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70" r:id="rId6"/>
    <p:sldId id="261" r:id="rId7"/>
    <p:sldId id="263" r:id="rId8"/>
    <p:sldId id="264" r:id="rId9"/>
    <p:sldId id="262" r:id="rId10"/>
    <p:sldId id="268" r:id="rId11"/>
    <p:sldId id="269" r:id="rId12"/>
    <p:sldId id="265" r:id="rId13"/>
    <p:sldId id="267"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5"/>
    <p:restoredTop sz="95994"/>
  </p:normalViewPr>
  <p:slideViewPr>
    <p:cSldViewPr snapToGrid="0" snapToObjects="1">
      <p:cViewPr varScale="1">
        <p:scale>
          <a:sx n="117" d="100"/>
          <a:sy n="117" d="100"/>
        </p:scale>
        <p:origin x="4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0312E-412D-EE22-A87E-BC2F6522614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51D61D7-23B6-05AC-AF6E-E4C7344513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87CEE43-690D-982F-B171-8D37588202FB}"/>
              </a:ext>
            </a:extLst>
          </p:cNvPr>
          <p:cNvSpPr>
            <a:spLocks noGrp="1"/>
          </p:cNvSpPr>
          <p:nvPr>
            <p:ph type="dt" sz="half" idx="10"/>
          </p:nvPr>
        </p:nvSpPr>
        <p:spPr/>
        <p:txBody>
          <a:bodyPr/>
          <a:lstStyle/>
          <a:p>
            <a:fld id="{F9057AA1-91DA-1E40-8B6E-E62D71C9A797}" type="datetimeFigureOut">
              <a:rPr kumimoji="1" lang="zh-CN" altLang="en-US" smtClean="0"/>
              <a:t>2022/6/10</a:t>
            </a:fld>
            <a:endParaRPr kumimoji="1" lang="zh-CN" altLang="en-US"/>
          </a:p>
        </p:txBody>
      </p:sp>
      <p:sp>
        <p:nvSpPr>
          <p:cNvPr id="5" name="页脚占位符 4">
            <a:extLst>
              <a:ext uri="{FF2B5EF4-FFF2-40B4-BE49-F238E27FC236}">
                <a16:creationId xmlns:a16="http://schemas.microsoft.com/office/drawing/2014/main" id="{74DB8183-77F5-6797-97E5-521EBFF1DD2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E9ED34A-8BBE-531B-1ECC-564B4D3B5071}"/>
              </a:ext>
            </a:extLst>
          </p:cNvPr>
          <p:cNvSpPr>
            <a:spLocks noGrp="1"/>
          </p:cNvSpPr>
          <p:nvPr>
            <p:ph type="sldNum" sz="quarter" idx="12"/>
          </p:nvPr>
        </p:nvSpPr>
        <p:spPr/>
        <p:txBody>
          <a:bodyPr/>
          <a:lstStyle/>
          <a:p>
            <a:fld id="{204F9A65-9F9A-EB44-A4CF-E03BCEF64544}" type="slidenum">
              <a:rPr kumimoji="1" lang="zh-CN" altLang="en-US" smtClean="0"/>
              <a:t>‹#›</a:t>
            </a:fld>
            <a:endParaRPr kumimoji="1" lang="zh-CN" altLang="en-US"/>
          </a:p>
        </p:txBody>
      </p:sp>
    </p:spTree>
    <p:extLst>
      <p:ext uri="{BB962C8B-B14F-4D97-AF65-F5344CB8AC3E}">
        <p14:creationId xmlns:p14="http://schemas.microsoft.com/office/powerpoint/2010/main" val="16872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3425A-8F59-B6D7-5395-21AF0DB4643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6BF50F7-8BAE-6502-177B-3A73C143CA4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1B1DC36-9EFD-6D74-2D1A-27DEB0DCD3D9}"/>
              </a:ext>
            </a:extLst>
          </p:cNvPr>
          <p:cNvSpPr>
            <a:spLocks noGrp="1"/>
          </p:cNvSpPr>
          <p:nvPr>
            <p:ph type="dt" sz="half" idx="10"/>
          </p:nvPr>
        </p:nvSpPr>
        <p:spPr/>
        <p:txBody>
          <a:bodyPr/>
          <a:lstStyle/>
          <a:p>
            <a:fld id="{F9057AA1-91DA-1E40-8B6E-E62D71C9A797}" type="datetimeFigureOut">
              <a:rPr kumimoji="1" lang="zh-CN" altLang="en-US" smtClean="0"/>
              <a:t>2022/6/10</a:t>
            </a:fld>
            <a:endParaRPr kumimoji="1" lang="zh-CN" altLang="en-US"/>
          </a:p>
        </p:txBody>
      </p:sp>
      <p:sp>
        <p:nvSpPr>
          <p:cNvPr id="5" name="页脚占位符 4">
            <a:extLst>
              <a:ext uri="{FF2B5EF4-FFF2-40B4-BE49-F238E27FC236}">
                <a16:creationId xmlns:a16="http://schemas.microsoft.com/office/drawing/2014/main" id="{0227BC9C-9D8D-C7A1-59F6-B60990D3080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68C02B4-7A88-F568-84E3-F084F985E919}"/>
              </a:ext>
            </a:extLst>
          </p:cNvPr>
          <p:cNvSpPr>
            <a:spLocks noGrp="1"/>
          </p:cNvSpPr>
          <p:nvPr>
            <p:ph type="sldNum" sz="quarter" idx="12"/>
          </p:nvPr>
        </p:nvSpPr>
        <p:spPr/>
        <p:txBody>
          <a:bodyPr/>
          <a:lstStyle/>
          <a:p>
            <a:fld id="{204F9A65-9F9A-EB44-A4CF-E03BCEF64544}" type="slidenum">
              <a:rPr kumimoji="1" lang="zh-CN" altLang="en-US" smtClean="0"/>
              <a:t>‹#›</a:t>
            </a:fld>
            <a:endParaRPr kumimoji="1" lang="zh-CN" altLang="en-US"/>
          </a:p>
        </p:txBody>
      </p:sp>
    </p:spTree>
    <p:extLst>
      <p:ext uri="{BB962C8B-B14F-4D97-AF65-F5344CB8AC3E}">
        <p14:creationId xmlns:p14="http://schemas.microsoft.com/office/powerpoint/2010/main" val="14780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9C1B6B-C2E0-CDE5-A421-56C66EE54F4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1F1C57C-9024-32B1-24D1-66E28C61387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F226710-8B92-1141-6E6A-B66A2394B7F6}"/>
              </a:ext>
            </a:extLst>
          </p:cNvPr>
          <p:cNvSpPr>
            <a:spLocks noGrp="1"/>
          </p:cNvSpPr>
          <p:nvPr>
            <p:ph type="dt" sz="half" idx="10"/>
          </p:nvPr>
        </p:nvSpPr>
        <p:spPr/>
        <p:txBody>
          <a:bodyPr/>
          <a:lstStyle/>
          <a:p>
            <a:fld id="{F9057AA1-91DA-1E40-8B6E-E62D71C9A797}" type="datetimeFigureOut">
              <a:rPr kumimoji="1" lang="zh-CN" altLang="en-US" smtClean="0"/>
              <a:t>2022/6/10</a:t>
            </a:fld>
            <a:endParaRPr kumimoji="1" lang="zh-CN" altLang="en-US"/>
          </a:p>
        </p:txBody>
      </p:sp>
      <p:sp>
        <p:nvSpPr>
          <p:cNvPr id="5" name="页脚占位符 4">
            <a:extLst>
              <a:ext uri="{FF2B5EF4-FFF2-40B4-BE49-F238E27FC236}">
                <a16:creationId xmlns:a16="http://schemas.microsoft.com/office/drawing/2014/main" id="{DBB31B39-0BCA-6A8D-251B-CC25C3D9E8B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4AAF094-26E8-3B86-81AD-1FB2359BD668}"/>
              </a:ext>
            </a:extLst>
          </p:cNvPr>
          <p:cNvSpPr>
            <a:spLocks noGrp="1"/>
          </p:cNvSpPr>
          <p:nvPr>
            <p:ph type="sldNum" sz="quarter" idx="12"/>
          </p:nvPr>
        </p:nvSpPr>
        <p:spPr/>
        <p:txBody>
          <a:bodyPr/>
          <a:lstStyle/>
          <a:p>
            <a:fld id="{204F9A65-9F9A-EB44-A4CF-E03BCEF64544}" type="slidenum">
              <a:rPr kumimoji="1" lang="zh-CN" altLang="en-US" smtClean="0"/>
              <a:t>‹#›</a:t>
            </a:fld>
            <a:endParaRPr kumimoji="1" lang="zh-CN" altLang="en-US"/>
          </a:p>
        </p:txBody>
      </p:sp>
    </p:spTree>
    <p:extLst>
      <p:ext uri="{BB962C8B-B14F-4D97-AF65-F5344CB8AC3E}">
        <p14:creationId xmlns:p14="http://schemas.microsoft.com/office/powerpoint/2010/main" val="379591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21CB2-CF70-04DA-C3F1-F1CB81F3AC7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224B072-C508-0F43-E40D-F1A01165B18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4531DFB-C123-60C2-D158-BE41E63372AC}"/>
              </a:ext>
            </a:extLst>
          </p:cNvPr>
          <p:cNvSpPr>
            <a:spLocks noGrp="1"/>
          </p:cNvSpPr>
          <p:nvPr>
            <p:ph type="dt" sz="half" idx="10"/>
          </p:nvPr>
        </p:nvSpPr>
        <p:spPr/>
        <p:txBody>
          <a:bodyPr/>
          <a:lstStyle/>
          <a:p>
            <a:fld id="{F9057AA1-91DA-1E40-8B6E-E62D71C9A797}" type="datetimeFigureOut">
              <a:rPr kumimoji="1" lang="zh-CN" altLang="en-US" smtClean="0"/>
              <a:t>2022/6/10</a:t>
            </a:fld>
            <a:endParaRPr kumimoji="1" lang="zh-CN" altLang="en-US"/>
          </a:p>
        </p:txBody>
      </p:sp>
      <p:sp>
        <p:nvSpPr>
          <p:cNvPr id="5" name="页脚占位符 4">
            <a:extLst>
              <a:ext uri="{FF2B5EF4-FFF2-40B4-BE49-F238E27FC236}">
                <a16:creationId xmlns:a16="http://schemas.microsoft.com/office/drawing/2014/main" id="{D1E63853-3312-4054-4A77-A8E59805889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24250F-2A02-32F3-DC74-6F27843C0FD0}"/>
              </a:ext>
            </a:extLst>
          </p:cNvPr>
          <p:cNvSpPr>
            <a:spLocks noGrp="1"/>
          </p:cNvSpPr>
          <p:nvPr>
            <p:ph type="sldNum" sz="quarter" idx="12"/>
          </p:nvPr>
        </p:nvSpPr>
        <p:spPr/>
        <p:txBody>
          <a:bodyPr/>
          <a:lstStyle/>
          <a:p>
            <a:fld id="{204F9A65-9F9A-EB44-A4CF-E03BCEF64544}" type="slidenum">
              <a:rPr kumimoji="1" lang="zh-CN" altLang="en-US" smtClean="0"/>
              <a:t>‹#›</a:t>
            </a:fld>
            <a:endParaRPr kumimoji="1" lang="zh-CN" altLang="en-US"/>
          </a:p>
        </p:txBody>
      </p:sp>
    </p:spTree>
    <p:extLst>
      <p:ext uri="{BB962C8B-B14F-4D97-AF65-F5344CB8AC3E}">
        <p14:creationId xmlns:p14="http://schemas.microsoft.com/office/powerpoint/2010/main" val="406383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F5CAC-7456-A091-9084-2E8B77FA78E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3882C40-3C7D-6D15-1AFC-BBB8B5BC9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77D9CF8-49C9-8368-D5C4-0CB8A1BCCE27}"/>
              </a:ext>
            </a:extLst>
          </p:cNvPr>
          <p:cNvSpPr>
            <a:spLocks noGrp="1"/>
          </p:cNvSpPr>
          <p:nvPr>
            <p:ph type="dt" sz="half" idx="10"/>
          </p:nvPr>
        </p:nvSpPr>
        <p:spPr/>
        <p:txBody>
          <a:bodyPr/>
          <a:lstStyle/>
          <a:p>
            <a:fld id="{F9057AA1-91DA-1E40-8B6E-E62D71C9A797}" type="datetimeFigureOut">
              <a:rPr kumimoji="1" lang="zh-CN" altLang="en-US" smtClean="0"/>
              <a:t>2022/6/10</a:t>
            </a:fld>
            <a:endParaRPr kumimoji="1" lang="zh-CN" altLang="en-US"/>
          </a:p>
        </p:txBody>
      </p:sp>
      <p:sp>
        <p:nvSpPr>
          <p:cNvPr id="5" name="页脚占位符 4">
            <a:extLst>
              <a:ext uri="{FF2B5EF4-FFF2-40B4-BE49-F238E27FC236}">
                <a16:creationId xmlns:a16="http://schemas.microsoft.com/office/drawing/2014/main" id="{7109E0DE-3358-D226-9B1F-027ABEABBCD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747F7F-2DB2-51DB-3D1A-21972360F27B}"/>
              </a:ext>
            </a:extLst>
          </p:cNvPr>
          <p:cNvSpPr>
            <a:spLocks noGrp="1"/>
          </p:cNvSpPr>
          <p:nvPr>
            <p:ph type="sldNum" sz="quarter" idx="12"/>
          </p:nvPr>
        </p:nvSpPr>
        <p:spPr/>
        <p:txBody>
          <a:bodyPr/>
          <a:lstStyle/>
          <a:p>
            <a:fld id="{204F9A65-9F9A-EB44-A4CF-E03BCEF64544}" type="slidenum">
              <a:rPr kumimoji="1" lang="zh-CN" altLang="en-US" smtClean="0"/>
              <a:t>‹#›</a:t>
            </a:fld>
            <a:endParaRPr kumimoji="1" lang="zh-CN" altLang="en-US"/>
          </a:p>
        </p:txBody>
      </p:sp>
    </p:spTree>
    <p:extLst>
      <p:ext uri="{BB962C8B-B14F-4D97-AF65-F5344CB8AC3E}">
        <p14:creationId xmlns:p14="http://schemas.microsoft.com/office/powerpoint/2010/main" val="281144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34591-9813-139C-2999-6F7F2FB0E2B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372ECF6-DACC-5613-BFEA-2B68FC3B58A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40FAEB9-F81D-6B27-131C-6BA9979A1FA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F6BA292-8DFF-6F0C-48B4-694485BC868F}"/>
              </a:ext>
            </a:extLst>
          </p:cNvPr>
          <p:cNvSpPr>
            <a:spLocks noGrp="1"/>
          </p:cNvSpPr>
          <p:nvPr>
            <p:ph type="dt" sz="half" idx="10"/>
          </p:nvPr>
        </p:nvSpPr>
        <p:spPr/>
        <p:txBody>
          <a:bodyPr/>
          <a:lstStyle/>
          <a:p>
            <a:fld id="{F9057AA1-91DA-1E40-8B6E-E62D71C9A797}" type="datetimeFigureOut">
              <a:rPr kumimoji="1" lang="zh-CN" altLang="en-US" smtClean="0"/>
              <a:t>2022/6/10</a:t>
            </a:fld>
            <a:endParaRPr kumimoji="1" lang="zh-CN" altLang="en-US"/>
          </a:p>
        </p:txBody>
      </p:sp>
      <p:sp>
        <p:nvSpPr>
          <p:cNvPr id="6" name="页脚占位符 5">
            <a:extLst>
              <a:ext uri="{FF2B5EF4-FFF2-40B4-BE49-F238E27FC236}">
                <a16:creationId xmlns:a16="http://schemas.microsoft.com/office/drawing/2014/main" id="{42DD8541-C996-83A4-42B5-4681A1917E0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914616B-56CF-7C4D-5240-F8815682795E}"/>
              </a:ext>
            </a:extLst>
          </p:cNvPr>
          <p:cNvSpPr>
            <a:spLocks noGrp="1"/>
          </p:cNvSpPr>
          <p:nvPr>
            <p:ph type="sldNum" sz="quarter" idx="12"/>
          </p:nvPr>
        </p:nvSpPr>
        <p:spPr/>
        <p:txBody>
          <a:bodyPr/>
          <a:lstStyle/>
          <a:p>
            <a:fld id="{204F9A65-9F9A-EB44-A4CF-E03BCEF64544}" type="slidenum">
              <a:rPr kumimoji="1" lang="zh-CN" altLang="en-US" smtClean="0"/>
              <a:t>‹#›</a:t>
            </a:fld>
            <a:endParaRPr kumimoji="1" lang="zh-CN" altLang="en-US"/>
          </a:p>
        </p:txBody>
      </p:sp>
    </p:spTree>
    <p:extLst>
      <p:ext uri="{BB962C8B-B14F-4D97-AF65-F5344CB8AC3E}">
        <p14:creationId xmlns:p14="http://schemas.microsoft.com/office/powerpoint/2010/main" val="363278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26E86-812D-5B22-372B-F042DB95539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3B49E58-112D-39AC-B611-182864D84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052CA4C-97B2-A810-2F0A-C7E96855BAB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EE2F10D-D143-C05C-E6EF-D7F7409E35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70B61A9-C40B-ADB0-C96D-B83518B6FC2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6D84AA2-6377-129F-C19F-0A229CEEA50B}"/>
              </a:ext>
            </a:extLst>
          </p:cNvPr>
          <p:cNvSpPr>
            <a:spLocks noGrp="1"/>
          </p:cNvSpPr>
          <p:nvPr>
            <p:ph type="dt" sz="half" idx="10"/>
          </p:nvPr>
        </p:nvSpPr>
        <p:spPr/>
        <p:txBody>
          <a:bodyPr/>
          <a:lstStyle/>
          <a:p>
            <a:fld id="{F9057AA1-91DA-1E40-8B6E-E62D71C9A797}" type="datetimeFigureOut">
              <a:rPr kumimoji="1" lang="zh-CN" altLang="en-US" smtClean="0"/>
              <a:t>2022/6/10</a:t>
            </a:fld>
            <a:endParaRPr kumimoji="1" lang="zh-CN" altLang="en-US"/>
          </a:p>
        </p:txBody>
      </p:sp>
      <p:sp>
        <p:nvSpPr>
          <p:cNvPr id="8" name="页脚占位符 7">
            <a:extLst>
              <a:ext uri="{FF2B5EF4-FFF2-40B4-BE49-F238E27FC236}">
                <a16:creationId xmlns:a16="http://schemas.microsoft.com/office/drawing/2014/main" id="{F47662C4-84BA-5044-3F91-FBBAE50258C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F7E041C-FCD7-D541-6737-FE4C281BF500}"/>
              </a:ext>
            </a:extLst>
          </p:cNvPr>
          <p:cNvSpPr>
            <a:spLocks noGrp="1"/>
          </p:cNvSpPr>
          <p:nvPr>
            <p:ph type="sldNum" sz="quarter" idx="12"/>
          </p:nvPr>
        </p:nvSpPr>
        <p:spPr/>
        <p:txBody>
          <a:bodyPr/>
          <a:lstStyle/>
          <a:p>
            <a:fld id="{204F9A65-9F9A-EB44-A4CF-E03BCEF64544}" type="slidenum">
              <a:rPr kumimoji="1" lang="zh-CN" altLang="en-US" smtClean="0"/>
              <a:t>‹#›</a:t>
            </a:fld>
            <a:endParaRPr kumimoji="1" lang="zh-CN" altLang="en-US"/>
          </a:p>
        </p:txBody>
      </p:sp>
    </p:spTree>
    <p:extLst>
      <p:ext uri="{BB962C8B-B14F-4D97-AF65-F5344CB8AC3E}">
        <p14:creationId xmlns:p14="http://schemas.microsoft.com/office/powerpoint/2010/main" val="3020548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D7D5F-F578-C605-4FE2-61502E9BD0B0}"/>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9FCCC21-5AA5-0B2A-03F1-EAD4F8FD50E5}"/>
              </a:ext>
            </a:extLst>
          </p:cNvPr>
          <p:cNvSpPr>
            <a:spLocks noGrp="1"/>
          </p:cNvSpPr>
          <p:nvPr>
            <p:ph type="dt" sz="half" idx="10"/>
          </p:nvPr>
        </p:nvSpPr>
        <p:spPr/>
        <p:txBody>
          <a:bodyPr/>
          <a:lstStyle/>
          <a:p>
            <a:fld id="{F9057AA1-91DA-1E40-8B6E-E62D71C9A797}" type="datetimeFigureOut">
              <a:rPr kumimoji="1" lang="zh-CN" altLang="en-US" smtClean="0"/>
              <a:t>2022/6/10</a:t>
            </a:fld>
            <a:endParaRPr kumimoji="1" lang="zh-CN" altLang="en-US"/>
          </a:p>
        </p:txBody>
      </p:sp>
      <p:sp>
        <p:nvSpPr>
          <p:cNvPr id="4" name="页脚占位符 3">
            <a:extLst>
              <a:ext uri="{FF2B5EF4-FFF2-40B4-BE49-F238E27FC236}">
                <a16:creationId xmlns:a16="http://schemas.microsoft.com/office/drawing/2014/main" id="{0923638A-A900-FA12-A6F9-F55A1F7724F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A9BBF97-8D85-E90F-BD35-703C04875932}"/>
              </a:ext>
            </a:extLst>
          </p:cNvPr>
          <p:cNvSpPr>
            <a:spLocks noGrp="1"/>
          </p:cNvSpPr>
          <p:nvPr>
            <p:ph type="sldNum" sz="quarter" idx="12"/>
          </p:nvPr>
        </p:nvSpPr>
        <p:spPr/>
        <p:txBody>
          <a:bodyPr/>
          <a:lstStyle/>
          <a:p>
            <a:fld id="{204F9A65-9F9A-EB44-A4CF-E03BCEF64544}" type="slidenum">
              <a:rPr kumimoji="1" lang="zh-CN" altLang="en-US" smtClean="0"/>
              <a:t>‹#›</a:t>
            </a:fld>
            <a:endParaRPr kumimoji="1" lang="zh-CN" altLang="en-US"/>
          </a:p>
        </p:txBody>
      </p:sp>
    </p:spTree>
    <p:extLst>
      <p:ext uri="{BB962C8B-B14F-4D97-AF65-F5344CB8AC3E}">
        <p14:creationId xmlns:p14="http://schemas.microsoft.com/office/powerpoint/2010/main" val="413086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3D4AEA0-517D-A7F3-B6E5-FAEB4D576972}"/>
              </a:ext>
            </a:extLst>
          </p:cNvPr>
          <p:cNvSpPr>
            <a:spLocks noGrp="1"/>
          </p:cNvSpPr>
          <p:nvPr>
            <p:ph type="dt" sz="half" idx="10"/>
          </p:nvPr>
        </p:nvSpPr>
        <p:spPr/>
        <p:txBody>
          <a:bodyPr/>
          <a:lstStyle/>
          <a:p>
            <a:fld id="{F9057AA1-91DA-1E40-8B6E-E62D71C9A797}" type="datetimeFigureOut">
              <a:rPr kumimoji="1" lang="zh-CN" altLang="en-US" smtClean="0"/>
              <a:t>2022/6/10</a:t>
            </a:fld>
            <a:endParaRPr kumimoji="1" lang="zh-CN" altLang="en-US"/>
          </a:p>
        </p:txBody>
      </p:sp>
      <p:sp>
        <p:nvSpPr>
          <p:cNvPr id="3" name="页脚占位符 2">
            <a:extLst>
              <a:ext uri="{FF2B5EF4-FFF2-40B4-BE49-F238E27FC236}">
                <a16:creationId xmlns:a16="http://schemas.microsoft.com/office/drawing/2014/main" id="{BAD2C142-C813-C1AE-987D-8ED3952DEE7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5C6B3AA-B6E6-23FD-0252-96D761747AF6}"/>
              </a:ext>
            </a:extLst>
          </p:cNvPr>
          <p:cNvSpPr>
            <a:spLocks noGrp="1"/>
          </p:cNvSpPr>
          <p:nvPr>
            <p:ph type="sldNum" sz="quarter" idx="12"/>
          </p:nvPr>
        </p:nvSpPr>
        <p:spPr/>
        <p:txBody>
          <a:bodyPr/>
          <a:lstStyle/>
          <a:p>
            <a:fld id="{204F9A65-9F9A-EB44-A4CF-E03BCEF64544}" type="slidenum">
              <a:rPr kumimoji="1" lang="zh-CN" altLang="en-US" smtClean="0"/>
              <a:t>‹#›</a:t>
            </a:fld>
            <a:endParaRPr kumimoji="1" lang="zh-CN" altLang="en-US"/>
          </a:p>
        </p:txBody>
      </p:sp>
    </p:spTree>
    <p:extLst>
      <p:ext uri="{BB962C8B-B14F-4D97-AF65-F5344CB8AC3E}">
        <p14:creationId xmlns:p14="http://schemas.microsoft.com/office/powerpoint/2010/main" val="235048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E2B56-6541-96BF-197C-DD3C8C886D6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81594F4-4C51-24C8-53B9-F8739FAB50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75C294E-161C-1339-BAB8-595D2CE7E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F8FA3CA-0340-86AD-0597-15A9A1BD73CC}"/>
              </a:ext>
            </a:extLst>
          </p:cNvPr>
          <p:cNvSpPr>
            <a:spLocks noGrp="1"/>
          </p:cNvSpPr>
          <p:nvPr>
            <p:ph type="dt" sz="half" idx="10"/>
          </p:nvPr>
        </p:nvSpPr>
        <p:spPr/>
        <p:txBody>
          <a:bodyPr/>
          <a:lstStyle/>
          <a:p>
            <a:fld id="{F9057AA1-91DA-1E40-8B6E-E62D71C9A797}" type="datetimeFigureOut">
              <a:rPr kumimoji="1" lang="zh-CN" altLang="en-US" smtClean="0"/>
              <a:t>2022/6/10</a:t>
            </a:fld>
            <a:endParaRPr kumimoji="1" lang="zh-CN" altLang="en-US"/>
          </a:p>
        </p:txBody>
      </p:sp>
      <p:sp>
        <p:nvSpPr>
          <p:cNvPr id="6" name="页脚占位符 5">
            <a:extLst>
              <a:ext uri="{FF2B5EF4-FFF2-40B4-BE49-F238E27FC236}">
                <a16:creationId xmlns:a16="http://schemas.microsoft.com/office/drawing/2014/main" id="{88A04A4F-B88B-D539-B0B3-E5770CC0744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72DB5D5-0EFF-A11E-EECD-AF058A074EC0}"/>
              </a:ext>
            </a:extLst>
          </p:cNvPr>
          <p:cNvSpPr>
            <a:spLocks noGrp="1"/>
          </p:cNvSpPr>
          <p:nvPr>
            <p:ph type="sldNum" sz="quarter" idx="12"/>
          </p:nvPr>
        </p:nvSpPr>
        <p:spPr/>
        <p:txBody>
          <a:bodyPr/>
          <a:lstStyle/>
          <a:p>
            <a:fld id="{204F9A65-9F9A-EB44-A4CF-E03BCEF64544}" type="slidenum">
              <a:rPr kumimoji="1" lang="zh-CN" altLang="en-US" smtClean="0"/>
              <a:t>‹#›</a:t>
            </a:fld>
            <a:endParaRPr kumimoji="1" lang="zh-CN" altLang="en-US"/>
          </a:p>
        </p:txBody>
      </p:sp>
    </p:spTree>
    <p:extLst>
      <p:ext uri="{BB962C8B-B14F-4D97-AF65-F5344CB8AC3E}">
        <p14:creationId xmlns:p14="http://schemas.microsoft.com/office/powerpoint/2010/main" val="188915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092F1-ACF7-F152-B15E-B99186B2CF7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2837D7B-B740-ABD6-521D-669C40926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360353D-E166-A94C-B018-DE07D42EB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8D1C205-95B0-9A39-75E5-C147BFFF57A8}"/>
              </a:ext>
            </a:extLst>
          </p:cNvPr>
          <p:cNvSpPr>
            <a:spLocks noGrp="1"/>
          </p:cNvSpPr>
          <p:nvPr>
            <p:ph type="dt" sz="half" idx="10"/>
          </p:nvPr>
        </p:nvSpPr>
        <p:spPr/>
        <p:txBody>
          <a:bodyPr/>
          <a:lstStyle/>
          <a:p>
            <a:fld id="{F9057AA1-91DA-1E40-8B6E-E62D71C9A797}" type="datetimeFigureOut">
              <a:rPr kumimoji="1" lang="zh-CN" altLang="en-US" smtClean="0"/>
              <a:t>2022/6/10</a:t>
            </a:fld>
            <a:endParaRPr kumimoji="1" lang="zh-CN" altLang="en-US"/>
          </a:p>
        </p:txBody>
      </p:sp>
      <p:sp>
        <p:nvSpPr>
          <p:cNvPr id="6" name="页脚占位符 5">
            <a:extLst>
              <a:ext uri="{FF2B5EF4-FFF2-40B4-BE49-F238E27FC236}">
                <a16:creationId xmlns:a16="http://schemas.microsoft.com/office/drawing/2014/main" id="{B8676DAC-FE29-2D78-086B-111710F2512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D9A660C-B674-5559-3E4B-08CBB319B840}"/>
              </a:ext>
            </a:extLst>
          </p:cNvPr>
          <p:cNvSpPr>
            <a:spLocks noGrp="1"/>
          </p:cNvSpPr>
          <p:nvPr>
            <p:ph type="sldNum" sz="quarter" idx="12"/>
          </p:nvPr>
        </p:nvSpPr>
        <p:spPr/>
        <p:txBody>
          <a:bodyPr/>
          <a:lstStyle/>
          <a:p>
            <a:fld id="{204F9A65-9F9A-EB44-A4CF-E03BCEF64544}" type="slidenum">
              <a:rPr kumimoji="1" lang="zh-CN" altLang="en-US" smtClean="0"/>
              <a:t>‹#›</a:t>
            </a:fld>
            <a:endParaRPr kumimoji="1" lang="zh-CN" altLang="en-US"/>
          </a:p>
        </p:txBody>
      </p:sp>
    </p:spTree>
    <p:extLst>
      <p:ext uri="{BB962C8B-B14F-4D97-AF65-F5344CB8AC3E}">
        <p14:creationId xmlns:p14="http://schemas.microsoft.com/office/powerpoint/2010/main" val="101452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A6E89C-D134-BDF5-1B27-6D1170FB3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E0D92D5-39BC-C8D1-2363-93504EC53A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B5CD43E-4145-E19C-CE83-5525FD553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57AA1-91DA-1E40-8B6E-E62D71C9A797}" type="datetimeFigureOut">
              <a:rPr kumimoji="1" lang="zh-CN" altLang="en-US" smtClean="0"/>
              <a:t>2022/6/10</a:t>
            </a:fld>
            <a:endParaRPr kumimoji="1" lang="zh-CN" altLang="en-US"/>
          </a:p>
        </p:txBody>
      </p:sp>
      <p:sp>
        <p:nvSpPr>
          <p:cNvPr id="5" name="页脚占位符 4">
            <a:extLst>
              <a:ext uri="{FF2B5EF4-FFF2-40B4-BE49-F238E27FC236}">
                <a16:creationId xmlns:a16="http://schemas.microsoft.com/office/drawing/2014/main" id="{402AEDE0-3964-4DB6-CEA2-967E4D98F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D88B2EF-798D-E51C-7AFA-8D483F69A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F9A65-9F9A-EB44-A4CF-E03BCEF64544}" type="slidenum">
              <a:rPr kumimoji="1" lang="zh-CN" altLang="en-US" smtClean="0"/>
              <a:t>‹#›</a:t>
            </a:fld>
            <a:endParaRPr kumimoji="1" lang="zh-CN" altLang="en-US"/>
          </a:p>
        </p:txBody>
      </p:sp>
    </p:spTree>
    <p:extLst>
      <p:ext uri="{BB962C8B-B14F-4D97-AF65-F5344CB8AC3E}">
        <p14:creationId xmlns:p14="http://schemas.microsoft.com/office/powerpoint/2010/main" val="3524971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baike.baidu.com/reference/2312690/a839zMAesdk8fZOBeavHS4z_8LEguMkGHmmpMbrVDFeRvKT3YUwEVlJf7_DR3tEnYlaWrEEZa8fCPVD_mEcH0ZWB8O5X_hCvF9oy" TargetMode="External"/><Relationship Id="rId2" Type="http://schemas.openxmlformats.org/officeDocument/2006/relationships/hyperlink" Target="https://baike.baidu.com/item/%E4%B8%AD%E5%9B%BD%E5%9B%BD%E5%AE%B6%E7%94%B7%E5%AD%90%E5%86%B0%E7%90%83%E9%98%9F/2312690?fr=aladd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ACFA1-63E2-F0BE-E986-2E9619598897}"/>
              </a:ext>
            </a:extLst>
          </p:cNvPr>
          <p:cNvSpPr>
            <a:spLocks noGrp="1"/>
          </p:cNvSpPr>
          <p:nvPr>
            <p:ph type="ctrTitle"/>
          </p:nvPr>
        </p:nvSpPr>
        <p:spPr/>
        <p:txBody>
          <a:bodyPr>
            <a:normAutofit fontScale="90000"/>
          </a:bodyPr>
          <a:lstStyle/>
          <a:p>
            <a:r>
              <a:rPr lang="zh-CN" altLang="zh-CN" dirty="0"/>
              <a:t>中国冰球职业运动员后备人才培养的研究</a:t>
            </a:r>
            <a:r>
              <a:rPr lang="en-US" altLang="zh-CN" dirty="0"/>
              <a:t>-</a:t>
            </a:r>
            <a:r>
              <a:rPr lang="zh-CN" altLang="zh-CN" dirty="0"/>
              <a:t>以北京市为例</a:t>
            </a:r>
            <a:endParaRPr kumimoji="1" lang="zh-CN" altLang="en-US" dirty="0"/>
          </a:p>
        </p:txBody>
      </p:sp>
      <p:sp>
        <p:nvSpPr>
          <p:cNvPr id="3" name="副标题 2">
            <a:extLst>
              <a:ext uri="{FF2B5EF4-FFF2-40B4-BE49-F238E27FC236}">
                <a16:creationId xmlns:a16="http://schemas.microsoft.com/office/drawing/2014/main" id="{2C15E27E-8ED5-802C-1E01-AB28EEA4FFA1}"/>
              </a:ext>
            </a:extLst>
          </p:cNvPr>
          <p:cNvSpPr>
            <a:spLocks noGrp="1"/>
          </p:cNvSpPr>
          <p:nvPr>
            <p:ph type="subTitle" idx="1"/>
          </p:nvPr>
        </p:nvSpPr>
        <p:spPr/>
        <p:txBody>
          <a:bodyPr/>
          <a:lstStyle/>
          <a:p>
            <a:r>
              <a:rPr kumimoji="1" lang="en-US" altLang="zh-CN" dirty="0"/>
              <a:t>PROPOSAL</a:t>
            </a:r>
            <a:r>
              <a:rPr kumimoji="1" lang="zh-CN" altLang="en-US" dirty="0"/>
              <a:t> </a:t>
            </a:r>
            <a:endParaRPr kumimoji="1" lang="en-US" altLang="zh-CN" dirty="0"/>
          </a:p>
          <a:p>
            <a:r>
              <a:rPr kumimoji="1" lang="zh-CN" altLang="en-US" dirty="0"/>
              <a:t>贺可心 </a:t>
            </a:r>
            <a:r>
              <a:rPr kumimoji="1" lang="en-US" altLang="zh-CN" dirty="0"/>
              <a:t>2101212122</a:t>
            </a:r>
            <a:endParaRPr kumimoji="1" lang="zh-CN" altLang="en-US" dirty="0"/>
          </a:p>
        </p:txBody>
      </p:sp>
    </p:spTree>
    <p:extLst>
      <p:ext uri="{BB962C8B-B14F-4D97-AF65-F5344CB8AC3E}">
        <p14:creationId xmlns:p14="http://schemas.microsoft.com/office/powerpoint/2010/main" val="32985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3E0D719-7304-E5CC-58F3-AB369D797726}"/>
              </a:ext>
            </a:extLst>
          </p:cNvPr>
          <p:cNvSpPr txBox="1"/>
          <p:nvPr/>
        </p:nvSpPr>
        <p:spPr>
          <a:xfrm>
            <a:off x="250031" y="114011"/>
            <a:ext cx="6100762" cy="442622"/>
          </a:xfrm>
          <a:prstGeom prst="rect">
            <a:avLst/>
          </a:prstGeom>
          <a:noFill/>
        </p:spPr>
        <p:txBody>
          <a:bodyPr wrap="square">
            <a:spAutoFit/>
          </a:bodyPr>
          <a:lstStyle/>
          <a:p>
            <a:pPr>
              <a:lnSpc>
                <a:spcPct val="160000"/>
              </a:lnSpc>
            </a:pPr>
            <a:r>
              <a:rPr kumimoji="1" lang="zh-CN" altLang="en-US" sz="1600" dirty="0"/>
              <a:t>下面将以下</a:t>
            </a:r>
            <a:r>
              <a:rPr kumimoji="1" lang="en-US" altLang="zh-CN" sz="1600" dirty="0"/>
              <a:t>6</a:t>
            </a:r>
            <a:r>
              <a:rPr kumimoji="1" lang="zh-CN" altLang="en-US" sz="1600" dirty="0"/>
              <a:t>篇进行综述：</a:t>
            </a:r>
            <a:endParaRPr kumimoji="1" lang="en-US" altLang="zh-CN" sz="1600" dirty="0"/>
          </a:p>
        </p:txBody>
      </p:sp>
      <p:graphicFrame>
        <p:nvGraphicFramePr>
          <p:cNvPr id="13" name="表格 12">
            <a:extLst>
              <a:ext uri="{FF2B5EF4-FFF2-40B4-BE49-F238E27FC236}">
                <a16:creationId xmlns:a16="http://schemas.microsoft.com/office/drawing/2014/main" id="{9FCF1801-AE95-B79E-0D6B-5C65C6A4D588}"/>
              </a:ext>
            </a:extLst>
          </p:cNvPr>
          <p:cNvGraphicFramePr>
            <a:graphicFrameLocks noGrp="1"/>
          </p:cNvGraphicFramePr>
          <p:nvPr>
            <p:extLst>
              <p:ext uri="{D42A27DB-BD31-4B8C-83A1-F6EECF244321}">
                <p14:modId xmlns:p14="http://schemas.microsoft.com/office/powerpoint/2010/main" val="1856371763"/>
              </p:ext>
            </p:extLst>
          </p:nvPr>
        </p:nvGraphicFramePr>
        <p:xfrm>
          <a:off x="518160" y="556633"/>
          <a:ext cx="5341877" cy="5492379"/>
        </p:xfrm>
        <a:graphic>
          <a:graphicData uri="http://schemas.openxmlformats.org/drawingml/2006/table">
            <a:tbl>
              <a:tblPr firstRow="1" firstCol="1" bandRow="1"/>
              <a:tblGrid>
                <a:gridCol w="1368937">
                  <a:extLst>
                    <a:ext uri="{9D8B030D-6E8A-4147-A177-3AD203B41FA5}">
                      <a16:colId xmlns:a16="http://schemas.microsoft.com/office/drawing/2014/main" val="2016840685"/>
                    </a:ext>
                  </a:extLst>
                </a:gridCol>
                <a:gridCol w="1090901">
                  <a:extLst>
                    <a:ext uri="{9D8B030D-6E8A-4147-A177-3AD203B41FA5}">
                      <a16:colId xmlns:a16="http://schemas.microsoft.com/office/drawing/2014/main" val="1477835802"/>
                    </a:ext>
                  </a:extLst>
                </a:gridCol>
                <a:gridCol w="2882039">
                  <a:extLst>
                    <a:ext uri="{9D8B030D-6E8A-4147-A177-3AD203B41FA5}">
                      <a16:colId xmlns:a16="http://schemas.microsoft.com/office/drawing/2014/main" val="2771764654"/>
                    </a:ext>
                  </a:extLst>
                </a:gridCol>
              </a:tblGrid>
              <a:tr h="126643">
                <a:tc>
                  <a:txBody>
                    <a:bodyPr/>
                    <a:lstStyle/>
                    <a:p>
                      <a:pPr>
                        <a:lnSpc>
                          <a:spcPct val="125000"/>
                        </a:lnSpc>
                      </a:pPr>
                      <a:r>
                        <a:rPr lang="zh-CN" sz="900" b="1" kern="100">
                          <a:effectLst/>
                          <a:latin typeface="宋体" panose="02010600030101010101" pitchFamily="2" charset="-122"/>
                          <a:ea typeface="宋体" panose="02010600030101010101" pitchFamily="2" charset="-122"/>
                          <a:cs typeface="Times New Roman" panose="02020603050405020304" pitchFamily="18" charset="0"/>
                        </a:rPr>
                        <a:t>文献</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29074" marR="29074" marT="0" marB="0">
                    <a:lnL>
                      <a:noFill/>
                    </a:lnL>
                    <a:lnR>
                      <a:noFill/>
                    </a:lnR>
                    <a:lnT w="1270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b="1" kern="100">
                          <a:effectLst/>
                          <a:latin typeface="宋体" panose="02010600030101010101" pitchFamily="2" charset="-122"/>
                          <a:ea typeface="宋体" panose="02010600030101010101" pitchFamily="2" charset="-122"/>
                          <a:cs typeface="Times New Roman" panose="02020603050405020304" pitchFamily="18" charset="0"/>
                        </a:rPr>
                        <a:t>方法</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29074" marR="29074" marT="0" marB="0">
                    <a:lnL>
                      <a:noFill/>
                    </a:lnL>
                    <a:lnR>
                      <a:noFill/>
                    </a:lnR>
                    <a:lnT w="1270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b="1" kern="100">
                          <a:effectLst/>
                          <a:latin typeface="宋体" panose="02010600030101010101" pitchFamily="2" charset="-122"/>
                          <a:ea typeface="宋体" panose="02010600030101010101" pitchFamily="2" charset="-122"/>
                          <a:cs typeface="Times New Roman" panose="02020603050405020304" pitchFamily="18" charset="0"/>
                        </a:rPr>
                        <a:t>研究结论</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29074" marR="29074" marT="0" marB="0">
                    <a:lnL>
                      <a:noFill/>
                    </a:lnL>
                    <a:lnR>
                      <a:noFill/>
                    </a:lnR>
                    <a:lnT w="1270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715636630"/>
                  </a:ext>
                </a:extLst>
              </a:tr>
              <a:tr h="2329326">
                <a:tc>
                  <a:txBody>
                    <a:bodyPr/>
                    <a:lstStyle/>
                    <a:p>
                      <a:pPr fontAlgn="ctr">
                        <a:lnSpc>
                          <a:spcPct val="125000"/>
                        </a:lnSpc>
                      </a:pPr>
                      <a:r>
                        <a:rPr lang="zh-CN" sz="900" b="1" kern="100" dirty="0">
                          <a:solidFill>
                            <a:srgbClr val="333333"/>
                          </a:solidFill>
                          <a:effectLst/>
                          <a:latin typeface="DengXian" panose="02010600030101010101" pitchFamily="2" charset="-122"/>
                          <a:ea typeface="DengXian" panose="02010600030101010101" pitchFamily="2" charset="-122"/>
                          <a:cs typeface="宋体" panose="02010600030101010101" pitchFamily="2" charset="-122"/>
                        </a:rPr>
                        <a:t>我国冰雪项目后备人才培养保障政策研究</a:t>
                      </a:r>
                      <a:r>
                        <a:rPr lang="en-US" sz="900" b="1" kern="100" baseline="30000" dirty="0">
                          <a:solidFill>
                            <a:srgbClr val="333333"/>
                          </a:solidFill>
                          <a:effectLst/>
                          <a:latin typeface="DengXian" panose="02010600030101010101" pitchFamily="2" charset="-122"/>
                          <a:ea typeface="DengXian" panose="02010600030101010101" pitchFamily="2" charset="-122"/>
                          <a:cs typeface="宋体" panose="02010600030101010101" pitchFamily="2" charset="-122"/>
                        </a:rPr>
                        <a:t>[6]</a:t>
                      </a:r>
                      <a:endParaRPr lang="zh-CN" sz="900" b="1" kern="100" dirty="0">
                        <a:effectLst/>
                        <a:latin typeface="DengXian" panose="02010600030101010101" pitchFamily="2" charset="-122"/>
                        <a:ea typeface="DengXian" panose="02010600030101010101" pitchFamily="2" charset="-122"/>
                        <a:cs typeface="宋体" panose="02010600030101010101" pitchFamily="2" charset="-122"/>
                      </a:endParaRPr>
                    </a:p>
                    <a:p>
                      <a:pPr>
                        <a:lnSpc>
                          <a:spcPct val="125000"/>
                        </a:lnSpc>
                      </a:pPr>
                      <a:r>
                        <a:rPr lang="en-US" sz="900" b="1"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900" kern="100" dirty="0">
                        <a:effectLst/>
                        <a:latin typeface="宋体" panose="02010600030101010101" pitchFamily="2" charset="-122"/>
                        <a:ea typeface="宋体" panose="02010600030101010101" pitchFamily="2" charset="-122"/>
                        <a:cs typeface="宋体" panose="02010600030101010101" pitchFamily="2" charset="-122"/>
                      </a:endParaRPr>
                    </a:p>
                  </a:txBody>
                  <a:tcPr marL="29074" marR="2907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kern="100">
                          <a:effectLst/>
                          <a:latin typeface="宋体" panose="02010600030101010101" pitchFamily="2" charset="-122"/>
                          <a:ea typeface="宋体" panose="02010600030101010101" pitchFamily="2" charset="-122"/>
                          <a:cs typeface="Times New Roman" panose="02020603050405020304" pitchFamily="18" charset="0"/>
                        </a:rPr>
                        <a:t>问卷调查法；专家访谈法；数理统计法</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29074" marR="2907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en-US" sz="900" kern="100" dirty="0">
                          <a:effectLst/>
                          <a:latin typeface="宋体" panose="02010600030101010101" pitchFamily="2" charset="-122"/>
                          <a:ea typeface="宋体" panose="02010600030101010101" pitchFamily="2" charset="-122"/>
                          <a:cs typeface="Times New Roman" panose="02020603050405020304" pitchFamily="18" charset="0"/>
                        </a:rPr>
                        <a:t>(1)</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从政策工具角度看</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现有的冰雪项目后备人才培养保障政策已具有初步的体系。但现行的政策工具在类别选择上还存在结构性问题</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环境型工具占比过大</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供给型工具和需求型工具不足</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使得冰雪运动后备人才的培养缺乏动力</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相关利益得不到充分保障。</a:t>
                      </a:r>
                      <a:endParaRPr lang="zh-CN" sz="900" kern="100" dirty="0">
                        <a:effectLst/>
                        <a:latin typeface="宋体" panose="02010600030101010101" pitchFamily="2" charset="-122"/>
                        <a:ea typeface="宋体" panose="02010600030101010101" pitchFamily="2" charset="-122"/>
                        <a:cs typeface="宋体" panose="02010600030101010101" pitchFamily="2" charset="-122"/>
                      </a:endParaRPr>
                    </a:p>
                    <a:p>
                      <a:pPr>
                        <a:lnSpc>
                          <a:spcPct val="125000"/>
                        </a:lnSpc>
                      </a:pPr>
                      <a:r>
                        <a:rPr lang="en-US" sz="9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从政策的利益诉求与主客体选择模式上看</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现有政策还不能较好地反映政策客体的诉求</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政策客体的认可度不高。政策工具不仅是技术手段</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同时也是价值判断</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因此政府选择的政策工具需要受到政策客体的理解与认可</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才能保证政策目标的达成。</a:t>
                      </a:r>
                      <a:endParaRPr lang="zh-CN" sz="900" kern="100" dirty="0">
                        <a:effectLst/>
                        <a:latin typeface="宋体" panose="02010600030101010101" pitchFamily="2" charset="-122"/>
                        <a:ea typeface="宋体" panose="02010600030101010101" pitchFamily="2" charset="-122"/>
                        <a:cs typeface="宋体" panose="02010600030101010101" pitchFamily="2" charset="-122"/>
                      </a:endParaRPr>
                    </a:p>
                    <a:p>
                      <a:pPr>
                        <a:lnSpc>
                          <a:spcPct val="125000"/>
                        </a:lnSpc>
                      </a:pPr>
                      <a:r>
                        <a:rPr lang="en-US" sz="900" kern="100" dirty="0">
                          <a:effectLst/>
                          <a:latin typeface="宋体" panose="02010600030101010101" pitchFamily="2" charset="-122"/>
                          <a:ea typeface="宋体" panose="02010600030101010101" pitchFamily="2" charset="-122"/>
                          <a:cs typeface="Times New Roman" panose="02020603050405020304" pitchFamily="18" charset="0"/>
                        </a:rPr>
                        <a:t>(3)</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从政策执行与评估角度看</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政策执行力尚不足够</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评估反馈满意度不够高。地方普遍反映经费不足</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政策执行不到位</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对于相关政策了解不清</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特别是西部地区的这种状况更为明显。</a:t>
                      </a:r>
                      <a:endParaRPr lang="zh-CN" sz="900" kern="100" dirty="0">
                        <a:effectLst/>
                        <a:latin typeface="宋体" panose="02010600030101010101" pitchFamily="2" charset="-122"/>
                        <a:ea typeface="宋体" panose="02010600030101010101" pitchFamily="2" charset="-122"/>
                        <a:cs typeface="宋体" panose="02010600030101010101" pitchFamily="2" charset="-122"/>
                      </a:endParaRPr>
                    </a:p>
                  </a:txBody>
                  <a:tcPr marL="29074" marR="2907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048969632"/>
                  </a:ext>
                </a:extLst>
              </a:tr>
              <a:tr h="1448253">
                <a:tc>
                  <a:txBody>
                    <a:bodyPr/>
                    <a:lstStyle/>
                    <a:p>
                      <a:pPr>
                        <a:lnSpc>
                          <a:spcPct val="125000"/>
                        </a:lnSpc>
                      </a:pPr>
                      <a:r>
                        <a:rPr lang="zh-CN" sz="900" b="1" kern="100">
                          <a:effectLst/>
                          <a:latin typeface="宋体" panose="02010600030101010101" pitchFamily="2" charset="-122"/>
                          <a:ea typeface="宋体" panose="02010600030101010101" pitchFamily="2" charset="-122"/>
                          <a:cs typeface="Times New Roman" panose="02020603050405020304" pitchFamily="18" charset="0"/>
                        </a:rPr>
                        <a:t>黑龙江省冰球竞技后备人才培养研究</a:t>
                      </a:r>
                      <a:r>
                        <a:rPr lang="en-US" sz="900" b="1" kern="100" baseline="30000">
                          <a:effectLst/>
                          <a:latin typeface="宋体" panose="02010600030101010101" pitchFamily="2" charset="-122"/>
                          <a:ea typeface="宋体" panose="02010600030101010101" pitchFamily="2" charset="-122"/>
                          <a:cs typeface="Times New Roman" panose="02020603050405020304" pitchFamily="18" charset="0"/>
                        </a:rPr>
                        <a:t>[7]</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p>
                      <a:pPr>
                        <a:lnSpc>
                          <a:spcPct val="125000"/>
                        </a:lnSpc>
                      </a:pPr>
                      <a:r>
                        <a:rPr lang="en-US" sz="900" b="1" kern="100">
                          <a:effectLst/>
                          <a:latin typeface="宋体" panose="02010600030101010101" pitchFamily="2" charset="-122"/>
                          <a:ea typeface="宋体" panose="02010600030101010101" pitchFamily="2" charset="-122"/>
                          <a:cs typeface="Times New Roman" panose="02020603050405020304" pitchFamily="18" charset="0"/>
                        </a:rPr>
                        <a:t> </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29074" marR="2907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kern="100">
                          <a:effectLst/>
                          <a:latin typeface="宋体" panose="02010600030101010101" pitchFamily="2" charset="-122"/>
                          <a:ea typeface="宋体" panose="02010600030101010101" pitchFamily="2" charset="-122"/>
                          <a:cs typeface="Times New Roman" panose="02020603050405020304" pitchFamily="18" charset="0"/>
                        </a:rPr>
                        <a:t>数据分析法；访谈法</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p>
                      <a:pPr>
                        <a:lnSpc>
                          <a:spcPct val="125000"/>
                        </a:lnSpc>
                      </a:pPr>
                      <a:r>
                        <a:rPr lang="en-US" sz="9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29074" marR="2907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冰球竞技后备人才培养关乎我国冰球项目未来发展大局，以黑龙江省冰球竞技后备人才培养探究我国冰球项目发展，在备战</a:t>
                      </a:r>
                      <a:r>
                        <a:rPr lang="en-US" sz="9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2022</a:t>
                      </a:r>
                      <a:r>
                        <a:rPr lang="zh-CN" sz="9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年北京冬奥会时代背景下更具研究价值。通过借鉴发达国家经验，借助冰球优质平台资源，积极推进</a:t>
                      </a:r>
                      <a:r>
                        <a:rPr lang="en-US" sz="9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zh-CN" sz="9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冰雪运动进校园</a:t>
                      </a:r>
                      <a:r>
                        <a:rPr lang="en-US" sz="9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zh-CN" sz="9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计划，大力发展校园冰球，构建从小学到中学，再到大学冰球联赛的竞赛体系；以校级联赛和大学联盟为基础，为国家输送冰球职业运动员，以点带面形成辐射效应，以促进我国冰球项目整体实力的提升。 </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29074" marR="2907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37677746"/>
                  </a:ext>
                </a:extLst>
              </a:tr>
              <a:tr h="1448253">
                <a:tc>
                  <a:txBody>
                    <a:bodyPr/>
                    <a:lstStyle/>
                    <a:p>
                      <a:pPr>
                        <a:lnSpc>
                          <a:spcPct val="125000"/>
                        </a:lnSpc>
                      </a:pPr>
                      <a:r>
                        <a:rPr lang="zh-CN" sz="900" b="1" kern="100">
                          <a:effectLst/>
                          <a:latin typeface="宋体" panose="02010600030101010101" pitchFamily="2" charset="-122"/>
                          <a:ea typeface="宋体" panose="02010600030101010101" pitchFamily="2" charset="-122"/>
                          <a:cs typeface="宋体" panose="02010600030101010101" pitchFamily="2" charset="-122"/>
                        </a:rPr>
                        <a:t>我国备战</a:t>
                      </a:r>
                      <a:r>
                        <a:rPr lang="en-US" sz="900" b="1" kern="100">
                          <a:effectLst/>
                          <a:latin typeface="宋体" panose="02010600030101010101" pitchFamily="2" charset="-122"/>
                          <a:ea typeface="宋体" panose="02010600030101010101" pitchFamily="2" charset="-122"/>
                          <a:cs typeface="宋体" panose="02010600030101010101" pitchFamily="2" charset="-122"/>
                        </a:rPr>
                        <a:t>2022</a:t>
                      </a:r>
                      <a:r>
                        <a:rPr lang="zh-CN" sz="900" b="1" kern="100">
                          <a:effectLst/>
                          <a:latin typeface="宋体" panose="02010600030101010101" pitchFamily="2" charset="-122"/>
                          <a:ea typeface="宋体" panose="02010600030101010101" pitchFamily="2" charset="-122"/>
                          <a:cs typeface="宋体" panose="02010600030101010101" pitchFamily="2" charset="-122"/>
                        </a:rPr>
                        <a:t>年冬奥会重点项目后备人才培养问题探究</a:t>
                      </a:r>
                      <a:r>
                        <a:rPr lang="en-US" sz="900" b="1" kern="100" baseline="30000">
                          <a:effectLst/>
                          <a:latin typeface="宋体" panose="02010600030101010101" pitchFamily="2" charset="-122"/>
                          <a:ea typeface="宋体" panose="02010600030101010101" pitchFamily="2" charset="-122"/>
                          <a:cs typeface="宋体" panose="02010600030101010101" pitchFamily="2" charset="-122"/>
                        </a:rPr>
                        <a:t>[8]</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p>
                      <a:pPr>
                        <a:lnSpc>
                          <a:spcPct val="125000"/>
                        </a:lnSpc>
                      </a:pPr>
                      <a:r>
                        <a:rPr lang="en-US" sz="900" b="1" kern="100">
                          <a:effectLst/>
                          <a:latin typeface="宋体" panose="02010600030101010101" pitchFamily="2" charset="-122"/>
                          <a:ea typeface="宋体" panose="02010600030101010101" pitchFamily="2" charset="-122"/>
                          <a:cs typeface="Times New Roman" panose="02020603050405020304" pitchFamily="18" charset="0"/>
                        </a:rPr>
                        <a:t> </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29074" marR="2907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kern="100">
                          <a:effectLst/>
                          <a:latin typeface="宋体" panose="02010600030101010101" pitchFamily="2" charset="-122"/>
                          <a:ea typeface="宋体" panose="02010600030101010101" pitchFamily="2" charset="-122"/>
                          <a:cs typeface="Times New Roman" panose="02020603050405020304" pitchFamily="18" charset="0"/>
                        </a:rPr>
                        <a:t>文献资料法；访谈法</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29074" marR="2907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kern="100" dirty="0">
                          <a:effectLst/>
                          <a:latin typeface="宋体" panose="02010600030101010101" pitchFamily="2" charset="-122"/>
                          <a:ea typeface="宋体" panose="02010600030101010101" pitchFamily="2" charset="-122"/>
                          <a:cs typeface="Times New Roman" panose="02020603050405020304" pitchFamily="18" charset="0"/>
                        </a:rPr>
                        <a:t>我国冬奥会重点项目存在后备人才数量不足、项目发展区域分布不均衡的问题。我国冬奥会重点项目后备人才培养，应采取冰雪运动进校园活动、扩建冰雪项目重点体校、创建冬奥会重点项目青少年体育俱乐部、加强国家级冬奥会重点项目高水平后备人才培养基地建设等多元化的后备人才培养模式。我国冬奥非重点项目，应选择一些难度低、投入少、见效快的项目进行学习和推广，力争有运动员参加北京冬奥会并取得较好成绩。</a:t>
                      </a:r>
                      <a:endParaRPr lang="zh-CN" sz="900" kern="100" dirty="0">
                        <a:effectLst/>
                        <a:latin typeface="宋体" panose="02010600030101010101" pitchFamily="2" charset="-122"/>
                        <a:ea typeface="宋体" panose="02010600030101010101" pitchFamily="2" charset="-122"/>
                        <a:cs typeface="宋体" panose="02010600030101010101" pitchFamily="2" charset="-122"/>
                      </a:endParaRPr>
                    </a:p>
                  </a:txBody>
                  <a:tcPr marL="29074" marR="2907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108635730"/>
                  </a:ext>
                </a:extLst>
              </a:tr>
            </a:tbl>
          </a:graphicData>
        </a:graphic>
      </p:graphicFrame>
      <p:graphicFrame>
        <p:nvGraphicFramePr>
          <p:cNvPr id="15" name="表格 14">
            <a:extLst>
              <a:ext uri="{FF2B5EF4-FFF2-40B4-BE49-F238E27FC236}">
                <a16:creationId xmlns:a16="http://schemas.microsoft.com/office/drawing/2014/main" id="{674D8BCA-5B37-B473-B633-37AF10B80F3F}"/>
              </a:ext>
            </a:extLst>
          </p:cNvPr>
          <p:cNvGraphicFramePr>
            <a:graphicFrameLocks noGrp="1"/>
          </p:cNvGraphicFramePr>
          <p:nvPr>
            <p:extLst>
              <p:ext uri="{D42A27DB-BD31-4B8C-83A1-F6EECF244321}">
                <p14:modId xmlns:p14="http://schemas.microsoft.com/office/powerpoint/2010/main" val="1341858774"/>
              </p:ext>
            </p:extLst>
          </p:nvPr>
        </p:nvGraphicFramePr>
        <p:xfrm>
          <a:off x="6597747" y="748170"/>
          <a:ext cx="5076093" cy="5244276"/>
        </p:xfrm>
        <a:graphic>
          <a:graphicData uri="http://schemas.openxmlformats.org/drawingml/2006/table">
            <a:tbl>
              <a:tblPr firstRow="1" firstCol="1" bandRow="1"/>
              <a:tblGrid>
                <a:gridCol w="1300825">
                  <a:extLst>
                    <a:ext uri="{9D8B030D-6E8A-4147-A177-3AD203B41FA5}">
                      <a16:colId xmlns:a16="http://schemas.microsoft.com/office/drawing/2014/main" val="1855457878"/>
                    </a:ext>
                  </a:extLst>
                </a:gridCol>
                <a:gridCol w="1036624">
                  <a:extLst>
                    <a:ext uri="{9D8B030D-6E8A-4147-A177-3AD203B41FA5}">
                      <a16:colId xmlns:a16="http://schemas.microsoft.com/office/drawing/2014/main" val="604884452"/>
                    </a:ext>
                  </a:extLst>
                </a:gridCol>
                <a:gridCol w="2738644">
                  <a:extLst>
                    <a:ext uri="{9D8B030D-6E8A-4147-A177-3AD203B41FA5}">
                      <a16:colId xmlns:a16="http://schemas.microsoft.com/office/drawing/2014/main" val="1534886677"/>
                    </a:ext>
                  </a:extLst>
                </a:gridCol>
              </a:tblGrid>
              <a:tr h="1869800">
                <a:tc>
                  <a:txBody>
                    <a:bodyPr/>
                    <a:lstStyle/>
                    <a:p>
                      <a:pPr>
                        <a:lnSpc>
                          <a:spcPct val="125000"/>
                        </a:lnSpc>
                      </a:pPr>
                      <a:r>
                        <a:rPr lang="zh-CN" sz="900" b="1" kern="100">
                          <a:effectLst/>
                          <a:latin typeface="宋体" panose="02010600030101010101" pitchFamily="2" charset="-122"/>
                          <a:ea typeface="宋体" panose="02010600030101010101" pitchFamily="2" charset="-122"/>
                          <a:cs typeface="宋体" panose="02010600030101010101" pitchFamily="2" charset="-122"/>
                        </a:rPr>
                        <a:t>我国少数民族自治区冰雪运动后备人才培养现状研究</a:t>
                      </a:r>
                      <a:r>
                        <a:rPr lang="en-US" sz="900" b="1" kern="100" baseline="30000">
                          <a:effectLst/>
                          <a:latin typeface="宋体" panose="02010600030101010101" pitchFamily="2" charset="-122"/>
                          <a:ea typeface="宋体" panose="02010600030101010101" pitchFamily="2" charset="-122"/>
                          <a:cs typeface="宋体" panose="02010600030101010101" pitchFamily="2" charset="-122"/>
                        </a:rPr>
                        <a:t>[9]</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p>
                      <a:pPr>
                        <a:lnSpc>
                          <a:spcPct val="125000"/>
                        </a:lnSpc>
                      </a:pPr>
                      <a:r>
                        <a:rPr lang="en-US" sz="900" b="1" kern="100">
                          <a:effectLst/>
                          <a:latin typeface="宋体" panose="02010600030101010101" pitchFamily="2" charset="-122"/>
                          <a:ea typeface="宋体" panose="02010600030101010101" pitchFamily="2" charset="-122"/>
                          <a:cs typeface="宋体" panose="02010600030101010101" pitchFamily="2" charset="-122"/>
                        </a:rPr>
                        <a:t> </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43134" marR="4313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b="0" kern="100" dirty="0">
                          <a:effectLst/>
                          <a:latin typeface="宋体" panose="02010600030101010101" pitchFamily="2" charset="-122"/>
                          <a:ea typeface="宋体" panose="02010600030101010101" pitchFamily="2" charset="-122"/>
                          <a:cs typeface="Times New Roman" panose="02020603050405020304" pitchFamily="18" charset="0"/>
                        </a:rPr>
                        <a:t>文献资料法；实地调研法；问卷调查法；数理统计法</a:t>
                      </a:r>
                      <a:endParaRPr lang="zh-CN" sz="900" b="0" kern="100" dirty="0">
                        <a:effectLst/>
                        <a:latin typeface="宋体" panose="02010600030101010101" pitchFamily="2" charset="-122"/>
                        <a:ea typeface="宋体" panose="02010600030101010101" pitchFamily="2" charset="-122"/>
                        <a:cs typeface="宋体" panose="02010600030101010101" pitchFamily="2" charset="-122"/>
                      </a:endParaRPr>
                    </a:p>
                    <a:p>
                      <a:pPr>
                        <a:lnSpc>
                          <a:spcPct val="125000"/>
                        </a:lnSpc>
                      </a:pPr>
                      <a:r>
                        <a:rPr lang="en-US" sz="900" b="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900" b="0" kern="100" dirty="0">
                        <a:effectLst/>
                        <a:latin typeface="宋体" panose="02010600030101010101" pitchFamily="2" charset="-122"/>
                        <a:ea typeface="宋体" panose="02010600030101010101" pitchFamily="2" charset="-122"/>
                        <a:cs typeface="宋体" panose="02010600030101010101" pitchFamily="2" charset="-122"/>
                      </a:endParaRPr>
                    </a:p>
                  </a:txBody>
                  <a:tcPr marL="43134" marR="4313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b="0" kern="100" dirty="0">
                          <a:effectLst/>
                          <a:latin typeface="宋体" panose="02010600030101010101" pitchFamily="2" charset="-122"/>
                          <a:ea typeface="宋体" panose="02010600030101010101" pitchFamily="2" charset="-122"/>
                          <a:cs typeface="Times New Roman" panose="02020603050405020304" pitchFamily="18" charset="0"/>
                        </a:rPr>
                        <a:t>建议以教育为依托，进一步加大体教结合的力度，使体育回归教育，争取政府、教育部门和 社会各界的关心和支持，呈现出大、中、小学课余训练一条龙 的模式。建议相关管理部 门采取聘请专家讲学、教练员培训班和青少年训练营等措施 提高现役教练员的执教水平，并且在聘任新教练员的时候，多采用有专业运动经历且受过高等教育的专业人才。其次建议相关管理部门制定冰雪运动后备人才扶持计划，给予场馆和器材等硬件设施的支持，同时建议以优势项目和潜在优势项目为主体 的布局结构，实现冰和雪</a:t>
                      </a:r>
                      <a:r>
                        <a:rPr lang="en-US" sz="900" b="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b="0" kern="100" dirty="0">
                          <a:effectLst/>
                          <a:latin typeface="宋体" panose="02010600030101010101" pitchFamily="2" charset="-122"/>
                          <a:ea typeface="宋体" panose="02010600030101010101" pitchFamily="2" charset="-122"/>
                          <a:cs typeface="Times New Roman" panose="02020603050405020304" pitchFamily="18" charset="0"/>
                        </a:rPr>
                        <a:t>两翼齐飞</a:t>
                      </a:r>
                      <a:r>
                        <a:rPr lang="en-US" sz="900" b="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b="0" kern="100" dirty="0">
                          <a:effectLst/>
                          <a:latin typeface="宋体" panose="02010600030101010101" pitchFamily="2" charset="-122"/>
                          <a:ea typeface="宋体" panose="02010600030101010101" pitchFamily="2" charset="-122"/>
                          <a:cs typeface="Times New Roman" panose="02020603050405020304" pitchFamily="18" charset="0"/>
                        </a:rPr>
                        <a:t>，共同推动我国少数民族自治区冰雪运动更好和更快的发展。最后建议相关管理部门与科研部门加强合作，统一制定冰雪运动后备人才的选材标准。</a:t>
                      </a:r>
                      <a:endParaRPr lang="zh-CN" sz="900" b="0" kern="100" dirty="0">
                        <a:effectLst/>
                        <a:latin typeface="宋体" panose="02010600030101010101" pitchFamily="2" charset="-122"/>
                        <a:ea typeface="宋体" panose="02010600030101010101" pitchFamily="2" charset="-122"/>
                        <a:cs typeface="宋体" panose="02010600030101010101" pitchFamily="2" charset="-122"/>
                      </a:endParaRPr>
                    </a:p>
                  </a:txBody>
                  <a:tcPr marL="43134" marR="4313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30275766"/>
                  </a:ext>
                </a:extLst>
              </a:tr>
              <a:tr h="737544">
                <a:tc>
                  <a:txBody>
                    <a:bodyPr/>
                    <a:lstStyle/>
                    <a:p>
                      <a:pPr>
                        <a:lnSpc>
                          <a:spcPct val="125000"/>
                        </a:lnSpc>
                      </a:pPr>
                      <a:r>
                        <a:rPr lang="zh-CN" sz="900" b="1" kern="100">
                          <a:effectLst/>
                          <a:latin typeface="宋体" panose="02010600030101010101" pitchFamily="2" charset="-122"/>
                          <a:ea typeface="宋体" panose="02010600030101010101" pitchFamily="2" charset="-122"/>
                          <a:cs typeface="宋体" panose="02010600030101010101" pitchFamily="2" charset="-122"/>
                        </a:rPr>
                        <a:t>我国冰球后备人才培养模式与策略研究</a:t>
                      </a:r>
                      <a:r>
                        <a:rPr lang="en-US" sz="900" b="1" kern="100" baseline="30000">
                          <a:effectLst/>
                          <a:latin typeface="宋体" panose="02010600030101010101" pitchFamily="2" charset="-122"/>
                          <a:ea typeface="宋体" panose="02010600030101010101" pitchFamily="2" charset="-122"/>
                          <a:cs typeface="宋体" panose="02010600030101010101" pitchFamily="2" charset="-122"/>
                        </a:rPr>
                        <a:t>[10]</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43134" marR="4313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kern="100">
                          <a:effectLst/>
                          <a:latin typeface="宋体" panose="02010600030101010101" pitchFamily="2" charset="-122"/>
                          <a:ea typeface="宋体" panose="02010600030101010101" pitchFamily="2" charset="-122"/>
                          <a:cs typeface="Times New Roman" panose="02020603050405020304" pitchFamily="18" charset="0"/>
                        </a:rPr>
                        <a:t>文献资料法；访谈法</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43134" marR="4313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kern="100">
                          <a:effectLst/>
                          <a:latin typeface="宋体" panose="02010600030101010101" pitchFamily="2" charset="-122"/>
                          <a:ea typeface="宋体" panose="02010600030101010101" pitchFamily="2" charset="-122"/>
                          <a:cs typeface="Times New Roman" panose="02020603050405020304" pitchFamily="18" charset="0"/>
                        </a:rPr>
                        <a:t>培养策略：冰球后备人才共育的体制机制建设充分发挥政府管控职能，加强对冰球项目的管理与把控，给予政策扶持，加大经费等资源的投入与整合；实现冰球人才培养的高端化、贯通化、国际化和协同化管理；建立和完善冰球运动员社会保障体系；高端化培养并用模式。</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43134" marR="4313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70348694"/>
                  </a:ext>
                </a:extLst>
              </a:tr>
              <a:tr h="1743994">
                <a:tc>
                  <a:txBody>
                    <a:bodyPr/>
                    <a:lstStyle/>
                    <a:p>
                      <a:pPr>
                        <a:lnSpc>
                          <a:spcPct val="125000"/>
                        </a:lnSpc>
                      </a:pPr>
                      <a:r>
                        <a:rPr lang="zh-CN" sz="900" b="1" kern="100">
                          <a:effectLst/>
                          <a:latin typeface="宋体" panose="02010600030101010101" pitchFamily="2" charset="-122"/>
                          <a:ea typeface="宋体" panose="02010600030101010101" pitchFamily="2" charset="-122"/>
                          <a:cs typeface="宋体" panose="02010600030101010101" pitchFamily="2" charset="-122"/>
                        </a:rPr>
                        <a:t>中国与瑞典冰球后备人才培养的比较研究</a:t>
                      </a:r>
                      <a:r>
                        <a:rPr lang="en-US" sz="900" b="1" kern="100" baseline="30000">
                          <a:effectLst/>
                          <a:latin typeface="宋体" panose="02010600030101010101" pitchFamily="2" charset="-122"/>
                          <a:ea typeface="宋体" panose="02010600030101010101" pitchFamily="2" charset="-122"/>
                          <a:cs typeface="宋体" panose="02010600030101010101" pitchFamily="2" charset="-122"/>
                        </a:rPr>
                        <a:t>[11]</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43134" marR="4313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kern="100">
                          <a:effectLst/>
                          <a:latin typeface="宋体" panose="02010600030101010101" pitchFamily="2" charset="-122"/>
                          <a:ea typeface="宋体" panose="02010600030101010101" pitchFamily="2" charset="-122"/>
                          <a:cs typeface="Times New Roman" panose="02020603050405020304" pitchFamily="18" charset="0"/>
                        </a:rPr>
                        <a:t>文献资料法；访谈法</a:t>
                      </a:r>
                      <a:endParaRPr lang="zh-CN" sz="900" kern="100">
                        <a:effectLst/>
                        <a:latin typeface="宋体" panose="02010600030101010101" pitchFamily="2" charset="-122"/>
                        <a:ea typeface="宋体" panose="02010600030101010101" pitchFamily="2" charset="-122"/>
                        <a:cs typeface="宋体" panose="02010600030101010101" pitchFamily="2" charset="-122"/>
                      </a:endParaRPr>
                    </a:p>
                  </a:txBody>
                  <a:tcPr marL="43134" marR="4313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nSpc>
                          <a:spcPct val="125000"/>
                        </a:lnSpc>
                      </a:pPr>
                      <a:r>
                        <a:rPr lang="zh-CN" sz="900" kern="100" dirty="0">
                          <a:effectLst/>
                          <a:latin typeface="宋体" panose="02010600030101010101" pitchFamily="2" charset="-122"/>
                          <a:ea typeface="宋体" panose="02010600030101010101" pitchFamily="2" charset="-122"/>
                          <a:cs typeface="Times New Roman" panose="02020603050405020304" pitchFamily="18" charset="0"/>
                        </a:rPr>
                        <a:t>借鉴国外经验</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不断完善我国冰球后备人才体制是振兴冰球运动的基础条件。在后备人才的培养上</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组织体育、教育部门及社会团体单独或组合性质的投资主体</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构建多渠道、多形式的培养体系。同时为了构建具有我国特色的冰球后备人才培养模式</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提高成材率</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首先要有遵循冰球人才成长规律的长远发展规划</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其次应加强教练员业务理论知识的学习</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强化其事业心和责任心</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不断提高执教水平</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三是与国际接轨</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大力发展各种形式的青少年冰球训练营</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增加后备人才比赛的形式及比赛场次</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最后要加强各年龄段的培养和梯队建设</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建立多样化、多层次的后备人才培养体系</a:t>
                      </a:r>
                      <a:r>
                        <a:rPr lang="en-US" sz="9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为实现我国冰球运动的复兴努力奋斗。</a:t>
                      </a:r>
                      <a:endParaRPr lang="zh-CN" sz="900" kern="100" dirty="0">
                        <a:effectLst/>
                        <a:latin typeface="宋体" panose="02010600030101010101" pitchFamily="2" charset="-122"/>
                        <a:ea typeface="宋体" panose="02010600030101010101" pitchFamily="2" charset="-122"/>
                        <a:cs typeface="宋体" panose="02010600030101010101" pitchFamily="2" charset="-122"/>
                      </a:endParaRPr>
                    </a:p>
                  </a:txBody>
                  <a:tcPr marL="43134" marR="43134"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4127074213"/>
                  </a:ext>
                </a:extLst>
              </a:tr>
            </a:tbl>
          </a:graphicData>
        </a:graphic>
      </p:graphicFrame>
      <p:sp>
        <p:nvSpPr>
          <p:cNvPr id="17" name="文本框 16">
            <a:extLst>
              <a:ext uri="{FF2B5EF4-FFF2-40B4-BE49-F238E27FC236}">
                <a16:creationId xmlns:a16="http://schemas.microsoft.com/office/drawing/2014/main" id="{5EEE621D-097D-6307-2B7D-4CEE6D5D336F}"/>
              </a:ext>
            </a:extLst>
          </p:cNvPr>
          <p:cNvSpPr txBox="1"/>
          <p:nvPr/>
        </p:nvSpPr>
        <p:spPr>
          <a:xfrm>
            <a:off x="97630" y="6225132"/>
            <a:ext cx="8288215" cy="532838"/>
          </a:xfrm>
          <a:prstGeom prst="rect">
            <a:avLst/>
          </a:prstGeom>
          <a:noFill/>
        </p:spPr>
        <p:txBody>
          <a:bodyPr wrap="square">
            <a:spAutoFit/>
          </a:bodyPr>
          <a:lstStyle/>
          <a:p>
            <a:pPr marL="457200" indent="-457200">
              <a:lnSpc>
                <a:spcPct val="125000"/>
              </a:lnSpc>
            </a:pPr>
            <a:r>
              <a:rPr lang="en-US" altLang="zh-CN" sz="800" dirty="0">
                <a:effectLst/>
                <a:latin typeface="宋体" panose="02010600030101010101" pitchFamily="2" charset="-122"/>
                <a:ea typeface="宋体" panose="02010600030101010101" pitchFamily="2" charset="-122"/>
                <a:cs typeface="宋体" panose="02010600030101010101" pitchFamily="2" charset="-122"/>
              </a:rPr>
              <a:t>[6]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张春萍</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胡恒</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张子鳌</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et al.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我国冰雪项目后备人才培养保障政策研究</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[J].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武汉体育学院学报</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2020, 54(10): 31-7.</a:t>
            </a:r>
            <a:endParaRPr lang="zh-CN" altLang="zh-CN" sz="800" dirty="0">
              <a:effectLst/>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5000"/>
              </a:lnSpc>
            </a:pPr>
            <a:r>
              <a:rPr lang="en-US" altLang="zh-CN" sz="800" dirty="0">
                <a:effectLst/>
                <a:latin typeface="宋体" panose="02010600030101010101" pitchFamily="2" charset="-122"/>
                <a:ea typeface="宋体" panose="02010600030101010101" pitchFamily="2" charset="-122"/>
                <a:cs typeface="宋体" panose="02010600030101010101" pitchFamily="2" charset="-122"/>
              </a:rPr>
              <a:t>[7]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朱佳滨</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杜唯</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周若晨</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et al.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黑龙江省冰球竞技后备人才培养研究</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[J].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体育文化导刊</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2019, (11): 56-60+6.</a:t>
            </a:r>
            <a:endParaRPr lang="zh-CN" altLang="zh-CN" sz="800" dirty="0">
              <a:effectLst/>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5000"/>
              </a:lnSpc>
            </a:pPr>
            <a:r>
              <a:rPr lang="en-US" altLang="zh-CN" sz="800" dirty="0">
                <a:effectLst/>
                <a:latin typeface="宋体" panose="02010600030101010101" pitchFamily="2" charset="-122"/>
                <a:ea typeface="宋体" panose="02010600030101010101" pitchFamily="2" charset="-122"/>
                <a:cs typeface="宋体" panose="02010600030101010101" pitchFamily="2" charset="-122"/>
              </a:rPr>
              <a:t>[8]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马毅</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吕晶红</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我国备战</a:t>
            </a:r>
            <a:r>
              <a:rPr lang="en-US" altLang="zh-CN" sz="800" dirty="0">
                <a:effectLst/>
                <a:latin typeface="宋体" panose="02010600030101010101" pitchFamily="2" charset="-122"/>
                <a:ea typeface="宋体" panose="02010600030101010101" pitchFamily="2" charset="-122"/>
                <a:cs typeface="宋体" panose="02010600030101010101" pitchFamily="2" charset="-122"/>
              </a:rPr>
              <a:t>2022</a:t>
            </a:r>
            <a:r>
              <a:rPr lang="zh-CN" altLang="zh-CN" sz="800" dirty="0">
                <a:effectLst/>
                <a:latin typeface="宋体" panose="02010600030101010101" pitchFamily="2" charset="-122"/>
                <a:ea typeface="宋体" panose="02010600030101010101" pitchFamily="2" charset="-122"/>
                <a:cs typeface="宋体" panose="02010600030101010101" pitchFamily="2" charset="-122"/>
              </a:rPr>
              <a:t>年冬奥会重点项目后备人才培养问题探究</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[J].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体育科学</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2016, 36(04): 3-10.</a:t>
            </a:r>
            <a:endParaRPr lang="zh-CN" altLang="zh-CN" sz="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0" name="文本框 19">
            <a:extLst>
              <a:ext uri="{FF2B5EF4-FFF2-40B4-BE49-F238E27FC236}">
                <a16:creationId xmlns:a16="http://schemas.microsoft.com/office/drawing/2014/main" id="{52AAD8C2-233F-0A9D-1A79-845F7425EDF9}"/>
              </a:ext>
            </a:extLst>
          </p:cNvPr>
          <p:cNvSpPr txBox="1"/>
          <p:nvPr/>
        </p:nvSpPr>
        <p:spPr>
          <a:xfrm>
            <a:off x="6096000" y="6225132"/>
            <a:ext cx="8288215" cy="532838"/>
          </a:xfrm>
          <a:prstGeom prst="rect">
            <a:avLst/>
          </a:prstGeom>
          <a:noFill/>
        </p:spPr>
        <p:txBody>
          <a:bodyPr wrap="square">
            <a:spAutoFit/>
          </a:bodyPr>
          <a:lstStyle/>
          <a:p>
            <a:pPr marL="457200" indent="-457200">
              <a:lnSpc>
                <a:spcPct val="125000"/>
              </a:lnSpc>
            </a:pPr>
            <a:r>
              <a:rPr lang="en-US" altLang="zh-CN" sz="800" dirty="0">
                <a:effectLst/>
                <a:latin typeface="宋体" panose="02010600030101010101" pitchFamily="2" charset="-122"/>
                <a:ea typeface="宋体" panose="02010600030101010101" pitchFamily="2" charset="-122"/>
                <a:cs typeface="宋体" panose="02010600030101010101" pitchFamily="2" charset="-122"/>
              </a:rPr>
              <a:t>[9]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王海</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李延亭</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李勇</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我国少数民族自治区冰雪运动后备人才培养现状研究</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[J].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沈阳体育学院学报</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2013, 32(02): 133-6.</a:t>
            </a:r>
            <a:endParaRPr lang="zh-CN" altLang="zh-CN" sz="800" dirty="0">
              <a:effectLst/>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5000"/>
              </a:lnSpc>
            </a:pPr>
            <a:r>
              <a:rPr lang="en-US" altLang="zh-CN" sz="800" dirty="0">
                <a:effectLst/>
                <a:latin typeface="宋体" panose="02010600030101010101" pitchFamily="2" charset="-122"/>
                <a:ea typeface="宋体" panose="02010600030101010101" pitchFamily="2" charset="-122"/>
                <a:cs typeface="宋体" panose="02010600030101010101" pitchFamily="2" charset="-122"/>
              </a:rPr>
              <a:t>[10]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潘立新</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宗克强</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张良祥</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et al.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我国冰球后备人才培养模式与策略研究</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[J].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青少年体育</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2021, (05): 131-3.</a:t>
            </a:r>
            <a:endParaRPr lang="zh-CN" altLang="zh-CN" sz="800" dirty="0">
              <a:effectLst/>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5000"/>
              </a:lnSpc>
            </a:pPr>
            <a:r>
              <a:rPr lang="en-US" altLang="zh-CN" sz="800" dirty="0">
                <a:effectLst/>
                <a:latin typeface="宋体" panose="02010600030101010101" pitchFamily="2" charset="-122"/>
                <a:ea typeface="宋体" panose="02010600030101010101" pitchFamily="2" charset="-122"/>
                <a:cs typeface="宋体" panose="02010600030101010101" pitchFamily="2" charset="-122"/>
              </a:rPr>
              <a:t>[11]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康建军</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中国与瑞典冰球后备人才培养的比较研究</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[J]. </a:t>
            </a:r>
            <a:r>
              <a:rPr lang="zh-CN" altLang="zh-CN" sz="800" dirty="0">
                <a:effectLst/>
                <a:latin typeface="宋体" panose="02010600030101010101" pitchFamily="2" charset="-122"/>
                <a:ea typeface="宋体" panose="02010600030101010101" pitchFamily="2" charset="-122"/>
                <a:cs typeface="宋体" panose="02010600030101010101" pitchFamily="2" charset="-122"/>
              </a:rPr>
              <a:t>冰雪运动</a:t>
            </a:r>
            <a:r>
              <a:rPr lang="en-US" altLang="zh-CN" sz="800" dirty="0">
                <a:effectLst/>
                <a:latin typeface="宋体" panose="02010600030101010101" pitchFamily="2" charset="-122"/>
                <a:ea typeface="宋体" panose="02010600030101010101" pitchFamily="2" charset="-122"/>
                <a:cs typeface="宋体" panose="02010600030101010101" pitchFamily="2" charset="-122"/>
              </a:rPr>
              <a:t>, 2013, 35(02): 26-30.</a:t>
            </a:r>
            <a:endParaRPr lang="zh-CN" altLang="zh-CN" sz="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84681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0E279432-6C30-408A-71C4-5B363EC78941}"/>
              </a:ext>
            </a:extLst>
          </p:cNvPr>
          <p:cNvSpPr>
            <a:spLocks noGrp="1"/>
          </p:cNvSpPr>
          <p:nvPr>
            <p:ph type="body" orient="vert" idx="1"/>
          </p:nvPr>
        </p:nvSpPr>
        <p:spPr>
          <a:xfrm>
            <a:off x="838200" y="1825625"/>
            <a:ext cx="5857068" cy="4351338"/>
          </a:xfrm>
        </p:spPr>
        <p:txBody>
          <a:bodyPr vert="horz">
            <a:normAutofit lnSpcReduction="10000"/>
          </a:bodyPr>
          <a:lstStyle/>
          <a:p>
            <a:r>
              <a:rPr lang="en-US" altLang="zh-CN" dirty="0"/>
              <a:t>A Study on Drawbacks of Youth Ice-hockey Sports Club for its Development</a:t>
            </a:r>
            <a:endParaRPr lang="zh-CN" altLang="zh-CN" dirty="0"/>
          </a:p>
          <a:p>
            <a:r>
              <a:rPr lang="en-US" altLang="zh-CN" dirty="0"/>
              <a:t>Boosting ice hockey in China: political economy, mega-events and community</a:t>
            </a:r>
            <a:endParaRPr lang="zh-CN" altLang="zh-CN" dirty="0"/>
          </a:p>
          <a:p>
            <a:r>
              <a:rPr lang="en-US" altLang="zh-CN" dirty="0"/>
              <a:t>Youth development and hockey in Heilongjiang and Beijing: comparative forms of growing youth hockey participation and interest in China</a:t>
            </a:r>
            <a:endParaRPr lang="zh-CN" altLang="zh-CN" dirty="0"/>
          </a:p>
          <a:p>
            <a:endParaRPr kumimoji="1" lang="zh-CN" altLang="en-US" dirty="0"/>
          </a:p>
        </p:txBody>
      </p:sp>
      <p:sp>
        <p:nvSpPr>
          <p:cNvPr id="4" name="标题 1">
            <a:extLst>
              <a:ext uri="{FF2B5EF4-FFF2-40B4-BE49-F238E27FC236}">
                <a16:creationId xmlns:a16="http://schemas.microsoft.com/office/drawing/2014/main" id="{07B4CB19-BA41-51E1-9843-4698519BF16C}"/>
              </a:ext>
            </a:extLst>
          </p:cNvPr>
          <p:cNvSpPr>
            <a:spLocks noGrp="1"/>
          </p:cNvSpPr>
          <p:nvPr>
            <p:ph type="title"/>
          </p:nvPr>
        </p:nvSpPr>
        <p:spPr/>
        <p:txBody>
          <a:bodyPr>
            <a:normAutofit/>
          </a:bodyPr>
          <a:lstStyle/>
          <a:p>
            <a:r>
              <a:rPr lang="en-US" altLang="zh-CN" sz="2000" b="1" dirty="0"/>
              <a:t>4</a:t>
            </a:r>
            <a:r>
              <a:rPr lang="zh-CN" altLang="en-US" sz="2000" b="1" dirty="0"/>
              <a:t> 文献回顾</a:t>
            </a:r>
            <a:br>
              <a:rPr lang="en-US" altLang="zh-CN" b="1" dirty="0"/>
            </a:br>
            <a:r>
              <a:rPr lang="en-US" altLang="zh-CN" b="1" dirty="0"/>
              <a:t>4.2</a:t>
            </a:r>
            <a:r>
              <a:rPr lang="zh-CN" altLang="en-US" b="1" dirty="0"/>
              <a:t> 国外</a:t>
            </a:r>
            <a:r>
              <a:rPr lang="zh-CN" altLang="zh-CN" b="1" dirty="0"/>
              <a:t>冰球后备人才培养的研究</a:t>
            </a:r>
            <a:r>
              <a:rPr lang="zh-CN" altLang="en-US" b="1" dirty="0"/>
              <a:t> </a:t>
            </a:r>
            <a:endParaRPr kumimoji="1" lang="zh-CN" altLang="en-US" dirty="0"/>
          </a:p>
        </p:txBody>
      </p:sp>
      <p:pic>
        <p:nvPicPr>
          <p:cNvPr id="6" name="图片 5">
            <a:extLst>
              <a:ext uri="{FF2B5EF4-FFF2-40B4-BE49-F238E27FC236}">
                <a16:creationId xmlns:a16="http://schemas.microsoft.com/office/drawing/2014/main" id="{8F4A0AA7-532E-FD6F-6713-653DC52A4E6E}"/>
              </a:ext>
            </a:extLst>
          </p:cNvPr>
          <p:cNvPicPr>
            <a:picLocks noChangeAspect="1"/>
          </p:cNvPicPr>
          <p:nvPr/>
        </p:nvPicPr>
        <p:blipFill>
          <a:blip r:embed="rId2"/>
          <a:stretch>
            <a:fillRect/>
          </a:stretch>
        </p:blipFill>
        <p:spPr>
          <a:xfrm>
            <a:off x="6695268" y="2025260"/>
            <a:ext cx="4972318" cy="3952068"/>
          </a:xfrm>
          <a:prstGeom prst="rect">
            <a:avLst/>
          </a:prstGeom>
        </p:spPr>
      </p:pic>
    </p:spTree>
    <p:extLst>
      <p:ext uri="{BB962C8B-B14F-4D97-AF65-F5344CB8AC3E}">
        <p14:creationId xmlns:p14="http://schemas.microsoft.com/office/powerpoint/2010/main" val="113070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06620781-AFAA-C4E9-0613-7BE9A76C68DB}"/>
              </a:ext>
            </a:extLst>
          </p:cNvPr>
          <p:cNvSpPr>
            <a:spLocks noGrp="1"/>
          </p:cNvSpPr>
          <p:nvPr>
            <p:ph type="body" orient="vert" idx="1"/>
          </p:nvPr>
        </p:nvSpPr>
        <p:spPr>
          <a:xfrm>
            <a:off x="576943" y="1690688"/>
            <a:ext cx="11038114" cy="4351338"/>
          </a:xfrm>
        </p:spPr>
        <p:txBody>
          <a:bodyPr vert="horz">
            <a:noAutofit/>
          </a:bodyPr>
          <a:lstStyle/>
          <a:p>
            <a:pPr lvl="0">
              <a:lnSpc>
                <a:spcPct val="160000"/>
              </a:lnSpc>
            </a:pPr>
            <a:r>
              <a:rPr lang="zh-CN" altLang="zh-CN" sz="2200" b="1" dirty="0">
                <a:latin typeface="SimSun" panose="02010600030101010101" pitchFamily="2" charset="-122"/>
                <a:ea typeface="SimSun" panose="02010600030101010101" pitchFamily="2" charset="-122"/>
              </a:rPr>
              <a:t>文献研究法</a:t>
            </a:r>
            <a:r>
              <a:rPr lang="zh-CN" altLang="zh-CN" sz="2200" dirty="0">
                <a:latin typeface="SimSun" panose="02010600030101010101" pitchFamily="2" charset="-122"/>
                <a:ea typeface="SimSun" panose="02010600030101010101" pitchFamily="2" charset="-122"/>
              </a:rPr>
              <a:t>：查阅相关领域研究文献，为本研究提供思路借鉴和理论支撑。</a:t>
            </a:r>
          </a:p>
          <a:p>
            <a:pPr lvl="0">
              <a:lnSpc>
                <a:spcPct val="160000"/>
              </a:lnSpc>
            </a:pPr>
            <a:r>
              <a:rPr lang="zh-CN" altLang="zh-CN" sz="2200" b="1" dirty="0">
                <a:latin typeface="SimSun" panose="02010600030101010101" pitchFamily="2" charset="-122"/>
                <a:ea typeface="SimSun" panose="02010600030101010101" pitchFamily="2" charset="-122"/>
              </a:rPr>
              <a:t>专家访谈法：</a:t>
            </a:r>
            <a:r>
              <a:rPr lang="en-US" altLang="zh-CN" sz="2200" dirty="0">
                <a:latin typeface="SimSun" panose="02010600030101010101" pitchFamily="2" charset="-122"/>
                <a:ea typeface="SimSun" panose="02010600030101010101" pitchFamily="2" charset="-122"/>
              </a:rPr>
              <a:t>1</a:t>
            </a:r>
            <a:r>
              <a:rPr lang="zh-CN" altLang="zh-CN" sz="2200" dirty="0">
                <a:latin typeface="SimSun" panose="02010600030101010101" pitchFamily="2" charset="-122"/>
                <a:ea typeface="SimSun" panose="02010600030101010101" pitchFamily="2" charset="-122"/>
              </a:rPr>
              <a:t>）访谈北京冰球协会相关领导，对冰球后备人才培养进行调研，并了解冰球协会在后备人才方面的相关努力和主要成果。</a:t>
            </a:r>
            <a:r>
              <a:rPr lang="en-US" altLang="zh-CN" sz="2200" dirty="0">
                <a:latin typeface="SimSun" panose="02010600030101010101" pitchFamily="2" charset="-122"/>
                <a:ea typeface="SimSun" panose="02010600030101010101" pitchFamily="2" charset="-122"/>
              </a:rPr>
              <a:t>2</a:t>
            </a:r>
            <a:r>
              <a:rPr lang="zh-CN" altLang="zh-CN" sz="2200" dirty="0">
                <a:latin typeface="SimSun" panose="02010600030101010101" pitchFamily="2" charset="-122"/>
                <a:ea typeface="SimSun" panose="02010600030101010101" pitchFamily="2" charset="-122"/>
              </a:rPr>
              <a:t>）访谈各大冰球俱乐部，对于后备人才培养的相关建议。</a:t>
            </a:r>
            <a:r>
              <a:rPr lang="en-US" altLang="zh-CN" sz="2200" dirty="0">
                <a:latin typeface="SimSun" panose="02010600030101010101" pitchFamily="2" charset="-122"/>
                <a:ea typeface="SimSun" panose="02010600030101010101" pitchFamily="2" charset="-122"/>
              </a:rPr>
              <a:t>3</a:t>
            </a:r>
            <a:r>
              <a:rPr lang="zh-CN" altLang="zh-CN" sz="2200" dirty="0">
                <a:latin typeface="SimSun" panose="02010600030101010101" pitchFamily="2" charset="-122"/>
                <a:ea typeface="SimSun" panose="02010600030101010101" pitchFamily="2" charset="-122"/>
              </a:rPr>
              <a:t>）访谈资深教练员，找出培养体系和教学的问题和改善方案。</a:t>
            </a:r>
            <a:r>
              <a:rPr lang="en-US" altLang="zh-CN" sz="2200" dirty="0">
                <a:latin typeface="SimSun" panose="02010600030101010101" pitchFamily="2" charset="-122"/>
                <a:ea typeface="SimSun" panose="02010600030101010101" pitchFamily="2" charset="-122"/>
              </a:rPr>
              <a:t>4</a:t>
            </a:r>
            <a:r>
              <a:rPr lang="zh-CN" altLang="zh-CN" sz="2200" dirty="0">
                <a:latin typeface="SimSun" panose="02010600030101010101" pitchFamily="2" charset="-122"/>
                <a:ea typeface="SimSun" panose="02010600030101010101" pitchFamily="2" charset="-122"/>
              </a:rPr>
              <a:t>）访谈职业俱乐部或国家队的运动员，访问其经历和后备人才培养建议。</a:t>
            </a:r>
          </a:p>
          <a:p>
            <a:pPr lvl="0">
              <a:lnSpc>
                <a:spcPct val="160000"/>
              </a:lnSpc>
            </a:pPr>
            <a:r>
              <a:rPr lang="zh-CN" altLang="zh-CN" sz="2200" b="1" dirty="0">
                <a:latin typeface="SimSun" panose="02010600030101010101" pitchFamily="2" charset="-122"/>
                <a:ea typeface="SimSun" panose="02010600030101010101" pitchFamily="2" charset="-122"/>
              </a:rPr>
              <a:t>实地调研发：</a:t>
            </a:r>
            <a:r>
              <a:rPr lang="zh-CN" altLang="zh-CN" sz="2200" dirty="0">
                <a:latin typeface="SimSun" panose="02010600030101010101" pitchFamily="2" charset="-122"/>
                <a:ea typeface="SimSun" panose="02010600030101010101" pitchFamily="2" charset="-122"/>
              </a:rPr>
              <a:t>实际走访被调研地区冰上场馆设施，观看培养单位冰球运动后备人才的培养体系。与培养单位负责人、教练员和体育教师进行座谈，掌握培养现状的第一手资料。</a:t>
            </a:r>
            <a:r>
              <a:rPr lang="zh-CN" altLang="zh-CN" sz="2200" b="1" dirty="0">
                <a:latin typeface="SimSun" panose="02010600030101010101" pitchFamily="2" charset="-122"/>
                <a:ea typeface="SimSun" panose="02010600030101010101" pitchFamily="2" charset="-122"/>
              </a:rPr>
              <a:t> </a:t>
            </a:r>
            <a:endParaRPr lang="zh-CN" altLang="zh-CN" sz="2200" dirty="0">
              <a:latin typeface="SimSun" panose="02010600030101010101" pitchFamily="2" charset="-122"/>
              <a:ea typeface="SimSun" panose="02010600030101010101" pitchFamily="2" charset="-122"/>
            </a:endParaRPr>
          </a:p>
          <a:p>
            <a:pPr>
              <a:lnSpc>
                <a:spcPct val="160000"/>
              </a:lnSpc>
            </a:pPr>
            <a:endParaRPr kumimoji="1" lang="zh-CN" altLang="en-US" sz="2200" dirty="0">
              <a:latin typeface="SimSun" panose="02010600030101010101" pitchFamily="2" charset="-122"/>
              <a:ea typeface="SimSun" panose="02010600030101010101" pitchFamily="2" charset="-122"/>
            </a:endParaRPr>
          </a:p>
        </p:txBody>
      </p:sp>
      <p:sp>
        <p:nvSpPr>
          <p:cNvPr id="4" name="标题 1">
            <a:extLst>
              <a:ext uri="{FF2B5EF4-FFF2-40B4-BE49-F238E27FC236}">
                <a16:creationId xmlns:a16="http://schemas.microsoft.com/office/drawing/2014/main" id="{8F9D3943-B01C-C194-ECFB-6167AE89E2A5}"/>
              </a:ext>
            </a:extLst>
          </p:cNvPr>
          <p:cNvSpPr>
            <a:spLocks noGrp="1"/>
          </p:cNvSpPr>
          <p:nvPr>
            <p:ph type="title"/>
          </p:nvPr>
        </p:nvSpPr>
        <p:spPr/>
        <p:txBody>
          <a:bodyPr>
            <a:normAutofit/>
          </a:bodyPr>
          <a:lstStyle/>
          <a:p>
            <a:r>
              <a:rPr lang="en-US" altLang="zh-CN" b="1" dirty="0"/>
              <a:t>5</a:t>
            </a:r>
            <a:r>
              <a:rPr lang="zh-CN" altLang="en-US" b="1" dirty="0"/>
              <a:t> </a:t>
            </a:r>
            <a:r>
              <a:rPr lang="zh-CN" altLang="zh-CN" b="1" dirty="0"/>
              <a:t>研究</a:t>
            </a:r>
            <a:r>
              <a:rPr lang="zh-CN" altLang="en-US" b="1" dirty="0"/>
              <a:t>方法</a:t>
            </a:r>
            <a:endParaRPr kumimoji="1" lang="zh-CN" altLang="en-US" dirty="0"/>
          </a:p>
        </p:txBody>
      </p:sp>
    </p:spTree>
    <p:extLst>
      <p:ext uri="{BB962C8B-B14F-4D97-AF65-F5344CB8AC3E}">
        <p14:creationId xmlns:p14="http://schemas.microsoft.com/office/powerpoint/2010/main" val="769164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FEFFB-0414-1214-FE17-016275C66657}"/>
              </a:ext>
            </a:extLst>
          </p:cNvPr>
          <p:cNvSpPr>
            <a:spLocks noGrp="1"/>
          </p:cNvSpPr>
          <p:nvPr>
            <p:ph type="title"/>
          </p:nvPr>
        </p:nvSpPr>
        <p:spPr/>
        <p:txBody>
          <a:bodyPr/>
          <a:lstStyle/>
          <a:p>
            <a:r>
              <a:rPr kumimoji="1" lang="en-US" altLang="zh-CN" b="1" dirty="0"/>
              <a:t>6</a:t>
            </a:r>
            <a:r>
              <a:rPr kumimoji="1" lang="zh-CN" altLang="en-US" b="1" dirty="0"/>
              <a:t> 数据来源和种类</a:t>
            </a:r>
          </a:p>
        </p:txBody>
      </p:sp>
      <p:sp>
        <p:nvSpPr>
          <p:cNvPr id="3" name="竖排文字占位符 2">
            <a:extLst>
              <a:ext uri="{FF2B5EF4-FFF2-40B4-BE49-F238E27FC236}">
                <a16:creationId xmlns:a16="http://schemas.microsoft.com/office/drawing/2014/main" id="{5ED64529-1F31-915E-540A-DE583018CB16}"/>
              </a:ext>
            </a:extLst>
          </p:cNvPr>
          <p:cNvSpPr>
            <a:spLocks noGrp="1"/>
          </p:cNvSpPr>
          <p:nvPr>
            <p:ph type="body" orient="vert" idx="1"/>
          </p:nvPr>
        </p:nvSpPr>
        <p:spPr>
          <a:xfrm>
            <a:off x="838200" y="1529110"/>
            <a:ext cx="11036300" cy="1494433"/>
          </a:xfrm>
        </p:spPr>
        <p:txBody>
          <a:bodyPr vert="horz">
            <a:normAutofit/>
          </a:bodyPr>
          <a:lstStyle/>
          <a:p>
            <a:pPr>
              <a:lnSpc>
                <a:spcPct val="160000"/>
              </a:lnSpc>
            </a:pPr>
            <a:r>
              <a:rPr kumimoji="1" lang="zh-CN" altLang="en-US" dirty="0"/>
              <a:t>主要数据来源于：北京市冰球协会、中国冰球协会、北京少年冰球联赛、北京青少年冰球俱乐部联赛</a:t>
            </a:r>
          </a:p>
        </p:txBody>
      </p:sp>
      <p:pic>
        <p:nvPicPr>
          <p:cNvPr id="5" name="图片 4">
            <a:extLst>
              <a:ext uri="{FF2B5EF4-FFF2-40B4-BE49-F238E27FC236}">
                <a16:creationId xmlns:a16="http://schemas.microsoft.com/office/drawing/2014/main" id="{44807E1C-1A4F-3668-B11B-B9B6F57C45D2}"/>
              </a:ext>
            </a:extLst>
          </p:cNvPr>
          <p:cNvPicPr>
            <a:picLocks noChangeAspect="1"/>
          </p:cNvPicPr>
          <p:nvPr/>
        </p:nvPicPr>
        <p:blipFill rotWithShape="1">
          <a:blip r:embed="rId2"/>
          <a:srcRect r="20941"/>
          <a:stretch/>
        </p:blipFill>
        <p:spPr>
          <a:xfrm>
            <a:off x="317500" y="3372828"/>
            <a:ext cx="2510106" cy="1765300"/>
          </a:xfrm>
          <a:prstGeom prst="rect">
            <a:avLst/>
          </a:prstGeom>
        </p:spPr>
      </p:pic>
      <p:pic>
        <p:nvPicPr>
          <p:cNvPr id="7" name="图片 6">
            <a:extLst>
              <a:ext uri="{FF2B5EF4-FFF2-40B4-BE49-F238E27FC236}">
                <a16:creationId xmlns:a16="http://schemas.microsoft.com/office/drawing/2014/main" id="{D0971A19-A6A4-0914-E1FC-064B8D30A846}"/>
              </a:ext>
            </a:extLst>
          </p:cNvPr>
          <p:cNvPicPr>
            <a:picLocks noChangeAspect="1"/>
          </p:cNvPicPr>
          <p:nvPr/>
        </p:nvPicPr>
        <p:blipFill>
          <a:blip r:embed="rId3"/>
          <a:stretch>
            <a:fillRect/>
          </a:stretch>
        </p:blipFill>
        <p:spPr>
          <a:xfrm>
            <a:off x="4892431" y="3070152"/>
            <a:ext cx="2628900" cy="2628900"/>
          </a:xfrm>
          <a:prstGeom prst="rect">
            <a:avLst/>
          </a:prstGeom>
        </p:spPr>
      </p:pic>
      <p:sp>
        <p:nvSpPr>
          <p:cNvPr id="9" name="文本框 8">
            <a:extLst>
              <a:ext uri="{FF2B5EF4-FFF2-40B4-BE49-F238E27FC236}">
                <a16:creationId xmlns:a16="http://schemas.microsoft.com/office/drawing/2014/main" id="{4849257D-CA1D-8347-4B90-0BBB56C6233D}"/>
              </a:ext>
            </a:extLst>
          </p:cNvPr>
          <p:cNvSpPr txBox="1"/>
          <p:nvPr/>
        </p:nvSpPr>
        <p:spPr>
          <a:xfrm>
            <a:off x="317500" y="5723767"/>
            <a:ext cx="6098344" cy="369332"/>
          </a:xfrm>
          <a:prstGeom prst="rect">
            <a:avLst/>
          </a:prstGeom>
          <a:noFill/>
        </p:spPr>
        <p:txBody>
          <a:bodyPr wrap="square">
            <a:spAutoFit/>
          </a:bodyPr>
          <a:lstStyle/>
          <a:p>
            <a:r>
              <a:rPr lang="zh-CN" altLang="en-US" dirty="0"/>
              <a:t>http://icehockey.sport.org.cn/about/</a:t>
            </a:r>
          </a:p>
        </p:txBody>
      </p:sp>
      <p:sp>
        <p:nvSpPr>
          <p:cNvPr id="11" name="文本框 10">
            <a:extLst>
              <a:ext uri="{FF2B5EF4-FFF2-40B4-BE49-F238E27FC236}">
                <a16:creationId xmlns:a16="http://schemas.microsoft.com/office/drawing/2014/main" id="{A072FF6C-05B9-1EB9-C7CB-8FC45126DA3F}"/>
              </a:ext>
            </a:extLst>
          </p:cNvPr>
          <p:cNvSpPr txBox="1"/>
          <p:nvPr/>
        </p:nvSpPr>
        <p:spPr>
          <a:xfrm>
            <a:off x="4892431" y="5676360"/>
            <a:ext cx="6098344" cy="369332"/>
          </a:xfrm>
          <a:prstGeom prst="rect">
            <a:avLst/>
          </a:prstGeom>
          <a:noFill/>
        </p:spPr>
        <p:txBody>
          <a:bodyPr wrap="square">
            <a:spAutoFit/>
          </a:bodyPr>
          <a:lstStyle/>
          <a:p>
            <a:r>
              <a:rPr lang="zh-CN" altLang="en-US" dirty="0"/>
              <a:t>http://www.bjhockey.org/</a:t>
            </a:r>
          </a:p>
        </p:txBody>
      </p:sp>
      <p:sp>
        <p:nvSpPr>
          <p:cNvPr id="13" name="文本框 12">
            <a:extLst>
              <a:ext uri="{FF2B5EF4-FFF2-40B4-BE49-F238E27FC236}">
                <a16:creationId xmlns:a16="http://schemas.microsoft.com/office/drawing/2014/main" id="{4E05F965-C6E8-809B-7D42-F5792BA9DD3A}"/>
              </a:ext>
            </a:extLst>
          </p:cNvPr>
          <p:cNvSpPr txBox="1"/>
          <p:nvPr/>
        </p:nvSpPr>
        <p:spPr>
          <a:xfrm>
            <a:off x="8930835" y="5723767"/>
            <a:ext cx="2943665" cy="369332"/>
          </a:xfrm>
          <a:prstGeom prst="rect">
            <a:avLst/>
          </a:prstGeom>
          <a:noFill/>
        </p:spPr>
        <p:txBody>
          <a:bodyPr wrap="square">
            <a:spAutoFit/>
          </a:bodyPr>
          <a:lstStyle/>
          <a:p>
            <a:r>
              <a:rPr lang="zh-CN" altLang="en-US"/>
              <a:t>http://hocky.demo.m2v.cn/</a:t>
            </a:r>
          </a:p>
        </p:txBody>
      </p:sp>
      <p:pic>
        <p:nvPicPr>
          <p:cNvPr id="15" name="图片 14">
            <a:extLst>
              <a:ext uri="{FF2B5EF4-FFF2-40B4-BE49-F238E27FC236}">
                <a16:creationId xmlns:a16="http://schemas.microsoft.com/office/drawing/2014/main" id="{A14DE78F-4D56-58FA-A4E0-E57EE0C31B7C}"/>
              </a:ext>
            </a:extLst>
          </p:cNvPr>
          <p:cNvPicPr>
            <a:picLocks noChangeAspect="1"/>
          </p:cNvPicPr>
          <p:nvPr/>
        </p:nvPicPr>
        <p:blipFill>
          <a:blip r:embed="rId4"/>
          <a:stretch>
            <a:fillRect/>
          </a:stretch>
        </p:blipFill>
        <p:spPr>
          <a:xfrm>
            <a:off x="8501379" y="3698990"/>
            <a:ext cx="3493086" cy="1566596"/>
          </a:xfrm>
          <a:prstGeom prst="rect">
            <a:avLst/>
          </a:prstGeom>
        </p:spPr>
      </p:pic>
    </p:spTree>
    <p:extLst>
      <p:ext uri="{BB962C8B-B14F-4D97-AF65-F5344CB8AC3E}">
        <p14:creationId xmlns:p14="http://schemas.microsoft.com/office/powerpoint/2010/main" val="2861291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9B8DEDC4-BFDD-C3A1-62B7-4B156D84C754}"/>
              </a:ext>
            </a:extLst>
          </p:cNvPr>
          <p:cNvSpPr>
            <a:spLocks noGrp="1"/>
          </p:cNvSpPr>
          <p:nvPr>
            <p:ph type="body" orient="vert" idx="1"/>
          </p:nvPr>
        </p:nvSpPr>
        <p:spPr/>
        <p:txBody>
          <a:bodyPr vert="horz"/>
          <a:lstStyle/>
          <a:p>
            <a:pPr lvl="0">
              <a:lnSpc>
                <a:spcPct val="150000"/>
              </a:lnSpc>
            </a:pPr>
            <a:r>
              <a:rPr lang="zh-CN" altLang="zh-CN" dirty="0"/>
              <a:t>了解北京冰球后备人才培养的基本情况。</a:t>
            </a:r>
          </a:p>
          <a:p>
            <a:pPr lvl="0">
              <a:lnSpc>
                <a:spcPct val="150000"/>
              </a:lnSpc>
            </a:pPr>
            <a:r>
              <a:rPr lang="zh-CN" altLang="zh-CN" dirty="0"/>
              <a:t>实地调查北京冰球培养基地，访谈相关的专业人士找出问题。</a:t>
            </a:r>
          </a:p>
          <a:p>
            <a:pPr lvl="0">
              <a:lnSpc>
                <a:spcPct val="150000"/>
              </a:lnSpc>
            </a:pPr>
            <a:r>
              <a:rPr lang="zh-CN" altLang="zh-CN" dirty="0"/>
              <a:t>分析找到的问题，借鉴黑龙江、北美、欧洲等国家的后备人才培养模式作为启示。</a:t>
            </a:r>
          </a:p>
          <a:p>
            <a:pPr lvl="0">
              <a:lnSpc>
                <a:spcPct val="150000"/>
              </a:lnSpc>
            </a:pPr>
            <a:r>
              <a:rPr lang="zh-CN" altLang="zh-CN" dirty="0"/>
              <a:t>根据主要的研究发现并提出可行的改建建议和优化方案。</a:t>
            </a:r>
          </a:p>
          <a:p>
            <a:pPr>
              <a:lnSpc>
                <a:spcPct val="150000"/>
              </a:lnSpc>
            </a:pPr>
            <a:endParaRPr kumimoji="1" lang="zh-CN" altLang="en-US" dirty="0"/>
          </a:p>
        </p:txBody>
      </p:sp>
      <p:sp>
        <p:nvSpPr>
          <p:cNvPr id="4" name="标题 1">
            <a:extLst>
              <a:ext uri="{FF2B5EF4-FFF2-40B4-BE49-F238E27FC236}">
                <a16:creationId xmlns:a16="http://schemas.microsoft.com/office/drawing/2014/main" id="{AB7E43B0-E43E-ABDB-C722-1BCDFF6141AD}"/>
              </a:ext>
            </a:extLst>
          </p:cNvPr>
          <p:cNvSpPr>
            <a:spLocks noGrp="1"/>
          </p:cNvSpPr>
          <p:nvPr>
            <p:ph type="title"/>
          </p:nvPr>
        </p:nvSpPr>
        <p:spPr/>
        <p:txBody>
          <a:bodyPr>
            <a:normAutofit/>
          </a:bodyPr>
          <a:lstStyle/>
          <a:p>
            <a:r>
              <a:rPr lang="en-US" altLang="zh-CN" b="1" dirty="0"/>
              <a:t>7</a:t>
            </a:r>
            <a:r>
              <a:rPr lang="zh-CN" altLang="en-US" b="1" dirty="0"/>
              <a:t> 预期结果</a:t>
            </a:r>
            <a:endParaRPr kumimoji="1" lang="zh-CN" altLang="en-US" dirty="0"/>
          </a:p>
        </p:txBody>
      </p:sp>
    </p:spTree>
    <p:extLst>
      <p:ext uri="{BB962C8B-B14F-4D97-AF65-F5344CB8AC3E}">
        <p14:creationId xmlns:p14="http://schemas.microsoft.com/office/powerpoint/2010/main" val="38053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3389D-61C8-FADE-43AC-3C22168C6DA6}"/>
              </a:ext>
            </a:extLst>
          </p:cNvPr>
          <p:cNvSpPr>
            <a:spLocks noGrp="1"/>
          </p:cNvSpPr>
          <p:nvPr>
            <p:ph type="title"/>
          </p:nvPr>
        </p:nvSpPr>
        <p:spPr/>
        <p:txBody>
          <a:bodyPr/>
          <a:lstStyle/>
          <a:p>
            <a:r>
              <a:rPr kumimoji="1" lang="zh-CN" altLang="en-US" dirty="0"/>
              <a:t>目录</a:t>
            </a:r>
          </a:p>
        </p:txBody>
      </p:sp>
      <p:sp>
        <p:nvSpPr>
          <p:cNvPr id="3" name="竖排文字占位符 2">
            <a:extLst>
              <a:ext uri="{FF2B5EF4-FFF2-40B4-BE49-F238E27FC236}">
                <a16:creationId xmlns:a16="http://schemas.microsoft.com/office/drawing/2014/main" id="{5013EF1E-92F2-302B-D851-4664A4BB2729}"/>
              </a:ext>
            </a:extLst>
          </p:cNvPr>
          <p:cNvSpPr>
            <a:spLocks noGrp="1"/>
          </p:cNvSpPr>
          <p:nvPr>
            <p:ph type="body" orient="vert" idx="1"/>
          </p:nvPr>
        </p:nvSpPr>
        <p:spPr>
          <a:xfrm>
            <a:off x="1186543" y="1690688"/>
            <a:ext cx="4909457" cy="4351338"/>
          </a:xfrm>
        </p:spPr>
        <p:txBody>
          <a:bodyPr vert="horz">
            <a:normAutofit/>
          </a:bodyPr>
          <a:lstStyle/>
          <a:p>
            <a:pPr marL="0" indent="0">
              <a:lnSpc>
                <a:spcPct val="200000"/>
              </a:lnSpc>
              <a:buNone/>
            </a:pPr>
            <a:r>
              <a:rPr kumimoji="1" lang="en-US" altLang="zh-CN" dirty="0"/>
              <a:t>1</a:t>
            </a:r>
            <a:r>
              <a:rPr kumimoji="1" lang="zh-CN" altLang="en-US" dirty="0"/>
              <a:t> 研究背景 </a:t>
            </a:r>
            <a:endParaRPr kumimoji="1" lang="en-US" altLang="zh-CN" dirty="0"/>
          </a:p>
          <a:p>
            <a:pPr marL="0" indent="0">
              <a:lnSpc>
                <a:spcPct val="200000"/>
              </a:lnSpc>
              <a:buNone/>
            </a:pPr>
            <a:r>
              <a:rPr kumimoji="1" lang="en-US" altLang="zh-CN" dirty="0"/>
              <a:t>2</a:t>
            </a:r>
            <a:r>
              <a:rPr kumimoji="1" lang="zh-CN" altLang="en-US" dirty="0"/>
              <a:t> 研究意义</a:t>
            </a:r>
            <a:endParaRPr kumimoji="1" lang="en-US" altLang="zh-CN" dirty="0"/>
          </a:p>
          <a:p>
            <a:pPr marL="0" indent="0">
              <a:lnSpc>
                <a:spcPct val="200000"/>
              </a:lnSpc>
              <a:buNone/>
            </a:pPr>
            <a:r>
              <a:rPr kumimoji="1" lang="en-US" altLang="zh-CN" dirty="0"/>
              <a:t>3</a:t>
            </a:r>
            <a:r>
              <a:rPr kumimoji="1" lang="zh-CN" altLang="en-US" dirty="0"/>
              <a:t> 研究内容</a:t>
            </a:r>
            <a:endParaRPr kumimoji="1" lang="en-US" altLang="zh-CN" dirty="0"/>
          </a:p>
          <a:p>
            <a:pPr marL="0" indent="0">
              <a:lnSpc>
                <a:spcPct val="200000"/>
              </a:lnSpc>
              <a:buNone/>
            </a:pPr>
            <a:r>
              <a:rPr kumimoji="1" lang="en-US" altLang="zh-CN" dirty="0"/>
              <a:t>4</a:t>
            </a:r>
            <a:r>
              <a:rPr kumimoji="1" lang="zh-CN" altLang="en-US" dirty="0"/>
              <a:t> 文献回顾</a:t>
            </a:r>
            <a:endParaRPr kumimoji="1" lang="en-US" altLang="zh-CN" dirty="0"/>
          </a:p>
          <a:p>
            <a:pPr>
              <a:lnSpc>
                <a:spcPct val="200000"/>
              </a:lnSpc>
            </a:pPr>
            <a:endParaRPr kumimoji="1" lang="zh-CN" altLang="en-US" dirty="0"/>
          </a:p>
        </p:txBody>
      </p:sp>
      <p:sp>
        <p:nvSpPr>
          <p:cNvPr id="6" name="竖排文字占位符 2">
            <a:extLst>
              <a:ext uri="{FF2B5EF4-FFF2-40B4-BE49-F238E27FC236}">
                <a16:creationId xmlns:a16="http://schemas.microsoft.com/office/drawing/2014/main" id="{8203EBB8-FAE0-4CA0-D631-6C7A8287A3E6}"/>
              </a:ext>
            </a:extLst>
          </p:cNvPr>
          <p:cNvSpPr txBox="1">
            <a:spLocks/>
          </p:cNvSpPr>
          <p:nvPr/>
        </p:nvSpPr>
        <p:spPr>
          <a:xfrm>
            <a:off x="6803572" y="1690688"/>
            <a:ext cx="49094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Font typeface="Arial" panose="020B0604020202020204" pitchFamily="34" charset="0"/>
              <a:buNone/>
            </a:pPr>
            <a:r>
              <a:rPr kumimoji="1" lang="en-US" altLang="zh-CN" dirty="0"/>
              <a:t>5</a:t>
            </a:r>
            <a:r>
              <a:rPr kumimoji="1" lang="zh-CN" altLang="en-US" dirty="0"/>
              <a:t> 研究方法</a:t>
            </a:r>
            <a:endParaRPr kumimoji="1" lang="en-US" altLang="zh-CN" dirty="0"/>
          </a:p>
          <a:p>
            <a:pPr marL="0" indent="0">
              <a:lnSpc>
                <a:spcPct val="200000"/>
              </a:lnSpc>
              <a:buFont typeface="Arial" panose="020B0604020202020204" pitchFamily="34" charset="0"/>
              <a:buNone/>
            </a:pPr>
            <a:r>
              <a:rPr kumimoji="1" lang="en-US" altLang="zh-CN" dirty="0"/>
              <a:t>6</a:t>
            </a:r>
            <a:r>
              <a:rPr kumimoji="1" lang="zh-CN" altLang="en-US" dirty="0"/>
              <a:t> 数据来源和种类 </a:t>
            </a:r>
            <a:endParaRPr kumimoji="1" lang="en-US" altLang="zh-CN" dirty="0"/>
          </a:p>
          <a:p>
            <a:pPr marL="0" indent="0">
              <a:lnSpc>
                <a:spcPct val="200000"/>
              </a:lnSpc>
              <a:buFont typeface="Arial" panose="020B0604020202020204" pitchFamily="34" charset="0"/>
              <a:buNone/>
            </a:pPr>
            <a:r>
              <a:rPr kumimoji="1" lang="en-US" altLang="zh-CN" dirty="0"/>
              <a:t>7</a:t>
            </a:r>
            <a:r>
              <a:rPr kumimoji="1" lang="zh-CN" altLang="en-US" dirty="0"/>
              <a:t> 预期的结果 </a:t>
            </a:r>
          </a:p>
          <a:p>
            <a:pPr>
              <a:lnSpc>
                <a:spcPct val="200000"/>
              </a:lnSpc>
            </a:pPr>
            <a:endParaRPr kumimoji="1" lang="zh-CN" altLang="en-US" dirty="0"/>
          </a:p>
        </p:txBody>
      </p:sp>
    </p:spTree>
    <p:extLst>
      <p:ext uri="{BB962C8B-B14F-4D97-AF65-F5344CB8AC3E}">
        <p14:creationId xmlns:p14="http://schemas.microsoft.com/office/powerpoint/2010/main" val="220614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513A-3231-C661-F10C-0353B73069BF}"/>
              </a:ext>
            </a:extLst>
          </p:cNvPr>
          <p:cNvSpPr>
            <a:spLocks noGrp="1"/>
          </p:cNvSpPr>
          <p:nvPr>
            <p:ph type="title"/>
          </p:nvPr>
        </p:nvSpPr>
        <p:spPr/>
        <p:txBody>
          <a:bodyPr>
            <a:normAutofit/>
          </a:bodyPr>
          <a:lstStyle/>
          <a:p>
            <a:pPr>
              <a:lnSpc>
                <a:spcPct val="100000"/>
              </a:lnSpc>
            </a:pPr>
            <a:r>
              <a:rPr lang="en-US" altLang="zh-CN" sz="2000" b="1" dirty="0"/>
              <a:t>1</a:t>
            </a:r>
            <a:r>
              <a:rPr lang="zh-CN" altLang="en-US" sz="2000" b="1" dirty="0"/>
              <a:t> 研究背景</a:t>
            </a:r>
            <a:br>
              <a:rPr lang="en-US" altLang="zh-CN" b="1" dirty="0"/>
            </a:br>
            <a:r>
              <a:rPr lang="en-US" altLang="zh-CN" b="1" dirty="0"/>
              <a:t>1.1</a:t>
            </a:r>
            <a:r>
              <a:rPr lang="zh-CN" altLang="en-US" b="1" dirty="0"/>
              <a:t> </a:t>
            </a:r>
            <a:r>
              <a:rPr lang="zh-CN" altLang="zh-CN" b="1" dirty="0"/>
              <a:t>我国冰球运动迅速发展</a:t>
            </a:r>
            <a:r>
              <a:rPr lang="en-US" altLang="zh-CN" dirty="0"/>
              <a:t> </a:t>
            </a:r>
            <a:r>
              <a:rPr lang="zh-CN" altLang="zh-CN" dirty="0">
                <a:effectLst/>
              </a:rPr>
              <a:t> </a:t>
            </a:r>
            <a:r>
              <a:rPr lang="en-US" altLang="zh-CN" dirty="0"/>
              <a:t> </a:t>
            </a:r>
            <a:endParaRPr kumimoji="1" lang="zh-CN" altLang="en-US" dirty="0"/>
          </a:p>
        </p:txBody>
      </p:sp>
      <p:sp>
        <p:nvSpPr>
          <p:cNvPr id="6" name="内容占位符 2">
            <a:extLst>
              <a:ext uri="{FF2B5EF4-FFF2-40B4-BE49-F238E27FC236}">
                <a16:creationId xmlns:a16="http://schemas.microsoft.com/office/drawing/2014/main" id="{5AABD471-D99E-BF89-3103-CEB67861053E}"/>
              </a:ext>
            </a:extLst>
          </p:cNvPr>
          <p:cNvSpPr txBox="1">
            <a:spLocks/>
          </p:cNvSpPr>
          <p:nvPr/>
        </p:nvSpPr>
        <p:spPr>
          <a:xfrm>
            <a:off x="682824" y="1957975"/>
            <a:ext cx="108263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66700">
              <a:lnSpc>
                <a:spcPct val="150000"/>
              </a:lnSpc>
            </a:pPr>
            <a:r>
              <a:rPr lang="zh-CN" altLang="zh-CN" sz="2000" kern="0" dirty="0">
                <a:solidFill>
                  <a:srgbClr val="333333"/>
                </a:solidFill>
                <a:latin typeface="SimSun" panose="02010600030101010101" pitchFamily="2" charset="-122"/>
                <a:ea typeface="SimSun" panose="02010600030101010101" pitchFamily="2" charset="-122"/>
                <a:cs typeface="宋体" panose="02010600030101010101" pitchFamily="2" charset="-122"/>
              </a:rPr>
              <a:t>从</a:t>
            </a:r>
            <a:r>
              <a:rPr lang="en-US" altLang="zh-CN" sz="2000" kern="0" dirty="0">
                <a:solidFill>
                  <a:srgbClr val="333333"/>
                </a:solidFill>
                <a:latin typeface="SimSun" panose="02010600030101010101" pitchFamily="2" charset="-122"/>
                <a:ea typeface="SimSun" panose="02010600030101010101" pitchFamily="2" charset="-122"/>
                <a:cs typeface="宋体" panose="02010600030101010101" pitchFamily="2" charset="-122"/>
              </a:rPr>
              <a:t>2015</a:t>
            </a:r>
            <a:r>
              <a:rPr lang="zh-CN" altLang="zh-CN" sz="2000" kern="0" dirty="0">
                <a:solidFill>
                  <a:srgbClr val="333333"/>
                </a:solidFill>
                <a:latin typeface="SimSun" panose="02010600030101010101" pitchFamily="2" charset="-122"/>
                <a:ea typeface="SimSun" panose="02010600030101010101" pitchFamily="2" charset="-122"/>
                <a:cs typeface="宋体" panose="02010600030101010101" pitchFamily="2" charset="-122"/>
              </a:rPr>
              <a:t>年开始中国冰球备战冬奥会</a:t>
            </a:r>
            <a:r>
              <a:rPr lang="zh-CN" altLang="zh-CN" sz="2000" dirty="0">
                <a:latin typeface="SimSun" panose="02010600030101010101" pitchFamily="2" charset="-122"/>
                <a:ea typeface="SimSun" panose="02010600030101010101" pitchFamily="2" charset="-122"/>
              </a:rPr>
              <a:t> </a:t>
            </a:r>
            <a:r>
              <a:rPr lang="zh-CN" altLang="en-US" sz="2000" dirty="0">
                <a:latin typeface="SimSun" panose="02010600030101010101" pitchFamily="2" charset="-122"/>
                <a:ea typeface="SimSun" panose="02010600030101010101" pitchFamily="2" charset="-122"/>
              </a:rPr>
              <a:t>，</a:t>
            </a:r>
            <a:r>
              <a:rPr lang="en-US" altLang="zh-CN" sz="2000" dirty="0">
                <a:solidFill>
                  <a:srgbClr val="333333"/>
                </a:solidFill>
                <a:latin typeface="SimSun" panose="02010600030101010101" pitchFamily="2" charset="-122"/>
                <a:ea typeface="SimSun" panose="02010600030101010101" pitchFamily="2" charset="-122"/>
                <a:cs typeface="宋体" panose="02010600030101010101" pitchFamily="2" charset="-122"/>
              </a:rPr>
              <a:t>2022</a:t>
            </a:r>
            <a:r>
              <a:rPr lang="zh-CN" altLang="zh-CN" sz="2000" dirty="0">
                <a:solidFill>
                  <a:srgbClr val="333333"/>
                </a:solidFill>
                <a:latin typeface="SimSun" panose="02010600030101010101" pitchFamily="2" charset="-122"/>
                <a:ea typeface="SimSun" panose="02010600030101010101" pitchFamily="2" charset="-122"/>
                <a:cs typeface="宋体" panose="02010600030101010101" pitchFamily="2" charset="-122"/>
              </a:rPr>
              <a:t>年北京</a:t>
            </a:r>
            <a:r>
              <a:rPr lang="zh-CN" altLang="en-US" sz="2000" dirty="0">
                <a:solidFill>
                  <a:srgbClr val="333333"/>
                </a:solidFill>
                <a:latin typeface="SimSun" panose="02010600030101010101" pitchFamily="2" charset="-122"/>
                <a:ea typeface="SimSun" panose="02010600030101010101" pitchFamily="2" charset="-122"/>
                <a:cs typeface="宋体" panose="02010600030101010101" pitchFamily="2" charset="-122"/>
              </a:rPr>
              <a:t>成功</a:t>
            </a:r>
            <a:r>
              <a:rPr lang="zh-CN" altLang="zh-CN" sz="2000" dirty="0">
                <a:solidFill>
                  <a:srgbClr val="333333"/>
                </a:solidFill>
                <a:latin typeface="SimSun" panose="02010600030101010101" pitchFamily="2" charset="-122"/>
                <a:ea typeface="SimSun" panose="02010600030101010101" pitchFamily="2" charset="-122"/>
                <a:cs typeface="宋体" panose="02010600030101010101" pitchFamily="2" charset="-122"/>
              </a:rPr>
              <a:t>举办了冬季奥运会，中国冰球第一次参加冬季奥运会。</a:t>
            </a:r>
            <a:r>
              <a:rPr lang="zh-CN"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首次参加冬奥会的中国男子冰球位列第</a:t>
            </a:r>
            <a:r>
              <a:rPr lang="en-US"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12</a:t>
            </a:r>
            <a:r>
              <a:rPr lang="zh-CN"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名，女子冰球位列第</a:t>
            </a:r>
            <a:r>
              <a:rPr lang="en-US"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9</a:t>
            </a:r>
            <a:r>
              <a:rPr lang="zh-CN"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名</a:t>
            </a:r>
            <a:r>
              <a:rPr lang="en-US" altLang="zh-CN" sz="2000" baseline="30000" dirty="0">
                <a:solidFill>
                  <a:srgbClr val="333333"/>
                </a:solidFill>
                <a:latin typeface="SimSun" panose="02010600030101010101" pitchFamily="2" charset="-122"/>
                <a:ea typeface="SimSun" panose="02010600030101010101" pitchFamily="2" charset="-122"/>
                <a:cs typeface="宋体" panose="02010600030101010101" pitchFamily="2" charset="-122"/>
              </a:rPr>
              <a:t>[1] </a:t>
            </a:r>
            <a:r>
              <a:rPr lang="zh-CN" altLang="zh-CN" sz="2000" dirty="0">
                <a:solidFill>
                  <a:srgbClr val="333333"/>
                </a:solidFill>
                <a:latin typeface="SimSun" panose="02010600030101010101" pitchFamily="2" charset="-122"/>
                <a:ea typeface="SimSun" panose="02010600030101010101" pitchFamily="2" charset="-122"/>
                <a:cs typeface="宋体" panose="02010600030101010101" pitchFamily="2" charset="-122"/>
              </a:rPr>
              <a:t>。</a:t>
            </a:r>
            <a:endParaRPr lang="en-US" altLang="zh-CN" sz="2000" dirty="0">
              <a:solidFill>
                <a:srgbClr val="333333"/>
              </a:solidFill>
              <a:latin typeface="SimSun" panose="02010600030101010101" pitchFamily="2" charset="-122"/>
              <a:ea typeface="SimSun" panose="02010600030101010101" pitchFamily="2" charset="-122"/>
              <a:cs typeface="宋体" panose="02010600030101010101" pitchFamily="2" charset="-122"/>
            </a:endParaRPr>
          </a:p>
          <a:p>
            <a:pPr indent="266700">
              <a:lnSpc>
                <a:spcPct val="150000"/>
              </a:lnSpc>
            </a:pPr>
            <a:r>
              <a:rPr lang="zh-CN" altLang="zh-CN" sz="2000" dirty="0">
                <a:solidFill>
                  <a:srgbClr val="333333"/>
                </a:solidFill>
                <a:latin typeface="SimSun" panose="02010600030101010101" pitchFamily="2" charset="-122"/>
                <a:ea typeface="SimSun" panose="02010600030101010101" pitchFamily="2" charset="-122"/>
                <a:cs typeface="宋体" panose="02010600030101010101" pitchFamily="2" charset="-122"/>
              </a:rPr>
              <a:t>中国冰球在</a:t>
            </a:r>
            <a:r>
              <a:rPr lang="en-US"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2019</a:t>
            </a:r>
            <a:r>
              <a:rPr lang="zh-CN"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年世界排名为第</a:t>
            </a:r>
            <a:r>
              <a:rPr lang="en-US"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38</a:t>
            </a:r>
            <a:r>
              <a:rPr lang="zh-CN"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名</a:t>
            </a:r>
            <a:r>
              <a:rPr lang="zh-CN" altLang="zh-CN" sz="2000" dirty="0">
                <a:solidFill>
                  <a:srgbClr val="333333"/>
                </a:solidFill>
                <a:latin typeface="SimSun" panose="02010600030101010101" pitchFamily="2" charset="-122"/>
                <a:ea typeface="SimSun" panose="02010600030101010101" pitchFamily="2" charset="-122"/>
                <a:cs typeface="宋体" panose="02010600030101010101" pitchFamily="2" charset="-122"/>
              </a:rPr>
              <a:t>，</a:t>
            </a:r>
            <a:r>
              <a:rPr lang="en-US"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2022</a:t>
            </a:r>
            <a:r>
              <a:rPr lang="zh-CN"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年的世界排名提高到了第</a:t>
            </a:r>
            <a:r>
              <a:rPr lang="en-US"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27</a:t>
            </a:r>
            <a:r>
              <a:rPr lang="zh-CN" altLang="zh-CN" sz="2000" u="sng" dirty="0">
                <a:solidFill>
                  <a:srgbClr val="333333"/>
                </a:solidFill>
                <a:latin typeface="SimSun" panose="02010600030101010101" pitchFamily="2" charset="-122"/>
                <a:ea typeface="SimSun" panose="02010600030101010101" pitchFamily="2" charset="-122"/>
                <a:cs typeface="宋体" panose="02010600030101010101" pitchFamily="2" charset="-122"/>
              </a:rPr>
              <a:t>位</a:t>
            </a:r>
            <a:r>
              <a:rPr lang="en-US" altLang="zh-CN" sz="2000" baseline="30000" dirty="0">
                <a:solidFill>
                  <a:srgbClr val="333333"/>
                </a:solidFill>
                <a:latin typeface="SimSun" panose="02010600030101010101" pitchFamily="2" charset="-122"/>
                <a:ea typeface="SimSun" panose="02010600030101010101" pitchFamily="2" charset="-122"/>
                <a:cs typeface="宋体" panose="02010600030101010101" pitchFamily="2" charset="-122"/>
              </a:rPr>
              <a:t>[2]</a:t>
            </a:r>
            <a:r>
              <a:rPr lang="zh-CN" altLang="zh-CN" sz="2000" dirty="0">
                <a:solidFill>
                  <a:srgbClr val="333333"/>
                </a:solidFill>
                <a:latin typeface="SimSun" panose="02010600030101010101" pitchFamily="2" charset="-122"/>
                <a:ea typeface="SimSun" panose="02010600030101010101" pitchFamily="2" charset="-122"/>
                <a:cs typeface="宋体" panose="02010600030101010101" pitchFamily="2" charset="-122"/>
              </a:rPr>
              <a:t>。</a:t>
            </a:r>
            <a:endParaRPr lang="en-US" altLang="zh-CN" sz="2000" dirty="0">
              <a:solidFill>
                <a:srgbClr val="333333"/>
              </a:solidFill>
              <a:latin typeface="SimSun" panose="02010600030101010101" pitchFamily="2" charset="-122"/>
              <a:ea typeface="SimSun" panose="02010600030101010101" pitchFamily="2" charset="-122"/>
              <a:cs typeface="宋体" panose="02010600030101010101" pitchFamily="2" charset="-122"/>
            </a:endParaRPr>
          </a:p>
          <a:p>
            <a:pPr indent="266700">
              <a:lnSpc>
                <a:spcPct val="150000"/>
              </a:lnSpc>
            </a:pPr>
            <a:r>
              <a:rPr lang="zh-CN" altLang="en-US" sz="2000" dirty="0">
                <a:effectLst/>
                <a:latin typeface="SimSun" panose="02010600030101010101" pitchFamily="2" charset="-122"/>
                <a:ea typeface="SimSun" panose="02010600030101010101" pitchFamily="2" charset="-122"/>
                <a:cs typeface="宋体" panose="02010600030101010101" pitchFamily="2" charset="-122"/>
              </a:rPr>
              <a:t>在</a:t>
            </a:r>
            <a:r>
              <a:rPr lang="en-US" altLang="zh-CN" sz="2000" dirty="0">
                <a:effectLst/>
                <a:latin typeface="SimSun" panose="02010600030101010101" pitchFamily="2" charset="-122"/>
                <a:ea typeface="SimSun" panose="02010600030101010101" pitchFamily="2" charset="-122"/>
                <a:cs typeface="宋体" panose="02010600030101010101" pitchFamily="2" charset="-122"/>
              </a:rPr>
              <a:t>2019</a:t>
            </a:r>
            <a:r>
              <a:rPr lang="zh-CN" altLang="en-US" sz="2000" dirty="0">
                <a:effectLst/>
                <a:latin typeface="SimSun" panose="02010600030101010101" pitchFamily="2" charset="-122"/>
                <a:ea typeface="SimSun" panose="02010600030101010101" pitchFamily="2" charset="-122"/>
                <a:cs typeface="宋体" panose="02010600030101010101" pitchFamily="2" charset="-122"/>
              </a:rPr>
              <a:t>年全国冰球注册运动员总数为</a:t>
            </a:r>
            <a:r>
              <a:rPr lang="en-US" altLang="zh-CN" sz="2000" u="sng" dirty="0">
                <a:effectLst/>
                <a:latin typeface="SimSun" panose="02010600030101010101" pitchFamily="2" charset="-122"/>
                <a:ea typeface="SimSun" panose="02010600030101010101" pitchFamily="2" charset="-122"/>
                <a:cs typeface="宋体" panose="02010600030101010101" pitchFamily="2" charset="-122"/>
              </a:rPr>
              <a:t>2764</a:t>
            </a:r>
            <a:r>
              <a:rPr lang="zh-CN" altLang="en-US" sz="2000" dirty="0">
                <a:effectLst/>
                <a:latin typeface="SimSun" panose="02010600030101010101" pitchFamily="2" charset="-122"/>
                <a:ea typeface="SimSun" panose="02010600030101010101" pitchFamily="2" charset="-122"/>
                <a:cs typeface="宋体" panose="02010600030101010101" pitchFamily="2" charset="-122"/>
              </a:rPr>
              <a:t>，其中青少年运动员为</a:t>
            </a:r>
            <a:r>
              <a:rPr lang="en-US" altLang="zh-CN" sz="2000" dirty="0">
                <a:effectLst/>
                <a:latin typeface="SimSun" panose="02010600030101010101" pitchFamily="2" charset="-122"/>
                <a:ea typeface="SimSun" panose="02010600030101010101" pitchFamily="2" charset="-122"/>
                <a:cs typeface="宋体" panose="02010600030101010101" pitchFamily="2" charset="-122"/>
              </a:rPr>
              <a:t>2273</a:t>
            </a:r>
            <a:r>
              <a:rPr lang="zh-CN" altLang="en-US" sz="2000" dirty="0">
                <a:effectLst/>
                <a:latin typeface="SimSun" panose="02010600030101010101" pitchFamily="2" charset="-122"/>
                <a:ea typeface="SimSun" panose="02010600030101010101" pitchFamily="2" charset="-122"/>
                <a:cs typeface="宋体" panose="02010600030101010101" pitchFamily="2" charset="-122"/>
              </a:rPr>
              <a:t>；</a:t>
            </a:r>
            <a:r>
              <a:rPr lang="en-US" altLang="zh-CN" sz="2000" dirty="0">
                <a:effectLst/>
                <a:latin typeface="SimSun" panose="02010600030101010101" pitchFamily="2" charset="-122"/>
                <a:ea typeface="SimSun" panose="02010600030101010101" pitchFamily="2" charset="-122"/>
                <a:cs typeface="宋体" panose="02010600030101010101" pitchFamily="2" charset="-122"/>
              </a:rPr>
              <a:t>2022</a:t>
            </a:r>
            <a:r>
              <a:rPr lang="zh-CN" altLang="en-US" sz="2000" dirty="0">
                <a:effectLst/>
                <a:latin typeface="SimSun" panose="02010600030101010101" pitchFamily="2" charset="-122"/>
                <a:ea typeface="SimSun" panose="02010600030101010101" pitchFamily="2" charset="-122"/>
                <a:cs typeface="宋体" panose="02010600030101010101" pitchFamily="2" charset="-122"/>
              </a:rPr>
              <a:t>年为</a:t>
            </a:r>
            <a:r>
              <a:rPr lang="en-US" altLang="zh-CN" sz="2000" u="sng" dirty="0">
                <a:effectLst/>
                <a:latin typeface="SimSun" panose="02010600030101010101" pitchFamily="2" charset="-122"/>
                <a:ea typeface="SimSun" panose="02010600030101010101" pitchFamily="2" charset="-122"/>
                <a:cs typeface="宋体" panose="02010600030101010101" pitchFamily="2" charset="-122"/>
              </a:rPr>
              <a:t>13,388</a:t>
            </a:r>
            <a:r>
              <a:rPr lang="zh-CN" altLang="en-US" sz="2000" u="sng" dirty="0">
                <a:effectLst/>
                <a:latin typeface="SimSun" panose="02010600030101010101" pitchFamily="2" charset="-122"/>
                <a:ea typeface="SimSun" panose="02010600030101010101" pitchFamily="2" charset="-122"/>
                <a:cs typeface="宋体" panose="02010600030101010101" pitchFamily="2" charset="-122"/>
              </a:rPr>
              <a:t>名</a:t>
            </a:r>
            <a:r>
              <a:rPr lang="zh-CN" altLang="en-US" sz="2000" dirty="0">
                <a:effectLst/>
                <a:latin typeface="SimSun" panose="02010600030101010101" pitchFamily="2" charset="-122"/>
                <a:ea typeface="SimSun" panose="02010600030101010101" pitchFamily="2" charset="-122"/>
                <a:cs typeface="宋体" panose="02010600030101010101" pitchFamily="2" charset="-122"/>
              </a:rPr>
              <a:t>，其中青少年运动员为</a:t>
            </a:r>
            <a:r>
              <a:rPr lang="en-US" altLang="zh-CN" sz="2000" dirty="0">
                <a:effectLst/>
                <a:latin typeface="SimSun" panose="02010600030101010101" pitchFamily="2" charset="-122"/>
                <a:ea typeface="SimSun" panose="02010600030101010101" pitchFamily="2" charset="-122"/>
                <a:cs typeface="宋体" panose="02010600030101010101" pitchFamily="2" charset="-122"/>
              </a:rPr>
              <a:t>10,365</a:t>
            </a:r>
            <a:r>
              <a:rPr lang="zh-CN" altLang="en-US" sz="2000" dirty="0">
                <a:effectLst/>
                <a:latin typeface="SimSun" panose="02010600030101010101" pitchFamily="2" charset="-122"/>
                <a:ea typeface="SimSun" panose="02010600030101010101" pitchFamily="2" charset="-122"/>
                <a:cs typeface="宋体" panose="02010600030101010101" pitchFamily="2" charset="-122"/>
              </a:rPr>
              <a:t>名。</a:t>
            </a:r>
            <a:endParaRPr lang="zh-CN" altLang="zh-CN" sz="2000" dirty="0">
              <a:effectLst/>
              <a:latin typeface="SimSun" panose="02010600030101010101" pitchFamily="2" charset="-122"/>
              <a:ea typeface="SimSun" panose="02010600030101010101" pitchFamily="2" charset="-122"/>
              <a:cs typeface="宋体" panose="02010600030101010101" pitchFamily="2" charset="-122"/>
            </a:endParaRPr>
          </a:p>
          <a:p>
            <a:pPr marL="0" indent="0">
              <a:lnSpc>
                <a:spcPct val="150000"/>
              </a:lnSpc>
              <a:buNone/>
            </a:pPr>
            <a:endParaRPr kumimoji="1" lang="zh-CN" altLang="en-US" sz="2000" dirty="0">
              <a:latin typeface="SimSun" panose="02010600030101010101" pitchFamily="2" charset="-122"/>
              <a:ea typeface="SimSun" panose="02010600030101010101" pitchFamily="2" charset="-122"/>
            </a:endParaRPr>
          </a:p>
        </p:txBody>
      </p:sp>
      <p:sp>
        <p:nvSpPr>
          <p:cNvPr id="8" name="文本框 7">
            <a:extLst>
              <a:ext uri="{FF2B5EF4-FFF2-40B4-BE49-F238E27FC236}">
                <a16:creationId xmlns:a16="http://schemas.microsoft.com/office/drawing/2014/main" id="{6C8A3284-D68C-2DF7-5322-4F8FD9506119}"/>
              </a:ext>
            </a:extLst>
          </p:cNvPr>
          <p:cNvSpPr txBox="1"/>
          <p:nvPr/>
        </p:nvSpPr>
        <p:spPr>
          <a:xfrm>
            <a:off x="404813" y="5985517"/>
            <a:ext cx="11787187" cy="872483"/>
          </a:xfrm>
          <a:prstGeom prst="rect">
            <a:avLst/>
          </a:prstGeom>
          <a:noFill/>
        </p:spPr>
        <p:txBody>
          <a:bodyPr wrap="square">
            <a:spAutoFit/>
          </a:bodyPr>
          <a:lstStyle/>
          <a:p>
            <a:pPr marL="457200" indent="-457200">
              <a:lnSpc>
                <a:spcPct val="125000"/>
              </a:lnSpc>
            </a:pPr>
            <a:r>
              <a:rPr lang="en-US" altLang="zh-CN" sz="1050" dirty="0">
                <a:effectLst/>
                <a:latin typeface="宋体" panose="02010600030101010101" pitchFamily="2" charset="-122"/>
                <a:ea typeface="宋体" panose="02010600030101010101" pitchFamily="2" charset="-122"/>
                <a:cs typeface="宋体" panose="02010600030101010101" pitchFamily="2" charset="-122"/>
              </a:rPr>
              <a:t>[1]	</a:t>
            </a:r>
            <a:r>
              <a:rPr lang="zh-CN" altLang="zh-CN" sz="1050" dirty="0">
                <a:effectLst/>
                <a:latin typeface="宋体" panose="02010600030101010101" pitchFamily="2" charset="-122"/>
                <a:ea typeface="宋体" panose="02010600030101010101" pitchFamily="2" charset="-122"/>
                <a:cs typeface="宋体" panose="02010600030101010101" pitchFamily="2" charset="-122"/>
              </a:rPr>
              <a:t>百度百科</a:t>
            </a:r>
            <a:r>
              <a:rPr lang="en-US" altLang="zh-CN" sz="1050" dirty="0">
                <a:effectLst/>
                <a:latin typeface="宋体" panose="02010600030101010101" pitchFamily="2" charset="-122"/>
                <a:ea typeface="宋体" panose="02010600030101010101" pitchFamily="2" charset="-122"/>
                <a:cs typeface="宋体" panose="02010600030101010101" pitchFamily="2" charset="-122"/>
              </a:rPr>
              <a:t>. </a:t>
            </a:r>
            <a:r>
              <a:rPr lang="zh-CN" altLang="zh-CN" sz="1050" dirty="0">
                <a:effectLst/>
                <a:latin typeface="宋体" panose="02010600030101010101" pitchFamily="2" charset="-122"/>
                <a:ea typeface="宋体" panose="02010600030101010101" pitchFamily="2" charset="-122"/>
                <a:cs typeface="宋体" panose="02010600030101010101" pitchFamily="2" charset="-122"/>
              </a:rPr>
              <a:t>中国国家男子冰球队</a:t>
            </a:r>
            <a:r>
              <a:rPr lang="en-US" altLang="zh-CN" sz="1050" dirty="0">
                <a:effectLst/>
                <a:latin typeface="宋体" panose="02010600030101010101" pitchFamily="2" charset="-122"/>
                <a:ea typeface="宋体" panose="02010600030101010101" pitchFamily="2" charset="-122"/>
                <a:cs typeface="宋体" panose="02010600030101010101" pitchFamily="2" charset="-122"/>
              </a:rPr>
              <a:t> [Z]. </a:t>
            </a:r>
            <a:r>
              <a:rPr lang="en-US" altLang="zh-CN" sz="1050" u="sng" dirty="0">
                <a:solidFill>
                  <a:srgbClr val="0563C1"/>
                </a:solidFill>
                <a:effectLst/>
                <a:latin typeface="宋体" panose="02010600030101010101" pitchFamily="2" charset="-122"/>
                <a:ea typeface="宋体" panose="02010600030101010101" pitchFamily="2" charset="-122"/>
                <a:cs typeface="宋体" panose="02010600030101010101" pitchFamily="2" charset="-122"/>
                <a:hlinkClick r:id="rId2"/>
              </a:rPr>
              <a:t>https://baike.baidu.com/item/%E4%B8%AD%E5%9B%BD%E5%9B%BD%E5%AE%B6%E7%94%B7%E5%AD%90%E5%86%B0%E7%90%83%E9%98%9F/2312690?fr=aladdin</a:t>
            </a:r>
            <a:r>
              <a:rPr lang="en-US" altLang="zh-CN" sz="1050" dirty="0">
                <a:effectLst/>
                <a:latin typeface="宋体" panose="02010600030101010101" pitchFamily="2" charset="-122"/>
                <a:ea typeface="宋体" panose="02010600030101010101" pitchFamily="2" charset="-122"/>
                <a:cs typeface="宋体" panose="02010600030101010101" pitchFamily="2" charset="-122"/>
              </a:rPr>
              <a:t>. 2022</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5000"/>
              </a:lnSpc>
            </a:pPr>
            <a:r>
              <a:rPr lang="en-US" altLang="zh-CN" sz="1050" dirty="0">
                <a:effectLst/>
                <a:latin typeface="宋体" panose="02010600030101010101" pitchFamily="2" charset="-122"/>
                <a:ea typeface="宋体" panose="02010600030101010101" pitchFamily="2" charset="-122"/>
                <a:cs typeface="宋体" panose="02010600030101010101" pitchFamily="2" charset="-122"/>
              </a:rPr>
              <a:t>[2]	FEDERATION I I H. Chinese Hockey Team [Z]. </a:t>
            </a:r>
            <a:r>
              <a:rPr lang="en-US" altLang="zh-CN" sz="1050" u="sng" dirty="0">
                <a:solidFill>
                  <a:srgbClr val="0563C1"/>
                </a:solidFill>
                <a:effectLst/>
                <a:latin typeface="宋体" panose="02010600030101010101" pitchFamily="2" charset="-122"/>
                <a:ea typeface="宋体" panose="02010600030101010101" pitchFamily="2" charset="-122"/>
                <a:cs typeface="宋体" panose="02010600030101010101" pitchFamily="2" charset="-122"/>
                <a:hlinkClick r:id="rId3"/>
              </a:rPr>
              <a:t>https://baike.baidu.com/reference/2312690/a839zMAesdk8fZOBeavHS4z_8LEguMkGHmmpMbrVDFeRvKT3YUwEVlJf7_DR3tEnYlaWrEEZa8fCPVD_mEcH0ZWB8O5X_hCvF9oy</a:t>
            </a:r>
            <a:r>
              <a:rPr lang="en-US" altLang="zh-CN" sz="1050" dirty="0">
                <a:effectLst/>
                <a:latin typeface="宋体" panose="02010600030101010101" pitchFamily="2" charset="-122"/>
                <a:ea typeface="宋体" panose="02010600030101010101" pitchFamily="2" charset="-122"/>
                <a:cs typeface="宋体" panose="02010600030101010101" pitchFamily="2" charset="-122"/>
              </a:rPr>
              <a:t>. 2022</a:t>
            </a:r>
            <a:endParaRPr lang="zh-CN" altLang="zh-CN" sz="105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81796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21994D-C895-5651-10E5-AC5F8C4171BB}"/>
              </a:ext>
            </a:extLst>
          </p:cNvPr>
          <p:cNvSpPr>
            <a:spLocks noGrp="1"/>
          </p:cNvSpPr>
          <p:nvPr>
            <p:ph idx="1"/>
          </p:nvPr>
        </p:nvSpPr>
        <p:spPr/>
        <p:txBody>
          <a:bodyPr>
            <a:normAutofit/>
          </a:bodyPr>
          <a:lstStyle/>
          <a:p>
            <a:pPr marL="0" indent="0">
              <a:lnSpc>
                <a:spcPct val="150000"/>
              </a:lnSpc>
              <a:buNone/>
            </a:pPr>
            <a:r>
              <a:rPr lang="zh-CN" altLang="zh-CN" sz="1800" dirty="0">
                <a:solidFill>
                  <a:srgbClr val="333333"/>
                </a:solidFill>
                <a:latin typeface="SimSun" panose="02010600030101010101" pitchFamily="2" charset="-122"/>
                <a:ea typeface="SimSun" panose="02010600030101010101" pitchFamily="2" charset="-122"/>
                <a:cs typeface="宋体" panose="02010600030101010101" pitchFamily="2" charset="-122"/>
              </a:rPr>
              <a:t>冬奥会国家队国家冰球队</a:t>
            </a:r>
            <a:r>
              <a:rPr lang="zh-CN" altLang="zh-CN" sz="1800" u="sng" dirty="0">
                <a:solidFill>
                  <a:srgbClr val="333333"/>
                </a:solidFill>
                <a:latin typeface="SimSun" panose="02010600030101010101" pitchFamily="2" charset="-122"/>
                <a:ea typeface="SimSun" panose="02010600030101010101" pitchFamily="2" charset="-122"/>
                <a:cs typeface="宋体" panose="02010600030101010101" pitchFamily="2" charset="-122"/>
              </a:rPr>
              <a:t>男冰</a:t>
            </a:r>
            <a:r>
              <a:rPr lang="zh-CN" altLang="en-US" sz="1800" u="sng" dirty="0">
                <a:solidFill>
                  <a:srgbClr val="333333"/>
                </a:solidFill>
                <a:latin typeface="SimSun" panose="02010600030101010101" pitchFamily="2" charset="-122"/>
                <a:ea typeface="SimSun" panose="02010600030101010101" pitchFamily="2" charset="-122"/>
                <a:cs typeface="宋体" panose="02010600030101010101" pitchFamily="2" charset="-122"/>
              </a:rPr>
              <a:t>总运动员有</a:t>
            </a:r>
            <a:r>
              <a:rPr lang="en-US" altLang="zh-CN" sz="1800" u="sng" dirty="0">
                <a:solidFill>
                  <a:srgbClr val="333333"/>
                </a:solidFill>
                <a:latin typeface="SimSun" panose="02010600030101010101" pitchFamily="2" charset="-122"/>
                <a:ea typeface="SimSun" panose="02010600030101010101" pitchFamily="2" charset="-122"/>
                <a:cs typeface="宋体" panose="02010600030101010101" pitchFamily="2" charset="-122"/>
              </a:rPr>
              <a:t>25</a:t>
            </a:r>
            <a:r>
              <a:rPr lang="zh-CN" altLang="en-US" sz="1800" u="sng" dirty="0">
                <a:solidFill>
                  <a:srgbClr val="333333"/>
                </a:solidFill>
                <a:latin typeface="SimSun" panose="02010600030101010101" pitchFamily="2" charset="-122"/>
                <a:ea typeface="SimSun" panose="02010600030101010101" pitchFamily="2" charset="-122"/>
                <a:cs typeface="宋体" panose="02010600030101010101" pitchFamily="2" charset="-122"/>
              </a:rPr>
              <a:t>名</a:t>
            </a:r>
            <a:r>
              <a:rPr lang="zh-CN" altLang="en-US" sz="1800" dirty="0">
                <a:solidFill>
                  <a:srgbClr val="333333"/>
                </a:solidFill>
                <a:latin typeface="SimSun" panose="02010600030101010101" pitchFamily="2" charset="-122"/>
                <a:ea typeface="SimSun" panose="02010600030101010101" pitchFamily="2" charset="-122"/>
                <a:cs typeface="宋体" panose="02010600030101010101" pitchFamily="2" charset="-122"/>
              </a:rPr>
              <a:t>；其中</a:t>
            </a:r>
            <a:r>
              <a:rPr lang="zh-CN" altLang="zh-CN" sz="1800" dirty="0">
                <a:solidFill>
                  <a:srgbClr val="333333"/>
                </a:solidFill>
                <a:latin typeface="SimSun" panose="02010600030101010101" pitchFamily="2" charset="-122"/>
                <a:ea typeface="SimSun" panose="02010600030101010101" pitchFamily="2" charset="-122"/>
                <a:cs typeface="宋体" panose="02010600030101010101" pitchFamily="2" charset="-122"/>
              </a:rPr>
              <a:t>有</a:t>
            </a:r>
            <a:r>
              <a:rPr lang="en-US" altLang="zh-CN" sz="1800" dirty="0">
                <a:solidFill>
                  <a:srgbClr val="333333"/>
                </a:solidFill>
                <a:latin typeface="SimSun" panose="02010600030101010101" pitchFamily="2" charset="-122"/>
                <a:ea typeface="SimSun" panose="02010600030101010101" pitchFamily="2" charset="-122"/>
                <a:cs typeface="宋体" panose="02010600030101010101" pitchFamily="2" charset="-122"/>
              </a:rPr>
              <a:t>10</a:t>
            </a:r>
            <a:r>
              <a:rPr lang="zh-CN" altLang="zh-CN" sz="1800" dirty="0">
                <a:solidFill>
                  <a:srgbClr val="333333"/>
                </a:solidFill>
                <a:latin typeface="SimSun" panose="02010600030101010101" pitchFamily="2" charset="-122"/>
                <a:ea typeface="SimSun" panose="02010600030101010101" pitchFamily="2" charset="-122"/>
                <a:cs typeface="宋体" panose="02010600030101010101" pitchFamily="2" charset="-122"/>
              </a:rPr>
              <a:t>名本土球员以及</a:t>
            </a:r>
            <a:r>
              <a:rPr lang="en-US" altLang="zh-CN" sz="1800" u="sng" dirty="0">
                <a:solidFill>
                  <a:srgbClr val="333333"/>
                </a:solidFill>
                <a:latin typeface="SimSun" panose="02010600030101010101" pitchFamily="2" charset="-122"/>
                <a:ea typeface="SimSun" panose="02010600030101010101" pitchFamily="2" charset="-122"/>
                <a:cs typeface="宋体" panose="02010600030101010101" pitchFamily="2" charset="-122"/>
              </a:rPr>
              <a:t>15</a:t>
            </a:r>
            <a:r>
              <a:rPr lang="zh-CN" altLang="zh-CN" sz="1800" u="sng" dirty="0">
                <a:solidFill>
                  <a:srgbClr val="333333"/>
                </a:solidFill>
                <a:latin typeface="SimSun" panose="02010600030101010101" pitchFamily="2" charset="-122"/>
                <a:ea typeface="SimSun" panose="02010600030101010101" pitchFamily="2" charset="-122"/>
                <a:cs typeface="宋体" panose="02010600030101010101" pitchFamily="2" charset="-122"/>
              </a:rPr>
              <a:t>名入籍球员</a:t>
            </a:r>
            <a:r>
              <a:rPr lang="zh-CN" altLang="zh-CN" sz="1800" dirty="0">
                <a:solidFill>
                  <a:srgbClr val="333333"/>
                </a:solidFill>
                <a:latin typeface="SimSun" panose="02010600030101010101" pitchFamily="2" charset="-122"/>
                <a:ea typeface="SimSun" panose="02010600030101010101" pitchFamily="2" charset="-122"/>
                <a:cs typeface="宋体" panose="02010600030101010101" pitchFamily="2" charset="-122"/>
              </a:rPr>
              <a:t>、</a:t>
            </a:r>
            <a:r>
              <a:rPr lang="zh-CN" altLang="zh-CN" sz="1800" u="sng" dirty="0">
                <a:solidFill>
                  <a:srgbClr val="333333"/>
                </a:solidFill>
                <a:latin typeface="SimSun" panose="02010600030101010101" pitchFamily="2" charset="-122"/>
                <a:ea typeface="SimSun" panose="02010600030101010101" pitchFamily="2" charset="-122"/>
                <a:cs typeface="宋体" panose="02010600030101010101" pitchFamily="2" charset="-122"/>
              </a:rPr>
              <a:t>女子冰球</a:t>
            </a:r>
            <a:r>
              <a:rPr lang="en-US" altLang="zh-CN" sz="1800" u="sng" dirty="0">
                <a:solidFill>
                  <a:srgbClr val="333333"/>
                </a:solidFill>
                <a:latin typeface="SimSun" panose="02010600030101010101" pitchFamily="2" charset="-122"/>
                <a:ea typeface="SimSun" panose="02010600030101010101" pitchFamily="2" charset="-122"/>
                <a:cs typeface="宋体" panose="02010600030101010101" pitchFamily="2" charset="-122"/>
              </a:rPr>
              <a:t>23</a:t>
            </a:r>
            <a:r>
              <a:rPr lang="zh-CN" altLang="zh-CN" sz="1800" u="sng" dirty="0">
                <a:solidFill>
                  <a:srgbClr val="333333"/>
                </a:solidFill>
                <a:latin typeface="SimSun" panose="02010600030101010101" pitchFamily="2" charset="-122"/>
                <a:ea typeface="SimSun" panose="02010600030101010101" pitchFamily="2" charset="-122"/>
                <a:cs typeface="宋体" panose="02010600030101010101" pitchFamily="2" charset="-122"/>
              </a:rPr>
              <a:t>人名单</a:t>
            </a:r>
            <a:r>
              <a:rPr lang="en-US" altLang="zh-CN" sz="1800" u="sng" dirty="0">
                <a:solidFill>
                  <a:srgbClr val="333333"/>
                </a:solidFill>
                <a:latin typeface="SimSun" panose="02010600030101010101" pitchFamily="2" charset="-122"/>
                <a:ea typeface="SimSun" panose="02010600030101010101" pitchFamily="2" charset="-122"/>
                <a:cs typeface="宋体" panose="02010600030101010101" pitchFamily="2" charset="-122"/>
              </a:rPr>
              <a:t>13</a:t>
            </a:r>
            <a:r>
              <a:rPr lang="zh-CN" altLang="zh-CN" sz="1800" u="sng" dirty="0">
                <a:solidFill>
                  <a:srgbClr val="333333"/>
                </a:solidFill>
                <a:latin typeface="SimSun" panose="02010600030101010101" pitchFamily="2" charset="-122"/>
                <a:ea typeface="SimSun" panose="02010600030101010101" pitchFamily="2" charset="-122"/>
                <a:cs typeface="宋体" panose="02010600030101010101" pitchFamily="2" charset="-122"/>
              </a:rPr>
              <a:t>人为归化球员</a:t>
            </a:r>
            <a:r>
              <a:rPr lang="zh-CN" altLang="zh-CN" sz="1800" dirty="0">
                <a:solidFill>
                  <a:srgbClr val="333333"/>
                </a:solidFill>
                <a:latin typeface="SimSun" panose="02010600030101010101" pitchFamily="2" charset="-122"/>
                <a:ea typeface="SimSun" panose="02010600030101010101" pitchFamily="2" charset="-122"/>
                <a:cs typeface="宋体" panose="02010600030101010101" pitchFamily="2" charset="-122"/>
              </a:rPr>
              <a:t>。在这里不得提出是否中国能够培养本土冰球运动员上场，或是中国运动员的比列可以提升。</a:t>
            </a:r>
            <a:endParaRPr lang="zh-CN" altLang="en-US" sz="1800" dirty="0">
              <a:latin typeface="SimSun" panose="02010600030101010101" pitchFamily="2" charset="-122"/>
              <a:ea typeface="SimSun" panose="02010600030101010101" pitchFamily="2" charset="-122"/>
              <a:cs typeface="宋体" panose="02010600030101010101" pitchFamily="2" charset="-122"/>
            </a:endParaRPr>
          </a:p>
          <a:p>
            <a:pPr marL="0" indent="0">
              <a:lnSpc>
                <a:spcPct val="150000"/>
              </a:lnSpc>
              <a:buNone/>
            </a:pPr>
            <a:endParaRPr kumimoji="1" lang="zh-CN" altLang="en-US" sz="1800" dirty="0"/>
          </a:p>
        </p:txBody>
      </p:sp>
      <p:sp>
        <p:nvSpPr>
          <p:cNvPr id="5" name="标题 1">
            <a:extLst>
              <a:ext uri="{FF2B5EF4-FFF2-40B4-BE49-F238E27FC236}">
                <a16:creationId xmlns:a16="http://schemas.microsoft.com/office/drawing/2014/main" id="{031B2A78-07D8-0659-458E-4BE38585EAD2}"/>
              </a:ext>
            </a:extLst>
          </p:cNvPr>
          <p:cNvSpPr>
            <a:spLocks noGrp="1"/>
          </p:cNvSpPr>
          <p:nvPr>
            <p:ph type="title"/>
          </p:nvPr>
        </p:nvSpPr>
        <p:spPr/>
        <p:txBody>
          <a:bodyPr>
            <a:normAutofit/>
          </a:bodyPr>
          <a:lstStyle/>
          <a:p>
            <a:pPr>
              <a:lnSpc>
                <a:spcPct val="100000"/>
              </a:lnSpc>
            </a:pPr>
            <a:r>
              <a:rPr lang="en-US" altLang="zh-CN" sz="2000" b="1" dirty="0"/>
              <a:t>1</a:t>
            </a:r>
            <a:r>
              <a:rPr lang="zh-CN" altLang="en-US" sz="2000" b="1" dirty="0"/>
              <a:t> 研究背景</a:t>
            </a:r>
            <a:br>
              <a:rPr lang="en-US" altLang="zh-CN" b="1" dirty="0"/>
            </a:br>
            <a:r>
              <a:rPr lang="en-US" altLang="zh-CN" b="1" dirty="0"/>
              <a:t>1.2</a:t>
            </a:r>
            <a:r>
              <a:rPr lang="zh-CN" altLang="en-US" b="1" dirty="0"/>
              <a:t>我国冰球后备人才匮乏</a:t>
            </a:r>
            <a:endParaRPr kumimoji="1" lang="zh-CN" altLang="en-US" dirty="0"/>
          </a:p>
        </p:txBody>
      </p:sp>
      <p:pic>
        <p:nvPicPr>
          <p:cNvPr id="7" name="图片 6">
            <a:extLst>
              <a:ext uri="{FF2B5EF4-FFF2-40B4-BE49-F238E27FC236}">
                <a16:creationId xmlns:a16="http://schemas.microsoft.com/office/drawing/2014/main" id="{28C1AC7F-9E97-316B-9B48-AB070FE2BCD8}"/>
              </a:ext>
            </a:extLst>
          </p:cNvPr>
          <p:cNvPicPr>
            <a:picLocks noChangeAspect="1"/>
          </p:cNvPicPr>
          <p:nvPr/>
        </p:nvPicPr>
        <p:blipFill rotWithShape="1">
          <a:blip r:embed="rId2"/>
          <a:srcRect t="16103"/>
          <a:stretch/>
        </p:blipFill>
        <p:spPr>
          <a:xfrm>
            <a:off x="2000087" y="2794422"/>
            <a:ext cx="8705428" cy="3152541"/>
          </a:xfrm>
          <a:prstGeom prst="rect">
            <a:avLst/>
          </a:prstGeom>
        </p:spPr>
      </p:pic>
      <p:sp>
        <p:nvSpPr>
          <p:cNvPr id="9" name="文本框 8">
            <a:extLst>
              <a:ext uri="{FF2B5EF4-FFF2-40B4-BE49-F238E27FC236}">
                <a16:creationId xmlns:a16="http://schemas.microsoft.com/office/drawing/2014/main" id="{CC2D0A9B-F578-8BAA-FC48-B0C47C8B0271}"/>
              </a:ext>
            </a:extLst>
          </p:cNvPr>
          <p:cNvSpPr txBox="1"/>
          <p:nvPr/>
        </p:nvSpPr>
        <p:spPr>
          <a:xfrm>
            <a:off x="2163365" y="6492875"/>
            <a:ext cx="7865269" cy="253916"/>
          </a:xfrm>
          <a:prstGeom prst="rect">
            <a:avLst/>
          </a:prstGeom>
          <a:noFill/>
        </p:spPr>
        <p:txBody>
          <a:bodyPr wrap="square">
            <a:spAutoFit/>
          </a:bodyPr>
          <a:lstStyle/>
          <a:p>
            <a:r>
              <a:rPr lang="en-US" altLang="zh-CN" sz="1050" kern="0" dirty="0">
                <a:effectLst/>
                <a:latin typeface="宋体" panose="02010600030101010101" pitchFamily="2" charset="-122"/>
                <a:cs typeface="宋体" panose="02010600030101010101" pitchFamily="2" charset="-122"/>
              </a:rPr>
              <a:t>	</a:t>
            </a:r>
            <a:r>
              <a:rPr lang="zh-CN" altLang="zh-CN" sz="1050" kern="0" dirty="0">
                <a:effectLst/>
                <a:ea typeface="宋体" panose="02010600030101010101" pitchFamily="2" charset="-122"/>
                <a:cs typeface="宋体" panose="02010600030101010101" pitchFamily="2" charset="-122"/>
              </a:rPr>
              <a:t>潘立新</a:t>
            </a:r>
            <a:r>
              <a:rPr lang="en-US" altLang="zh-CN" sz="1050" kern="0" dirty="0">
                <a:effectLst/>
                <a:ea typeface="宋体" panose="02010600030101010101" pitchFamily="2" charset="-122"/>
                <a:cs typeface="宋体" panose="02010600030101010101" pitchFamily="2" charset="-122"/>
              </a:rPr>
              <a:t>, </a:t>
            </a:r>
            <a:r>
              <a:rPr lang="zh-CN" altLang="zh-CN" sz="1050" kern="0" dirty="0">
                <a:effectLst/>
                <a:ea typeface="宋体" panose="02010600030101010101" pitchFamily="2" charset="-122"/>
                <a:cs typeface="宋体" panose="02010600030101010101" pitchFamily="2" charset="-122"/>
              </a:rPr>
              <a:t>宗克强</a:t>
            </a:r>
            <a:r>
              <a:rPr lang="en-US" altLang="zh-CN" sz="1050" kern="0" dirty="0">
                <a:effectLst/>
                <a:ea typeface="宋体" panose="02010600030101010101" pitchFamily="2" charset="-122"/>
                <a:cs typeface="宋体" panose="02010600030101010101" pitchFamily="2" charset="-122"/>
              </a:rPr>
              <a:t>, </a:t>
            </a:r>
            <a:r>
              <a:rPr lang="zh-CN" altLang="zh-CN" sz="1050" kern="0" dirty="0">
                <a:effectLst/>
                <a:ea typeface="宋体" panose="02010600030101010101" pitchFamily="2" charset="-122"/>
                <a:cs typeface="宋体" panose="02010600030101010101" pitchFamily="2" charset="-122"/>
              </a:rPr>
              <a:t>张良祥</a:t>
            </a:r>
            <a:r>
              <a:rPr lang="en-US" altLang="zh-CN" sz="1050" kern="0" dirty="0">
                <a:effectLst/>
                <a:ea typeface="宋体" panose="02010600030101010101" pitchFamily="2" charset="-122"/>
                <a:cs typeface="宋体" panose="02010600030101010101" pitchFamily="2" charset="-122"/>
              </a:rPr>
              <a:t>, et al. </a:t>
            </a:r>
            <a:r>
              <a:rPr lang="zh-CN" altLang="zh-CN" sz="1050" kern="0" dirty="0">
                <a:effectLst/>
                <a:ea typeface="宋体" panose="02010600030101010101" pitchFamily="2" charset="-122"/>
                <a:cs typeface="宋体" panose="02010600030101010101" pitchFamily="2" charset="-122"/>
              </a:rPr>
              <a:t>我国冰球后备人才培养模式与策略研究</a:t>
            </a:r>
            <a:r>
              <a:rPr lang="en-US" altLang="zh-CN" sz="1050" kern="0" dirty="0">
                <a:effectLst/>
                <a:ea typeface="宋体" panose="02010600030101010101" pitchFamily="2" charset="-122"/>
                <a:cs typeface="宋体" panose="02010600030101010101" pitchFamily="2" charset="-122"/>
              </a:rPr>
              <a:t> [J]. </a:t>
            </a:r>
            <a:r>
              <a:rPr lang="zh-CN" altLang="zh-CN" sz="1050" kern="0" dirty="0">
                <a:effectLst/>
                <a:ea typeface="宋体" panose="02010600030101010101" pitchFamily="2" charset="-122"/>
                <a:cs typeface="宋体" panose="02010600030101010101" pitchFamily="2" charset="-122"/>
              </a:rPr>
              <a:t>青少年体育</a:t>
            </a:r>
            <a:r>
              <a:rPr lang="en-US" altLang="zh-CN" sz="1050" kern="0" dirty="0">
                <a:effectLst/>
                <a:ea typeface="宋体" panose="02010600030101010101" pitchFamily="2" charset="-122"/>
                <a:cs typeface="宋体" panose="02010600030101010101" pitchFamily="2" charset="-122"/>
              </a:rPr>
              <a:t>, 2021, (05): 131-3.</a:t>
            </a:r>
            <a:r>
              <a:rPr lang="zh-CN" altLang="zh-CN" sz="1050" dirty="0">
                <a:effectLst/>
              </a:rPr>
              <a:t> </a:t>
            </a:r>
            <a:endParaRPr lang="zh-CN" altLang="en-US" sz="1050" dirty="0"/>
          </a:p>
        </p:txBody>
      </p:sp>
    </p:spTree>
    <p:extLst>
      <p:ext uri="{BB962C8B-B14F-4D97-AF65-F5344CB8AC3E}">
        <p14:creationId xmlns:p14="http://schemas.microsoft.com/office/powerpoint/2010/main" val="982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2AB5E9B9-AB80-B3AB-4B96-DD15372FAAF2}"/>
              </a:ext>
            </a:extLst>
          </p:cNvPr>
          <p:cNvSpPr>
            <a:spLocks noGrp="1"/>
          </p:cNvSpPr>
          <p:nvPr>
            <p:ph type="body" orient="vert" idx="1"/>
          </p:nvPr>
        </p:nvSpPr>
        <p:spPr/>
        <p:txBody>
          <a:bodyPr vert="horz">
            <a:normAutofit lnSpcReduction="10000"/>
          </a:bodyPr>
          <a:lstStyle/>
          <a:p>
            <a:pPr>
              <a:lnSpc>
                <a:spcPct val="150000"/>
              </a:lnSpc>
            </a:pPr>
            <a:r>
              <a:rPr lang="zh-CN" altLang="zh-CN" dirty="0">
                <a:latin typeface="SimSun" panose="02010600030101010101" pitchFamily="2" charset="-122"/>
                <a:ea typeface="SimSun" panose="02010600030101010101" pitchFamily="2" charset="-122"/>
                <a:cs typeface="宋体" panose="02010600030101010101" pitchFamily="2" charset="-122"/>
              </a:rPr>
              <a:t>目前</a:t>
            </a:r>
            <a:r>
              <a:rPr lang="zh-CN" altLang="zh-CN" u="sng" dirty="0">
                <a:latin typeface="SimSun" panose="02010600030101010101" pitchFamily="2" charset="-122"/>
                <a:ea typeface="SimSun" panose="02010600030101010101" pitchFamily="2" charset="-122"/>
                <a:cs typeface="宋体" panose="02010600030101010101" pitchFamily="2" charset="-122"/>
              </a:rPr>
              <a:t>我国对冰球运动项目的研究较少</a:t>
            </a:r>
            <a:r>
              <a:rPr lang="zh-CN" altLang="zh-CN" dirty="0">
                <a:latin typeface="SimSun" panose="02010600030101010101" pitchFamily="2" charset="-122"/>
                <a:ea typeface="SimSun" panose="02010600030101010101" pitchFamily="2" charset="-122"/>
                <a:cs typeface="宋体" panose="02010600030101010101" pitchFamily="2" charset="-122"/>
              </a:rPr>
              <a:t>，冰球这项运动项目属于我国冷门以及小众项目。在申办冬季奥运会成功后到2022年举办</a:t>
            </a:r>
            <a:r>
              <a:rPr lang="zh-CN" altLang="zh-CN" u="sng" dirty="0">
                <a:latin typeface="SimSun" panose="02010600030101010101" pitchFamily="2" charset="-122"/>
                <a:ea typeface="SimSun" panose="02010600030101010101" pitchFamily="2" charset="-122"/>
                <a:cs typeface="宋体" panose="02010600030101010101" pitchFamily="2" charset="-122"/>
              </a:rPr>
              <a:t>冬季奥运会后</a:t>
            </a:r>
            <a:r>
              <a:rPr lang="zh-CN" altLang="zh-CN" dirty="0">
                <a:latin typeface="SimSun" panose="02010600030101010101" pitchFamily="2" charset="-122"/>
                <a:ea typeface="SimSun" panose="02010600030101010101" pitchFamily="2" charset="-122"/>
                <a:cs typeface="宋体" panose="02010600030101010101" pitchFamily="2" charset="-122"/>
              </a:rPr>
              <a:t>冰求这项运动受到了</a:t>
            </a:r>
            <a:r>
              <a:rPr lang="zh-CN" altLang="zh-CN" u="sng" dirty="0">
                <a:latin typeface="SimSun" panose="02010600030101010101" pitchFamily="2" charset="-122"/>
                <a:ea typeface="SimSun" panose="02010600030101010101" pitchFamily="2" charset="-122"/>
                <a:cs typeface="宋体" panose="02010600030101010101" pitchFamily="2" charset="-122"/>
              </a:rPr>
              <a:t>更多人的关注，冰球参与人数也大幅度上升了</a:t>
            </a:r>
            <a:r>
              <a:rPr lang="zh-CN" altLang="zh-CN" dirty="0">
                <a:latin typeface="SimSun" panose="02010600030101010101" pitchFamily="2" charset="-122"/>
                <a:ea typeface="SimSun" panose="02010600030101010101" pitchFamily="2" charset="-122"/>
                <a:cs typeface="宋体" panose="02010600030101010101" pitchFamily="2" charset="-122"/>
              </a:rPr>
              <a:t>。因冬季奥运会出现更多对于冰球项目相关的研究。为此，本研究希望对冰球项目后备人才培养进行深入的分析，丰富冰球人才培养相关理论，深化大众对该运动后备人才培养的认识和理解。</a:t>
            </a:r>
            <a:endParaRPr kumimoji="0" lang="zh-CN" altLang="zh-CN" sz="5400" i="0" strike="noStrike" cap="none" normalizeH="0" baseline="0" dirty="0">
              <a:ln>
                <a:noFill/>
              </a:ln>
              <a:effectLst/>
              <a:latin typeface="SimSun" panose="02010600030101010101" pitchFamily="2" charset="-122"/>
              <a:ea typeface="SimSun" panose="02010600030101010101" pitchFamily="2" charset="-122"/>
            </a:endParaRPr>
          </a:p>
          <a:p>
            <a:endParaRPr kumimoji="1" lang="zh-CN" altLang="en-US" dirty="0"/>
          </a:p>
        </p:txBody>
      </p:sp>
      <p:sp>
        <p:nvSpPr>
          <p:cNvPr id="4" name="标题 1">
            <a:extLst>
              <a:ext uri="{FF2B5EF4-FFF2-40B4-BE49-F238E27FC236}">
                <a16:creationId xmlns:a16="http://schemas.microsoft.com/office/drawing/2014/main" id="{ECBE0845-7713-EF3F-62F1-73A274667264}"/>
              </a:ext>
            </a:extLst>
          </p:cNvPr>
          <p:cNvSpPr>
            <a:spLocks noGrp="1"/>
          </p:cNvSpPr>
          <p:nvPr>
            <p:ph type="title"/>
          </p:nvPr>
        </p:nvSpPr>
        <p:spPr/>
        <p:txBody>
          <a:bodyPr>
            <a:normAutofit/>
          </a:bodyPr>
          <a:lstStyle/>
          <a:p>
            <a:r>
              <a:rPr lang="en-US" altLang="zh-CN" sz="2000" b="1" dirty="0"/>
              <a:t>2</a:t>
            </a:r>
            <a:r>
              <a:rPr lang="zh-CN" altLang="en-US" sz="2000" b="1" dirty="0"/>
              <a:t> 研究意义</a:t>
            </a:r>
            <a:br>
              <a:rPr lang="en-US" altLang="zh-CN" b="1" dirty="0"/>
            </a:br>
            <a:r>
              <a:rPr lang="en-US" altLang="zh-CN" b="1" dirty="0"/>
              <a:t>2.1</a:t>
            </a:r>
            <a:r>
              <a:rPr lang="zh-CN" altLang="en-US" b="1" dirty="0"/>
              <a:t> 理论</a:t>
            </a:r>
            <a:r>
              <a:rPr lang="zh-CN" altLang="zh-CN" b="1" dirty="0"/>
              <a:t>意义</a:t>
            </a:r>
            <a:r>
              <a:rPr lang="zh-CN" altLang="zh-CN" dirty="0">
                <a:effectLst/>
              </a:rPr>
              <a:t> </a:t>
            </a:r>
            <a:endParaRPr kumimoji="1" lang="zh-CN" altLang="en-US" dirty="0"/>
          </a:p>
        </p:txBody>
      </p:sp>
    </p:spTree>
    <p:extLst>
      <p:ext uri="{BB962C8B-B14F-4D97-AF65-F5344CB8AC3E}">
        <p14:creationId xmlns:p14="http://schemas.microsoft.com/office/powerpoint/2010/main" val="198541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2AB5E9B9-AB80-B3AB-4B96-DD15372FAAF2}"/>
              </a:ext>
            </a:extLst>
          </p:cNvPr>
          <p:cNvSpPr>
            <a:spLocks noGrp="1"/>
          </p:cNvSpPr>
          <p:nvPr>
            <p:ph type="body" orient="vert" idx="1"/>
          </p:nvPr>
        </p:nvSpPr>
        <p:spPr/>
        <p:txBody>
          <a:bodyPr vert="horz">
            <a:normAutofit fontScale="85000" lnSpcReduction="10000"/>
          </a:bodyPr>
          <a:lstStyle/>
          <a:p>
            <a:pPr>
              <a:lnSpc>
                <a:spcPct val="150000"/>
              </a:lnSpc>
            </a:pPr>
            <a:r>
              <a:rPr lang="zh-CN" altLang="zh-CN" dirty="0">
                <a:latin typeface="SimSun" panose="02010600030101010101" pitchFamily="2" charset="-122"/>
                <a:ea typeface="SimSun" panose="02010600030101010101" pitchFamily="2" charset="-122"/>
              </a:rPr>
              <a:t>目前我国冰球的世界成绩有所上升，不过在后备人才培养明显存在着问题。在国际赛场上我国冰球的水平明显低，与世界著名的</a:t>
            </a:r>
            <a:r>
              <a:rPr lang="en-US" altLang="zh-CN" dirty="0">
                <a:latin typeface="SimSun" panose="02010600030101010101" pitchFamily="2" charset="-122"/>
                <a:ea typeface="SimSun" panose="02010600030101010101" pitchFamily="2" charset="-122"/>
              </a:rPr>
              <a:t>4</a:t>
            </a:r>
            <a:r>
              <a:rPr lang="zh-CN" altLang="zh-CN" dirty="0">
                <a:latin typeface="SimSun" panose="02010600030101010101" pitchFamily="2" charset="-122"/>
                <a:ea typeface="SimSun" panose="02010600030101010101" pitchFamily="2" charset="-122"/>
              </a:rPr>
              <a:t>大冰球联赛的水平无法相提并论，</a:t>
            </a:r>
            <a:r>
              <a:rPr lang="zh-CN" altLang="zh-CN" u="sng" dirty="0">
                <a:latin typeface="SimSun" panose="02010600030101010101" pitchFamily="2" charset="-122"/>
                <a:ea typeface="SimSun" panose="02010600030101010101" pitchFamily="2" charset="-122"/>
              </a:rPr>
              <a:t>并且我国国家冰球队至少一半球员为归划球员</a:t>
            </a:r>
            <a:r>
              <a:rPr lang="zh-CN" altLang="zh-CN" dirty="0">
                <a:latin typeface="SimSun" panose="02010600030101010101" pitchFamily="2" charset="-122"/>
                <a:ea typeface="SimSun" panose="02010600030101010101" pitchFamily="2" charset="-122"/>
              </a:rPr>
              <a:t>。我国青少年冰球运动员后备人才培养的主要问题：培养体系、队伍建设、竞赛体系、教练员的培养以及水平、文化氛围等。我国体育总局、国家发展改革委、教育部以及国家旅游局发表的</a:t>
            </a:r>
            <a:r>
              <a:rPr lang="zh-CN" altLang="zh-CN" u="sng" dirty="0">
                <a:latin typeface="SimSun" panose="02010600030101010101" pitchFamily="2" charset="-122"/>
                <a:ea typeface="SimSun" panose="02010600030101010101" pitchFamily="2" charset="-122"/>
              </a:rPr>
              <a:t>“冰雪运动发展规划（</a:t>
            </a:r>
            <a:r>
              <a:rPr lang="en-US" altLang="zh-CN" u="sng" dirty="0">
                <a:latin typeface="SimSun" panose="02010600030101010101" pitchFamily="2" charset="-122"/>
                <a:ea typeface="SimSun" panose="02010600030101010101" pitchFamily="2" charset="-122"/>
              </a:rPr>
              <a:t>2016-2025</a:t>
            </a:r>
            <a:r>
              <a:rPr lang="zh-CN" altLang="zh-CN" u="sng" dirty="0">
                <a:latin typeface="SimSun" panose="02010600030101010101" pitchFamily="2" charset="-122"/>
                <a:ea typeface="SimSun" panose="02010600030101010101" pitchFamily="2" charset="-122"/>
              </a:rPr>
              <a:t>）”</a:t>
            </a:r>
            <a:r>
              <a:rPr lang="zh-CN" altLang="zh-CN" dirty="0">
                <a:latin typeface="SimSun" panose="02010600030101010101" pitchFamily="2" charset="-122"/>
                <a:ea typeface="SimSun" panose="02010600030101010101" pitchFamily="2" charset="-122"/>
              </a:rPr>
              <a:t>的通知里</a:t>
            </a:r>
            <a:r>
              <a:rPr lang="zh-CN" altLang="zh-CN" u="sng" dirty="0">
                <a:latin typeface="SimSun" panose="02010600030101010101" pitchFamily="2" charset="-122"/>
                <a:ea typeface="SimSun" panose="02010600030101010101" pitchFamily="2" charset="-122"/>
              </a:rPr>
              <a:t>表示推广冰球运动并且完善冰雪后备人才培养体系</a:t>
            </a:r>
            <a:r>
              <a:rPr lang="en-US" altLang="zh-CN" baseline="30000" dirty="0">
                <a:latin typeface="SimSun" panose="02010600030101010101" pitchFamily="2" charset="-122"/>
                <a:ea typeface="SimSun" panose="02010600030101010101" pitchFamily="2" charset="-122"/>
              </a:rPr>
              <a:t>[4]</a:t>
            </a:r>
            <a:r>
              <a:rPr lang="zh-CN" altLang="zh-CN" dirty="0">
                <a:latin typeface="SimSun" panose="02010600030101010101" pitchFamily="2" charset="-122"/>
                <a:ea typeface="SimSun" panose="02010600030101010101" pitchFamily="2" charset="-122"/>
              </a:rPr>
              <a:t>。因此，对冰球后备人才培养问题的研究，是关乎我国冰球发展的重要问题，具有非常突出的现实意义。</a:t>
            </a:r>
          </a:p>
          <a:p>
            <a:endParaRPr kumimoji="1" lang="zh-CN" altLang="en-US" dirty="0">
              <a:latin typeface="SimSun" panose="02010600030101010101" pitchFamily="2" charset="-122"/>
              <a:ea typeface="SimSun" panose="02010600030101010101" pitchFamily="2" charset="-122"/>
            </a:endParaRPr>
          </a:p>
        </p:txBody>
      </p:sp>
      <p:sp>
        <p:nvSpPr>
          <p:cNvPr id="4" name="标题 1">
            <a:extLst>
              <a:ext uri="{FF2B5EF4-FFF2-40B4-BE49-F238E27FC236}">
                <a16:creationId xmlns:a16="http://schemas.microsoft.com/office/drawing/2014/main" id="{ECBE0845-7713-EF3F-62F1-73A274667264}"/>
              </a:ext>
            </a:extLst>
          </p:cNvPr>
          <p:cNvSpPr>
            <a:spLocks noGrp="1"/>
          </p:cNvSpPr>
          <p:nvPr>
            <p:ph type="title"/>
          </p:nvPr>
        </p:nvSpPr>
        <p:spPr/>
        <p:txBody>
          <a:bodyPr>
            <a:normAutofit/>
          </a:bodyPr>
          <a:lstStyle/>
          <a:p>
            <a:r>
              <a:rPr lang="en-US" altLang="zh-CN" sz="2000" b="1" dirty="0"/>
              <a:t>2</a:t>
            </a:r>
            <a:r>
              <a:rPr lang="zh-CN" altLang="en-US" sz="2000" b="1" dirty="0"/>
              <a:t> 研究意义</a:t>
            </a:r>
            <a:br>
              <a:rPr lang="en-US" altLang="zh-CN" b="1" dirty="0"/>
            </a:br>
            <a:r>
              <a:rPr lang="en-US" altLang="zh-CN" b="1" dirty="0"/>
              <a:t>2.2</a:t>
            </a:r>
            <a:r>
              <a:rPr lang="zh-CN" altLang="en-US" b="1" dirty="0"/>
              <a:t> </a:t>
            </a:r>
            <a:r>
              <a:rPr lang="zh-CN" altLang="zh-CN" b="1" dirty="0"/>
              <a:t>现实意义</a:t>
            </a:r>
            <a:r>
              <a:rPr lang="zh-CN" altLang="zh-CN" dirty="0">
                <a:effectLst/>
              </a:rPr>
              <a:t> </a:t>
            </a:r>
            <a:endParaRPr kumimoji="1" lang="zh-CN" altLang="en-US" dirty="0"/>
          </a:p>
        </p:txBody>
      </p:sp>
      <p:sp>
        <p:nvSpPr>
          <p:cNvPr id="5" name="文本框 4">
            <a:extLst>
              <a:ext uri="{FF2B5EF4-FFF2-40B4-BE49-F238E27FC236}">
                <a16:creationId xmlns:a16="http://schemas.microsoft.com/office/drawing/2014/main" id="{3D62E344-A908-941F-8D16-13B81549852C}"/>
              </a:ext>
            </a:extLst>
          </p:cNvPr>
          <p:cNvSpPr txBox="1"/>
          <p:nvPr/>
        </p:nvSpPr>
        <p:spPr>
          <a:xfrm>
            <a:off x="1158499" y="6365917"/>
            <a:ext cx="6098582" cy="253916"/>
          </a:xfrm>
          <a:prstGeom prst="rect">
            <a:avLst/>
          </a:prstGeom>
          <a:noFill/>
        </p:spPr>
        <p:txBody>
          <a:bodyPr wrap="square">
            <a:spAutoFit/>
          </a:bodyPr>
          <a:lstStyle/>
          <a:p>
            <a:r>
              <a:rPr lang="en-US" altLang="zh-CN" sz="1050" kern="0" dirty="0">
                <a:effectLst/>
                <a:ea typeface="宋体" panose="02010600030101010101" pitchFamily="2" charset="-122"/>
                <a:cs typeface="宋体" panose="02010600030101010101" pitchFamily="2" charset="-122"/>
              </a:rPr>
              <a:t>[4]</a:t>
            </a:r>
            <a:r>
              <a:rPr lang="zh-CN" altLang="en-US" sz="1050" kern="0" dirty="0">
                <a:effectLst/>
                <a:ea typeface="宋体" panose="02010600030101010101" pitchFamily="2" charset="-122"/>
                <a:cs typeface="宋体" panose="02010600030101010101" pitchFamily="2" charset="-122"/>
              </a:rPr>
              <a:t> </a:t>
            </a:r>
            <a:r>
              <a:rPr lang="zh-CN" altLang="zh-CN" sz="1050" kern="0" dirty="0">
                <a:effectLst/>
                <a:ea typeface="宋体" panose="02010600030101010101" pitchFamily="2" charset="-122"/>
                <a:cs typeface="宋体" panose="02010600030101010101" pitchFamily="2" charset="-122"/>
              </a:rPr>
              <a:t>体育总局、国家发展改革委、教育部以及国家旅游局</a:t>
            </a:r>
            <a:r>
              <a:rPr lang="en-US" altLang="zh-CN" sz="1050" kern="0" dirty="0">
                <a:effectLst/>
                <a:ea typeface="宋体" panose="02010600030101010101" pitchFamily="2" charset="-122"/>
                <a:cs typeface="宋体" panose="02010600030101010101" pitchFamily="2" charset="-122"/>
              </a:rPr>
              <a:t>. </a:t>
            </a:r>
            <a:r>
              <a:rPr lang="zh-CN" altLang="zh-CN" sz="1050" kern="0" dirty="0">
                <a:effectLst/>
                <a:ea typeface="宋体" panose="02010600030101010101" pitchFamily="2" charset="-122"/>
                <a:cs typeface="宋体" panose="02010600030101010101" pitchFamily="2" charset="-122"/>
              </a:rPr>
              <a:t>冰雪运动发展规划（</a:t>
            </a:r>
            <a:r>
              <a:rPr lang="en-US" altLang="zh-CN" sz="1050" kern="0" dirty="0">
                <a:effectLst/>
                <a:ea typeface="宋体" panose="02010600030101010101" pitchFamily="2" charset="-122"/>
                <a:cs typeface="宋体" panose="02010600030101010101" pitchFamily="2" charset="-122"/>
              </a:rPr>
              <a:t>2016-2025</a:t>
            </a:r>
            <a:r>
              <a:rPr lang="zh-CN" altLang="zh-CN" sz="1050" kern="0" dirty="0">
                <a:effectLst/>
                <a:ea typeface="宋体" panose="02010600030101010101" pitchFamily="2" charset="-122"/>
                <a:cs typeface="宋体" panose="02010600030101010101" pitchFamily="2" charset="-122"/>
              </a:rPr>
              <a:t>）</a:t>
            </a:r>
            <a:r>
              <a:rPr lang="en-US" altLang="zh-CN" sz="1050" kern="0" dirty="0">
                <a:effectLst/>
                <a:ea typeface="宋体" panose="02010600030101010101" pitchFamily="2" charset="-122"/>
                <a:cs typeface="宋体" panose="02010600030101010101" pitchFamily="2" charset="-122"/>
              </a:rPr>
              <a:t> [Z]. 2016</a:t>
            </a:r>
            <a:r>
              <a:rPr lang="zh-CN" altLang="zh-CN" sz="1050" dirty="0">
                <a:effectLst/>
              </a:rPr>
              <a:t> </a:t>
            </a:r>
            <a:endParaRPr lang="zh-CN" altLang="en-US" sz="1050" dirty="0"/>
          </a:p>
        </p:txBody>
      </p:sp>
    </p:spTree>
    <p:extLst>
      <p:ext uri="{BB962C8B-B14F-4D97-AF65-F5344CB8AC3E}">
        <p14:creationId xmlns:p14="http://schemas.microsoft.com/office/powerpoint/2010/main" val="287502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1FF1AB5C-A7A9-2215-1770-46995590615D}"/>
              </a:ext>
            </a:extLst>
          </p:cNvPr>
          <p:cNvSpPr>
            <a:spLocks noGrp="1"/>
          </p:cNvSpPr>
          <p:nvPr>
            <p:ph type="body" orient="vert" idx="1"/>
          </p:nvPr>
        </p:nvSpPr>
        <p:spPr/>
        <p:txBody>
          <a:bodyPr vert="horz"/>
          <a:lstStyle/>
          <a:p>
            <a:pPr lvl="0">
              <a:lnSpc>
                <a:spcPct val="150000"/>
              </a:lnSpc>
            </a:pPr>
            <a:r>
              <a:rPr lang="zh-CN" altLang="zh-CN" dirty="0"/>
              <a:t>北京冰球后备人才培养的状况</a:t>
            </a:r>
          </a:p>
          <a:p>
            <a:pPr lvl="0">
              <a:lnSpc>
                <a:spcPct val="150000"/>
              </a:lnSpc>
            </a:pPr>
            <a:r>
              <a:rPr lang="zh-CN" altLang="zh-CN" dirty="0"/>
              <a:t>北京冰球后备人才培养的问题</a:t>
            </a:r>
          </a:p>
          <a:p>
            <a:pPr lvl="0">
              <a:lnSpc>
                <a:spcPct val="150000"/>
              </a:lnSpc>
            </a:pPr>
            <a:r>
              <a:rPr lang="zh-CN" altLang="zh-CN" dirty="0"/>
              <a:t>北京冰球后备人才培养的建议</a:t>
            </a:r>
          </a:p>
          <a:p>
            <a:pPr lvl="0">
              <a:lnSpc>
                <a:spcPct val="150000"/>
              </a:lnSpc>
            </a:pPr>
            <a:r>
              <a:rPr lang="zh-CN" altLang="zh-CN" dirty="0"/>
              <a:t>结论</a:t>
            </a:r>
          </a:p>
        </p:txBody>
      </p:sp>
      <p:sp>
        <p:nvSpPr>
          <p:cNvPr id="4" name="标题 1">
            <a:extLst>
              <a:ext uri="{FF2B5EF4-FFF2-40B4-BE49-F238E27FC236}">
                <a16:creationId xmlns:a16="http://schemas.microsoft.com/office/drawing/2014/main" id="{F27C5BA9-CE76-394A-A68B-875EE817D660}"/>
              </a:ext>
            </a:extLst>
          </p:cNvPr>
          <p:cNvSpPr>
            <a:spLocks noGrp="1"/>
          </p:cNvSpPr>
          <p:nvPr>
            <p:ph type="title"/>
          </p:nvPr>
        </p:nvSpPr>
        <p:spPr/>
        <p:txBody>
          <a:bodyPr>
            <a:normAutofit/>
          </a:bodyPr>
          <a:lstStyle/>
          <a:p>
            <a:r>
              <a:rPr lang="en-US" altLang="zh-CN" sz="2000" b="1" dirty="0"/>
              <a:t>3</a:t>
            </a:r>
            <a:r>
              <a:rPr lang="zh-CN" altLang="en-US" sz="2000" b="1" dirty="0"/>
              <a:t> 研究内容</a:t>
            </a:r>
            <a:br>
              <a:rPr lang="en-US" altLang="zh-CN" b="1" dirty="0"/>
            </a:br>
            <a:r>
              <a:rPr lang="en-US" altLang="zh-CN" b="1" dirty="0"/>
              <a:t>3.1</a:t>
            </a:r>
            <a:r>
              <a:rPr lang="zh-CN" altLang="en-US" b="1" dirty="0"/>
              <a:t> </a:t>
            </a:r>
            <a:r>
              <a:rPr lang="zh-CN" altLang="zh-CN" b="1" dirty="0"/>
              <a:t>研究提纲</a:t>
            </a:r>
            <a:endParaRPr kumimoji="1" lang="zh-CN" altLang="en-US" dirty="0"/>
          </a:p>
        </p:txBody>
      </p:sp>
    </p:spTree>
    <p:extLst>
      <p:ext uri="{BB962C8B-B14F-4D97-AF65-F5344CB8AC3E}">
        <p14:creationId xmlns:p14="http://schemas.microsoft.com/office/powerpoint/2010/main" val="46495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DDF75221-34E3-F4CF-6DD3-B49B6CC0BBBF}"/>
              </a:ext>
            </a:extLst>
          </p:cNvPr>
          <p:cNvSpPr>
            <a:spLocks noGrp="1"/>
          </p:cNvSpPr>
          <p:nvPr>
            <p:ph type="body" orient="vert" idx="1"/>
          </p:nvPr>
        </p:nvSpPr>
        <p:spPr>
          <a:xfrm>
            <a:off x="718458" y="1764790"/>
            <a:ext cx="5893357" cy="4815171"/>
          </a:xfrm>
        </p:spPr>
        <p:txBody>
          <a:bodyPr vert="horz">
            <a:normAutofit fontScale="77500" lnSpcReduction="20000"/>
          </a:bodyPr>
          <a:lstStyle/>
          <a:p>
            <a:pPr lvl="0">
              <a:lnSpc>
                <a:spcPct val="120000"/>
              </a:lnSpc>
            </a:pPr>
            <a:r>
              <a:rPr lang="zh-CN" altLang="zh-CN" dirty="0"/>
              <a:t>体系不完善：</a:t>
            </a:r>
            <a:r>
              <a:rPr lang="en-US" altLang="zh-CN" dirty="0"/>
              <a:t> U14</a:t>
            </a:r>
            <a:r>
              <a:rPr lang="zh-CN" altLang="zh-CN" dirty="0"/>
              <a:t>以上的培训少，技术水平跟不上需求</a:t>
            </a:r>
          </a:p>
          <a:p>
            <a:pPr lvl="0">
              <a:lnSpc>
                <a:spcPct val="120000"/>
              </a:lnSpc>
            </a:pPr>
            <a:r>
              <a:rPr lang="zh-CN" altLang="zh-CN" dirty="0"/>
              <a:t>费用昂贵：冰时费、教练费、比赛费、装备费用（基本上使用进口装备）等</a:t>
            </a:r>
          </a:p>
          <a:p>
            <a:pPr lvl="0">
              <a:lnSpc>
                <a:spcPct val="120000"/>
              </a:lnSpc>
            </a:pPr>
            <a:r>
              <a:rPr lang="zh-CN" altLang="zh-CN" dirty="0"/>
              <a:t>场地有限</a:t>
            </a:r>
          </a:p>
          <a:p>
            <a:pPr lvl="0">
              <a:lnSpc>
                <a:spcPct val="120000"/>
              </a:lnSpc>
            </a:pPr>
            <a:r>
              <a:rPr lang="zh-CN" altLang="zh-CN" dirty="0"/>
              <a:t>队伍建设</a:t>
            </a:r>
          </a:p>
          <a:p>
            <a:pPr lvl="0">
              <a:lnSpc>
                <a:spcPct val="120000"/>
              </a:lnSpc>
            </a:pPr>
            <a:r>
              <a:rPr lang="zh-CN" altLang="zh-CN" dirty="0"/>
              <a:t>竞赛体系：国内比赛较少</a:t>
            </a:r>
          </a:p>
          <a:p>
            <a:pPr lvl="0">
              <a:lnSpc>
                <a:spcPct val="120000"/>
              </a:lnSpc>
            </a:pPr>
            <a:r>
              <a:rPr lang="zh-CN" altLang="zh-CN" dirty="0"/>
              <a:t>技术水平</a:t>
            </a:r>
            <a:r>
              <a:rPr lang="en-US" altLang="zh-CN" dirty="0"/>
              <a:t>/</a:t>
            </a:r>
            <a:r>
              <a:rPr lang="zh-CN" altLang="zh-CN" dirty="0"/>
              <a:t>教学能力限制</a:t>
            </a:r>
          </a:p>
          <a:p>
            <a:pPr lvl="0">
              <a:lnSpc>
                <a:spcPct val="120000"/>
              </a:lnSpc>
            </a:pPr>
            <a:r>
              <a:rPr lang="zh-CN" altLang="zh-CN" dirty="0"/>
              <a:t>冰球文化氛围</a:t>
            </a:r>
          </a:p>
          <a:p>
            <a:pPr lvl="0">
              <a:lnSpc>
                <a:spcPct val="120000"/>
              </a:lnSpc>
            </a:pPr>
            <a:r>
              <a:rPr lang="zh-CN" altLang="zh-CN" dirty="0"/>
              <a:t>职业生涯缺少规划</a:t>
            </a:r>
          </a:p>
          <a:p>
            <a:pPr lvl="0">
              <a:lnSpc>
                <a:spcPct val="120000"/>
              </a:lnSpc>
            </a:pPr>
            <a:r>
              <a:rPr lang="zh-CN" altLang="zh-CN" dirty="0"/>
              <a:t>疫情影响</a:t>
            </a:r>
          </a:p>
          <a:p>
            <a:pPr>
              <a:lnSpc>
                <a:spcPct val="120000"/>
              </a:lnSpc>
            </a:pPr>
            <a:endParaRPr kumimoji="1" lang="zh-CN" altLang="en-US" dirty="0"/>
          </a:p>
        </p:txBody>
      </p:sp>
      <p:sp>
        <p:nvSpPr>
          <p:cNvPr id="4" name="标题 1">
            <a:extLst>
              <a:ext uri="{FF2B5EF4-FFF2-40B4-BE49-F238E27FC236}">
                <a16:creationId xmlns:a16="http://schemas.microsoft.com/office/drawing/2014/main" id="{0C4861D5-EE1A-9C91-03B9-4B7E24BFD3E5}"/>
              </a:ext>
            </a:extLst>
          </p:cNvPr>
          <p:cNvSpPr>
            <a:spLocks noGrp="1"/>
          </p:cNvSpPr>
          <p:nvPr>
            <p:ph type="title"/>
          </p:nvPr>
        </p:nvSpPr>
        <p:spPr>
          <a:xfrm>
            <a:off x="718458" y="278039"/>
            <a:ext cx="10515600" cy="1325563"/>
          </a:xfrm>
        </p:spPr>
        <p:txBody>
          <a:bodyPr>
            <a:normAutofit/>
          </a:bodyPr>
          <a:lstStyle/>
          <a:p>
            <a:r>
              <a:rPr lang="en-US" altLang="zh-CN" sz="2000" b="1" dirty="0"/>
              <a:t>3</a:t>
            </a:r>
            <a:r>
              <a:rPr lang="zh-CN" altLang="en-US" sz="2000" b="1" dirty="0"/>
              <a:t> 研究内容</a:t>
            </a:r>
            <a:br>
              <a:rPr lang="en-US" altLang="zh-CN" b="1" dirty="0"/>
            </a:br>
            <a:r>
              <a:rPr lang="en-US" altLang="zh-CN" b="1" dirty="0"/>
              <a:t>3.2</a:t>
            </a:r>
            <a:r>
              <a:rPr lang="zh-CN" altLang="en-US" b="1" dirty="0"/>
              <a:t> </a:t>
            </a:r>
            <a:r>
              <a:rPr lang="zh-CN" altLang="zh-CN" b="1" dirty="0"/>
              <a:t>北京</a:t>
            </a:r>
            <a:r>
              <a:rPr lang="zh-CN" altLang="en-US" b="1" dirty="0"/>
              <a:t>市</a:t>
            </a:r>
            <a:r>
              <a:rPr lang="zh-CN" altLang="zh-CN" b="1" dirty="0"/>
              <a:t>冰球后备人才培养的主要问题</a:t>
            </a:r>
            <a:endParaRPr kumimoji="1" lang="zh-CN" altLang="en-US" dirty="0"/>
          </a:p>
        </p:txBody>
      </p:sp>
      <p:pic>
        <p:nvPicPr>
          <p:cNvPr id="6" name="图片 5">
            <a:extLst>
              <a:ext uri="{FF2B5EF4-FFF2-40B4-BE49-F238E27FC236}">
                <a16:creationId xmlns:a16="http://schemas.microsoft.com/office/drawing/2014/main" id="{36D287BB-DD29-F5A4-A8FA-55F2B0E429EB}"/>
              </a:ext>
            </a:extLst>
          </p:cNvPr>
          <p:cNvPicPr>
            <a:picLocks noChangeAspect="1"/>
          </p:cNvPicPr>
          <p:nvPr/>
        </p:nvPicPr>
        <p:blipFill>
          <a:blip r:embed="rId2"/>
          <a:stretch>
            <a:fillRect/>
          </a:stretch>
        </p:blipFill>
        <p:spPr>
          <a:xfrm>
            <a:off x="6993709" y="2444236"/>
            <a:ext cx="4718984" cy="2870493"/>
          </a:xfrm>
          <a:prstGeom prst="rect">
            <a:avLst/>
          </a:prstGeom>
        </p:spPr>
      </p:pic>
      <p:sp>
        <p:nvSpPr>
          <p:cNvPr id="8" name="文本框 7">
            <a:extLst>
              <a:ext uri="{FF2B5EF4-FFF2-40B4-BE49-F238E27FC236}">
                <a16:creationId xmlns:a16="http://schemas.microsoft.com/office/drawing/2014/main" id="{6129CE44-B04D-9CF5-1C37-C4E9E714848C}"/>
              </a:ext>
            </a:extLst>
          </p:cNvPr>
          <p:cNvSpPr txBox="1"/>
          <p:nvPr/>
        </p:nvSpPr>
        <p:spPr>
          <a:xfrm>
            <a:off x="5999870" y="6569264"/>
            <a:ext cx="7009228" cy="253916"/>
          </a:xfrm>
          <a:prstGeom prst="rect">
            <a:avLst/>
          </a:prstGeom>
          <a:noFill/>
        </p:spPr>
        <p:txBody>
          <a:bodyPr wrap="square">
            <a:spAutoFit/>
          </a:bodyPr>
          <a:lstStyle/>
          <a:p>
            <a:r>
              <a:rPr lang="zh-CN" altLang="zh-CN" sz="1050" kern="0" dirty="0">
                <a:effectLst/>
                <a:ea typeface="宋体" panose="02010600030101010101" pitchFamily="2" charset="-122"/>
                <a:cs typeface="宋体" panose="02010600030101010101" pitchFamily="2" charset="-122"/>
              </a:rPr>
              <a:t>朱佳滨</a:t>
            </a:r>
            <a:r>
              <a:rPr lang="en-US" altLang="zh-CN" sz="1050" kern="0" dirty="0">
                <a:effectLst/>
                <a:ea typeface="宋体" panose="02010600030101010101" pitchFamily="2" charset="-122"/>
                <a:cs typeface="宋体" panose="02010600030101010101" pitchFamily="2" charset="-122"/>
              </a:rPr>
              <a:t>, </a:t>
            </a:r>
            <a:r>
              <a:rPr lang="zh-CN" altLang="zh-CN" sz="1050" kern="0" dirty="0">
                <a:effectLst/>
                <a:ea typeface="宋体" panose="02010600030101010101" pitchFamily="2" charset="-122"/>
                <a:cs typeface="宋体" panose="02010600030101010101" pitchFamily="2" charset="-122"/>
              </a:rPr>
              <a:t>杜唯</a:t>
            </a:r>
            <a:r>
              <a:rPr lang="en-US" altLang="zh-CN" sz="1050" kern="0" dirty="0">
                <a:effectLst/>
                <a:ea typeface="宋体" panose="02010600030101010101" pitchFamily="2" charset="-122"/>
                <a:cs typeface="宋体" panose="02010600030101010101" pitchFamily="2" charset="-122"/>
              </a:rPr>
              <a:t>, </a:t>
            </a:r>
            <a:r>
              <a:rPr lang="zh-CN" altLang="zh-CN" sz="1050" kern="0" dirty="0">
                <a:effectLst/>
                <a:ea typeface="宋体" panose="02010600030101010101" pitchFamily="2" charset="-122"/>
                <a:cs typeface="宋体" panose="02010600030101010101" pitchFamily="2" charset="-122"/>
              </a:rPr>
              <a:t>周若晨</a:t>
            </a:r>
            <a:r>
              <a:rPr lang="en-US" altLang="zh-CN" sz="1050" kern="0" dirty="0">
                <a:effectLst/>
                <a:ea typeface="宋体" panose="02010600030101010101" pitchFamily="2" charset="-122"/>
                <a:cs typeface="宋体" panose="02010600030101010101" pitchFamily="2" charset="-122"/>
              </a:rPr>
              <a:t>, et al. </a:t>
            </a:r>
            <a:r>
              <a:rPr lang="zh-CN" altLang="zh-CN" sz="1050" kern="0" dirty="0">
                <a:effectLst/>
                <a:ea typeface="宋体" panose="02010600030101010101" pitchFamily="2" charset="-122"/>
                <a:cs typeface="宋体" panose="02010600030101010101" pitchFamily="2" charset="-122"/>
              </a:rPr>
              <a:t>黑龙江省冰球竞技后备人才培养研究</a:t>
            </a:r>
            <a:r>
              <a:rPr lang="en-US" altLang="zh-CN" sz="1050" kern="0" dirty="0">
                <a:effectLst/>
                <a:ea typeface="宋体" panose="02010600030101010101" pitchFamily="2" charset="-122"/>
                <a:cs typeface="宋体" panose="02010600030101010101" pitchFamily="2" charset="-122"/>
              </a:rPr>
              <a:t> [J]. </a:t>
            </a:r>
            <a:r>
              <a:rPr lang="zh-CN" altLang="zh-CN" sz="1050" kern="0" dirty="0">
                <a:effectLst/>
                <a:ea typeface="宋体" panose="02010600030101010101" pitchFamily="2" charset="-122"/>
                <a:cs typeface="宋体" panose="02010600030101010101" pitchFamily="2" charset="-122"/>
              </a:rPr>
              <a:t>体育文化导刊</a:t>
            </a:r>
            <a:r>
              <a:rPr lang="en-US" altLang="zh-CN" sz="1050" kern="0" dirty="0">
                <a:effectLst/>
                <a:ea typeface="宋体" panose="02010600030101010101" pitchFamily="2" charset="-122"/>
                <a:cs typeface="宋体" panose="02010600030101010101" pitchFamily="2" charset="-122"/>
              </a:rPr>
              <a:t>, 2019, (11): 56-60+6.</a:t>
            </a:r>
            <a:r>
              <a:rPr lang="zh-CN" altLang="zh-CN" sz="1050" dirty="0">
                <a:effectLst/>
              </a:rPr>
              <a:t> </a:t>
            </a:r>
            <a:endParaRPr lang="zh-CN" altLang="en-US" sz="1050" dirty="0"/>
          </a:p>
        </p:txBody>
      </p:sp>
    </p:spTree>
    <p:extLst>
      <p:ext uri="{BB962C8B-B14F-4D97-AF65-F5344CB8AC3E}">
        <p14:creationId xmlns:p14="http://schemas.microsoft.com/office/powerpoint/2010/main" val="1525301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38CD01E2-3114-36AE-1DBE-5B3420625121}"/>
              </a:ext>
            </a:extLst>
          </p:cNvPr>
          <p:cNvSpPr>
            <a:spLocks noGrp="1"/>
          </p:cNvSpPr>
          <p:nvPr>
            <p:ph type="body" orient="vert" idx="1"/>
          </p:nvPr>
        </p:nvSpPr>
        <p:spPr/>
        <p:txBody>
          <a:bodyPr vert="horz">
            <a:normAutofit fontScale="85000" lnSpcReduction="20000"/>
          </a:bodyPr>
          <a:lstStyle/>
          <a:p>
            <a:pPr>
              <a:lnSpc>
                <a:spcPct val="160000"/>
              </a:lnSpc>
            </a:pPr>
            <a:r>
              <a:rPr kumimoji="1" lang="zh-CN" altLang="en-US" dirty="0"/>
              <a:t>以“冰球”“后备人才”“培养”为关键词在知网搜索共有</a:t>
            </a:r>
            <a:r>
              <a:rPr kumimoji="1" lang="en-US" altLang="zh-CN" dirty="0"/>
              <a:t>31</a:t>
            </a:r>
            <a:r>
              <a:rPr kumimoji="1" lang="zh-CN" altLang="en-US" dirty="0"/>
              <a:t>篇研究，范围缩小到北大核心期刊结果显示有</a:t>
            </a:r>
            <a:r>
              <a:rPr kumimoji="1" lang="en-US" altLang="zh-CN" dirty="0"/>
              <a:t>4</a:t>
            </a:r>
            <a:r>
              <a:rPr kumimoji="1" lang="zh-CN" altLang="en-US" dirty="0"/>
              <a:t>篇。</a:t>
            </a:r>
            <a:r>
              <a:rPr kumimoji="1" lang="en-US" altLang="zh-CN" dirty="0"/>
              <a:t>6</a:t>
            </a:r>
            <a:r>
              <a:rPr kumimoji="1" lang="zh-CN" altLang="en-US" dirty="0"/>
              <a:t>篇进行综述</a:t>
            </a:r>
            <a:endParaRPr kumimoji="1" lang="en-US" altLang="zh-CN" dirty="0"/>
          </a:p>
          <a:p>
            <a:pPr>
              <a:lnSpc>
                <a:spcPct val="160000"/>
              </a:lnSpc>
            </a:pPr>
            <a:r>
              <a:rPr lang="zh-CN" altLang="zh-CN" dirty="0"/>
              <a:t>我国对冰球后备人才培养的研究很少，即使冬奥会对于冰球这项运动收获了更多的热度，但是依旧是一门小众运动。在以上</a:t>
            </a:r>
            <a:r>
              <a:rPr lang="en-US" altLang="zh-CN" dirty="0"/>
              <a:t>6</a:t>
            </a:r>
            <a:r>
              <a:rPr lang="zh-CN" altLang="zh-CN" dirty="0"/>
              <a:t>篇关于冰球后备人才培养研究里都是在冬奥会之前所发表的，冬季奥运会后研究后备人才培养是没有的。在</a:t>
            </a:r>
            <a:r>
              <a:rPr lang="en-US" altLang="zh-CN" dirty="0"/>
              <a:t>2022</a:t>
            </a:r>
            <a:r>
              <a:rPr lang="zh-CN" altLang="zh-CN" dirty="0"/>
              <a:t>年冬奥会以及世界冰球锦标赛的表现中国冰球成绩一直在上升，北京市的青少年冰球运动员也不断在增加。因此，本研究希望研究北京冰球后备人才培养，从各方面因素进行分析，以深入了解冰球培养模式的状况。</a:t>
            </a:r>
          </a:p>
        </p:txBody>
      </p:sp>
      <p:sp>
        <p:nvSpPr>
          <p:cNvPr id="4" name="标题 1">
            <a:extLst>
              <a:ext uri="{FF2B5EF4-FFF2-40B4-BE49-F238E27FC236}">
                <a16:creationId xmlns:a16="http://schemas.microsoft.com/office/drawing/2014/main" id="{68EE7A4A-2990-403A-110A-B017362354BE}"/>
              </a:ext>
            </a:extLst>
          </p:cNvPr>
          <p:cNvSpPr>
            <a:spLocks noGrp="1"/>
          </p:cNvSpPr>
          <p:nvPr>
            <p:ph type="title"/>
          </p:nvPr>
        </p:nvSpPr>
        <p:spPr/>
        <p:txBody>
          <a:bodyPr>
            <a:normAutofit/>
          </a:bodyPr>
          <a:lstStyle/>
          <a:p>
            <a:r>
              <a:rPr lang="en-US" altLang="zh-CN" sz="2000" b="1" dirty="0"/>
              <a:t>4</a:t>
            </a:r>
            <a:r>
              <a:rPr lang="zh-CN" altLang="en-US" sz="2000" b="1" dirty="0"/>
              <a:t> 文献回顾</a:t>
            </a:r>
            <a:br>
              <a:rPr lang="en-US" altLang="zh-CN" b="1" dirty="0"/>
            </a:br>
            <a:r>
              <a:rPr lang="en-US" altLang="zh-CN" b="1" dirty="0"/>
              <a:t>4.1</a:t>
            </a:r>
            <a:r>
              <a:rPr lang="zh-CN" altLang="en-US" b="1" dirty="0"/>
              <a:t> </a:t>
            </a:r>
            <a:r>
              <a:rPr lang="zh-CN" altLang="zh-CN" b="1" dirty="0"/>
              <a:t>我国冰球后备人才培养的研究</a:t>
            </a:r>
            <a:r>
              <a:rPr lang="zh-CN" altLang="en-US" b="1" dirty="0"/>
              <a:t> </a:t>
            </a:r>
            <a:endParaRPr kumimoji="1" lang="zh-CN" altLang="en-US" dirty="0"/>
          </a:p>
        </p:txBody>
      </p:sp>
    </p:spTree>
    <p:extLst>
      <p:ext uri="{BB962C8B-B14F-4D97-AF65-F5344CB8AC3E}">
        <p14:creationId xmlns:p14="http://schemas.microsoft.com/office/powerpoint/2010/main" val="21288478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3204</TotalTime>
  <Words>2481</Words>
  <Application>Microsoft Macintosh PowerPoint</Application>
  <PresentationFormat>宽屏</PresentationFormat>
  <Paragraphs>98</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vt:lpstr>
      <vt:lpstr>等线 Light</vt:lpstr>
      <vt:lpstr>SimSun</vt:lpstr>
      <vt:lpstr>SimSun</vt:lpstr>
      <vt:lpstr>Arial</vt:lpstr>
      <vt:lpstr>Office 主题​​</vt:lpstr>
      <vt:lpstr>中国冰球职业运动员后备人才培养的研究-以北京市为例</vt:lpstr>
      <vt:lpstr>目录</vt:lpstr>
      <vt:lpstr>1 研究背景 1.1 我国冰球运动迅速发展   </vt:lpstr>
      <vt:lpstr>1 研究背景 1.2我国冰球后备人才匮乏</vt:lpstr>
      <vt:lpstr>2 研究意义 2.1 理论意义 </vt:lpstr>
      <vt:lpstr>2 研究意义 2.2 现实意义 </vt:lpstr>
      <vt:lpstr>3 研究内容 3.1 研究提纲</vt:lpstr>
      <vt:lpstr>3 研究内容 3.2 北京市冰球后备人才培养的主要问题</vt:lpstr>
      <vt:lpstr>4 文献回顾 4.1 我国冰球后备人才培养的研究 </vt:lpstr>
      <vt:lpstr>PowerPoint 演示文稿</vt:lpstr>
      <vt:lpstr>4 文献回顾 4.2 国外冰球后备人才培养的研究 </vt:lpstr>
      <vt:lpstr>5 研究方法</vt:lpstr>
      <vt:lpstr>6 数据来源和种类</vt:lpstr>
      <vt:lpstr>7 预期结果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中国冰球职业运动员后备人才培养的研究-以北京市为例</dc:title>
  <dc:creator>He KeXin</dc:creator>
  <cp:lastModifiedBy>He KeXin</cp:lastModifiedBy>
  <cp:revision>2</cp:revision>
  <dcterms:created xsi:type="dcterms:W3CDTF">2022-06-06T04:54:59Z</dcterms:created>
  <dcterms:modified xsi:type="dcterms:W3CDTF">2022-06-10T15:00:01Z</dcterms:modified>
</cp:coreProperties>
</file>