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79" r:id="rId3"/>
    <p:sldId id="294" r:id="rId4"/>
    <p:sldId id="292" r:id="rId5"/>
    <p:sldId id="297" r:id="rId6"/>
    <p:sldId id="298" r:id="rId7"/>
    <p:sldId id="286" r:id="rId8"/>
    <p:sldId id="264" r:id="rId9"/>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000"/>
    <a:srgbClr val="A20012"/>
    <a:srgbClr val="1C4885"/>
    <a:srgbClr val="488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p:cViewPr varScale="1">
        <p:scale>
          <a:sx n="39" d="100"/>
          <a:sy n="39" d="100"/>
        </p:scale>
        <p:origin x="20" y="4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A46FB-DBDC-4998-A3B8-E2D7290CE818}" type="datetimeFigureOut">
              <a:rPr lang="zh-CN" altLang="en-US" smtClean="0"/>
              <a:t>2022/6/8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1D2AB-D8F6-4361-80F7-BCE9DDD1A5C7}" type="slidenum">
              <a:rPr lang="zh-CN" altLang="en-US" smtClean="0"/>
              <a:t>‹#›</a:t>
            </a:fld>
            <a:endParaRPr lang="zh-CN" altLang="en-US"/>
          </a:p>
        </p:txBody>
      </p:sp>
    </p:spTree>
    <p:extLst>
      <p:ext uri="{BB962C8B-B14F-4D97-AF65-F5344CB8AC3E}">
        <p14:creationId xmlns:p14="http://schemas.microsoft.com/office/powerpoint/2010/main" val="211188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01D2AB-D8F6-4361-80F7-BCE9DDD1A5C7}" type="slidenum">
              <a:rPr lang="zh-CN" altLang="en-US" smtClean="0"/>
              <a:t>5</a:t>
            </a:fld>
            <a:endParaRPr lang="zh-CN" altLang="en-US"/>
          </a:p>
        </p:txBody>
      </p:sp>
    </p:spTree>
    <p:extLst>
      <p:ext uri="{BB962C8B-B14F-4D97-AF65-F5344CB8AC3E}">
        <p14:creationId xmlns:p14="http://schemas.microsoft.com/office/powerpoint/2010/main" val="291700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8</a:t>
            </a:fld>
            <a:endParaRPr lang="zh-CN" altLang="en-US"/>
          </a:p>
        </p:txBody>
      </p:sp>
    </p:spTree>
    <p:extLst>
      <p:ext uri="{BB962C8B-B14F-4D97-AF65-F5344CB8AC3E}">
        <p14:creationId xmlns:p14="http://schemas.microsoft.com/office/powerpoint/2010/main" val="78157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1F8D314E-D00A-4C6E-A00B-846B09FBD27F}" type="datetime1">
              <a:rPr lang="zh-CN" altLang="en-US" smtClean="0"/>
              <a:t>2022/6/8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3F9A37A-BB94-4596-930E-4FE40B9D5EAC}" type="slidenum">
              <a:rPr lang="zh-CN" altLang="en-US"/>
              <a:pPr/>
              <a:t>‹#›</a:t>
            </a:fld>
            <a:endParaRPr lang="zh-CN" altLang="en-US"/>
          </a:p>
        </p:txBody>
      </p:sp>
    </p:spTree>
    <p:extLst>
      <p:ext uri="{BB962C8B-B14F-4D97-AF65-F5344CB8AC3E}">
        <p14:creationId xmlns:p14="http://schemas.microsoft.com/office/powerpoint/2010/main" val="144683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E6E158B5-598E-47F9-BD93-615B7303F63E}" type="datetime1">
              <a:rPr lang="zh-CN" altLang="en-US" smtClean="0"/>
              <a:t>2022/6/8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9E316925-8EF8-4770-AA56-F99B2AF507BE}" type="slidenum">
              <a:rPr lang="zh-CN" altLang="en-US"/>
              <a:pPr/>
              <a:t>‹#›</a:t>
            </a:fld>
            <a:endParaRPr lang="zh-CN" altLang="en-US"/>
          </a:p>
        </p:txBody>
      </p:sp>
    </p:spTree>
    <p:extLst>
      <p:ext uri="{BB962C8B-B14F-4D97-AF65-F5344CB8AC3E}">
        <p14:creationId xmlns:p14="http://schemas.microsoft.com/office/powerpoint/2010/main" val="187195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583B0790-2039-4BA6-8F1D-ECDBE65B9DAA}" type="datetime1">
              <a:rPr lang="zh-CN" altLang="en-US" smtClean="0"/>
              <a:t>2022/6/8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31BA6F26-07A6-4F7F-BBE7-362C3A403338}" type="slidenum">
              <a:rPr lang="zh-CN" altLang="en-US"/>
              <a:pPr/>
              <a:t>‹#›</a:t>
            </a:fld>
            <a:endParaRPr lang="zh-CN" altLang="en-US"/>
          </a:p>
        </p:txBody>
      </p:sp>
    </p:spTree>
    <p:extLst>
      <p:ext uri="{BB962C8B-B14F-4D97-AF65-F5344CB8AC3E}">
        <p14:creationId xmlns:p14="http://schemas.microsoft.com/office/powerpoint/2010/main" val="3989437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4" name="矩形 3"/>
          <p:cNvSpPr/>
          <p:nvPr userDrawn="1"/>
        </p:nvSpPr>
        <p:spPr>
          <a:xfrm>
            <a:off x="1" y="0"/>
            <a:ext cx="12192001" cy="6858000"/>
          </a:xfrm>
          <a:prstGeom prst="rect">
            <a:avLst/>
          </a:prstGeom>
          <a:blipFill dpi="0" rotWithShape="1">
            <a:blip r:embed="rId2" cstate="hqprint">
              <a:alphaModFix amt="73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图片占位符 14">
            <a:extLst>
              <a:ext uri="{FF2B5EF4-FFF2-40B4-BE49-F238E27FC236}">
                <a16:creationId xmlns:a16="http://schemas.microsoft.com/office/drawing/2014/main" id="{12B8875C-BF24-4FE9-A752-1089954BD831}"/>
              </a:ext>
            </a:extLst>
          </p:cNvPr>
          <p:cNvSpPr>
            <a:spLocks noGrp="1"/>
          </p:cNvSpPr>
          <p:nvPr>
            <p:ph type="pic" sz="quarter" idx="10"/>
          </p:nvPr>
        </p:nvSpPr>
        <p:spPr>
          <a:xfrm>
            <a:off x="3261138" y="-7830"/>
            <a:ext cx="8944218" cy="6865831"/>
          </a:xfrm>
          <a:custGeom>
            <a:avLst/>
            <a:gdLst>
              <a:gd name="connsiteX0" fmla="*/ 17770 w 8944218"/>
              <a:gd name="connsiteY0" fmla="*/ 0 h 6865831"/>
              <a:gd name="connsiteX1" fmla="*/ 4931600 w 8944218"/>
              <a:gd name="connsiteY1" fmla="*/ 0 h 6865831"/>
              <a:gd name="connsiteX2" fmla="*/ 4938378 w 8944218"/>
              <a:gd name="connsiteY2" fmla="*/ 6778 h 6865831"/>
              <a:gd name="connsiteX3" fmla="*/ 4939431 w 8944218"/>
              <a:gd name="connsiteY3" fmla="*/ 5724 h 6865831"/>
              <a:gd name="connsiteX4" fmla="*/ 4940097 w 8944218"/>
              <a:gd name="connsiteY4" fmla="*/ 6390 h 6865831"/>
              <a:gd name="connsiteX5" fmla="*/ 4946486 w 8944218"/>
              <a:gd name="connsiteY5" fmla="*/ 0 h 6865831"/>
              <a:gd name="connsiteX6" fmla="*/ 8944218 w 8944218"/>
              <a:gd name="connsiteY6" fmla="*/ 0 h 6865831"/>
              <a:gd name="connsiteX7" fmla="*/ 8944218 w 8944218"/>
              <a:gd name="connsiteY7" fmla="*/ 938217 h 6865831"/>
              <a:gd name="connsiteX8" fmla="*/ 8944218 w 8944218"/>
              <a:gd name="connsiteY8" fmla="*/ 951638 h 6865831"/>
              <a:gd name="connsiteX9" fmla="*/ 8944218 w 8944218"/>
              <a:gd name="connsiteY9" fmla="*/ 4018388 h 6865831"/>
              <a:gd name="connsiteX10" fmla="*/ 8944217 w 8944218"/>
              <a:gd name="connsiteY10" fmla="*/ 4018387 h 6865831"/>
              <a:gd name="connsiteX11" fmla="*/ 8944217 w 8944218"/>
              <a:gd name="connsiteY11" fmla="*/ 5877695 h 6865831"/>
              <a:gd name="connsiteX12" fmla="*/ 7956081 w 8944218"/>
              <a:gd name="connsiteY12" fmla="*/ 6865831 h 6865831"/>
              <a:gd name="connsiteX13" fmla="*/ 6852273 w 8944218"/>
              <a:gd name="connsiteY13" fmla="*/ 6865831 h 6865831"/>
              <a:gd name="connsiteX14" fmla="*/ 4940484 w 8944218"/>
              <a:gd name="connsiteY14" fmla="*/ 4954043 h 6865831"/>
              <a:gd name="connsiteX15" fmla="*/ 4939431 w 8944218"/>
              <a:gd name="connsiteY15" fmla="*/ 4955095 h 6865831"/>
              <a:gd name="connsiteX16" fmla="*/ 2475739 w 8944218"/>
              <a:gd name="connsiteY16" fmla="*/ 2491403 h 6865831"/>
              <a:gd name="connsiteX17" fmla="*/ 2474685 w 8944218"/>
              <a:gd name="connsiteY17" fmla="*/ 2492455 h 6865831"/>
              <a:gd name="connsiteX18" fmla="*/ 0 w 8944218"/>
              <a:gd name="connsiteY18" fmla="*/ 17770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944218" h="6865831">
                <a:moveTo>
                  <a:pt x="17770" y="0"/>
                </a:moveTo>
                <a:lnTo>
                  <a:pt x="4931600" y="0"/>
                </a:lnTo>
                <a:lnTo>
                  <a:pt x="4938378" y="6778"/>
                </a:lnTo>
                <a:lnTo>
                  <a:pt x="4939431" y="5724"/>
                </a:lnTo>
                <a:lnTo>
                  <a:pt x="4940097" y="6390"/>
                </a:lnTo>
                <a:lnTo>
                  <a:pt x="4946486" y="0"/>
                </a:lnTo>
                <a:lnTo>
                  <a:pt x="8944218" y="0"/>
                </a:lnTo>
                <a:lnTo>
                  <a:pt x="8944218" y="938217"/>
                </a:lnTo>
                <a:lnTo>
                  <a:pt x="8944218" y="951638"/>
                </a:lnTo>
                <a:lnTo>
                  <a:pt x="8944218" y="4018388"/>
                </a:lnTo>
                <a:lnTo>
                  <a:pt x="8944217" y="4018387"/>
                </a:lnTo>
                <a:lnTo>
                  <a:pt x="8944217" y="5877695"/>
                </a:lnTo>
                <a:lnTo>
                  <a:pt x="7956081" y="6865831"/>
                </a:lnTo>
                <a:lnTo>
                  <a:pt x="6852273" y="6865831"/>
                </a:lnTo>
                <a:lnTo>
                  <a:pt x="4940484" y="4954043"/>
                </a:lnTo>
                <a:lnTo>
                  <a:pt x="4939431" y="4955095"/>
                </a:lnTo>
                <a:lnTo>
                  <a:pt x="2475739" y="2491403"/>
                </a:lnTo>
                <a:lnTo>
                  <a:pt x="2474685" y="2492455"/>
                </a:lnTo>
                <a:lnTo>
                  <a:pt x="0" y="17770"/>
                </a:lnTo>
                <a:close/>
              </a:path>
            </a:pathLst>
          </a:custGeom>
        </p:spPr>
        <p:txBody>
          <a:bodyPr wrap="square">
            <a:noAutofit/>
          </a:bodyPr>
          <a:lstStyle/>
          <a:p>
            <a:endParaRPr lang="zh-CN" altLang="en-US"/>
          </a:p>
        </p:txBody>
      </p:sp>
      <p:sp>
        <p:nvSpPr>
          <p:cNvPr id="2" name="灯片编号占位符 1"/>
          <p:cNvSpPr>
            <a:spLocks noGrp="1"/>
          </p:cNvSpPr>
          <p:nvPr>
            <p:ph type="sldNum" sz="quarter" idx="11"/>
          </p:nvPr>
        </p:nvSpPr>
        <p:spPr/>
        <p:txBody>
          <a:bodyPr/>
          <a:lstStyle/>
          <a:p>
            <a:fld id="{C5E5DF9E-B8B4-41B6-979F-54FEDD842CBF}" type="slidenum">
              <a:rPr lang="zh-CN" altLang="en-US" smtClean="0"/>
              <a:pPr/>
              <a:t>‹#›</a:t>
            </a:fld>
            <a:endParaRPr lang="zh-CN" altLang="en-US" dirty="0"/>
          </a:p>
        </p:txBody>
      </p:sp>
    </p:spTree>
    <p:extLst>
      <p:ext uri="{BB962C8B-B14F-4D97-AF65-F5344CB8AC3E}">
        <p14:creationId xmlns:p14="http://schemas.microsoft.com/office/powerpoint/2010/main" val="4742466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6E29202F-D98B-40CC-90F7-0485E9F23421}" type="datetime1">
              <a:rPr lang="zh-CN" altLang="en-US" smtClean="0"/>
              <a:t>2022/6/8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329C799-A8CE-409E-9B24-85FBC622CAD4}" type="slidenum">
              <a:rPr lang="zh-CN" altLang="en-US"/>
              <a:pPr/>
              <a:t>‹#›</a:t>
            </a:fld>
            <a:endParaRPr lang="zh-CN" altLang="en-US"/>
          </a:p>
        </p:txBody>
      </p:sp>
    </p:spTree>
    <p:extLst>
      <p:ext uri="{BB962C8B-B14F-4D97-AF65-F5344CB8AC3E}">
        <p14:creationId xmlns:p14="http://schemas.microsoft.com/office/powerpoint/2010/main" val="105956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0E927179-2044-49D6-A4B9-D78D77B4825D}" type="datetime1">
              <a:rPr lang="zh-CN" altLang="en-US" smtClean="0"/>
              <a:t>2022/6/8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4644A01-BCE5-42BF-9F3E-0A743B7956BC}" type="slidenum">
              <a:rPr lang="zh-CN" altLang="en-US"/>
              <a:pPr/>
              <a:t>‹#›</a:t>
            </a:fld>
            <a:endParaRPr lang="zh-CN" altLang="en-US"/>
          </a:p>
        </p:txBody>
      </p:sp>
    </p:spTree>
    <p:extLst>
      <p:ext uri="{BB962C8B-B14F-4D97-AF65-F5344CB8AC3E}">
        <p14:creationId xmlns:p14="http://schemas.microsoft.com/office/powerpoint/2010/main" val="48797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478352A4-FACB-4922-91E1-B30B3AEFC9E1}" type="datetime1">
              <a:rPr lang="zh-CN" altLang="en-US" smtClean="0"/>
              <a:t>2022/6/8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2C82D18D-45C7-4CF7-8F35-DD36172847E7}" type="slidenum">
              <a:rPr lang="zh-CN" altLang="en-US"/>
              <a:pPr/>
              <a:t>‹#›</a:t>
            </a:fld>
            <a:endParaRPr lang="zh-CN" altLang="en-US"/>
          </a:p>
        </p:txBody>
      </p:sp>
    </p:spTree>
    <p:extLst>
      <p:ext uri="{BB962C8B-B14F-4D97-AF65-F5344CB8AC3E}">
        <p14:creationId xmlns:p14="http://schemas.microsoft.com/office/powerpoint/2010/main" val="69719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19A8A27E-BBC5-4B41-A445-1F4A9D8925B5}" type="datetime1">
              <a:rPr lang="zh-CN" altLang="en-US" smtClean="0"/>
              <a:t>2022/6/8</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DD6ADE76-6116-4D50-A096-0086DE6E1EB4}" type="slidenum">
              <a:rPr lang="zh-CN" altLang="en-US"/>
              <a:pPr/>
              <a:t>‹#›</a:t>
            </a:fld>
            <a:endParaRPr lang="zh-CN" altLang="en-US"/>
          </a:p>
        </p:txBody>
      </p:sp>
    </p:spTree>
    <p:extLst>
      <p:ext uri="{BB962C8B-B14F-4D97-AF65-F5344CB8AC3E}">
        <p14:creationId xmlns:p14="http://schemas.microsoft.com/office/powerpoint/2010/main" val="110128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1471F022-4C64-4C0F-BCD9-6A1F3E8806ED}" type="datetime1">
              <a:rPr lang="zh-CN" altLang="en-US" smtClean="0"/>
              <a:t>2022/6/8</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6E06208D-24CB-4B6A-8760-62BD73CA338E}" type="slidenum">
              <a:rPr lang="zh-CN" altLang="en-US"/>
              <a:pPr/>
              <a:t>‹#›</a:t>
            </a:fld>
            <a:endParaRPr lang="zh-CN" altLang="en-US"/>
          </a:p>
        </p:txBody>
      </p:sp>
    </p:spTree>
    <p:extLst>
      <p:ext uri="{BB962C8B-B14F-4D97-AF65-F5344CB8AC3E}">
        <p14:creationId xmlns:p14="http://schemas.microsoft.com/office/powerpoint/2010/main" val="239939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5977F83-991E-4607-86D0-094FC5DD0A21}" type="datetime1">
              <a:rPr lang="zh-CN" altLang="en-US" smtClean="0"/>
              <a:t>2022/6/8</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ABB8F404-4D68-4CF1-A1D1-4545FFCFAAD6}" type="slidenum">
              <a:rPr lang="zh-CN" altLang="en-US"/>
              <a:pPr/>
              <a:t>‹#›</a:t>
            </a:fld>
            <a:endParaRPr lang="zh-CN" altLang="en-US" dirty="0"/>
          </a:p>
        </p:txBody>
      </p:sp>
    </p:spTree>
    <p:extLst>
      <p:ext uri="{BB962C8B-B14F-4D97-AF65-F5344CB8AC3E}">
        <p14:creationId xmlns:p14="http://schemas.microsoft.com/office/powerpoint/2010/main" val="55592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B154934-AE2D-44F7-B3AC-62AA80DE831E}" type="datetime1">
              <a:rPr lang="zh-CN" altLang="en-US" smtClean="0"/>
              <a:t>2022/6/8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C547B9B-1766-479B-AA23-B506E2AC1262}" type="slidenum">
              <a:rPr lang="zh-CN" altLang="en-US"/>
              <a:pPr/>
              <a:t>‹#›</a:t>
            </a:fld>
            <a:endParaRPr lang="zh-CN" altLang="en-US"/>
          </a:p>
        </p:txBody>
      </p:sp>
    </p:spTree>
    <p:extLst>
      <p:ext uri="{BB962C8B-B14F-4D97-AF65-F5344CB8AC3E}">
        <p14:creationId xmlns:p14="http://schemas.microsoft.com/office/powerpoint/2010/main" val="300189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88EAD06-351C-4B25-815A-F9556AF54762}" type="datetime1">
              <a:rPr lang="zh-CN" altLang="en-US" smtClean="0"/>
              <a:t>2022/6/8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83FF7BFB-756C-47A5-9D16-E669BBFD99C2}" type="slidenum">
              <a:rPr lang="zh-CN" altLang="en-US"/>
              <a:pPr/>
              <a:t>‹#›</a:t>
            </a:fld>
            <a:endParaRPr lang="zh-CN" altLang="en-US"/>
          </a:p>
        </p:txBody>
      </p:sp>
    </p:spTree>
    <p:extLst>
      <p:ext uri="{BB962C8B-B14F-4D97-AF65-F5344CB8AC3E}">
        <p14:creationId xmlns:p14="http://schemas.microsoft.com/office/powerpoint/2010/main" val="178125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fld id="{DCDA3588-EBCF-4D62-811C-B562E2951D89}" type="datetime1">
              <a:rPr lang="zh-CN" altLang="en-US" smtClean="0"/>
              <a:t>2022/6/8</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11234056" y="6356350"/>
            <a:ext cx="729343"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2400">
                <a:solidFill>
                  <a:srgbClr val="9A0000"/>
                </a:solidFill>
              </a:defRPr>
            </a:lvl1pPr>
          </a:lstStyle>
          <a:p>
            <a:fld id="{F205F109-EF71-431C-AD3A-28C87A55BB43}" type="slidenum">
              <a:rPr lang="zh-CN" altLang="en-US" smtClean="0"/>
              <a:pPr/>
              <a:t>‹#›</a:t>
            </a:fld>
            <a:endParaRPr lang="zh-CN" altLang="en-US" dirty="0"/>
          </a:p>
        </p:txBody>
      </p:sp>
      <p:sp>
        <p:nvSpPr>
          <p:cNvPr id="2" name="矩形 1"/>
          <p:cNvSpPr/>
          <p:nvPr userDrawn="1"/>
        </p:nvSpPr>
        <p:spPr bwMode="auto">
          <a:xfrm>
            <a:off x="10873921" y="6248401"/>
            <a:ext cx="493485" cy="609600"/>
          </a:xfrm>
          <a:prstGeom prst="rect">
            <a:avLst/>
          </a:prstGeom>
          <a:solidFill>
            <a:srgbClr val="9A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3" name="图片 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922556" y="6311899"/>
            <a:ext cx="415374" cy="409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endParaRPr>
          </a:p>
        </p:txBody>
      </p:sp>
      <p:grpSp>
        <p:nvGrpSpPr>
          <p:cNvPr id="3" name="组合 16"/>
          <p:cNvGrpSpPr>
            <a:grpSpLocks/>
          </p:cNvGrpSpPr>
          <p:nvPr/>
        </p:nvGrpSpPr>
        <p:grpSpPr bwMode="auto">
          <a:xfrm>
            <a:off x="644208" y="5186363"/>
            <a:ext cx="585787" cy="338137"/>
            <a:chOff x="1234" y="0"/>
            <a:chExt cx="586088" cy="338555"/>
          </a:xfrm>
        </p:grpSpPr>
        <p:sp>
          <p:nvSpPr>
            <p:cNvPr id="2062" name="矩形 45"/>
            <p:cNvSpPr>
              <a:spLocks noChangeArrowheads="1"/>
            </p:cNvSpPr>
            <p:nvPr/>
          </p:nvSpPr>
          <p:spPr bwMode="auto">
            <a:xfrm>
              <a:off x="402646" y="0"/>
              <a:ext cx="18467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600">
                <a:solidFill>
                  <a:srgbClr val="FFFFFF"/>
                </a:solidFill>
              </a:endParaRPr>
            </a:p>
          </p:txBody>
        </p:sp>
        <p:pic>
          <p:nvPicPr>
            <p:cNvPr id="2063" name="组合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 y="21724"/>
              <a:ext cx="298704" cy="29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086" y="384017"/>
            <a:ext cx="2921778" cy="820669"/>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6342" y="3195847"/>
            <a:ext cx="5260154" cy="3412704"/>
          </a:xfrm>
          <a:prstGeom prst="rect">
            <a:avLst/>
          </a:prstGeom>
        </p:spPr>
      </p:pic>
      <p:sp>
        <p:nvSpPr>
          <p:cNvPr id="12" name="灯片编号占位符 11"/>
          <p:cNvSpPr>
            <a:spLocks noGrp="1"/>
          </p:cNvSpPr>
          <p:nvPr>
            <p:ph type="sldNum" sz="quarter" idx="12"/>
          </p:nvPr>
        </p:nvSpPr>
        <p:spPr/>
        <p:txBody>
          <a:bodyPr/>
          <a:lstStyle/>
          <a:p>
            <a:fld id="{ABB8F404-4D68-4CF1-A1D1-4545FFCFAAD6}" type="slidenum">
              <a:rPr lang="zh-CN" altLang="en-US" smtClean="0"/>
              <a:pPr/>
              <a:t>1</a:t>
            </a:fld>
            <a:endParaRPr lang="zh-CN" altLang="en-US"/>
          </a:p>
        </p:txBody>
      </p:sp>
      <p:sp>
        <p:nvSpPr>
          <p:cNvPr id="2" name="文本框 1">
            <a:extLst>
              <a:ext uri="{FF2B5EF4-FFF2-40B4-BE49-F238E27FC236}">
                <a16:creationId xmlns:a16="http://schemas.microsoft.com/office/drawing/2014/main" id="{BDDE530E-A712-4A30-B7C8-31CDFE3F6454}"/>
              </a:ext>
            </a:extLst>
          </p:cNvPr>
          <p:cNvSpPr txBox="1"/>
          <p:nvPr/>
        </p:nvSpPr>
        <p:spPr>
          <a:xfrm>
            <a:off x="1045414" y="5236028"/>
            <a:ext cx="1795758" cy="369332"/>
          </a:xfrm>
          <a:prstGeom prst="rect">
            <a:avLst/>
          </a:prstGeom>
          <a:noFill/>
        </p:spPr>
        <p:txBody>
          <a:bodyPr wrap="square" rtlCol="0">
            <a:spAutoFit/>
          </a:bodyPr>
          <a:lstStyle/>
          <a:p>
            <a:r>
              <a:rPr lang="zh-CN" altLang="en-US" dirty="0">
                <a:solidFill>
                  <a:schemeClr val="bg1"/>
                </a:solidFill>
                <a:latin typeface="方正清刻本悦宋简体" panose="02000000000000000000" pitchFamily="2" charset="-122"/>
                <a:ea typeface="方正清刻本悦宋简体" panose="02000000000000000000" pitchFamily="2" charset="-122"/>
              </a:rPr>
              <a:t>汇报人：张泽铖</a:t>
            </a:r>
          </a:p>
        </p:txBody>
      </p:sp>
      <p:sp>
        <p:nvSpPr>
          <p:cNvPr id="4" name="文本框 3">
            <a:extLst>
              <a:ext uri="{FF2B5EF4-FFF2-40B4-BE49-F238E27FC236}">
                <a16:creationId xmlns:a16="http://schemas.microsoft.com/office/drawing/2014/main" id="{8745F1BF-F7AE-DB0B-7D21-885F01DB6D0E}"/>
              </a:ext>
            </a:extLst>
          </p:cNvPr>
          <p:cNvSpPr txBox="1"/>
          <p:nvPr/>
        </p:nvSpPr>
        <p:spPr>
          <a:xfrm>
            <a:off x="446314" y="2242458"/>
            <a:ext cx="10907486" cy="861774"/>
          </a:xfrm>
          <a:prstGeom prst="rect">
            <a:avLst/>
          </a:prstGeom>
          <a:noFill/>
        </p:spPr>
        <p:txBody>
          <a:bodyPr wrap="square" rtlCol="0">
            <a:spAutoFit/>
          </a:bodyPr>
          <a:lstStyle/>
          <a:p>
            <a:pPr eaLnBrk="1" hangingPunct="1"/>
            <a:r>
              <a:rPr lang="zh-CN" altLang="zh-CN" sz="3200" b="1" dirty="0">
                <a:solidFill>
                  <a:srgbClr val="9A0000"/>
                </a:solidFill>
                <a:latin typeface="微软雅黑" panose="020B0503020204020204" pitchFamily="34" charset="-122"/>
                <a:ea typeface="微软雅黑" panose="020B0503020204020204" pitchFamily="34" charset="-122"/>
              </a:rPr>
              <a:t>学校体育政策变化对学生体质健康的影响—以北京大学为例</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半闭框 4"/>
          <p:cNvSpPr>
            <a:spLocks/>
          </p:cNvSpPr>
          <p:nvPr/>
        </p:nvSpPr>
        <p:spPr bwMode="auto">
          <a:xfrm rot="10800000">
            <a:off x="10644250" y="5174927"/>
            <a:ext cx="433387" cy="339725"/>
          </a:xfrm>
          <a:custGeom>
            <a:avLst/>
            <a:gdLst>
              <a:gd name="T0" fmla="*/ 0 w 434745"/>
              <a:gd name="T1" fmla="*/ 0 h 340467"/>
              <a:gd name="T2" fmla="*/ 430683 w 434745"/>
              <a:gd name="T3" fmla="*/ 0 h 340467"/>
              <a:gd name="T4" fmla="*/ 311733 w 434745"/>
              <a:gd name="T5" fmla="*/ 93421 h 340467"/>
              <a:gd name="T6" fmla="*/ 112429 w 434745"/>
              <a:gd name="T7" fmla="*/ 93421 h 340467"/>
              <a:gd name="T8" fmla="*/ 112429 w 434745"/>
              <a:gd name="T9" fmla="*/ 249949 h 340467"/>
              <a:gd name="T10" fmla="*/ 0 w 434745"/>
              <a:gd name="T11" fmla="*/ 338246 h 340467"/>
              <a:gd name="T12" fmla="*/ 0 w 434745"/>
              <a:gd name="T13" fmla="*/ 0 h 340467"/>
              <a:gd name="T14" fmla="*/ 0 60000 65536"/>
              <a:gd name="T15" fmla="*/ 0 60000 65536"/>
              <a:gd name="T16" fmla="*/ 0 60000 65536"/>
              <a:gd name="T17" fmla="*/ 0 60000 65536"/>
              <a:gd name="T18" fmla="*/ 0 60000 65536"/>
              <a:gd name="T19" fmla="*/ 0 60000 65536"/>
              <a:gd name="T20" fmla="*/ 0 60000 65536"/>
              <a:gd name="T21" fmla="*/ 0 w 434745"/>
              <a:gd name="T22" fmla="*/ 0 h 340467"/>
              <a:gd name="T23" fmla="*/ 434745 w 434745"/>
              <a:gd name="T24" fmla="*/ 340467 h 3404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4745" h="340467">
                <a:moveTo>
                  <a:pt x="0" y="0"/>
                </a:moveTo>
                <a:lnTo>
                  <a:pt x="434745" y="0"/>
                </a:lnTo>
                <a:lnTo>
                  <a:pt x="314673" y="94034"/>
                </a:lnTo>
                <a:lnTo>
                  <a:pt x="113488" y="94034"/>
                </a:lnTo>
                <a:lnTo>
                  <a:pt x="113488" y="251590"/>
                </a:lnTo>
                <a:lnTo>
                  <a:pt x="0" y="340467"/>
                </a:lnTo>
                <a:lnTo>
                  <a:pt x="0" y="0"/>
                </a:lnTo>
                <a:close/>
              </a:path>
            </a:pathLst>
          </a:cu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a:t>
            </a:fld>
            <a:endParaRPr lang="zh-CN" altLang="en-US"/>
          </a:p>
        </p:txBody>
      </p:sp>
      <p:sp>
        <p:nvSpPr>
          <p:cNvPr id="17" name="文本框 16">
            <a:extLst>
              <a:ext uri="{FF2B5EF4-FFF2-40B4-BE49-F238E27FC236}">
                <a16:creationId xmlns:a16="http://schemas.microsoft.com/office/drawing/2014/main" id="{44C89233-D2B8-576E-A9A0-3262997C1C75}"/>
              </a:ext>
            </a:extLst>
          </p:cNvPr>
          <p:cNvSpPr txBox="1"/>
          <p:nvPr/>
        </p:nvSpPr>
        <p:spPr>
          <a:xfrm>
            <a:off x="362642" y="326739"/>
            <a:ext cx="10969922" cy="584775"/>
          </a:xfrm>
          <a:prstGeom prst="rect">
            <a:avLst/>
          </a:prstGeom>
          <a:noFill/>
        </p:spPr>
        <p:txBody>
          <a:bodyPr wrap="square">
            <a:spAutoFit/>
          </a:bodyPr>
          <a:lstStyle/>
          <a:p>
            <a:pPr eaLnBrk="1" hangingPunct="1"/>
            <a:r>
              <a:rPr lang="zh-CN" altLang="en-US" sz="3200" b="1" dirty="0">
                <a:solidFill>
                  <a:srgbClr val="9A0000"/>
                </a:solidFill>
                <a:latin typeface="微软雅黑" panose="020B0503020204020204" pitchFamily="34" charset="-122"/>
                <a:ea typeface="微软雅黑" panose="020B0503020204020204" pitchFamily="34" charset="-122"/>
              </a:rPr>
              <a:t>一、研究动机</a:t>
            </a:r>
          </a:p>
        </p:txBody>
      </p:sp>
      <p:sp>
        <p:nvSpPr>
          <p:cNvPr id="24" name="矩形 13">
            <a:extLst>
              <a:ext uri="{FF2B5EF4-FFF2-40B4-BE49-F238E27FC236}">
                <a16:creationId xmlns:a16="http://schemas.microsoft.com/office/drawing/2014/main" id="{2D18B2B1-FA11-60E1-7BB1-16D0AD360F9E}"/>
              </a:ext>
            </a:extLst>
          </p:cNvPr>
          <p:cNvSpPr>
            <a:spLocks noChangeArrowheads="1"/>
          </p:cNvSpPr>
          <p:nvPr/>
        </p:nvSpPr>
        <p:spPr bwMode="auto">
          <a:xfrm>
            <a:off x="1379311" y="2106582"/>
            <a:ext cx="9430203" cy="306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自新中国成立以来，党和国家就高度重视我国青少年的体质健康问题，制定了大量相关政策。自</a:t>
            </a:r>
            <a:r>
              <a:rPr lang="en-US" altLang="zh-CN"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1979</a:t>
            </a:r>
            <a:r>
              <a:rPr lang="zh-CN" altLang="en-US"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年至</a:t>
            </a:r>
            <a:r>
              <a:rPr lang="en-US" altLang="zh-CN"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2017</a:t>
            </a:r>
            <a:r>
              <a:rPr lang="zh-CN" altLang="en-US"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年间，我国共发布青少年体质健康政策多达</a:t>
            </a:r>
            <a:r>
              <a:rPr lang="en-US" altLang="zh-CN" sz="24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286</a:t>
            </a:r>
            <a:r>
              <a:rPr lang="zh-CN" altLang="en-US" sz="24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件</a:t>
            </a:r>
            <a:r>
              <a:rPr lang="zh-CN" altLang="en-US"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（陈长洲等</a:t>
            </a:r>
            <a:r>
              <a:rPr lang="en-US" altLang="zh-CN"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,2019</a:t>
            </a:r>
            <a:r>
              <a:rPr lang="zh-CN" altLang="en-US"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），其中较为重要的如：</a:t>
            </a:r>
            <a:r>
              <a:rPr lang="en-US" altLang="zh-CN"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2007</a:t>
            </a:r>
            <a:r>
              <a:rPr lang="zh-CN" altLang="en-US"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年正式实施的</a:t>
            </a:r>
            <a:r>
              <a:rPr lang="en-US" altLang="zh-CN"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国家学生体质健康标准</a:t>
            </a:r>
            <a:r>
              <a:rPr lang="en-US" altLang="zh-CN"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2007</a:t>
            </a:r>
            <a:r>
              <a:rPr lang="zh-CN" altLang="en-US"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年国务院下发的</a:t>
            </a:r>
            <a:r>
              <a:rPr lang="en-US" altLang="zh-CN"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关于加强青少年体育增强青少年体质的意见</a:t>
            </a:r>
            <a:r>
              <a:rPr lang="en-US" altLang="zh-CN"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2012</a:t>
            </a:r>
            <a:r>
              <a:rPr lang="zh-CN" altLang="en-US"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年国务院下发的</a:t>
            </a:r>
            <a:r>
              <a:rPr lang="en-US" altLang="zh-CN"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关于进一步加强学校体育工作的若干意见</a:t>
            </a:r>
            <a:r>
              <a:rPr lang="en-US" altLang="zh-CN"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等。习近平总书记也在多次走访中做出讲话，对青少年体质健康问题要高度重视。</a:t>
            </a:r>
            <a:endParaRPr lang="en-US" altLang="zh-CN"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28" name="Picture 15" descr="bulb.png">
            <a:extLst>
              <a:ext uri="{FF2B5EF4-FFF2-40B4-BE49-F238E27FC236}">
                <a16:creationId xmlns:a16="http://schemas.microsoft.com/office/drawing/2014/main" id="{CECE5F66-25FB-08E3-A32B-433AEA494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464" y="2874447"/>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5" descr="bulb.png">
            <a:extLst>
              <a:ext uri="{FF2B5EF4-FFF2-40B4-BE49-F238E27FC236}">
                <a16:creationId xmlns:a16="http://schemas.microsoft.com/office/drawing/2014/main" id="{E8E7C83B-F5C7-EF81-1CE3-29C1935A2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06" y="3794290"/>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5" descr="bulb.png">
            <a:extLst>
              <a:ext uri="{FF2B5EF4-FFF2-40B4-BE49-F238E27FC236}">
                <a16:creationId xmlns:a16="http://schemas.microsoft.com/office/drawing/2014/main" id="{D73D5FE5-7BB9-C22C-CF25-ECB7743D3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49" y="4714135"/>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半闭框 4">
            <a:extLst>
              <a:ext uri="{FF2B5EF4-FFF2-40B4-BE49-F238E27FC236}">
                <a16:creationId xmlns:a16="http://schemas.microsoft.com/office/drawing/2014/main" id="{568D5DD9-B44A-7360-E2B3-73A2D6703AFF}"/>
              </a:ext>
            </a:extLst>
          </p:cNvPr>
          <p:cNvSpPr>
            <a:spLocks/>
          </p:cNvSpPr>
          <p:nvPr/>
        </p:nvSpPr>
        <p:spPr bwMode="auto">
          <a:xfrm>
            <a:off x="928569" y="1622349"/>
            <a:ext cx="433387" cy="339725"/>
          </a:xfrm>
          <a:custGeom>
            <a:avLst/>
            <a:gdLst>
              <a:gd name="T0" fmla="*/ 0 w 434745"/>
              <a:gd name="T1" fmla="*/ 0 h 340467"/>
              <a:gd name="T2" fmla="*/ 430683 w 434745"/>
              <a:gd name="T3" fmla="*/ 0 h 340467"/>
              <a:gd name="T4" fmla="*/ 311733 w 434745"/>
              <a:gd name="T5" fmla="*/ 93421 h 340467"/>
              <a:gd name="T6" fmla="*/ 112429 w 434745"/>
              <a:gd name="T7" fmla="*/ 93421 h 340467"/>
              <a:gd name="T8" fmla="*/ 112429 w 434745"/>
              <a:gd name="T9" fmla="*/ 249949 h 340467"/>
              <a:gd name="T10" fmla="*/ 0 w 434745"/>
              <a:gd name="T11" fmla="*/ 338246 h 340467"/>
              <a:gd name="T12" fmla="*/ 0 w 434745"/>
              <a:gd name="T13" fmla="*/ 0 h 340467"/>
              <a:gd name="T14" fmla="*/ 0 60000 65536"/>
              <a:gd name="T15" fmla="*/ 0 60000 65536"/>
              <a:gd name="T16" fmla="*/ 0 60000 65536"/>
              <a:gd name="T17" fmla="*/ 0 60000 65536"/>
              <a:gd name="T18" fmla="*/ 0 60000 65536"/>
              <a:gd name="T19" fmla="*/ 0 60000 65536"/>
              <a:gd name="T20" fmla="*/ 0 60000 65536"/>
              <a:gd name="T21" fmla="*/ 0 w 434745"/>
              <a:gd name="T22" fmla="*/ 0 h 340467"/>
              <a:gd name="T23" fmla="*/ 434745 w 434745"/>
              <a:gd name="T24" fmla="*/ 340467 h 3404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4745" h="340467">
                <a:moveTo>
                  <a:pt x="0" y="0"/>
                </a:moveTo>
                <a:lnTo>
                  <a:pt x="434745" y="0"/>
                </a:lnTo>
                <a:lnTo>
                  <a:pt x="314673" y="94034"/>
                </a:lnTo>
                <a:lnTo>
                  <a:pt x="113488" y="94034"/>
                </a:lnTo>
                <a:lnTo>
                  <a:pt x="113488" y="251590"/>
                </a:lnTo>
                <a:lnTo>
                  <a:pt x="0" y="340467"/>
                </a:lnTo>
                <a:lnTo>
                  <a:pt x="0" y="0"/>
                </a:lnTo>
                <a:close/>
              </a:path>
            </a:pathLst>
          </a:cu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3</a:t>
            </a:fld>
            <a:endParaRPr lang="zh-CN" altLang="en-US"/>
          </a:p>
        </p:txBody>
      </p:sp>
      <p:sp>
        <p:nvSpPr>
          <p:cNvPr id="17" name="文本框 16">
            <a:extLst>
              <a:ext uri="{FF2B5EF4-FFF2-40B4-BE49-F238E27FC236}">
                <a16:creationId xmlns:a16="http://schemas.microsoft.com/office/drawing/2014/main" id="{44C89233-D2B8-576E-A9A0-3262997C1C75}"/>
              </a:ext>
            </a:extLst>
          </p:cNvPr>
          <p:cNvSpPr txBox="1"/>
          <p:nvPr/>
        </p:nvSpPr>
        <p:spPr>
          <a:xfrm>
            <a:off x="362642" y="326739"/>
            <a:ext cx="10969922" cy="584775"/>
          </a:xfrm>
          <a:prstGeom prst="rect">
            <a:avLst/>
          </a:prstGeom>
          <a:noFill/>
        </p:spPr>
        <p:txBody>
          <a:bodyPr wrap="square">
            <a:spAutoFit/>
          </a:bodyPr>
          <a:lstStyle/>
          <a:p>
            <a:pPr eaLnBrk="1" hangingPunct="1"/>
            <a:r>
              <a:rPr lang="zh-CN" altLang="en-US" sz="3200" b="1" dirty="0">
                <a:solidFill>
                  <a:srgbClr val="9A0000"/>
                </a:solidFill>
                <a:latin typeface="微软雅黑" panose="020B0503020204020204" pitchFamily="34" charset="-122"/>
                <a:ea typeface="微软雅黑" panose="020B0503020204020204" pitchFamily="34" charset="-122"/>
              </a:rPr>
              <a:t>一、研究动机</a:t>
            </a:r>
          </a:p>
        </p:txBody>
      </p:sp>
      <p:grpSp>
        <p:nvGrpSpPr>
          <p:cNvPr id="5" name="组合 4">
            <a:extLst>
              <a:ext uri="{FF2B5EF4-FFF2-40B4-BE49-F238E27FC236}">
                <a16:creationId xmlns:a16="http://schemas.microsoft.com/office/drawing/2014/main" id="{8ACA107D-B82D-85E5-9989-1BA745D712AA}"/>
              </a:ext>
            </a:extLst>
          </p:cNvPr>
          <p:cNvGrpSpPr/>
          <p:nvPr/>
        </p:nvGrpSpPr>
        <p:grpSpPr>
          <a:xfrm>
            <a:off x="1228723" y="1518949"/>
            <a:ext cx="574675" cy="576263"/>
            <a:chOff x="1130752" y="2155763"/>
            <a:chExt cx="574675" cy="576263"/>
          </a:xfrm>
        </p:grpSpPr>
        <p:sp>
          <p:nvSpPr>
            <p:cNvPr id="20" name="Oval 10">
              <a:extLst>
                <a:ext uri="{FF2B5EF4-FFF2-40B4-BE49-F238E27FC236}">
                  <a16:creationId xmlns:a16="http://schemas.microsoft.com/office/drawing/2014/main" id="{C555773F-AE62-0F5C-9210-781144B97A1D}"/>
                </a:ext>
              </a:extLst>
            </p:cNvPr>
            <p:cNvSpPr>
              <a:spLocks noChangeAspect="1" noChangeArrowheads="1"/>
            </p:cNvSpPr>
            <p:nvPr/>
          </p:nvSpPr>
          <p:spPr bwMode="auto">
            <a:xfrm>
              <a:off x="1130752" y="2155763"/>
              <a:ext cx="574675" cy="576263"/>
            </a:xfrm>
            <a:prstGeom prst="ellipse">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endParaRPr>
            </a:p>
          </p:txBody>
        </p:sp>
        <p:pic>
          <p:nvPicPr>
            <p:cNvPr id="21" name="Picture 15" descr="bulb.png">
              <a:extLst>
                <a:ext uri="{FF2B5EF4-FFF2-40B4-BE49-F238E27FC236}">
                  <a16:creationId xmlns:a16="http://schemas.microsoft.com/office/drawing/2014/main" id="{2431E9E2-387C-E19F-8C23-0A67B11D0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277" y="2319276"/>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a:extLst>
              <a:ext uri="{FF2B5EF4-FFF2-40B4-BE49-F238E27FC236}">
                <a16:creationId xmlns:a16="http://schemas.microsoft.com/office/drawing/2014/main" id="{0A5D0CFC-7C34-5EB4-D7C3-CB8100099884}"/>
              </a:ext>
            </a:extLst>
          </p:cNvPr>
          <p:cNvGrpSpPr/>
          <p:nvPr/>
        </p:nvGrpSpPr>
        <p:grpSpPr>
          <a:xfrm>
            <a:off x="1201510" y="2944976"/>
            <a:ext cx="574675" cy="576263"/>
            <a:chOff x="1152524" y="3124591"/>
            <a:chExt cx="574675" cy="576263"/>
          </a:xfrm>
        </p:grpSpPr>
        <p:sp>
          <p:nvSpPr>
            <p:cNvPr id="22" name="Oval 10">
              <a:extLst>
                <a:ext uri="{FF2B5EF4-FFF2-40B4-BE49-F238E27FC236}">
                  <a16:creationId xmlns:a16="http://schemas.microsoft.com/office/drawing/2014/main" id="{1A55EEAA-44CE-2769-F5A9-F86BC1AD74D9}"/>
                </a:ext>
              </a:extLst>
            </p:cNvPr>
            <p:cNvSpPr>
              <a:spLocks noChangeAspect="1" noChangeArrowheads="1"/>
            </p:cNvSpPr>
            <p:nvPr/>
          </p:nvSpPr>
          <p:spPr bwMode="auto">
            <a:xfrm>
              <a:off x="1152524" y="3124591"/>
              <a:ext cx="574675" cy="576263"/>
            </a:xfrm>
            <a:prstGeom prst="ellipse">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endParaRPr>
            </a:p>
          </p:txBody>
        </p:sp>
        <p:pic>
          <p:nvPicPr>
            <p:cNvPr id="23" name="Picture 15" descr="bulb.png">
              <a:extLst>
                <a:ext uri="{FF2B5EF4-FFF2-40B4-BE49-F238E27FC236}">
                  <a16:creationId xmlns:a16="http://schemas.microsoft.com/office/drawing/2014/main" id="{BD727756-76F9-0D20-8737-1A7E1C336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049" y="3288104"/>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a:extLst>
              <a:ext uri="{FF2B5EF4-FFF2-40B4-BE49-F238E27FC236}">
                <a16:creationId xmlns:a16="http://schemas.microsoft.com/office/drawing/2014/main" id="{781D222A-23C7-30E0-5DBC-70559B3B7479}"/>
              </a:ext>
            </a:extLst>
          </p:cNvPr>
          <p:cNvGrpSpPr/>
          <p:nvPr/>
        </p:nvGrpSpPr>
        <p:grpSpPr>
          <a:xfrm>
            <a:off x="1206953" y="4207720"/>
            <a:ext cx="574675" cy="576263"/>
            <a:chOff x="1157966" y="4044434"/>
            <a:chExt cx="574675" cy="576263"/>
          </a:xfrm>
        </p:grpSpPr>
        <p:sp>
          <p:nvSpPr>
            <p:cNvPr id="25" name="Oval 10">
              <a:extLst>
                <a:ext uri="{FF2B5EF4-FFF2-40B4-BE49-F238E27FC236}">
                  <a16:creationId xmlns:a16="http://schemas.microsoft.com/office/drawing/2014/main" id="{0E64EC18-4596-2353-424A-F1D943D8BFC2}"/>
                </a:ext>
              </a:extLst>
            </p:cNvPr>
            <p:cNvSpPr>
              <a:spLocks noChangeAspect="1" noChangeArrowheads="1"/>
            </p:cNvSpPr>
            <p:nvPr/>
          </p:nvSpPr>
          <p:spPr bwMode="auto">
            <a:xfrm>
              <a:off x="1157966" y="4044434"/>
              <a:ext cx="574675" cy="576263"/>
            </a:xfrm>
            <a:prstGeom prst="ellipse">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endParaRPr>
            </a:p>
          </p:txBody>
        </p:sp>
        <p:pic>
          <p:nvPicPr>
            <p:cNvPr id="26" name="Picture 15" descr="bulb.png">
              <a:extLst>
                <a:ext uri="{FF2B5EF4-FFF2-40B4-BE49-F238E27FC236}">
                  <a16:creationId xmlns:a16="http://schemas.microsoft.com/office/drawing/2014/main" id="{7FD45201-C56B-1045-4ACC-796044556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491" y="4207947"/>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2">
            <a:extLst>
              <a:ext uri="{FF2B5EF4-FFF2-40B4-BE49-F238E27FC236}">
                <a16:creationId xmlns:a16="http://schemas.microsoft.com/office/drawing/2014/main" id="{352BAA49-9EEB-6B07-0024-16A72040A21C}"/>
              </a:ext>
            </a:extLst>
          </p:cNvPr>
          <p:cNvGrpSpPr/>
          <p:nvPr/>
        </p:nvGrpSpPr>
        <p:grpSpPr>
          <a:xfrm>
            <a:off x="1228723" y="5552108"/>
            <a:ext cx="632279" cy="824139"/>
            <a:chOff x="1163409" y="4964279"/>
            <a:chExt cx="632279" cy="824139"/>
          </a:xfrm>
        </p:grpSpPr>
        <p:pic>
          <p:nvPicPr>
            <p:cNvPr id="33" name="Picture 15" descr="bulb.png">
              <a:extLst>
                <a:ext uri="{FF2B5EF4-FFF2-40B4-BE49-F238E27FC236}">
                  <a16:creationId xmlns:a16="http://schemas.microsoft.com/office/drawing/2014/main" id="{D73D5FE5-7BB9-C22C-CF25-ECB7743D3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763" y="5497906"/>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val 10">
              <a:extLst>
                <a:ext uri="{FF2B5EF4-FFF2-40B4-BE49-F238E27FC236}">
                  <a16:creationId xmlns:a16="http://schemas.microsoft.com/office/drawing/2014/main" id="{5E150D6B-37CE-C5B2-3DA9-B74DC422E164}"/>
                </a:ext>
              </a:extLst>
            </p:cNvPr>
            <p:cNvSpPr>
              <a:spLocks noChangeAspect="1" noChangeArrowheads="1"/>
            </p:cNvSpPr>
            <p:nvPr/>
          </p:nvSpPr>
          <p:spPr bwMode="auto">
            <a:xfrm>
              <a:off x="1163409" y="4964279"/>
              <a:ext cx="574675" cy="576263"/>
            </a:xfrm>
            <a:prstGeom prst="ellipse">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endParaRPr>
            </a:p>
          </p:txBody>
        </p:sp>
        <p:pic>
          <p:nvPicPr>
            <p:cNvPr id="29" name="Picture 15" descr="bulb.png">
              <a:extLst>
                <a:ext uri="{FF2B5EF4-FFF2-40B4-BE49-F238E27FC236}">
                  <a16:creationId xmlns:a16="http://schemas.microsoft.com/office/drawing/2014/main" id="{E4AC4E75-B7D5-D74C-3985-4BAAD9509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934" y="5127792"/>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矩形 13">
            <a:extLst>
              <a:ext uri="{FF2B5EF4-FFF2-40B4-BE49-F238E27FC236}">
                <a16:creationId xmlns:a16="http://schemas.microsoft.com/office/drawing/2014/main" id="{E3B113D7-504F-EA03-DFA2-1AF09A437962}"/>
              </a:ext>
            </a:extLst>
          </p:cNvPr>
          <p:cNvSpPr>
            <a:spLocks noChangeArrowheads="1"/>
          </p:cNvSpPr>
          <p:nvPr/>
        </p:nvSpPr>
        <p:spPr bwMode="auto">
          <a:xfrm>
            <a:off x="2065110" y="1094211"/>
            <a:ext cx="9773103" cy="129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2400" b="1" dirty="0">
                <a:solidFill>
                  <a:srgbClr val="445469"/>
                </a:solidFill>
                <a:latin typeface="微软雅黑" panose="020B0503020204020204" pitchFamily="34" charset="-122"/>
                <a:ea typeface="微软雅黑" panose="020B0503020204020204" pitchFamily="34" charset="-122"/>
              </a:rPr>
              <a:t>根据国家</a:t>
            </a:r>
            <a:r>
              <a:rPr lang="en-US" altLang="zh-CN" sz="2400" b="1" dirty="0">
                <a:solidFill>
                  <a:srgbClr val="445469"/>
                </a:solidFill>
                <a:latin typeface="微软雅黑" panose="020B0503020204020204" pitchFamily="34" charset="-122"/>
                <a:ea typeface="微软雅黑" panose="020B0503020204020204" pitchFamily="34" charset="-122"/>
              </a:rPr>
              <a:t>《2010</a:t>
            </a:r>
            <a:r>
              <a:rPr lang="zh-CN" altLang="en-US" sz="2400" b="1" dirty="0">
                <a:solidFill>
                  <a:srgbClr val="445469"/>
                </a:solidFill>
                <a:latin typeface="微软雅黑" panose="020B0503020204020204" pitchFamily="34" charset="-122"/>
                <a:ea typeface="微软雅黑" panose="020B0503020204020204" pitchFamily="34" charset="-122"/>
              </a:rPr>
              <a:t>年全国学生体质健康调研结果</a:t>
            </a:r>
            <a:r>
              <a:rPr lang="en-US" altLang="zh-CN" sz="2400" b="1" dirty="0">
                <a:solidFill>
                  <a:srgbClr val="445469"/>
                </a:solidFill>
                <a:latin typeface="微软雅黑" panose="020B0503020204020204" pitchFamily="34" charset="-122"/>
                <a:ea typeface="微软雅黑" panose="020B0503020204020204" pitchFamily="34" charset="-122"/>
              </a:rPr>
              <a:t>》</a:t>
            </a:r>
            <a:r>
              <a:rPr lang="zh-CN" altLang="en-US" sz="2400" b="1" dirty="0">
                <a:solidFill>
                  <a:srgbClr val="445469"/>
                </a:solidFill>
                <a:latin typeface="微软雅黑" panose="020B0503020204020204" pitchFamily="34" charset="-122"/>
                <a:ea typeface="微软雅黑" panose="020B0503020204020204" pitchFamily="34" charset="-122"/>
              </a:rPr>
              <a:t>和</a:t>
            </a:r>
            <a:r>
              <a:rPr lang="en-US" altLang="zh-CN" sz="2400" b="1" dirty="0">
                <a:solidFill>
                  <a:srgbClr val="445469"/>
                </a:solidFill>
                <a:latin typeface="微软雅黑" panose="020B0503020204020204" pitchFamily="34" charset="-122"/>
                <a:ea typeface="微软雅黑" panose="020B0503020204020204" pitchFamily="34" charset="-122"/>
              </a:rPr>
              <a:t>《2014</a:t>
            </a:r>
            <a:r>
              <a:rPr lang="zh-CN" altLang="en-US" sz="2400" b="1" dirty="0">
                <a:solidFill>
                  <a:srgbClr val="445469"/>
                </a:solidFill>
                <a:latin typeface="微软雅黑" panose="020B0503020204020204" pitchFamily="34" charset="-122"/>
                <a:ea typeface="微软雅黑" panose="020B0503020204020204" pitchFamily="34" charset="-122"/>
              </a:rPr>
              <a:t>年全国学生体质健康调研结果</a:t>
            </a:r>
            <a:r>
              <a:rPr lang="en-US" altLang="zh-CN" sz="2400" b="1" dirty="0">
                <a:solidFill>
                  <a:srgbClr val="445469"/>
                </a:solidFill>
                <a:latin typeface="微软雅黑" panose="020B0503020204020204" pitchFamily="34" charset="-122"/>
                <a:ea typeface="微软雅黑" panose="020B0503020204020204" pitchFamily="34" charset="-122"/>
              </a:rPr>
              <a:t>》</a:t>
            </a:r>
            <a:r>
              <a:rPr lang="zh-CN" altLang="en-US" sz="2400" b="1" dirty="0">
                <a:solidFill>
                  <a:srgbClr val="445469"/>
                </a:solidFill>
                <a:latin typeface="微软雅黑" panose="020B0503020204020204" pitchFamily="34" charset="-122"/>
                <a:ea typeface="微软雅黑" panose="020B0503020204020204" pitchFamily="34" charset="-122"/>
              </a:rPr>
              <a:t>发现：</a:t>
            </a:r>
            <a:r>
              <a:rPr lang="zh-CN" altLang="en-US" sz="2400" b="1" dirty="0">
                <a:solidFill>
                  <a:srgbClr val="C00000"/>
                </a:solidFill>
                <a:latin typeface="微软雅黑" panose="020B0503020204020204" pitchFamily="34" charset="-122"/>
                <a:ea typeface="微软雅黑" panose="020B0503020204020204" pitchFamily="34" charset="-122"/>
              </a:rPr>
              <a:t>大学生身体形态水平（身高、体重、胸围等）在不断上升，但身体素质持续呈现下降趋势</a:t>
            </a:r>
            <a:r>
              <a:rPr lang="zh-CN" altLang="en-US" sz="2400" b="1" dirty="0">
                <a:solidFill>
                  <a:srgbClr val="445469"/>
                </a:solidFill>
                <a:latin typeface="微软雅黑" panose="020B0503020204020204" pitchFamily="34" charset="-122"/>
                <a:ea typeface="微软雅黑" panose="020B0503020204020204" pitchFamily="34" charset="-122"/>
              </a:rPr>
              <a:t>。</a:t>
            </a:r>
            <a:endParaRPr lang="en-US" altLang="zh-CN"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2" name="矩形 14">
            <a:extLst>
              <a:ext uri="{FF2B5EF4-FFF2-40B4-BE49-F238E27FC236}">
                <a16:creationId xmlns:a16="http://schemas.microsoft.com/office/drawing/2014/main" id="{3BB0D2CF-5183-3AED-E338-A755B0A93FEB}"/>
              </a:ext>
            </a:extLst>
          </p:cNvPr>
          <p:cNvSpPr>
            <a:spLocks noChangeArrowheads="1"/>
          </p:cNvSpPr>
          <p:nvPr/>
        </p:nvSpPr>
        <p:spPr bwMode="auto">
          <a:xfrm>
            <a:off x="2069418" y="2789458"/>
            <a:ext cx="9948411" cy="84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2400" b="1"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调研结果显示，</a:t>
            </a:r>
            <a:r>
              <a:rPr lang="en-US" altLang="zh-CN" sz="2400" b="1"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19-22</a:t>
            </a:r>
            <a:r>
              <a:rPr lang="zh-CN" altLang="en-US" sz="2400" b="1"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岁年龄组除坐位体前屈指标外，爆发力、力量、耐力等身体素质水平进一步下降。”（国家体育总局</a:t>
            </a:r>
            <a:r>
              <a:rPr lang="en-US" altLang="zh-CN" sz="2400" b="1"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,2011</a:t>
            </a:r>
            <a:r>
              <a:rPr lang="zh-CN" altLang="en-US" sz="2400" b="1"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a:t>
            </a:r>
          </a:p>
        </p:txBody>
      </p:sp>
      <p:sp>
        <p:nvSpPr>
          <p:cNvPr id="35" name="文本框 34">
            <a:extLst>
              <a:ext uri="{FF2B5EF4-FFF2-40B4-BE49-F238E27FC236}">
                <a16:creationId xmlns:a16="http://schemas.microsoft.com/office/drawing/2014/main" id="{41754927-0EF6-88EB-6543-E332C4AA73C9}"/>
              </a:ext>
            </a:extLst>
          </p:cNvPr>
          <p:cNvSpPr txBox="1"/>
          <p:nvPr/>
        </p:nvSpPr>
        <p:spPr>
          <a:xfrm>
            <a:off x="1885494" y="3980616"/>
            <a:ext cx="9838420" cy="941155"/>
          </a:xfrm>
          <a:prstGeom prst="rect">
            <a:avLst/>
          </a:prstGeom>
          <a:noFill/>
        </p:spPr>
        <p:txBody>
          <a:bodyPr wrap="square">
            <a:spAutoFit/>
          </a:bodyPr>
          <a:lstStyle/>
          <a:p>
            <a:pPr algn="just" defTabSz="1216025" eaLnBrk="1" hangingPunct="1">
              <a:lnSpc>
                <a:spcPct val="120000"/>
              </a:lnSpc>
              <a:spcBef>
                <a:spcPct val="20000"/>
              </a:spcBef>
            </a:pPr>
            <a:r>
              <a:rPr lang="zh-CN" altLang="en-US" sz="2400" b="1" dirty="0">
                <a:solidFill>
                  <a:srgbClr val="445469"/>
                </a:solidFill>
                <a:latin typeface="微软雅黑" panose="020B0503020204020204" pitchFamily="34" charset="-122"/>
                <a:ea typeface="微软雅黑" panose="020B0503020204020204" pitchFamily="34" charset="-122"/>
                <a:sym typeface="+mn-ea"/>
              </a:rPr>
              <a:t>“在学生体质健康状况总体有所改善的同时，也存在一些问题，主要有：</a:t>
            </a:r>
            <a:r>
              <a:rPr lang="zh-CN" altLang="en-US" sz="2400" b="1" dirty="0">
                <a:solidFill>
                  <a:srgbClr val="C00000"/>
                </a:solidFill>
                <a:latin typeface="微软雅黑" panose="020B0503020204020204" pitchFamily="34" charset="-122"/>
                <a:ea typeface="微软雅黑" panose="020B0503020204020204" pitchFamily="34" charset="-122"/>
                <a:sym typeface="+mn-ea"/>
              </a:rPr>
              <a:t>大学生身体素质继续呈现下降趋势</a:t>
            </a:r>
            <a:r>
              <a:rPr lang="zh-CN" altLang="en-US" sz="2400" b="1" dirty="0">
                <a:solidFill>
                  <a:srgbClr val="445469"/>
                </a:solidFill>
                <a:latin typeface="微软雅黑" panose="020B0503020204020204" pitchFamily="34" charset="-122"/>
                <a:ea typeface="微软雅黑" panose="020B0503020204020204" pitchFamily="34" charset="-122"/>
                <a:sym typeface="+mn-ea"/>
              </a:rPr>
              <a:t>。”（国家体育总局</a:t>
            </a:r>
            <a:r>
              <a:rPr lang="en-US" altLang="zh-CN" sz="2400" b="1" dirty="0">
                <a:solidFill>
                  <a:srgbClr val="445469"/>
                </a:solidFill>
                <a:latin typeface="微软雅黑" panose="020B0503020204020204" pitchFamily="34" charset="-122"/>
                <a:ea typeface="微软雅黑" panose="020B0503020204020204" pitchFamily="34" charset="-122"/>
                <a:sym typeface="+mn-ea"/>
              </a:rPr>
              <a:t>,2015</a:t>
            </a:r>
            <a:r>
              <a:rPr lang="zh-CN" altLang="en-US" sz="2400" b="1" dirty="0">
                <a:solidFill>
                  <a:srgbClr val="445469"/>
                </a:solidFill>
                <a:latin typeface="微软雅黑" panose="020B0503020204020204" pitchFamily="34" charset="-122"/>
                <a:ea typeface="微软雅黑" panose="020B0503020204020204" pitchFamily="34" charset="-122"/>
                <a:sym typeface="+mn-ea"/>
              </a:rPr>
              <a:t>）</a:t>
            </a:r>
            <a:endParaRPr lang="zh-CN" altLang="en-US" sz="2400" b="1" dirty="0">
              <a:solidFill>
                <a:srgbClr val="445469"/>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08A07B80-BA1D-6120-7549-CA4A46C01BBB}"/>
              </a:ext>
            </a:extLst>
          </p:cNvPr>
          <p:cNvSpPr txBox="1"/>
          <p:nvPr/>
        </p:nvSpPr>
        <p:spPr>
          <a:xfrm>
            <a:off x="2005237" y="5357661"/>
            <a:ext cx="9555391" cy="941155"/>
          </a:xfrm>
          <a:prstGeom prst="rect">
            <a:avLst/>
          </a:prstGeom>
          <a:noFill/>
        </p:spPr>
        <p:txBody>
          <a:bodyPr wrap="square">
            <a:spAutoFit/>
          </a:bodyPr>
          <a:lstStyle/>
          <a:p>
            <a:pPr defTabSz="1216025" eaLnBrk="1" hangingPunct="1">
              <a:lnSpc>
                <a:spcPct val="120000"/>
              </a:lnSpc>
              <a:spcBef>
                <a:spcPct val="20000"/>
              </a:spcBef>
            </a:pPr>
            <a:r>
              <a:rPr lang="zh-CN" altLang="en-US" sz="2400" b="1" dirty="0">
                <a:solidFill>
                  <a:srgbClr val="445469"/>
                </a:solidFill>
                <a:latin typeface="微软雅黑" panose="020B0503020204020204" pitchFamily="34" charset="-122"/>
                <a:ea typeface="微软雅黑" panose="020B0503020204020204" pitchFamily="34" charset="-122"/>
                <a:sym typeface="+mn-ea"/>
              </a:rPr>
              <a:t>与中小学生体质健康水平在</a:t>
            </a:r>
            <a:r>
              <a:rPr lang="en-US" altLang="zh-CN" sz="2400" b="1" dirty="0">
                <a:solidFill>
                  <a:srgbClr val="445469"/>
                </a:solidFill>
                <a:latin typeface="微软雅黑" panose="020B0503020204020204" pitchFamily="34" charset="-122"/>
                <a:ea typeface="微软雅黑" panose="020B0503020204020204" pitchFamily="34" charset="-122"/>
                <a:sym typeface="+mn-ea"/>
              </a:rPr>
              <a:t>2010</a:t>
            </a:r>
            <a:r>
              <a:rPr lang="zh-CN" altLang="en-US" sz="2400" b="1" dirty="0">
                <a:solidFill>
                  <a:srgbClr val="445469"/>
                </a:solidFill>
                <a:latin typeface="微软雅黑" panose="020B0503020204020204" pitchFamily="34" charset="-122"/>
                <a:ea typeface="微软雅黑" panose="020B0503020204020204" pitchFamily="34" charset="-122"/>
                <a:sym typeface="+mn-ea"/>
              </a:rPr>
              <a:t>年出现</a:t>
            </a:r>
            <a:r>
              <a:rPr lang="zh-CN" altLang="en-US" sz="2400" b="1" dirty="0">
                <a:solidFill>
                  <a:srgbClr val="C00000"/>
                </a:solidFill>
                <a:latin typeface="微软雅黑" panose="020B0503020204020204" pitchFamily="34" charset="-122"/>
                <a:ea typeface="微软雅黑" panose="020B0503020204020204" pitchFamily="34" charset="-122"/>
                <a:sym typeface="+mn-ea"/>
              </a:rPr>
              <a:t>拐点</a:t>
            </a:r>
            <a:r>
              <a:rPr lang="zh-CN" altLang="en-US" sz="2400" b="1" dirty="0">
                <a:solidFill>
                  <a:srgbClr val="445469"/>
                </a:solidFill>
                <a:latin typeface="微软雅黑" panose="020B0503020204020204" pitchFamily="34" charset="-122"/>
                <a:ea typeface="微软雅黑" panose="020B0503020204020204" pitchFamily="34" charset="-122"/>
                <a:sym typeface="+mn-ea"/>
              </a:rPr>
              <a:t>，并逐渐呈稳步上升趋势形成鲜明对比。</a:t>
            </a:r>
            <a:endParaRPr lang="zh-CN" altLang="en-US" sz="2400" b="1" dirty="0">
              <a:solidFill>
                <a:srgbClr val="44546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43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4</a:t>
            </a:fld>
            <a:endParaRPr lang="zh-CN" altLang="en-US"/>
          </a:p>
        </p:txBody>
      </p:sp>
      <p:sp>
        <p:nvSpPr>
          <p:cNvPr id="17" name="文本框 16">
            <a:extLst>
              <a:ext uri="{FF2B5EF4-FFF2-40B4-BE49-F238E27FC236}">
                <a16:creationId xmlns:a16="http://schemas.microsoft.com/office/drawing/2014/main" id="{44C89233-D2B8-576E-A9A0-3262997C1C75}"/>
              </a:ext>
            </a:extLst>
          </p:cNvPr>
          <p:cNvSpPr txBox="1"/>
          <p:nvPr/>
        </p:nvSpPr>
        <p:spPr>
          <a:xfrm>
            <a:off x="362642" y="326739"/>
            <a:ext cx="10969922" cy="584775"/>
          </a:xfrm>
          <a:prstGeom prst="rect">
            <a:avLst/>
          </a:prstGeom>
          <a:noFill/>
        </p:spPr>
        <p:txBody>
          <a:bodyPr wrap="square">
            <a:spAutoFit/>
          </a:bodyPr>
          <a:lstStyle/>
          <a:p>
            <a:pPr eaLnBrk="1" hangingPunct="1"/>
            <a:r>
              <a:rPr lang="zh-CN" altLang="en-US" sz="3200" b="1" dirty="0">
                <a:solidFill>
                  <a:srgbClr val="9A0000"/>
                </a:solidFill>
                <a:latin typeface="微软雅黑" panose="020B0503020204020204" pitchFamily="34" charset="-122"/>
                <a:ea typeface="微软雅黑" panose="020B0503020204020204" pitchFamily="34" charset="-122"/>
              </a:rPr>
              <a:t>二、文献回顾</a:t>
            </a:r>
          </a:p>
        </p:txBody>
      </p:sp>
      <p:sp>
        <p:nvSpPr>
          <p:cNvPr id="3" name="文本框 2">
            <a:extLst>
              <a:ext uri="{FF2B5EF4-FFF2-40B4-BE49-F238E27FC236}">
                <a16:creationId xmlns:a16="http://schemas.microsoft.com/office/drawing/2014/main" id="{2E343D6F-493A-9A5C-9ABC-086BA52522D7}"/>
              </a:ext>
            </a:extLst>
          </p:cNvPr>
          <p:cNvSpPr txBox="1"/>
          <p:nvPr/>
        </p:nvSpPr>
        <p:spPr>
          <a:xfrm>
            <a:off x="718458" y="1355271"/>
            <a:ext cx="9993085" cy="4862870"/>
          </a:xfrm>
          <a:prstGeom prst="rect">
            <a:avLst/>
          </a:prstGeom>
          <a:noFill/>
        </p:spPr>
        <p:txBody>
          <a:bodyPr wrap="square" rtlCol="0">
            <a:spAutoFit/>
          </a:bodyPr>
          <a:lstStyle/>
          <a:p>
            <a:pPr algn="just"/>
            <a:r>
              <a:rPr lang="zh-CN" altLang="zh-CN" sz="2000" dirty="0">
                <a:solidFill>
                  <a:srgbClr val="445469"/>
                </a:solidFill>
                <a:latin typeface="微软雅黑" panose="020B0503020204020204" pitchFamily="34" charset="-122"/>
                <a:ea typeface="微软雅黑" panose="020B0503020204020204" pitchFamily="34" charset="-122"/>
              </a:rPr>
              <a:t>在中国知网数据库中，对以“学校体育政策”为关键词的核心期刊进行搜索，共有</a:t>
            </a:r>
            <a:r>
              <a:rPr lang="en-US" altLang="zh-CN" sz="2000" dirty="0">
                <a:solidFill>
                  <a:srgbClr val="C00000"/>
                </a:solidFill>
                <a:latin typeface="微软雅黑" panose="020B0503020204020204" pitchFamily="34" charset="-122"/>
                <a:ea typeface="微软雅黑" panose="020B0503020204020204" pitchFamily="34" charset="-122"/>
              </a:rPr>
              <a:t>69</a:t>
            </a:r>
            <a:r>
              <a:rPr lang="zh-CN" altLang="zh-CN" sz="2000" dirty="0">
                <a:solidFill>
                  <a:srgbClr val="445469"/>
                </a:solidFill>
                <a:latin typeface="微软雅黑" panose="020B0503020204020204" pitchFamily="34" charset="-122"/>
                <a:ea typeface="微软雅黑" panose="020B0503020204020204" pitchFamily="34" charset="-122"/>
              </a:rPr>
              <a:t>条研究的相关数据，主要研究内容包括学校体育政策的时代背景、出现的问题、执行的情况</a:t>
            </a:r>
            <a:r>
              <a:rPr lang="zh-CN" altLang="en-US" sz="2000" dirty="0">
                <a:solidFill>
                  <a:srgbClr val="445469"/>
                </a:solidFill>
                <a:latin typeface="微软雅黑" panose="020B0503020204020204" pitchFamily="34" charset="-122"/>
                <a:ea typeface="微软雅黑" panose="020B0503020204020204" pitchFamily="34" charset="-122"/>
              </a:rPr>
              <a:t>，</a:t>
            </a:r>
            <a:r>
              <a:rPr lang="zh-CN" altLang="zh-CN" sz="2000" dirty="0">
                <a:solidFill>
                  <a:srgbClr val="445469"/>
                </a:solidFill>
                <a:latin typeface="微软雅黑" panose="020B0503020204020204" pitchFamily="34" charset="-122"/>
                <a:ea typeface="微软雅黑" panose="020B0503020204020204" pitchFamily="34" charset="-122"/>
              </a:rPr>
              <a:t>现就文献中</a:t>
            </a:r>
            <a:r>
              <a:rPr lang="en-US" altLang="zh-CN" sz="2000" dirty="0">
                <a:solidFill>
                  <a:srgbClr val="445469"/>
                </a:solidFill>
                <a:latin typeface="微软雅黑" panose="020B0503020204020204" pitchFamily="34" charset="-122"/>
                <a:ea typeface="微软雅黑" panose="020B0503020204020204" pitchFamily="34" charset="-122"/>
              </a:rPr>
              <a:t>5</a:t>
            </a:r>
            <a:r>
              <a:rPr lang="zh-CN" altLang="zh-CN" sz="2000" dirty="0">
                <a:solidFill>
                  <a:srgbClr val="445469"/>
                </a:solidFill>
                <a:latin typeface="微软雅黑" panose="020B0503020204020204" pitchFamily="34" charset="-122"/>
                <a:ea typeface="微软雅黑" panose="020B0503020204020204" pitchFamily="34" charset="-122"/>
              </a:rPr>
              <a:t>个重要政策内容进行汇整</a:t>
            </a:r>
            <a:r>
              <a:rPr lang="zh-CN" altLang="en-US" sz="2000" dirty="0">
                <a:solidFill>
                  <a:srgbClr val="445469"/>
                </a:solidFill>
                <a:latin typeface="微软雅黑" panose="020B0503020204020204" pitchFamily="34" charset="-122"/>
                <a:ea typeface="微软雅黑" panose="020B0503020204020204" pitchFamily="34" charset="-122"/>
              </a:rPr>
              <a:t>：</a:t>
            </a:r>
            <a:endParaRPr lang="en-US" altLang="zh-CN" sz="2000" dirty="0">
              <a:solidFill>
                <a:srgbClr val="445469"/>
              </a:solidFill>
              <a:latin typeface="微软雅黑" panose="020B0503020204020204" pitchFamily="34" charset="-122"/>
              <a:ea typeface="微软雅黑" panose="020B0503020204020204" pitchFamily="34" charset="-122"/>
            </a:endParaRPr>
          </a:p>
          <a:p>
            <a:pPr indent="304800" algn="just">
              <a:spcBef>
                <a:spcPts val="600"/>
              </a:spcBef>
            </a:pPr>
            <a:r>
              <a:rPr lang="en-US" altLang="zh-CN" sz="2000" dirty="0">
                <a:solidFill>
                  <a:srgbClr val="445469"/>
                </a:solidFill>
                <a:latin typeface="微软雅黑" panose="020B0503020204020204" pitchFamily="34" charset="-122"/>
                <a:ea typeface="微软雅黑" panose="020B0503020204020204" pitchFamily="34" charset="-122"/>
              </a:rPr>
              <a:t>1990</a:t>
            </a:r>
            <a:r>
              <a:rPr lang="zh-CN" altLang="zh-CN" sz="2000" dirty="0">
                <a:solidFill>
                  <a:srgbClr val="445469"/>
                </a:solidFill>
                <a:latin typeface="微软雅黑" panose="020B0503020204020204" pitchFamily="34" charset="-122"/>
                <a:ea typeface="微软雅黑" panose="020B0503020204020204" pitchFamily="34" charset="-122"/>
              </a:rPr>
              <a:t>年</a:t>
            </a:r>
            <a:r>
              <a:rPr lang="zh-CN" altLang="zh-CN" sz="2000" dirty="0">
                <a:solidFill>
                  <a:srgbClr val="C00000"/>
                </a:solidFill>
                <a:latin typeface="微软雅黑" panose="020B0503020204020204" pitchFamily="34" charset="-122"/>
                <a:ea typeface="微软雅黑" panose="020B0503020204020204" pitchFamily="34" charset="-122"/>
              </a:rPr>
              <a:t>《学校体育工作条例》</a:t>
            </a:r>
            <a:r>
              <a:rPr lang="zh-CN" altLang="zh-CN" sz="2000" dirty="0">
                <a:solidFill>
                  <a:srgbClr val="445469"/>
                </a:solidFill>
                <a:latin typeface="微软雅黑" panose="020B0503020204020204" pitchFamily="34" charset="-122"/>
                <a:ea typeface="微软雅黑" panose="020B0503020204020204" pitchFamily="34" charset="-122"/>
              </a:rPr>
              <a:t>施行了学校体育教学、课外活动实施、课外训练与竞赛、体育教师、场地器材设备经费、组织结构管理、奖惩等八大条例。 </a:t>
            </a:r>
          </a:p>
          <a:p>
            <a:pPr indent="304800" algn="just"/>
            <a:r>
              <a:rPr lang="en-US" altLang="zh-CN" sz="2000" dirty="0">
                <a:solidFill>
                  <a:srgbClr val="445469"/>
                </a:solidFill>
                <a:latin typeface="微软雅黑" panose="020B0503020204020204" pitchFamily="34" charset="-122"/>
                <a:ea typeface="微软雅黑" panose="020B0503020204020204" pitchFamily="34" charset="-122"/>
              </a:rPr>
              <a:t>2007</a:t>
            </a:r>
            <a:r>
              <a:rPr lang="zh-CN" altLang="zh-CN" sz="2000" dirty="0">
                <a:solidFill>
                  <a:srgbClr val="445469"/>
                </a:solidFill>
                <a:latin typeface="微软雅黑" panose="020B0503020204020204" pitchFamily="34" charset="-122"/>
                <a:ea typeface="微软雅黑" panose="020B0503020204020204" pitchFamily="34" charset="-122"/>
              </a:rPr>
              <a:t>年中共中央国务院</a:t>
            </a:r>
            <a:r>
              <a:rPr lang="zh-CN" altLang="zh-CN" sz="2000" dirty="0">
                <a:solidFill>
                  <a:srgbClr val="C00000"/>
                </a:solidFill>
                <a:latin typeface="微软雅黑" panose="020B0503020204020204" pitchFamily="34" charset="-122"/>
                <a:ea typeface="微软雅黑" panose="020B0503020204020204" pitchFamily="34" charset="-122"/>
              </a:rPr>
              <a:t>《关于加强青少年体育增强青少年体质的意见》</a:t>
            </a:r>
            <a:r>
              <a:rPr lang="zh-CN" altLang="zh-CN" sz="2000" dirty="0">
                <a:solidFill>
                  <a:srgbClr val="445469"/>
                </a:solidFill>
                <a:latin typeface="微软雅黑" panose="020B0503020204020204" pitchFamily="34" charset="-122"/>
                <a:ea typeface="微软雅黑" panose="020B0503020204020204" pitchFamily="34" charset="-122"/>
              </a:rPr>
              <a:t>，目的是全面组织实施高考、中考体育并逐步加大体育成绩在学生综合素质评价和中考成绩的分量。</a:t>
            </a:r>
          </a:p>
          <a:p>
            <a:pPr indent="304800" algn="just">
              <a:spcBef>
                <a:spcPts val="600"/>
              </a:spcBef>
            </a:pPr>
            <a:r>
              <a:rPr lang="en-US" altLang="zh-CN" sz="2000" dirty="0">
                <a:solidFill>
                  <a:srgbClr val="445469"/>
                </a:solidFill>
                <a:latin typeface="微软雅黑" panose="020B0503020204020204" pitchFamily="34" charset="-122"/>
                <a:ea typeface="微软雅黑" panose="020B0503020204020204" pitchFamily="34" charset="-122"/>
              </a:rPr>
              <a:t>2012</a:t>
            </a:r>
            <a:r>
              <a:rPr lang="zh-CN" altLang="zh-CN" sz="2000" dirty="0">
                <a:solidFill>
                  <a:srgbClr val="445469"/>
                </a:solidFill>
                <a:latin typeface="微软雅黑" panose="020B0503020204020204" pitchFamily="34" charset="-122"/>
                <a:ea typeface="微软雅黑" panose="020B0503020204020204" pitchFamily="34" charset="-122"/>
              </a:rPr>
              <a:t>年国务院办公厅转发教育部</a:t>
            </a:r>
            <a:r>
              <a:rPr lang="zh-CN" altLang="zh-CN" sz="2000" dirty="0">
                <a:solidFill>
                  <a:srgbClr val="C00000"/>
                </a:solidFill>
                <a:latin typeface="微软雅黑" panose="020B0503020204020204" pitchFamily="34" charset="-122"/>
                <a:ea typeface="微软雅黑" panose="020B0503020204020204" pitchFamily="34" charset="-122"/>
              </a:rPr>
              <a:t>《关于进一步加强学校体育工作若干意见的通知》</a:t>
            </a:r>
            <a:r>
              <a:rPr lang="zh-CN" altLang="zh-CN" sz="2000" dirty="0">
                <a:solidFill>
                  <a:srgbClr val="445469"/>
                </a:solidFill>
                <a:latin typeface="微软雅黑" panose="020B0503020204020204" pitchFamily="34" charset="-122"/>
                <a:ea typeface="微软雅黑" panose="020B0503020204020204" pitchFamily="34" charset="-122"/>
              </a:rPr>
              <a:t>目的是把提高学生体质健康水平作为落实教育规划纲要和办好人民满意教育的重要任务。</a:t>
            </a:r>
          </a:p>
          <a:p>
            <a:pPr indent="304800" algn="just"/>
            <a:r>
              <a:rPr lang="en-US" altLang="zh-CN" sz="2000" dirty="0">
                <a:solidFill>
                  <a:srgbClr val="445469"/>
                </a:solidFill>
                <a:latin typeface="微软雅黑" panose="020B0503020204020204" pitchFamily="34" charset="-122"/>
                <a:ea typeface="微软雅黑" panose="020B0503020204020204" pitchFamily="34" charset="-122"/>
              </a:rPr>
              <a:t>2016</a:t>
            </a:r>
            <a:r>
              <a:rPr lang="zh-CN" altLang="zh-CN" sz="2000" dirty="0">
                <a:solidFill>
                  <a:srgbClr val="445469"/>
                </a:solidFill>
                <a:latin typeface="微软雅黑" panose="020B0503020204020204" pitchFamily="34" charset="-122"/>
                <a:ea typeface="微软雅黑" panose="020B0503020204020204" pitchFamily="34" charset="-122"/>
              </a:rPr>
              <a:t>年国务院办公厅</a:t>
            </a:r>
            <a:r>
              <a:rPr lang="zh-CN" altLang="zh-CN" sz="2000" dirty="0">
                <a:solidFill>
                  <a:srgbClr val="C00000"/>
                </a:solidFill>
                <a:latin typeface="微软雅黑" panose="020B0503020204020204" pitchFamily="34" charset="-122"/>
                <a:ea typeface="微软雅黑" panose="020B0503020204020204" pitchFamily="34" charset="-122"/>
              </a:rPr>
              <a:t>《关于强化学校体育促进学生身心健康全面发展的意见》</a:t>
            </a:r>
            <a:r>
              <a:rPr lang="zh-CN" altLang="zh-CN" sz="2000" dirty="0">
                <a:solidFill>
                  <a:srgbClr val="445469"/>
                </a:solidFill>
                <a:latin typeface="微软雅黑" panose="020B0503020204020204" pitchFamily="34" charset="-122"/>
                <a:ea typeface="微软雅黑" panose="020B0503020204020204" pitchFamily="34" charset="-122"/>
              </a:rPr>
              <a:t>指出：学校体育仍是整个教育事业相对薄弱的环节，学校体育评价机制亟待建立。</a:t>
            </a:r>
          </a:p>
          <a:p>
            <a:pPr algn="just"/>
            <a:r>
              <a:rPr lang="en-US" altLang="zh-CN" sz="2000" dirty="0">
                <a:solidFill>
                  <a:srgbClr val="445469"/>
                </a:solidFill>
                <a:latin typeface="微软雅黑" panose="020B0503020204020204" pitchFamily="34" charset="-122"/>
                <a:ea typeface="微软雅黑" panose="020B0503020204020204" pitchFamily="34" charset="-122"/>
              </a:rPr>
              <a:t>    2020</a:t>
            </a:r>
            <a:r>
              <a:rPr lang="zh-CN" altLang="zh-CN" sz="2000" dirty="0">
                <a:solidFill>
                  <a:srgbClr val="445469"/>
                </a:solidFill>
                <a:latin typeface="微软雅黑" panose="020B0503020204020204" pitchFamily="34" charset="-122"/>
                <a:ea typeface="微软雅黑" panose="020B0503020204020204" pitchFamily="34" charset="-122"/>
              </a:rPr>
              <a:t>年中共中央办公厅、国务院办公厅</a:t>
            </a:r>
            <a:r>
              <a:rPr lang="zh-CN" altLang="zh-CN" sz="2000" dirty="0">
                <a:solidFill>
                  <a:srgbClr val="C00000"/>
                </a:solidFill>
                <a:latin typeface="微软雅黑" panose="020B0503020204020204" pitchFamily="34" charset="-122"/>
                <a:ea typeface="微软雅黑" panose="020B0503020204020204" pitchFamily="34" charset="-122"/>
              </a:rPr>
              <a:t>《关于全面加强和改进新时代学校体育工作的意见》</a:t>
            </a:r>
            <a:r>
              <a:rPr lang="zh-CN" altLang="zh-CN" sz="2000" dirty="0">
                <a:solidFill>
                  <a:srgbClr val="445469"/>
                </a:solidFill>
                <a:latin typeface="微软雅黑" panose="020B0503020204020204" pitchFamily="34" charset="-122"/>
                <a:ea typeface="微软雅黑" panose="020B0503020204020204" pitchFamily="34" charset="-122"/>
              </a:rPr>
              <a:t>指出学校要以改革创新的精神，立足时代需求，更新教育理念， 深化教学改革，使学校体育同教育事业的改革发展要求相适应，同广大学生对优质丰富体育资源的期盼相契合。</a:t>
            </a:r>
            <a:endParaRPr lang="zh-CN" altLang="en-US" sz="2000" dirty="0">
              <a:solidFill>
                <a:srgbClr val="44546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5647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5</a:t>
            </a:fld>
            <a:endParaRPr lang="zh-CN" altLang="en-US"/>
          </a:p>
        </p:txBody>
      </p:sp>
      <p:sp>
        <p:nvSpPr>
          <p:cNvPr id="17" name="文本框 16">
            <a:extLst>
              <a:ext uri="{FF2B5EF4-FFF2-40B4-BE49-F238E27FC236}">
                <a16:creationId xmlns:a16="http://schemas.microsoft.com/office/drawing/2014/main" id="{44C89233-D2B8-576E-A9A0-3262997C1C75}"/>
              </a:ext>
            </a:extLst>
          </p:cNvPr>
          <p:cNvSpPr txBox="1"/>
          <p:nvPr/>
        </p:nvSpPr>
        <p:spPr>
          <a:xfrm>
            <a:off x="362642" y="326739"/>
            <a:ext cx="10969922" cy="584775"/>
          </a:xfrm>
          <a:prstGeom prst="rect">
            <a:avLst/>
          </a:prstGeom>
          <a:noFill/>
        </p:spPr>
        <p:txBody>
          <a:bodyPr wrap="square">
            <a:spAutoFit/>
          </a:bodyPr>
          <a:lstStyle/>
          <a:p>
            <a:pPr eaLnBrk="1" hangingPunct="1"/>
            <a:r>
              <a:rPr lang="zh-CN" altLang="en-US" sz="3200" b="1" dirty="0">
                <a:solidFill>
                  <a:srgbClr val="9A0000"/>
                </a:solidFill>
                <a:latin typeface="微软雅黑" panose="020B0503020204020204" pitchFamily="34" charset="-122"/>
                <a:ea typeface="微软雅黑" panose="020B0503020204020204" pitchFamily="34" charset="-122"/>
              </a:rPr>
              <a:t>二、文献回顾</a:t>
            </a:r>
          </a:p>
        </p:txBody>
      </p:sp>
      <p:grpSp>
        <p:nvGrpSpPr>
          <p:cNvPr id="8" name="组合 7">
            <a:extLst>
              <a:ext uri="{FF2B5EF4-FFF2-40B4-BE49-F238E27FC236}">
                <a16:creationId xmlns:a16="http://schemas.microsoft.com/office/drawing/2014/main" id="{2BC85E3F-DB0C-A476-15DC-5DDBB47B7C3F}"/>
              </a:ext>
            </a:extLst>
          </p:cNvPr>
          <p:cNvGrpSpPr/>
          <p:nvPr/>
        </p:nvGrpSpPr>
        <p:grpSpPr>
          <a:xfrm>
            <a:off x="591908" y="1861849"/>
            <a:ext cx="574675" cy="576263"/>
            <a:chOff x="1130752" y="2155763"/>
            <a:chExt cx="574675" cy="576263"/>
          </a:xfrm>
        </p:grpSpPr>
        <p:sp>
          <p:nvSpPr>
            <p:cNvPr id="9" name="Oval 10">
              <a:extLst>
                <a:ext uri="{FF2B5EF4-FFF2-40B4-BE49-F238E27FC236}">
                  <a16:creationId xmlns:a16="http://schemas.microsoft.com/office/drawing/2014/main" id="{B4F8BC61-2900-9F62-90D9-31D2E3194EE6}"/>
                </a:ext>
              </a:extLst>
            </p:cNvPr>
            <p:cNvSpPr>
              <a:spLocks noChangeAspect="1" noChangeArrowheads="1"/>
            </p:cNvSpPr>
            <p:nvPr/>
          </p:nvSpPr>
          <p:spPr bwMode="auto">
            <a:xfrm>
              <a:off x="1130752" y="2155763"/>
              <a:ext cx="574675" cy="576263"/>
            </a:xfrm>
            <a:prstGeom prst="ellipse">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endParaRPr>
            </a:p>
          </p:txBody>
        </p:sp>
        <p:pic>
          <p:nvPicPr>
            <p:cNvPr id="11" name="Picture 15" descr="bulb.png">
              <a:extLst>
                <a:ext uri="{FF2B5EF4-FFF2-40B4-BE49-F238E27FC236}">
                  <a16:creationId xmlns:a16="http://schemas.microsoft.com/office/drawing/2014/main" id="{DA83F3A1-EBB6-60E0-BC7D-92A2C1352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277" y="2319276"/>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文本框 5">
            <a:extLst>
              <a:ext uri="{FF2B5EF4-FFF2-40B4-BE49-F238E27FC236}">
                <a16:creationId xmlns:a16="http://schemas.microsoft.com/office/drawing/2014/main" id="{BDEFA561-370C-065A-F16E-890A3ABB8A8A}"/>
              </a:ext>
            </a:extLst>
          </p:cNvPr>
          <p:cNvSpPr txBox="1"/>
          <p:nvPr/>
        </p:nvSpPr>
        <p:spPr>
          <a:xfrm>
            <a:off x="1371600" y="1616529"/>
            <a:ext cx="3445328" cy="1077218"/>
          </a:xfrm>
          <a:prstGeom prst="rect">
            <a:avLst/>
          </a:prstGeom>
          <a:noFill/>
        </p:spPr>
        <p:txBody>
          <a:bodyPr wrap="square" rtlCol="0">
            <a:spAutoFit/>
          </a:bodyPr>
          <a:lstStyle/>
          <a:p>
            <a:r>
              <a:rPr lang="en-US" altLang="zh-CN" sz="2800" dirty="0">
                <a:solidFill>
                  <a:srgbClr val="445469"/>
                </a:solidFill>
                <a:latin typeface="微软雅黑" panose="020B0503020204020204" pitchFamily="34" charset="-122"/>
                <a:ea typeface="微软雅黑" panose="020B0503020204020204" pitchFamily="34" charset="-122"/>
              </a:rPr>
              <a:t>2022</a:t>
            </a:r>
            <a:r>
              <a:rPr lang="zh-CN" altLang="en-US" sz="2800" dirty="0">
                <a:solidFill>
                  <a:srgbClr val="445469"/>
                </a:solidFill>
                <a:latin typeface="微软雅黑" panose="020B0503020204020204" pitchFamily="34" charset="-122"/>
                <a:ea typeface="微软雅黑" panose="020B0503020204020204" pitchFamily="34" charset="-122"/>
              </a:rPr>
              <a:t>年</a:t>
            </a:r>
            <a:r>
              <a:rPr lang="en-US" altLang="zh-CN" sz="2800" dirty="0">
                <a:solidFill>
                  <a:srgbClr val="445469"/>
                </a:solidFill>
                <a:latin typeface="微软雅黑" panose="020B0503020204020204" pitchFamily="34" charset="-122"/>
                <a:ea typeface="微软雅黑" panose="020B0503020204020204" pitchFamily="34" charset="-122"/>
              </a:rPr>
              <a:t>-2024</a:t>
            </a:r>
            <a:r>
              <a:rPr lang="zh-CN" altLang="en-US" sz="2800" dirty="0">
                <a:solidFill>
                  <a:srgbClr val="445469"/>
                </a:solidFill>
                <a:latin typeface="微软雅黑" panose="020B0503020204020204" pitchFamily="34" charset="-122"/>
                <a:ea typeface="微软雅黑" panose="020B0503020204020204" pitchFamily="34" charset="-122"/>
              </a:rPr>
              <a:t>年</a:t>
            </a:r>
            <a:endParaRPr lang="en-US" altLang="zh-CN" sz="2800" dirty="0">
              <a:solidFill>
                <a:srgbClr val="445469"/>
              </a:solidFill>
              <a:latin typeface="微软雅黑" panose="020B0503020204020204" pitchFamily="34" charset="-122"/>
              <a:ea typeface="微软雅黑" panose="020B0503020204020204" pitchFamily="34" charset="-122"/>
            </a:endParaRPr>
          </a:p>
          <a:p>
            <a:r>
              <a:rPr lang="zh-CN" altLang="en-US" sz="3600" b="1" dirty="0">
                <a:solidFill>
                  <a:srgbClr val="C00000"/>
                </a:solidFill>
              </a:rPr>
              <a:t>新政策</a:t>
            </a:r>
            <a:r>
              <a:rPr lang="zh-CN" altLang="en-US" sz="2800" dirty="0">
                <a:solidFill>
                  <a:srgbClr val="445469"/>
                </a:solidFill>
                <a:latin typeface="微软雅黑" panose="020B0503020204020204" pitchFamily="34" charset="-122"/>
                <a:ea typeface="微软雅黑" panose="020B0503020204020204" pitchFamily="34" charset="-122"/>
              </a:rPr>
              <a:t>来袭</a:t>
            </a:r>
            <a:r>
              <a:rPr lang="zh-CN" altLang="en-US" sz="3600" dirty="0"/>
              <a:t>！</a:t>
            </a:r>
          </a:p>
        </p:txBody>
      </p:sp>
      <p:sp>
        <p:nvSpPr>
          <p:cNvPr id="7" name="文本框 6">
            <a:extLst>
              <a:ext uri="{FF2B5EF4-FFF2-40B4-BE49-F238E27FC236}">
                <a16:creationId xmlns:a16="http://schemas.microsoft.com/office/drawing/2014/main" id="{A000F3FF-F9BF-99A1-1D1F-60F6E252A638}"/>
              </a:ext>
            </a:extLst>
          </p:cNvPr>
          <p:cNvSpPr txBox="1"/>
          <p:nvPr/>
        </p:nvSpPr>
        <p:spPr>
          <a:xfrm>
            <a:off x="6270174" y="1175658"/>
            <a:ext cx="4865914" cy="1569660"/>
          </a:xfrm>
          <a:prstGeom prst="rect">
            <a:avLst/>
          </a:prstGeom>
          <a:noFill/>
        </p:spPr>
        <p:txBody>
          <a:bodyPr wrap="square" rtlCol="0">
            <a:spAutoFit/>
          </a:bodyPr>
          <a:lstStyle/>
          <a:p>
            <a:r>
              <a:rPr lang="zh-CN" altLang="en-US" sz="2400" dirty="0">
                <a:solidFill>
                  <a:srgbClr val="445469"/>
                </a:solidFill>
                <a:latin typeface="微软雅黑" panose="020B0503020204020204" pitchFamily="34" charset="-122"/>
                <a:ea typeface="微软雅黑" panose="020B0503020204020204" pitchFamily="34" charset="-122"/>
              </a:rPr>
              <a:t>第三条</a:t>
            </a:r>
            <a:r>
              <a:rPr lang="zh-CN" altLang="en-US" sz="2400" b="1" dirty="0">
                <a:solidFill>
                  <a:srgbClr val="C00000"/>
                </a:solidFill>
                <a:latin typeface="微软雅黑" panose="020B0503020204020204" pitchFamily="34" charset="-122"/>
                <a:ea typeface="微软雅黑" panose="020B0503020204020204" pitchFamily="34" charset="-122"/>
              </a:rPr>
              <a:t>  </a:t>
            </a:r>
            <a:r>
              <a:rPr lang="zh-CN" altLang="en-US" sz="2400" dirty="0">
                <a:solidFill>
                  <a:srgbClr val="445469"/>
                </a:solidFill>
                <a:latin typeface="微软雅黑" panose="020B0503020204020204" pitchFamily="34" charset="-122"/>
                <a:ea typeface="微软雅黑" panose="020B0503020204020204" pitchFamily="34" charset="-122"/>
              </a:rPr>
              <a:t>学生无论是否选修体育课，</a:t>
            </a:r>
            <a:r>
              <a:rPr lang="zh-CN" altLang="en-US" sz="2400" b="1" dirty="0">
                <a:solidFill>
                  <a:srgbClr val="C00000"/>
                </a:solidFill>
                <a:latin typeface="微软雅黑" panose="020B0503020204020204" pitchFamily="34" charset="-122"/>
                <a:ea typeface="微软雅黑" panose="020B0503020204020204" pitchFamily="34" charset="-122"/>
              </a:rPr>
              <a:t>每学年必须至少参加一次体质健康测试</a:t>
            </a:r>
            <a:r>
              <a:rPr lang="zh-CN" altLang="en-US" sz="2400" dirty="0">
                <a:solidFill>
                  <a:srgbClr val="445469"/>
                </a:solidFill>
                <a:latin typeface="微软雅黑" panose="020B0503020204020204" pitchFamily="34" charset="-122"/>
                <a:ea typeface="微软雅黑" panose="020B0503020204020204" pitchFamily="34" charset="-122"/>
              </a:rPr>
              <a:t>，测试安排在秋季学期、春季学期和其他补测时间。</a:t>
            </a:r>
          </a:p>
        </p:txBody>
      </p:sp>
      <p:sp>
        <p:nvSpPr>
          <p:cNvPr id="15" name="文本框 14">
            <a:extLst>
              <a:ext uri="{FF2B5EF4-FFF2-40B4-BE49-F238E27FC236}">
                <a16:creationId xmlns:a16="http://schemas.microsoft.com/office/drawing/2014/main" id="{7E473497-525A-A331-0D4C-07A11A2A8D3F}"/>
              </a:ext>
            </a:extLst>
          </p:cNvPr>
          <p:cNvSpPr txBox="1"/>
          <p:nvPr/>
        </p:nvSpPr>
        <p:spPr>
          <a:xfrm>
            <a:off x="6237516" y="3216727"/>
            <a:ext cx="5078186" cy="2677656"/>
          </a:xfrm>
          <a:prstGeom prst="rect">
            <a:avLst/>
          </a:prstGeom>
          <a:noFill/>
        </p:spPr>
        <p:txBody>
          <a:bodyPr wrap="square" rtlCol="0">
            <a:spAutoFit/>
          </a:bodyPr>
          <a:lstStyle/>
          <a:p>
            <a:r>
              <a:rPr lang="zh-CN" altLang="en-US" sz="2400" dirty="0">
                <a:solidFill>
                  <a:srgbClr val="445469"/>
                </a:solidFill>
                <a:latin typeface="微软雅黑" panose="020B0503020204020204" pitchFamily="34" charset="-122"/>
                <a:ea typeface="微软雅黑" panose="020B0503020204020204" pitchFamily="34" charset="-122"/>
              </a:rPr>
              <a:t>第六条 </a:t>
            </a:r>
            <a:r>
              <a:rPr lang="zh-CN" altLang="en-US" sz="2400" b="1" dirty="0">
                <a:solidFill>
                  <a:srgbClr val="C00000"/>
                </a:solidFill>
                <a:latin typeface="微软雅黑" panose="020B0503020204020204" pitchFamily="34" charset="-122"/>
                <a:ea typeface="微软雅黑" panose="020B0503020204020204" pitchFamily="34" charset="-122"/>
              </a:rPr>
              <a:t> </a:t>
            </a:r>
            <a:r>
              <a:rPr lang="zh-CN" altLang="en-US" sz="2400" dirty="0">
                <a:solidFill>
                  <a:srgbClr val="445469"/>
                </a:solidFill>
                <a:latin typeface="微软雅黑" panose="020B0503020204020204" pitchFamily="34" charset="-122"/>
                <a:ea typeface="微软雅黑" panose="020B0503020204020204" pitchFamily="34" charset="-122"/>
              </a:rPr>
              <a:t>从</a:t>
            </a:r>
            <a:r>
              <a:rPr lang="en-US" altLang="zh-CN" sz="2400" dirty="0">
                <a:solidFill>
                  <a:srgbClr val="445469"/>
                </a:solidFill>
                <a:latin typeface="微软雅黑" panose="020B0503020204020204" pitchFamily="34" charset="-122"/>
                <a:ea typeface="微软雅黑" panose="020B0503020204020204" pitchFamily="34" charset="-122"/>
              </a:rPr>
              <a:t>2022</a:t>
            </a:r>
            <a:r>
              <a:rPr lang="zh-CN" altLang="en-US" sz="2400" dirty="0">
                <a:solidFill>
                  <a:srgbClr val="445469"/>
                </a:solidFill>
                <a:latin typeface="微软雅黑" panose="020B0503020204020204" pitchFamily="34" charset="-122"/>
                <a:ea typeface="微软雅黑" panose="020B0503020204020204" pitchFamily="34" charset="-122"/>
              </a:rPr>
              <a:t>级开始</a:t>
            </a:r>
            <a:r>
              <a:rPr lang="en-US" altLang="zh-CN" sz="2400" dirty="0">
                <a:solidFill>
                  <a:srgbClr val="445469"/>
                </a:solidFill>
                <a:latin typeface="微软雅黑" panose="020B0503020204020204" pitchFamily="34" charset="-122"/>
                <a:ea typeface="微软雅黑" panose="020B0503020204020204" pitchFamily="34" charset="-122"/>
              </a:rPr>
              <a:t>,</a:t>
            </a:r>
            <a:r>
              <a:rPr lang="zh-CN" altLang="en-US" sz="2400" dirty="0">
                <a:solidFill>
                  <a:srgbClr val="445469"/>
                </a:solidFill>
                <a:latin typeface="微软雅黑" panose="020B0503020204020204" pitchFamily="34" charset="-122"/>
                <a:ea typeface="微软雅黑" panose="020B0503020204020204" pitchFamily="34" charset="-122"/>
              </a:rPr>
              <a:t>学生毕业时的体质健康测试成绩，按</a:t>
            </a:r>
            <a:r>
              <a:rPr lang="zh-CN" altLang="en-US" sz="2400" b="1" dirty="0">
                <a:solidFill>
                  <a:srgbClr val="C00000"/>
                </a:solidFill>
                <a:latin typeface="微软雅黑" panose="020B0503020204020204" pitchFamily="34" charset="-122"/>
                <a:ea typeface="微软雅黑" panose="020B0503020204020204" pitchFamily="34" charset="-122"/>
              </a:rPr>
              <a:t>毕业当年学年总分的</a:t>
            </a:r>
            <a:r>
              <a:rPr lang="en-US" altLang="zh-CN" sz="2400" b="1" dirty="0">
                <a:solidFill>
                  <a:srgbClr val="C00000"/>
                </a:solidFill>
                <a:latin typeface="微软雅黑" panose="020B0503020204020204" pitchFamily="34" charset="-122"/>
                <a:ea typeface="微软雅黑" panose="020B0503020204020204" pitchFamily="34" charset="-122"/>
              </a:rPr>
              <a:t>50%</a:t>
            </a:r>
            <a:r>
              <a:rPr lang="zh-CN" altLang="en-US" sz="2400" b="1" dirty="0">
                <a:solidFill>
                  <a:srgbClr val="C00000"/>
                </a:solidFill>
                <a:latin typeface="微软雅黑" panose="020B0503020204020204" pitchFamily="34" charset="-122"/>
                <a:ea typeface="微软雅黑" panose="020B0503020204020204" pitchFamily="34" charset="-122"/>
              </a:rPr>
              <a:t>与其他学年总分平均得分的</a:t>
            </a:r>
            <a:r>
              <a:rPr lang="en-US" altLang="zh-CN" sz="2400" b="1" dirty="0">
                <a:solidFill>
                  <a:srgbClr val="C00000"/>
                </a:solidFill>
                <a:latin typeface="微软雅黑" panose="020B0503020204020204" pitchFamily="34" charset="-122"/>
                <a:ea typeface="微软雅黑" panose="020B0503020204020204" pitchFamily="34" charset="-122"/>
              </a:rPr>
              <a:t>50%</a:t>
            </a:r>
            <a:r>
              <a:rPr lang="zh-CN" altLang="en-US" sz="2400" b="1" dirty="0">
                <a:solidFill>
                  <a:srgbClr val="C00000"/>
                </a:solidFill>
                <a:latin typeface="微软雅黑" panose="020B0503020204020204" pitchFamily="34" charset="-122"/>
                <a:ea typeface="微软雅黑" panose="020B0503020204020204" pitchFamily="34" charset="-122"/>
              </a:rPr>
              <a:t>之和</a:t>
            </a:r>
            <a:r>
              <a:rPr lang="zh-CN" altLang="en-US" sz="2400" dirty="0">
                <a:solidFill>
                  <a:srgbClr val="445469"/>
                </a:solidFill>
                <a:latin typeface="微软雅黑" panose="020B0503020204020204" pitchFamily="34" charset="-122"/>
                <a:ea typeface="微软雅黑" panose="020B0503020204020204" pitchFamily="34" charset="-122"/>
              </a:rPr>
              <a:t>进行评定。学生毕业时，体质健康测试成绩</a:t>
            </a:r>
            <a:r>
              <a:rPr lang="en-US" altLang="zh-CN" sz="2400" dirty="0">
                <a:solidFill>
                  <a:srgbClr val="445469"/>
                </a:solidFill>
                <a:latin typeface="微软雅黑" panose="020B0503020204020204" pitchFamily="34" charset="-122"/>
                <a:ea typeface="微软雅黑" panose="020B0503020204020204" pitchFamily="34" charset="-122"/>
              </a:rPr>
              <a:t>(</a:t>
            </a:r>
            <a:r>
              <a:rPr lang="zh-CN" altLang="en-US" sz="2400" dirty="0">
                <a:solidFill>
                  <a:srgbClr val="445469"/>
                </a:solidFill>
                <a:latin typeface="微软雅黑" panose="020B0503020204020204" pitchFamily="34" charset="-122"/>
                <a:ea typeface="微软雅黑" panose="020B0503020204020204" pitchFamily="34" charset="-122"/>
              </a:rPr>
              <a:t>按照</a:t>
            </a:r>
            <a:r>
              <a:rPr lang="en-US" altLang="zh-CN" sz="2400" dirty="0">
                <a:solidFill>
                  <a:srgbClr val="445469"/>
                </a:solidFill>
                <a:latin typeface="微软雅黑" panose="020B0503020204020204" pitchFamily="34" charset="-122"/>
                <a:ea typeface="微软雅黑" panose="020B0503020204020204" pitchFamily="34" charset="-122"/>
              </a:rPr>
              <a:t>《</a:t>
            </a:r>
            <a:r>
              <a:rPr lang="zh-CN" altLang="en-US" sz="2400" dirty="0">
                <a:solidFill>
                  <a:srgbClr val="445469"/>
                </a:solidFill>
                <a:latin typeface="微软雅黑" panose="020B0503020204020204" pitchFamily="34" charset="-122"/>
                <a:ea typeface="微软雅黑" panose="020B0503020204020204" pitchFamily="34" charset="-122"/>
              </a:rPr>
              <a:t>标准</a:t>
            </a:r>
            <a:r>
              <a:rPr lang="en-US" altLang="zh-CN" sz="2400" dirty="0">
                <a:solidFill>
                  <a:srgbClr val="445469"/>
                </a:solidFill>
                <a:latin typeface="微软雅黑" panose="020B0503020204020204" pitchFamily="34" charset="-122"/>
                <a:ea typeface="微软雅黑" panose="020B0503020204020204" pitchFamily="34" charset="-122"/>
              </a:rPr>
              <a:t>》</a:t>
            </a:r>
            <a:r>
              <a:rPr lang="zh-CN" altLang="en-US" sz="2400" dirty="0">
                <a:solidFill>
                  <a:srgbClr val="445469"/>
                </a:solidFill>
                <a:latin typeface="微软雅黑" panose="020B0503020204020204" pitchFamily="34" charset="-122"/>
                <a:ea typeface="微软雅黑" panose="020B0503020204020204" pitchFamily="34" charset="-122"/>
              </a:rPr>
              <a:t>测试</a:t>
            </a:r>
            <a:r>
              <a:rPr lang="en-US" altLang="zh-CN" sz="2400" dirty="0">
                <a:solidFill>
                  <a:srgbClr val="445469"/>
                </a:solidFill>
                <a:latin typeface="微软雅黑" panose="020B0503020204020204" pitchFamily="34" charset="-122"/>
                <a:ea typeface="微软雅黑" panose="020B0503020204020204" pitchFamily="34" charset="-122"/>
              </a:rPr>
              <a:t>)</a:t>
            </a:r>
            <a:r>
              <a:rPr lang="zh-CN" altLang="en-US" sz="2400" dirty="0">
                <a:solidFill>
                  <a:srgbClr val="445469"/>
                </a:solidFill>
                <a:latin typeface="微软雅黑" panose="020B0503020204020204" pitchFamily="34" charset="-122"/>
                <a:ea typeface="微软雅黑" panose="020B0503020204020204" pitchFamily="34" charset="-122"/>
              </a:rPr>
              <a:t>达不到</a:t>
            </a:r>
            <a:r>
              <a:rPr lang="en-US" altLang="zh-CN" sz="2400" dirty="0">
                <a:solidFill>
                  <a:srgbClr val="445469"/>
                </a:solidFill>
                <a:latin typeface="微软雅黑" panose="020B0503020204020204" pitchFamily="34" charset="-122"/>
                <a:ea typeface="微软雅黑" panose="020B0503020204020204" pitchFamily="34" charset="-122"/>
              </a:rPr>
              <a:t>50</a:t>
            </a:r>
            <a:r>
              <a:rPr lang="zh-CN" altLang="en-US" sz="2400" dirty="0">
                <a:solidFill>
                  <a:srgbClr val="445469"/>
                </a:solidFill>
                <a:latin typeface="微软雅黑" panose="020B0503020204020204" pitchFamily="34" charset="-122"/>
                <a:ea typeface="微软雅黑" panose="020B0503020204020204" pitchFamily="34" charset="-122"/>
              </a:rPr>
              <a:t>分者按结业或肄业处理。</a:t>
            </a:r>
          </a:p>
        </p:txBody>
      </p:sp>
      <p:pic>
        <p:nvPicPr>
          <p:cNvPr id="18" name="图片 17">
            <a:extLst>
              <a:ext uri="{FF2B5EF4-FFF2-40B4-BE49-F238E27FC236}">
                <a16:creationId xmlns:a16="http://schemas.microsoft.com/office/drawing/2014/main" id="{9AC105B0-17C4-8F69-90AA-9902C84670A0}"/>
              </a:ext>
            </a:extLst>
          </p:cNvPr>
          <p:cNvPicPr>
            <a:picLocks noChangeAspect="1"/>
          </p:cNvPicPr>
          <p:nvPr/>
        </p:nvPicPr>
        <p:blipFill>
          <a:blip r:embed="rId4"/>
          <a:stretch>
            <a:fillRect/>
          </a:stretch>
        </p:blipFill>
        <p:spPr>
          <a:xfrm>
            <a:off x="193901" y="3056844"/>
            <a:ext cx="5762625" cy="1952625"/>
          </a:xfrm>
          <a:prstGeom prst="rect">
            <a:avLst/>
          </a:prstGeom>
        </p:spPr>
      </p:pic>
    </p:spTree>
    <p:extLst>
      <p:ext uri="{BB962C8B-B14F-4D97-AF65-F5344CB8AC3E}">
        <p14:creationId xmlns:p14="http://schemas.microsoft.com/office/powerpoint/2010/main" val="56795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6</a:t>
            </a:fld>
            <a:endParaRPr lang="zh-CN" altLang="en-US"/>
          </a:p>
        </p:txBody>
      </p:sp>
      <p:sp>
        <p:nvSpPr>
          <p:cNvPr id="17" name="文本框 16">
            <a:extLst>
              <a:ext uri="{FF2B5EF4-FFF2-40B4-BE49-F238E27FC236}">
                <a16:creationId xmlns:a16="http://schemas.microsoft.com/office/drawing/2014/main" id="{44C89233-D2B8-576E-A9A0-3262997C1C75}"/>
              </a:ext>
            </a:extLst>
          </p:cNvPr>
          <p:cNvSpPr txBox="1"/>
          <p:nvPr/>
        </p:nvSpPr>
        <p:spPr>
          <a:xfrm>
            <a:off x="362642" y="326739"/>
            <a:ext cx="10969922" cy="584775"/>
          </a:xfrm>
          <a:prstGeom prst="rect">
            <a:avLst/>
          </a:prstGeom>
          <a:noFill/>
        </p:spPr>
        <p:txBody>
          <a:bodyPr wrap="square">
            <a:spAutoFit/>
          </a:bodyPr>
          <a:lstStyle/>
          <a:p>
            <a:pPr eaLnBrk="1" hangingPunct="1"/>
            <a:r>
              <a:rPr lang="zh-CN" altLang="en-US" sz="3200" b="1" dirty="0">
                <a:solidFill>
                  <a:srgbClr val="9A0000"/>
                </a:solidFill>
                <a:latin typeface="微软雅黑" panose="020B0503020204020204" pitchFamily="34" charset="-122"/>
                <a:ea typeface="微软雅黑" panose="020B0503020204020204" pitchFamily="34" charset="-122"/>
              </a:rPr>
              <a:t>三、研究方法和数据来源</a:t>
            </a:r>
          </a:p>
        </p:txBody>
      </p:sp>
      <p:grpSp>
        <p:nvGrpSpPr>
          <p:cNvPr id="5" name="组合 4">
            <a:extLst>
              <a:ext uri="{FF2B5EF4-FFF2-40B4-BE49-F238E27FC236}">
                <a16:creationId xmlns:a16="http://schemas.microsoft.com/office/drawing/2014/main" id="{8ACA107D-B82D-85E5-9989-1BA745D712AA}"/>
              </a:ext>
            </a:extLst>
          </p:cNvPr>
          <p:cNvGrpSpPr/>
          <p:nvPr/>
        </p:nvGrpSpPr>
        <p:grpSpPr>
          <a:xfrm>
            <a:off x="1196065" y="1208702"/>
            <a:ext cx="574675" cy="576263"/>
            <a:chOff x="1130752" y="2155763"/>
            <a:chExt cx="574675" cy="576263"/>
          </a:xfrm>
        </p:grpSpPr>
        <p:sp>
          <p:nvSpPr>
            <p:cNvPr id="20" name="Oval 10">
              <a:extLst>
                <a:ext uri="{FF2B5EF4-FFF2-40B4-BE49-F238E27FC236}">
                  <a16:creationId xmlns:a16="http://schemas.microsoft.com/office/drawing/2014/main" id="{C555773F-AE62-0F5C-9210-781144B97A1D}"/>
                </a:ext>
              </a:extLst>
            </p:cNvPr>
            <p:cNvSpPr>
              <a:spLocks noChangeAspect="1" noChangeArrowheads="1"/>
            </p:cNvSpPr>
            <p:nvPr/>
          </p:nvSpPr>
          <p:spPr bwMode="auto">
            <a:xfrm>
              <a:off x="1130752" y="2155763"/>
              <a:ext cx="574675" cy="576263"/>
            </a:xfrm>
            <a:prstGeom prst="ellipse">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endParaRPr>
            </a:p>
          </p:txBody>
        </p:sp>
        <p:pic>
          <p:nvPicPr>
            <p:cNvPr id="21" name="Picture 15" descr="bulb.png">
              <a:extLst>
                <a:ext uri="{FF2B5EF4-FFF2-40B4-BE49-F238E27FC236}">
                  <a16:creationId xmlns:a16="http://schemas.microsoft.com/office/drawing/2014/main" id="{2431E9E2-387C-E19F-8C23-0A67B11D0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277" y="2319276"/>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a:extLst>
              <a:ext uri="{FF2B5EF4-FFF2-40B4-BE49-F238E27FC236}">
                <a16:creationId xmlns:a16="http://schemas.microsoft.com/office/drawing/2014/main" id="{0A5D0CFC-7C34-5EB4-D7C3-CB8100099884}"/>
              </a:ext>
            </a:extLst>
          </p:cNvPr>
          <p:cNvGrpSpPr/>
          <p:nvPr/>
        </p:nvGrpSpPr>
        <p:grpSpPr>
          <a:xfrm>
            <a:off x="1201510" y="2536761"/>
            <a:ext cx="574675" cy="576263"/>
            <a:chOff x="1152524" y="3124591"/>
            <a:chExt cx="574675" cy="576263"/>
          </a:xfrm>
        </p:grpSpPr>
        <p:sp>
          <p:nvSpPr>
            <p:cNvPr id="22" name="Oval 10">
              <a:extLst>
                <a:ext uri="{FF2B5EF4-FFF2-40B4-BE49-F238E27FC236}">
                  <a16:creationId xmlns:a16="http://schemas.microsoft.com/office/drawing/2014/main" id="{1A55EEAA-44CE-2769-F5A9-F86BC1AD74D9}"/>
                </a:ext>
              </a:extLst>
            </p:cNvPr>
            <p:cNvSpPr>
              <a:spLocks noChangeAspect="1" noChangeArrowheads="1"/>
            </p:cNvSpPr>
            <p:nvPr/>
          </p:nvSpPr>
          <p:spPr bwMode="auto">
            <a:xfrm>
              <a:off x="1152524" y="3124591"/>
              <a:ext cx="574675" cy="576263"/>
            </a:xfrm>
            <a:prstGeom prst="ellipse">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endParaRPr>
            </a:p>
          </p:txBody>
        </p:sp>
        <p:pic>
          <p:nvPicPr>
            <p:cNvPr id="23" name="Picture 15" descr="bulb.png">
              <a:extLst>
                <a:ext uri="{FF2B5EF4-FFF2-40B4-BE49-F238E27FC236}">
                  <a16:creationId xmlns:a16="http://schemas.microsoft.com/office/drawing/2014/main" id="{BD727756-76F9-0D20-8737-1A7E1C336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049" y="3288104"/>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a:extLst>
              <a:ext uri="{FF2B5EF4-FFF2-40B4-BE49-F238E27FC236}">
                <a16:creationId xmlns:a16="http://schemas.microsoft.com/office/drawing/2014/main" id="{781D222A-23C7-30E0-5DBC-70559B3B7479}"/>
              </a:ext>
            </a:extLst>
          </p:cNvPr>
          <p:cNvGrpSpPr/>
          <p:nvPr/>
        </p:nvGrpSpPr>
        <p:grpSpPr>
          <a:xfrm>
            <a:off x="1206953" y="3930134"/>
            <a:ext cx="574675" cy="576263"/>
            <a:chOff x="1157966" y="4044434"/>
            <a:chExt cx="574675" cy="576263"/>
          </a:xfrm>
        </p:grpSpPr>
        <p:sp>
          <p:nvSpPr>
            <p:cNvPr id="25" name="Oval 10">
              <a:extLst>
                <a:ext uri="{FF2B5EF4-FFF2-40B4-BE49-F238E27FC236}">
                  <a16:creationId xmlns:a16="http://schemas.microsoft.com/office/drawing/2014/main" id="{0E64EC18-4596-2353-424A-F1D943D8BFC2}"/>
                </a:ext>
              </a:extLst>
            </p:cNvPr>
            <p:cNvSpPr>
              <a:spLocks noChangeAspect="1" noChangeArrowheads="1"/>
            </p:cNvSpPr>
            <p:nvPr/>
          </p:nvSpPr>
          <p:spPr bwMode="auto">
            <a:xfrm>
              <a:off x="1157966" y="4044434"/>
              <a:ext cx="574675" cy="576263"/>
            </a:xfrm>
            <a:prstGeom prst="ellipse">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endParaRPr>
            </a:p>
          </p:txBody>
        </p:sp>
        <p:pic>
          <p:nvPicPr>
            <p:cNvPr id="26" name="Picture 15" descr="bulb.png">
              <a:extLst>
                <a:ext uri="{FF2B5EF4-FFF2-40B4-BE49-F238E27FC236}">
                  <a16:creationId xmlns:a16="http://schemas.microsoft.com/office/drawing/2014/main" id="{7FD45201-C56B-1045-4ACC-796044556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491" y="4207947"/>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2">
            <a:extLst>
              <a:ext uri="{FF2B5EF4-FFF2-40B4-BE49-F238E27FC236}">
                <a16:creationId xmlns:a16="http://schemas.microsoft.com/office/drawing/2014/main" id="{352BAA49-9EEB-6B07-0024-16A72040A21C}"/>
              </a:ext>
            </a:extLst>
          </p:cNvPr>
          <p:cNvGrpSpPr/>
          <p:nvPr/>
        </p:nvGrpSpPr>
        <p:grpSpPr>
          <a:xfrm>
            <a:off x="1228723" y="5454137"/>
            <a:ext cx="632279" cy="824139"/>
            <a:chOff x="1163409" y="4964279"/>
            <a:chExt cx="632279" cy="824139"/>
          </a:xfrm>
        </p:grpSpPr>
        <p:pic>
          <p:nvPicPr>
            <p:cNvPr id="33" name="Picture 15" descr="bulb.png">
              <a:extLst>
                <a:ext uri="{FF2B5EF4-FFF2-40B4-BE49-F238E27FC236}">
                  <a16:creationId xmlns:a16="http://schemas.microsoft.com/office/drawing/2014/main" id="{D73D5FE5-7BB9-C22C-CF25-ECB7743D3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763" y="5497906"/>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val 10">
              <a:extLst>
                <a:ext uri="{FF2B5EF4-FFF2-40B4-BE49-F238E27FC236}">
                  <a16:creationId xmlns:a16="http://schemas.microsoft.com/office/drawing/2014/main" id="{5E150D6B-37CE-C5B2-3DA9-B74DC422E164}"/>
                </a:ext>
              </a:extLst>
            </p:cNvPr>
            <p:cNvSpPr>
              <a:spLocks noChangeAspect="1" noChangeArrowheads="1"/>
            </p:cNvSpPr>
            <p:nvPr/>
          </p:nvSpPr>
          <p:spPr bwMode="auto">
            <a:xfrm>
              <a:off x="1163409" y="4964279"/>
              <a:ext cx="574675" cy="576263"/>
            </a:xfrm>
            <a:prstGeom prst="ellipse">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endParaRPr>
            </a:p>
          </p:txBody>
        </p:sp>
        <p:pic>
          <p:nvPicPr>
            <p:cNvPr id="29" name="Picture 15" descr="bulb.png">
              <a:extLst>
                <a:ext uri="{FF2B5EF4-FFF2-40B4-BE49-F238E27FC236}">
                  <a16:creationId xmlns:a16="http://schemas.microsoft.com/office/drawing/2014/main" id="{E4AC4E75-B7D5-D74C-3985-4BAAD9509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934" y="5127792"/>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矩形 13">
            <a:extLst>
              <a:ext uri="{FF2B5EF4-FFF2-40B4-BE49-F238E27FC236}">
                <a16:creationId xmlns:a16="http://schemas.microsoft.com/office/drawing/2014/main" id="{E3B113D7-504F-EA03-DFA2-1AF09A437962}"/>
              </a:ext>
            </a:extLst>
          </p:cNvPr>
          <p:cNvSpPr>
            <a:spLocks noChangeArrowheads="1"/>
          </p:cNvSpPr>
          <p:nvPr/>
        </p:nvSpPr>
        <p:spPr bwMode="auto">
          <a:xfrm>
            <a:off x="2032452" y="1028893"/>
            <a:ext cx="9773103" cy="84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2400" b="1" dirty="0">
                <a:solidFill>
                  <a:srgbClr val="C00000"/>
                </a:solidFill>
                <a:latin typeface="微软雅黑" panose="020B0503020204020204" pitchFamily="34" charset="-122"/>
                <a:ea typeface="微软雅黑" panose="020B0503020204020204" pitchFamily="34" charset="-122"/>
              </a:rPr>
              <a:t>文献资料法</a:t>
            </a:r>
            <a:r>
              <a:rPr lang="zh-CN" altLang="en-US" sz="2400" b="1" dirty="0">
                <a:solidFill>
                  <a:srgbClr val="445469"/>
                </a:solidFill>
                <a:latin typeface="微软雅黑" panose="020B0503020204020204" pitchFamily="34" charset="-122"/>
                <a:ea typeface="微软雅黑" panose="020B0503020204020204" pitchFamily="34" charset="-122"/>
              </a:rPr>
              <a:t>：阅读大量有关于本研究的资料包括核心期刊文献、学位论文与书籍等，了解已有的研究方法和研究成果，为本次研究的开展打下基础。</a:t>
            </a:r>
          </a:p>
        </p:txBody>
      </p:sp>
      <p:sp>
        <p:nvSpPr>
          <p:cNvPr id="32" name="矩形 14">
            <a:extLst>
              <a:ext uri="{FF2B5EF4-FFF2-40B4-BE49-F238E27FC236}">
                <a16:creationId xmlns:a16="http://schemas.microsoft.com/office/drawing/2014/main" id="{3BB0D2CF-5183-3AED-E338-A755B0A93FEB}"/>
              </a:ext>
            </a:extLst>
          </p:cNvPr>
          <p:cNvSpPr>
            <a:spLocks noChangeArrowheads="1"/>
          </p:cNvSpPr>
          <p:nvPr/>
        </p:nvSpPr>
        <p:spPr bwMode="auto">
          <a:xfrm>
            <a:off x="2036762" y="2168973"/>
            <a:ext cx="9948411" cy="129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24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专家访谈法</a:t>
            </a:r>
            <a:r>
              <a:rPr lang="zh-CN" altLang="en-US" sz="2400" b="1"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：向本研究领域的专家们请教咨询，更深一步的了解该领域的现状，听取专家意见，为研究做更进一步的准备，并对研究结果提出相关意见。</a:t>
            </a:r>
          </a:p>
        </p:txBody>
      </p:sp>
      <p:sp>
        <p:nvSpPr>
          <p:cNvPr id="35" name="文本框 34">
            <a:extLst>
              <a:ext uri="{FF2B5EF4-FFF2-40B4-BE49-F238E27FC236}">
                <a16:creationId xmlns:a16="http://schemas.microsoft.com/office/drawing/2014/main" id="{41754927-0EF6-88EB-6543-E332C4AA73C9}"/>
              </a:ext>
            </a:extLst>
          </p:cNvPr>
          <p:cNvSpPr txBox="1"/>
          <p:nvPr/>
        </p:nvSpPr>
        <p:spPr>
          <a:xfrm>
            <a:off x="1901823" y="3523416"/>
            <a:ext cx="9838420" cy="1384353"/>
          </a:xfrm>
          <a:prstGeom prst="rect">
            <a:avLst/>
          </a:prstGeom>
          <a:noFill/>
        </p:spPr>
        <p:txBody>
          <a:bodyPr wrap="square">
            <a:spAutoFit/>
          </a:bodyPr>
          <a:lstStyle/>
          <a:p>
            <a:pPr algn="just" defTabSz="1216025" eaLnBrk="1" hangingPunct="1">
              <a:lnSpc>
                <a:spcPct val="120000"/>
              </a:lnSpc>
              <a:spcBef>
                <a:spcPct val="20000"/>
              </a:spcBef>
            </a:pPr>
            <a:r>
              <a:rPr lang="zh-CN" altLang="en-US" sz="2400" b="1" dirty="0">
                <a:solidFill>
                  <a:srgbClr val="C00000"/>
                </a:solidFill>
                <a:latin typeface="微软雅黑" panose="020B0503020204020204" pitchFamily="34" charset="-122"/>
                <a:ea typeface="微软雅黑" panose="020B0503020204020204" pitchFamily="34" charset="-122"/>
                <a:sym typeface="+mn-ea"/>
              </a:rPr>
              <a:t>问卷调查法</a:t>
            </a:r>
            <a:r>
              <a:rPr lang="zh-CN" altLang="en-US" sz="2400" b="1" dirty="0">
                <a:solidFill>
                  <a:srgbClr val="445469"/>
                </a:solidFill>
                <a:latin typeface="微软雅黑" panose="020B0503020204020204" pitchFamily="34" charset="-122"/>
                <a:ea typeface="微软雅黑" panose="020B0503020204020204" pitchFamily="34" charset="-122"/>
                <a:sym typeface="+mn-ea"/>
              </a:rPr>
              <a:t>：以北京大学需参加体质测试的本科生为调查对象，调查问卷向专家询问意见并讨论，并经过小范围发放、回收后，再大面积发放。最后也会对回收的问卷进行效度和信度检验。</a:t>
            </a:r>
          </a:p>
        </p:txBody>
      </p:sp>
      <p:sp>
        <p:nvSpPr>
          <p:cNvPr id="36" name="文本框 35">
            <a:extLst>
              <a:ext uri="{FF2B5EF4-FFF2-40B4-BE49-F238E27FC236}">
                <a16:creationId xmlns:a16="http://schemas.microsoft.com/office/drawing/2014/main" id="{08A07B80-BA1D-6120-7549-CA4A46C01BBB}"/>
              </a:ext>
            </a:extLst>
          </p:cNvPr>
          <p:cNvSpPr txBox="1"/>
          <p:nvPr/>
        </p:nvSpPr>
        <p:spPr>
          <a:xfrm>
            <a:off x="1890937" y="5129061"/>
            <a:ext cx="9555391" cy="1384353"/>
          </a:xfrm>
          <a:prstGeom prst="rect">
            <a:avLst/>
          </a:prstGeom>
          <a:noFill/>
        </p:spPr>
        <p:txBody>
          <a:bodyPr wrap="square">
            <a:spAutoFit/>
          </a:bodyPr>
          <a:lstStyle/>
          <a:p>
            <a:pPr defTabSz="1216025" eaLnBrk="1" hangingPunct="1">
              <a:lnSpc>
                <a:spcPct val="120000"/>
              </a:lnSpc>
              <a:spcBef>
                <a:spcPct val="20000"/>
              </a:spcBef>
            </a:pPr>
            <a:r>
              <a:rPr lang="zh-CN" altLang="en-US" sz="2400" b="1" dirty="0">
                <a:solidFill>
                  <a:srgbClr val="C00000"/>
                </a:solidFill>
                <a:latin typeface="微软雅黑" panose="020B0503020204020204" pitchFamily="34" charset="-122"/>
                <a:ea typeface="微软雅黑" panose="020B0503020204020204" pitchFamily="34" charset="-122"/>
                <a:sym typeface="+mn-ea"/>
              </a:rPr>
              <a:t>数理分析法</a:t>
            </a:r>
            <a:r>
              <a:rPr lang="zh-CN" altLang="en-US" sz="2400" b="1" dirty="0">
                <a:solidFill>
                  <a:srgbClr val="445469"/>
                </a:solidFill>
                <a:latin typeface="微软雅黑" panose="020B0503020204020204" pitchFamily="34" charset="-122"/>
                <a:ea typeface="微软雅黑" panose="020B0503020204020204" pitchFamily="34" charset="-122"/>
                <a:sym typeface="+mn-ea"/>
              </a:rPr>
              <a:t>：采用</a:t>
            </a:r>
            <a:r>
              <a:rPr lang="en-US" altLang="zh-CN" sz="2400" b="1" dirty="0">
                <a:solidFill>
                  <a:srgbClr val="445469"/>
                </a:solidFill>
                <a:latin typeface="微软雅黑" panose="020B0503020204020204" pitchFamily="34" charset="-122"/>
                <a:ea typeface="微软雅黑" panose="020B0503020204020204" pitchFamily="34" charset="-122"/>
                <a:sym typeface="+mn-ea"/>
              </a:rPr>
              <a:t>SPSS</a:t>
            </a:r>
            <a:r>
              <a:rPr lang="zh-CN" altLang="en-US" sz="2400" b="1" dirty="0">
                <a:solidFill>
                  <a:srgbClr val="445469"/>
                </a:solidFill>
                <a:latin typeface="微软雅黑" panose="020B0503020204020204" pitchFamily="34" charset="-122"/>
                <a:ea typeface="微软雅黑" panose="020B0503020204020204" pitchFamily="34" charset="-122"/>
                <a:sym typeface="+mn-ea"/>
              </a:rPr>
              <a:t>软件对问卷数据进行数理分析，分析方法包括但不限于：卡方检验</a:t>
            </a:r>
            <a:r>
              <a:rPr lang="en-US" altLang="zh-CN" sz="2400" b="1" dirty="0">
                <a:solidFill>
                  <a:srgbClr val="445469"/>
                </a:solidFill>
                <a:latin typeface="微软雅黑" panose="020B0503020204020204" pitchFamily="34" charset="-122"/>
                <a:ea typeface="微软雅黑" panose="020B0503020204020204" pitchFamily="34" charset="-122"/>
                <a:sym typeface="+mn-ea"/>
              </a:rPr>
              <a:t>/t</a:t>
            </a:r>
            <a:r>
              <a:rPr lang="zh-CN" altLang="en-US" sz="2400" b="1" dirty="0">
                <a:solidFill>
                  <a:srgbClr val="445469"/>
                </a:solidFill>
                <a:latin typeface="微软雅黑" panose="020B0503020204020204" pitchFamily="34" charset="-122"/>
                <a:ea typeface="微软雅黑" panose="020B0503020204020204" pitchFamily="34" charset="-122"/>
                <a:sym typeface="+mn-ea"/>
              </a:rPr>
              <a:t>检验、</a:t>
            </a:r>
            <a:r>
              <a:rPr lang="en-US" altLang="zh-CN" sz="2400" b="1" dirty="0">
                <a:solidFill>
                  <a:srgbClr val="445469"/>
                </a:solidFill>
                <a:latin typeface="微软雅黑" panose="020B0503020204020204" pitchFamily="34" charset="-122"/>
                <a:ea typeface="微软雅黑" panose="020B0503020204020204" pitchFamily="34" charset="-122"/>
                <a:sym typeface="+mn-ea"/>
              </a:rPr>
              <a:t>logistic</a:t>
            </a:r>
            <a:r>
              <a:rPr lang="zh-CN" altLang="en-US" sz="2400" b="1" dirty="0">
                <a:solidFill>
                  <a:srgbClr val="445469"/>
                </a:solidFill>
                <a:latin typeface="微软雅黑" panose="020B0503020204020204" pitchFamily="34" charset="-122"/>
                <a:ea typeface="微软雅黑" panose="020B0503020204020204" pitchFamily="34" charset="-122"/>
                <a:sym typeface="+mn-ea"/>
              </a:rPr>
              <a:t>回归分析等相关性分析方法，探究政策变化与大学生体质水平的相关性。</a:t>
            </a:r>
          </a:p>
        </p:txBody>
      </p:sp>
    </p:spTree>
    <p:extLst>
      <p:ext uri="{BB962C8B-B14F-4D97-AF65-F5344CB8AC3E}">
        <p14:creationId xmlns:p14="http://schemas.microsoft.com/office/powerpoint/2010/main" val="58667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Oval 10"/>
          <p:cNvSpPr>
            <a:spLocks noChangeAspect="1" noChangeArrowheads="1"/>
          </p:cNvSpPr>
          <p:nvPr/>
        </p:nvSpPr>
        <p:spPr bwMode="auto">
          <a:xfrm>
            <a:off x="3280681" y="1742106"/>
            <a:ext cx="574675" cy="576263"/>
          </a:xfrm>
          <a:prstGeom prst="ellipse">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endParaRPr>
          </a:p>
        </p:txBody>
      </p:sp>
      <p:pic>
        <p:nvPicPr>
          <p:cNvPr id="12295" name="Picture 15" descr="bul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206" y="1905619"/>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矩形 13"/>
          <p:cNvSpPr>
            <a:spLocks noChangeArrowheads="1"/>
          </p:cNvSpPr>
          <p:nvPr/>
        </p:nvSpPr>
        <p:spPr bwMode="auto">
          <a:xfrm>
            <a:off x="4073524" y="1812668"/>
            <a:ext cx="6670676"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2400" b="1"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政策的变化与体质健康检测数据呈现强相关性</a:t>
            </a:r>
            <a:endParaRPr lang="en-US" altLang="zh-CN" sz="2400" b="1" dirty="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300" name="矩形 14"/>
          <p:cNvSpPr>
            <a:spLocks noChangeArrowheads="1"/>
          </p:cNvSpPr>
          <p:nvPr/>
        </p:nvSpPr>
        <p:spPr bwMode="auto">
          <a:xfrm>
            <a:off x="4094160" y="2789460"/>
            <a:ext cx="8789083"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2400" b="1" dirty="0">
                <a:solidFill>
                  <a:srgbClr val="445469"/>
                </a:solidFill>
                <a:latin typeface="微软雅黑" panose="020B0503020204020204" pitchFamily="34" charset="-122"/>
                <a:ea typeface="微软雅黑" panose="020B0503020204020204" pitchFamily="34" charset="-122"/>
                <a:sym typeface="Arial" panose="020B0604020202020204" pitchFamily="34" charset="0"/>
              </a:rPr>
              <a:t>政策的变化会增加学生安排体育锻炼的时间，提高体质健康</a:t>
            </a:r>
            <a:endParaRPr lang="en-US" altLang="zh-CN" sz="2400" dirty="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7</a:t>
            </a:fld>
            <a:endParaRPr lang="zh-CN" altLang="en-US"/>
          </a:p>
        </p:txBody>
      </p:sp>
      <p:sp>
        <p:nvSpPr>
          <p:cNvPr id="20" name="文本框 19">
            <a:extLst>
              <a:ext uri="{FF2B5EF4-FFF2-40B4-BE49-F238E27FC236}">
                <a16:creationId xmlns:a16="http://schemas.microsoft.com/office/drawing/2014/main" id="{317930A5-CBA6-43B2-943D-4E9B03366315}"/>
              </a:ext>
            </a:extLst>
          </p:cNvPr>
          <p:cNvSpPr txBox="1"/>
          <p:nvPr/>
        </p:nvSpPr>
        <p:spPr>
          <a:xfrm>
            <a:off x="4024536" y="4111242"/>
            <a:ext cx="7993293" cy="497957"/>
          </a:xfrm>
          <a:prstGeom prst="rect">
            <a:avLst/>
          </a:prstGeom>
          <a:noFill/>
        </p:spPr>
        <p:txBody>
          <a:bodyPr wrap="square">
            <a:spAutoFit/>
          </a:bodyPr>
          <a:lstStyle/>
          <a:p>
            <a:pPr defTabSz="1216025" eaLnBrk="1" hangingPunct="1">
              <a:lnSpc>
                <a:spcPct val="120000"/>
              </a:lnSpc>
              <a:spcBef>
                <a:spcPct val="20000"/>
              </a:spcBef>
            </a:pPr>
            <a:r>
              <a:rPr lang="zh-CN" altLang="en-US" sz="2400" b="1" dirty="0">
                <a:solidFill>
                  <a:srgbClr val="445469"/>
                </a:solidFill>
                <a:latin typeface="微软雅黑" panose="020B0503020204020204" pitchFamily="34" charset="-122"/>
                <a:ea typeface="微软雅黑" panose="020B0503020204020204" pitchFamily="34" charset="-122"/>
                <a:sym typeface="+mn-ea"/>
              </a:rPr>
              <a:t>如何分离或最大程度的降低其他影响因素的干扰（政策）</a:t>
            </a:r>
            <a:endParaRPr lang="zh-CN" altLang="en-US" sz="2400" b="1" dirty="0">
              <a:solidFill>
                <a:srgbClr val="445469"/>
              </a:solidFill>
              <a:latin typeface="微软雅黑" panose="020B0503020204020204" pitchFamily="34" charset="-122"/>
              <a:ea typeface="微软雅黑" panose="020B0503020204020204" pitchFamily="34" charset="-122"/>
            </a:endParaRPr>
          </a:p>
        </p:txBody>
      </p:sp>
      <p:sp>
        <p:nvSpPr>
          <p:cNvPr id="21" name="文本框 10">
            <a:extLst>
              <a:ext uri="{FF2B5EF4-FFF2-40B4-BE49-F238E27FC236}">
                <a16:creationId xmlns:a16="http://schemas.microsoft.com/office/drawing/2014/main" id="{7FE549FA-482F-4015-E8C2-B224B1CC4FBD}"/>
              </a:ext>
            </a:extLst>
          </p:cNvPr>
          <p:cNvSpPr txBox="1">
            <a:spLocks noChangeArrowheads="1"/>
          </p:cNvSpPr>
          <p:nvPr/>
        </p:nvSpPr>
        <p:spPr bwMode="auto">
          <a:xfrm>
            <a:off x="455839" y="347185"/>
            <a:ext cx="59123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solidFill>
                  <a:srgbClr val="9A0000"/>
                </a:solidFill>
                <a:latin typeface="微软雅黑" panose="020B0503020204020204" pitchFamily="34" charset="-122"/>
                <a:ea typeface="微软雅黑" panose="020B0503020204020204" pitchFamily="34" charset="-122"/>
              </a:rPr>
              <a:t>五、预期的结果与可能存在的问题</a:t>
            </a:r>
          </a:p>
        </p:txBody>
      </p:sp>
      <p:sp>
        <p:nvSpPr>
          <p:cNvPr id="22" name="Oval 10">
            <a:extLst>
              <a:ext uri="{FF2B5EF4-FFF2-40B4-BE49-F238E27FC236}">
                <a16:creationId xmlns:a16="http://schemas.microsoft.com/office/drawing/2014/main" id="{53F5FF39-864D-D33F-656E-2416DEA7B77E}"/>
              </a:ext>
            </a:extLst>
          </p:cNvPr>
          <p:cNvSpPr>
            <a:spLocks noChangeAspect="1" noChangeArrowheads="1"/>
          </p:cNvSpPr>
          <p:nvPr/>
        </p:nvSpPr>
        <p:spPr bwMode="auto">
          <a:xfrm>
            <a:off x="3302453" y="2710934"/>
            <a:ext cx="574675" cy="576263"/>
          </a:xfrm>
          <a:prstGeom prst="ellipse">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endParaRPr>
          </a:p>
        </p:txBody>
      </p:sp>
      <p:pic>
        <p:nvPicPr>
          <p:cNvPr id="23" name="Picture 15" descr="bulb.png">
            <a:extLst>
              <a:ext uri="{FF2B5EF4-FFF2-40B4-BE49-F238E27FC236}">
                <a16:creationId xmlns:a16="http://schemas.microsoft.com/office/drawing/2014/main" id="{5336F579-B961-E649-E441-FD95D6D48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978" y="2874447"/>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Oval 10">
            <a:extLst>
              <a:ext uri="{FF2B5EF4-FFF2-40B4-BE49-F238E27FC236}">
                <a16:creationId xmlns:a16="http://schemas.microsoft.com/office/drawing/2014/main" id="{459952B0-2C9A-47DE-7FDB-65734DC4A62F}"/>
              </a:ext>
            </a:extLst>
          </p:cNvPr>
          <p:cNvSpPr>
            <a:spLocks noChangeAspect="1" noChangeArrowheads="1"/>
          </p:cNvSpPr>
          <p:nvPr/>
        </p:nvSpPr>
        <p:spPr bwMode="auto">
          <a:xfrm>
            <a:off x="3340551" y="4071647"/>
            <a:ext cx="574675" cy="576263"/>
          </a:xfrm>
          <a:prstGeom prst="ellipse">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endParaRPr>
          </a:p>
        </p:txBody>
      </p:sp>
      <p:pic>
        <p:nvPicPr>
          <p:cNvPr id="25" name="Picture 15" descr="bulb.png">
            <a:extLst>
              <a:ext uri="{FF2B5EF4-FFF2-40B4-BE49-F238E27FC236}">
                <a16:creationId xmlns:a16="http://schemas.microsoft.com/office/drawing/2014/main" id="{11EE55AA-05BF-CE90-9ED6-982161ABF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076" y="4235160"/>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a:extLst>
              <a:ext uri="{FF2B5EF4-FFF2-40B4-BE49-F238E27FC236}">
                <a16:creationId xmlns:a16="http://schemas.microsoft.com/office/drawing/2014/main" id="{81D52C74-3844-95C5-9ADE-4ADA27E7B214}"/>
              </a:ext>
            </a:extLst>
          </p:cNvPr>
          <p:cNvSpPr txBox="1"/>
          <p:nvPr/>
        </p:nvSpPr>
        <p:spPr>
          <a:xfrm>
            <a:off x="4029979" y="5031087"/>
            <a:ext cx="7742921" cy="497957"/>
          </a:xfrm>
          <a:prstGeom prst="rect">
            <a:avLst/>
          </a:prstGeom>
          <a:noFill/>
        </p:spPr>
        <p:txBody>
          <a:bodyPr wrap="square">
            <a:spAutoFit/>
          </a:bodyPr>
          <a:lstStyle/>
          <a:p>
            <a:pPr defTabSz="1216025" eaLnBrk="1" hangingPunct="1">
              <a:lnSpc>
                <a:spcPct val="120000"/>
              </a:lnSpc>
              <a:spcBef>
                <a:spcPct val="20000"/>
              </a:spcBef>
            </a:pPr>
            <a:r>
              <a:rPr lang="zh-CN" altLang="en-US" sz="2400" b="1" dirty="0">
                <a:solidFill>
                  <a:srgbClr val="445469"/>
                </a:solidFill>
                <a:latin typeface="微软雅黑" panose="020B0503020204020204" pitchFamily="34" charset="-122"/>
                <a:ea typeface="微软雅黑" panose="020B0503020204020204" pitchFamily="34" charset="-122"/>
                <a:sym typeface="+mn-ea"/>
              </a:rPr>
              <a:t>对于数据的处理，需要学习相关的数理分析知识</a:t>
            </a:r>
            <a:endParaRPr lang="zh-CN" altLang="en-US" sz="2400" b="1" dirty="0">
              <a:solidFill>
                <a:srgbClr val="445469"/>
              </a:solidFill>
              <a:latin typeface="微软雅黑" panose="020B0503020204020204" pitchFamily="34" charset="-122"/>
              <a:ea typeface="微软雅黑" panose="020B0503020204020204" pitchFamily="34" charset="-122"/>
            </a:endParaRPr>
          </a:p>
        </p:txBody>
      </p:sp>
      <p:sp>
        <p:nvSpPr>
          <p:cNvPr id="27" name="Oval 10">
            <a:extLst>
              <a:ext uri="{FF2B5EF4-FFF2-40B4-BE49-F238E27FC236}">
                <a16:creationId xmlns:a16="http://schemas.microsoft.com/office/drawing/2014/main" id="{34196B4B-88F7-02E6-F25D-9539A212C473}"/>
              </a:ext>
            </a:extLst>
          </p:cNvPr>
          <p:cNvSpPr>
            <a:spLocks noChangeAspect="1" noChangeArrowheads="1"/>
          </p:cNvSpPr>
          <p:nvPr/>
        </p:nvSpPr>
        <p:spPr bwMode="auto">
          <a:xfrm>
            <a:off x="3345994" y="4991492"/>
            <a:ext cx="574675" cy="576263"/>
          </a:xfrm>
          <a:prstGeom prst="ellipse">
            <a:avLst/>
          </a:prstGeom>
          <a:solidFill>
            <a:schemeClr val="tx1">
              <a:lumMod val="50000"/>
              <a:lumOff val="5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endParaRPr>
          </a:p>
        </p:txBody>
      </p:sp>
      <p:pic>
        <p:nvPicPr>
          <p:cNvPr id="28" name="Picture 15" descr="bulb.png">
            <a:extLst>
              <a:ext uri="{FF2B5EF4-FFF2-40B4-BE49-F238E27FC236}">
                <a16:creationId xmlns:a16="http://schemas.microsoft.com/office/drawing/2014/main" id="{1A35FC6E-F598-0619-45AE-20958AD40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519" y="5155005"/>
            <a:ext cx="2889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4A05A1DA-F34D-81FC-5FA1-2B623CECDBED}"/>
              </a:ext>
            </a:extLst>
          </p:cNvPr>
          <p:cNvSpPr txBox="1"/>
          <p:nvPr/>
        </p:nvSpPr>
        <p:spPr>
          <a:xfrm>
            <a:off x="391887" y="2204358"/>
            <a:ext cx="2220685" cy="523220"/>
          </a:xfrm>
          <a:prstGeom prst="rect">
            <a:avLst/>
          </a:prstGeom>
          <a:noFill/>
        </p:spPr>
        <p:txBody>
          <a:bodyPr wrap="square" rtlCol="0">
            <a:spAutoFit/>
          </a:bodyPr>
          <a:lstStyle/>
          <a:p>
            <a:r>
              <a:rPr lang="zh-CN" altLang="en-US" sz="2800" b="1" dirty="0">
                <a:solidFill>
                  <a:srgbClr val="9A0000"/>
                </a:solidFill>
                <a:latin typeface="微软雅黑" panose="020B0503020204020204" pitchFamily="34" charset="-122"/>
                <a:ea typeface="微软雅黑" panose="020B0503020204020204" pitchFamily="34" charset="-122"/>
              </a:rPr>
              <a:t>结果预测</a:t>
            </a:r>
          </a:p>
        </p:txBody>
      </p:sp>
      <p:sp>
        <p:nvSpPr>
          <p:cNvPr id="4" name="文本框 3">
            <a:extLst>
              <a:ext uri="{FF2B5EF4-FFF2-40B4-BE49-F238E27FC236}">
                <a16:creationId xmlns:a16="http://schemas.microsoft.com/office/drawing/2014/main" id="{A07E1A7A-5BC7-5831-60E3-B5B8D45C5DDF}"/>
              </a:ext>
            </a:extLst>
          </p:cNvPr>
          <p:cNvSpPr txBox="1"/>
          <p:nvPr/>
        </p:nvSpPr>
        <p:spPr>
          <a:xfrm>
            <a:off x="326572" y="4620985"/>
            <a:ext cx="2432957" cy="523220"/>
          </a:xfrm>
          <a:prstGeom prst="rect">
            <a:avLst/>
          </a:prstGeom>
          <a:noFill/>
        </p:spPr>
        <p:txBody>
          <a:bodyPr wrap="square" rtlCol="0">
            <a:spAutoFit/>
          </a:bodyPr>
          <a:lstStyle/>
          <a:p>
            <a:r>
              <a:rPr lang="zh-CN" altLang="en-US" sz="2800" b="1" dirty="0">
                <a:solidFill>
                  <a:srgbClr val="9A0000"/>
                </a:solidFill>
                <a:latin typeface="微软雅黑" panose="020B0503020204020204" pitchFamily="34" charset="-122"/>
                <a:ea typeface="微软雅黑" panose="020B0503020204020204" pitchFamily="34" charset="-122"/>
              </a:rPr>
              <a:t>问题与局限</a:t>
            </a:r>
          </a:p>
        </p:txBody>
      </p:sp>
    </p:spTree>
    <p:extLst>
      <p:ext uri="{BB962C8B-B14F-4D97-AF65-F5344CB8AC3E}">
        <p14:creationId xmlns:p14="http://schemas.microsoft.com/office/powerpoint/2010/main" val="71442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8" name="图片占位符 437">
            <a:extLst>
              <a:ext uri="{FF2B5EF4-FFF2-40B4-BE49-F238E27FC236}">
                <a16:creationId xmlns:a16="http://schemas.microsoft.com/office/drawing/2014/main" id="{02288FC9-F887-45CE-AA11-EC4B3A235E48}"/>
              </a:ext>
            </a:extLst>
          </p:cNvPr>
          <p:cNvPicPr>
            <a:picLocks noGrp="1" noChangeAspect="1"/>
          </p:cNvPicPr>
          <p:nvPr>
            <p:ph type="pic" sz="quarter" idx="10"/>
          </p:nvPr>
        </p:nvPicPr>
        <p:blipFill>
          <a:blip r:embed="rId3" cstate="hqprint">
            <a:extLst>
              <a:ext uri="{28A0092B-C50C-407E-A947-70E740481C1C}">
                <a14:useLocalDpi xmlns:a14="http://schemas.microsoft.com/office/drawing/2010/main" val="0"/>
              </a:ext>
            </a:extLst>
          </a:blip>
          <a:srcRect/>
          <a:stretch>
            <a:fillRect/>
          </a:stretch>
        </p:blipFill>
        <p:spPr/>
      </p:pic>
      <p:sp>
        <p:nvSpPr>
          <p:cNvPr id="5" name="菱形 4">
            <a:extLst>
              <a:ext uri="{FF2B5EF4-FFF2-40B4-BE49-F238E27FC236}">
                <a16:creationId xmlns:a16="http://schemas.microsoft.com/office/drawing/2014/main" id="{8E3E72ED-C77C-4465-BEC7-5CF4C5BA2B6F}"/>
              </a:ext>
            </a:extLst>
          </p:cNvPr>
          <p:cNvSpPr/>
          <p:nvPr/>
        </p:nvSpPr>
        <p:spPr>
          <a:xfrm>
            <a:off x="5737928" y="9937"/>
            <a:ext cx="4937327" cy="4937327"/>
          </a:xfrm>
          <a:prstGeom prst="diamond">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任意多边形: 形状 414">
            <a:extLst>
              <a:ext uri="{FF2B5EF4-FFF2-40B4-BE49-F238E27FC236}">
                <a16:creationId xmlns:a16="http://schemas.microsoft.com/office/drawing/2014/main" id="{B6A71BCC-0956-44AA-88FC-87EBB0C0B720}"/>
              </a:ext>
            </a:extLst>
          </p:cNvPr>
          <p:cNvSpPr/>
          <p:nvPr/>
        </p:nvSpPr>
        <p:spPr>
          <a:xfrm>
            <a:off x="8210508" y="2482307"/>
            <a:ext cx="3994847" cy="4375693"/>
          </a:xfrm>
          <a:custGeom>
            <a:avLst/>
            <a:gdLst>
              <a:gd name="connsiteX0" fmla="*/ 2474686 w 4014726"/>
              <a:gd name="connsiteY0" fmla="*/ 0 h 4397467"/>
              <a:gd name="connsiteX1" fmla="*/ 4014726 w 4014726"/>
              <a:gd name="connsiteY1" fmla="*/ 1540041 h 4397467"/>
              <a:gd name="connsiteX2" fmla="*/ 4014726 w 4014726"/>
              <a:gd name="connsiteY2" fmla="*/ 3409331 h 4397467"/>
              <a:gd name="connsiteX3" fmla="*/ 3026590 w 4014726"/>
              <a:gd name="connsiteY3" fmla="*/ 4397467 h 4397467"/>
              <a:gd name="connsiteX4" fmla="*/ 1922782 w 4014726"/>
              <a:gd name="connsiteY4" fmla="*/ 4397467 h 4397467"/>
              <a:gd name="connsiteX5" fmla="*/ 0 w 4014726"/>
              <a:gd name="connsiteY5" fmla="*/ 2474686 h 439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4726" h="4397467">
                <a:moveTo>
                  <a:pt x="2474686" y="0"/>
                </a:moveTo>
                <a:lnTo>
                  <a:pt x="4014726" y="1540041"/>
                </a:lnTo>
                <a:lnTo>
                  <a:pt x="4014726" y="3409331"/>
                </a:lnTo>
                <a:lnTo>
                  <a:pt x="3026590" y="4397467"/>
                </a:lnTo>
                <a:lnTo>
                  <a:pt x="1922782" y="4397467"/>
                </a:lnTo>
                <a:lnTo>
                  <a:pt x="0" y="2474686"/>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任意多边形: 形状 410">
            <a:extLst>
              <a:ext uri="{FF2B5EF4-FFF2-40B4-BE49-F238E27FC236}">
                <a16:creationId xmlns:a16="http://schemas.microsoft.com/office/drawing/2014/main" id="{98BE3547-0A56-4D12-A064-F0E551989EC5}"/>
              </a:ext>
            </a:extLst>
          </p:cNvPr>
          <p:cNvSpPr/>
          <p:nvPr/>
        </p:nvSpPr>
        <p:spPr>
          <a:xfrm>
            <a:off x="10665271" y="930386"/>
            <a:ext cx="1540086" cy="308017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4" name="任意多边形: 形状 413">
            <a:extLst>
              <a:ext uri="{FF2B5EF4-FFF2-40B4-BE49-F238E27FC236}">
                <a16:creationId xmlns:a16="http://schemas.microsoft.com/office/drawing/2014/main" id="{F1BD2BFA-44D8-492D-A44C-5370A9FC5D42}"/>
              </a:ext>
            </a:extLst>
          </p:cNvPr>
          <p:cNvSpPr/>
          <p:nvPr/>
        </p:nvSpPr>
        <p:spPr>
          <a:xfrm>
            <a:off x="8195579" y="-7831"/>
            <a:ext cx="4009778" cy="2486731"/>
          </a:xfrm>
          <a:custGeom>
            <a:avLst/>
            <a:gdLst>
              <a:gd name="connsiteX0" fmla="*/ 12046 w 4009778"/>
              <a:gd name="connsiteY0" fmla="*/ 0 h 2486731"/>
              <a:gd name="connsiteX1" fmla="*/ 4009778 w 4009778"/>
              <a:gd name="connsiteY1" fmla="*/ 0 h 2486731"/>
              <a:gd name="connsiteX2" fmla="*/ 4009778 w 4009778"/>
              <a:gd name="connsiteY2" fmla="*/ 951638 h 2486731"/>
              <a:gd name="connsiteX3" fmla="*/ 2474685 w 4009778"/>
              <a:gd name="connsiteY3" fmla="*/ 2486731 h 2486731"/>
              <a:gd name="connsiteX4" fmla="*/ 0 w 4009778"/>
              <a:gd name="connsiteY4" fmla="*/ 12046 h 2486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9778" h="2486731">
                <a:moveTo>
                  <a:pt x="12046" y="0"/>
                </a:moveTo>
                <a:lnTo>
                  <a:pt x="4009778" y="0"/>
                </a:lnTo>
                <a:lnTo>
                  <a:pt x="4009778" y="951638"/>
                </a:lnTo>
                <a:lnTo>
                  <a:pt x="2474685" y="2486731"/>
                </a:lnTo>
                <a:lnTo>
                  <a:pt x="0" y="12046"/>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419" name="图片 418">
            <a:extLst>
              <a:ext uri="{FF2B5EF4-FFF2-40B4-BE49-F238E27FC236}">
                <a16:creationId xmlns:a16="http://schemas.microsoft.com/office/drawing/2014/main" id="{D7DA2D33-EAEF-4CCF-A051-9903E13AA0E2}"/>
              </a:ext>
            </a:extLst>
          </p:cNvPr>
          <p:cNvPicPr>
            <a:picLocks noChangeAspect="1"/>
          </p:cNvPicPr>
          <p:nvPr/>
        </p:nvPicPr>
        <p:blipFill>
          <a:blip r:embed="rId4"/>
          <a:srcRect t="27686" r="5622"/>
          <a:stretch>
            <a:fillRect/>
          </a:stretch>
        </p:blipFill>
        <p:spPr>
          <a:xfrm>
            <a:off x="781505" y="-7831"/>
            <a:ext cx="10838995" cy="4959310"/>
          </a:xfrm>
          <a:custGeom>
            <a:avLst/>
            <a:gdLst>
              <a:gd name="connsiteX0" fmla="*/ 0 w 10838995"/>
              <a:gd name="connsiteY0" fmla="*/ 0 h 4959310"/>
              <a:gd name="connsiteX1" fmla="*/ 10838995 w 10838995"/>
              <a:gd name="connsiteY1" fmla="*/ 0 h 4959310"/>
              <a:gd name="connsiteX2" fmla="*/ 10838995 w 10838995"/>
              <a:gd name="connsiteY2" fmla="*/ 4959310 h 4959310"/>
              <a:gd name="connsiteX3" fmla="*/ 0 w 10838995"/>
              <a:gd name="connsiteY3" fmla="*/ 4959310 h 4959310"/>
            </a:gdLst>
            <a:ahLst/>
            <a:cxnLst>
              <a:cxn ang="0">
                <a:pos x="connsiteX0" y="connsiteY0"/>
              </a:cxn>
              <a:cxn ang="0">
                <a:pos x="connsiteX1" y="connsiteY1"/>
              </a:cxn>
              <a:cxn ang="0">
                <a:pos x="connsiteX2" y="connsiteY2"/>
              </a:cxn>
              <a:cxn ang="0">
                <a:pos x="connsiteX3" y="connsiteY3"/>
              </a:cxn>
            </a:cxnLst>
            <a:rect l="l" t="t" r="r" b="b"/>
            <a:pathLst>
              <a:path w="10838995" h="4959310">
                <a:moveTo>
                  <a:pt x="0" y="0"/>
                </a:moveTo>
                <a:lnTo>
                  <a:pt x="10838995" y="0"/>
                </a:lnTo>
                <a:lnTo>
                  <a:pt x="10838995" y="4959310"/>
                </a:lnTo>
                <a:lnTo>
                  <a:pt x="0" y="4959310"/>
                </a:lnTo>
                <a:close/>
              </a:path>
            </a:pathLst>
          </a:custGeom>
        </p:spPr>
      </p:pic>
      <p:pic>
        <p:nvPicPr>
          <p:cNvPr id="408" name="图片 407">
            <a:extLst>
              <a:ext uri="{FF2B5EF4-FFF2-40B4-BE49-F238E27FC236}">
                <a16:creationId xmlns:a16="http://schemas.microsoft.com/office/drawing/2014/main" id="{461738C6-0E73-413D-ACCA-64FF0EF06360}"/>
              </a:ext>
            </a:extLst>
          </p:cNvPr>
          <p:cNvPicPr>
            <a:picLocks noChangeAspect="1"/>
          </p:cNvPicPr>
          <p:nvPr/>
        </p:nvPicPr>
        <p:blipFill>
          <a:blip r:embed="rId4"/>
          <a:srcRect l="43582"/>
          <a:stretch>
            <a:fillRect/>
          </a:stretch>
        </p:blipFill>
        <p:spPr>
          <a:xfrm flipH="1">
            <a:off x="5725882" y="-4577"/>
            <a:ext cx="6479474" cy="6858001"/>
          </a:xfrm>
          <a:custGeom>
            <a:avLst/>
            <a:gdLst>
              <a:gd name="connsiteX0" fmla="*/ 6479473 w 6479473"/>
              <a:gd name="connsiteY0" fmla="*/ 0 h 6858000"/>
              <a:gd name="connsiteX1" fmla="*/ 0 w 6479473"/>
              <a:gd name="connsiteY1" fmla="*/ 0 h 6858000"/>
              <a:gd name="connsiteX2" fmla="*/ 0 w 6479473"/>
              <a:gd name="connsiteY2" fmla="*/ 6858000 h 6858000"/>
              <a:gd name="connsiteX3" fmla="*/ 6479473 w 64794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79473" h="6858000">
                <a:moveTo>
                  <a:pt x="6479473" y="0"/>
                </a:moveTo>
                <a:lnTo>
                  <a:pt x="0" y="0"/>
                </a:lnTo>
                <a:lnTo>
                  <a:pt x="0" y="6858000"/>
                </a:lnTo>
                <a:lnTo>
                  <a:pt x="6479473" y="6858000"/>
                </a:lnTo>
                <a:close/>
              </a:path>
            </a:pathLst>
          </a:custGeom>
        </p:spPr>
      </p:pic>
      <p:sp>
        <p:nvSpPr>
          <p:cNvPr id="413" name="任意多边形: 形状 412">
            <a:extLst>
              <a:ext uri="{FF2B5EF4-FFF2-40B4-BE49-F238E27FC236}">
                <a16:creationId xmlns:a16="http://schemas.microsoft.com/office/drawing/2014/main" id="{4A60D0BA-13E0-43FA-81C0-8A06E8BFC034}"/>
              </a:ext>
            </a:extLst>
          </p:cNvPr>
          <p:cNvSpPr/>
          <p:nvPr/>
        </p:nvSpPr>
        <p:spPr>
          <a:xfrm>
            <a:off x="3261138" y="-7831"/>
            <a:ext cx="4949371" cy="2492455"/>
          </a:xfrm>
          <a:custGeom>
            <a:avLst/>
            <a:gdLst>
              <a:gd name="connsiteX0" fmla="*/ 17770 w 4949371"/>
              <a:gd name="connsiteY0" fmla="*/ 0 h 2492455"/>
              <a:gd name="connsiteX1" fmla="*/ 4931601 w 4949371"/>
              <a:gd name="connsiteY1" fmla="*/ 0 h 2492455"/>
              <a:gd name="connsiteX2" fmla="*/ 4949371 w 4949371"/>
              <a:gd name="connsiteY2" fmla="*/ 17770 h 2492455"/>
              <a:gd name="connsiteX3" fmla="*/ 2474686 w 4949371"/>
              <a:gd name="connsiteY3" fmla="*/ 2492455 h 2492455"/>
              <a:gd name="connsiteX4" fmla="*/ 0 w 4949371"/>
              <a:gd name="connsiteY4" fmla="*/ 17770 h 2492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9371" h="2492455">
                <a:moveTo>
                  <a:pt x="17770" y="0"/>
                </a:moveTo>
                <a:lnTo>
                  <a:pt x="4931601" y="0"/>
                </a:lnTo>
                <a:lnTo>
                  <a:pt x="4949371" y="17770"/>
                </a:lnTo>
                <a:lnTo>
                  <a:pt x="2474686" y="2492455"/>
                </a:lnTo>
                <a:lnTo>
                  <a:pt x="0" y="1777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任意多边形: 形状 416">
            <a:extLst>
              <a:ext uri="{FF2B5EF4-FFF2-40B4-BE49-F238E27FC236}">
                <a16:creationId xmlns:a16="http://schemas.microsoft.com/office/drawing/2014/main" id="{C53D5117-FCEA-4B51-BE3F-302F6F06D6F9}"/>
              </a:ext>
            </a:extLst>
          </p:cNvPr>
          <p:cNvSpPr/>
          <p:nvPr/>
        </p:nvSpPr>
        <p:spPr>
          <a:xfrm>
            <a:off x="1" y="5068208"/>
            <a:ext cx="1789793" cy="1789793"/>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1" name="直接连接符 420">
            <a:extLst>
              <a:ext uri="{FF2B5EF4-FFF2-40B4-BE49-F238E27FC236}">
                <a16:creationId xmlns:a16="http://schemas.microsoft.com/office/drawing/2014/main" id="{C9F3FC43-BEAA-49A7-8F66-484CFC4E8B7C}"/>
              </a:ext>
            </a:extLst>
          </p:cNvPr>
          <p:cNvCxnSpPr>
            <a:cxnSpLocks/>
          </p:cNvCxnSpPr>
          <p:nvPr/>
        </p:nvCxnSpPr>
        <p:spPr>
          <a:xfrm flipH="1">
            <a:off x="687816" y="1933411"/>
            <a:ext cx="237119"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42" name="文本框 441">
            <a:extLst>
              <a:ext uri="{FF2B5EF4-FFF2-40B4-BE49-F238E27FC236}">
                <a16:creationId xmlns:a16="http://schemas.microsoft.com/office/drawing/2014/main" id="{1EC31F8E-7C07-40FF-8907-584BF9D7F9A4}"/>
              </a:ext>
            </a:extLst>
          </p:cNvPr>
          <p:cNvSpPr txBox="1"/>
          <p:nvPr/>
        </p:nvSpPr>
        <p:spPr>
          <a:xfrm>
            <a:off x="563480" y="3224031"/>
            <a:ext cx="3278462" cy="830997"/>
          </a:xfrm>
          <a:prstGeom prst="rect">
            <a:avLst/>
          </a:prstGeom>
          <a:noFill/>
        </p:spPr>
        <p:txBody>
          <a:bodyPr wrap="none" rtlCol="0">
            <a:spAutoFit/>
            <a:scene3d>
              <a:camera prst="orthographicFront"/>
              <a:lightRig rig="threePt" dir="t"/>
            </a:scene3d>
            <a:sp3d contourW="12700"/>
          </a:bodyPr>
          <a:lstStyle/>
          <a:p>
            <a:r>
              <a:rPr lang="zh-CN" altLang="en-US" sz="4800" b="1" dirty="0">
                <a:solidFill>
                  <a:srgbClr val="8B0012"/>
                </a:solidFill>
                <a:effectLst>
                  <a:reflection blurRad="6350" stA="31000" endPos="50000" dist="76200" dir="5400000" sy="-100000" algn="bl" rotWithShape="0"/>
                </a:effectLst>
                <a:latin typeface="+mn-ea"/>
              </a:rPr>
              <a:t>感谢聆听！</a:t>
            </a:r>
          </a:p>
        </p:txBody>
      </p:sp>
      <p:sp>
        <p:nvSpPr>
          <p:cNvPr id="459" name="文本框 458">
            <a:extLst>
              <a:ext uri="{FF2B5EF4-FFF2-40B4-BE49-F238E27FC236}">
                <a16:creationId xmlns:a16="http://schemas.microsoft.com/office/drawing/2014/main" id="{1A2AB276-7C49-4E7E-B7E3-0E8E4ABBE6E3}"/>
              </a:ext>
            </a:extLst>
          </p:cNvPr>
          <p:cNvSpPr txBox="1"/>
          <p:nvPr/>
        </p:nvSpPr>
        <p:spPr>
          <a:xfrm>
            <a:off x="591432" y="2109708"/>
            <a:ext cx="3108499" cy="96051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5400" b="1" dirty="0">
                <a:solidFill>
                  <a:srgbClr val="8B0012"/>
                </a:solidFill>
                <a:ea typeface="+mj-ea"/>
              </a:rPr>
              <a:t>THANKS</a:t>
            </a:r>
          </a:p>
        </p:txBody>
      </p:sp>
      <p:pic>
        <p:nvPicPr>
          <p:cNvPr id="24" name="图片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816" y="501989"/>
            <a:ext cx="2195085" cy="616555"/>
          </a:xfrm>
          <a:prstGeom prst="rect">
            <a:avLst/>
          </a:prstGeom>
        </p:spPr>
      </p:pic>
    </p:spTree>
    <p:extLst>
      <p:ext uri="{BB962C8B-B14F-4D97-AF65-F5344CB8AC3E}">
        <p14:creationId xmlns:p14="http://schemas.microsoft.com/office/powerpoint/2010/main" val="33964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21"/>
                                        </p:tgtEl>
                                        <p:attrNameLst>
                                          <p:attrName>style.visibility</p:attrName>
                                        </p:attrNameLst>
                                      </p:cBhvr>
                                      <p:to>
                                        <p:strVal val="visible"/>
                                      </p:to>
                                    </p:set>
                                    <p:animEffect transition="in" filter="wipe(down)">
                                      <p:cBhvr>
                                        <p:cTn id="7" dur="500"/>
                                        <p:tgtEl>
                                          <p:spTgt spid="421"/>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459"/>
                                        </p:tgtEl>
                                        <p:attrNameLst>
                                          <p:attrName>style.visibility</p:attrName>
                                        </p:attrNameLst>
                                      </p:cBhvr>
                                      <p:to>
                                        <p:strVal val="visible"/>
                                      </p:to>
                                    </p:set>
                                    <p:animEffect transition="in" filter="fade">
                                      <p:cBhvr>
                                        <p:cTn id="11" dur="1000"/>
                                        <p:tgtEl>
                                          <p:spTgt spid="459"/>
                                        </p:tgtEl>
                                      </p:cBhvr>
                                    </p:animEffect>
                                    <p:anim calcmode="lin" valueType="num">
                                      <p:cBhvr>
                                        <p:cTn id="12" dur="1000" fill="hold"/>
                                        <p:tgtEl>
                                          <p:spTgt spid="459"/>
                                        </p:tgtEl>
                                        <p:attrNameLst>
                                          <p:attrName>ppt_x</p:attrName>
                                        </p:attrNameLst>
                                      </p:cBhvr>
                                      <p:tavLst>
                                        <p:tav tm="0">
                                          <p:val>
                                            <p:strVal val="#ppt_x"/>
                                          </p:val>
                                        </p:tav>
                                        <p:tav tm="100000">
                                          <p:val>
                                            <p:strVal val="#ppt_x"/>
                                          </p:val>
                                        </p:tav>
                                      </p:tavLst>
                                    </p:anim>
                                    <p:anim calcmode="lin" valueType="num">
                                      <p:cBhvr>
                                        <p:cTn id="13" dur="1000" fill="hold"/>
                                        <p:tgtEl>
                                          <p:spTgt spid="45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442"/>
                                        </p:tgtEl>
                                        <p:attrNameLst>
                                          <p:attrName>style.visibility</p:attrName>
                                        </p:attrNameLst>
                                      </p:cBhvr>
                                      <p:to>
                                        <p:strVal val="visible"/>
                                      </p:to>
                                    </p:set>
                                    <p:animEffect transition="in" filter="fade">
                                      <p:cBhvr>
                                        <p:cTn id="16" dur="1000"/>
                                        <p:tgtEl>
                                          <p:spTgt spid="442"/>
                                        </p:tgtEl>
                                      </p:cBhvr>
                                    </p:animEffect>
                                    <p:anim calcmode="lin" valueType="num">
                                      <p:cBhvr>
                                        <p:cTn id="17" dur="1000" fill="hold"/>
                                        <p:tgtEl>
                                          <p:spTgt spid="442"/>
                                        </p:tgtEl>
                                        <p:attrNameLst>
                                          <p:attrName>ppt_x</p:attrName>
                                        </p:attrNameLst>
                                      </p:cBhvr>
                                      <p:tavLst>
                                        <p:tav tm="0">
                                          <p:val>
                                            <p:strVal val="#ppt_x"/>
                                          </p:val>
                                        </p:tav>
                                        <p:tav tm="100000">
                                          <p:val>
                                            <p:strVal val="#ppt_x"/>
                                          </p:val>
                                        </p:tav>
                                      </p:tavLst>
                                    </p:anim>
                                    <p:anim calcmode="lin" valueType="num">
                                      <p:cBhvr>
                                        <p:cTn id="18" dur="1000" fill="hold"/>
                                        <p:tgtEl>
                                          <p:spTgt spid="4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P spid="459"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1852</TotalTime>
  <Pages>0</Pages>
  <Words>894</Words>
  <Characters>0</Characters>
  <Application>Microsoft Office PowerPoint</Application>
  <DocSecurity>0</DocSecurity>
  <PresentationFormat>宽屏</PresentationFormat>
  <Lines>0</Lines>
  <Paragraphs>44</Paragraphs>
  <Slides>8</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方正清刻本悦宋简体</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张 泽铖</cp:lastModifiedBy>
  <cp:revision>35</cp:revision>
  <dcterms:created xsi:type="dcterms:W3CDTF">2015-07-17T02:38:59Z</dcterms:created>
  <dcterms:modified xsi:type="dcterms:W3CDTF">2022-06-08T04:46:16Z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