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84" r:id="rId3"/>
    <p:sldId id="290" r:id="rId4"/>
    <p:sldId id="291" r:id="rId5"/>
    <p:sldId id="289" r:id="rId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A20012"/>
    <a:srgbClr val="1C4885"/>
    <a:srgbClr val="488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2" y="62"/>
      </p:cViewPr>
      <p:guideLst>
        <p:guide orient="horz" pos="2136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A46FB-DBDC-4998-A3B8-E2D7290CE81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1D2AB-D8F6-4361-80F7-BCE9DDD1A5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D2AB-D8F6-4361-80F7-BCE9DDD1A5C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3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D2AB-D8F6-4361-80F7-BCE9DDD1A5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2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D2AB-D8F6-4361-80F7-BCE9DDD1A5C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0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D314E-D00A-4C6E-A00B-846B09FBD27F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9A37A-BB94-4596-930E-4FE40B9D5E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158B5-598E-47F9-BD93-615B7303F63E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16925-8EF8-4770-AA56-F99B2AF507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B0790-2039-4BA6-8F1D-ECDBE65B9DAA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A6F26-07A6-4F7F-BBE7-362C3A4033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202F-D98B-40CC-90F7-0485E9F23421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9C799-A8CE-409E-9B24-85FBC622CA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27179-2044-49D6-A4B9-D78D77B4825D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44A01-BCE5-42BF-9F3E-0A743B7956B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352A4-FACB-4922-91E1-B30B3AEFC9E1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2D18D-45C7-4CF7-8F35-DD36172847E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A27E-BBC5-4B41-A445-1F4A9D8925B5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ADE76-6116-4D50-A096-0086DE6E1E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1F022-4C64-4C0F-BCD9-6A1F3E8806ED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6208D-24CB-4B6A-8760-62BD73CA33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77F83-991E-4607-86D0-094FC5DD0A21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8F404-4D68-4CF1-A1D1-4545FFCFAAD6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54934-AE2D-44F7-B3AC-62AA80DE831E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47B9B-1766-479B-AA23-B506E2AC126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EAD06-351C-4B25-815A-F9556AF54762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F7BFB-756C-47A5-9D16-E669BBFD99C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CDA3588-EBCF-4D62-811C-B562E2951D89}" type="datetime1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34056" y="6356350"/>
            <a:ext cx="729343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2400">
                <a:solidFill>
                  <a:srgbClr val="9A0000"/>
                </a:solidFill>
              </a:defRPr>
            </a:lvl1pPr>
          </a:lstStyle>
          <a:p>
            <a:fld id="{F205F109-EF71-431C-AD3A-28C87A55BB43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10873921" y="6248401"/>
            <a:ext cx="493485" cy="609600"/>
          </a:xfrm>
          <a:prstGeom prst="rect">
            <a:avLst/>
          </a:prstGeom>
          <a:solidFill>
            <a:srgbClr val="9A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556" y="6311899"/>
            <a:ext cx="415374" cy="409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6" y="384017"/>
            <a:ext cx="2921778" cy="8206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42" y="3195847"/>
            <a:ext cx="5260154" cy="3412704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2A7579-4403-4E6C-B0CF-D89972C9B0BF}"/>
              </a:ext>
            </a:extLst>
          </p:cNvPr>
          <p:cNvSpPr txBox="1"/>
          <p:nvPr/>
        </p:nvSpPr>
        <p:spPr>
          <a:xfrm>
            <a:off x="553458" y="1823013"/>
            <a:ext cx="110850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000" dirty="0">
                <a:latin typeface="黑体" panose="02010609060101010101" pitchFamily="49" charset="-122"/>
                <a:ea typeface="黑体" panose="02010609060101010101" pitchFamily="49" charset="-122"/>
              </a:rPr>
              <a:t>我国大中小学运动技能等级标准</a:t>
            </a:r>
            <a:endParaRPr lang="en-US" altLang="zh-CN" sz="5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5000" dirty="0">
                <a:latin typeface="黑体" panose="02010609060101010101" pitchFamily="49" charset="-122"/>
                <a:ea typeface="黑体" panose="02010609060101010101" pitchFamily="49" charset="-122"/>
              </a:rPr>
              <a:t>对青少年运动健康水平促进效果的研究</a:t>
            </a:r>
            <a:endParaRPr lang="zh-CN" altLang="en-US" sz="3000" dirty="0">
              <a:latin typeface="Bahnschrift" panose="020B05020402040202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E8A6B4-3D1A-4187-9892-514AC8BF819C}"/>
              </a:ext>
            </a:extLst>
          </p:cNvPr>
          <p:cNvSpPr txBox="1"/>
          <p:nvPr/>
        </p:nvSpPr>
        <p:spPr>
          <a:xfrm>
            <a:off x="301658" y="5591469"/>
            <a:ext cx="2159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bg1"/>
                </a:solidFill>
              </a:rPr>
              <a:t>汇报人：谢书妍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0CF4CE-E134-4F94-B6D5-4C1AFA9BD9D7}"/>
              </a:ext>
            </a:extLst>
          </p:cNvPr>
          <p:cNvSpPr txBox="1"/>
          <p:nvPr/>
        </p:nvSpPr>
        <p:spPr>
          <a:xfrm>
            <a:off x="772997" y="1159497"/>
            <a:ext cx="61085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·</a:t>
            </a:r>
            <a:r>
              <a:rPr lang="zh-CN" altLang="en-US" sz="2200" dirty="0"/>
              <a:t>问题的提出</a:t>
            </a:r>
            <a:endParaRPr lang="en-US" altLang="zh-CN" sz="2200" dirty="0"/>
          </a:p>
          <a:p>
            <a:endParaRPr lang="en-US" altLang="zh-CN" dirty="0"/>
          </a:p>
          <a:p>
            <a:r>
              <a:rPr lang="zh-CN" altLang="en-US" dirty="0"/>
              <a:t>针对我国大中小学运动技能等级标准进行效果分析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200" dirty="0"/>
              <a:t>·</a:t>
            </a:r>
            <a:r>
              <a:rPr lang="zh-CN" altLang="en-US" sz="2200" dirty="0"/>
              <a:t>现实意义</a:t>
            </a:r>
            <a:endParaRPr lang="en-US" altLang="zh-CN" sz="2200" dirty="0"/>
          </a:p>
          <a:p>
            <a:endParaRPr lang="en-US" altLang="zh-CN" dirty="0"/>
          </a:p>
          <a:p>
            <a:r>
              <a:rPr lang="zh-CN" altLang="en-US" dirty="0"/>
              <a:t>健康信念模型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体教融合 学校体育改革背景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《关于加强青少年体育增强青少年体质的意见》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D96B6A-CCC2-4EE6-DD32-696AC542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65" y="1750612"/>
            <a:ext cx="4970932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9" y="347185"/>
            <a:ext cx="468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文献回顾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0CF4CE-E134-4F94-B6D5-4C1AFA9BD9D7}"/>
              </a:ext>
            </a:extLst>
          </p:cNvPr>
          <p:cNvSpPr txBox="1"/>
          <p:nvPr/>
        </p:nvSpPr>
        <p:spPr>
          <a:xfrm>
            <a:off x="772996" y="1159497"/>
            <a:ext cx="924769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·</a:t>
            </a:r>
            <a:r>
              <a:rPr lang="zh-CN" altLang="zh-CN" sz="22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聚焦于可行性与构建设想</a:t>
            </a:r>
            <a:endParaRPr lang="en-US" altLang="zh-CN" sz="2200" kern="1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200" kern="1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200" kern="100" dirty="0"/>
              <a:t>·</a:t>
            </a:r>
            <a:r>
              <a:rPr lang="zh-CN" altLang="en-US" sz="2200" kern="100" dirty="0"/>
              <a:t>主要基于质性研究方法</a:t>
            </a:r>
            <a:endParaRPr lang="en-US" altLang="zh-CN" sz="2200" kern="100" dirty="0"/>
          </a:p>
          <a:p>
            <a:endParaRPr lang="en-US" altLang="zh-CN" kern="100" dirty="0"/>
          </a:p>
          <a:p>
            <a:endParaRPr lang="en-US" altLang="zh-CN" kern="100" dirty="0"/>
          </a:p>
          <a:p>
            <a:endParaRPr lang="en-US" altLang="zh-CN" kern="100" dirty="0"/>
          </a:p>
          <a:p>
            <a:r>
              <a:rPr lang="en-US" altLang="zh-CN" sz="1600" kern="100" dirty="0"/>
              <a:t>[1]</a:t>
            </a:r>
            <a:r>
              <a:rPr lang="zh-CN" altLang="en-US" sz="1600" kern="100" dirty="0"/>
              <a:t>徐瑾</a:t>
            </a:r>
            <a:r>
              <a:rPr lang="en-US" altLang="zh-CN" sz="1600" kern="100" dirty="0"/>
              <a:t>,</a:t>
            </a:r>
            <a:r>
              <a:rPr lang="zh-CN" altLang="en-US" sz="1600" kern="100" dirty="0"/>
              <a:t>张秋婷</a:t>
            </a:r>
            <a:r>
              <a:rPr lang="en-US" altLang="zh-CN" sz="1600" kern="100" dirty="0"/>
              <a:t>,</a:t>
            </a:r>
            <a:r>
              <a:rPr lang="zh-CN" altLang="en-US" sz="1600" kern="100" dirty="0"/>
              <a:t>李超</a:t>
            </a:r>
            <a:r>
              <a:rPr lang="en-US" altLang="zh-CN" sz="1600" kern="100" dirty="0"/>
              <a:t>.</a:t>
            </a:r>
            <a:r>
              <a:rPr lang="zh-CN" altLang="en-US" sz="1600" kern="100" dirty="0"/>
              <a:t>青少年运动技能等级评定标准化进程的</a:t>
            </a:r>
            <a:r>
              <a:rPr lang="en-US" altLang="zh-CN" sz="1600" kern="100" dirty="0"/>
              <a:t>SWOT</a:t>
            </a:r>
            <a:r>
              <a:rPr lang="zh-CN" altLang="en-US" sz="1600" kern="100" dirty="0"/>
              <a:t>分析</a:t>
            </a:r>
            <a:r>
              <a:rPr lang="en-US" altLang="zh-CN" sz="1600" kern="100" dirty="0"/>
              <a:t>[J].</a:t>
            </a:r>
            <a:r>
              <a:rPr lang="zh-CN" altLang="en-US" sz="1600" kern="100" dirty="0"/>
              <a:t>青少年体育</a:t>
            </a:r>
            <a:r>
              <a:rPr lang="en-US" altLang="zh-CN" sz="1600" kern="100" dirty="0"/>
              <a:t>,2022(03):69-71.</a:t>
            </a:r>
          </a:p>
          <a:p>
            <a:r>
              <a:rPr lang="en-US" altLang="zh-CN" sz="1600" kern="100" dirty="0"/>
              <a:t>[2]</a:t>
            </a:r>
            <a:r>
              <a:rPr lang="zh-CN" altLang="en-US" sz="1600" kern="100" dirty="0"/>
              <a:t>郝光安</a:t>
            </a:r>
            <a:r>
              <a:rPr lang="en-US" altLang="zh-CN" sz="1600" kern="100" dirty="0"/>
              <a:t>,</a:t>
            </a:r>
            <a:r>
              <a:rPr lang="zh-CN" altLang="en-US" sz="1600" kern="100" dirty="0"/>
              <a:t>李贵森</a:t>
            </a:r>
            <a:r>
              <a:rPr lang="en-US" altLang="zh-CN" sz="1600" kern="100" dirty="0"/>
              <a:t>.“</a:t>
            </a:r>
            <a:r>
              <a:rPr lang="zh-CN" altLang="en-US" sz="1600" kern="100" dirty="0"/>
              <a:t>体教融合”的关键问题、发展思路与实践探索</a:t>
            </a:r>
            <a:r>
              <a:rPr lang="en-US" altLang="zh-CN" sz="1600" kern="100" dirty="0"/>
              <a:t>——</a:t>
            </a:r>
            <a:r>
              <a:rPr lang="zh-CN" altLang="en-US" sz="1600" kern="100" dirty="0"/>
              <a:t>以大中小学运动技能等级标准制定为例</a:t>
            </a:r>
            <a:r>
              <a:rPr lang="en-US" altLang="zh-CN" sz="1600" kern="100" dirty="0"/>
              <a:t>[J].</a:t>
            </a:r>
            <a:r>
              <a:rPr lang="zh-CN" altLang="en-US" sz="1600" kern="100" dirty="0"/>
              <a:t>北京体育大学学报</a:t>
            </a:r>
            <a:r>
              <a:rPr lang="en-US" altLang="zh-CN" sz="1600" kern="100" dirty="0"/>
              <a:t>,2021,44(01):28-34.DOI:10.19582/j.cnki.11-3785/g8.2021.01.004.</a:t>
            </a:r>
          </a:p>
          <a:p>
            <a:r>
              <a:rPr lang="en-US" altLang="zh-CN" sz="1600" kern="100" dirty="0"/>
              <a:t>[3]</a:t>
            </a:r>
            <a:r>
              <a:rPr lang="zh-CN" altLang="en-US" sz="1600" kern="100" dirty="0"/>
              <a:t>胡康康</a:t>
            </a:r>
            <a:r>
              <a:rPr lang="en-US" altLang="zh-CN" sz="1600" kern="100" dirty="0"/>
              <a:t>. </a:t>
            </a:r>
            <a:r>
              <a:rPr lang="zh-CN" altLang="en-US" sz="1600" kern="100" dirty="0"/>
              <a:t>体育教学与青少年运动技能等级标准相对接的可行性研究</a:t>
            </a:r>
            <a:r>
              <a:rPr lang="en-US" altLang="zh-CN" sz="1600" kern="100" dirty="0"/>
              <a:t>[C]//.</a:t>
            </a:r>
            <a:r>
              <a:rPr lang="zh-CN" altLang="en-US" sz="1600" kern="100" dirty="0"/>
              <a:t>第十二届全国体育科学大会论文摘要汇编</a:t>
            </a:r>
            <a:r>
              <a:rPr lang="en-US" altLang="zh-CN" sz="1600" kern="100" dirty="0"/>
              <a:t>——</a:t>
            </a:r>
            <a:r>
              <a:rPr lang="zh-CN" altLang="en-US" sz="1600" kern="100" dirty="0"/>
              <a:t>墙报交流（学校体育分会）</a:t>
            </a:r>
            <a:r>
              <a:rPr lang="en-US" altLang="zh-CN" sz="1600" kern="100" dirty="0"/>
              <a:t>.[</a:t>
            </a:r>
            <a:r>
              <a:rPr lang="zh-CN" altLang="en-US" sz="1600" kern="100" dirty="0"/>
              <a:t>出版者不详</a:t>
            </a:r>
            <a:r>
              <a:rPr lang="en-US" altLang="zh-CN" sz="1600" kern="100" dirty="0"/>
              <a:t>],2022:529-530.DOI:10.26914/c.cnkihy.2022.010477.</a:t>
            </a:r>
          </a:p>
          <a:p>
            <a:r>
              <a:rPr lang="en-US" altLang="zh-CN" sz="1600" kern="100" dirty="0"/>
              <a:t>……</a:t>
            </a:r>
          </a:p>
          <a:p>
            <a:r>
              <a:rPr lang="en-US" altLang="zh-CN" sz="1600" kern="100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51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0"/>
          <p:cNvSpPr txBox="1">
            <a:spLocks noChangeArrowheads="1"/>
          </p:cNvSpPr>
          <p:nvPr/>
        </p:nvSpPr>
        <p:spPr bwMode="auto">
          <a:xfrm>
            <a:off x="455838" y="347185"/>
            <a:ext cx="6020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研究方法、预期结果以及研究的不足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0" y="392113"/>
            <a:ext cx="290286" cy="46355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0CF4CE-E134-4F94-B6D5-4C1AFA9BD9D7}"/>
              </a:ext>
            </a:extLst>
          </p:cNvPr>
          <p:cNvSpPr txBox="1"/>
          <p:nvPr/>
        </p:nvSpPr>
        <p:spPr>
          <a:xfrm>
            <a:off x="772996" y="1159497"/>
            <a:ext cx="924769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·</a:t>
            </a:r>
            <a:r>
              <a:rPr lang="zh-CN" altLang="en-US" sz="22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设置控制变量实验</a:t>
            </a:r>
            <a:endParaRPr lang="en-US" altLang="zh-CN" sz="2200" kern="10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200" kern="100" dirty="0"/>
          </a:p>
          <a:p>
            <a:r>
              <a:rPr lang="zh-CN" altLang="en-US" dirty="0"/>
              <a:t>变量为运动技能等级标准框架的介入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以标准本身已经体质健康测试作为最终评估框架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BE5E5B-2B9F-B2AF-AC53-3C1D0C32CB6C}"/>
              </a:ext>
            </a:extLst>
          </p:cNvPr>
          <p:cNvSpPr txBox="1"/>
          <p:nvPr/>
        </p:nvSpPr>
        <p:spPr>
          <a:xfrm>
            <a:off x="772995" y="3800573"/>
            <a:ext cx="924769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·</a:t>
            </a:r>
            <a:r>
              <a:rPr lang="zh-CN" altLang="en-US" sz="22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研究设计的问题</a:t>
            </a:r>
            <a:endParaRPr lang="en-US" altLang="zh-CN" sz="2200" kern="100" dirty="0"/>
          </a:p>
          <a:p>
            <a:endParaRPr lang="en-US" altLang="zh-CN" dirty="0"/>
          </a:p>
          <a:p>
            <a:r>
              <a:rPr lang="zh-CN" altLang="en-US" dirty="0"/>
              <a:t>对干扰因素的控制较为困难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85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6" y="384017"/>
            <a:ext cx="2921778" cy="8206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42" y="3195847"/>
            <a:ext cx="5260154" cy="3412704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2A7579-4403-4E6C-B0CF-D89972C9B0BF}"/>
              </a:ext>
            </a:extLst>
          </p:cNvPr>
          <p:cNvSpPr txBox="1"/>
          <p:nvPr/>
        </p:nvSpPr>
        <p:spPr>
          <a:xfrm>
            <a:off x="4781377" y="2413337"/>
            <a:ext cx="26292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latin typeface="Bahnschrift" panose="020B0502040204020203" pitchFamily="34" charset="0"/>
                <a:ea typeface="黑体" panose="02010609060101010101" pitchFamily="49" charset="-122"/>
              </a:rPr>
              <a:t>Thanks</a:t>
            </a:r>
            <a:endParaRPr lang="zh-CN" altLang="en-US" sz="6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9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257</Words>
  <Application>Microsoft Office PowerPoint</Application>
  <PresentationFormat>宽屏</PresentationFormat>
  <Paragraphs>43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黑体</vt:lpstr>
      <vt:lpstr>微软雅黑</vt:lpstr>
      <vt:lpstr>Arial</vt:lpstr>
      <vt:lpstr>Bahnschrift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Xie Shuyan</cp:lastModifiedBy>
  <cp:revision>37</cp:revision>
  <dcterms:created xsi:type="dcterms:W3CDTF">2015-07-17T02:38:00Z</dcterms:created>
  <dcterms:modified xsi:type="dcterms:W3CDTF">2022-06-08T05:49:24Z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C37BADD58AFF45B1A1E0E4B08E756757</vt:lpwstr>
  </property>
</Properties>
</file>