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handoutMasterIdLst>
    <p:handoutMasterId r:id="rId25"/>
  </p:handoutMasterIdLst>
  <p:sldIdLst>
    <p:sldId id="334" r:id="rId2"/>
    <p:sldId id="257" r:id="rId3"/>
    <p:sldId id="295" r:id="rId4"/>
    <p:sldId id="293" r:id="rId5"/>
    <p:sldId id="340" r:id="rId6"/>
    <p:sldId id="259" r:id="rId7"/>
    <p:sldId id="337" r:id="rId8"/>
    <p:sldId id="338" r:id="rId9"/>
    <p:sldId id="261" r:id="rId10"/>
    <p:sldId id="347" r:id="rId11"/>
    <p:sldId id="349" r:id="rId12"/>
    <p:sldId id="343" r:id="rId13"/>
    <p:sldId id="290" r:id="rId14"/>
    <p:sldId id="291" r:id="rId15"/>
    <p:sldId id="292" r:id="rId16"/>
    <p:sldId id="350" r:id="rId17"/>
    <p:sldId id="294" r:id="rId18"/>
    <p:sldId id="345" r:id="rId19"/>
    <p:sldId id="296" r:id="rId20"/>
    <p:sldId id="342" r:id="rId21"/>
    <p:sldId id="263" r:id="rId22"/>
    <p:sldId id="341" r:id="rId23"/>
  </p:sldIdLst>
  <p:sldSz cx="9144000" cy="5143500" type="screen16x9"/>
  <p:notesSz cx="6858000" cy="9144000"/>
  <p:embeddedFontLst>
    <p:embeddedFont>
      <p:font typeface="SimHei" panose="02010609060101010101" pitchFamily="49" charset="-122"/>
      <p:regular r:id="rId26"/>
    </p:embeddedFont>
    <p:embeddedFont>
      <p:font typeface="KaiTi" panose="02010609060101010101" pitchFamily="49" charset="-122"/>
      <p:regular r:id="rId27"/>
    </p:embeddedFont>
    <p:embeddedFont>
      <p:font typeface="Calibri" panose="020F0502020204030204" pitchFamily="34" charset="0"/>
      <p:regular r:id="rId28"/>
      <p:bold r:id="rId29"/>
      <p:italic r:id="rId30"/>
      <p:boldItalic r:id="rId31"/>
    </p:embeddedFont>
    <p:embeddedFont>
      <p:font typeface="Franklin Gothic Medium" panose="020B0603020102020204" pitchFamily="34" charset="0"/>
      <p:regular r:id="rId32"/>
      <p:italic r:id="rId33"/>
    </p:embeddedFont>
    <p:embeddedFont>
      <p:font typeface="微软雅黑" panose="020B0503020204020204" pitchFamily="34" charset="-122"/>
      <p:regular r:id="rId34"/>
      <p:bold r:id="rId35"/>
    </p:embeddedFont>
    <p:embeddedFont>
      <p:font typeface="微软雅黑" panose="020B0503020204020204" pitchFamily="34" charset="-122"/>
      <p:regular r:id="rId34"/>
      <p:bold r:id="rId35"/>
    </p:embeddedFont>
  </p:embeddedFontLst>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7D6"/>
    <a:srgbClr val="F8F8F8"/>
    <a:srgbClr val="F9F9F9"/>
    <a:srgbClr val="F5F5F5"/>
    <a:srgbClr val="F2F2F2"/>
    <a:srgbClr val="7BAA3C"/>
    <a:srgbClr val="64A640"/>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36" autoAdjust="0"/>
    <p:restoredTop sz="94640"/>
  </p:normalViewPr>
  <p:slideViewPr>
    <p:cSldViewPr snapToGrid="0">
      <p:cViewPr varScale="1">
        <p:scale>
          <a:sx n="119" d="100"/>
          <a:sy n="119" d="100"/>
        </p:scale>
        <p:origin x="96" y="400"/>
      </p:cViewPr>
      <p:guideLst>
        <p:guide orient="horz" pos="1595"/>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2023/5/31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31238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2023/5/31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88777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a:t>
            </a:fld>
            <a:endParaRPr lang="zh-CN" altLang="en-US"/>
          </a:p>
        </p:txBody>
      </p:sp>
    </p:spTree>
    <p:extLst>
      <p:ext uri="{BB962C8B-B14F-4D97-AF65-F5344CB8AC3E}">
        <p14:creationId xmlns:p14="http://schemas.microsoft.com/office/powerpoint/2010/main" val="4124226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11</a:t>
            </a:fld>
            <a:endParaRPr lang="zh-CN" altLang="en-US"/>
          </a:p>
        </p:txBody>
      </p:sp>
    </p:spTree>
    <p:extLst>
      <p:ext uri="{BB962C8B-B14F-4D97-AF65-F5344CB8AC3E}">
        <p14:creationId xmlns:p14="http://schemas.microsoft.com/office/powerpoint/2010/main" val="1784857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12</a:t>
            </a:fld>
            <a:endParaRPr lang="zh-CN" altLang="en-US" dirty="0"/>
          </a:p>
        </p:txBody>
      </p:sp>
    </p:spTree>
    <p:extLst>
      <p:ext uri="{BB962C8B-B14F-4D97-AF65-F5344CB8AC3E}">
        <p14:creationId xmlns:p14="http://schemas.microsoft.com/office/powerpoint/2010/main" val="1594429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2023/5/31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621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2023/5/31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1752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2023/5/31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82891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2023/5/31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40358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2023/5/31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3691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2023/5/31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30763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2023/5/31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33279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20</a:t>
            </a:fld>
            <a:endParaRPr lang="zh-CN" altLang="en-US" dirty="0"/>
          </a:p>
        </p:txBody>
      </p:sp>
    </p:spTree>
    <p:extLst>
      <p:ext uri="{BB962C8B-B14F-4D97-AF65-F5344CB8AC3E}">
        <p14:creationId xmlns:p14="http://schemas.microsoft.com/office/powerpoint/2010/main" val="104090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extLst>
      <p:ext uri="{BB962C8B-B14F-4D97-AF65-F5344CB8AC3E}">
        <p14:creationId xmlns:p14="http://schemas.microsoft.com/office/powerpoint/2010/main" val="1422493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21</a:t>
            </a:fld>
            <a:endParaRPr lang="zh-CN" altLang="en-US"/>
          </a:p>
        </p:txBody>
      </p:sp>
    </p:spTree>
    <p:extLst>
      <p:ext uri="{BB962C8B-B14F-4D97-AF65-F5344CB8AC3E}">
        <p14:creationId xmlns:p14="http://schemas.microsoft.com/office/powerpoint/2010/main" val="1335516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22</a:t>
            </a:fld>
            <a:endParaRPr lang="zh-CN" altLang="en-US"/>
          </a:p>
        </p:txBody>
      </p:sp>
    </p:spTree>
    <p:extLst>
      <p:ext uri="{BB962C8B-B14F-4D97-AF65-F5344CB8AC3E}">
        <p14:creationId xmlns:p14="http://schemas.microsoft.com/office/powerpoint/2010/main" val="182057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4</a:t>
            </a:fld>
            <a:endParaRPr lang="zh-CN" altLang="en-US" dirty="0"/>
          </a:p>
        </p:txBody>
      </p:sp>
    </p:spTree>
    <p:extLst>
      <p:ext uri="{BB962C8B-B14F-4D97-AF65-F5344CB8AC3E}">
        <p14:creationId xmlns:p14="http://schemas.microsoft.com/office/powerpoint/2010/main" val="76591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5</a:t>
            </a:fld>
            <a:endParaRPr lang="zh-CN" altLang="en-US"/>
          </a:p>
        </p:txBody>
      </p:sp>
    </p:spTree>
    <p:extLst>
      <p:ext uri="{BB962C8B-B14F-4D97-AF65-F5344CB8AC3E}">
        <p14:creationId xmlns:p14="http://schemas.microsoft.com/office/powerpoint/2010/main" val="2368052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6</a:t>
            </a:fld>
            <a:endParaRPr lang="zh-CN" altLang="en-US"/>
          </a:p>
        </p:txBody>
      </p:sp>
    </p:spTree>
    <p:extLst>
      <p:ext uri="{BB962C8B-B14F-4D97-AF65-F5344CB8AC3E}">
        <p14:creationId xmlns:p14="http://schemas.microsoft.com/office/powerpoint/2010/main" val="3606350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7</a:t>
            </a:fld>
            <a:endParaRPr lang="zh-CN" altLang="en-US"/>
          </a:p>
        </p:txBody>
      </p:sp>
    </p:spTree>
    <p:extLst>
      <p:ext uri="{BB962C8B-B14F-4D97-AF65-F5344CB8AC3E}">
        <p14:creationId xmlns:p14="http://schemas.microsoft.com/office/powerpoint/2010/main" val="2591214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t>8</a:t>
            </a:fld>
            <a:endParaRPr lang="zh-CN" altLang="en-US"/>
          </a:p>
        </p:txBody>
      </p:sp>
    </p:spTree>
    <p:extLst>
      <p:ext uri="{BB962C8B-B14F-4D97-AF65-F5344CB8AC3E}">
        <p14:creationId xmlns:p14="http://schemas.microsoft.com/office/powerpoint/2010/main" val="1567718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9</a:t>
            </a:fld>
            <a:endParaRPr lang="zh-CN" altLang="en-US"/>
          </a:p>
        </p:txBody>
      </p:sp>
    </p:spTree>
    <p:extLst>
      <p:ext uri="{BB962C8B-B14F-4D97-AF65-F5344CB8AC3E}">
        <p14:creationId xmlns:p14="http://schemas.microsoft.com/office/powerpoint/2010/main" val="1790665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dirty="0"/>
          </a:p>
        </p:txBody>
      </p:sp>
    </p:spTree>
    <p:extLst>
      <p:ext uri="{BB962C8B-B14F-4D97-AF65-F5344CB8AC3E}">
        <p14:creationId xmlns:p14="http://schemas.microsoft.com/office/powerpoint/2010/main" val="422161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cxnSp>
        <p:nvCxnSpPr>
          <p:cNvPr id="5" name="直接连接符 4"/>
          <p:cNvCxnSpPr/>
          <p:nvPr userDrawn="1"/>
        </p:nvCxnSpPr>
        <p:spPr>
          <a:xfrm>
            <a:off x="455229" y="600054"/>
            <a:ext cx="8221227"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descr="11"/>
          <p:cNvPicPr>
            <a:picLocks noChangeAspect="1"/>
          </p:cNvPicPr>
          <p:nvPr userDrawn="1"/>
        </p:nvPicPr>
        <p:blipFill>
          <a:blip r:embed="rId3"/>
          <a:srcRect r="59298"/>
          <a:stretch>
            <a:fillRect/>
          </a:stretch>
        </p:blipFill>
        <p:spPr>
          <a:xfrm>
            <a:off x="-53340" y="-20320"/>
            <a:ext cx="1024255" cy="7867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2023/5/31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ea typeface="思源黑体 CN Normal" panose="020B0400000000000000" charset="-122"/>
              </a:defRPr>
            </a:lvl1pPr>
          </a:lstStyle>
          <a:p>
            <a:fld id="{421E9E4D-0BE1-4AAA-A57B-DA425863F4AF}" type="datetimeFigureOut">
              <a:rPr lang="zh-CN" altLang="en-US" smtClean="0"/>
              <a:t>2023/5/31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ea typeface="思源黑体 CN Normal" panose="020B0400000000000000" charset="-122"/>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ea typeface="思源黑体 CN Normal" panose="020B0400000000000000" charset="-122"/>
              </a:defRPr>
            </a:lvl1pPr>
          </a:lstStyle>
          <a:p>
            <a:fld id="{E1BEBC7A-FD02-486B-81B5-A845787C68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9" r:id="rId18"/>
  </p:sldLayoutIdLst>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xStyles>
    <p:titleStyle>
      <a:lvl1pPr algn="ctr" defTabSz="914400" rtl="0" eaLnBrk="1" latinLnBrk="0" hangingPunct="1">
        <a:spcBef>
          <a:spcPct val="0"/>
        </a:spcBef>
        <a:buNone/>
        <a:defRPr sz="4400" kern="1200">
          <a:solidFill>
            <a:schemeClr val="tx1"/>
          </a:solidFill>
          <a:latin typeface="+mj-lt"/>
          <a:ea typeface="思源黑体 CN Normal" panose="020B0400000000000000"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思源黑体 CN Normal" panose="020B0400000000000000"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思源黑体 CN Normal" panose="020B0400000000000000"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思源黑体 CN Normal" panose="020B0400000000000000"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思源黑体 CN Normal" panose="020B0400000000000000"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思源黑体 CN Normal" panose="020B0400000000000000"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60000"/>
          </a:schemeClr>
        </a:solidFill>
        <a:effectLst/>
      </p:bgPr>
    </p:bg>
    <p:spTree>
      <p:nvGrpSpPr>
        <p:cNvPr id="1" name=""/>
        <p:cNvGrpSpPr/>
        <p:nvPr/>
      </p:nvGrpSpPr>
      <p:grpSpPr>
        <a:xfrm>
          <a:off x="0" y="0"/>
          <a:ext cx="0" cy="0"/>
          <a:chOff x="0" y="0"/>
          <a:chExt cx="0" cy="0"/>
        </a:xfrm>
      </p:grpSpPr>
      <p:pic>
        <p:nvPicPr>
          <p:cNvPr id="11" name="图片 10" descr="14"/>
          <p:cNvPicPr>
            <a:picLocks noChangeAspect="1"/>
          </p:cNvPicPr>
          <p:nvPr/>
        </p:nvPicPr>
        <p:blipFill>
          <a:blip r:embed="rId2"/>
          <a:stretch>
            <a:fillRect/>
          </a:stretch>
        </p:blipFill>
        <p:spPr>
          <a:xfrm>
            <a:off x="1848485" y="359410"/>
            <a:ext cx="5561330" cy="4542790"/>
          </a:xfrm>
          <a:prstGeom prst="rect">
            <a:avLst/>
          </a:prstGeom>
        </p:spPr>
      </p:pic>
      <p:pic>
        <p:nvPicPr>
          <p:cNvPr id="5" name="图片 4" descr="11"/>
          <p:cNvPicPr>
            <a:picLocks noChangeAspect="1"/>
          </p:cNvPicPr>
          <p:nvPr/>
        </p:nvPicPr>
        <p:blipFill>
          <a:blip r:embed="rId3"/>
          <a:srcRect r="59298"/>
          <a:stretch>
            <a:fillRect/>
          </a:stretch>
        </p:blipFill>
        <p:spPr>
          <a:xfrm>
            <a:off x="4445" y="-20320"/>
            <a:ext cx="5083810" cy="3903345"/>
          </a:xfrm>
          <a:prstGeom prst="rect">
            <a:avLst/>
          </a:prstGeom>
        </p:spPr>
      </p:pic>
      <p:pic>
        <p:nvPicPr>
          <p:cNvPr id="6" name="图片 5" descr="11"/>
          <p:cNvPicPr>
            <a:picLocks noChangeAspect="1"/>
          </p:cNvPicPr>
          <p:nvPr/>
        </p:nvPicPr>
        <p:blipFill>
          <a:blip r:embed="rId3"/>
          <a:srcRect l="71319" t="21332"/>
          <a:stretch>
            <a:fillRect/>
          </a:stretch>
        </p:blipFill>
        <p:spPr>
          <a:xfrm>
            <a:off x="5367655" y="2292985"/>
            <a:ext cx="3783965" cy="2852420"/>
          </a:xfrm>
          <a:prstGeom prst="rect">
            <a:avLst/>
          </a:prstGeom>
          <a:effectLst/>
        </p:spPr>
      </p:pic>
      <p:pic>
        <p:nvPicPr>
          <p:cNvPr id="7" name="图片 6" descr="12"/>
          <p:cNvPicPr>
            <a:picLocks noChangeAspect="1"/>
          </p:cNvPicPr>
          <p:nvPr/>
        </p:nvPicPr>
        <p:blipFill>
          <a:blip r:embed="rId4"/>
          <a:stretch>
            <a:fillRect/>
          </a:stretch>
        </p:blipFill>
        <p:spPr>
          <a:xfrm>
            <a:off x="15875" y="3690620"/>
            <a:ext cx="2744470" cy="1454785"/>
          </a:xfrm>
          <a:prstGeom prst="rect">
            <a:avLst/>
          </a:prstGeom>
        </p:spPr>
      </p:pic>
      <p:pic>
        <p:nvPicPr>
          <p:cNvPr id="8" name="图片 7" descr="15"/>
          <p:cNvPicPr>
            <a:picLocks noChangeAspect="1"/>
          </p:cNvPicPr>
          <p:nvPr/>
        </p:nvPicPr>
        <p:blipFill>
          <a:blip r:embed="rId5"/>
          <a:stretch>
            <a:fillRect/>
          </a:stretch>
        </p:blipFill>
        <p:spPr>
          <a:xfrm>
            <a:off x="5972810" y="3986530"/>
            <a:ext cx="1736725" cy="1120140"/>
          </a:xfrm>
          <a:prstGeom prst="rect">
            <a:avLst/>
          </a:prstGeom>
        </p:spPr>
      </p:pic>
      <p:sp>
        <p:nvSpPr>
          <p:cNvPr id="9" name="TextBox 1"/>
          <p:cNvSpPr txBox="1"/>
          <p:nvPr/>
        </p:nvSpPr>
        <p:spPr>
          <a:xfrm>
            <a:off x="1284269" y="1871030"/>
            <a:ext cx="6988975" cy="707858"/>
          </a:xfrm>
          <a:prstGeom prst="rect">
            <a:avLst/>
          </a:prstGeom>
          <a:noFill/>
        </p:spPr>
        <p:txBody>
          <a:bodyPr wrap="square" lIns="91413" tIns="45706" rIns="91413" bIns="45706" rtlCol="0">
            <a:spAutoFit/>
          </a:bodyPr>
          <a:lstStyle/>
          <a:p>
            <a:pPr algn="ctr"/>
            <a:r>
              <a:rPr lang="zh-CN" altLang="en-US" sz="4000" b="1" dirty="0">
                <a:solidFill>
                  <a:schemeClr val="accent2">
                    <a:lumMod val="75000"/>
                  </a:schemeClr>
                </a:solidFill>
                <a:latin typeface="思源黑体 CN Normal" panose="020B0400000000000000" charset="-122"/>
                <a:ea typeface="思源黑体 CN Normal" panose="020B0400000000000000" charset="-122"/>
              </a:rPr>
              <a:t>行为经济学与健康决策</a:t>
            </a:r>
          </a:p>
        </p:txBody>
      </p:sp>
      <p:grpSp>
        <p:nvGrpSpPr>
          <p:cNvPr id="10" name="组合 9"/>
          <p:cNvGrpSpPr/>
          <p:nvPr/>
        </p:nvGrpSpPr>
        <p:grpSpPr>
          <a:xfrm>
            <a:off x="2912882" y="3359789"/>
            <a:ext cx="4007983" cy="216023"/>
            <a:chOff x="2827252" y="4604579"/>
            <a:chExt cx="4007983" cy="216023"/>
          </a:xfrm>
          <a:solidFill>
            <a:schemeClr val="accent5"/>
          </a:solidFill>
        </p:grpSpPr>
        <p:sp>
          <p:nvSpPr>
            <p:cNvPr id="26" name="圆角矩形 25"/>
            <p:cNvSpPr/>
            <p:nvPr/>
          </p:nvSpPr>
          <p:spPr>
            <a:xfrm>
              <a:off x="2827252" y="4613211"/>
              <a:ext cx="1775879" cy="207391"/>
            </a:xfrm>
            <a:prstGeom prst="roundRect">
              <a:avLst/>
            </a:prstGeom>
            <a:solidFill>
              <a:srgbClr val="3F8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mj-ea"/>
                  <a:ea typeface="+mj-ea"/>
                </a:rPr>
                <a:t>汇报人：瞿逸容 黄柯依</a:t>
              </a:r>
            </a:p>
          </p:txBody>
        </p:sp>
        <p:sp>
          <p:nvSpPr>
            <p:cNvPr id="27" name="圆角矩形 26"/>
            <p:cNvSpPr/>
            <p:nvPr/>
          </p:nvSpPr>
          <p:spPr>
            <a:xfrm>
              <a:off x="4759747" y="4604579"/>
              <a:ext cx="2075488" cy="216023"/>
            </a:xfrm>
            <a:prstGeom prst="roundRect">
              <a:avLst/>
            </a:prstGeom>
            <a:solidFill>
              <a:srgbClr val="3F8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mj-ea"/>
                  <a:ea typeface="+mj-ea"/>
                </a:rPr>
                <a:t>时间：</a:t>
              </a:r>
              <a:r>
                <a:rPr lang="en-US" altLang="zh-CN" sz="1200" dirty="0">
                  <a:solidFill>
                    <a:schemeClr val="bg1"/>
                  </a:solidFill>
                  <a:latin typeface="+mj-ea"/>
                  <a:ea typeface="+mj-ea"/>
                </a:rPr>
                <a:t>2023</a:t>
              </a:r>
              <a:r>
                <a:rPr lang="zh-CN" altLang="en-US" sz="1200" dirty="0">
                  <a:solidFill>
                    <a:schemeClr val="bg1"/>
                  </a:solidFill>
                  <a:latin typeface="+mj-ea"/>
                  <a:ea typeface="+mj-ea"/>
                </a:rPr>
                <a:t>年</a:t>
              </a:r>
              <a:r>
                <a:rPr lang="en-US" altLang="zh-CN" sz="1200" dirty="0">
                  <a:solidFill>
                    <a:schemeClr val="bg1"/>
                  </a:solidFill>
                  <a:latin typeface="+mj-ea"/>
                  <a:ea typeface="+mj-ea"/>
                </a:rPr>
                <a:t>5</a:t>
              </a:r>
              <a:r>
                <a:rPr lang="zh-CN" altLang="en-US" sz="1200" dirty="0">
                  <a:solidFill>
                    <a:schemeClr val="bg1"/>
                  </a:solidFill>
                  <a:latin typeface="+mj-ea"/>
                  <a:ea typeface="+mj-ea"/>
                </a:rPr>
                <a:t>月</a:t>
              </a:r>
              <a:r>
                <a:rPr lang="en-US" altLang="zh-CN" sz="1200" dirty="0">
                  <a:solidFill>
                    <a:schemeClr val="bg1"/>
                  </a:solidFill>
                  <a:latin typeface="+mj-ea"/>
                  <a:ea typeface="+mj-ea"/>
                </a:rPr>
                <a:t>31</a:t>
              </a:r>
              <a:r>
                <a:rPr lang="zh-CN" altLang="en-US" sz="1200" dirty="0">
                  <a:solidFill>
                    <a:schemeClr val="bg1"/>
                  </a:solidFill>
                  <a:latin typeface="+mj-ea"/>
                  <a:ea typeface="+mj-ea"/>
                </a:rPr>
                <a:t>日</a:t>
              </a:r>
            </a:p>
          </p:txBody>
        </p:sp>
      </p:grpSp>
      <p:pic>
        <p:nvPicPr>
          <p:cNvPr id="1034" name="Picture 10" descr="C:\Users\Administrator\Desktop\35y58PICv6x_102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70417" y="182818"/>
            <a:ext cx="1538069" cy="4385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par>
                                <p:cTn id="8" presetID="2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edge">
                                      <p:cBhvr>
                                        <p:cTn id="10" dur="2000"/>
                                        <p:tgtEl>
                                          <p:spTgt spid="6"/>
                                        </p:tgtEl>
                                      </p:cBhvr>
                                    </p:animEffect>
                                  </p:childTnLst>
                                </p:cTn>
                              </p:par>
                            </p:childTnLst>
                          </p:cTn>
                        </p:par>
                        <p:par>
                          <p:cTn id="11" fill="hold">
                            <p:stCondLst>
                              <p:cond delay="2000"/>
                            </p:stCondLst>
                            <p:childTnLst>
                              <p:par>
                                <p:cTn id="12" presetID="2" presetClass="entr" presetSubtype="2" fill="hold" grpId="0" nodeType="afterEffect">
                                  <p:stCondLst>
                                    <p:cond delay="0"/>
                                  </p:stCondLst>
                                  <p:iterate type="lt">
                                    <p:tmPct val="23333"/>
                                  </p:iterate>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3550"/>
                            </p:stCondLst>
                            <p:childTnLst>
                              <p:par>
                                <p:cTn id="17" presetID="16" presetClass="entr" presetSubtype="2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par>
                          <p:cTn id="20" fill="hold">
                            <p:stCondLst>
                              <p:cond delay="4050"/>
                            </p:stCondLst>
                            <p:childTnLst>
                              <p:par>
                                <p:cTn id="21" presetID="53" presetClass="entr" presetSubtype="16" fill="hold" nodeType="afterEffect">
                                  <p:stCondLst>
                                    <p:cond delay="0"/>
                                  </p:stCondLst>
                                  <p:childTnLst>
                                    <p:set>
                                      <p:cBhvr>
                                        <p:cTn id="22" dur="1" fill="hold">
                                          <p:stCondLst>
                                            <p:cond delay="0"/>
                                          </p:stCondLst>
                                        </p:cTn>
                                        <p:tgtEl>
                                          <p:spTgt spid="1034"/>
                                        </p:tgtEl>
                                        <p:attrNameLst>
                                          <p:attrName>style.visibility</p:attrName>
                                        </p:attrNameLst>
                                      </p:cBhvr>
                                      <p:to>
                                        <p:strVal val="visible"/>
                                      </p:to>
                                    </p:set>
                                    <p:anim calcmode="lin" valueType="num">
                                      <p:cBhvr>
                                        <p:cTn id="23" dur="500" fill="hold"/>
                                        <p:tgtEl>
                                          <p:spTgt spid="1034"/>
                                        </p:tgtEl>
                                        <p:attrNameLst>
                                          <p:attrName>ppt_w</p:attrName>
                                        </p:attrNameLst>
                                      </p:cBhvr>
                                      <p:tavLst>
                                        <p:tav tm="0">
                                          <p:val>
                                            <p:fltVal val="0"/>
                                          </p:val>
                                        </p:tav>
                                        <p:tav tm="100000">
                                          <p:val>
                                            <p:strVal val="#ppt_w"/>
                                          </p:val>
                                        </p:tav>
                                      </p:tavLst>
                                    </p:anim>
                                    <p:anim calcmode="lin" valueType="num">
                                      <p:cBhvr>
                                        <p:cTn id="24" dur="500" fill="hold"/>
                                        <p:tgtEl>
                                          <p:spTgt spid="1034"/>
                                        </p:tgtEl>
                                        <p:attrNameLst>
                                          <p:attrName>ppt_h</p:attrName>
                                        </p:attrNameLst>
                                      </p:cBhvr>
                                      <p:tavLst>
                                        <p:tav tm="0">
                                          <p:val>
                                            <p:fltVal val="0"/>
                                          </p:val>
                                        </p:tav>
                                        <p:tav tm="100000">
                                          <p:val>
                                            <p:strVal val="#ppt_h"/>
                                          </p:val>
                                        </p:tav>
                                      </p:tavLst>
                                    </p:anim>
                                    <p:animEffect transition="in" filter="fade">
                                      <p:cBhvr>
                                        <p:cTn id="25" dur="500"/>
                                        <p:tgtEl>
                                          <p:spTgt spid="103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34"/>
                                        </p:tgtEl>
                                        <p:attrNameLst>
                                          <p:attrName>style.visibility</p:attrName>
                                        </p:attrNameLst>
                                      </p:cBhvr>
                                      <p:to>
                                        <p:strVal val="visible"/>
                                      </p:to>
                                    </p:set>
                                    <p:anim calcmode="lin" valueType="num">
                                      <p:cBhvr additive="base">
                                        <p:cTn id="49" dur="500" fill="hold"/>
                                        <p:tgtEl>
                                          <p:spTgt spid="1034"/>
                                        </p:tgtEl>
                                        <p:attrNameLst>
                                          <p:attrName>ppt_x</p:attrName>
                                        </p:attrNameLst>
                                      </p:cBhvr>
                                      <p:tavLst>
                                        <p:tav tm="0">
                                          <p:val>
                                            <p:strVal val="#ppt_x"/>
                                          </p:val>
                                        </p:tav>
                                        <p:tav tm="100000">
                                          <p:val>
                                            <p:strVal val="#ppt_x"/>
                                          </p:val>
                                        </p:tav>
                                      </p:tavLst>
                                    </p:anim>
                                    <p:anim calcmode="lin" valueType="num">
                                      <p:cBhvr additive="base">
                                        <p:cTn id="50"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91241" y="2044698"/>
            <a:ext cx="4673074" cy="630942"/>
          </a:xfrm>
          <a:prstGeom prst="rect">
            <a:avLst/>
          </a:prstGeom>
          <a:noFill/>
        </p:spPr>
        <p:txBody>
          <a:bodyPr wrap="none" rtlCol="0">
            <a:spAutoFit/>
          </a:bodyPr>
          <a:lstStyle/>
          <a:p>
            <a:pPr algn="ctr"/>
            <a:r>
              <a:rPr lang="zh-CN" altLang="en-US" sz="3500" dirty="0">
                <a:solidFill>
                  <a:schemeClr val="accent2">
                    <a:lumMod val="75000"/>
                  </a:schemeClr>
                </a:solidFill>
                <a:latin typeface="思源黑体 CN Normal" panose="020B0400000000000000" charset="-122"/>
                <a:ea typeface="思源黑体 CN Normal" panose="020B0400000000000000" charset="-122"/>
              </a:rPr>
              <a:t>卫生健康领域研究热点</a:t>
            </a:r>
          </a:p>
        </p:txBody>
      </p:sp>
      <p:pic>
        <p:nvPicPr>
          <p:cNvPr id="12" name="图片 11" descr="12"/>
          <p:cNvPicPr>
            <a:picLocks noChangeAspect="1"/>
          </p:cNvPicPr>
          <p:nvPr/>
        </p:nvPicPr>
        <p:blipFill>
          <a:blip r:embed="rId3"/>
          <a:stretch>
            <a:fillRect/>
          </a:stretch>
        </p:blipFill>
        <p:spPr>
          <a:xfrm>
            <a:off x="15875" y="3690620"/>
            <a:ext cx="2744470" cy="1454785"/>
          </a:xfrm>
          <a:prstGeom prst="rect">
            <a:avLst/>
          </a:prstGeom>
        </p:spPr>
      </p:pic>
      <p:grpSp>
        <p:nvGrpSpPr>
          <p:cNvPr id="41" name="组合 40"/>
          <p:cNvGrpSpPr/>
          <p:nvPr/>
        </p:nvGrpSpPr>
        <p:grpSpPr>
          <a:xfrm>
            <a:off x="1520825" y="1622425"/>
            <a:ext cx="2059940" cy="1616710"/>
            <a:chOff x="4272487" y="985295"/>
            <a:chExt cx="530249" cy="407976"/>
          </a:xfrm>
        </p:grpSpPr>
        <p:grpSp>
          <p:nvGrpSpPr>
            <p:cNvPr id="3" name="组合 2"/>
            <p:cNvGrpSpPr/>
            <p:nvPr/>
          </p:nvGrpSpPr>
          <p:grpSpPr>
            <a:xfrm>
              <a:off x="4272487" y="985295"/>
              <a:ext cx="530249" cy="407976"/>
              <a:chOff x="1822439" y="149340"/>
              <a:chExt cx="5053817" cy="3888432"/>
            </a:xfrm>
          </p:grpSpPr>
          <p:sp>
            <p:nvSpPr>
              <p:cNvPr id="4" name="任意多边形 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cap="flat" cmpd="sng" algn="ctr">
                <a:solidFill>
                  <a:srgbClr val="4BACC6">
                    <a:lumMod val="60000"/>
                    <a:lumOff val="4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5" name="任意多边形 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cap="flat" cmpd="sng" algn="ctr">
                <a:solidFill>
                  <a:srgbClr val="4F81BD">
                    <a:lumMod val="75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6" name="TextBox 42"/>
            <p:cNvSpPr txBox="1"/>
            <p:nvPr/>
          </p:nvSpPr>
          <p:spPr>
            <a:xfrm>
              <a:off x="4454739" y="1082557"/>
              <a:ext cx="299614" cy="193893"/>
            </a:xfrm>
            <a:prstGeom prst="rect">
              <a:avLst/>
            </a:prstGeom>
            <a:noFill/>
          </p:spPr>
          <p:txBody>
            <a:bodyPr wrap="square" rtlCol="0">
              <a:spAutoFit/>
            </a:bodyPr>
            <a:lstStyle/>
            <a:p>
              <a:r>
                <a:rPr lang="en-US" altLang="zh-CN" sz="4400" dirty="0">
                  <a:solidFill>
                    <a:schemeClr val="accent2">
                      <a:lumMod val="75000"/>
                    </a:schemeClr>
                  </a:solidFill>
                  <a:latin typeface="思源黑体 CN Normal" panose="020B0400000000000000" charset="-122"/>
                  <a:ea typeface="思源黑体 CN Normal" panose="020B0400000000000000" charset="-122"/>
                </a:rPr>
                <a:t>02</a:t>
              </a:r>
            </a:p>
          </p:txBody>
        </p:sp>
      </p:grpSp>
      <p:pic>
        <p:nvPicPr>
          <p:cNvPr id="7" name="图片 6" descr="11"/>
          <p:cNvPicPr>
            <a:picLocks noChangeAspect="1"/>
          </p:cNvPicPr>
          <p:nvPr/>
        </p:nvPicPr>
        <p:blipFill>
          <a:blip r:embed="rId4"/>
          <a:srcRect l="71319" t="21332"/>
          <a:stretch>
            <a:fillRect/>
          </a:stretch>
        </p:blipFill>
        <p:spPr>
          <a:xfrm>
            <a:off x="5374640" y="2275840"/>
            <a:ext cx="3783965" cy="2852420"/>
          </a:xfrm>
          <a:prstGeom prst="rect">
            <a:avLst/>
          </a:prstGeom>
          <a:effectLst/>
        </p:spPr>
      </p:pic>
    </p:spTree>
    <p:extLst>
      <p:ext uri="{BB962C8B-B14F-4D97-AF65-F5344CB8AC3E}">
        <p14:creationId xmlns:p14="http://schemas.microsoft.com/office/powerpoint/2010/main" val="1293543895"/>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ppt_x</p:attrName>
                                        </p:attrNameLst>
                                      </p:cBhvr>
                                      <p:tavLst>
                                        <p:tav tm="0">
                                          <p:val>
                                            <p:strVal val="#ppt_x-#ppt_w*1.125000"/>
                                          </p:val>
                                        </p:tav>
                                        <p:tav tm="100000">
                                          <p:val>
                                            <p:strVal val="#ppt_x"/>
                                          </p:val>
                                        </p:tav>
                                      </p:tavLst>
                                    </p:anim>
                                    <p:animEffect transition="in" filter="wipe(right)">
                                      <p:cBhvr>
                                        <p:cTn id="8" dur="500"/>
                                        <p:tgtEl>
                                          <p:spTgt spid="20"/>
                                        </p:tgtEl>
                                      </p:cBhvr>
                                    </p:animEffect>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fltVal val="0"/>
                                          </p:val>
                                        </p:tav>
                                        <p:tav tm="100000">
                                          <p:val>
                                            <p:strVal val="#ppt_w"/>
                                          </p:val>
                                        </p:tav>
                                      </p:tavLst>
                                    </p:anim>
                                    <p:anim calcmode="lin" valueType="num">
                                      <p:cBhvr>
                                        <p:cTn id="13" dur="1000" fill="hold"/>
                                        <p:tgtEl>
                                          <p:spTgt spid="41"/>
                                        </p:tgtEl>
                                        <p:attrNameLst>
                                          <p:attrName>ppt_h</p:attrName>
                                        </p:attrNameLst>
                                      </p:cBhvr>
                                      <p:tavLst>
                                        <p:tav tm="0">
                                          <p:val>
                                            <p:fltVal val="0"/>
                                          </p:val>
                                        </p:tav>
                                        <p:tav tm="100000">
                                          <p:val>
                                            <p:strVal val="#ppt_h"/>
                                          </p:val>
                                        </p:tav>
                                      </p:tavLst>
                                    </p:anim>
                                    <p:anim calcmode="lin" valueType="num">
                                      <p:cBhvr>
                                        <p:cTn id="14" dur="1000" fill="hold"/>
                                        <p:tgtEl>
                                          <p:spTgt spid="41"/>
                                        </p:tgtEl>
                                        <p:attrNameLst>
                                          <p:attrName>style.rotation</p:attrName>
                                        </p:attrNameLst>
                                      </p:cBhvr>
                                      <p:tavLst>
                                        <p:tav tm="0">
                                          <p:val>
                                            <p:fltVal val="90"/>
                                          </p:val>
                                        </p:tav>
                                        <p:tav tm="100000">
                                          <p:val>
                                            <p:fltVal val="0"/>
                                          </p:val>
                                        </p:tav>
                                      </p:tavLst>
                                    </p:anim>
                                    <p:animEffect transition="in" filter="fade">
                                      <p:cBhvr>
                                        <p:cTn id="15"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1276990" y="1226065"/>
            <a:ext cx="1569660" cy="369332"/>
          </a:xfrm>
          <a:prstGeom prst="rect">
            <a:avLst/>
          </a:prstGeom>
          <a:noFill/>
        </p:spPr>
        <p:txBody>
          <a:bodyPr wrap="none" rtlCol="0">
            <a:spAutoFit/>
          </a:bodyPr>
          <a:lstStyle/>
          <a:p>
            <a:r>
              <a:rPr lang="zh-CN" altLang="en-US" b="1" dirty="0">
                <a:solidFill>
                  <a:schemeClr val="accent2">
                    <a:lumMod val="75000"/>
                  </a:schemeClr>
                </a:solidFill>
                <a:latin typeface="思源黑体 CN Normal" panose="020B0400000000000000" charset="-122"/>
                <a:ea typeface="思源黑体 CN Normal" panose="020B0400000000000000" charset="-122"/>
              </a:rPr>
              <a:t>人群肥胖问题</a:t>
            </a:r>
          </a:p>
        </p:txBody>
      </p:sp>
      <p:sp>
        <p:nvSpPr>
          <p:cNvPr id="68" name="TextBox 67"/>
          <p:cNvSpPr txBox="1"/>
          <p:nvPr/>
        </p:nvSpPr>
        <p:spPr>
          <a:xfrm>
            <a:off x="1287907" y="1517503"/>
            <a:ext cx="7427829" cy="1169551"/>
          </a:xfrm>
          <a:prstGeom prst="rect">
            <a:avLst/>
          </a:prstGeom>
          <a:noFill/>
        </p:spPr>
        <p:txBody>
          <a:bodyPr wrap="square" rtlCol="0">
            <a:spAutoFit/>
          </a:bodyPr>
          <a:lstStyle/>
          <a:p>
            <a:r>
              <a:rPr lang="zh-CN" altLang="en-US" sz="1400" dirty="0">
                <a:latin typeface="SimHei" panose="02010609060101010101" pitchFamily="49" charset="-122"/>
                <a:ea typeface="SimHei" panose="02010609060101010101" pitchFamily="49" charset="-122"/>
              </a:rPr>
              <a:t>肥胖作为一种全球性的现象，与糖尿病、高血压、心脏病等疾病的发生息息相关，成为导致个人健康状况下降和死亡的高危风险因素。肥胖的产生除了受遗传因素影响外，更多的与饮食习惯、生活方式有关，当前领域内不少学者发现人们在食品的选择消费中存在行为因素并据此制定助推措施，比如增加水果等健康食品的可见性，同时减少不健康食品的可见性，可以影响所选食品的整体健康程度。</a:t>
            </a:r>
            <a:endParaRPr lang="en-US" altLang="zh-CN" sz="1400" dirty="0">
              <a:solidFill>
                <a:schemeClr val="tx1">
                  <a:lumMod val="65000"/>
                  <a:lumOff val="35000"/>
                </a:schemeClr>
              </a:solidFill>
              <a:latin typeface="SimHei" panose="02010609060101010101" pitchFamily="49" charset="-122"/>
              <a:ea typeface="SimHei" panose="02010609060101010101" pitchFamily="49" charset="-122"/>
              <a:cs typeface="方正兰亭细黑_GBK_M" panose="02010600010101010101" pitchFamily="2" charset="2"/>
            </a:endParaRPr>
          </a:p>
        </p:txBody>
      </p:sp>
      <p:sp>
        <p:nvSpPr>
          <p:cNvPr id="72" name="椭圆 71"/>
          <p:cNvSpPr/>
          <p:nvPr/>
        </p:nvSpPr>
        <p:spPr>
          <a:xfrm>
            <a:off x="707525" y="1335534"/>
            <a:ext cx="524034" cy="524034"/>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思源黑体 CN Normal" panose="020B0400000000000000" charset="-122"/>
                <a:ea typeface="思源黑体 CN Normal" panose="020B0400000000000000" charset="-122"/>
              </a:rPr>
              <a:t>1</a:t>
            </a:r>
            <a:endParaRPr lang="zh-CN" altLang="en-US" sz="3000" dirty="0">
              <a:latin typeface="思源黑体 CN Normal" panose="020B0400000000000000" charset="-122"/>
              <a:ea typeface="思源黑体 CN Normal" panose="020B0400000000000000" charset="-122"/>
            </a:endParaRPr>
          </a:p>
        </p:txBody>
      </p:sp>
      <p:grpSp>
        <p:nvGrpSpPr>
          <p:cNvPr id="73" name="组合 72"/>
          <p:cNvGrpSpPr/>
          <p:nvPr/>
        </p:nvGrpSpPr>
        <p:grpSpPr>
          <a:xfrm>
            <a:off x="710342" y="3099941"/>
            <a:ext cx="516270" cy="516270"/>
            <a:chOff x="304800" y="673100"/>
            <a:chExt cx="4000500" cy="4000500"/>
          </a:xfrm>
          <a:solidFill>
            <a:schemeClr val="accent5"/>
          </a:solidFill>
          <a:effectLst/>
        </p:grpSpPr>
        <p:sp>
          <p:nvSpPr>
            <p:cNvPr id="74" name="同心圆 73"/>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solidFill>
                  <a:schemeClr val="tx1"/>
                </a:solidFill>
                <a:ea typeface="思源黑体 CN Normal" panose="020B0400000000000000" charset="-122"/>
              </a:endParaRPr>
            </a:p>
          </p:txBody>
        </p:sp>
        <p:sp>
          <p:nvSpPr>
            <p:cNvPr id="75" name="椭圆 74"/>
            <p:cNvSpPr/>
            <p:nvPr/>
          </p:nvSpPr>
          <p:spPr>
            <a:xfrm>
              <a:off x="392114" y="760414"/>
              <a:ext cx="3825872" cy="3825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思源黑体 CN Normal" panose="020B0400000000000000" charset="-122"/>
                  <a:ea typeface="思源黑体 CN Normal" panose="020B0400000000000000" charset="-122"/>
                </a:rPr>
                <a:t>2</a:t>
              </a:r>
              <a:endParaRPr lang="zh-CN" altLang="en-US" sz="3000" dirty="0">
                <a:latin typeface="思源黑体 CN Normal" panose="020B0400000000000000" charset="-122"/>
                <a:ea typeface="思源黑体 CN Normal" panose="020B0400000000000000" charset="-122"/>
              </a:endParaRPr>
            </a:p>
          </p:txBody>
        </p:sp>
      </p:grpSp>
      <p:sp>
        <p:nvSpPr>
          <p:cNvPr id="31" name="TextBox 30"/>
          <p:cNvSpPr txBox="1"/>
          <p:nvPr/>
        </p:nvSpPr>
        <p:spPr>
          <a:xfrm>
            <a:off x="1280142" y="2957036"/>
            <a:ext cx="4108817" cy="369332"/>
          </a:xfrm>
          <a:prstGeom prst="rect">
            <a:avLst/>
          </a:prstGeom>
          <a:noFill/>
        </p:spPr>
        <p:txBody>
          <a:bodyPr wrap="none" rtlCol="0">
            <a:spAutoFit/>
          </a:bodyPr>
          <a:lstStyle/>
          <a:p>
            <a:r>
              <a:rPr lang="zh-CN" altLang="en-US" b="1" dirty="0">
                <a:solidFill>
                  <a:schemeClr val="accent2">
                    <a:lumMod val="75000"/>
                  </a:schemeClr>
                </a:solidFill>
                <a:latin typeface="思源黑体 CN Normal" panose="020B0400000000000000" charset="-122"/>
                <a:ea typeface="思源黑体 CN Normal" panose="020B0400000000000000" charset="-122"/>
              </a:rPr>
              <a:t>促进健康相关行为的经济激励干预措施</a:t>
            </a:r>
          </a:p>
        </p:txBody>
      </p:sp>
      <p:sp>
        <p:nvSpPr>
          <p:cNvPr id="32" name="TextBox 31"/>
          <p:cNvSpPr txBox="1"/>
          <p:nvPr/>
        </p:nvSpPr>
        <p:spPr>
          <a:xfrm>
            <a:off x="1287907" y="3283933"/>
            <a:ext cx="7430646" cy="1384995"/>
          </a:xfrm>
          <a:prstGeom prst="rect">
            <a:avLst/>
          </a:prstGeom>
          <a:noFill/>
        </p:spPr>
        <p:txBody>
          <a:bodyPr wrap="square" rtlCol="0">
            <a:spAutoFit/>
          </a:bodyPr>
          <a:lstStyle/>
          <a:p>
            <a:r>
              <a:rPr lang="zh-CN" altLang="en-US" sz="1400" dirty="0">
                <a:latin typeface="SimHei" panose="02010609060101010101" pitchFamily="49" charset="-122"/>
                <a:ea typeface="SimHei" panose="02010609060101010101" pitchFamily="49" charset="-122"/>
              </a:rPr>
              <a:t>行为经济学认为，受人们期望心理、风险偏好以及行为规律的影响，相同投入下不同形式的经济激励往往 会产生不一样的效果，如何在有限资源下应用行为经济理论设计出更富效率的适用卫生方面的经济激励干预措施是另一大热点。干预的对象多数为体育活动、服药依从、减肥、戒烟等健康相关行为。行为经济学中的前景理论发现人们在面对得失时的风险偏好不一致，面对“失”时为风险追求，而面对“得”时却为风险规避，已有的研究大多据此制定经济激励手段，再通过随机对照实验验证其有效性并对比择优。</a:t>
            </a:r>
            <a:endParaRPr lang="en-US" altLang="zh-CN" sz="1400" dirty="0">
              <a:solidFill>
                <a:schemeClr val="tx1">
                  <a:lumMod val="65000"/>
                  <a:lumOff val="35000"/>
                </a:schemeClr>
              </a:solidFill>
              <a:latin typeface="SimHei" panose="02010609060101010101" pitchFamily="49" charset="-122"/>
              <a:ea typeface="SimHei" panose="02010609060101010101" pitchFamily="49" charset="-122"/>
              <a:cs typeface="方正兰亭细黑_GBK_M" panose="02010600010101010101" pitchFamily="2" charset="2"/>
            </a:endParaRPr>
          </a:p>
        </p:txBody>
      </p:sp>
      <p:sp>
        <p:nvSpPr>
          <p:cNvPr id="2" name="TextBox 22">
            <a:extLst>
              <a:ext uri="{FF2B5EF4-FFF2-40B4-BE49-F238E27FC236}">
                <a16:creationId xmlns:a16="http://schemas.microsoft.com/office/drawing/2014/main" id="{FE3E0440-9E18-5B34-CF51-66174DF3214B}"/>
              </a:ext>
            </a:extLst>
          </p:cNvPr>
          <p:cNvSpPr txBox="1"/>
          <p:nvPr/>
        </p:nvSpPr>
        <p:spPr>
          <a:xfrm>
            <a:off x="395519" y="226724"/>
            <a:ext cx="1210588" cy="400110"/>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研究热点</a:t>
            </a:r>
          </a:p>
        </p:txBody>
      </p:sp>
    </p:spTree>
    <p:custDataLst>
      <p:tags r:id="rId1"/>
    </p:custDataLst>
    <p:extLst>
      <p:ext uri="{BB962C8B-B14F-4D97-AF65-F5344CB8AC3E}">
        <p14:creationId xmlns:p14="http://schemas.microsoft.com/office/powerpoint/2010/main" val="1795395823"/>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66000">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14:bounceEnd="66000">
                                          <p:cBhvr additive="base">
                                            <p:cTn id="7" dur="500" fill="hold"/>
                                            <p:tgtEl>
                                              <p:spTgt spid="72"/>
                                            </p:tgtEl>
                                            <p:attrNameLst>
                                              <p:attrName>ppt_x</p:attrName>
                                            </p:attrNameLst>
                                          </p:cBhvr>
                                          <p:tavLst>
                                            <p:tav tm="0">
                                              <p:val>
                                                <p:strVal val="#ppt_x"/>
                                              </p:val>
                                            </p:tav>
                                            <p:tav tm="100000">
                                              <p:val>
                                                <p:strVal val="#ppt_x"/>
                                              </p:val>
                                            </p:tav>
                                          </p:tavLst>
                                        </p:anim>
                                        <p:anim calcmode="lin" valueType="num" p14:bounceEnd="66000">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p:tgtEl>
                                              <p:spTgt spid="64"/>
                                            </p:tgtEl>
                                            <p:attrNameLst>
                                              <p:attrName>ppt_x</p:attrName>
                                            </p:attrNameLst>
                                          </p:cBhvr>
                                          <p:tavLst>
                                            <p:tav tm="0">
                                              <p:val>
                                                <p:strVal val="#ppt_x-#ppt_w*1.125000"/>
                                              </p:val>
                                            </p:tav>
                                            <p:tav tm="100000">
                                              <p:val>
                                                <p:strVal val="#ppt_x"/>
                                              </p:val>
                                            </p:tav>
                                          </p:tavLst>
                                        </p:anim>
                                        <p:animEffect transition="in" filter="wipe(right)">
                                          <p:cBhvr>
                                            <p:cTn id="13" dur="500"/>
                                            <p:tgtEl>
                                              <p:spTgt spid="64"/>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500"/>
                                            <p:tgtEl>
                                              <p:spTgt spid="68"/>
                                            </p:tgtEl>
                                            <p:attrNameLst>
                                              <p:attrName>ppt_x</p:attrName>
                                            </p:attrNameLst>
                                          </p:cBhvr>
                                          <p:tavLst>
                                            <p:tav tm="0">
                                              <p:val>
                                                <p:strVal val="#ppt_x-#ppt_w*1.125000"/>
                                              </p:val>
                                            </p:tav>
                                            <p:tav tm="100000">
                                              <p:val>
                                                <p:strVal val="#ppt_x"/>
                                              </p:val>
                                            </p:tav>
                                          </p:tavLst>
                                        </p:anim>
                                        <p:animEffect transition="in" filter="wipe(right)">
                                          <p:cBhvr>
                                            <p:cTn id="17" dur="500"/>
                                            <p:tgtEl>
                                              <p:spTgt spid="68"/>
                                            </p:tgtEl>
                                          </p:cBhvr>
                                        </p:animEffect>
                                      </p:childTnLst>
                                    </p:cTn>
                                  </p:par>
                                </p:childTnLst>
                              </p:cTn>
                            </p:par>
                            <p:par>
                              <p:cTn id="18" fill="hold">
                                <p:stCondLst>
                                  <p:cond delay="1000"/>
                                </p:stCondLst>
                                <p:childTnLst>
                                  <p:par>
                                    <p:cTn id="19" presetID="2" presetClass="entr" presetSubtype="1" fill="hold" nodeType="afterEffect" p14:presetBounceEnd="66000">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14:bounceEnd="66000">
                                          <p:cBhvr additive="base">
                                            <p:cTn id="21" dur="500" fill="hold"/>
                                            <p:tgtEl>
                                              <p:spTgt spid="73"/>
                                            </p:tgtEl>
                                            <p:attrNameLst>
                                              <p:attrName>ppt_x</p:attrName>
                                            </p:attrNameLst>
                                          </p:cBhvr>
                                          <p:tavLst>
                                            <p:tav tm="0">
                                              <p:val>
                                                <p:strVal val="#ppt_x"/>
                                              </p:val>
                                            </p:tav>
                                            <p:tav tm="100000">
                                              <p:val>
                                                <p:strVal val="#ppt_x"/>
                                              </p:val>
                                            </p:tav>
                                          </p:tavLst>
                                        </p:anim>
                                        <p:anim calcmode="lin" valueType="num" p14:bounceEnd="66000">
                                          <p:cBhvr additive="base">
                                            <p:cTn id="22" dur="500" fill="hold"/>
                                            <p:tgtEl>
                                              <p:spTgt spid="73"/>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12" presetClass="entr" presetSubtype="8"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p:tgtEl>
                                              <p:spTgt spid="31"/>
                                            </p:tgtEl>
                                            <p:attrNameLst>
                                              <p:attrName>ppt_x</p:attrName>
                                            </p:attrNameLst>
                                          </p:cBhvr>
                                          <p:tavLst>
                                            <p:tav tm="0">
                                              <p:val>
                                                <p:strVal val="#ppt_x-#ppt_w*1.125000"/>
                                              </p:val>
                                            </p:tav>
                                            <p:tav tm="100000">
                                              <p:val>
                                                <p:strVal val="#ppt_x"/>
                                              </p:val>
                                            </p:tav>
                                          </p:tavLst>
                                        </p:anim>
                                        <p:animEffect transition="in" filter="wipe(right)">
                                          <p:cBhvr>
                                            <p:cTn id="27" dur="500"/>
                                            <p:tgtEl>
                                              <p:spTgt spid="31"/>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p:tgtEl>
                                              <p:spTgt spid="32"/>
                                            </p:tgtEl>
                                            <p:attrNameLst>
                                              <p:attrName>ppt_x</p:attrName>
                                            </p:attrNameLst>
                                          </p:cBhvr>
                                          <p:tavLst>
                                            <p:tav tm="0">
                                              <p:val>
                                                <p:strVal val="#ppt_x-#ppt_w*1.125000"/>
                                              </p:val>
                                            </p:tav>
                                            <p:tav tm="100000">
                                              <p:val>
                                                <p:strVal val="#ppt_x"/>
                                              </p:val>
                                            </p:tav>
                                          </p:tavLst>
                                        </p:anim>
                                        <p:animEffect transition="in" filter="wipe(right)">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8" grpId="0"/>
          <p:bldP spid="72" grpId="0" animBg="1"/>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p:tgtEl>
                                              <p:spTgt spid="64"/>
                                            </p:tgtEl>
                                            <p:attrNameLst>
                                              <p:attrName>ppt_x</p:attrName>
                                            </p:attrNameLst>
                                          </p:cBhvr>
                                          <p:tavLst>
                                            <p:tav tm="0">
                                              <p:val>
                                                <p:strVal val="#ppt_x-#ppt_w*1.125000"/>
                                              </p:val>
                                            </p:tav>
                                            <p:tav tm="100000">
                                              <p:val>
                                                <p:strVal val="#ppt_x"/>
                                              </p:val>
                                            </p:tav>
                                          </p:tavLst>
                                        </p:anim>
                                        <p:animEffect transition="in" filter="wipe(right)">
                                          <p:cBhvr>
                                            <p:cTn id="13" dur="500"/>
                                            <p:tgtEl>
                                              <p:spTgt spid="64"/>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500"/>
                                            <p:tgtEl>
                                              <p:spTgt spid="68"/>
                                            </p:tgtEl>
                                            <p:attrNameLst>
                                              <p:attrName>ppt_x</p:attrName>
                                            </p:attrNameLst>
                                          </p:cBhvr>
                                          <p:tavLst>
                                            <p:tav tm="0">
                                              <p:val>
                                                <p:strVal val="#ppt_x-#ppt_w*1.125000"/>
                                              </p:val>
                                            </p:tav>
                                            <p:tav tm="100000">
                                              <p:val>
                                                <p:strVal val="#ppt_x"/>
                                              </p:val>
                                            </p:tav>
                                          </p:tavLst>
                                        </p:anim>
                                        <p:animEffect transition="in" filter="wipe(right)">
                                          <p:cBhvr>
                                            <p:cTn id="17" dur="500"/>
                                            <p:tgtEl>
                                              <p:spTgt spid="68"/>
                                            </p:tgtEl>
                                          </p:cBhvr>
                                        </p:animEffect>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cBhvr additive="base">
                                            <p:cTn id="21" dur="500" fill="hold"/>
                                            <p:tgtEl>
                                              <p:spTgt spid="73"/>
                                            </p:tgtEl>
                                            <p:attrNameLst>
                                              <p:attrName>ppt_x</p:attrName>
                                            </p:attrNameLst>
                                          </p:cBhvr>
                                          <p:tavLst>
                                            <p:tav tm="0">
                                              <p:val>
                                                <p:strVal val="#ppt_x"/>
                                              </p:val>
                                            </p:tav>
                                            <p:tav tm="100000">
                                              <p:val>
                                                <p:strVal val="#ppt_x"/>
                                              </p:val>
                                            </p:tav>
                                          </p:tavLst>
                                        </p:anim>
                                        <p:anim calcmode="lin" valueType="num">
                                          <p:cBhvr additive="base">
                                            <p:cTn id="22" dur="500" fill="hold"/>
                                            <p:tgtEl>
                                              <p:spTgt spid="73"/>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12" presetClass="entr" presetSubtype="8"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p:tgtEl>
                                              <p:spTgt spid="31"/>
                                            </p:tgtEl>
                                            <p:attrNameLst>
                                              <p:attrName>ppt_x</p:attrName>
                                            </p:attrNameLst>
                                          </p:cBhvr>
                                          <p:tavLst>
                                            <p:tav tm="0">
                                              <p:val>
                                                <p:strVal val="#ppt_x-#ppt_w*1.125000"/>
                                              </p:val>
                                            </p:tav>
                                            <p:tav tm="100000">
                                              <p:val>
                                                <p:strVal val="#ppt_x"/>
                                              </p:val>
                                            </p:tav>
                                          </p:tavLst>
                                        </p:anim>
                                        <p:animEffect transition="in" filter="wipe(right)">
                                          <p:cBhvr>
                                            <p:cTn id="27" dur="500"/>
                                            <p:tgtEl>
                                              <p:spTgt spid="31"/>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p:tgtEl>
                                              <p:spTgt spid="32"/>
                                            </p:tgtEl>
                                            <p:attrNameLst>
                                              <p:attrName>ppt_x</p:attrName>
                                            </p:attrNameLst>
                                          </p:cBhvr>
                                          <p:tavLst>
                                            <p:tav tm="0">
                                              <p:val>
                                                <p:strVal val="#ppt_x-#ppt_w*1.125000"/>
                                              </p:val>
                                            </p:tav>
                                            <p:tav tm="100000">
                                              <p:val>
                                                <p:strVal val="#ppt_x"/>
                                              </p:val>
                                            </p:tav>
                                          </p:tavLst>
                                        </p:anim>
                                        <p:animEffect transition="in" filter="wipe(right)">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8" grpId="0"/>
          <p:bldP spid="72" grpId="0" animBg="1"/>
          <p:bldP spid="31" grpId="0"/>
          <p:bldP spid="3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940074" y="2044698"/>
            <a:ext cx="3775393" cy="630942"/>
          </a:xfrm>
          <a:prstGeom prst="rect">
            <a:avLst/>
          </a:prstGeom>
          <a:noFill/>
        </p:spPr>
        <p:txBody>
          <a:bodyPr wrap="none" rtlCol="0">
            <a:spAutoFit/>
          </a:bodyPr>
          <a:lstStyle/>
          <a:p>
            <a:pPr algn="ctr"/>
            <a:r>
              <a:rPr lang="zh-CN" altLang="en-US" sz="3500" dirty="0">
                <a:solidFill>
                  <a:schemeClr val="accent2">
                    <a:lumMod val="75000"/>
                  </a:schemeClr>
                </a:solidFill>
                <a:latin typeface="思源黑体 CN Normal" panose="020B0400000000000000" charset="-122"/>
                <a:ea typeface="思源黑体 CN Normal" panose="020B0400000000000000" charset="-122"/>
              </a:rPr>
              <a:t>以健康险决策为例</a:t>
            </a:r>
          </a:p>
        </p:txBody>
      </p:sp>
      <p:pic>
        <p:nvPicPr>
          <p:cNvPr id="12" name="图片 11" descr="12"/>
          <p:cNvPicPr>
            <a:picLocks noChangeAspect="1"/>
          </p:cNvPicPr>
          <p:nvPr/>
        </p:nvPicPr>
        <p:blipFill>
          <a:blip r:embed="rId3"/>
          <a:stretch>
            <a:fillRect/>
          </a:stretch>
        </p:blipFill>
        <p:spPr>
          <a:xfrm>
            <a:off x="15875" y="3690620"/>
            <a:ext cx="2744470" cy="1454785"/>
          </a:xfrm>
          <a:prstGeom prst="rect">
            <a:avLst/>
          </a:prstGeom>
        </p:spPr>
      </p:pic>
      <p:grpSp>
        <p:nvGrpSpPr>
          <p:cNvPr id="41" name="组合 40"/>
          <p:cNvGrpSpPr/>
          <p:nvPr/>
        </p:nvGrpSpPr>
        <p:grpSpPr>
          <a:xfrm>
            <a:off x="1520825" y="1622425"/>
            <a:ext cx="2059940" cy="1616710"/>
            <a:chOff x="4272487" y="985295"/>
            <a:chExt cx="530249" cy="407976"/>
          </a:xfrm>
        </p:grpSpPr>
        <p:grpSp>
          <p:nvGrpSpPr>
            <p:cNvPr id="3" name="组合 2"/>
            <p:cNvGrpSpPr/>
            <p:nvPr/>
          </p:nvGrpSpPr>
          <p:grpSpPr>
            <a:xfrm>
              <a:off x="4272487" y="985295"/>
              <a:ext cx="530249" cy="407976"/>
              <a:chOff x="1822439" y="149340"/>
              <a:chExt cx="5053817" cy="3888432"/>
            </a:xfrm>
          </p:grpSpPr>
          <p:sp>
            <p:nvSpPr>
              <p:cNvPr id="4" name="任意多边形 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cap="flat" cmpd="sng" algn="ctr">
                <a:solidFill>
                  <a:srgbClr val="4BACC6">
                    <a:lumMod val="60000"/>
                    <a:lumOff val="4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5" name="任意多边形 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cap="flat" cmpd="sng" algn="ctr">
                <a:solidFill>
                  <a:srgbClr val="4F81BD">
                    <a:lumMod val="75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6" name="TextBox 42"/>
            <p:cNvSpPr txBox="1"/>
            <p:nvPr/>
          </p:nvSpPr>
          <p:spPr>
            <a:xfrm>
              <a:off x="4454739" y="1082557"/>
              <a:ext cx="299614" cy="193893"/>
            </a:xfrm>
            <a:prstGeom prst="rect">
              <a:avLst/>
            </a:prstGeom>
            <a:noFill/>
          </p:spPr>
          <p:txBody>
            <a:bodyPr wrap="square" rtlCol="0">
              <a:spAutoFit/>
            </a:bodyPr>
            <a:lstStyle/>
            <a:p>
              <a:r>
                <a:rPr lang="en-US" altLang="zh-CN" sz="4400" dirty="0">
                  <a:solidFill>
                    <a:schemeClr val="accent2">
                      <a:lumMod val="75000"/>
                    </a:schemeClr>
                  </a:solidFill>
                  <a:latin typeface="思源黑体 CN Normal" panose="020B0400000000000000" charset="-122"/>
                  <a:ea typeface="思源黑体 CN Normal" panose="020B0400000000000000" charset="-122"/>
                </a:rPr>
                <a:t>03</a:t>
              </a:r>
            </a:p>
          </p:txBody>
        </p:sp>
      </p:grpSp>
      <p:pic>
        <p:nvPicPr>
          <p:cNvPr id="7" name="图片 6" descr="11"/>
          <p:cNvPicPr>
            <a:picLocks noChangeAspect="1"/>
          </p:cNvPicPr>
          <p:nvPr/>
        </p:nvPicPr>
        <p:blipFill>
          <a:blip r:embed="rId4"/>
          <a:srcRect l="71319" t="21332"/>
          <a:stretch>
            <a:fillRect/>
          </a:stretch>
        </p:blipFill>
        <p:spPr>
          <a:xfrm>
            <a:off x="5374640" y="2275840"/>
            <a:ext cx="3783965" cy="2852420"/>
          </a:xfrm>
          <a:prstGeom prst="rect">
            <a:avLst/>
          </a:prstGeom>
          <a:effectLst/>
        </p:spPr>
      </p:pic>
    </p:spTree>
    <p:extLst>
      <p:ext uri="{BB962C8B-B14F-4D97-AF65-F5344CB8AC3E}">
        <p14:creationId xmlns:p14="http://schemas.microsoft.com/office/powerpoint/2010/main" val="551298051"/>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ppt_x</p:attrName>
                                        </p:attrNameLst>
                                      </p:cBhvr>
                                      <p:tavLst>
                                        <p:tav tm="0">
                                          <p:val>
                                            <p:strVal val="#ppt_x-#ppt_w*1.125000"/>
                                          </p:val>
                                        </p:tav>
                                        <p:tav tm="100000">
                                          <p:val>
                                            <p:strVal val="#ppt_x"/>
                                          </p:val>
                                        </p:tav>
                                      </p:tavLst>
                                    </p:anim>
                                    <p:animEffect transition="in" filter="wipe(right)">
                                      <p:cBhvr>
                                        <p:cTn id="8" dur="500"/>
                                        <p:tgtEl>
                                          <p:spTgt spid="20"/>
                                        </p:tgtEl>
                                      </p:cBhvr>
                                    </p:animEffect>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fltVal val="0"/>
                                          </p:val>
                                        </p:tav>
                                        <p:tav tm="100000">
                                          <p:val>
                                            <p:strVal val="#ppt_w"/>
                                          </p:val>
                                        </p:tav>
                                      </p:tavLst>
                                    </p:anim>
                                    <p:anim calcmode="lin" valueType="num">
                                      <p:cBhvr>
                                        <p:cTn id="13" dur="1000" fill="hold"/>
                                        <p:tgtEl>
                                          <p:spTgt spid="41"/>
                                        </p:tgtEl>
                                        <p:attrNameLst>
                                          <p:attrName>ppt_h</p:attrName>
                                        </p:attrNameLst>
                                      </p:cBhvr>
                                      <p:tavLst>
                                        <p:tav tm="0">
                                          <p:val>
                                            <p:fltVal val="0"/>
                                          </p:val>
                                        </p:tav>
                                        <p:tav tm="100000">
                                          <p:val>
                                            <p:strVal val="#ppt_h"/>
                                          </p:val>
                                        </p:tav>
                                      </p:tavLst>
                                    </p:anim>
                                    <p:anim calcmode="lin" valueType="num">
                                      <p:cBhvr>
                                        <p:cTn id="14" dur="1000" fill="hold"/>
                                        <p:tgtEl>
                                          <p:spTgt spid="41"/>
                                        </p:tgtEl>
                                        <p:attrNameLst>
                                          <p:attrName>style.rotation</p:attrName>
                                        </p:attrNameLst>
                                      </p:cBhvr>
                                      <p:tavLst>
                                        <p:tav tm="0">
                                          <p:val>
                                            <p:fltVal val="90"/>
                                          </p:val>
                                        </p:tav>
                                        <p:tav tm="100000">
                                          <p:val>
                                            <p:fltVal val="0"/>
                                          </p:val>
                                        </p:tav>
                                      </p:tavLst>
                                    </p:anim>
                                    <p:animEffect transition="in" filter="fade">
                                      <p:cBhvr>
                                        <p:cTn id="15"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6153" name="TextBox 41"/>
          <p:cNvSpPr>
            <a:spLocks noChangeArrowheads="1"/>
          </p:cNvSpPr>
          <p:nvPr/>
        </p:nvSpPr>
        <p:spPr bwMode="auto">
          <a:xfrm>
            <a:off x="395519" y="783102"/>
            <a:ext cx="8458036" cy="60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8">
              <a:lnSpc>
                <a:spcPct val="150000"/>
              </a:lnSpc>
            </a:pPr>
            <a:r>
              <a:rPr lang="zh-CN" altLang="en-US" sz="1400" dirty="0">
                <a:solidFill>
                  <a:prstClr val="black">
                    <a:lumMod val="65000"/>
                    <a:lumOff val="35000"/>
                  </a:prstClr>
                </a:solidFill>
                <a:latin typeface="+mn-ea"/>
                <a:sym typeface="微软雅黑" panose="020B0503020204020204" pitchFamily="34" charset="-122"/>
              </a:rPr>
              <a:t>传统：期望效用理论，认为人们购买保险的欲望来自对财务风险的规避。相对于风险发生的不确定性，人们普遍偏好确定性，愿意通过支出保险费这种确定性代价，换取对未来不确定性损失发生的补偿的一种承诺。</a:t>
            </a:r>
            <a:endParaRPr lang="en-US" altLang="zh-CN" sz="1400" dirty="0">
              <a:solidFill>
                <a:prstClr val="black">
                  <a:lumMod val="65000"/>
                  <a:lumOff val="35000"/>
                </a:prstClr>
              </a:solidFill>
              <a:latin typeface="+mn-ea"/>
              <a:sym typeface="微软雅黑" panose="020B0503020204020204" pitchFamily="34" charset="-122"/>
            </a:endParaRPr>
          </a:p>
        </p:txBody>
      </p:sp>
      <p:sp>
        <p:nvSpPr>
          <p:cNvPr id="35" name="TextBox 34"/>
          <p:cNvSpPr txBox="1"/>
          <p:nvPr/>
        </p:nvSpPr>
        <p:spPr>
          <a:xfrm>
            <a:off x="395519" y="226724"/>
            <a:ext cx="4586512" cy="707886"/>
          </a:xfrm>
          <a:prstGeom prst="rect">
            <a:avLst/>
          </a:prstGeom>
          <a:noFill/>
        </p:spPr>
        <p:txBody>
          <a:bodyPr wrap="none" rtlCol="0">
            <a:spAutoFit/>
          </a:bodyPr>
          <a:lstStyle/>
          <a:p>
            <a:pPr defTabSz="914378"/>
            <a:r>
              <a:rPr lang="zh-CN" altLang="en-US" sz="2000" dirty="0">
                <a:solidFill>
                  <a:prstClr val="black">
                    <a:lumMod val="65000"/>
                    <a:lumOff val="35000"/>
                  </a:prstClr>
                </a:solidFill>
                <a:latin typeface="思源黑体 CN Normal" panose="020B0400000000000000" charset="-122"/>
                <a:ea typeface="思源黑体 CN Normal" panose="020B0400000000000000" charset="-122"/>
              </a:rPr>
              <a:t>健康险决策</a:t>
            </a:r>
            <a:r>
              <a:rPr lang="en-US" altLang="zh-CN" sz="2000" dirty="0">
                <a:solidFill>
                  <a:prstClr val="black">
                    <a:lumMod val="65000"/>
                    <a:lumOff val="35000"/>
                  </a:prstClr>
                </a:solidFill>
                <a:latin typeface="思源黑体 CN Normal" panose="020B0400000000000000" charset="-122"/>
                <a:ea typeface="思源黑体 CN Normal" panose="020B0400000000000000" charset="-122"/>
              </a:rPr>
              <a:t>——</a:t>
            </a:r>
            <a:r>
              <a:rPr lang="zh-CN" altLang="en-US" sz="2000" b="1" dirty="0">
                <a:solidFill>
                  <a:srgbClr val="4F81BD">
                    <a:lumMod val="75000"/>
                  </a:srgbClr>
                </a:solidFill>
                <a:latin typeface="思源黑体 CN Normal" panose="020B0400000000000000" charset="-122"/>
                <a:ea typeface="思源黑体 CN Normal" panose="020B0400000000000000" charset="-122"/>
              </a:rPr>
              <a:t>传统健康保险需求模型</a:t>
            </a:r>
          </a:p>
          <a:p>
            <a:pPr defTabSz="914378"/>
            <a:endParaRPr lang="zh-CN" altLang="en-US" sz="2000" dirty="0">
              <a:solidFill>
                <a:prstClr val="black">
                  <a:lumMod val="65000"/>
                  <a:lumOff val="35000"/>
                </a:prstClr>
              </a:solidFill>
              <a:latin typeface="思源黑体 CN Normal" panose="020B0400000000000000" charset="-122"/>
              <a:ea typeface="思源黑体 CN Normal" panose="020B0400000000000000" charset="-122"/>
            </a:endParaRPr>
          </a:p>
        </p:txBody>
      </p:sp>
      <p:pic>
        <p:nvPicPr>
          <p:cNvPr id="2" name="图片 1">
            <a:extLst>
              <a:ext uri="{FF2B5EF4-FFF2-40B4-BE49-F238E27FC236}">
                <a16:creationId xmlns:a16="http://schemas.microsoft.com/office/drawing/2014/main" id="{EF09EB59-984F-AAB5-C06A-4E95613FB67F}"/>
              </a:ext>
            </a:extLst>
          </p:cNvPr>
          <p:cNvPicPr>
            <a:picLocks noChangeAspect="1"/>
          </p:cNvPicPr>
          <p:nvPr/>
        </p:nvPicPr>
        <p:blipFill rotWithShape="1">
          <a:blip r:embed="rId3"/>
          <a:srcRect b="9855"/>
          <a:stretch/>
        </p:blipFill>
        <p:spPr>
          <a:xfrm>
            <a:off x="0" y="1704340"/>
            <a:ext cx="4753908" cy="2332745"/>
          </a:xfrm>
          <a:prstGeom prst="rect">
            <a:avLst/>
          </a:prstGeom>
        </p:spPr>
      </p:pic>
      <p:sp>
        <p:nvSpPr>
          <p:cNvPr id="3" name="TextBox 41">
            <a:extLst>
              <a:ext uri="{FF2B5EF4-FFF2-40B4-BE49-F238E27FC236}">
                <a16:creationId xmlns:a16="http://schemas.microsoft.com/office/drawing/2014/main" id="{46B502C1-8066-EFFA-C6C2-B66681D20B53}"/>
              </a:ext>
            </a:extLst>
          </p:cNvPr>
          <p:cNvSpPr>
            <a:spLocks noChangeArrowheads="1"/>
          </p:cNvSpPr>
          <p:nvPr/>
        </p:nvSpPr>
        <p:spPr bwMode="auto">
          <a:xfrm>
            <a:off x="1339339" y="3954124"/>
            <a:ext cx="3642692" cy="213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8">
              <a:lnSpc>
                <a:spcPct val="150000"/>
              </a:lnSpc>
            </a:pPr>
            <a:r>
              <a:rPr lang="zh-CN" altLang="en-US" sz="1050" dirty="0">
                <a:solidFill>
                  <a:prstClr val="black">
                    <a:lumMod val="65000"/>
                    <a:lumOff val="35000"/>
                  </a:prstClr>
                </a:solidFill>
                <a:latin typeface="+mn-ea"/>
                <a:sym typeface="微软雅黑" panose="020B0503020204020204" pitchFamily="34" charset="-122"/>
              </a:rPr>
              <a:t>期望效用理论下健康保险的需求模式</a:t>
            </a:r>
            <a:endParaRPr lang="en-US" altLang="zh-CN" sz="1050" dirty="0">
              <a:solidFill>
                <a:prstClr val="black">
                  <a:lumMod val="65000"/>
                  <a:lumOff val="35000"/>
                </a:prstClr>
              </a:solidFill>
              <a:latin typeface="+mn-ea"/>
              <a:sym typeface="微软雅黑" panose="020B0503020204020204" pitchFamily="34" charset="-122"/>
            </a:endParaRPr>
          </a:p>
        </p:txBody>
      </p:sp>
      <p:sp>
        <p:nvSpPr>
          <p:cNvPr id="5" name="文本框 4">
            <a:extLst>
              <a:ext uri="{FF2B5EF4-FFF2-40B4-BE49-F238E27FC236}">
                <a16:creationId xmlns:a16="http://schemas.microsoft.com/office/drawing/2014/main" id="{4A4FFF7A-707B-2BD4-5684-A7598D3862DD}"/>
              </a:ext>
            </a:extLst>
          </p:cNvPr>
          <p:cNvSpPr txBox="1"/>
          <p:nvPr/>
        </p:nvSpPr>
        <p:spPr>
          <a:xfrm>
            <a:off x="395519" y="4372141"/>
            <a:ext cx="7943693" cy="678904"/>
          </a:xfrm>
          <a:prstGeom prst="rect">
            <a:avLst/>
          </a:prstGeom>
          <a:noFill/>
        </p:spPr>
        <p:txBody>
          <a:bodyPr wrap="square">
            <a:spAutoFit/>
          </a:bodyPr>
          <a:lstStyle/>
          <a:p>
            <a:pPr defTabSz="914378">
              <a:lnSpc>
                <a:spcPct val="150000"/>
              </a:lnSpc>
            </a:pPr>
            <a:r>
              <a:rPr lang="zh-CN" altLang="en-US" sz="1350" dirty="0">
                <a:solidFill>
                  <a:prstClr val="black">
                    <a:lumMod val="65000"/>
                    <a:lumOff val="35000"/>
                  </a:prstClr>
                </a:solidFill>
                <a:latin typeface="+mn-ea"/>
                <a:sym typeface="微软雅黑" panose="020B0503020204020204" pitchFamily="34" charset="-122"/>
              </a:rPr>
              <a:t>只要消费者足够的厌恶财务风险，保险公司收取的保费即使不够完全公平，除涵盖预期损失外还包含一定的附加费用，保险依然能够销售出去。</a:t>
            </a:r>
          </a:p>
        </p:txBody>
      </p:sp>
      <p:sp>
        <p:nvSpPr>
          <p:cNvPr id="4" name="文本框 3">
            <a:extLst>
              <a:ext uri="{FF2B5EF4-FFF2-40B4-BE49-F238E27FC236}">
                <a16:creationId xmlns:a16="http://schemas.microsoft.com/office/drawing/2014/main" id="{ABC26CD7-56BE-0643-59C1-783BF63F0E05}"/>
              </a:ext>
            </a:extLst>
          </p:cNvPr>
          <p:cNvSpPr txBox="1"/>
          <p:nvPr/>
        </p:nvSpPr>
        <p:spPr>
          <a:xfrm>
            <a:off x="4885352" y="1719252"/>
            <a:ext cx="3912599" cy="2226635"/>
          </a:xfrm>
          <a:prstGeom prst="rect">
            <a:avLst/>
          </a:prstGeom>
          <a:noFill/>
        </p:spPr>
        <p:txBody>
          <a:bodyPr wrap="square">
            <a:spAutoFit/>
          </a:bodyPr>
          <a:lstStyle/>
          <a:p>
            <a:pPr defTabSz="914378">
              <a:lnSpc>
                <a:spcPct val="130000"/>
              </a:lnSpc>
            </a:pPr>
            <a:r>
              <a:rPr lang="zh-CN" altLang="en-US" sz="1350" dirty="0">
                <a:latin typeface="+mn-ea"/>
                <a:sym typeface="微软雅黑" panose="020B0503020204020204" pitchFamily="34" charset="-122"/>
              </a:rPr>
              <a:t>在没有健康保险的情况下，线段</a:t>
            </a:r>
            <a:r>
              <a:rPr lang="en-US" altLang="zh-CN" sz="1350" dirty="0">
                <a:latin typeface="+mn-ea"/>
                <a:sym typeface="微软雅黑" panose="020B0503020204020204" pitchFamily="34" charset="-122"/>
              </a:rPr>
              <a:t>AB</a:t>
            </a:r>
            <a:r>
              <a:rPr lang="zh-CN" altLang="en-US" sz="1350" dirty="0">
                <a:latin typeface="+mn-ea"/>
                <a:sym typeface="微软雅黑" panose="020B0503020204020204" pitchFamily="34" charset="-122"/>
              </a:rPr>
              <a:t>显示了疾病不同的发生概率</a:t>
            </a:r>
            <a:r>
              <a:rPr lang="en-US" altLang="zh-CN" sz="1350" dirty="0">
                <a:latin typeface="+mn-ea"/>
                <a:sym typeface="微软雅黑" panose="020B0503020204020204" pitchFamily="34" charset="-122"/>
              </a:rPr>
              <a:t>pr</a:t>
            </a:r>
            <a:r>
              <a:rPr lang="zh-CN" altLang="en-US" sz="1350" dirty="0">
                <a:latin typeface="+mn-ea"/>
                <a:sym typeface="微软雅黑" panose="020B0503020204020204" pitchFamily="34" charset="-122"/>
              </a:rPr>
              <a:t>（</a:t>
            </a:r>
            <a:r>
              <a:rPr lang="en-US" altLang="zh-CN" sz="1350" dirty="0">
                <a:latin typeface="+mn-ea"/>
                <a:sym typeface="微软雅黑" panose="020B0503020204020204" pitchFamily="34" charset="-122"/>
              </a:rPr>
              <a:t>0~1</a:t>
            </a:r>
            <a:r>
              <a:rPr lang="zh-CN" altLang="en-US" sz="1350" dirty="0">
                <a:latin typeface="+mn-ea"/>
                <a:sym typeface="微软雅黑" panose="020B0503020204020204" pitchFamily="34" charset="-122"/>
              </a:rPr>
              <a:t>）的个体期望效用值。</a:t>
            </a:r>
            <a:endParaRPr lang="en-US" altLang="zh-CN" sz="1350" dirty="0">
              <a:latin typeface="+mn-ea"/>
              <a:sym typeface="微软雅黑" panose="020B0503020204020204" pitchFamily="34" charset="-122"/>
            </a:endParaRPr>
          </a:p>
          <a:p>
            <a:pPr defTabSz="914378">
              <a:lnSpc>
                <a:spcPct val="130000"/>
              </a:lnSpc>
            </a:pPr>
            <a:r>
              <a:rPr lang="zh-CN" altLang="en-US" sz="1350" dirty="0">
                <a:latin typeface="+mn-ea"/>
                <a:sym typeface="微软雅黑" panose="020B0503020204020204" pitchFamily="34" charset="-122"/>
              </a:rPr>
              <a:t>点</a:t>
            </a:r>
            <a:r>
              <a:rPr lang="en-US" altLang="zh-CN" sz="1350" dirty="0">
                <a:latin typeface="+mn-ea"/>
                <a:sym typeface="微软雅黑" panose="020B0503020204020204" pitchFamily="34" charset="-122"/>
              </a:rPr>
              <a:t>A</a:t>
            </a:r>
            <a:r>
              <a:rPr lang="zh-CN" altLang="en-US" sz="1350" dirty="0">
                <a:latin typeface="+mn-ea"/>
                <a:sym typeface="微软雅黑" panose="020B0503020204020204" pitchFamily="34" charset="-122"/>
              </a:rPr>
              <a:t>：不发生疾病（</a:t>
            </a:r>
            <a:r>
              <a:rPr lang="en-US" altLang="zh-CN" sz="1350" dirty="0">
                <a:latin typeface="+mn-ea"/>
                <a:sym typeface="微软雅黑" panose="020B0503020204020204" pitchFamily="34" charset="-122"/>
              </a:rPr>
              <a:t>pr=0</a:t>
            </a:r>
            <a:r>
              <a:rPr lang="zh-CN" altLang="en-US" sz="1350" dirty="0">
                <a:latin typeface="+mn-ea"/>
                <a:sym typeface="微软雅黑" panose="020B0503020204020204" pitchFamily="34" charset="-122"/>
              </a:rPr>
              <a:t>）</a:t>
            </a:r>
            <a:endParaRPr lang="en-US" altLang="zh-CN" sz="1350" dirty="0">
              <a:latin typeface="+mn-ea"/>
              <a:sym typeface="微软雅黑" panose="020B0503020204020204" pitchFamily="34" charset="-122"/>
            </a:endParaRPr>
          </a:p>
          <a:p>
            <a:pPr defTabSz="914378">
              <a:lnSpc>
                <a:spcPct val="130000"/>
              </a:lnSpc>
            </a:pPr>
            <a:r>
              <a:rPr lang="zh-CN" altLang="en-US" sz="1350" dirty="0">
                <a:latin typeface="+mn-ea"/>
                <a:sym typeface="微软雅黑" panose="020B0503020204020204" pitchFamily="34" charset="-122"/>
              </a:rPr>
              <a:t>点</a:t>
            </a:r>
            <a:r>
              <a:rPr lang="en-US" altLang="zh-CN" sz="1350" dirty="0">
                <a:latin typeface="+mn-ea"/>
                <a:sym typeface="微软雅黑" panose="020B0503020204020204" pitchFamily="34" charset="-122"/>
              </a:rPr>
              <a:t>B</a:t>
            </a:r>
            <a:r>
              <a:rPr lang="zh-CN" altLang="en-US" sz="1350" dirty="0">
                <a:latin typeface="+mn-ea"/>
                <a:sym typeface="微软雅黑" panose="020B0503020204020204" pitchFamily="34" charset="-122"/>
              </a:rPr>
              <a:t>：肯定发生疾病（</a:t>
            </a:r>
            <a:r>
              <a:rPr lang="en-US" altLang="zh-CN" sz="1350" dirty="0">
                <a:latin typeface="+mn-ea"/>
                <a:sym typeface="微软雅黑" panose="020B0503020204020204" pitchFamily="34" charset="-122"/>
              </a:rPr>
              <a:t>pr=1</a:t>
            </a:r>
            <a:r>
              <a:rPr lang="zh-CN" altLang="en-US" sz="1350" dirty="0">
                <a:latin typeface="+mn-ea"/>
                <a:sym typeface="微软雅黑" panose="020B0503020204020204" pitchFamily="34" charset="-122"/>
              </a:rPr>
              <a:t>）</a:t>
            </a:r>
            <a:endParaRPr lang="en-US" altLang="zh-CN" sz="1350" dirty="0">
              <a:latin typeface="+mn-ea"/>
              <a:sym typeface="微软雅黑" panose="020B0503020204020204" pitchFamily="34" charset="-122"/>
            </a:endParaRPr>
          </a:p>
          <a:p>
            <a:pPr defTabSz="914378">
              <a:lnSpc>
                <a:spcPct val="130000"/>
              </a:lnSpc>
            </a:pPr>
            <a:r>
              <a:rPr lang="zh-CN" altLang="en-US" sz="1350" dirty="0">
                <a:latin typeface="+mn-ea"/>
                <a:sym typeface="微软雅黑" panose="020B0503020204020204" pitchFamily="34" charset="-122"/>
              </a:rPr>
              <a:t>点</a:t>
            </a:r>
            <a:r>
              <a:rPr lang="en-US" altLang="zh-CN" sz="1350" dirty="0">
                <a:latin typeface="+mn-ea"/>
                <a:sym typeface="微软雅黑" panose="020B0503020204020204" pitchFamily="34" charset="-122"/>
              </a:rPr>
              <a:t>C</a:t>
            </a:r>
            <a:r>
              <a:rPr lang="zh-CN" altLang="en-US" sz="1350" dirty="0">
                <a:latin typeface="+mn-ea"/>
                <a:sym typeface="微软雅黑" panose="020B0503020204020204" pitchFamily="34" charset="-122"/>
              </a:rPr>
              <a:t>：疾病发生概率为</a:t>
            </a:r>
            <a:r>
              <a:rPr lang="en-US" altLang="zh-CN" sz="1350" dirty="0">
                <a:latin typeface="+mn-ea"/>
                <a:sym typeface="微软雅黑" panose="020B0503020204020204" pitchFamily="34" charset="-122"/>
              </a:rPr>
              <a:t>0.2</a:t>
            </a:r>
            <a:r>
              <a:rPr lang="zh-CN" altLang="en-US" sz="1350" dirty="0">
                <a:latin typeface="+mn-ea"/>
                <a:sym typeface="微软雅黑" panose="020B0503020204020204" pitchFamily="34" charset="-122"/>
              </a:rPr>
              <a:t>（</a:t>
            </a:r>
            <a:r>
              <a:rPr lang="en-US" altLang="zh-CN" sz="1350" dirty="0">
                <a:latin typeface="+mn-ea"/>
                <a:sym typeface="微软雅黑" panose="020B0503020204020204" pitchFamily="34" charset="-122"/>
              </a:rPr>
              <a:t>pr=0.2</a:t>
            </a:r>
            <a:r>
              <a:rPr lang="zh-CN" altLang="en-US" sz="1350" dirty="0">
                <a:latin typeface="+mn-ea"/>
                <a:sym typeface="微软雅黑" panose="020B0503020204020204" pitchFamily="34" charset="-122"/>
              </a:rPr>
              <a:t>）</a:t>
            </a:r>
            <a:endParaRPr lang="en-US" altLang="zh-CN" sz="1350" dirty="0">
              <a:latin typeface="+mn-ea"/>
              <a:sym typeface="微软雅黑" panose="020B0503020204020204" pitchFamily="34" charset="-122"/>
            </a:endParaRPr>
          </a:p>
          <a:p>
            <a:pPr defTabSz="914378">
              <a:lnSpc>
                <a:spcPct val="130000"/>
              </a:lnSpc>
            </a:pPr>
            <a:r>
              <a:rPr lang="zh-CN" altLang="en-US" sz="1350" dirty="0">
                <a:latin typeface="+mn-ea"/>
                <a:sym typeface="微软雅黑" panose="020B0503020204020204" pitchFamily="34" charset="-122"/>
              </a:rPr>
              <a:t>对风险回避着而言，</a:t>
            </a:r>
            <a:r>
              <a:rPr lang="en-US" altLang="zh-CN" sz="1350" dirty="0">
                <a:latin typeface="+mn-ea"/>
                <a:sym typeface="微软雅黑" panose="020B0503020204020204" pitchFamily="34" charset="-122"/>
              </a:rPr>
              <a:t>5000</a:t>
            </a:r>
            <a:r>
              <a:rPr lang="zh-CN" altLang="en-US" sz="1350" dirty="0">
                <a:latin typeface="+mn-ea"/>
                <a:sym typeface="微软雅黑" panose="020B0503020204020204" pitchFamily="34" charset="-122"/>
              </a:rPr>
              <a:t>美元个人损失（</a:t>
            </a:r>
            <a:r>
              <a:rPr lang="en-US" altLang="zh-CN" sz="1350" dirty="0">
                <a:latin typeface="+mn-ea"/>
                <a:sym typeface="微软雅黑" panose="020B0503020204020204" pitchFamily="34" charset="-122"/>
              </a:rPr>
              <a:t>D</a:t>
            </a:r>
            <a:r>
              <a:rPr lang="zh-CN" altLang="en-US" sz="1350" dirty="0">
                <a:latin typeface="+mn-ea"/>
                <a:sym typeface="微软雅黑" panose="020B0503020204020204" pitchFamily="34" charset="-122"/>
              </a:rPr>
              <a:t>点）和人群平均</a:t>
            </a:r>
            <a:r>
              <a:rPr lang="en-US" altLang="zh-CN" sz="1350" dirty="0">
                <a:latin typeface="+mn-ea"/>
                <a:sym typeface="微软雅黑" panose="020B0503020204020204" pitchFamily="34" charset="-122"/>
              </a:rPr>
              <a:t>4000</a:t>
            </a:r>
            <a:r>
              <a:rPr lang="zh-CN" altLang="en-US" sz="1350" dirty="0">
                <a:latin typeface="+mn-ea"/>
                <a:sym typeface="微软雅黑" panose="020B0503020204020204" pitchFamily="34" charset="-122"/>
              </a:rPr>
              <a:t>美元的损失（</a:t>
            </a:r>
            <a:r>
              <a:rPr lang="en-US" altLang="zh-CN" sz="1350" dirty="0">
                <a:latin typeface="+mn-ea"/>
                <a:sym typeface="微软雅黑" panose="020B0503020204020204" pitchFamily="34" charset="-122"/>
              </a:rPr>
              <a:t>C</a:t>
            </a:r>
            <a:r>
              <a:rPr lang="zh-CN" altLang="en-US" sz="1350" dirty="0">
                <a:latin typeface="+mn-ea"/>
                <a:sym typeface="微软雅黑" panose="020B0503020204020204" pitchFamily="34" charset="-122"/>
              </a:rPr>
              <a:t>点）从效用水平上市无差异的。</a:t>
            </a:r>
            <a:endParaRPr lang="en-US" altLang="zh-CN" sz="1350" dirty="0">
              <a:latin typeface="+mn-ea"/>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wipe(down)">
                                      <p:cBhvr>
                                        <p:cTn id="7" dur="500"/>
                                        <p:tgtEl>
                                          <p:spTgt spid="615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451963-6991-A40C-B19A-8D5157502752}"/>
              </a:ext>
            </a:extLst>
          </p:cNvPr>
          <p:cNvSpPr txBox="1">
            <a:spLocks/>
          </p:cNvSpPr>
          <p:nvPr/>
        </p:nvSpPr>
        <p:spPr>
          <a:xfrm>
            <a:off x="395519" y="1155031"/>
            <a:ext cx="7886700" cy="3154366"/>
          </a:xfrm>
          <a:prstGeom prst="rect">
            <a:avLst/>
          </a:prstGeom>
        </p:spPr>
        <p:txBody>
          <a:bodyPr>
            <a:normAutofit lnSpcReduction="10000"/>
          </a:bodyPr>
          <a:lst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思源黑体 CN Normal" panose="020B0400000000000000" charset="-122"/>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思源黑体 CN Normal" panose="020B0400000000000000" charset="-122"/>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思源黑体 CN Normal" panose="020B0400000000000000" charset="-122"/>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思源黑体 CN Normal" panose="020B0400000000000000" charset="-122"/>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思源黑体 CN Normal" panose="020B0400000000000000" charset="-122"/>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40000"/>
              </a:lnSpc>
              <a:spcBef>
                <a:spcPts val="0"/>
              </a:spcBef>
            </a:pPr>
            <a:r>
              <a:rPr lang="zh-CN" altLang="en-US" sz="1800" dirty="0">
                <a:latin typeface="+mn-ea"/>
                <a:ea typeface="+mn-ea"/>
              </a:rPr>
              <a:t>行为经济学：现实中个体存在健康风险认知偏差，导致其保险决策与传统理论存在差异。</a:t>
            </a:r>
            <a:endParaRPr lang="en-US" altLang="zh-CN" sz="1800" dirty="0">
              <a:latin typeface="+mn-ea"/>
              <a:ea typeface="+mn-ea"/>
            </a:endParaRPr>
          </a:p>
          <a:p>
            <a:pPr>
              <a:lnSpc>
                <a:spcPct val="140000"/>
              </a:lnSpc>
              <a:spcBef>
                <a:spcPts val="0"/>
              </a:spcBef>
            </a:pPr>
            <a:r>
              <a:rPr lang="zh-CN" altLang="en-US" sz="1800" dirty="0">
                <a:latin typeface="+mn-ea"/>
                <a:ea typeface="+mn-ea"/>
              </a:rPr>
              <a:t>健康险是个体基于健康风险认知的决策</a:t>
            </a:r>
            <a:endParaRPr lang="en-US" altLang="zh-CN" sz="1800" dirty="0">
              <a:latin typeface="+mn-ea"/>
              <a:ea typeface="+mn-ea"/>
            </a:endParaRPr>
          </a:p>
          <a:p>
            <a:pPr marL="0" indent="0">
              <a:lnSpc>
                <a:spcPct val="140000"/>
              </a:lnSpc>
              <a:spcBef>
                <a:spcPts val="0"/>
              </a:spcBef>
              <a:buNone/>
            </a:pPr>
            <a:endParaRPr lang="zh-CN" altLang="en-US" sz="1800" dirty="0">
              <a:latin typeface="+mn-ea"/>
              <a:ea typeface="+mn-ea"/>
            </a:endParaRPr>
          </a:p>
          <a:p>
            <a:pPr>
              <a:lnSpc>
                <a:spcPct val="140000"/>
              </a:lnSpc>
              <a:spcBef>
                <a:spcPts val="0"/>
              </a:spcBef>
            </a:pPr>
            <a:r>
              <a:rPr lang="zh-CN" altLang="en-US" sz="1800" dirty="0">
                <a:latin typeface="+mn-ea"/>
                <a:ea typeface="+mn-ea"/>
              </a:rPr>
              <a:t>个体由于认知能力、环境等差异，无法准确评估自身的健康风险，其风险决策并不符合“完全理性”假设下的决策</a:t>
            </a:r>
          </a:p>
          <a:p>
            <a:pPr marL="0" indent="342900">
              <a:lnSpc>
                <a:spcPct val="140000"/>
              </a:lnSpc>
              <a:spcBef>
                <a:spcPts val="0"/>
              </a:spcBef>
              <a:buNone/>
            </a:pPr>
            <a:r>
              <a:rPr lang="zh-CN" altLang="en-US" sz="1800" dirty="0">
                <a:latin typeface="+mn-ea"/>
                <a:ea typeface="+mn-ea"/>
              </a:rPr>
              <a:t>        主观认知</a:t>
            </a:r>
            <a:r>
              <a:rPr lang="en-US" altLang="zh-CN" sz="1800" dirty="0">
                <a:latin typeface="+mn-ea"/>
                <a:ea typeface="+mn-ea"/>
              </a:rPr>
              <a:t>&gt;</a:t>
            </a:r>
            <a:r>
              <a:rPr lang="zh-CN" altLang="en-US" sz="1800" dirty="0">
                <a:latin typeface="+mn-ea"/>
                <a:ea typeface="+mn-ea"/>
              </a:rPr>
              <a:t>客观状况，盲目乐观</a:t>
            </a:r>
            <a:endParaRPr lang="en-US" altLang="zh-CN" sz="1800" dirty="0">
              <a:latin typeface="+mn-ea"/>
              <a:ea typeface="+mn-ea"/>
            </a:endParaRPr>
          </a:p>
          <a:p>
            <a:pPr marL="0" indent="342900">
              <a:lnSpc>
                <a:spcPct val="140000"/>
              </a:lnSpc>
              <a:spcBef>
                <a:spcPts val="0"/>
              </a:spcBef>
              <a:buNone/>
            </a:pPr>
            <a:r>
              <a:rPr lang="zh-CN" altLang="en-US" sz="1800" dirty="0">
                <a:latin typeface="+mn-ea"/>
                <a:ea typeface="+mn-ea"/>
              </a:rPr>
              <a:t>        主观认知</a:t>
            </a:r>
            <a:r>
              <a:rPr lang="en-US" altLang="zh-CN" sz="1800" dirty="0">
                <a:latin typeface="+mn-ea"/>
                <a:ea typeface="+mn-ea"/>
              </a:rPr>
              <a:t>&lt;</a:t>
            </a:r>
            <a:r>
              <a:rPr lang="zh-CN" altLang="en-US" sz="1800" dirty="0">
                <a:latin typeface="+mn-ea"/>
                <a:ea typeface="+mn-ea"/>
              </a:rPr>
              <a:t>客观状况，盲目悲观</a:t>
            </a:r>
            <a:endParaRPr lang="en-US" altLang="zh-CN" sz="1800" dirty="0">
              <a:latin typeface="+mn-ea"/>
              <a:ea typeface="+mn-ea"/>
            </a:endParaRPr>
          </a:p>
          <a:p>
            <a:pPr marL="0" indent="342900">
              <a:lnSpc>
                <a:spcPct val="140000"/>
              </a:lnSpc>
              <a:spcBef>
                <a:spcPts val="0"/>
              </a:spcBef>
              <a:buNone/>
            </a:pPr>
            <a:endParaRPr lang="en-US" altLang="zh-CN" sz="1800" dirty="0">
              <a:latin typeface="+mn-ea"/>
              <a:ea typeface="+mn-ea"/>
            </a:endParaRPr>
          </a:p>
          <a:p>
            <a:pPr>
              <a:spcBef>
                <a:spcPts val="0"/>
              </a:spcBef>
            </a:pPr>
            <a:endParaRPr lang="zh-CN" altLang="en-US" sz="1600" dirty="0">
              <a:latin typeface="+mn-ea"/>
              <a:ea typeface="+mn-ea"/>
            </a:endParaRPr>
          </a:p>
        </p:txBody>
      </p:sp>
      <p:sp>
        <p:nvSpPr>
          <p:cNvPr id="2" name="TextBox 34">
            <a:extLst>
              <a:ext uri="{FF2B5EF4-FFF2-40B4-BE49-F238E27FC236}">
                <a16:creationId xmlns:a16="http://schemas.microsoft.com/office/drawing/2014/main" id="{C3BB43DF-5DE7-F5DE-2060-877CA2113EAB}"/>
              </a:ext>
            </a:extLst>
          </p:cNvPr>
          <p:cNvSpPr txBox="1"/>
          <p:nvPr/>
        </p:nvSpPr>
        <p:spPr>
          <a:xfrm>
            <a:off x="395519" y="226724"/>
            <a:ext cx="4073551" cy="707886"/>
          </a:xfrm>
          <a:prstGeom prst="rect">
            <a:avLst/>
          </a:prstGeom>
          <a:noFill/>
        </p:spPr>
        <p:txBody>
          <a:bodyPr wrap="none" rtlCol="0">
            <a:spAutoFit/>
          </a:bodyPr>
          <a:lstStyle/>
          <a:p>
            <a:pPr defTabSz="914378"/>
            <a:r>
              <a:rPr lang="zh-CN" altLang="en-US" sz="2000" dirty="0">
                <a:solidFill>
                  <a:prstClr val="black">
                    <a:lumMod val="65000"/>
                    <a:lumOff val="35000"/>
                  </a:prstClr>
                </a:solidFill>
                <a:latin typeface="思源黑体 CN Normal" panose="020B0400000000000000" charset="-122"/>
                <a:ea typeface="思源黑体 CN Normal" panose="020B0400000000000000" charset="-122"/>
              </a:rPr>
              <a:t>健康险决策</a:t>
            </a:r>
            <a:r>
              <a:rPr lang="en-US" altLang="zh-CN" sz="2000" dirty="0">
                <a:solidFill>
                  <a:prstClr val="black">
                    <a:lumMod val="65000"/>
                    <a:lumOff val="35000"/>
                  </a:prstClr>
                </a:solidFill>
                <a:latin typeface="思源黑体 CN Normal" panose="020B0400000000000000" charset="-122"/>
                <a:ea typeface="思源黑体 CN Normal" panose="020B0400000000000000" charset="-122"/>
              </a:rPr>
              <a:t>——</a:t>
            </a:r>
            <a:r>
              <a:rPr lang="zh-CN" altLang="en-US" sz="2000" b="1" dirty="0">
                <a:solidFill>
                  <a:srgbClr val="4F81BD">
                    <a:lumMod val="75000"/>
                  </a:srgbClr>
                </a:solidFill>
                <a:latin typeface="思源黑体 CN Normal" panose="020B0400000000000000" charset="-122"/>
                <a:ea typeface="思源黑体 CN Normal" panose="020B0400000000000000" charset="-122"/>
              </a:rPr>
              <a:t>健康风险认知偏差</a:t>
            </a:r>
          </a:p>
          <a:p>
            <a:pPr defTabSz="914378"/>
            <a:endParaRPr lang="zh-CN" altLang="en-US" sz="2000" dirty="0">
              <a:solidFill>
                <a:prstClr val="black">
                  <a:lumMod val="65000"/>
                  <a:lumOff val="35000"/>
                </a:prstClr>
              </a:solidFill>
              <a:latin typeface="思源黑体 CN Normal" panose="020B0400000000000000" charset="-122"/>
              <a:ea typeface="思源黑体 CN Normal" panose="020B0400000000000000" charset="-122"/>
            </a:endParaRPr>
          </a:p>
        </p:txBody>
      </p:sp>
    </p:spTree>
    <p:extLst>
      <p:ext uri="{BB962C8B-B14F-4D97-AF65-F5344CB8AC3E}">
        <p14:creationId xmlns:p14="http://schemas.microsoft.com/office/powerpoint/2010/main" val="2281297231"/>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6154" name="TextBox 43"/>
          <p:cNvSpPr>
            <a:spLocks noChangeArrowheads="1"/>
          </p:cNvSpPr>
          <p:nvPr/>
        </p:nvSpPr>
        <p:spPr bwMode="auto">
          <a:xfrm>
            <a:off x="810039" y="806534"/>
            <a:ext cx="37425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8"/>
            <a:r>
              <a:rPr lang="zh-CN" altLang="en-US" sz="2800" b="1" dirty="0">
                <a:solidFill>
                  <a:srgbClr val="4F81BD">
                    <a:lumMod val="75000"/>
                  </a:srgbClr>
                </a:solidFill>
                <a:latin typeface="思源黑体 CN Normal" panose="020B0400000000000000" charset="-122"/>
                <a:ea typeface="思源黑体 CN Normal" panose="020B0400000000000000" charset="-122"/>
              </a:rPr>
              <a:t>行为保险决策模型</a:t>
            </a:r>
          </a:p>
        </p:txBody>
      </p:sp>
      <p:sp>
        <p:nvSpPr>
          <p:cNvPr id="6" name="内容占位符 2">
            <a:extLst>
              <a:ext uri="{FF2B5EF4-FFF2-40B4-BE49-F238E27FC236}">
                <a16:creationId xmlns:a16="http://schemas.microsoft.com/office/drawing/2014/main" id="{2967260F-2325-D811-69F8-494162C92447}"/>
              </a:ext>
            </a:extLst>
          </p:cNvPr>
          <p:cNvSpPr txBox="1">
            <a:spLocks/>
          </p:cNvSpPr>
          <p:nvPr/>
        </p:nvSpPr>
        <p:spPr>
          <a:xfrm>
            <a:off x="659362" y="1284117"/>
            <a:ext cx="7961177" cy="162577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lnSpc>
                <a:spcPct val="150000"/>
              </a:lnSpc>
              <a:spcBef>
                <a:spcPts val="750"/>
              </a:spcBef>
            </a:pPr>
            <a:r>
              <a:rPr lang="zh-CN" altLang="en-US" sz="1600" dirty="0">
                <a:latin typeface="+mn-ea"/>
                <a:ea typeface="+mn-ea"/>
              </a:rPr>
              <a:t>构建行为保险决策模型：在边际效用均衡思想的基础上，引入健康风险认知偏差，分析健康风险认知偏差对健康险购买的影响机理。</a:t>
            </a:r>
            <a:endParaRPr lang="en-US" altLang="zh-CN" sz="1600" dirty="0">
              <a:solidFill>
                <a:sysClr val="windowText" lastClr="000000"/>
              </a:solidFill>
              <a:latin typeface="+mn-ea"/>
            </a:endParaRPr>
          </a:p>
          <a:p>
            <a:pPr marL="171450" indent="-171450" defTabSz="685800">
              <a:lnSpc>
                <a:spcPct val="150000"/>
              </a:lnSpc>
              <a:spcBef>
                <a:spcPts val="750"/>
              </a:spcBef>
            </a:pPr>
            <a:r>
              <a:rPr lang="zh-CN" altLang="en-US" sz="1600" dirty="0">
                <a:solidFill>
                  <a:sysClr val="windowText" lastClr="000000"/>
                </a:solidFill>
                <a:latin typeface="+mn-ea"/>
              </a:rPr>
              <a:t>假设决策者拥有期初财富</a:t>
            </a:r>
            <a:r>
              <a:rPr lang="en-US" altLang="zh-CN" sz="1600" dirty="0">
                <a:solidFill>
                  <a:sysClr val="windowText" lastClr="000000"/>
                </a:solidFill>
                <a:latin typeface="+mn-ea"/>
              </a:rPr>
              <a:t>W0</a:t>
            </a:r>
            <a:r>
              <a:rPr lang="zh-CN" altLang="en-US" sz="1600" dirty="0">
                <a:solidFill>
                  <a:sysClr val="windowText" lastClr="000000"/>
                </a:solidFill>
                <a:latin typeface="+mn-ea"/>
              </a:rPr>
              <a:t>，现有一笔收入</a:t>
            </a:r>
            <a:r>
              <a:rPr lang="en-US" altLang="zh-CN" sz="1600" dirty="0">
                <a:solidFill>
                  <a:sysClr val="windowText" lastClr="000000"/>
                </a:solidFill>
                <a:latin typeface="+mn-ea"/>
              </a:rPr>
              <a:t>ω</a:t>
            </a:r>
            <a:r>
              <a:rPr lang="zh-CN" altLang="en-US" sz="1600" dirty="0">
                <a:solidFill>
                  <a:sysClr val="windowText" lastClr="000000"/>
                </a:solidFill>
                <a:latin typeface="+mn-ea"/>
              </a:rPr>
              <a:t>，可用于购买保额为 </a:t>
            </a:r>
            <a:r>
              <a:rPr lang="en-US" altLang="zh-CN" sz="1600" dirty="0">
                <a:solidFill>
                  <a:sysClr val="windowText" lastClr="000000"/>
                </a:solidFill>
                <a:latin typeface="+mn-ea"/>
              </a:rPr>
              <a:t>X ( 0≤X </a:t>
            </a:r>
            <a:r>
              <a:rPr lang="zh-CN" altLang="en-US" sz="1600" dirty="0">
                <a:solidFill>
                  <a:sysClr val="windowText" lastClr="000000"/>
                </a:solidFill>
                <a:latin typeface="+mn-ea"/>
              </a:rPr>
              <a:t>＜ </a:t>
            </a:r>
            <a:r>
              <a:rPr lang="en-US" altLang="zh-CN" sz="1600" dirty="0">
                <a:solidFill>
                  <a:sysClr val="windowText" lastClr="000000"/>
                </a:solidFill>
                <a:latin typeface="+mn-ea"/>
              </a:rPr>
              <a:t>L) </a:t>
            </a:r>
            <a:r>
              <a:rPr lang="zh-CN" altLang="en-US" sz="1600" dirty="0">
                <a:solidFill>
                  <a:sysClr val="windowText" lastClr="000000"/>
                </a:solidFill>
                <a:latin typeface="+mn-ea"/>
              </a:rPr>
              <a:t>的健康险或其他商品。</a:t>
            </a:r>
          </a:p>
          <a:p>
            <a:pPr marL="0" indent="0" defTabSz="685800">
              <a:lnSpc>
                <a:spcPct val="150000"/>
              </a:lnSpc>
              <a:spcBef>
                <a:spcPts val="750"/>
              </a:spcBef>
              <a:buNone/>
            </a:pPr>
            <a:endParaRPr lang="zh-CN" altLang="en-US" sz="1600" dirty="0">
              <a:solidFill>
                <a:sysClr val="windowText" lastClr="000000"/>
              </a:solidFill>
              <a:latin typeface="+mn-ea"/>
            </a:endParaRPr>
          </a:p>
        </p:txBody>
      </p:sp>
      <p:pic>
        <p:nvPicPr>
          <p:cNvPr id="7" name="Picture 2">
            <a:extLst>
              <a:ext uri="{FF2B5EF4-FFF2-40B4-BE49-F238E27FC236}">
                <a16:creationId xmlns:a16="http://schemas.microsoft.com/office/drawing/2014/main" id="{D7BCCF61-CC0D-5494-7FCF-9208F3FF9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052" y="3476092"/>
            <a:ext cx="2157774" cy="830540"/>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a:extLst>
              <a:ext uri="{FF2B5EF4-FFF2-40B4-BE49-F238E27FC236}">
                <a16:creationId xmlns:a16="http://schemas.microsoft.com/office/drawing/2014/main" id="{B2CE05CF-13BE-3E43-FCCE-3C5C50E9345A}"/>
              </a:ext>
            </a:extLst>
          </p:cNvPr>
          <p:cNvSpPr txBox="1">
            <a:spLocks/>
          </p:cNvSpPr>
          <p:nvPr/>
        </p:nvSpPr>
        <p:spPr>
          <a:xfrm>
            <a:off x="4405714" y="2909889"/>
            <a:ext cx="4446738" cy="1854475"/>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en-US" altLang="zh-CN" sz="1600" dirty="0">
                <a:solidFill>
                  <a:prstClr val="black"/>
                </a:solidFill>
                <a:latin typeface="+mn-ea"/>
              </a:rPr>
              <a:t>MU</a:t>
            </a:r>
            <a:r>
              <a:rPr lang="zh-CN" altLang="en-US" sz="1600" baseline="-25000" dirty="0">
                <a:solidFill>
                  <a:prstClr val="black"/>
                </a:solidFill>
                <a:latin typeface="+mn-ea"/>
              </a:rPr>
              <a:t>保险</a:t>
            </a:r>
            <a:r>
              <a:rPr lang="zh-CN" altLang="en-US" sz="1600" dirty="0">
                <a:solidFill>
                  <a:prstClr val="black"/>
                </a:solidFill>
                <a:latin typeface="+mn-ea"/>
              </a:rPr>
              <a:t>：一单位保额带来的边际效用，</a:t>
            </a:r>
            <a:endParaRPr lang="en-US" altLang="zh-CN" sz="1600" dirty="0">
              <a:solidFill>
                <a:prstClr val="black"/>
              </a:solidFill>
              <a:latin typeface="+mn-ea"/>
            </a:endParaRPr>
          </a:p>
          <a:p>
            <a:pPr>
              <a:lnSpc>
                <a:spcPct val="160000"/>
              </a:lnSpc>
            </a:pPr>
            <a:r>
              <a:rPr lang="en-US" altLang="zh-CN" sz="1600" dirty="0">
                <a:solidFill>
                  <a:prstClr val="black"/>
                </a:solidFill>
                <a:latin typeface="+mn-ea"/>
              </a:rPr>
              <a:t>P</a:t>
            </a:r>
            <a:r>
              <a:rPr lang="zh-CN" altLang="en-US" sz="1600" baseline="-25000" dirty="0">
                <a:solidFill>
                  <a:prstClr val="black"/>
                </a:solidFill>
                <a:latin typeface="+mn-ea"/>
              </a:rPr>
              <a:t>保险</a:t>
            </a:r>
            <a:r>
              <a:rPr lang="zh-CN" altLang="en-US" sz="1600" dirty="0">
                <a:solidFill>
                  <a:prstClr val="black"/>
                </a:solidFill>
                <a:latin typeface="+mn-ea"/>
              </a:rPr>
              <a:t>：一单位保额对应的保费，</a:t>
            </a:r>
            <a:endParaRPr lang="en-US" altLang="zh-CN" sz="1600" dirty="0">
              <a:solidFill>
                <a:prstClr val="black"/>
              </a:solidFill>
              <a:latin typeface="+mn-ea"/>
            </a:endParaRPr>
          </a:p>
          <a:p>
            <a:pPr>
              <a:lnSpc>
                <a:spcPct val="160000"/>
              </a:lnSpc>
            </a:pPr>
            <a:r>
              <a:rPr lang="en-US" altLang="zh-CN" sz="1600" dirty="0">
                <a:solidFill>
                  <a:prstClr val="black"/>
                </a:solidFill>
                <a:latin typeface="+mn-ea"/>
              </a:rPr>
              <a:t>MU</a:t>
            </a:r>
            <a:r>
              <a:rPr lang="zh-CN" altLang="en-US" sz="1600" baseline="-25000" dirty="0">
                <a:solidFill>
                  <a:prstClr val="black"/>
                </a:solidFill>
                <a:latin typeface="+mn-ea"/>
              </a:rPr>
              <a:t>其他</a:t>
            </a:r>
            <a:r>
              <a:rPr lang="zh-CN" altLang="en-US" sz="1600" dirty="0">
                <a:solidFill>
                  <a:prstClr val="black"/>
                </a:solidFill>
                <a:latin typeface="+mn-ea"/>
              </a:rPr>
              <a:t>：一单位其他商品的边际效用，</a:t>
            </a:r>
            <a:endParaRPr lang="en-US" altLang="zh-CN" sz="1600" dirty="0">
              <a:solidFill>
                <a:prstClr val="black"/>
              </a:solidFill>
              <a:latin typeface="+mn-ea"/>
            </a:endParaRPr>
          </a:p>
          <a:p>
            <a:pPr>
              <a:lnSpc>
                <a:spcPct val="160000"/>
              </a:lnSpc>
            </a:pPr>
            <a:r>
              <a:rPr lang="en-US" altLang="zh-CN" sz="1600" dirty="0">
                <a:solidFill>
                  <a:prstClr val="black"/>
                </a:solidFill>
                <a:latin typeface="+mn-ea"/>
              </a:rPr>
              <a:t>P</a:t>
            </a:r>
            <a:r>
              <a:rPr lang="zh-CN" altLang="en-US" sz="1600" baseline="-25000" dirty="0">
                <a:solidFill>
                  <a:prstClr val="black"/>
                </a:solidFill>
                <a:latin typeface="+mn-ea"/>
              </a:rPr>
              <a:t>其他</a:t>
            </a:r>
            <a:r>
              <a:rPr lang="zh-CN" altLang="en-US" sz="1600" dirty="0">
                <a:solidFill>
                  <a:prstClr val="black"/>
                </a:solidFill>
                <a:latin typeface="+mn-ea"/>
              </a:rPr>
              <a:t>：一单位其他商品的支出。</a:t>
            </a:r>
          </a:p>
          <a:p>
            <a:pPr marL="0" indent="0">
              <a:lnSpc>
                <a:spcPct val="160000"/>
              </a:lnSpc>
              <a:buNone/>
            </a:pPr>
            <a:endParaRPr lang="zh-CN" altLang="en-US" sz="1600" dirty="0">
              <a:solidFill>
                <a:prstClr val="black"/>
              </a:solidFill>
              <a:latin typeface="+mn-ea"/>
            </a:endParaRPr>
          </a:p>
        </p:txBody>
      </p:sp>
      <p:sp>
        <p:nvSpPr>
          <p:cNvPr id="2" name="TextBox 34">
            <a:extLst>
              <a:ext uri="{FF2B5EF4-FFF2-40B4-BE49-F238E27FC236}">
                <a16:creationId xmlns:a16="http://schemas.microsoft.com/office/drawing/2014/main" id="{C6C26AEB-BE2C-87E8-5469-CBE20393FA94}"/>
              </a:ext>
            </a:extLst>
          </p:cNvPr>
          <p:cNvSpPr txBox="1"/>
          <p:nvPr/>
        </p:nvSpPr>
        <p:spPr>
          <a:xfrm>
            <a:off x="395519" y="226724"/>
            <a:ext cx="1467068" cy="707886"/>
          </a:xfrm>
          <a:prstGeom prst="rect">
            <a:avLst/>
          </a:prstGeom>
          <a:noFill/>
        </p:spPr>
        <p:txBody>
          <a:bodyPr wrap="none" rtlCol="0">
            <a:spAutoFit/>
          </a:bodyPr>
          <a:lstStyle/>
          <a:p>
            <a:pPr defTabSz="914378"/>
            <a:r>
              <a:rPr lang="zh-CN" altLang="en-US" sz="2000" dirty="0">
                <a:solidFill>
                  <a:prstClr val="black">
                    <a:lumMod val="65000"/>
                    <a:lumOff val="35000"/>
                  </a:prstClr>
                </a:solidFill>
                <a:latin typeface="思源黑体 CN Normal" panose="020B0400000000000000" charset="-122"/>
                <a:ea typeface="思源黑体 CN Normal" panose="020B0400000000000000" charset="-122"/>
              </a:rPr>
              <a:t>健康险决策</a:t>
            </a:r>
            <a:endParaRPr lang="zh-CN" altLang="en-US" sz="2000" b="1" dirty="0">
              <a:solidFill>
                <a:srgbClr val="4F81BD">
                  <a:lumMod val="75000"/>
                </a:srgbClr>
              </a:solidFill>
              <a:latin typeface="思源黑体 CN Normal" panose="020B0400000000000000" charset="-122"/>
              <a:ea typeface="思源黑体 CN Normal" panose="020B0400000000000000" charset="-122"/>
            </a:endParaRPr>
          </a:p>
          <a:p>
            <a:pPr defTabSz="914378"/>
            <a:endParaRPr lang="zh-CN" altLang="en-US" sz="2000" dirty="0">
              <a:solidFill>
                <a:prstClr val="black">
                  <a:lumMod val="65000"/>
                  <a:lumOff val="35000"/>
                </a:prstClr>
              </a:solidFill>
              <a:latin typeface="思源黑体 CN Normal" panose="020B0400000000000000" charset="-122"/>
              <a:ea typeface="思源黑体 CN Normal" panose="020B0400000000000000" charset="-122"/>
            </a:endParaRPr>
          </a:p>
        </p:txBody>
      </p:sp>
    </p:spTree>
    <p:extLst>
      <p:ext uri="{BB962C8B-B14F-4D97-AF65-F5344CB8AC3E}">
        <p14:creationId xmlns:p14="http://schemas.microsoft.com/office/powerpoint/2010/main" val="261163672"/>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6154"/>
                                        </p:tgtEl>
                                        <p:attrNameLst>
                                          <p:attrName>style.visibility</p:attrName>
                                        </p:attrNameLst>
                                      </p:cBhvr>
                                      <p:to>
                                        <p:strVal val="visible"/>
                                      </p:to>
                                    </p:set>
                                    <p:anim calcmode="lin" valueType="num">
                                      <p:cBhvr>
                                        <p:cTn id="7" dur="500" fill="hold"/>
                                        <p:tgtEl>
                                          <p:spTgt spid="6154"/>
                                        </p:tgtEl>
                                        <p:attrNameLst>
                                          <p:attrName>ppt_w</p:attrName>
                                        </p:attrNameLst>
                                      </p:cBhvr>
                                      <p:tavLst>
                                        <p:tav tm="0">
                                          <p:val>
                                            <p:strVal val="(6*min(max(#ppt_w*#ppt_h,.3),1)-7.4)/-.7*#ppt_w"/>
                                          </p:val>
                                        </p:tav>
                                        <p:tav tm="100000">
                                          <p:val>
                                            <p:strVal val="#ppt_w"/>
                                          </p:val>
                                        </p:tav>
                                      </p:tavLst>
                                    </p:anim>
                                    <p:anim calcmode="lin" valueType="num">
                                      <p:cBhvr>
                                        <p:cTn id="8" dur="500" fill="hold"/>
                                        <p:tgtEl>
                                          <p:spTgt spid="6154"/>
                                        </p:tgtEl>
                                        <p:attrNameLst>
                                          <p:attrName>ppt_h</p:attrName>
                                        </p:attrNameLst>
                                      </p:cBhvr>
                                      <p:tavLst>
                                        <p:tav tm="0">
                                          <p:val>
                                            <p:strVal val="(6*min(max(#ppt_w*#ppt_h,.3),1)-7.4)/-.7*#ppt_h"/>
                                          </p:val>
                                        </p:tav>
                                        <p:tav tm="100000">
                                          <p:val>
                                            <p:strVal val="#ppt_h"/>
                                          </p:val>
                                        </p:tav>
                                      </p:tavLst>
                                    </p:anim>
                                    <p:anim calcmode="lin" valueType="num">
                                      <p:cBhvr>
                                        <p:cTn id="9" dur="500" fill="hold"/>
                                        <p:tgtEl>
                                          <p:spTgt spid="6154"/>
                                        </p:tgtEl>
                                        <p:attrNameLst>
                                          <p:attrName>ppt_x</p:attrName>
                                        </p:attrNameLst>
                                      </p:cBhvr>
                                      <p:tavLst>
                                        <p:tav tm="0">
                                          <p:val>
                                            <p:fltVal val="0.5"/>
                                          </p:val>
                                        </p:tav>
                                        <p:tav tm="100000">
                                          <p:val>
                                            <p:strVal val="#ppt_x"/>
                                          </p:val>
                                        </p:tav>
                                      </p:tavLst>
                                    </p:anim>
                                    <p:anim calcmode="lin" valueType="num">
                                      <p:cBhvr>
                                        <p:cTn id="10" dur="500" fill="hold"/>
                                        <p:tgtEl>
                                          <p:spTgt spid="615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35" name="TextBox 34"/>
          <p:cNvSpPr txBox="1"/>
          <p:nvPr/>
        </p:nvSpPr>
        <p:spPr>
          <a:xfrm>
            <a:off x="395519" y="226724"/>
            <a:ext cx="2303387" cy="400110"/>
          </a:xfrm>
          <a:prstGeom prst="rect">
            <a:avLst/>
          </a:prstGeom>
          <a:noFill/>
        </p:spPr>
        <p:txBody>
          <a:bodyPr wrap="none" rtlCol="0">
            <a:spAutoFit/>
          </a:bodyPr>
          <a:lstStyle/>
          <a:p>
            <a:pPr defTabSz="914378"/>
            <a:r>
              <a:rPr lang="zh-CN" altLang="en-US" sz="2000" dirty="0">
                <a:solidFill>
                  <a:prstClr val="black">
                    <a:lumMod val="65000"/>
                    <a:lumOff val="35000"/>
                  </a:prstClr>
                </a:solidFill>
                <a:latin typeface="思源黑体 CN Normal" panose="020B0400000000000000" charset="-122"/>
                <a:ea typeface="思源黑体 CN Normal" panose="020B0400000000000000" charset="-122"/>
              </a:rPr>
              <a:t>行为保险决定模型</a:t>
            </a:r>
          </a:p>
        </p:txBody>
      </p:sp>
      <p:sp>
        <p:nvSpPr>
          <p:cNvPr id="2" name="TextBox 43">
            <a:extLst>
              <a:ext uri="{FF2B5EF4-FFF2-40B4-BE49-F238E27FC236}">
                <a16:creationId xmlns:a16="http://schemas.microsoft.com/office/drawing/2014/main" id="{367FE9C6-785B-EEDD-C67E-A5216A3CEAF3}"/>
              </a:ext>
            </a:extLst>
          </p:cNvPr>
          <p:cNvSpPr>
            <a:spLocks noChangeArrowheads="1"/>
          </p:cNvSpPr>
          <p:nvPr/>
        </p:nvSpPr>
        <p:spPr bwMode="auto">
          <a:xfrm>
            <a:off x="810039" y="806534"/>
            <a:ext cx="37425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8"/>
            <a:r>
              <a:rPr lang="en-US" altLang="zh-CN" sz="2800" b="1" dirty="0">
                <a:solidFill>
                  <a:srgbClr val="4F81BD">
                    <a:lumMod val="75000"/>
                  </a:srgbClr>
                </a:solidFill>
                <a:latin typeface="思源黑体 CN Normal" panose="020B0400000000000000" charset="-122"/>
                <a:ea typeface="思源黑体 CN Normal" panose="020B0400000000000000" charset="-122"/>
              </a:rPr>
              <a:t>MU</a:t>
            </a:r>
            <a:r>
              <a:rPr lang="zh-CN" altLang="en-US" sz="2800" b="1" baseline="-25000" dirty="0">
                <a:solidFill>
                  <a:srgbClr val="4F81BD">
                    <a:lumMod val="75000"/>
                  </a:srgbClr>
                </a:solidFill>
                <a:latin typeface="思源黑体 CN Normal" panose="020B0400000000000000" charset="-122"/>
                <a:ea typeface="思源黑体 CN Normal" panose="020B0400000000000000" charset="-122"/>
              </a:rPr>
              <a:t>保险</a:t>
            </a:r>
          </a:p>
        </p:txBody>
      </p:sp>
      <p:sp>
        <p:nvSpPr>
          <p:cNvPr id="3" name="内容占位符 2">
            <a:extLst>
              <a:ext uri="{FF2B5EF4-FFF2-40B4-BE49-F238E27FC236}">
                <a16:creationId xmlns:a16="http://schemas.microsoft.com/office/drawing/2014/main" id="{82DFF120-BA36-A2E8-187B-77755CA7BA50}"/>
              </a:ext>
            </a:extLst>
          </p:cNvPr>
          <p:cNvSpPr txBox="1">
            <a:spLocks/>
          </p:cNvSpPr>
          <p:nvPr/>
        </p:nvSpPr>
        <p:spPr>
          <a:xfrm>
            <a:off x="5073927" y="1353740"/>
            <a:ext cx="4032641" cy="1590262"/>
          </a:xfrm>
          <a:prstGeom prst="rect">
            <a:avLst/>
          </a:prstGeom>
        </p:spPr>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lnSpc>
                <a:spcPct val="150000"/>
              </a:lnSpc>
              <a:spcBef>
                <a:spcPts val="750"/>
              </a:spcBef>
            </a:pPr>
            <a:r>
              <a:rPr lang="en-US" altLang="zh-CN" sz="1600" dirty="0">
                <a:solidFill>
                  <a:sysClr val="windowText" lastClr="000000"/>
                </a:solidFill>
                <a:latin typeface="微软雅黑" panose="020B0503020204020204" pitchFamily="34" charset="-122"/>
                <a:ea typeface="微软雅黑" panose="020B0503020204020204" pitchFamily="34" charset="-122"/>
              </a:rPr>
              <a:t>ρ</a:t>
            </a:r>
            <a:r>
              <a:rPr lang="zh-CN" altLang="en-US" sz="1600" dirty="0">
                <a:solidFill>
                  <a:sysClr val="windowText" lastClr="000000"/>
                </a:solidFill>
                <a:latin typeface="微软雅黑" panose="020B0503020204020204" pitchFamily="34" charset="-122"/>
                <a:ea typeface="微软雅黑" panose="020B0503020204020204" pitchFamily="34" charset="-122"/>
              </a:rPr>
              <a:t>：个体面临健康风险的客观概率（</a:t>
            </a:r>
            <a:r>
              <a:rPr lang="en-US" altLang="zh-CN" sz="1600" dirty="0">
                <a:solidFill>
                  <a:sysClr val="windowText" lastClr="000000"/>
                </a:solidFill>
                <a:latin typeface="微软雅黑" panose="020B0503020204020204" pitchFamily="34" charset="-122"/>
                <a:ea typeface="微软雅黑" panose="020B0503020204020204" pitchFamily="34" charset="-122"/>
              </a:rPr>
              <a:t>0&lt;ρ&lt;1)</a:t>
            </a:r>
          </a:p>
          <a:p>
            <a:pPr marL="171450" indent="-171450" defTabSz="685800">
              <a:lnSpc>
                <a:spcPct val="150000"/>
              </a:lnSpc>
              <a:spcBef>
                <a:spcPts val="750"/>
              </a:spcBef>
            </a:pPr>
            <a:r>
              <a:rPr lang="en-US" altLang="zh-CN" sz="1600" dirty="0">
                <a:solidFill>
                  <a:sysClr val="windowText" lastClr="000000"/>
                </a:solidFill>
                <a:latin typeface="微软雅黑" panose="020B0503020204020204" pitchFamily="34" charset="-122"/>
                <a:ea typeface="微软雅黑" panose="020B0503020204020204" pitchFamily="34" charset="-122"/>
              </a:rPr>
              <a:t>ρ' </a:t>
            </a:r>
            <a:r>
              <a:rPr lang="zh-CN" altLang="en-US" sz="1600" dirty="0">
                <a:solidFill>
                  <a:sysClr val="windowText" lastClr="000000"/>
                </a:solidFill>
                <a:latin typeface="微软雅黑" panose="020B0503020204020204" pitchFamily="34" charset="-122"/>
                <a:ea typeface="微软雅黑" panose="020B0503020204020204" pitchFamily="34" charset="-122"/>
              </a:rPr>
              <a:t>：主观认知的概率（</a:t>
            </a:r>
            <a:r>
              <a:rPr lang="en-US" altLang="zh-CN" sz="1600" dirty="0">
                <a:solidFill>
                  <a:sysClr val="windowText" lastClr="000000"/>
                </a:solidFill>
                <a:latin typeface="微软雅黑" panose="020B0503020204020204" pitchFamily="34" charset="-122"/>
                <a:ea typeface="微软雅黑" panose="020B0503020204020204" pitchFamily="34" charset="-122"/>
              </a:rPr>
              <a:t>0&lt; ρ' &lt;1)</a:t>
            </a:r>
          </a:p>
          <a:p>
            <a:pPr marL="171450" indent="-171450" defTabSz="685800">
              <a:lnSpc>
                <a:spcPct val="150000"/>
              </a:lnSpc>
              <a:spcBef>
                <a:spcPts val="750"/>
              </a:spcBef>
            </a:pPr>
            <a:r>
              <a:rPr lang="en-US" altLang="zh-CN" sz="1600" dirty="0">
                <a:solidFill>
                  <a:sysClr val="windowText" lastClr="000000"/>
                </a:solidFill>
                <a:latin typeface="微软雅黑" panose="020B0503020204020204" pitchFamily="34" charset="-122"/>
                <a:ea typeface="微软雅黑" panose="020B0503020204020204" pitchFamily="34" charset="-122"/>
              </a:rPr>
              <a:t>L</a:t>
            </a:r>
            <a:r>
              <a:rPr lang="zh-CN" altLang="en-US" sz="1600" dirty="0">
                <a:solidFill>
                  <a:sysClr val="windowText" lastClr="000000"/>
                </a:solidFill>
                <a:latin typeface="微软雅黑" panose="020B0503020204020204" pitchFamily="34" charset="-122"/>
                <a:ea typeface="微软雅黑" panose="020B0503020204020204" pitchFamily="34" charset="-122"/>
              </a:rPr>
              <a:t>：损失规模</a:t>
            </a:r>
            <a:r>
              <a:rPr lang="en-US" altLang="zh-CN" sz="1600" dirty="0">
                <a:solidFill>
                  <a:sysClr val="windowText" lastClr="000000"/>
                </a:solidFill>
                <a:latin typeface="微软雅黑" panose="020B0503020204020204" pitchFamily="34" charset="-122"/>
                <a:ea typeface="微软雅黑" panose="020B0503020204020204" pitchFamily="34" charset="-122"/>
              </a:rPr>
              <a:t> ( L </a:t>
            </a:r>
            <a:r>
              <a:rPr lang="zh-CN" altLang="en-US" sz="1600" dirty="0">
                <a:solidFill>
                  <a:sysClr val="windowText" lastClr="000000"/>
                </a:solidFill>
                <a:latin typeface="微软雅黑" panose="020B0503020204020204" pitchFamily="34" charset="-122"/>
                <a:ea typeface="微软雅黑" panose="020B0503020204020204" pitchFamily="34" charset="-122"/>
              </a:rPr>
              <a:t>＞ </a:t>
            </a:r>
            <a:r>
              <a:rPr lang="en-US" altLang="zh-CN" sz="1600" dirty="0">
                <a:solidFill>
                  <a:sysClr val="windowText" lastClr="000000"/>
                </a:solidFill>
                <a:latin typeface="微软雅黑" panose="020B0503020204020204" pitchFamily="34" charset="-122"/>
                <a:ea typeface="微软雅黑" panose="020B0503020204020204" pitchFamily="34" charset="-122"/>
              </a:rPr>
              <a:t>0) </a:t>
            </a:r>
            <a:r>
              <a:rPr lang="zh-CN" altLang="en-US" sz="1600" dirty="0">
                <a:solidFill>
                  <a:sysClr val="windowText" lastClr="000000"/>
                </a:solidFill>
                <a:latin typeface="微软雅黑" panose="020B0503020204020204" pitchFamily="34" charset="-122"/>
                <a:ea typeface="微软雅黑" panose="020B0503020204020204" pitchFamily="34" charset="-122"/>
              </a:rPr>
              <a:t>，</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0FFE7A88-3991-9C65-362F-E5CE40C27BE3}"/>
              </a:ext>
            </a:extLst>
          </p:cNvPr>
          <p:cNvGrpSpPr/>
          <p:nvPr/>
        </p:nvGrpSpPr>
        <p:grpSpPr>
          <a:xfrm>
            <a:off x="706765" y="1849817"/>
            <a:ext cx="4232983" cy="410144"/>
            <a:chOff x="3087758" y="4313377"/>
            <a:chExt cx="5643977" cy="546858"/>
          </a:xfrm>
        </p:grpSpPr>
        <p:pic>
          <p:nvPicPr>
            <p:cNvPr id="5" name="图片 4">
              <a:extLst>
                <a:ext uri="{FF2B5EF4-FFF2-40B4-BE49-F238E27FC236}">
                  <a16:creationId xmlns:a16="http://schemas.microsoft.com/office/drawing/2014/main" id="{328FB29A-5838-4F20-499A-595DC612FB3F}"/>
                </a:ext>
              </a:extLst>
            </p:cNvPr>
            <p:cNvPicPr>
              <a:picLocks noChangeAspect="1"/>
            </p:cNvPicPr>
            <p:nvPr/>
          </p:nvPicPr>
          <p:blipFill rotWithShape="1">
            <a:blip r:embed="rId3"/>
            <a:srcRect l="18515" r="6195" b="55741"/>
            <a:stretch/>
          </p:blipFill>
          <p:spPr>
            <a:xfrm>
              <a:off x="3087758" y="4369698"/>
              <a:ext cx="4008782" cy="434216"/>
            </a:xfrm>
            <a:prstGeom prst="rect">
              <a:avLst/>
            </a:prstGeom>
          </p:spPr>
        </p:pic>
        <p:pic>
          <p:nvPicPr>
            <p:cNvPr id="9" name="图片 8">
              <a:extLst>
                <a:ext uri="{FF2B5EF4-FFF2-40B4-BE49-F238E27FC236}">
                  <a16:creationId xmlns:a16="http://schemas.microsoft.com/office/drawing/2014/main" id="{794E3B84-D0FC-FF5B-20D6-E5F97D7BAF45}"/>
                </a:ext>
              </a:extLst>
            </p:cNvPr>
            <p:cNvPicPr>
              <a:picLocks noChangeAspect="1"/>
            </p:cNvPicPr>
            <p:nvPr/>
          </p:nvPicPr>
          <p:blipFill rotWithShape="1">
            <a:blip r:embed="rId3"/>
            <a:srcRect t="44259" r="69289"/>
            <a:stretch/>
          </p:blipFill>
          <p:spPr>
            <a:xfrm>
              <a:off x="7096540" y="4313377"/>
              <a:ext cx="1635195" cy="546858"/>
            </a:xfrm>
            <a:prstGeom prst="rect">
              <a:avLst/>
            </a:prstGeom>
          </p:spPr>
        </p:pic>
      </p:grpSp>
      <p:pic>
        <p:nvPicPr>
          <p:cNvPr id="10" name="Picture 2">
            <a:extLst>
              <a:ext uri="{FF2B5EF4-FFF2-40B4-BE49-F238E27FC236}">
                <a16:creationId xmlns:a16="http://schemas.microsoft.com/office/drawing/2014/main" id="{93D27CB3-D1E0-4971-10F6-3E3D401D5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75" y="2925781"/>
            <a:ext cx="3429000" cy="14859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BF8D0A00-9983-709D-6641-5A4BBBAF1A35}"/>
              </a:ext>
            </a:extLst>
          </p:cNvPr>
          <p:cNvSpPr txBox="1">
            <a:spLocks/>
          </p:cNvSpPr>
          <p:nvPr/>
        </p:nvSpPr>
        <p:spPr>
          <a:xfrm>
            <a:off x="4651486" y="3421539"/>
            <a:ext cx="4209104" cy="14362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lnSpc>
                <a:spcPct val="150000"/>
              </a:lnSpc>
              <a:spcBef>
                <a:spcPts val="750"/>
              </a:spcBef>
            </a:pPr>
            <a:r>
              <a:rPr lang="zh-CN" altLang="en-US" sz="1600" dirty="0">
                <a:solidFill>
                  <a:prstClr val="black"/>
                </a:solidFill>
                <a:latin typeface="微软雅黑" panose="020B0503020204020204" pitchFamily="34" charset="-122"/>
                <a:ea typeface="微软雅黑" panose="020B0503020204020204" pitchFamily="34" charset="-122"/>
              </a:rPr>
              <a:t>健康险边际效用可表示为：在 </a:t>
            </a:r>
            <a:r>
              <a:rPr lang="en-US" altLang="zh-CN" sz="1600" dirty="0">
                <a:solidFill>
                  <a:prstClr val="black"/>
                </a:solidFill>
                <a:latin typeface="微软雅黑" panose="020B0503020204020204" pitchFamily="34" charset="-122"/>
                <a:ea typeface="微软雅黑" panose="020B0503020204020204" pitchFamily="34" charset="-122"/>
              </a:rPr>
              <a:t>X </a:t>
            </a:r>
            <a:r>
              <a:rPr lang="zh-CN" altLang="en-US" sz="1600" dirty="0">
                <a:solidFill>
                  <a:prstClr val="black"/>
                </a:solidFill>
                <a:latin typeface="微软雅黑" panose="020B0503020204020204" pitchFamily="34" charset="-122"/>
                <a:ea typeface="微软雅黑" panose="020B0503020204020204" pitchFamily="34" charset="-122"/>
              </a:rPr>
              <a:t>外多购买 </a:t>
            </a:r>
            <a:r>
              <a:rPr lang="en-US" altLang="zh-CN" sz="1600" dirty="0">
                <a:solidFill>
                  <a:prstClr val="black"/>
                </a:solidFill>
                <a:latin typeface="微软雅黑" panose="020B0503020204020204" pitchFamily="34" charset="-122"/>
                <a:ea typeface="微软雅黑" panose="020B0503020204020204" pitchFamily="34" charset="-122"/>
              </a:rPr>
              <a:t>1 </a:t>
            </a:r>
            <a:r>
              <a:rPr lang="zh-CN" altLang="en-US" sz="1600" dirty="0">
                <a:solidFill>
                  <a:prstClr val="black"/>
                </a:solidFill>
                <a:latin typeface="微软雅黑" panose="020B0503020204020204" pitchFamily="34" charset="-122"/>
                <a:ea typeface="微软雅黑" panose="020B0503020204020204" pitchFamily="34" charset="-122"/>
              </a:rPr>
              <a:t>元保额带来的效用增量，</a:t>
            </a:r>
            <a:r>
              <a:rPr lang="en-US" altLang="zh-CN" sz="1600" dirty="0">
                <a:solidFill>
                  <a:prstClr val="black"/>
                </a:solidFill>
                <a:latin typeface="微软雅黑" panose="020B0503020204020204" pitchFamily="34" charset="-122"/>
                <a:ea typeface="微软雅黑" panose="020B0503020204020204" pitchFamily="34" charset="-122"/>
              </a:rPr>
              <a:t>0 ≤ X + 1 </a:t>
            </a: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L </a:t>
            </a:r>
            <a:r>
              <a:rPr lang="zh-CN" altLang="en-US" sz="1600" dirty="0">
                <a:solidFill>
                  <a:prstClr val="black"/>
                </a:solidFill>
                <a:latin typeface="微软雅黑" panose="020B0503020204020204" pitchFamily="34" charset="-122"/>
                <a:ea typeface="微软雅黑" panose="020B0503020204020204" pitchFamily="34" charset="-122"/>
              </a:rPr>
              <a:t>，</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1646738"/>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6154" name="TextBox 43"/>
          <p:cNvSpPr>
            <a:spLocks noChangeArrowheads="1"/>
          </p:cNvSpPr>
          <p:nvPr/>
        </p:nvSpPr>
        <p:spPr bwMode="auto">
          <a:xfrm>
            <a:off x="810039" y="806534"/>
            <a:ext cx="37425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8"/>
            <a:r>
              <a:rPr lang="en-US" altLang="zh-CN" sz="2800" b="1" dirty="0">
                <a:solidFill>
                  <a:srgbClr val="4F81BD">
                    <a:lumMod val="75000"/>
                  </a:srgbClr>
                </a:solidFill>
                <a:latin typeface="思源黑体 CN Normal" panose="020B0400000000000000" charset="-122"/>
                <a:ea typeface="思源黑体 CN Normal" panose="020B0400000000000000" charset="-122"/>
              </a:rPr>
              <a:t>P</a:t>
            </a:r>
            <a:r>
              <a:rPr lang="zh-CN" altLang="en-US" sz="2800" b="1" baseline="-25000" dirty="0">
                <a:solidFill>
                  <a:srgbClr val="4F81BD">
                    <a:lumMod val="75000"/>
                  </a:srgbClr>
                </a:solidFill>
                <a:latin typeface="思源黑体 CN Normal" panose="020B0400000000000000" charset="-122"/>
                <a:ea typeface="思源黑体 CN Normal" panose="020B0400000000000000" charset="-122"/>
              </a:rPr>
              <a:t>保险</a:t>
            </a:r>
          </a:p>
        </p:txBody>
      </p:sp>
      <p:sp>
        <p:nvSpPr>
          <p:cNvPr id="6" name="内容占位符 2">
            <a:extLst>
              <a:ext uri="{FF2B5EF4-FFF2-40B4-BE49-F238E27FC236}">
                <a16:creationId xmlns:a16="http://schemas.microsoft.com/office/drawing/2014/main" id="{DEB4ED2C-7523-AEF5-EA9F-6E59D20DF051}"/>
              </a:ext>
            </a:extLst>
          </p:cNvPr>
          <p:cNvSpPr txBox="1">
            <a:spLocks/>
          </p:cNvSpPr>
          <p:nvPr/>
        </p:nvSpPr>
        <p:spPr>
          <a:xfrm>
            <a:off x="751640" y="1369219"/>
            <a:ext cx="7886700" cy="72852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lnSpc>
                <a:spcPct val="150000"/>
              </a:lnSpc>
              <a:spcBef>
                <a:spcPts val="750"/>
              </a:spcBef>
            </a:pPr>
            <a:r>
              <a:rPr lang="zh-CN" altLang="en-US" sz="1400" dirty="0">
                <a:solidFill>
                  <a:sysClr val="windowText" lastClr="000000"/>
                </a:solidFill>
                <a:latin typeface="+mn-ea"/>
              </a:rPr>
              <a:t>设健康险的附加费率为 </a:t>
            </a:r>
            <a:r>
              <a:rPr lang="en-US" altLang="zh-CN" sz="1400" dirty="0">
                <a:solidFill>
                  <a:sysClr val="windowText" lastClr="000000"/>
                </a:solidFill>
                <a:latin typeface="+mn-ea"/>
              </a:rPr>
              <a:t>θ </a:t>
            </a:r>
            <a:r>
              <a:rPr lang="zh-CN" altLang="en-US" sz="1400" dirty="0">
                <a:solidFill>
                  <a:sysClr val="windowText" lastClr="000000"/>
                </a:solidFill>
                <a:latin typeface="+mn-ea"/>
              </a:rPr>
              <a:t>，保险公司根据客观概率制定费率</a:t>
            </a:r>
            <a:endParaRPr lang="en-US" altLang="zh-CN" sz="1400" dirty="0">
              <a:solidFill>
                <a:sysClr val="windowText" lastClr="000000"/>
              </a:solidFill>
              <a:latin typeface="+mn-ea"/>
            </a:endParaRPr>
          </a:p>
          <a:p>
            <a:pPr marL="0" indent="0" defTabSz="685800">
              <a:lnSpc>
                <a:spcPct val="150000"/>
              </a:lnSpc>
              <a:spcBef>
                <a:spcPts val="750"/>
              </a:spcBef>
              <a:buNone/>
            </a:pPr>
            <a:endParaRPr lang="en-US" altLang="zh-CN" sz="1400" dirty="0">
              <a:solidFill>
                <a:sysClr val="windowText" lastClr="000000"/>
              </a:solidFill>
              <a:latin typeface="+mn-ea"/>
            </a:endParaRPr>
          </a:p>
          <a:p>
            <a:pPr marL="0" indent="0" defTabSz="685800">
              <a:lnSpc>
                <a:spcPct val="150000"/>
              </a:lnSpc>
              <a:spcBef>
                <a:spcPts val="750"/>
              </a:spcBef>
              <a:buNone/>
            </a:pPr>
            <a:r>
              <a:rPr lang="zh-CN" altLang="en-US" sz="1400" dirty="0">
                <a:solidFill>
                  <a:sysClr val="windowText" lastClr="000000"/>
                </a:solidFill>
                <a:latin typeface="+mn-ea"/>
              </a:rPr>
              <a:t>则购买 </a:t>
            </a:r>
            <a:r>
              <a:rPr lang="en-US" altLang="zh-CN" sz="1400" dirty="0">
                <a:solidFill>
                  <a:sysClr val="windowText" lastClr="000000"/>
                </a:solidFill>
                <a:latin typeface="+mn-ea"/>
              </a:rPr>
              <a:t>1 </a:t>
            </a:r>
            <a:r>
              <a:rPr lang="zh-CN" altLang="en-US" sz="1400" dirty="0">
                <a:solidFill>
                  <a:sysClr val="windowText" lastClr="000000"/>
                </a:solidFill>
                <a:latin typeface="+mn-ea"/>
              </a:rPr>
              <a:t>元保额的保费支出为</a:t>
            </a:r>
            <a:r>
              <a:rPr lang="en-US" altLang="zh-CN" sz="1400" dirty="0">
                <a:solidFill>
                  <a:sysClr val="windowText" lastClr="000000"/>
                </a:solidFill>
                <a:latin typeface="+mn-ea"/>
              </a:rPr>
              <a:t>:</a:t>
            </a:r>
          </a:p>
          <a:p>
            <a:pPr marL="0" indent="0" defTabSz="685800">
              <a:lnSpc>
                <a:spcPct val="150000"/>
              </a:lnSpc>
              <a:spcBef>
                <a:spcPts val="750"/>
              </a:spcBef>
              <a:buNone/>
            </a:pPr>
            <a:endParaRPr lang="zh-CN" altLang="en-US" sz="1800" dirty="0">
              <a:solidFill>
                <a:sysClr val="windowText" lastClr="000000"/>
              </a:solidFill>
              <a:latin typeface="+mn-ea"/>
            </a:endParaRPr>
          </a:p>
        </p:txBody>
      </p:sp>
      <p:pic>
        <p:nvPicPr>
          <p:cNvPr id="7" name="Picture 1">
            <a:extLst>
              <a:ext uri="{FF2B5EF4-FFF2-40B4-BE49-F238E27FC236}">
                <a16:creationId xmlns:a16="http://schemas.microsoft.com/office/drawing/2014/main" id="{7A86C856-AD35-C7E7-BBFF-6A6FD9469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286" y="2229539"/>
            <a:ext cx="3657600" cy="4000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C40DD6E7-29FC-4292-4F3A-EFDED1FA3356}"/>
              </a:ext>
            </a:extLst>
          </p:cNvPr>
          <p:cNvSpPr txBox="1"/>
          <p:nvPr/>
        </p:nvSpPr>
        <p:spPr>
          <a:xfrm>
            <a:off x="751640" y="2987209"/>
            <a:ext cx="4572000" cy="377411"/>
          </a:xfrm>
          <a:prstGeom prst="rect">
            <a:avLst/>
          </a:prstGeom>
          <a:noFill/>
        </p:spPr>
        <p:txBody>
          <a:bodyPr wrap="square">
            <a:spAutoFit/>
          </a:bodyPr>
          <a:lstStyle/>
          <a:p>
            <a:pPr>
              <a:lnSpc>
                <a:spcPct val="150000"/>
              </a:lnSpc>
            </a:pPr>
            <a:r>
              <a:rPr lang="zh-CN" altLang="en-US" sz="1400" dirty="0">
                <a:solidFill>
                  <a:prstClr val="black"/>
                </a:solidFill>
                <a:latin typeface="+mn-ea"/>
              </a:rPr>
              <a:t>从而，单位支出的健康险边际效用为：</a:t>
            </a:r>
          </a:p>
        </p:txBody>
      </p:sp>
      <p:sp>
        <p:nvSpPr>
          <p:cNvPr id="2" name="TextBox 34">
            <a:extLst>
              <a:ext uri="{FF2B5EF4-FFF2-40B4-BE49-F238E27FC236}">
                <a16:creationId xmlns:a16="http://schemas.microsoft.com/office/drawing/2014/main" id="{4F721028-D50D-307A-E0C3-8A4071F1AE07}"/>
              </a:ext>
            </a:extLst>
          </p:cNvPr>
          <p:cNvSpPr txBox="1"/>
          <p:nvPr/>
        </p:nvSpPr>
        <p:spPr>
          <a:xfrm>
            <a:off x="395519" y="226724"/>
            <a:ext cx="2303387" cy="400110"/>
          </a:xfrm>
          <a:prstGeom prst="rect">
            <a:avLst/>
          </a:prstGeom>
          <a:noFill/>
        </p:spPr>
        <p:txBody>
          <a:bodyPr wrap="none" rtlCol="0">
            <a:spAutoFit/>
          </a:bodyPr>
          <a:lstStyle/>
          <a:p>
            <a:pPr defTabSz="914378"/>
            <a:r>
              <a:rPr lang="zh-CN" altLang="en-US" sz="2000" dirty="0">
                <a:solidFill>
                  <a:prstClr val="black">
                    <a:lumMod val="65000"/>
                    <a:lumOff val="35000"/>
                  </a:prstClr>
                </a:solidFill>
                <a:latin typeface="思源黑体 CN Normal" panose="020B0400000000000000" charset="-122"/>
                <a:ea typeface="思源黑体 CN Normal" panose="020B0400000000000000" charset="-122"/>
              </a:rPr>
              <a:t>行为保险决定模型</a:t>
            </a:r>
          </a:p>
        </p:txBody>
      </p:sp>
      <p:grpSp>
        <p:nvGrpSpPr>
          <p:cNvPr id="5" name="组合 4">
            <a:extLst>
              <a:ext uri="{FF2B5EF4-FFF2-40B4-BE49-F238E27FC236}">
                <a16:creationId xmlns:a16="http://schemas.microsoft.com/office/drawing/2014/main" id="{9F2E8E1B-5497-8382-FB17-76F303887FCF}"/>
              </a:ext>
            </a:extLst>
          </p:cNvPr>
          <p:cNvGrpSpPr/>
          <p:nvPr/>
        </p:nvGrpSpPr>
        <p:grpSpPr>
          <a:xfrm>
            <a:off x="4133850" y="3050709"/>
            <a:ext cx="4298950" cy="1284772"/>
            <a:chOff x="4197350" y="2987209"/>
            <a:chExt cx="4298950" cy="1284772"/>
          </a:xfrm>
        </p:grpSpPr>
        <p:pic>
          <p:nvPicPr>
            <p:cNvPr id="12" name="图片 11">
              <a:extLst>
                <a:ext uri="{FF2B5EF4-FFF2-40B4-BE49-F238E27FC236}">
                  <a16:creationId xmlns:a16="http://schemas.microsoft.com/office/drawing/2014/main" id="{4119041D-893B-148A-D6F1-3D251F2D88AE}"/>
                </a:ext>
              </a:extLst>
            </p:cNvPr>
            <p:cNvPicPr>
              <a:picLocks noChangeAspect="1"/>
            </p:cNvPicPr>
            <p:nvPr/>
          </p:nvPicPr>
          <p:blipFill rotWithShape="1">
            <a:blip r:embed="rId4"/>
            <a:srcRect l="14318" r="64785" b="66883"/>
            <a:stretch/>
          </p:blipFill>
          <p:spPr>
            <a:xfrm>
              <a:off x="4197350" y="2987209"/>
              <a:ext cx="742440" cy="549741"/>
            </a:xfrm>
            <a:prstGeom prst="rect">
              <a:avLst/>
            </a:prstGeom>
          </p:spPr>
        </p:pic>
        <p:pic>
          <p:nvPicPr>
            <p:cNvPr id="3" name="图片 2">
              <a:extLst>
                <a:ext uri="{FF2B5EF4-FFF2-40B4-BE49-F238E27FC236}">
                  <a16:creationId xmlns:a16="http://schemas.microsoft.com/office/drawing/2014/main" id="{6E452DAB-5134-1A74-2465-BB0BCECBCD4F}"/>
                </a:ext>
              </a:extLst>
            </p:cNvPr>
            <p:cNvPicPr>
              <a:picLocks noChangeAspect="1"/>
            </p:cNvPicPr>
            <p:nvPr/>
          </p:nvPicPr>
          <p:blipFill rotWithShape="1">
            <a:blip r:embed="rId4"/>
            <a:srcRect l="28870" t="63022" r="41178" b="3860"/>
            <a:stretch/>
          </p:blipFill>
          <p:spPr>
            <a:xfrm>
              <a:off x="4731752" y="3722240"/>
              <a:ext cx="1064127" cy="549741"/>
            </a:xfrm>
            <a:prstGeom prst="rect">
              <a:avLst/>
            </a:prstGeom>
          </p:spPr>
        </p:pic>
        <p:pic>
          <p:nvPicPr>
            <p:cNvPr id="4" name="图片 3">
              <a:extLst>
                <a:ext uri="{FF2B5EF4-FFF2-40B4-BE49-F238E27FC236}">
                  <a16:creationId xmlns:a16="http://schemas.microsoft.com/office/drawing/2014/main" id="{4865A059-50CD-C253-7010-3E99BE2BC2B2}"/>
                </a:ext>
              </a:extLst>
            </p:cNvPr>
            <p:cNvPicPr>
              <a:picLocks noChangeAspect="1"/>
            </p:cNvPicPr>
            <p:nvPr/>
          </p:nvPicPr>
          <p:blipFill rotWithShape="1">
            <a:blip r:embed="rId4"/>
            <a:srcRect l="913" t="29924" r="1322" b="33602"/>
            <a:stretch/>
          </p:blipFill>
          <p:spPr>
            <a:xfrm>
              <a:off x="5022850" y="2987209"/>
              <a:ext cx="3473450" cy="605453"/>
            </a:xfrm>
            <a:prstGeom prst="rect">
              <a:avLst/>
            </a:prstGeom>
          </p:spPr>
        </p:pic>
      </p:grpSp>
    </p:spTree>
    <p:extLst>
      <p:ext uri="{BB962C8B-B14F-4D97-AF65-F5344CB8AC3E}">
        <p14:creationId xmlns:p14="http://schemas.microsoft.com/office/powerpoint/2010/main" val="3250530218"/>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6154"/>
                                        </p:tgtEl>
                                        <p:attrNameLst>
                                          <p:attrName>style.visibility</p:attrName>
                                        </p:attrNameLst>
                                      </p:cBhvr>
                                      <p:to>
                                        <p:strVal val="visible"/>
                                      </p:to>
                                    </p:set>
                                    <p:anim calcmode="lin" valueType="num">
                                      <p:cBhvr>
                                        <p:cTn id="7" dur="500" fill="hold"/>
                                        <p:tgtEl>
                                          <p:spTgt spid="6154"/>
                                        </p:tgtEl>
                                        <p:attrNameLst>
                                          <p:attrName>ppt_w</p:attrName>
                                        </p:attrNameLst>
                                      </p:cBhvr>
                                      <p:tavLst>
                                        <p:tav tm="0">
                                          <p:val>
                                            <p:strVal val="(6*min(max(#ppt_w*#ppt_h,.3),1)-7.4)/-.7*#ppt_w"/>
                                          </p:val>
                                        </p:tav>
                                        <p:tav tm="100000">
                                          <p:val>
                                            <p:strVal val="#ppt_w"/>
                                          </p:val>
                                        </p:tav>
                                      </p:tavLst>
                                    </p:anim>
                                    <p:anim calcmode="lin" valueType="num">
                                      <p:cBhvr>
                                        <p:cTn id="8" dur="500" fill="hold"/>
                                        <p:tgtEl>
                                          <p:spTgt spid="6154"/>
                                        </p:tgtEl>
                                        <p:attrNameLst>
                                          <p:attrName>ppt_h</p:attrName>
                                        </p:attrNameLst>
                                      </p:cBhvr>
                                      <p:tavLst>
                                        <p:tav tm="0">
                                          <p:val>
                                            <p:strVal val="(6*min(max(#ppt_w*#ppt_h,.3),1)-7.4)/-.7*#ppt_h"/>
                                          </p:val>
                                        </p:tav>
                                        <p:tav tm="100000">
                                          <p:val>
                                            <p:strVal val="#ppt_h"/>
                                          </p:val>
                                        </p:tav>
                                      </p:tavLst>
                                    </p:anim>
                                    <p:anim calcmode="lin" valueType="num">
                                      <p:cBhvr>
                                        <p:cTn id="9" dur="500" fill="hold"/>
                                        <p:tgtEl>
                                          <p:spTgt spid="6154"/>
                                        </p:tgtEl>
                                        <p:attrNameLst>
                                          <p:attrName>ppt_x</p:attrName>
                                        </p:attrNameLst>
                                      </p:cBhvr>
                                      <p:tavLst>
                                        <p:tav tm="0">
                                          <p:val>
                                            <p:fltVal val="0.5"/>
                                          </p:val>
                                        </p:tav>
                                        <p:tav tm="100000">
                                          <p:val>
                                            <p:strVal val="#ppt_x"/>
                                          </p:val>
                                        </p:tav>
                                      </p:tavLst>
                                    </p:anim>
                                    <p:anim calcmode="lin" valueType="num">
                                      <p:cBhvr>
                                        <p:cTn id="10" dur="500" fill="hold"/>
                                        <p:tgtEl>
                                          <p:spTgt spid="615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6154" name="TextBox 43"/>
          <p:cNvSpPr>
            <a:spLocks noChangeArrowheads="1"/>
          </p:cNvSpPr>
          <p:nvPr/>
        </p:nvSpPr>
        <p:spPr bwMode="auto">
          <a:xfrm>
            <a:off x="810039" y="806534"/>
            <a:ext cx="37425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8"/>
            <a:r>
              <a:rPr lang="zh-CN" altLang="en-US" sz="2800" b="1" dirty="0">
                <a:solidFill>
                  <a:srgbClr val="4F81BD">
                    <a:lumMod val="75000"/>
                  </a:srgbClr>
                </a:solidFill>
                <a:latin typeface="思源黑体 CN Normal" panose="020B0400000000000000" charset="-122"/>
                <a:ea typeface="思源黑体 CN Normal" panose="020B0400000000000000" charset="-122"/>
              </a:rPr>
              <a:t>其他商品效用</a:t>
            </a:r>
            <a:endParaRPr lang="zh-CN" altLang="en-US" sz="2800" b="1" baseline="-25000" dirty="0">
              <a:solidFill>
                <a:srgbClr val="4F81BD">
                  <a:lumMod val="75000"/>
                </a:srgbClr>
              </a:solidFill>
              <a:latin typeface="思源黑体 CN Normal" panose="020B0400000000000000" charset="-122"/>
              <a:ea typeface="思源黑体 CN Normal" panose="020B0400000000000000" charset="-122"/>
            </a:endParaRPr>
          </a:p>
        </p:txBody>
      </p:sp>
      <p:pic>
        <p:nvPicPr>
          <p:cNvPr id="2" name="图片 1">
            <a:extLst>
              <a:ext uri="{FF2B5EF4-FFF2-40B4-BE49-F238E27FC236}">
                <a16:creationId xmlns:a16="http://schemas.microsoft.com/office/drawing/2014/main" id="{D7F52013-4AA9-55D5-4162-B575B89A2079}"/>
              </a:ext>
            </a:extLst>
          </p:cNvPr>
          <p:cNvPicPr>
            <a:picLocks noChangeAspect="1"/>
          </p:cNvPicPr>
          <p:nvPr/>
        </p:nvPicPr>
        <p:blipFill>
          <a:blip r:embed="rId3"/>
          <a:stretch>
            <a:fillRect/>
          </a:stretch>
        </p:blipFill>
        <p:spPr>
          <a:xfrm>
            <a:off x="628650" y="2272364"/>
            <a:ext cx="3836194" cy="1057275"/>
          </a:xfrm>
          <a:prstGeom prst="rect">
            <a:avLst/>
          </a:prstGeom>
        </p:spPr>
      </p:pic>
      <p:sp>
        <p:nvSpPr>
          <p:cNvPr id="3" name="内容占位符 8">
            <a:extLst>
              <a:ext uri="{FF2B5EF4-FFF2-40B4-BE49-F238E27FC236}">
                <a16:creationId xmlns:a16="http://schemas.microsoft.com/office/drawing/2014/main" id="{0D653E69-D730-F6D7-A75F-F4271CCE1E31}"/>
              </a:ext>
            </a:extLst>
          </p:cNvPr>
          <p:cNvSpPr txBox="1">
            <a:spLocks/>
          </p:cNvSpPr>
          <p:nvPr/>
        </p:nvSpPr>
        <p:spPr>
          <a:xfrm>
            <a:off x="628650" y="1369219"/>
            <a:ext cx="7886700" cy="903145"/>
          </a:xfrm>
          <a:prstGeom prst="rect">
            <a:avLst/>
          </a:prstGeom>
        </p:spPr>
        <p:txBody>
          <a:bodyPr vert="horz" lIns="68580" tIns="34290" rIns="68580" bIns="3429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lnSpc>
                <a:spcPct val="150000"/>
              </a:lnSpc>
              <a:spcBef>
                <a:spcPts val="750"/>
              </a:spcBef>
            </a:pPr>
            <a:r>
              <a:rPr lang="zh-CN" altLang="en-US" sz="1800" dirty="0">
                <a:solidFill>
                  <a:sysClr val="windowText" lastClr="000000"/>
                </a:solidFill>
                <a:latin typeface="+mn-ea"/>
              </a:rPr>
              <a:t>与健康险边际效应对比，设个体已花</a:t>
            </a:r>
            <a:r>
              <a:rPr lang="en-US" altLang="zh-CN" sz="1800" dirty="0">
                <a:solidFill>
                  <a:sysClr val="windowText" lastClr="000000"/>
                </a:solidFill>
                <a:latin typeface="+mn-ea"/>
              </a:rPr>
              <a:t>( 1 + θ) </a:t>
            </a:r>
            <a:r>
              <a:rPr lang="en-US" altLang="zh-CN" sz="1800" dirty="0" err="1">
                <a:solidFill>
                  <a:sysClr val="windowText" lastClr="000000"/>
                </a:solidFill>
                <a:latin typeface="+mn-ea"/>
              </a:rPr>
              <a:t>ρX</a:t>
            </a:r>
            <a:r>
              <a:rPr lang="en-US" altLang="zh-CN" sz="1800" dirty="0">
                <a:solidFill>
                  <a:sysClr val="windowText" lastClr="000000"/>
                </a:solidFill>
                <a:latin typeface="+mn-ea"/>
              </a:rPr>
              <a:t> </a:t>
            </a:r>
            <a:r>
              <a:rPr lang="zh-CN" altLang="en-US" sz="1800" dirty="0">
                <a:solidFill>
                  <a:sysClr val="windowText" lastClr="000000"/>
                </a:solidFill>
                <a:latin typeface="+mn-ea"/>
              </a:rPr>
              <a:t>购买其他商品，则其他商品边际效用可表示为多花 </a:t>
            </a:r>
            <a:r>
              <a:rPr lang="en-US" altLang="zh-CN" sz="1800" dirty="0">
                <a:solidFill>
                  <a:sysClr val="windowText" lastClr="000000"/>
                </a:solidFill>
                <a:latin typeface="+mn-ea"/>
              </a:rPr>
              <a:t>1 </a:t>
            </a:r>
            <a:r>
              <a:rPr lang="zh-CN" altLang="en-US" sz="1800" dirty="0">
                <a:solidFill>
                  <a:sysClr val="windowText" lastClr="000000"/>
                </a:solidFill>
                <a:latin typeface="+mn-ea"/>
              </a:rPr>
              <a:t>元钱购买其他商品带来的效用，</a:t>
            </a:r>
            <a:r>
              <a:rPr lang="en-US" altLang="zh-CN" sz="1800" dirty="0">
                <a:solidFill>
                  <a:sysClr val="windowText" lastClr="000000"/>
                </a:solidFill>
                <a:latin typeface="+mn-ea"/>
              </a:rPr>
              <a:t>0 </a:t>
            </a:r>
            <a:r>
              <a:rPr lang="zh-CN" altLang="en-US" sz="1800" dirty="0">
                <a:solidFill>
                  <a:sysClr val="windowText" lastClr="000000"/>
                </a:solidFill>
                <a:latin typeface="+mn-ea"/>
              </a:rPr>
              <a:t>＜ </a:t>
            </a:r>
            <a:r>
              <a:rPr lang="en-US" altLang="zh-CN" sz="1800" dirty="0">
                <a:solidFill>
                  <a:sysClr val="windowText" lastClr="000000"/>
                </a:solidFill>
                <a:latin typeface="+mn-ea"/>
              </a:rPr>
              <a:t>( 1 + θ) </a:t>
            </a:r>
            <a:r>
              <a:rPr lang="en-US" altLang="zh-CN" sz="1800" dirty="0" err="1">
                <a:solidFill>
                  <a:sysClr val="windowText" lastClr="000000"/>
                </a:solidFill>
                <a:latin typeface="+mn-ea"/>
              </a:rPr>
              <a:t>ρX</a:t>
            </a:r>
            <a:r>
              <a:rPr lang="en-US" altLang="zh-CN" sz="1800" dirty="0">
                <a:solidFill>
                  <a:sysClr val="windowText" lastClr="000000"/>
                </a:solidFill>
                <a:latin typeface="+mn-ea"/>
              </a:rPr>
              <a:t> + 1 </a:t>
            </a:r>
            <a:r>
              <a:rPr lang="zh-CN" altLang="en-US" sz="1800" dirty="0">
                <a:solidFill>
                  <a:sysClr val="windowText" lastClr="000000"/>
                </a:solidFill>
                <a:latin typeface="+mn-ea"/>
              </a:rPr>
              <a:t>＜ </a:t>
            </a:r>
            <a:r>
              <a:rPr lang="en-US" altLang="zh-CN" sz="1800" dirty="0">
                <a:solidFill>
                  <a:sysClr val="windowText" lastClr="000000"/>
                </a:solidFill>
                <a:latin typeface="+mn-ea"/>
              </a:rPr>
              <a:t>ω </a:t>
            </a:r>
            <a:endParaRPr lang="zh-CN" altLang="en-US" sz="1800" dirty="0">
              <a:solidFill>
                <a:sysClr val="windowText" lastClr="000000"/>
              </a:solidFill>
              <a:latin typeface="+mn-ea"/>
            </a:endParaRPr>
          </a:p>
        </p:txBody>
      </p:sp>
      <p:sp>
        <p:nvSpPr>
          <p:cNvPr id="4" name="文本框 3">
            <a:extLst>
              <a:ext uri="{FF2B5EF4-FFF2-40B4-BE49-F238E27FC236}">
                <a16:creationId xmlns:a16="http://schemas.microsoft.com/office/drawing/2014/main" id="{147F4CE3-82D0-A29B-91C4-41D3B0F79C1D}"/>
              </a:ext>
            </a:extLst>
          </p:cNvPr>
          <p:cNvSpPr txBox="1"/>
          <p:nvPr/>
        </p:nvSpPr>
        <p:spPr>
          <a:xfrm>
            <a:off x="628650" y="3797396"/>
            <a:ext cx="4571006" cy="300082"/>
          </a:xfrm>
          <a:prstGeom prst="rect">
            <a:avLst/>
          </a:prstGeom>
          <a:noFill/>
        </p:spPr>
        <p:txBody>
          <a:bodyPr wrap="square">
            <a:spAutoFit/>
          </a:bodyPr>
          <a:lstStyle/>
          <a:p>
            <a:r>
              <a:rPr lang="zh-CN" altLang="en-US" sz="1350" dirty="0">
                <a:solidFill>
                  <a:prstClr val="black"/>
                </a:solidFill>
                <a:latin typeface="+mn-ea"/>
              </a:rPr>
              <a:t>从而，单位支出的其他商品边际效用为</a:t>
            </a:r>
          </a:p>
        </p:txBody>
      </p:sp>
      <p:grpSp>
        <p:nvGrpSpPr>
          <p:cNvPr id="5" name="组合 4">
            <a:extLst>
              <a:ext uri="{FF2B5EF4-FFF2-40B4-BE49-F238E27FC236}">
                <a16:creationId xmlns:a16="http://schemas.microsoft.com/office/drawing/2014/main" id="{228F042C-E444-0DC0-5DA0-64E9DEDF82DB}"/>
              </a:ext>
            </a:extLst>
          </p:cNvPr>
          <p:cNvGrpSpPr/>
          <p:nvPr/>
        </p:nvGrpSpPr>
        <p:grpSpPr>
          <a:xfrm>
            <a:off x="3727174" y="3671013"/>
            <a:ext cx="5361167" cy="1035789"/>
            <a:chOff x="4937760" y="4567291"/>
            <a:chExt cx="7148223" cy="1381052"/>
          </a:xfrm>
        </p:grpSpPr>
        <p:pic>
          <p:nvPicPr>
            <p:cNvPr id="6" name="图片 5">
              <a:extLst>
                <a:ext uri="{FF2B5EF4-FFF2-40B4-BE49-F238E27FC236}">
                  <a16:creationId xmlns:a16="http://schemas.microsoft.com/office/drawing/2014/main" id="{0AE36E0C-CE22-87FA-95B0-279840807614}"/>
                </a:ext>
              </a:extLst>
            </p:cNvPr>
            <p:cNvPicPr>
              <a:picLocks noChangeAspect="1"/>
            </p:cNvPicPr>
            <p:nvPr/>
          </p:nvPicPr>
          <p:blipFill rotWithShape="1">
            <a:blip r:embed="rId4"/>
            <a:srcRect l="10389" r="66409" b="54727"/>
            <a:stretch/>
          </p:blipFill>
          <p:spPr>
            <a:xfrm>
              <a:off x="4937760" y="4567291"/>
              <a:ext cx="1502796" cy="991807"/>
            </a:xfrm>
            <a:prstGeom prst="rect">
              <a:avLst/>
            </a:prstGeom>
          </p:spPr>
        </p:pic>
        <p:pic>
          <p:nvPicPr>
            <p:cNvPr id="7" name="图片 6">
              <a:extLst>
                <a:ext uri="{FF2B5EF4-FFF2-40B4-BE49-F238E27FC236}">
                  <a16:creationId xmlns:a16="http://schemas.microsoft.com/office/drawing/2014/main" id="{388AA950-88F5-D783-7D4E-564024E002D5}"/>
                </a:ext>
              </a:extLst>
            </p:cNvPr>
            <p:cNvPicPr>
              <a:picLocks noChangeAspect="1"/>
            </p:cNvPicPr>
            <p:nvPr/>
          </p:nvPicPr>
          <p:blipFill rotWithShape="1">
            <a:blip r:embed="rId4"/>
            <a:srcRect l="1305" t="40835" r="1100" b="27225"/>
            <a:stretch/>
          </p:blipFill>
          <p:spPr>
            <a:xfrm>
              <a:off x="6263226" y="4752870"/>
              <a:ext cx="5822757" cy="644532"/>
            </a:xfrm>
            <a:prstGeom prst="rect">
              <a:avLst/>
            </a:prstGeom>
          </p:spPr>
        </p:pic>
        <p:pic>
          <p:nvPicPr>
            <p:cNvPr id="8" name="图片 7">
              <a:extLst>
                <a:ext uri="{FF2B5EF4-FFF2-40B4-BE49-F238E27FC236}">
                  <a16:creationId xmlns:a16="http://schemas.microsoft.com/office/drawing/2014/main" id="{CCCEE5D1-8CB7-7AF4-6F27-B2787A5E7541}"/>
                </a:ext>
              </a:extLst>
            </p:cNvPr>
            <p:cNvPicPr>
              <a:picLocks noChangeAspect="1"/>
            </p:cNvPicPr>
            <p:nvPr/>
          </p:nvPicPr>
          <p:blipFill rotWithShape="1">
            <a:blip r:embed="rId4"/>
            <a:srcRect l="22296" t="72636" r="52207" b="3819"/>
            <a:stretch/>
          </p:blipFill>
          <p:spPr>
            <a:xfrm>
              <a:off x="5713011" y="5432527"/>
              <a:ext cx="1651469" cy="515816"/>
            </a:xfrm>
            <a:prstGeom prst="rect">
              <a:avLst/>
            </a:prstGeom>
          </p:spPr>
        </p:pic>
      </p:grpSp>
      <p:sp>
        <p:nvSpPr>
          <p:cNvPr id="9" name="TextBox 34">
            <a:extLst>
              <a:ext uri="{FF2B5EF4-FFF2-40B4-BE49-F238E27FC236}">
                <a16:creationId xmlns:a16="http://schemas.microsoft.com/office/drawing/2014/main" id="{9208AEB7-7218-558D-E031-73F06731D62D}"/>
              </a:ext>
            </a:extLst>
          </p:cNvPr>
          <p:cNvSpPr txBox="1"/>
          <p:nvPr/>
        </p:nvSpPr>
        <p:spPr>
          <a:xfrm>
            <a:off x="395519" y="226724"/>
            <a:ext cx="2303387" cy="400110"/>
          </a:xfrm>
          <a:prstGeom prst="rect">
            <a:avLst/>
          </a:prstGeom>
          <a:noFill/>
        </p:spPr>
        <p:txBody>
          <a:bodyPr wrap="none" rtlCol="0">
            <a:spAutoFit/>
          </a:bodyPr>
          <a:lstStyle/>
          <a:p>
            <a:pPr defTabSz="914378"/>
            <a:r>
              <a:rPr lang="zh-CN" altLang="en-US" sz="2000" dirty="0">
                <a:solidFill>
                  <a:prstClr val="black">
                    <a:lumMod val="65000"/>
                    <a:lumOff val="35000"/>
                  </a:prstClr>
                </a:solidFill>
                <a:latin typeface="思源黑体 CN Normal" panose="020B0400000000000000" charset="-122"/>
                <a:ea typeface="思源黑体 CN Normal" panose="020B0400000000000000" charset="-122"/>
              </a:rPr>
              <a:t>行为保险决定模型</a:t>
            </a:r>
          </a:p>
        </p:txBody>
      </p:sp>
    </p:spTree>
    <p:extLst>
      <p:ext uri="{BB962C8B-B14F-4D97-AF65-F5344CB8AC3E}">
        <p14:creationId xmlns:p14="http://schemas.microsoft.com/office/powerpoint/2010/main" val="2411228171"/>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6154"/>
                                        </p:tgtEl>
                                        <p:attrNameLst>
                                          <p:attrName>style.visibility</p:attrName>
                                        </p:attrNameLst>
                                      </p:cBhvr>
                                      <p:to>
                                        <p:strVal val="visible"/>
                                      </p:to>
                                    </p:set>
                                    <p:anim calcmode="lin" valueType="num">
                                      <p:cBhvr>
                                        <p:cTn id="7" dur="500" fill="hold"/>
                                        <p:tgtEl>
                                          <p:spTgt spid="6154"/>
                                        </p:tgtEl>
                                        <p:attrNameLst>
                                          <p:attrName>ppt_w</p:attrName>
                                        </p:attrNameLst>
                                      </p:cBhvr>
                                      <p:tavLst>
                                        <p:tav tm="0">
                                          <p:val>
                                            <p:strVal val="(6*min(max(#ppt_w*#ppt_h,.3),1)-7.4)/-.7*#ppt_w"/>
                                          </p:val>
                                        </p:tav>
                                        <p:tav tm="100000">
                                          <p:val>
                                            <p:strVal val="#ppt_w"/>
                                          </p:val>
                                        </p:tav>
                                      </p:tavLst>
                                    </p:anim>
                                    <p:anim calcmode="lin" valueType="num">
                                      <p:cBhvr>
                                        <p:cTn id="8" dur="500" fill="hold"/>
                                        <p:tgtEl>
                                          <p:spTgt spid="6154"/>
                                        </p:tgtEl>
                                        <p:attrNameLst>
                                          <p:attrName>ppt_h</p:attrName>
                                        </p:attrNameLst>
                                      </p:cBhvr>
                                      <p:tavLst>
                                        <p:tav tm="0">
                                          <p:val>
                                            <p:strVal val="(6*min(max(#ppt_w*#ppt_h,.3),1)-7.4)/-.7*#ppt_h"/>
                                          </p:val>
                                        </p:tav>
                                        <p:tav tm="100000">
                                          <p:val>
                                            <p:strVal val="#ppt_h"/>
                                          </p:val>
                                        </p:tav>
                                      </p:tavLst>
                                    </p:anim>
                                    <p:anim calcmode="lin" valueType="num">
                                      <p:cBhvr>
                                        <p:cTn id="9" dur="500" fill="hold"/>
                                        <p:tgtEl>
                                          <p:spTgt spid="6154"/>
                                        </p:tgtEl>
                                        <p:attrNameLst>
                                          <p:attrName>ppt_x</p:attrName>
                                        </p:attrNameLst>
                                      </p:cBhvr>
                                      <p:tavLst>
                                        <p:tav tm="0">
                                          <p:val>
                                            <p:fltVal val="0.5"/>
                                          </p:val>
                                        </p:tav>
                                        <p:tav tm="100000">
                                          <p:val>
                                            <p:strVal val="#ppt_x"/>
                                          </p:val>
                                        </p:tav>
                                      </p:tavLst>
                                    </p:anim>
                                    <p:anim calcmode="lin" valueType="num">
                                      <p:cBhvr>
                                        <p:cTn id="10" dur="500" fill="hold"/>
                                        <p:tgtEl>
                                          <p:spTgt spid="615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6154" name="TextBox 43"/>
          <p:cNvSpPr>
            <a:spLocks noChangeArrowheads="1"/>
          </p:cNvSpPr>
          <p:nvPr/>
        </p:nvSpPr>
        <p:spPr bwMode="auto">
          <a:xfrm>
            <a:off x="810039" y="806534"/>
            <a:ext cx="37425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8"/>
            <a:r>
              <a:rPr lang="zh-CN" altLang="en-US" sz="2800" b="1" dirty="0">
                <a:solidFill>
                  <a:srgbClr val="4F81BD">
                    <a:lumMod val="75000"/>
                  </a:srgbClr>
                </a:solidFill>
                <a:latin typeface="思源黑体 CN Normal" panose="020B0400000000000000" charset="-122"/>
                <a:ea typeface="思源黑体 CN Normal" panose="020B0400000000000000" charset="-122"/>
              </a:rPr>
              <a:t>健康险购买决策</a:t>
            </a:r>
            <a:endParaRPr lang="zh-CN" altLang="en-US" sz="2800" b="1" baseline="-25000" dirty="0">
              <a:solidFill>
                <a:srgbClr val="4F81BD">
                  <a:lumMod val="75000"/>
                </a:srgbClr>
              </a:solidFill>
              <a:latin typeface="思源黑体 CN Normal" panose="020B0400000000000000" charset="-122"/>
              <a:ea typeface="思源黑体 CN Normal" panose="020B0400000000000000" charset="-122"/>
            </a:endParaRPr>
          </a:p>
        </p:txBody>
      </p:sp>
      <p:sp>
        <p:nvSpPr>
          <p:cNvPr id="2" name="内容占位符 2">
            <a:extLst>
              <a:ext uri="{FF2B5EF4-FFF2-40B4-BE49-F238E27FC236}">
                <a16:creationId xmlns:a16="http://schemas.microsoft.com/office/drawing/2014/main" id="{070AC86F-29B5-FCA6-A494-07E1DA5C80B8}"/>
              </a:ext>
            </a:extLst>
          </p:cNvPr>
          <p:cNvSpPr txBox="1">
            <a:spLocks/>
          </p:cNvSpPr>
          <p:nvPr/>
        </p:nvSpPr>
        <p:spPr>
          <a:xfrm>
            <a:off x="810039" y="1586297"/>
            <a:ext cx="3943350" cy="3661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spcBef>
                <a:spcPts val="750"/>
              </a:spcBef>
            </a:pPr>
            <a:r>
              <a:rPr lang="zh-CN" altLang="en-US" sz="1600" dirty="0">
                <a:solidFill>
                  <a:sysClr val="windowText" lastClr="000000"/>
                </a:solidFill>
                <a:latin typeface="+mn-ea"/>
              </a:rPr>
              <a:t>由此得出，个体购买健康险的条件为：</a:t>
            </a:r>
          </a:p>
        </p:txBody>
      </p:sp>
      <p:pic>
        <p:nvPicPr>
          <p:cNvPr id="3" name="图片 2">
            <a:extLst>
              <a:ext uri="{FF2B5EF4-FFF2-40B4-BE49-F238E27FC236}">
                <a16:creationId xmlns:a16="http://schemas.microsoft.com/office/drawing/2014/main" id="{32F787D8-A0DC-8883-D2B4-BD7A7B433C65}"/>
              </a:ext>
            </a:extLst>
          </p:cNvPr>
          <p:cNvPicPr>
            <a:picLocks noChangeAspect="1"/>
          </p:cNvPicPr>
          <p:nvPr/>
        </p:nvPicPr>
        <p:blipFill>
          <a:blip r:embed="rId3"/>
          <a:stretch>
            <a:fillRect/>
          </a:stretch>
        </p:blipFill>
        <p:spPr>
          <a:xfrm>
            <a:off x="4499479" y="1372750"/>
            <a:ext cx="2493169" cy="685800"/>
          </a:xfrm>
          <a:prstGeom prst="rect">
            <a:avLst/>
          </a:prstGeom>
        </p:spPr>
      </p:pic>
      <p:pic>
        <p:nvPicPr>
          <p:cNvPr id="4" name="图片 3">
            <a:extLst>
              <a:ext uri="{FF2B5EF4-FFF2-40B4-BE49-F238E27FC236}">
                <a16:creationId xmlns:a16="http://schemas.microsoft.com/office/drawing/2014/main" id="{58A7E3F4-7D78-C5AD-035A-D06701AD6F5E}"/>
              </a:ext>
            </a:extLst>
          </p:cNvPr>
          <p:cNvPicPr>
            <a:picLocks noChangeAspect="1"/>
          </p:cNvPicPr>
          <p:nvPr/>
        </p:nvPicPr>
        <p:blipFill rotWithShape="1">
          <a:blip r:embed="rId4"/>
          <a:srcRect r="-457" b="44701"/>
          <a:stretch/>
        </p:blipFill>
        <p:spPr>
          <a:xfrm>
            <a:off x="2656073" y="2276535"/>
            <a:ext cx="2805972" cy="762425"/>
          </a:xfrm>
          <a:prstGeom prst="rect">
            <a:avLst/>
          </a:prstGeom>
        </p:spPr>
      </p:pic>
      <p:sp>
        <p:nvSpPr>
          <p:cNvPr id="5" name="内容占位符 2">
            <a:extLst>
              <a:ext uri="{FF2B5EF4-FFF2-40B4-BE49-F238E27FC236}">
                <a16:creationId xmlns:a16="http://schemas.microsoft.com/office/drawing/2014/main" id="{E36F98DD-FCA8-3D88-4947-8A7F2313EA8F}"/>
              </a:ext>
            </a:extLst>
          </p:cNvPr>
          <p:cNvSpPr txBox="1">
            <a:spLocks/>
          </p:cNvSpPr>
          <p:nvPr/>
        </p:nvSpPr>
        <p:spPr>
          <a:xfrm>
            <a:off x="844888" y="2528708"/>
            <a:ext cx="1924670" cy="29209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solidFill>
                  <a:prstClr val="black"/>
                </a:solidFill>
                <a:latin typeface="+mn-ea"/>
              </a:rPr>
              <a:t>令</a:t>
            </a:r>
            <a:r>
              <a:rPr lang="en-US" altLang="zh-CN" sz="1600" dirty="0">
                <a:solidFill>
                  <a:prstClr val="black"/>
                </a:solidFill>
                <a:latin typeface="+mn-ea"/>
              </a:rPr>
              <a:t>Δ </a:t>
            </a:r>
            <a:r>
              <a:rPr lang="zh-CN" altLang="en-US" sz="1600" dirty="0">
                <a:solidFill>
                  <a:prstClr val="black"/>
                </a:solidFill>
                <a:latin typeface="+mn-ea"/>
              </a:rPr>
              <a:t>为二者之差</a:t>
            </a:r>
            <a:endParaRPr lang="en-US" altLang="zh-CN" sz="1600" dirty="0">
              <a:solidFill>
                <a:prstClr val="black"/>
              </a:solidFill>
              <a:latin typeface="+mn-ea"/>
            </a:endParaRPr>
          </a:p>
        </p:txBody>
      </p:sp>
      <p:pic>
        <p:nvPicPr>
          <p:cNvPr id="6" name="图片 5">
            <a:extLst>
              <a:ext uri="{FF2B5EF4-FFF2-40B4-BE49-F238E27FC236}">
                <a16:creationId xmlns:a16="http://schemas.microsoft.com/office/drawing/2014/main" id="{A829B88F-8483-BD62-7456-5534733F6375}"/>
              </a:ext>
            </a:extLst>
          </p:cNvPr>
          <p:cNvPicPr>
            <a:picLocks noChangeAspect="1"/>
          </p:cNvPicPr>
          <p:nvPr/>
        </p:nvPicPr>
        <p:blipFill>
          <a:blip r:embed="rId5"/>
          <a:stretch>
            <a:fillRect/>
          </a:stretch>
        </p:blipFill>
        <p:spPr>
          <a:xfrm>
            <a:off x="2828578" y="3460904"/>
            <a:ext cx="2228850" cy="707231"/>
          </a:xfrm>
          <a:prstGeom prst="rect">
            <a:avLst/>
          </a:prstGeom>
        </p:spPr>
      </p:pic>
      <p:sp>
        <p:nvSpPr>
          <p:cNvPr id="7" name="内容占位符 2">
            <a:extLst>
              <a:ext uri="{FF2B5EF4-FFF2-40B4-BE49-F238E27FC236}">
                <a16:creationId xmlns:a16="http://schemas.microsoft.com/office/drawing/2014/main" id="{3DBEDAB4-E9C6-4F9F-AE70-FDD5566428F2}"/>
              </a:ext>
            </a:extLst>
          </p:cNvPr>
          <p:cNvSpPr txBox="1">
            <a:spLocks/>
          </p:cNvSpPr>
          <p:nvPr/>
        </p:nvSpPr>
        <p:spPr>
          <a:xfrm>
            <a:off x="844888" y="3543997"/>
            <a:ext cx="2026649" cy="64980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600" dirty="0">
                <a:solidFill>
                  <a:prstClr val="black"/>
                </a:solidFill>
                <a:latin typeface="+mn-ea"/>
              </a:rPr>
              <a:t>对</a:t>
            </a:r>
            <a:r>
              <a:rPr lang="en-US" altLang="zh-CN" sz="1600" dirty="0">
                <a:solidFill>
                  <a:prstClr val="black"/>
                </a:solidFill>
                <a:latin typeface="+mn-ea"/>
              </a:rPr>
              <a:t>Δ</a:t>
            </a:r>
            <a:r>
              <a:rPr lang="zh-CN" altLang="en-US" sz="1600" dirty="0">
                <a:solidFill>
                  <a:prstClr val="black"/>
                </a:solidFill>
                <a:latin typeface="+mn-ea"/>
              </a:rPr>
              <a:t>求导可得</a:t>
            </a:r>
            <a:endParaRPr lang="en-US" altLang="zh-CN" sz="1600" dirty="0">
              <a:solidFill>
                <a:prstClr val="black"/>
              </a:solidFill>
              <a:latin typeface="+mn-ea"/>
            </a:endParaRPr>
          </a:p>
        </p:txBody>
      </p:sp>
      <p:sp>
        <p:nvSpPr>
          <p:cNvPr id="9" name="文本框 8">
            <a:extLst>
              <a:ext uri="{FF2B5EF4-FFF2-40B4-BE49-F238E27FC236}">
                <a16:creationId xmlns:a16="http://schemas.microsoft.com/office/drawing/2014/main" id="{A9E1F01A-403E-06B8-BE16-D193C940863A}"/>
              </a:ext>
            </a:extLst>
          </p:cNvPr>
          <p:cNvSpPr txBox="1"/>
          <p:nvPr/>
        </p:nvSpPr>
        <p:spPr>
          <a:xfrm>
            <a:off x="5384029" y="3363044"/>
            <a:ext cx="3406694" cy="1023742"/>
          </a:xfrm>
          <a:prstGeom prst="rect">
            <a:avLst/>
          </a:prstGeom>
          <a:noFill/>
        </p:spPr>
        <p:txBody>
          <a:bodyPr wrap="square">
            <a:spAutoFit/>
          </a:bodyPr>
          <a:lstStyle/>
          <a:p>
            <a:pPr marL="0" indent="0">
              <a:lnSpc>
                <a:spcPct val="150000"/>
              </a:lnSpc>
              <a:buNone/>
            </a:pPr>
            <a:r>
              <a:rPr lang="zh-CN" altLang="en-US" sz="1400" dirty="0">
                <a:solidFill>
                  <a:prstClr val="black"/>
                </a:solidFill>
                <a:latin typeface="+mn-ea"/>
              </a:rPr>
              <a:t>在客观概率一定时，个体对健康风险的主观认知概率 </a:t>
            </a:r>
            <a:r>
              <a:rPr lang="en-US" altLang="zh-CN" sz="1400" dirty="0">
                <a:solidFill>
                  <a:prstClr val="black"/>
                </a:solidFill>
                <a:latin typeface="+mn-ea"/>
              </a:rPr>
              <a:t>ρ' </a:t>
            </a:r>
            <a:r>
              <a:rPr lang="zh-CN" altLang="en-US" sz="1400" dirty="0">
                <a:solidFill>
                  <a:prstClr val="black"/>
                </a:solidFill>
                <a:latin typeface="+mn-ea"/>
              </a:rPr>
              <a:t>越大，即越盲目悲观，就越愿意选择健康险，反之亦然。</a:t>
            </a:r>
          </a:p>
        </p:txBody>
      </p:sp>
      <p:sp>
        <p:nvSpPr>
          <p:cNvPr id="11" name="文本框 10">
            <a:extLst>
              <a:ext uri="{FF2B5EF4-FFF2-40B4-BE49-F238E27FC236}">
                <a16:creationId xmlns:a16="http://schemas.microsoft.com/office/drawing/2014/main" id="{8DB7623E-CFF5-A5E8-A598-B8EB12E2185D}"/>
              </a:ext>
            </a:extLst>
          </p:cNvPr>
          <p:cNvSpPr txBox="1"/>
          <p:nvPr/>
        </p:nvSpPr>
        <p:spPr>
          <a:xfrm>
            <a:off x="5840792" y="2297755"/>
            <a:ext cx="2493169" cy="700576"/>
          </a:xfrm>
          <a:prstGeom prst="rect">
            <a:avLst/>
          </a:prstGeom>
          <a:noFill/>
        </p:spPr>
        <p:txBody>
          <a:bodyPr wrap="square">
            <a:spAutoFit/>
          </a:bodyPr>
          <a:lstStyle/>
          <a:p>
            <a:pPr>
              <a:lnSpc>
                <a:spcPct val="150000"/>
              </a:lnSpc>
            </a:pPr>
            <a:r>
              <a:rPr lang="en-US" altLang="zh-CN" sz="1400" dirty="0">
                <a:solidFill>
                  <a:prstClr val="black"/>
                </a:solidFill>
                <a:latin typeface="+mn-ea"/>
              </a:rPr>
              <a:t>Δ </a:t>
            </a:r>
            <a:r>
              <a:rPr lang="zh-CN" altLang="en-US" sz="1400" dirty="0">
                <a:solidFill>
                  <a:prstClr val="black"/>
                </a:solidFill>
                <a:latin typeface="+mn-ea"/>
              </a:rPr>
              <a:t>＞ </a:t>
            </a:r>
            <a:r>
              <a:rPr lang="en-US" altLang="zh-CN" sz="1400" dirty="0">
                <a:solidFill>
                  <a:prstClr val="black"/>
                </a:solidFill>
                <a:latin typeface="+mn-ea"/>
              </a:rPr>
              <a:t>0 </a:t>
            </a:r>
            <a:r>
              <a:rPr lang="zh-CN" altLang="en-US" sz="1400" dirty="0">
                <a:solidFill>
                  <a:prstClr val="black"/>
                </a:solidFill>
                <a:latin typeface="+mn-ea"/>
              </a:rPr>
              <a:t>时，选择投保健康险， 且 </a:t>
            </a:r>
            <a:r>
              <a:rPr lang="en-US" altLang="zh-CN" sz="1400" dirty="0">
                <a:solidFill>
                  <a:prstClr val="black"/>
                </a:solidFill>
                <a:latin typeface="+mn-ea"/>
              </a:rPr>
              <a:t>Δ </a:t>
            </a:r>
            <a:r>
              <a:rPr lang="zh-CN" altLang="en-US" sz="1400" dirty="0">
                <a:solidFill>
                  <a:prstClr val="black"/>
                </a:solidFill>
                <a:latin typeface="+mn-ea"/>
              </a:rPr>
              <a:t>越大，越倾向于投保</a:t>
            </a:r>
          </a:p>
        </p:txBody>
      </p:sp>
      <p:sp>
        <p:nvSpPr>
          <p:cNvPr id="12" name="TextBox 34">
            <a:extLst>
              <a:ext uri="{FF2B5EF4-FFF2-40B4-BE49-F238E27FC236}">
                <a16:creationId xmlns:a16="http://schemas.microsoft.com/office/drawing/2014/main" id="{6CF6D5CE-1802-F60E-5495-FE18393664CF}"/>
              </a:ext>
            </a:extLst>
          </p:cNvPr>
          <p:cNvSpPr txBox="1"/>
          <p:nvPr/>
        </p:nvSpPr>
        <p:spPr>
          <a:xfrm>
            <a:off x="395519" y="226724"/>
            <a:ext cx="2303387" cy="400110"/>
          </a:xfrm>
          <a:prstGeom prst="rect">
            <a:avLst/>
          </a:prstGeom>
          <a:noFill/>
        </p:spPr>
        <p:txBody>
          <a:bodyPr wrap="none" rtlCol="0">
            <a:spAutoFit/>
          </a:bodyPr>
          <a:lstStyle/>
          <a:p>
            <a:pPr defTabSz="914378"/>
            <a:r>
              <a:rPr lang="zh-CN" altLang="en-US" sz="2000" dirty="0">
                <a:solidFill>
                  <a:prstClr val="black">
                    <a:lumMod val="65000"/>
                    <a:lumOff val="35000"/>
                  </a:prstClr>
                </a:solidFill>
                <a:latin typeface="思源黑体 CN Normal" panose="020B0400000000000000" charset="-122"/>
                <a:ea typeface="思源黑体 CN Normal" panose="020B0400000000000000" charset="-122"/>
              </a:rPr>
              <a:t>行为保险决定模型</a:t>
            </a:r>
          </a:p>
        </p:txBody>
      </p:sp>
    </p:spTree>
    <p:extLst>
      <p:ext uri="{BB962C8B-B14F-4D97-AF65-F5344CB8AC3E}">
        <p14:creationId xmlns:p14="http://schemas.microsoft.com/office/powerpoint/2010/main" val="1350284801"/>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6154"/>
                                        </p:tgtEl>
                                        <p:attrNameLst>
                                          <p:attrName>style.visibility</p:attrName>
                                        </p:attrNameLst>
                                      </p:cBhvr>
                                      <p:to>
                                        <p:strVal val="visible"/>
                                      </p:to>
                                    </p:set>
                                    <p:anim calcmode="lin" valueType="num">
                                      <p:cBhvr>
                                        <p:cTn id="7" dur="500" fill="hold"/>
                                        <p:tgtEl>
                                          <p:spTgt spid="6154"/>
                                        </p:tgtEl>
                                        <p:attrNameLst>
                                          <p:attrName>ppt_w</p:attrName>
                                        </p:attrNameLst>
                                      </p:cBhvr>
                                      <p:tavLst>
                                        <p:tav tm="0">
                                          <p:val>
                                            <p:strVal val="(6*min(max(#ppt_w*#ppt_h,.3),1)-7.4)/-.7*#ppt_w"/>
                                          </p:val>
                                        </p:tav>
                                        <p:tav tm="100000">
                                          <p:val>
                                            <p:strVal val="#ppt_w"/>
                                          </p:val>
                                        </p:tav>
                                      </p:tavLst>
                                    </p:anim>
                                    <p:anim calcmode="lin" valueType="num">
                                      <p:cBhvr>
                                        <p:cTn id="8" dur="500" fill="hold"/>
                                        <p:tgtEl>
                                          <p:spTgt spid="6154"/>
                                        </p:tgtEl>
                                        <p:attrNameLst>
                                          <p:attrName>ppt_h</p:attrName>
                                        </p:attrNameLst>
                                      </p:cBhvr>
                                      <p:tavLst>
                                        <p:tav tm="0">
                                          <p:val>
                                            <p:strVal val="(6*min(max(#ppt_w*#ppt_h,.3),1)-7.4)/-.7*#ppt_h"/>
                                          </p:val>
                                        </p:tav>
                                        <p:tav tm="100000">
                                          <p:val>
                                            <p:strVal val="#ppt_h"/>
                                          </p:val>
                                        </p:tav>
                                      </p:tavLst>
                                    </p:anim>
                                    <p:anim calcmode="lin" valueType="num">
                                      <p:cBhvr>
                                        <p:cTn id="9" dur="500" fill="hold"/>
                                        <p:tgtEl>
                                          <p:spTgt spid="6154"/>
                                        </p:tgtEl>
                                        <p:attrNameLst>
                                          <p:attrName>ppt_x</p:attrName>
                                        </p:attrNameLst>
                                      </p:cBhvr>
                                      <p:tavLst>
                                        <p:tav tm="0">
                                          <p:val>
                                            <p:fltVal val="0.5"/>
                                          </p:val>
                                        </p:tav>
                                        <p:tav tm="100000">
                                          <p:val>
                                            <p:strVal val="#ppt_x"/>
                                          </p:val>
                                        </p:tav>
                                      </p:tavLst>
                                    </p:anim>
                                    <p:anim calcmode="lin" valueType="num">
                                      <p:cBhvr>
                                        <p:cTn id="10" dur="500" fill="hold"/>
                                        <p:tgtEl>
                                          <p:spTgt spid="615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11"/>
          <p:cNvPicPr>
            <a:picLocks noChangeAspect="1"/>
          </p:cNvPicPr>
          <p:nvPr/>
        </p:nvPicPr>
        <p:blipFill>
          <a:blip r:embed="rId4"/>
          <a:srcRect r="59298"/>
          <a:stretch>
            <a:fillRect/>
          </a:stretch>
        </p:blipFill>
        <p:spPr>
          <a:xfrm>
            <a:off x="-53340" y="-20320"/>
            <a:ext cx="4696460" cy="3606165"/>
          </a:xfrm>
          <a:prstGeom prst="rect">
            <a:avLst/>
          </a:prstGeom>
        </p:spPr>
      </p:pic>
      <p:sp>
        <p:nvSpPr>
          <p:cNvPr id="146" name="TextBox 145"/>
          <p:cNvSpPr txBox="1"/>
          <p:nvPr/>
        </p:nvSpPr>
        <p:spPr>
          <a:xfrm>
            <a:off x="4572000" y="3041088"/>
            <a:ext cx="1826141" cy="338554"/>
          </a:xfrm>
          <a:prstGeom prst="rect">
            <a:avLst/>
          </a:prstGeom>
          <a:noFill/>
        </p:spPr>
        <p:txBody>
          <a:bodyPr wrap="none" rtlCol="0">
            <a:spAutoFit/>
          </a:bodyPr>
          <a:lstStyle/>
          <a:p>
            <a:r>
              <a:rPr lang="zh-CN" altLang="en-US" sz="1600" dirty="0">
                <a:solidFill>
                  <a:schemeClr val="accent2">
                    <a:lumMod val="75000"/>
                  </a:schemeClr>
                </a:solidFill>
                <a:latin typeface="+mj-ea"/>
                <a:ea typeface="+mj-ea"/>
              </a:rPr>
              <a:t>以健康险决策为例</a:t>
            </a:r>
          </a:p>
        </p:txBody>
      </p:sp>
      <p:sp>
        <p:nvSpPr>
          <p:cNvPr id="144" name="TextBox 143"/>
          <p:cNvSpPr txBox="1"/>
          <p:nvPr/>
        </p:nvSpPr>
        <p:spPr>
          <a:xfrm>
            <a:off x="4572000" y="1553569"/>
            <a:ext cx="1620957" cy="338554"/>
          </a:xfrm>
          <a:prstGeom prst="rect">
            <a:avLst/>
          </a:prstGeom>
          <a:noFill/>
        </p:spPr>
        <p:txBody>
          <a:bodyPr wrap="none" rtlCol="0">
            <a:spAutoFit/>
          </a:bodyPr>
          <a:lstStyle/>
          <a:p>
            <a:r>
              <a:rPr lang="zh-CN" altLang="en-US" sz="1600" dirty="0">
                <a:solidFill>
                  <a:schemeClr val="accent2">
                    <a:lumMod val="75000"/>
                  </a:schemeClr>
                </a:solidFill>
                <a:latin typeface="+mj-ea"/>
                <a:ea typeface="+mj-ea"/>
              </a:rPr>
              <a:t>行为经济学概述</a:t>
            </a:r>
          </a:p>
        </p:txBody>
      </p:sp>
      <p:sp>
        <p:nvSpPr>
          <p:cNvPr id="145" name="TextBox 144"/>
          <p:cNvSpPr txBox="1"/>
          <p:nvPr/>
        </p:nvSpPr>
        <p:spPr>
          <a:xfrm>
            <a:off x="4572000" y="2281702"/>
            <a:ext cx="2236510" cy="338554"/>
          </a:xfrm>
          <a:prstGeom prst="rect">
            <a:avLst/>
          </a:prstGeom>
          <a:noFill/>
        </p:spPr>
        <p:txBody>
          <a:bodyPr wrap="none" rtlCol="0">
            <a:spAutoFit/>
          </a:bodyPr>
          <a:lstStyle/>
          <a:p>
            <a:r>
              <a:rPr lang="zh-CN" altLang="en-US" sz="1600" dirty="0">
                <a:solidFill>
                  <a:schemeClr val="accent2">
                    <a:lumMod val="75000"/>
                  </a:schemeClr>
                </a:solidFill>
                <a:latin typeface="+mj-ea"/>
                <a:ea typeface="+mj-ea"/>
              </a:rPr>
              <a:t>卫生健康邻域研究热点</a:t>
            </a:r>
          </a:p>
        </p:txBody>
      </p:sp>
      <p:grpSp>
        <p:nvGrpSpPr>
          <p:cNvPr id="4" name="组合 3"/>
          <p:cNvGrpSpPr/>
          <p:nvPr/>
        </p:nvGrpSpPr>
        <p:grpSpPr>
          <a:xfrm>
            <a:off x="3976475" y="1480505"/>
            <a:ext cx="600360" cy="461920"/>
            <a:chOff x="4272487" y="985295"/>
            <a:chExt cx="530249" cy="407976"/>
          </a:xfrm>
        </p:grpSpPr>
        <p:grpSp>
          <p:nvGrpSpPr>
            <p:cNvPr id="2" name="组合 1"/>
            <p:cNvGrpSpPr/>
            <p:nvPr/>
          </p:nvGrpSpPr>
          <p:grpSpPr>
            <a:xfrm>
              <a:off x="4272487" y="985295"/>
              <a:ext cx="530249" cy="407976"/>
              <a:chOff x="1822439" y="149340"/>
              <a:chExt cx="5053817" cy="3888432"/>
            </a:xfrm>
          </p:grpSpPr>
          <p:sp>
            <p:nvSpPr>
              <p:cNvPr id="46"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47"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3" name="TextBox 2"/>
            <p:cNvSpPr txBox="1"/>
            <p:nvPr/>
          </p:nvSpPr>
          <p:spPr>
            <a:xfrm>
              <a:off x="4461816" y="1022886"/>
              <a:ext cx="319318" cy="369332"/>
            </a:xfrm>
            <a:prstGeom prst="rect">
              <a:avLst/>
            </a:prstGeom>
            <a:noFill/>
          </p:spPr>
          <p:txBody>
            <a:bodyPr wrap="none" rtlCol="0">
              <a:spAutoFit/>
            </a:bodyPr>
            <a:lstStyle/>
            <a:p>
              <a:r>
                <a:rPr lang="en-US" altLang="zh-CN" dirty="0">
                  <a:solidFill>
                    <a:schemeClr val="accent2">
                      <a:lumMod val="75000"/>
                    </a:schemeClr>
                  </a:solidFill>
                  <a:latin typeface="思源黑体 CN Normal" panose="020B0400000000000000" charset="-122"/>
                  <a:ea typeface="思源黑体 CN Normal" panose="020B0400000000000000" charset="-122"/>
                </a:rPr>
                <a:t>1</a:t>
              </a:r>
              <a:endParaRPr lang="zh-CN" altLang="en-US" dirty="0">
                <a:solidFill>
                  <a:schemeClr val="accent2">
                    <a:lumMod val="75000"/>
                  </a:schemeClr>
                </a:solidFill>
                <a:latin typeface="思源黑体 CN Normal" panose="020B0400000000000000" charset="-122"/>
                <a:ea typeface="思源黑体 CN Normal" panose="020B0400000000000000" charset="-122"/>
              </a:endParaRPr>
            </a:p>
          </p:txBody>
        </p:sp>
      </p:grpSp>
      <p:grpSp>
        <p:nvGrpSpPr>
          <p:cNvPr id="5" name="组合 4"/>
          <p:cNvGrpSpPr/>
          <p:nvPr/>
        </p:nvGrpSpPr>
        <p:grpSpPr>
          <a:xfrm>
            <a:off x="1843208" y="2095236"/>
            <a:ext cx="1000922" cy="1328304"/>
            <a:chOff x="946982" y="2536200"/>
            <a:chExt cx="1000922" cy="1328304"/>
          </a:xfrm>
        </p:grpSpPr>
        <p:sp>
          <p:nvSpPr>
            <p:cNvPr id="106" name="TextBox 105"/>
            <p:cNvSpPr txBox="1"/>
            <p:nvPr/>
          </p:nvSpPr>
          <p:spPr>
            <a:xfrm>
              <a:off x="946982" y="2536200"/>
              <a:ext cx="728980" cy="1322070"/>
            </a:xfrm>
            <a:prstGeom prst="rect">
              <a:avLst/>
            </a:prstGeom>
            <a:noFill/>
          </p:spPr>
          <p:txBody>
            <a:bodyPr wrap="none" rtlCol="0">
              <a:spAutoFit/>
            </a:bodyPr>
            <a:lstStyle/>
            <a:p>
              <a:r>
                <a:rPr lang="zh-CN" altLang="en-US" sz="4000" b="1" spc="300" dirty="0">
                  <a:solidFill>
                    <a:schemeClr val="accent2">
                      <a:lumMod val="75000"/>
                    </a:schemeClr>
                  </a:solidFill>
                  <a:latin typeface="思源黑体 CN Normal" panose="020B0400000000000000" charset="-122"/>
                  <a:ea typeface="思源黑体 CN Normal" panose="020B0400000000000000" charset="-122"/>
                </a:rPr>
                <a:t>目</a:t>
              </a:r>
              <a:endParaRPr lang="en-US" altLang="zh-CN" sz="4000" b="1" spc="300" dirty="0">
                <a:solidFill>
                  <a:schemeClr val="accent2">
                    <a:lumMod val="75000"/>
                  </a:schemeClr>
                </a:solidFill>
                <a:latin typeface="思源黑体 CN Normal" panose="020B0400000000000000" charset="-122"/>
                <a:ea typeface="思源黑体 CN Normal" panose="020B0400000000000000" charset="-122"/>
              </a:endParaRPr>
            </a:p>
            <a:p>
              <a:r>
                <a:rPr lang="zh-CN" altLang="en-US" sz="4000" b="1" spc="300" dirty="0">
                  <a:solidFill>
                    <a:schemeClr val="accent2">
                      <a:lumMod val="75000"/>
                    </a:schemeClr>
                  </a:solidFill>
                  <a:latin typeface="思源黑体 CN Normal" panose="020B0400000000000000" charset="-122"/>
                  <a:ea typeface="思源黑体 CN Normal" panose="020B0400000000000000" charset="-122"/>
                </a:rPr>
                <a:t>录</a:t>
              </a:r>
            </a:p>
          </p:txBody>
        </p:sp>
        <p:sp>
          <p:nvSpPr>
            <p:cNvPr id="107" name="TextBox 106"/>
            <p:cNvSpPr txBox="1"/>
            <p:nvPr/>
          </p:nvSpPr>
          <p:spPr>
            <a:xfrm rot="5400000">
              <a:off x="1136303" y="3052903"/>
              <a:ext cx="1284647" cy="338554"/>
            </a:xfrm>
            <a:prstGeom prst="rect">
              <a:avLst/>
            </a:prstGeom>
            <a:noFill/>
            <a:ln>
              <a:noFill/>
            </a:ln>
          </p:spPr>
          <p:txBody>
            <a:bodyPr wrap="none" rtlCol="0">
              <a:spAutoFit/>
            </a:bodyPr>
            <a:lstStyle/>
            <a:p>
              <a:r>
                <a:rPr lang="en-US" altLang="zh-CN" sz="1600" dirty="0">
                  <a:solidFill>
                    <a:schemeClr val="accent2">
                      <a:lumMod val="75000"/>
                    </a:schemeClr>
                  </a:solidFill>
                  <a:latin typeface="思源黑体 CN Normal" panose="020B0400000000000000" charset="-122"/>
                  <a:ea typeface="思源黑体 CN Normal" panose="020B0400000000000000" charset="-122"/>
                </a:rPr>
                <a:t>CONTENTS</a:t>
              </a:r>
              <a:endParaRPr lang="zh-CN" altLang="en-US" sz="1600" dirty="0">
                <a:solidFill>
                  <a:schemeClr val="accent2">
                    <a:lumMod val="75000"/>
                  </a:schemeClr>
                </a:solidFill>
                <a:latin typeface="思源黑体 CN Normal" panose="020B0400000000000000" charset="-122"/>
                <a:ea typeface="思源黑体 CN Normal" panose="020B0400000000000000" charset="-122"/>
              </a:endParaRPr>
            </a:p>
          </p:txBody>
        </p:sp>
      </p:grpSp>
      <p:grpSp>
        <p:nvGrpSpPr>
          <p:cNvPr id="87" name="组合 86"/>
          <p:cNvGrpSpPr/>
          <p:nvPr/>
        </p:nvGrpSpPr>
        <p:grpSpPr>
          <a:xfrm>
            <a:off x="3976475" y="2239998"/>
            <a:ext cx="600360" cy="461920"/>
            <a:chOff x="4272487" y="985295"/>
            <a:chExt cx="530249" cy="407976"/>
          </a:xfrm>
        </p:grpSpPr>
        <p:grpSp>
          <p:nvGrpSpPr>
            <p:cNvPr id="88" name="组合 87"/>
            <p:cNvGrpSpPr/>
            <p:nvPr/>
          </p:nvGrpSpPr>
          <p:grpSpPr>
            <a:xfrm>
              <a:off x="4272487" y="985295"/>
              <a:ext cx="530249" cy="407976"/>
              <a:chOff x="1822439" y="149340"/>
              <a:chExt cx="5053817" cy="3888432"/>
            </a:xfrm>
          </p:grpSpPr>
          <p:sp>
            <p:nvSpPr>
              <p:cNvPr id="90" name="任意多边形 89"/>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91" name="任意多边形 90"/>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89" name="TextBox 88"/>
            <p:cNvSpPr txBox="1"/>
            <p:nvPr/>
          </p:nvSpPr>
          <p:spPr>
            <a:xfrm>
              <a:off x="4461816" y="1022886"/>
              <a:ext cx="282028" cy="326201"/>
            </a:xfrm>
            <a:prstGeom prst="rect">
              <a:avLst/>
            </a:prstGeom>
            <a:noFill/>
          </p:spPr>
          <p:txBody>
            <a:bodyPr wrap="none" rtlCol="0">
              <a:spAutoFit/>
            </a:bodyPr>
            <a:lstStyle/>
            <a:p>
              <a:r>
                <a:rPr lang="en-US" altLang="zh-CN" dirty="0">
                  <a:solidFill>
                    <a:schemeClr val="accent2">
                      <a:lumMod val="75000"/>
                    </a:schemeClr>
                  </a:solidFill>
                  <a:latin typeface="思源黑体 CN Normal" panose="020B0400000000000000" charset="-122"/>
                  <a:ea typeface="思源黑体 CN Normal" panose="020B0400000000000000" charset="-122"/>
                </a:rPr>
                <a:t>2</a:t>
              </a:r>
              <a:endParaRPr lang="zh-CN" altLang="en-US" dirty="0">
                <a:solidFill>
                  <a:schemeClr val="accent2">
                    <a:lumMod val="75000"/>
                  </a:schemeClr>
                </a:solidFill>
                <a:latin typeface="思源黑体 CN Normal" panose="020B0400000000000000" charset="-122"/>
                <a:ea typeface="思源黑体 CN Normal" panose="020B0400000000000000" charset="-122"/>
              </a:endParaRPr>
            </a:p>
          </p:txBody>
        </p:sp>
      </p:grpSp>
      <p:grpSp>
        <p:nvGrpSpPr>
          <p:cNvPr id="92" name="组合 91"/>
          <p:cNvGrpSpPr/>
          <p:nvPr/>
        </p:nvGrpSpPr>
        <p:grpSpPr>
          <a:xfrm>
            <a:off x="3976475" y="2960549"/>
            <a:ext cx="600360" cy="461920"/>
            <a:chOff x="4272487" y="985295"/>
            <a:chExt cx="530249" cy="407976"/>
          </a:xfrm>
        </p:grpSpPr>
        <p:grpSp>
          <p:nvGrpSpPr>
            <p:cNvPr id="93" name="组合 92"/>
            <p:cNvGrpSpPr/>
            <p:nvPr/>
          </p:nvGrpSpPr>
          <p:grpSpPr>
            <a:xfrm>
              <a:off x="4272487" y="985295"/>
              <a:ext cx="530249" cy="407976"/>
              <a:chOff x="1822439" y="149340"/>
              <a:chExt cx="5053817" cy="3888432"/>
            </a:xfrm>
          </p:grpSpPr>
          <p:sp>
            <p:nvSpPr>
              <p:cNvPr id="96" name="任意多边形 9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97" name="任意多边形 9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94" name="TextBox 93"/>
            <p:cNvSpPr txBox="1"/>
            <p:nvPr/>
          </p:nvSpPr>
          <p:spPr>
            <a:xfrm>
              <a:off x="4461816" y="1022886"/>
              <a:ext cx="282028" cy="326201"/>
            </a:xfrm>
            <a:prstGeom prst="rect">
              <a:avLst/>
            </a:prstGeom>
            <a:noFill/>
          </p:spPr>
          <p:txBody>
            <a:bodyPr wrap="none" rtlCol="0">
              <a:spAutoFit/>
            </a:bodyPr>
            <a:lstStyle/>
            <a:p>
              <a:r>
                <a:rPr lang="en-US" altLang="zh-CN" dirty="0">
                  <a:solidFill>
                    <a:schemeClr val="accent2">
                      <a:lumMod val="75000"/>
                    </a:schemeClr>
                  </a:solidFill>
                  <a:latin typeface="思源黑体 CN Normal" panose="020B0400000000000000" charset="-122"/>
                  <a:ea typeface="思源黑体 CN Normal" panose="020B0400000000000000" charset="-122"/>
                </a:rPr>
                <a:t>3</a:t>
              </a:r>
              <a:endParaRPr lang="zh-CN" altLang="en-US" dirty="0">
                <a:solidFill>
                  <a:schemeClr val="accent2">
                    <a:lumMod val="75000"/>
                  </a:schemeClr>
                </a:solidFill>
                <a:latin typeface="思源黑体 CN Normal" panose="020B0400000000000000" charset="-122"/>
                <a:ea typeface="思源黑体 CN Normal" panose="020B0400000000000000" charset="-122"/>
              </a:endParaRPr>
            </a:p>
          </p:txBody>
        </p:sp>
      </p:grpSp>
      <p:pic>
        <p:nvPicPr>
          <p:cNvPr id="12" name="图片 11" descr="12"/>
          <p:cNvPicPr>
            <a:picLocks noChangeAspect="1"/>
          </p:cNvPicPr>
          <p:nvPr/>
        </p:nvPicPr>
        <p:blipFill>
          <a:blip r:embed="rId5"/>
          <a:stretch>
            <a:fillRect/>
          </a:stretch>
        </p:blipFill>
        <p:spPr>
          <a:xfrm>
            <a:off x="15875" y="3690620"/>
            <a:ext cx="2744470" cy="1454785"/>
          </a:xfrm>
          <a:prstGeom prst="rect">
            <a:avLst/>
          </a:prstGeom>
        </p:spPr>
      </p:pic>
      <p:sp>
        <p:nvSpPr>
          <p:cNvPr id="13" name="TextBox 145">
            <a:extLst>
              <a:ext uri="{FF2B5EF4-FFF2-40B4-BE49-F238E27FC236}">
                <a16:creationId xmlns:a16="http://schemas.microsoft.com/office/drawing/2014/main" id="{09177E9F-7415-2A4B-5D33-297E873666AE}"/>
              </a:ext>
            </a:extLst>
          </p:cNvPr>
          <p:cNvSpPr txBox="1"/>
          <p:nvPr/>
        </p:nvSpPr>
        <p:spPr>
          <a:xfrm>
            <a:off x="4592203" y="3804908"/>
            <a:ext cx="1415772" cy="338554"/>
          </a:xfrm>
          <a:prstGeom prst="rect">
            <a:avLst/>
          </a:prstGeom>
          <a:noFill/>
        </p:spPr>
        <p:txBody>
          <a:bodyPr wrap="none" rtlCol="0">
            <a:spAutoFit/>
          </a:bodyPr>
          <a:lstStyle/>
          <a:p>
            <a:r>
              <a:rPr lang="zh-CN" altLang="en-US" sz="1600" dirty="0">
                <a:solidFill>
                  <a:schemeClr val="accent2">
                    <a:lumMod val="75000"/>
                  </a:schemeClr>
                </a:solidFill>
                <a:latin typeface="+mj-ea"/>
                <a:ea typeface="+mj-ea"/>
              </a:rPr>
              <a:t>未来研究展望</a:t>
            </a:r>
          </a:p>
        </p:txBody>
      </p:sp>
      <p:grpSp>
        <p:nvGrpSpPr>
          <p:cNvPr id="14" name="组合 13">
            <a:extLst>
              <a:ext uri="{FF2B5EF4-FFF2-40B4-BE49-F238E27FC236}">
                <a16:creationId xmlns:a16="http://schemas.microsoft.com/office/drawing/2014/main" id="{E51D1038-1847-C710-9E4A-28705C70CF40}"/>
              </a:ext>
            </a:extLst>
          </p:cNvPr>
          <p:cNvGrpSpPr/>
          <p:nvPr/>
        </p:nvGrpSpPr>
        <p:grpSpPr>
          <a:xfrm>
            <a:off x="3996678" y="3724369"/>
            <a:ext cx="600360" cy="461920"/>
            <a:chOff x="4272487" y="985295"/>
            <a:chExt cx="530249" cy="407976"/>
          </a:xfrm>
        </p:grpSpPr>
        <p:grpSp>
          <p:nvGrpSpPr>
            <p:cNvPr id="15" name="组合 14">
              <a:extLst>
                <a:ext uri="{FF2B5EF4-FFF2-40B4-BE49-F238E27FC236}">
                  <a16:creationId xmlns:a16="http://schemas.microsoft.com/office/drawing/2014/main" id="{86F510BC-D520-46E3-A645-8CEAA35F271F}"/>
                </a:ext>
              </a:extLst>
            </p:cNvPr>
            <p:cNvGrpSpPr/>
            <p:nvPr/>
          </p:nvGrpSpPr>
          <p:grpSpPr>
            <a:xfrm>
              <a:off x="4272487" y="985295"/>
              <a:ext cx="530249" cy="407976"/>
              <a:chOff x="1822439" y="149340"/>
              <a:chExt cx="5053817" cy="3888432"/>
            </a:xfrm>
          </p:grpSpPr>
          <p:sp>
            <p:nvSpPr>
              <p:cNvPr id="17" name="任意多边形 95">
                <a:extLst>
                  <a:ext uri="{FF2B5EF4-FFF2-40B4-BE49-F238E27FC236}">
                    <a16:creationId xmlns:a16="http://schemas.microsoft.com/office/drawing/2014/main" id="{4C590CFE-2F67-CAE9-FD32-A9018CC1A78B}"/>
                  </a:ext>
                </a:extLst>
              </p:cNvPr>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18" name="任意多边形 96">
                <a:extLst>
                  <a:ext uri="{FF2B5EF4-FFF2-40B4-BE49-F238E27FC236}">
                    <a16:creationId xmlns:a16="http://schemas.microsoft.com/office/drawing/2014/main" id="{2028CDB9-66A4-2A16-4299-7F00D63F33FC}"/>
                  </a:ext>
                </a:extLst>
              </p:cNvPr>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16" name="TextBox 93">
              <a:extLst>
                <a:ext uri="{FF2B5EF4-FFF2-40B4-BE49-F238E27FC236}">
                  <a16:creationId xmlns:a16="http://schemas.microsoft.com/office/drawing/2014/main" id="{55297109-FEAB-7450-062B-C1558AF8DF62}"/>
                </a:ext>
              </a:extLst>
            </p:cNvPr>
            <p:cNvSpPr txBox="1"/>
            <p:nvPr/>
          </p:nvSpPr>
          <p:spPr>
            <a:xfrm>
              <a:off x="4461816" y="1022886"/>
              <a:ext cx="282028" cy="326201"/>
            </a:xfrm>
            <a:prstGeom prst="rect">
              <a:avLst/>
            </a:prstGeom>
            <a:noFill/>
          </p:spPr>
          <p:txBody>
            <a:bodyPr wrap="none" rtlCol="0">
              <a:spAutoFit/>
            </a:bodyPr>
            <a:lstStyle/>
            <a:p>
              <a:r>
                <a:rPr lang="en-US" altLang="zh-CN" dirty="0">
                  <a:solidFill>
                    <a:schemeClr val="accent2">
                      <a:lumMod val="75000"/>
                    </a:schemeClr>
                  </a:solidFill>
                  <a:latin typeface="思源黑体 CN Normal" panose="020B0400000000000000" charset="-122"/>
                  <a:ea typeface="思源黑体 CN Normal" panose="020B0400000000000000" charset="-122"/>
                </a:rPr>
                <a:t>4</a:t>
              </a:r>
              <a:endParaRPr lang="zh-CN" altLang="en-US" dirty="0">
                <a:solidFill>
                  <a:schemeClr val="accent2">
                    <a:lumMod val="75000"/>
                  </a:schemeClr>
                </a:solidFill>
                <a:latin typeface="思源黑体 CN Normal" panose="020B0400000000000000" charset="-122"/>
                <a:ea typeface="思源黑体 CN Normal" panose="020B0400000000000000"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p:cTn id="25" dur="500" fill="hold"/>
                                        <p:tgtEl>
                                          <p:spTgt spid="92"/>
                                        </p:tgtEl>
                                        <p:attrNameLst>
                                          <p:attrName>ppt_w</p:attrName>
                                        </p:attrNameLst>
                                      </p:cBhvr>
                                      <p:tavLst>
                                        <p:tav tm="0">
                                          <p:val>
                                            <p:fltVal val="0"/>
                                          </p:val>
                                        </p:tav>
                                        <p:tav tm="100000">
                                          <p:val>
                                            <p:strVal val="#ppt_w"/>
                                          </p:val>
                                        </p:tav>
                                      </p:tavLst>
                                    </p:anim>
                                    <p:anim calcmode="lin" valueType="num">
                                      <p:cBhvr>
                                        <p:cTn id="26" dur="500" fill="hold"/>
                                        <p:tgtEl>
                                          <p:spTgt spid="92"/>
                                        </p:tgtEl>
                                        <p:attrNameLst>
                                          <p:attrName>ppt_h</p:attrName>
                                        </p:attrNameLst>
                                      </p:cBhvr>
                                      <p:tavLst>
                                        <p:tav tm="0">
                                          <p:val>
                                            <p:fltVal val="0"/>
                                          </p:val>
                                        </p:tav>
                                        <p:tav tm="100000">
                                          <p:val>
                                            <p:strVal val="#ppt_h"/>
                                          </p:val>
                                        </p:tav>
                                      </p:tavLst>
                                    </p:anim>
                                    <p:animEffect transition="in" filter="fade">
                                      <p:cBhvr>
                                        <p:cTn id="27" dur="5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strVal val="#ppt_w*0.70"/>
                                          </p:val>
                                        </p:tav>
                                        <p:tav tm="100000">
                                          <p:val>
                                            <p:strVal val="#ppt_w"/>
                                          </p:val>
                                        </p:tav>
                                      </p:tavLst>
                                    </p:anim>
                                    <p:anim calcmode="lin" valueType="num">
                                      <p:cBhvr>
                                        <p:cTn id="38" dur="1000" fill="hold"/>
                                        <p:tgtEl>
                                          <p:spTgt spid="12"/>
                                        </p:tgtEl>
                                        <p:attrNameLst>
                                          <p:attrName>ppt_h</p:attrName>
                                        </p:attrNameLst>
                                      </p:cBhvr>
                                      <p:tavLst>
                                        <p:tav tm="0">
                                          <p:val>
                                            <p:strVal val="#ppt_h"/>
                                          </p:val>
                                        </p:tav>
                                        <p:tav tm="100000">
                                          <p:val>
                                            <p:strVal val="#ppt_h"/>
                                          </p:val>
                                        </p:tav>
                                      </p:tavLst>
                                    </p:anim>
                                    <p:animEffect transition="in" filter="fade">
                                      <p:cBhvr>
                                        <p:cTn id="39" dur="1000"/>
                                        <p:tgtEl>
                                          <p:spTgt spid="12"/>
                                        </p:tgtEl>
                                      </p:cBhvr>
                                    </p:animEffect>
                                  </p:childTnLst>
                                </p:cTn>
                              </p:par>
                            </p:childTnLst>
                          </p:cTn>
                        </p:par>
                        <p:par>
                          <p:cTn id="40" fill="hold">
                            <p:stCondLst>
                              <p:cond delay="1000"/>
                            </p:stCondLst>
                            <p:childTnLst>
                              <p:par>
                                <p:cTn id="41" presetID="53" presetClass="entr" presetSubtype="16"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388911" y="2044698"/>
            <a:ext cx="2877711" cy="630942"/>
          </a:xfrm>
          <a:prstGeom prst="rect">
            <a:avLst/>
          </a:prstGeom>
          <a:noFill/>
        </p:spPr>
        <p:txBody>
          <a:bodyPr wrap="none" rtlCol="0">
            <a:spAutoFit/>
          </a:bodyPr>
          <a:lstStyle/>
          <a:p>
            <a:pPr algn="ctr"/>
            <a:r>
              <a:rPr lang="zh-CN" altLang="en-US" sz="3500" dirty="0">
                <a:solidFill>
                  <a:schemeClr val="accent2">
                    <a:lumMod val="75000"/>
                  </a:schemeClr>
                </a:solidFill>
                <a:latin typeface="思源黑体 CN Normal" panose="020B0400000000000000" charset="-122"/>
                <a:ea typeface="思源黑体 CN Normal" panose="020B0400000000000000" charset="-122"/>
              </a:rPr>
              <a:t>未来研究展望</a:t>
            </a:r>
          </a:p>
        </p:txBody>
      </p:sp>
      <p:pic>
        <p:nvPicPr>
          <p:cNvPr id="12" name="图片 11" descr="12"/>
          <p:cNvPicPr>
            <a:picLocks noChangeAspect="1"/>
          </p:cNvPicPr>
          <p:nvPr/>
        </p:nvPicPr>
        <p:blipFill>
          <a:blip r:embed="rId3"/>
          <a:stretch>
            <a:fillRect/>
          </a:stretch>
        </p:blipFill>
        <p:spPr>
          <a:xfrm>
            <a:off x="15875" y="3690620"/>
            <a:ext cx="2744470" cy="1454785"/>
          </a:xfrm>
          <a:prstGeom prst="rect">
            <a:avLst/>
          </a:prstGeom>
        </p:spPr>
      </p:pic>
      <p:grpSp>
        <p:nvGrpSpPr>
          <p:cNvPr id="41" name="组合 40"/>
          <p:cNvGrpSpPr/>
          <p:nvPr/>
        </p:nvGrpSpPr>
        <p:grpSpPr>
          <a:xfrm>
            <a:off x="1520825" y="1622425"/>
            <a:ext cx="2059940" cy="1616710"/>
            <a:chOff x="4272487" y="985295"/>
            <a:chExt cx="530249" cy="407976"/>
          </a:xfrm>
        </p:grpSpPr>
        <p:grpSp>
          <p:nvGrpSpPr>
            <p:cNvPr id="3" name="组合 2"/>
            <p:cNvGrpSpPr/>
            <p:nvPr/>
          </p:nvGrpSpPr>
          <p:grpSpPr>
            <a:xfrm>
              <a:off x="4272487" y="985295"/>
              <a:ext cx="530249" cy="407976"/>
              <a:chOff x="1822439" y="149340"/>
              <a:chExt cx="5053817" cy="3888432"/>
            </a:xfrm>
          </p:grpSpPr>
          <p:sp>
            <p:nvSpPr>
              <p:cNvPr id="4" name="任意多边形 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cap="flat" cmpd="sng" algn="ctr">
                <a:solidFill>
                  <a:srgbClr val="4BACC6">
                    <a:lumMod val="60000"/>
                    <a:lumOff val="4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5" name="任意多边形 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cap="flat" cmpd="sng" algn="ctr">
                <a:solidFill>
                  <a:srgbClr val="4F81BD">
                    <a:lumMod val="75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6" name="TextBox 42"/>
            <p:cNvSpPr txBox="1"/>
            <p:nvPr/>
          </p:nvSpPr>
          <p:spPr>
            <a:xfrm>
              <a:off x="4454739" y="1082557"/>
              <a:ext cx="299614" cy="193893"/>
            </a:xfrm>
            <a:prstGeom prst="rect">
              <a:avLst/>
            </a:prstGeom>
            <a:noFill/>
          </p:spPr>
          <p:txBody>
            <a:bodyPr wrap="square" rtlCol="0">
              <a:spAutoFit/>
            </a:bodyPr>
            <a:lstStyle/>
            <a:p>
              <a:r>
                <a:rPr lang="en-US" altLang="zh-CN" sz="4400" dirty="0">
                  <a:solidFill>
                    <a:schemeClr val="accent2">
                      <a:lumMod val="75000"/>
                    </a:schemeClr>
                  </a:solidFill>
                  <a:latin typeface="思源黑体 CN Normal" panose="020B0400000000000000" charset="-122"/>
                  <a:ea typeface="思源黑体 CN Normal" panose="020B0400000000000000" charset="-122"/>
                </a:rPr>
                <a:t>04</a:t>
              </a:r>
            </a:p>
          </p:txBody>
        </p:sp>
      </p:grpSp>
      <p:pic>
        <p:nvPicPr>
          <p:cNvPr id="7" name="图片 6" descr="11"/>
          <p:cNvPicPr>
            <a:picLocks noChangeAspect="1"/>
          </p:cNvPicPr>
          <p:nvPr/>
        </p:nvPicPr>
        <p:blipFill>
          <a:blip r:embed="rId4"/>
          <a:srcRect l="71319" t="21332"/>
          <a:stretch>
            <a:fillRect/>
          </a:stretch>
        </p:blipFill>
        <p:spPr>
          <a:xfrm>
            <a:off x="5374640" y="2275840"/>
            <a:ext cx="3783965" cy="2852420"/>
          </a:xfrm>
          <a:prstGeom prst="rect">
            <a:avLst/>
          </a:prstGeom>
          <a:effectLst/>
        </p:spPr>
      </p:pic>
    </p:spTree>
    <p:extLst>
      <p:ext uri="{BB962C8B-B14F-4D97-AF65-F5344CB8AC3E}">
        <p14:creationId xmlns:p14="http://schemas.microsoft.com/office/powerpoint/2010/main" val="3963050060"/>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ppt_x</p:attrName>
                                        </p:attrNameLst>
                                      </p:cBhvr>
                                      <p:tavLst>
                                        <p:tav tm="0">
                                          <p:val>
                                            <p:strVal val="#ppt_x-#ppt_w*1.125000"/>
                                          </p:val>
                                        </p:tav>
                                        <p:tav tm="100000">
                                          <p:val>
                                            <p:strVal val="#ppt_x"/>
                                          </p:val>
                                        </p:tav>
                                      </p:tavLst>
                                    </p:anim>
                                    <p:animEffect transition="in" filter="wipe(right)">
                                      <p:cBhvr>
                                        <p:cTn id="8" dur="500"/>
                                        <p:tgtEl>
                                          <p:spTgt spid="20"/>
                                        </p:tgtEl>
                                      </p:cBhvr>
                                    </p:animEffect>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fltVal val="0"/>
                                          </p:val>
                                        </p:tav>
                                        <p:tav tm="100000">
                                          <p:val>
                                            <p:strVal val="#ppt_w"/>
                                          </p:val>
                                        </p:tav>
                                      </p:tavLst>
                                    </p:anim>
                                    <p:anim calcmode="lin" valueType="num">
                                      <p:cBhvr>
                                        <p:cTn id="13" dur="1000" fill="hold"/>
                                        <p:tgtEl>
                                          <p:spTgt spid="41"/>
                                        </p:tgtEl>
                                        <p:attrNameLst>
                                          <p:attrName>ppt_h</p:attrName>
                                        </p:attrNameLst>
                                      </p:cBhvr>
                                      <p:tavLst>
                                        <p:tav tm="0">
                                          <p:val>
                                            <p:fltVal val="0"/>
                                          </p:val>
                                        </p:tav>
                                        <p:tav tm="100000">
                                          <p:val>
                                            <p:strVal val="#ppt_h"/>
                                          </p:val>
                                        </p:tav>
                                      </p:tavLst>
                                    </p:anim>
                                    <p:anim calcmode="lin" valueType="num">
                                      <p:cBhvr>
                                        <p:cTn id="14" dur="1000" fill="hold"/>
                                        <p:tgtEl>
                                          <p:spTgt spid="41"/>
                                        </p:tgtEl>
                                        <p:attrNameLst>
                                          <p:attrName>style.rotation</p:attrName>
                                        </p:attrNameLst>
                                      </p:cBhvr>
                                      <p:tavLst>
                                        <p:tav tm="0">
                                          <p:val>
                                            <p:fltVal val="90"/>
                                          </p:val>
                                        </p:tav>
                                        <p:tav tm="100000">
                                          <p:val>
                                            <p:fltVal val="0"/>
                                          </p:val>
                                        </p:tav>
                                      </p:tavLst>
                                    </p:anim>
                                    <p:animEffect transition="in" filter="fade">
                                      <p:cBhvr>
                                        <p:cTn id="15"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1276990" y="1226065"/>
            <a:ext cx="2069797" cy="369332"/>
          </a:xfrm>
          <a:prstGeom prst="rect">
            <a:avLst/>
          </a:prstGeom>
          <a:noFill/>
        </p:spPr>
        <p:txBody>
          <a:bodyPr wrap="none" rtlCol="0">
            <a:spAutoFit/>
          </a:bodyPr>
          <a:lstStyle/>
          <a:p>
            <a:r>
              <a:rPr lang="zh-CN" altLang="en-US" b="1" dirty="0">
                <a:solidFill>
                  <a:schemeClr val="accent2">
                    <a:lumMod val="75000"/>
                  </a:schemeClr>
                </a:solidFill>
                <a:latin typeface="思源黑体 CN Normal" panose="020B0400000000000000" charset="-122"/>
                <a:ea typeface="思源黑体 CN Normal" panose="020B0400000000000000" charset="-122"/>
              </a:rPr>
              <a:t>成本</a:t>
            </a:r>
            <a:r>
              <a:rPr lang="en-US" altLang="zh-CN" b="1" dirty="0">
                <a:solidFill>
                  <a:schemeClr val="accent2">
                    <a:lumMod val="75000"/>
                  </a:schemeClr>
                </a:solidFill>
                <a:latin typeface="思源黑体 CN Normal" panose="020B0400000000000000" charset="-122"/>
                <a:ea typeface="思源黑体 CN Normal" panose="020B0400000000000000" charset="-122"/>
              </a:rPr>
              <a:t>——</a:t>
            </a:r>
            <a:r>
              <a:rPr lang="zh-CN" altLang="en-US" b="1" dirty="0">
                <a:solidFill>
                  <a:schemeClr val="accent2">
                    <a:lumMod val="75000"/>
                  </a:schemeClr>
                </a:solidFill>
                <a:latin typeface="思源黑体 CN Normal" panose="020B0400000000000000" charset="-122"/>
                <a:ea typeface="思源黑体 CN Normal" panose="020B0400000000000000" charset="-122"/>
              </a:rPr>
              <a:t>效益分析</a:t>
            </a:r>
          </a:p>
        </p:txBody>
      </p:sp>
      <p:sp>
        <p:nvSpPr>
          <p:cNvPr id="68" name="TextBox 67"/>
          <p:cNvSpPr txBox="1"/>
          <p:nvPr/>
        </p:nvSpPr>
        <p:spPr>
          <a:xfrm>
            <a:off x="1287907" y="1517503"/>
            <a:ext cx="7427829" cy="954107"/>
          </a:xfrm>
          <a:prstGeom prst="rect">
            <a:avLst/>
          </a:prstGeom>
          <a:noFill/>
        </p:spPr>
        <p:txBody>
          <a:bodyPr wrap="square" rtlCol="0">
            <a:spAutoFit/>
          </a:bodyPr>
          <a:lstStyle/>
          <a:p>
            <a:r>
              <a:rPr lang="zh-CN" altLang="zh-CN" sz="1400" dirty="0">
                <a:latin typeface="SimHei" panose="02010609060101010101" pitchFamily="49" charset="-122"/>
                <a:ea typeface="SimHei" panose="02010609060101010101" pitchFamily="49" charset="-122"/>
              </a:rPr>
              <a:t>成本</a:t>
            </a:r>
            <a:r>
              <a:rPr lang="en-US" altLang="zh-CN" sz="1400" dirty="0">
                <a:latin typeface="SimHei" panose="02010609060101010101" pitchFamily="49" charset="-122"/>
                <a:ea typeface="SimHei" panose="02010609060101010101" pitchFamily="49" charset="-122"/>
              </a:rPr>
              <a:t>-</a:t>
            </a:r>
            <a:r>
              <a:rPr lang="zh-CN" altLang="zh-CN" sz="1400" dirty="0">
                <a:latin typeface="SimHei" panose="02010609060101010101" pitchFamily="49" charset="-122"/>
                <a:ea typeface="SimHei" panose="02010609060101010101" pitchFamily="49" charset="-122"/>
              </a:rPr>
              <a:t>效益分析是卫生经济学中一种对于投资项目或 计划措施的决策分析方法，其目的在于以最小的成本获得最大的效益。目前，尽管结合行为理论来改善健康行为的干预措施已被证实是有效的，但措施本身以及不同措施之间的成本</a:t>
            </a:r>
            <a:r>
              <a:rPr lang="en-US" altLang="zh-CN" sz="1400" dirty="0">
                <a:latin typeface="SimHei" panose="02010609060101010101" pitchFamily="49" charset="-122"/>
                <a:ea typeface="SimHei" panose="02010609060101010101" pitchFamily="49" charset="-122"/>
              </a:rPr>
              <a:t>-</a:t>
            </a:r>
            <a:r>
              <a:rPr lang="zh-CN" altLang="zh-CN" sz="1400" dirty="0">
                <a:latin typeface="SimHei" panose="02010609060101010101" pitchFamily="49" charset="-122"/>
                <a:ea typeface="SimHei" panose="02010609060101010101" pitchFamily="49" charset="-122"/>
              </a:rPr>
              <a:t>效益分析则是有限的。未来学者应在干预措施的随机对照试验中同时进行成本</a:t>
            </a:r>
            <a:r>
              <a:rPr lang="en-US" altLang="zh-CN" sz="1400" dirty="0">
                <a:latin typeface="SimHei" panose="02010609060101010101" pitchFamily="49" charset="-122"/>
                <a:ea typeface="SimHei" panose="02010609060101010101" pitchFamily="49" charset="-122"/>
              </a:rPr>
              <a:t>-</a:t>
            </a:r>
            <a:r>
              <a:rPr lang="zh-CN" altLang="zh-CN" sz="1400" dirty="0">
                <a:latin typeface="SimHei" panose="02010609060101010101" pitchFamily="49" charset="-122"/>
                <a:ea typeface="SimHei" panose="02010609060101010101" pitchFamily="49" charset="-122"/>
              </a:rPr>
              <a:t>效益分析。 </a:t>
            </a:r>
            <a:endParaRPr lang="en-US" altLang="zh-CN" sz="1400" dirty="0">
              <a:solidFill>
                <a:schemeClr val="tx1">
                  <a:lumMod val="65000"/>
                  <a:lumOff val="35000"/>
                </a:schemeClr>
              </a:solidFill>
              <a:latin typeface="SimHei" panose="02010609060101010101" pitchFamily="49" charset="-122"/>
              <a:ea typeface="SimHei" panose="02010609060101010101" pitchFamily="49" charset="-122"/>
              <a:cs typeface="方正兰亭细黑_GBK_M" panose="02010600010101010101" pitchFamily="2" charset="2"/>
            </a:endParaRPr>
          </a:p>
        </p:txBody>
      </p:sp>
      <p:sp>
        <p:nvSpPr>
          <p:cNvPr id="72" name="椭圆 71"/>
          <p:cNvSpPr/>
          <p:nvPr/>
        </p:nvSpPr>
        <p:spPr>
          <a:xfrm>
            <a:off x="707525" y="1335534"/>
            <a:ext cx="524034" cy="524034"/>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思源黑体 CN Normal" panose="020B0400000000000000" charset="-122"/>
                <a:ea typeface="思源黑体 CN Normal" panose="020B0400000000000000" charset="-122"/>
              </a:rPr>
              <a:t>1</a:t>
            </a:r>
            <a:endParaRPr lang="zh-CN" altLang="en-US" sz="3000" dirty="0">
              <a:latin typeface="思源黑体 CN Normal" panose="020B0400000000000000" charset="-122"/>
              <a:ea typeface="思源黑体 CN Normal" panose="020B0400000000000000" charset="-122"/>
            </a:endParaRPr>
          </a:p>
        </p:txBody>
      </p:sp>
      <p:grpSp>
        <p:nvGrpSpPr>
          <p:cNvPr id="73" name="组合 72"/>
          <p:cNvGrpSpPr/>
          <p:nvPr/>
        </p:nvGrpSpPr>
        <p:grpSpPr>
          <a:xfrm>
            <a:off x="710342" y="3099941"/>
            <a:ext cx="516270" cy="516270"/>
            <a:chOff x="304800" y="673100"/>
            <a:chExt cx="4000500" cy="4000500"/>
          </a:xfrm>
          <a:solidFill>
            <a:schemeClr val="accent5"/>
          </a:solidFill>
          <a:effectLst/>
        </p:grpSpPr>
        <p:sp>
          <p:nvSpPr>
            <p:cNvPr id="74" name="同心圆 73"/>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solidFill>
                  <a:schemeClr val="tx1"/>
                </a:solidFill>
                <a:ea typeface="思源黑体 CN Normal" panose="020B0400000000000000" charset="-122"/>
              </a:endParaRPr>
            </a:p>
          </p:txBody>
        </p:sp>
        <p:sp>
          <p:nvSpPr>
            <p:cNvPr id="75" name="椭圆 74"/>
            <p:cNvSpPr/>
            <p:nvPr/>
          </p:nvSpPr>
          <p:spPr>
            <a:xfrm>
              <a:off x="392114" y="760414"/>
              <a:ext cx="3825872" cy="3825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思源黑体 CN Normal" panose="020B0400000000000000" charset="-122"/>
                  <a:ea typeface="思源黑体 CN Normal" panose="020B0400000000000000" charset="-122"/>
                </a:rPr>
                <a:t>2</a:t>
              </a:r>
              <a:endParaRPr lang="zh-CN" altLang="en-US" sz="3000" dirty="0">
                <a:latin typeface="思源黑体 CN Normal" panose="020B0400000000000000" charset="-122"/>
                <a:ea typeface="思源黑体 CN Normal" panose="020B0400000000000000" charset="-122"/>
              </a:endParaRPr>
            </a:p>
          </p:txBody>
        </p:sp>
      </p:grpSp>
      <p:sp>
        <p:nvSpPr>
          <p:cNvPr id="31" name="TextBox 30"/>
          <p:cNvSpPr txBox="1"/>
          <p:nvPr/>
        </p:nvSpPr>
        <p:spPr>
          <a:xfrm>
            <a:off x="1280142" y="2957036"/>
            <a:ext cx="1338828" cy="369332"/>
          </a:xfrm>
          <a:prstGeom prst="rect">
            <a:avLst/>
          </a:prstGeom>
          <a:noFill/>
        </p:spPr>
        <p:txBody>
          <a:bodyPr wrap="none" rtlCol="0">
            <a:spAutoFit/>
          </a:bodyPr>
          <a:lstStyle/>
          <a:p>
            <a:r>
              <a:rPr lang="zh-CN" altLang="en-US" b="1" dirty="0">
                <a:solidFill>
                  <a:schemeClr val="accent2">
                    <a:lumMod val="75000"/>
                  </a:schemeClr>
                </a:solidFill>
                <a:latin typeface="思源黑体 CN Normal" panose="020B0400000000000000" charset="-122"/>
                <a:ea typeface="思源黑体 CN Normal" panose="020B0400000000000000" charset="-122"/>
              </a:rPr>
              <a:t>管理式医疗</a:t>
            </a:r>
          </a:p>
        </p:txBody>
      </p:sp>
      <p:sp>
        <p:nvSpPr>
          <p:cNvPr id="32" name="TextBox 31"/>
          <p:cNvSpPr txBox="1"/>
          <p:nvPr/>
        </p:nvSpPr>
        <p:spPr>
          <a:xfrm>
            <a:off x="1287907" y="3283933"/>
            <a:ext cx="7430646" cy="954107"/>
          </a:xfrm>
          <a:prstGeom prst="rect">
            <a:avLst/>
          </a:prstGeom>
          <a:noFill/>
        </p:spPr>
        <p:txBody>
          <a:bodyPr wrap="square" rtlCol="0">
            <a:spAutoFit/>
          </a:bodyPr>
          <a:lstStyle/>
          <a:p>
            <a:r>
              <a:rPr lang="zh-CN" altLang="zh-CN" sz="1400" dirty="0">
                <a:latin typeface="SimHei" panose="02010609060101010101" pitchFamily="49" charset="-122"/>
                <a:ea typeface="SimHei" panose="02010609060101010101" pitchFamily="49" charset="-122"/>
              </a:rPr>
              <a:t>管理式医疗在美国已经历了一个多世纪的发展，通过预付制的方式在患者、医疗服务提供者、医疗保险公司间构建风险分担和利润共享，控制医疗服务提供者的医疗成本和限制患者的就医选择，以在提供高质量医疗服务的同时达到控费的目的。这种医疗模式中患者的就医行为、医生的服务制定以及医患保三方的利益博弈利用行为经济学理论可以获得很好的理解和识别</a:t>
            </a:r>
            <a:r>
              <a:rPr lang="zh-CN" altLang="en-US" sz="1400" dirty="0">
                <a:latin typeface="SimHei" panose="02010609060101010101" pitchFamily="49" charset="-122"/>
                <a:ea typeface="SimHei" panose="02010609060101010101" pitchFamily="49" charset="-122"/>
              </a:rPr>
              <a:t>。</a:t>
            </a:r>
            <a:endParaRPr lang="en-US" altLang="zh-CN" sz="1400" dirty="0">
              <a:solidFill>
                <a:schemeClr val="tx1">
                  <a:lumMod val="65000"/>
                  <a:lumOff val="35000"/>
                </a:schemeClr>
              </a:solidFill>
              <a:latin typeface="SimHei" panose="02010609060101010101" pitchFamily="49" charset="-122"/>
              <a:ea typeface="SimHei" panose="02010609060101010101" pitchFamily="49" charset="-122"/>
              <a:cs typeface="方正兰亭细黑_GBK_M" panose="02010600010101010101" pitchFamily="2" charset="2"/>
            </a:endParaRPr>
          </a:p>
        </p:txBody>
      </p:sp>
      <p:sp>
        <p:nvSpPr>
          <p:cNvPr id="2" name="TextBox 22">
            <a:extLst>
              <a:ext uri="{FF2B5EF4-FFF2-40B4-BE49-F238E27FC236}">
                <a16:creationId xmlns:a16="http://schemas.microsoft.com/office/drawing/2014/main" id="{FE3E0440-9E18-5B34-CF51-66174DF3214B}"/>
              </a:ext>
            </a:extLst>
          </p:cNvPr>
          <p:cNvSpPr txBox="1"/>
          <p:nvPr/>
        </p:nvSpPr>
        <p:spPr>
          <a:xfrm>
            <a:off x="395519" y="226724"/>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未来研究展望</a:t>
            </a:r>
          </a:p>
        </p:txBody>
      </p:sp>
    </p:spTree>
    <p:custDataLst>
      <p:tags r:id="rId1"/>
    </p:custDataLst>
    <p:extLst>
      <p:ext uri="{BB962C8B-B14F-4D97-AF65-F5344CB8AC3E}">
        <p14:creationId xmlns:p14="http://schemas.microsoft.com/office/powerpoint/2010/main" val="1114475215"/>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66000">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14:bounceEnd="66000">
                                          <p:cBhvr additive="base">
                                            <p:cTn id="7" dur="500" fill="hold"/>
                                            <p:tgtEl>
                                              <p:spTgt spid="72"/>
                                            </p:tgtEl>
                                            <p:attrNameLst>
                                              <p:attrName>ppt_x</p:attrName>
                                            </p:attrNameLst>
                                          </p:cBhvr>
                                          <p:tavLst>
                                            <p:tav tm="0">
                                              <p:val>
                                                <p:strVal val="#ppt_x"/>
                                              </p:val>
                                            </p:tav>
                                            <p:tav tm="100000">
                                              <p:val>
                                                <p:strVal val="#ppt_x"/>
                                              </p:val>
                                            </p:tav>
                                          </p:tavLst>
                                        </p:anim>
                                        <p:anim calcmode="lin" valueType="num" p14:bounceEnd="66000">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p:tgtEl>
                                              <p:spTgt spid="64"/>
                                            </p:tgtEl>
                                            <p:attrNameLst>
                                              <p:attrName>ppt_x</p:attrName>
                                            </p:attrNameLst>
                                          </p:cBhvr>
                                          <p:tavLst>
                                            <p:tav tm="0">
                                              <p:val>
                                                <p:strVal val="#ppt_x-#ppt_w*1.125000"/>
                                              </p:val>
                                            </p:tav>
                                            <p:tav tm="100000">
                                              <p:val>
                                                <p:strVal val="#ppt_x"/>
                                              </p:val>
                                            </p:tav>
                                          </p:tavLst>
                                        </p:anim>
                                        <p:animEffect transition="in" filter="wipe(right)">
                                          <p:cBhvr>
                                            <p:cTn id="13" dur="500"/>
                                            <p:tgtEl>
                                              <p:spTgt spid="64"/>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500"/>
                                            <p:tgtEl>
                                              <p:spTgt spid="68"/>
                                            </p:tgtEl>
                                            <p:attrNameLst>
                                              <p:attrName>ppt_x</p:attrName>
                                            </p:attrNameLst>
                                          </p:cBhvr>
                                          <p:tavLst>
                                            <p:tav tm="0">
                                              <p:val>
                                                <p:strVal val="#ppt_x-#ppt_w*1.125000"/>
                                              </p:val>
                                            </p:tav>
                                            <p:tav tm="100000">
                                              <p:val>
                                                <p:strVal val="#ppt_x"/>
                                              </p:val>
                                            </p:tav>
                                          </p:tavLst>
                                        </p:anim>
                                        <p:animEffect transition="in" filter="wipe(right)">
                                          <p:cBhvr>
                                            <p:cTn id="17" dur="500"/>
                                            <p:tgtEl>
                                              <p:spTgt spid="68"/>
                                            </p:tgtEl>
                                          </p:cBhvr>
                                        </p:animEffect>
                                      </p:childTnLst>
                                    </p:cTn>
                                  </p:par>
                                </p:childTnLst>
                              </p:cTn>
                            </p:par>
                            <p:par>
                              <p:cTn id="18" fill="hold">
                                <p:stCondLst>
                                  <p:cond delay="1000"/>
                                </p:stCondLst>
                                <p:childTnLst>
                                  <p:par>
                                    <p:cTn id="19" presetID="2" presetClass="entr" presetSubtype="1" fill="hold" nodeType="afterEffect" p14:presetBounceEnd="66000">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14:bounceEnd="66000">
                                          <p:cBhvr additive="base">
                                            <p:cTn id="21" dur="500" fill="hold"/>
                                            <p:tgtEl>
                                              <p:spTgt spid="73"/>
                                            </p:tgtEl>
                                            <p:attrNameLst>
                                              <p:attrName>ppt_x</p:attrName>
                                            </p:attrNameLst>
                                          </p:cBhvr>
                                          <p:tavLst>
                                            <p:tav tm="0">
                                              <p:val>
                                                <p:strVal val="#ppt_x"/>
                                              </p:val>
                                            </p:tav>
                                            <p:tav tm="100000">
                                              <p:val>
                                                <p:strVal val="#ppt_x"/>
                                              </p:val>
                                            </p:tav>
                                          </p:tavLst>
                                        </p:anim>
                                        <p:anim calcmode="lin" valueType="num" p14:bounceEnd="66000">
                                          <p:cBhvr additive="base">
                                            <p:cTn id="22" dur="500" fill="hold"/>
                                            <p:tgtEl>
                                              <p:spTgt spid="73"/>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12" presetClass="entr" presetSubtype="8"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p:tgtEl>
                                              <p:spTgt spid="31"/>
                                            </p:tgtEl>
                                            <p:attrNameLst>
                                              <p:attrName>ppt_x</p:attrName>
                                            </p:attrNameLst>
                                          </p:cBhvr>
                                          <p:tavLst>
                                            <p:tav tm="0">
                                              <p:val>
                                                <p:strVal val="#ppt_x-#ppt_w*1.125000"/>
                                              </p:val>
                                            </p:tav>
                                            <p:tav tm="100000">
                                              <p:val>
                                                <p:strVal val="#ppt_x"/>
                                              </p:val>
                                            </p:tav>
                                          </p:tavLst>
                                        </p:anim>
                                        <p:animEffect transition="in" filter="wipe(right)">
                                          <p:cBhvr>
                                            <p:cTn id="27" dur="500"/>
                                            <p:tgtEl>
                                              <p:spTgt spid="31"/>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p:tgtEl>
                                              <p:spTgt spid="32"/>
                                            </p:tgtEl>
                                            <p:attrNameLst>
                                              <p:attrName>ppt_x</p:attrName>
                                            </p:attrNameLst>
                                          </p:cBhvr>
                                          <p:tavLst>
                                            <p:tav tm="0">
                                              <p:val>
                                                <p:strVal val="#ppt_x-#ppt_w*1.125000"/>
                                              </p:val>
                                            </p:tav>
                                            <p:tav tm="100000">
                                              <p:val>
                                                <p:strVal val="#ppt_x"/>
                                              </p:val>
                                            </p:tav>
                                          </p:tavLst>
                                        </p:anim>
                                        <p:animEffect transition="in" filter="wipe(right)">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8" grpId="0"/>
          <p:bldP spid="72" grpId="0" animBg="1"/>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p:tgtEl>
                                              <p:spTgt spid="64"/>
                                            </p:tgtEl>
                                            <p:attrNameLst>
                                              <p:attrName>ppt_x</p:attrName>
                                            </p:attrNameLst>
                                          </p:cBhvr>
                                          <p:tavLst>
                                            <p:tav tm="0">
                                              <p:val>
                                                <p:strVal val="#ppt_x-#ppt_w*1.125000"/>
                                              </p:val>
                                            </p:tav>
                                            <p:tav tm="100000">
                                              <p:val>
                                                <p:strVal val="#ppt_x"/>
                                              </p:val>
                                            </p:tav>
                                          </p:tavLst>
                                        </p:anim>
                                        <p:animEffect transition="in" filter="wipe(right)">
                                          <p:cBhvr>
                                            <p:cTn id="13" dur="500"/>
                                            <p:tgtEl>
                                              <p:spTgt spid="64"/>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500"/>
                                            <p:tgtEl>
                                              <p:spTgt spid="68"/>
                                            </p:tgtEl>
                                            <p:attrNameLst>
                                              <p:attrName>ppt_x</p:attrName>
                                            </p:attrNameLst>
                                          </p:cBhvr>
                                          <p:tavLst>
                                            <p:tav tm="0">
                                              <p:val>
                                                <p:strVal val="#ppt_x-#ppt_w*1.125000"/>
                                              </p:val>
                                            </p:tav>
                                            <p:tav tm="100000">
                                              <p:val>
                                                <p:strVal val="#ppt_x"/>
                                              </p:val>
                                            </p:tav>
                                          </p:tavLst>
                                        </p:anim>
                                        <p:animEffect transition="in" filter="wipe(right)">
                                          <p:cBhvr>
                                            <p:cTn id="17" dur="500"/>
                                            <p:tgtEl>
                                              <p:spTgt spid="68"/>
                                            </p:tgtEl>
                                          </p:cBhvr>
                                        </p:animEffect>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cBhvr additive="base">
                                            <p:cTn id="21" dur="500" fill="hold"/>
                                            <p:tgtEl>
                                              <p:spTgt spid="73"/>
                                            </p:tgtEl>
                                            <p:attrNameLst>
                                              <p:attrName>ppt_x</p:attrName>
                                            </p:attrNameLst>
                                          </p:cBhvr>
                                          <p:tavLst>
                                            <p:tav tm="0">
                                              <p:val>
                                                <p:strVal val="#ppt_x"/>
                                              </p:val>
                                            </p:tav>
                                            <p:tav tm="100000">
                                              <p:val>
                                                <p:strVal val="#ppt_x"/>
                                              </p:val>
                                            </p:tav>
                                          </p:tavLst>
                                        </p:anim>
                                        <p:anim calcmode="lin" valueType="num">
                                          <p:cBhvr additive="base">
                                            <p:cTn id="22" dur="500" fill="hold"/>
                                            <p:tgtEl>
                                              <p:spTgt spid="73"/>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12" presetClass="entr" presetSubtype="8"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p:tgtEl>
                                              <p:spTgt spid="31"/>
                                            </p:tgtEl>
                                            <p:attrNameLst>
                                              <p:attrName>ppt_x</p:attrName>
                                            </p:attrNameLst>
                                          </p:cBhvr>
                                          <p:tavLst>
                                            <p:tav tm="0">
                                              <p:val>
                                                <p:strVal val="#ppt_x-#ppt_w*1.125000"/>
                                              </p:val>
                                            </p:tav>
                                            <p:tav tm="100000">
                                              <p:val>
                                                <p:strVal val="#ppt_x"/>
                                              </p:val>
                                            </p:tav>
                                          </p:tavLst>
                                        </p:anim>
                                        <p:animEffect transition="in" filter="wipe(right)">
                                          <p:cBhvr>
                                            <p:cTn id="27" dur="500"/>
                                            <p:tgtEl>
                                              <p:spTgt spid="31"/>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p:tgtEl>
                                              <p:spTgt spid="32"/>
                                            </p:tgtEl>
                                            <p:attrNameLst>
                                              <p:attrName>ppt_x</p:attrName>
                                            </p:attrNameLst>
                                          </p:cBhvr>
                                          <p:tavLst>
                                            <p:tav tm="0">
                                              <p:val>
                                                <p:strVal val="#ppt_x-#ppt_w*1.125000"/>
                                              </p:val>
                                            </p:tav>
                                            <p:tav tm="100000">
                                              <p:val>
                                                <p:strVal val="#ppt_x"/>
                                              </p:val>
                                            </p:tav>
                                          </p:tavLst>
                                        </p:anim>
                                        <p:animEffect transition="in" filter="wipe(right)">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8" grpId="0"/>
          <p:bldP spid="72" grpId="0" animBg="1"/>
          <p:bldP spid="31" grpId="0"/>
          <p:bldP spid="32"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椭圆 75"/>
          <p:cNvSpPr/>
          <p:nvPr/>
        </p:nvSpPr>
        <p:spPr>
          <a:xfrm>
            <a:off x="4826726" y="1223133"/>
            <a:ext cx="524034" cy="524034"/>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思源黑体 CN Normal" panose="020B0400000000000000" charset="-122"/>
                <a:ea typeface="思源黑体 CN Normal" panose="020B0400000000000000" charset="-122"/>
              </a:rPr>
              <a:t>3</a:t>
            </a:r>
            <a:endParaRPr lang="zh-CN" altLang="en-US" sz="3000" dirty="0">
              <a:latin typeface="思源黑体 CN Normal" panose="020B0400000000000000" charset="-122"/>
              <a:ea typeface="思源黑体 CN Normal" panose="020B0400000000000000" charset="-122"/>
            </a:endParaRPr>
          </a:p>
        </p:txBody>
      </p:sp>
      <p:sp>
        <p:nvSpPr>
          <p:cNvPr id="23" name="TextBox 22"/>
          <p:cNvSpPr txBox="1"/>
          <p:nvPr/>
        </p:nvSpPr>
        <p:spPr>
          <a:xfrm>
            <a:off x="395519" y="226724"/>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未来研究展望</a:t>
            </a:r>
          </a:p>
        </p:txBody>
      </p:sp>
      <p:sp>
        <p:nvSpPr>
          <p:cNvPr id="33" name="TextBox 32"/>
          <p:cNvSpPr txBox="1"/>
          <p:nvPr/>
        </p:nvSpPr>
        <p:spPr>
          <a:xfrm>
            <a:off x="5384741" y="1080228"/>
            <a:ext cx="1569660" cy="369332"/>
          </a:xfrm>
          <a:prstGeom prst="rect">
            <a:avLst/>
          </a:prstGeom>
          <a:noFill/>
        </p:spPr>
        <p:txBody>
          <a:bodyPr wrap="square" rtlCol="0">
            <a:spAutoFit/>
          </a:bodyPr>
          <a:lstStyle/>
          <a:p>
            <a:r>
              <a:rPr lang="zh-CN" altLang="en-US" b="1" dirty="0">
                <a:solidFill>
                  <a:schemeClr val="accent2">
                    <a:lumMod val="75000"/>
                  </a:schemeClr>
                </a:solidFill>
                <a:latin typeface="思源黑体 CN Normal" panose="020B0400000000000000" charset="-122"/>
                <a:ea typeface="思源黑体 CN Normal" panose="020B0400000000000000" charset="-122"/>
              </a:rPr>
              <a:t>其他研究热点</a:t>
            </a:r>
          </a:p>
        </p:txBody>
      </p:sp>
      <p:sp>
        <p:nvSpPr>
          <p:cNvPr id="34" name="TextBox 33"/>
          <p:cNvSpPr txBox="1"/>
          <p:nvPr/>
        </p:nvSpPr>
        <p:spPr>
          <a:xfrm>
            <a:off x="5395659" y="1371666"/>
            <a:ext cx="3447400" cy="3323987"/>
          </a:xfrm>
          <a:prstGeom prst="rect">
            <a:avLst/>
          </a:prstGeom>
          <a:noFill/>
        </p:spPr>
        <p:txBody>
          <a:bodyPr wrap="square" rtlCol="0">
            <a:spAutoFit/>
          </a:bodyPr>
          <a:lstStyle/>
          <a:p>
            <a:r>
              <a:rPr lang="en-US" altLang="zh-CN" sz="1400" dirty="0">
                <a:latin typeface="SimHei" panose="02010609060101010101" pitchFamily="49" charset="-122"/>
                <a:ea typeface="SimHei" panose="02010609060101010101" pitchFamily="49" charset="-122"/>
              </a:rPr>
              <a:t>Physical</a:t>
            </a:r>
            <a:r>
              <a:rPr lang="zh-CN" altLang="en-US" sz="1400" dirty="0">
                <a:latin typeface="SimHei" panose="02010609060101010101" pitchFamily="49" charset="-122"/>
                <a:ea typeface="SimHei" panose="02010609060101010101" pitchFamily="49" charset="-122"/>
              </a:rPr>
              <a:t> </a:t>
            </a:r>
            <a:r>
              <a:rPr lang="en-US" altLang="zh-CN" sz="1400" dirty="0">
                <a:latin typeface="SimHei" panose="02010609060101010101" pitchFamily="49" charset="-122"/>
                <a:ea typeface="SimHei" panose="02010609060101010101" pitchFamily="49" charset="-122"/>
              </a:rPr>
              <a:t>activity</a:t>
            </a:r>
            <a:r>
              <a:rPr lang="zh-CN" altLang="zh-CN" sz="1400" dirty="0">
                <a:latin typeface="SimHei" panose="02010609060101010101" pitchFamily="49" charset="-122"/>
                <a:ea typeface="SimHei" panose="02010609060101010101" pitchFamily="49" charset="-122"/>
              </a:rPr>
              <a:t>（体育活动）和</a:t>
            </a:r>
            <a:r>
              <a:rPr lang="en-US" altLang="zh-CN" sz="1400" dirty="0">
                <a:latin typeface="SimHei" panose="02010609060101010101" pitchFamily="49" charset="-122"/>
                <a:ea typeface="SimHei" panose="02010609060101010101" pitchFamily="49" charset="-122"/>
              </a:rPr>
              <a:t>public</a:t>
            </a:r>
            <a:r>
              <a:rPr lang="zh-CN" altLang="en-US" sz="1400" dirty="0">
                <a:latin typeface="SimHei" panose="02010609060101010101" pitchFamily="49" charset="-122"/>
                <a:ea typeface="SimHei" panose="02010609060101010101" pitchFamily="49" charset="-122"/>
              </a:rPr>
              <a:t> </a:t>
            </a:r>
            <a:r>
              <a:rPr lang="en-US" altLang="zh-CN" sz="1400" dirty="0">
                <a:latin typeface="SimHei" panose="02010609060101010101" pitchFamily="49" charset="-122"/>
                <a:ea typeface="SimHei" panose="02010609060101010101" pitchFamily="49" charset="-122"/>
              </a:rPr>
              <a:t>health</a:t>
            </a:r>
            <a:r>
              <a:rPr lang="zh-CN" altLang="zh-CN" sz="1400" dirty="0">
                <a:latin typeface="SimHei" panose="02010609060101010101" pitchFamily="49" charset="-122"/>
                <a:ea typeface="SimHei" panose="02010609060101010101" pitchFamily="49" charset="-122"/>
              </a:rPr>
              <a:t>（公共卫生）这两个主题词在高权重突变词列表中，并且同时作为高频关键词出现，显示无论是微观的个体健康还是宏观的社会卫生，对其研究的热度到现在未曾消减，并还将一直保持下去。此外，高权重突变词</a:t>
            </a:r>
            <a:r>
              <a:rPr lang="en-US" altLang="zh-CN" sz="1400" dirty="0">
                <a:latin typeface="SimHei" panose="02010609060101010101" pitchFamily="49" charset="-122"/>
                <a:ea typeface="SimHei" panose="02010609060101010101" pitchFamily="49" charset="-122"/>
              </a:rPr>
              <a:t>telehealth-services</a:t>
            </a:r>
            <a:r>
              <a:rPr lang="zh-CN" altLang="zh-CN" sz="1400" dirty="0">
                <a:latin typeface="SimHei" panose="02010609060101010101" pitchFamily="49" charset="-122"/>
                <a:ea typeface="SimHei" panose="02010609060101010101" pitchFamily="49" charset="-122"/>
              </a:rPr>
              <a:t>（远程医疗服务）和低频次关键词</a:t>
            </a:r>
            <a:r>
              <a:rPr lang="en-US" altLang="zh-CN" sz="1400" dirty="0" err="1">
                <a:latin typeface="SimHei" panose="02010609060101010101" pitchFamily="49" charset="-122"/>
                <a:ea typeface="SimHei" panose="02010609060101010101" pitchFamily="49" charset="-122"/>
              </a:rPr>
              <a:t>mobilehealth</a:t>
            </a:r>
            <a:r>
              <a:rPr lang="zh-CN" altLang="zh-CN" sz="1400" dirty="0">
                <a:latin typeface="SimHei" panose="02010609060101010101" pitchFamily="49" charset="-122"/>
                <a:ea typeface="SimHei" panose="02010609060101010101" pitchFamily="49" charset="-122"/>
              </a:rPr>
              <a:t>（移动医疗）则表明，远程医疗服务等移动医疗板块目前研究较为稀少但提升空间较大，随着移动通信技术、互联网信息系统、智能终端的发展提升以及我国医疗卫生资源的日益紧缺，移动医疗应是也将是未来的研究趋势，对于行为经济学与其的结合是值得期待的。 </a:t>
            </a:r>
            <a:endParaRPr lang="en-US" altLang="zh-CN" sz="1400" dirty="0">
              <a:solidFill>
                <a:schemeClr val="tx1">
                  <a:lumMod val="65000"/>
                  <a:lumOff val="35000"/>
                </a:schemeClr>
              </a:solidFill>
              <a:latin typeface="SimHei" panose="02010609060101010101" pitchFamily="49" charset="-122"/>
              <a:ea typeface="SimHei" panose="02010609060101010101" pitchFamily="49" charset="-122"/>
              <a:cs typeface="方正兰亭细黑_GBK_M" panose="02010600010101010101" pitchFamily="2" charset="2"/>
            </a:endParaRPr>
          </a:p>
        </p:txBody>
      </p:sp>
      <p:pic>
        <p:nvPicPr>
          <p:cNvPr id="2" name="图片 1">
            <a:extLst>
              <a:ext uri="{FF2B5EF4-FFF2-40B4-BE49-F238E27FC236}">
                <a16:creationId xmlns:a16="http://schemas.microsoft.com/office/drawing/2014/main" id="{5570670C-3BA3-4D42-26B0-DCE6DF267751}"/>
              </a:ext>
            </a:extLst>
          </p:cNvPr>
          <p:cNvPicPr>
            <a:picLocks noChangeAspect="1"/>
          </p:cNvPicPr>
          <p:nvPr/>
        </p:nvPicPr>
        <p:blipFill>
          <a:blip r:embed="rId4"/>
          <a:stretch>
            <a:fillRect/>
          </a:stretch>
        </p:blipFill>
        <p:spPr>
          <a:xfrm>
            <a:off x="-78159" y="1021947"/>
            <a:ext cx="4870904" cy="3274696"/>
          </a:xfrm>
          <a:prstGeom prst="rect">
            <a:avLst/>
          </a:prstGeom>
        </p:spPr>
      </p:pic>
    </p:spTree>
    <p:custDataLst>
      <p:tags r:id="rId1"/>
    </p:custDataLst>
    <p:extLst>
      <p:ext uri="{BB962C8B-B14F-4D97-AF65-F5344CB8AC3E}">
        <p14:creationId xmlns:p14="http://schemas.microsoft.com/office/powerpoint/2010/main" val="64307867"/>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66000">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14:bounceEnd="66000">
                                          <p:cBhvr additive="base">
                                            <p:cTn id="7" dur="500" fill="hold"/>
                                            <p:tgtEl>
                                              <p:spTgt spid="76"/>
                                            </p:tgtEl>
                                            <p:attrNameLst>
                                              <p:attrName>ppt_x</p:attrName>
                                            </p:attrNameLst>
                                          </p:cBhvr>
                                          <p:tavLst>
                                            <p:tav tm="0">
                                              <p:val>
                                                <p:strVal val="#ppt_x"/>
                                              </p:val>
                                            </p:tav>
                                            <p:tav tm="100000">
                                              <p:val>
                                                <p:strVal val="#ppt_x"/>
                                              </p:val>
                                            </p:tav>
                                          </p:tavLst>
                                        </p:anim>
                                        <p:anim calcmode="lin" valueType="num" p14:bounceEnd="66000">
                                          <p:cBhvr additive="base">
                                            <p:cTn id="8" dur="500" fill="hold"/>
                                            <p:tgtEl>
                                              <p:spTgt spid="7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right)">
                                          <p:cBhvr>
                                            <p:cTn id="13" dur="500"/>
                                            <p:tgtEl>
                                              <p:spTgt spid="3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p:tgtEl>
                                              <p:spTgt spid="34"/>
                                            </p:tgtEl>
                                            <p:attrNameLst>
                                              <p:attrName>ppt_x</p:attrName>
                                            </p:attrNameLst>
                                          </p:cBhvr>
                                          <p:tavLst>
                                            <p:tav tm="0">
                                              <p:val>
                                                <p:strVal val="#ppt_x-#ppt_w*1.125000"/>
                                              </p:val>
                                            </p:tav>
                                            <p:tav tm="100000">
                                              <p:val>
                                                <p:strVal val="#ppt_x"/>
                                              </p:val>
                                            </p:tav>
                                          </p:tavLst>
                                        </p:anim>
                                        <p:animEffect transition="in" filter="wipe(right)">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right)">
                                          <p:cBhvr>
                                            <p:cTn id="13" dur="500"/>
                                            <p:tgtEl>
                                              <p:spTgt spid="3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p:tgtEl>
                                              <p:spTgt spid="34"/>
                                            </p:tgtEl>
                                            <p:attrNameLst>
                                              <p:attrName>ppt_x</p:attrName>
                                            </p:attrNameLst>
                                          </p:cBhvr>
                                          <p:tavLst>
                                            <p:tav tm="0">
                                              <p:val>
                                                <p:strVal val="#ppt_x-#ppt_w*1.125000"/>
                                              </p:val>
                                            </p:tav>
                                            <p:tav tm="100000">
                                              <p:val>
                                                <p:strVal val="#ppt_x"/>
                                              </p:val>
                                            </p:tav>
                                          </p:tavLst>
                                        </p:anim>
                                        <p:animEffect transition="in" filter="wipe(right)">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33" grpId="0"/>
          <p:bldP spid="3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904" y="1328131"/>
            <a:ext cx="3425939" cy="630942"/>
          </a:xfrm>
          <a:prstGeom prst="rect">
            <a:avLst/>
          </a:prstGeom>
          <a:noFill/>
        </p:spPr>
        <p:txBody>
          <a:bodyPr wrap="none" rtlCol="0">
            <a:spAutoFit/>
          </a:bodyPr>
          <a:lstStyle/>
          <a:p>
            <a:pPr algn="ctr"/>
            <a:r>
              <a:rPr lang="zh-CN" altLang="en-US" sz="3500" dirty="0">
                <a:solidFill>
                  <a:schemeClr val="accent2">
                    <a:lumMod val="75000"/>
                  </a:schemeClr>
                </a:solidFill>
                <a:latin typeface="思源黑体 CN Normal" panose="020B0400000000000000" charset="-122"/>
                <a:ea typeface="思源黑体 CN Normal" panose="020B0400000000000000" charset="-122"/>
              </a:rPr>
              <a:t>行为经济学概述</a:t>
            </a:r>
          </a:p>
        </p:txBody>
      </p:sp>
      <p:sp>
        <p:nvSpPr>
          <p:cNvPr id="15" name="TextBox 14"/>
          <p:cNvSpPr txBox="1"/>
          <p:nvPr/>
        </p:nvSpPr>
        <p:spPr>
          <a:xfrm>
            <a:off x="4266585" y="1951585"/>
            <a:ext cx="1800493" cy="369332"/>
          </a:xfrm>
          <a:prstGeom prst="rect">
            <a:avLst/>
          </a:prstGeom>
          <a:noFill/>
        </p:spPr>
        <p:txBody>
          <a:bodyPr wrap="none" rtlCol="0">
            <a:spAutoFit/>
          </a:bodyPr>
          <a:lstStyle/>
          <a:p>
            <a:r>
              <a:rPr lang="zh-CN" altLang="en-US" dirty="0">
                <a:solidFill>
                  <a:schemeClr val="tx1">
                    <a:lumMod val="65000"/>
                    <a:lumOff val="35000"/>
                  </a:schemeClr>
                </a:solidFill>
                <a:latin typeface="思源黑体 CN Normal" panose="020B0400000000000000" charset="-122"/>
                <a:ea typeface="思源黑体 CN Normal" panose="020B0400000000000000" charset="-122"/>
              </a:rPr>
              <a:t>行为经济学简述</a:t>
            </a:r>
          </a:p>
        </p:txBody>
      </p:sp>
      <p:sp>
        <p:nvSpPr>
          <p:cNvPr id="16" name="TextBox 15"/>
          <p:cNvSpPr txBox="1"/>
          <p:nvPr/>
        </p:nvSpPr>
        <p:spPr>
          <a:xfrm>
            <a:off x="4266585" y="2749138"/>
            <a:ext cx="2262158" cy="369332"/>
          </a:xfrm>
          <a:prstGeom prst="rect">
            <a:avLst/>
          </a:prstGeom>
          <a:noFill/>
        </p:spPr>
        <p:txBody>
          <a:bodyPr wrap="none" rtlCol="0">
            <a:spAutoFit/>
          </a:bodyPr>
          <a:lstStyle/>
          <a:p>
            <a:r>
              <a:rPr lang="zh-CN" altLang="en-US" dirty="0">
                <a:solidFill>
                  <a:schemeClr val="tx1">
                    <a:lumMod val="65000"/>
                    <a:lumOff val="35000"/>
                  </a:schemeClr>
                </a:solidFill>
                <a:latin typeface="思源黑体 CN Normal" panose="020B0400000000000000" charset="-122"/>
                <a:ea typeface="思源黑体 CN Normal" panose="020B0400000000000000" charset="-122"/>
              </a:rPr>
              <a:t>行为经济学三大基石</a:t>
            </a:r>
          </a:p>
        </p:txBody>
      </p:sp>
      <p:sp>
        <p:nvSpPr>
          <p:cNvPr id="17" name="TextBox 16"/>
          <p:cNvSpPr txBox="1"/>
          <p:nvPr/>
        </p:nvSpPr>
        <p:spPr>
          <a:xfrm>
            <a:off x="4266585" y="3157631"/>
            <a:ext cx="2262158" cy="369332"/>
          </a:xfrm>
          <a:prstGeom prst="rect">
            <a:avLst/>
          </a:prstGeom>
          <a:noFill/>
        </p:spPr>
        <p:txBody>
          <a:bodyPr wrap="none" rtlCol="0">
            <a:spAutoFit/>
          </a:bodyPr>
          <a:lstStyle/>
          <a:p>
            <a:r>
              <a:rPr lang="zh-CN" altLang="en-US" dirty="0">
                <a:solidFill>
                  <a:schemeClr val="tx1">
                    <a:lumMod val="65000"/>
                    <a:lumOff val="35000"/>
                  </a:schemeClr>
                </a:solidFill>
                <a:latin typeface="思源黑体 CN Normal" panose="020B0400000000000000" charset="-122"/>
                <a:ea typeface="思源黑体 CN Normal" panose="020B0400000000000000" charset="-122"/>
              </a:rPr>
              <a:t>衍生理论与实际应用</a:t>
            </a:r>
          </a:p>
        </p:txBody>
      </p:sp>
      <p:sp>
        <p:nvSpPr>
          <p:cNvPr id="24" name="椭圆 23"/>
          <p:cNvSpPr/>
          <p:nvPr/>
        </p:nvSpPr>
        <p:spPr>
          <a:xfrm>
            <a:off x="4243244" y="2097930"/>
            <a:ext cx="61684" cy="61684"/>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a typeface="思源黑体 CN Normal" panose="020B0400000000000000" charset="-122"/>
            </a:endParaRPr>
          </a:p>
        </p:txBody>
      </p:sp>
      <p:sp>
        <p:nvSpPr>
          <p:cNvPr id="25" name="椭圆 24"/>
          <p:cNvSpPr/>
          <p:nvPr/>
        </p:nvSpPr>
        <p:spPr>
          <a:xfrm>
            <a:off x="4243244" y="2886253"/>
            <a:ext cx="61684" cy="61684"/>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a typeface="思源黑体 CN Normal" panose="020B0400000000000000" charset="-122"/>
            </a:endParaRPr>
          </a:p>
        </p:txBody>
      </p:sp>
      <p:sp>
        <p:nvSpPr>
          <p:cNvPr id="26" name="椭圆 25"/>
          <p:cNvSpPr/>
          <p:nvPr/>
        </p:nvSpPr>
        <p:spPr>
          <a:xfrm>
            <a:off x="4243244" y="3285516"/>
            <a:ext cx="61684" cy="61684"/>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a typeface="思源黑体 CN Normal" panose="020B0400000000000000" charset="-122"/>
            </a:endParaRPr>
          </a:p>
        </p:txBody>
      </p:sp>
      <p:sp>
        <p:nvSpPr>
          <p:cNvPr id="28" name="TextBox 27"/>
          <p:cNvSpPr txBox="1"/>
          <p:nvPr/>
        </p:nvSpPr>
        <p:spPr>
          <a:xfrm>
            <a:off x="4266585" y="2367300"/>
            <a:ext cx="2262158" cy="369332"/>
          </a:xfrm>
          <a:prstGeom prst="rect">
            <a:avLst/>
          </a:prstGeom>
          <a:noFill/>
        </p:spPr>
        <p:txBody>
          <a:bodyPr wrap="none" rtlCol="0">
            <a:spAutoFit/>
          </a:bodyPr>
          <a:lstStyle/>
          <a:p>
            <a:r>
              <a:rPr lang="zh-CN" altLang="en-US" dirty="0">
                <a:solidFill>
                  <a:schemeClr val="tx1">
                    <a:lumMod val="65000"/>
                    <a:lumOff val="35000"/>
                  </a:schemeClr>
                </a:solidFill>
                <a:latin typeface="思源黑体 CN Normal" panose="020B0400000000000000" charset="-122"/>
                <a:ea typeface="思源黑体 CN Normal" panose="020B0400000000000000" charset="-122"/>
              </a:rPr>
              <a:t>行为经济学理论基础</a:t>
            </a:r>
          </a:p>
        </p:txBody>
      </p:sp>
      <p:sp>
        <p:nvSpPr>
          <p:cNvPr id="30" name="椭圆 29"/>
          <p:cNvSpPr/>
          <p:nvPr/>
        </p:nvSpPr>
        <p:spPr>
          <a:xfrm>
            <a:off x="4243244" y="2513645"/>
            <a:ext cx="61684" cy="61684"/>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a typeface="思源黑体 CN Normal" panose="020B0400000000000000" charset="-122"/>
            </a:endParaRPr>
          </a:p>
        </p:txBody>
      </p:sp>
      <p:grpSp>
        <p:nvGrpSpPr>
          <p:cNvPr id="41" name="组合 40"/>
          <p:cNvGrpSpPr/>
          <p:nvPr/>
        </p:nvGrpSpPr>
        <p:grpSpPr>
          <a:xfrm>
            <a:off x="1520825" y="1622425"/>
            <a:ext cx="2059940" cy="1616710"/>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43" name="TextBox 42"/>
            <p:cNvSpPr txBox="1"/>
            <p:nvPr/>
          </p:nvSpPr>
          <p:spPr>
            <a:xfrm>
              <a:off x="4454739" y="1082557"/>
              <a:ext cx="299614" cy="193893"/>
            </a:xfrm>
            <a:prstGeom prst="rect">
              <a:avLst/>
            </a:prstGeom>
            <a:noFill/>
          </p:spPr>
          <p:txBody>
            <a:bodyPr wrap="square" rtlCol="0">
              <a:spAutoFit/>
            </a:bodyPr>
            <a:lstStyle/>
            <a:p>
              <a:r>
                <a:rPr lang="en-US" altLang="zh-CN" sz="4400" dirty="0">
                  <a:solidFill>
                    <a:schemeClr val="accent2">
                      <a:lumMod val="75000"/>
                    </a:schemeClr>
                  </a:solidFill>
                  <a:latin typeface="思源黑体 CN Normal" panose="020B0400000000000000" charset="-122"/>
                  <a:ea typeface="思源黑体 CN Normal" panose="020B0400000000000000" charset="-122"/>
                </a:rPr>
                <a:t>01</a:t>
              </a:r>
            </a:p>
          </p:txBody>
        </p:sp>
      </p:grpSp>
      <p:pic>
        <p:nvPicPr>
          <p:cNvPr id="6" name="图片 5" descr="11"/>
          <p:cNvPicPr>
            <a:picLocks noChangeAspect="1"/>
          </p:cNvPicPr>
          <p:nvPr/>
        </p:nvPicPr>
        <p:blipFill>
          <a:blip r:embed="rId3"/>
          <a:srcRect l="71319" t="21332"/>
          <a:stretch>
            <a:fillRect/>
          </a:stretch>
        </p:blipFill>
        <p:spPr>
          <a:xfrm>
            <a:off x="5302783" y="4730600"/>
            <a:ext cx="3783965" cy="2852420"/>
          </a:xfrm>
          <a:prstGeom prst="rect">
            <a:avLst/>
          </a:prstGeom>
          <a:effectLst/>
        </p:spPr>
      </p:pic>
      <p:pic>
        <p:nvPicPr>
          <p:cNvPr id="12" name="图片 11" descr="12"/>
          <p:cNvPicPr>
            <a:picLocks noChangeAspect="1"/>
          </p:cNvPicPr>
          <p:nvPr/>
        </p:nvPicPr>
        <p:blipFill>
          <a:blip r:embed="rId4"/>
          <a:stretch>
            <a:fillRect/>
          </a:stretch>
        </p:blipFill>
        <p:spPr>
          <a:xfrm>
            <a:off x="15875" y="3690620"/>
            <a:ext cx="2744470" cy="14547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fltVal val="0"/>
                                          </p:val>
                                        </p:tav>
                                        <p:tav tm="100000">
                                          <p:val>
                                            <p:strVal val="#ppt_w"/>
                                          </p:val>
                                        </p:tav>
                                      </p:tavLst>
                                    </p:anim>
                                    <p:anim calcmode="lin" valueType="num">
                                      <p:cBhvr>
                                        <p:cTn id="8" dur="1000" fill="hold"/>
                                        <p:tgtEl>
                                          <p:spTgt spid="41"/>
                                        </p:tgtEl>
                                        <p:attrNameLst>
                                          <p:attrName>ppt_h</p:attrName>
                                        </p:attrNameLst>
                                      </p:cBhvr>
                                      <p:tavLst>
                                        <p:tav tm="0">
                                          <p:val>
                                            <p:fltVal val="0"/>
                                          </p:val>
                                        </p:tav>
                                        <p:tav tm="100000">
                                          <p:val>
                                            <p:strVal val="#ppt_h"/>
                                          </p:val>
                                        </p:tav>
                                      </p:tavLst>
                                    </p:anim>
                                    <p:anim calcmode="lin" valueType="num">
                                      <p:cBhvr>
                                        <p:cTn id="9" dur="1000" fill="hold"/>
                                        <p:tgtEl>
                                          <p:spTgt spid="41"/>
                                        </p:tgtEl>
                                        <p:attrNameLst>
                                          <p:attrName>style.rotation</p:attrName>
                                        </p:attrNameLst>
                                      </p:cBhvr>
                                      <p:tavLst>
                                        <p:tav tm="0">
                                          <p:val>
                                            <p:fltVal val="90"/>
                                          </p:val>
                                        </p:tav>
                                        <p:tav tm="100000">
                                          <p:val>
                                            <p:fltVal val="0"/>
                                          </p:val>
                                        </p:tav>
                                      </p:tavLst>
                                    </p:anim>
                                    <p:animEffect transition="in" filter="fade">
                                      <p:cBhvr>
                                        <p:cTn id="10" dur="1000"/>
                                        <p:tgtEl>
                                          <p:spTgt spid="41"/>
                                        </p:tgtEl>
                                      </p:cBhvr>
                                    </p:animEffect>
                                  </p:childTnLst>
                                </p:cTn>
                              </p:par>
                            </p:childTnLst>
                          </p:cTn>
                        </p:par>
                        <p:par>
                          <p:cTn id="11" fill="hold">
                            <p:stCondLst>
                              <p:cond delay="1000"/>
                            </p:stCondLst>
                            <p:childTnLst>
                              <p:par>
                                <p:cTn id="12" presetID="1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ppt_x</p:attrName>
                                        </p:attrNameLst>
                                      </p:cBhvr>
                                      <p:tavLst>
                                        <p:tav tm="0">
                                          <p:val>
                                            <p:strVal val="#ppt_x-#ppt_w*1.125000"/>
                                          </p:val>
                                        </p:tav>
                                        <p:tav tm="100000">
                                          <p:val>
                                            <p:strVal val="#ppt_x"/>
                                          </p:val>
                                        </p:tav>
                                      </p:tavLst>
                                    </p:anim>
                                    <p:animEffect transition="in" filter="wipe(right)">
                                      <p:cBhvr>
                                        <p:cTn id="15" dur="500"/>
                                        <p:tgtEl>
                                          <p:spTgt spid="2"/>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p:tgtEl>
                                          <p:spTgt spid="24"/>
                                        </p:tgtEl>
                                        <p:attrNameLst>
                                          <p:attrName>ppt_x</p:attrName>
                                        </p:attrNameLst>
                                      </p:cBhvr>
                                      <p:tavLst>
                                        <p:tav tm="0">
                                          <p:val>
                                            <p:strVal val="#ppt_x-#ppt_w*1.125000"/>
                                          </p:val>
                                        </p:tav>
                                        <p:tav tm="100000">
                                          <p:val>
                                            <p:strVal val="#ppt_x"/>
                                          </p:val>
                                        </p:tav>
                                      </p:tavLst>
                                    </p:anim>
                                    <p:animEffect transition="in" filter="wipe(right)">
                                      <p:cBhvr>
                                        <p:cTn id="20" dur="500"/>
                                        <p:tgtEl>
                                          <p:spTgt spid="24"/>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p:tgtEl>
                                          <p:spTgt spid="25"/>
                                        </p:tgtEl>
                                        <p:attrNameLst>
                                          <p:attrName>ppt_x</p:attrName>
                                        </p:attrNameLst>
                                      </p:cBhvr>
                                      <p:tavLst>
                                        <p:tav tm="0">
                                          <p:val>
                                            <p:strVal val="#ppt_x-#ppt_w*1.125000"/>
                                          </p:val>
                                        </p:tav>
                                        <p:tav tm="100000">
                                          <p:val>
                                            <p:strVal val="#ppt_x"/>
                                          </p:val>
                                        </p:tav>
                                      </p:tavLst>
                                    </p:anim>
                                    <p:animEffect transition="in" filter="wipe(right)">
                                      <p:cBhvr>
                                        <p:cTn id="24" dur="500"/>
                                        <p:tgtEl>
                                          <p:spTgt spid="25"/>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par>
                                <p:cTn id="29" presetID="12" presetClass="entr" presetSubtype="8" fill="hold" grpId="0" nodeType="withEffect">
                                  <p:stCondLst>
                                    <p:cond delay="3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ppt_x</p:attrName>
                                        </p:attrNameLst>
                                      </p:cBhvr>
                                      <p:tavLst>
                                        <p:tav tm="0">
                                          <p:val>
                                            <p:strVal val="#ppt_x-#ppt_w*1.125000"/>
                                          </p:val>
                                        </p:tav>
                                        <p:tav tm="100000">
                                          <p:val>
                                            <p:strVal val="#ppt_x"/>
                                          </p:val>
                                        </p:tav>
                                      </p:tavLst>
                                    </p:anim>
                                    <p:animEffect transition="in" filter="wipe(right)">
                                      <p:cBhvr>
                                        <p:cTn id="32" dur="500"/>
                                        <p:tgtEl>
                                          <p:spTgt spid="15"/>
                                        </p:tgtEl>
                                      </p:cBhvr>
                                    </p:animEffect>
                                  </p:childTnLst>
                                </p:cTn>
                              </p:par>
                              <p:par>
                                <p:cTn id="33" presetID="12" presetClass="entr" presetSubtype="8" fill="hold" grpId="0" nodeType="withEffect">
                                  <p:stCondLst>
                                    <p:cond delay="3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p:tgtEl>
                                          <p:spTgt spid="16"/>
                                        </p:tgtEl>
                                        <p:attrNameLst>
                                          <p:attrName>ppt_x</p:attrName>
                                        </p:attrNameLst>
                                      </p:cBhvr>
                                      <p:tavLst>
                                        <p:tav tm="0">
                                          <p:val>
                                            <p:strVal val="#ppt_x-#ppt_w*1.125000"/>
                                          </p:val>
                                        </p:tav>
                                        <p:tav tm="100000">
                                          <p:val>
                                            <p:strVal val="#ppt_x"/>
                                          </p:val>
                                        </p:tav>
                                      </p:tavLst>
                                    </p:anim>
                                    <p:animEffect transition="in" filter="wipe(right)">
                                      <p:cBhvr>
                                        <p:cTn id="36" dur="500"/>
                                        <p:tgtEl>
                                          <p:spTgt spid="16"/>
                                        </p:tgtEl>
                                      </p:cBhvr>
                                    </p:animEffect>
                                  </p:childTnLst>
                                </p:cTn>
                              </p:par>
                              <p:par>
                                <p:cTn id="37" presetID="12" presetClass="entr" presetSubtype="8" fill="hold" grpId="0" nodeType="withEffect">
                                  <p:stCondLst>
                                    <p:cond delay="3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p:tgtEl>
                                          <p:spTgt spid="17"/>
                                        </p:tgtEl>
                                        <p:attrNameLst>
                                          <p:attrName>ppt_x</p:attrName>
                                        </p:attrNameLst>
                                      </p:cBhvr>
                                      <p:tavLst>
                                        <p:tav tm="0">
                                          <p:val>
                                            <p:strVal val="#ppt_x-#ppt_w*1.125000"/>
                                          </p:val>
                                        </p:tav>
                                        <p:tav tm="100000">
                                          <p:val>
                                            <p:strVal val="#ppt_x"/>
                                          </p:val>
                                        </p:tav>
                                      </p:tavLst>
                                    </p:anim>
                                    <p:animEffect transition="in" filter="wipe(right)">
                                      <p:cBhvr>
                                        <p:cTn id="40" dur="500"/>
                                        <p:tgtEl>
                                          <p:spTgt spid="17"/>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p:tgtEl>
                                          <p:spTgt spid="30"/>
                                        </p:tgtEl>
                                        <p:attrNameLst>
                                          <p:attrName>ppt_x</p:attrName>
                                        </p:attrNameLst>
                                      </p:cBhvr>
                                      <p:tavLst>
                                        <p:tav tm="0">
                                          <p:val>
                                            <p:strVal val="#ppt_x-#ppt_w*1.125000"/>
                                          </p:val>
                                        </p:tav>
                                        <p:tav tm="100000">
                                          <p:val>
                                            <p:strVal val="#ppt_x"/>
                                          </p:val>
                                        </p:tav>
                                      </p:tavLst>
                                    </p:anim>
                                    <p:animEffect transition="in" filter="wipe(right)">
                                      <p:cBhvr>
                                        <p:cTn id="44" dur="500"/>
                                        <p:tgtEl>
                                          <p:spTgt spid="30"/>
                                        </p:tgtEl>
                                      </p:cBhvr>
                                    </p:animEffect>
                                  </p:childTnLst>
                                </p:cTn>
                              </p:par>
                              <p:par>
                                <p:cTn id="45" presetID="12" presetClass="entr" presetSubtype="8" fill="hold" grpId="0" nodeType="withEffect">
                                  <p:stCondLst>
                                    <p:cond delay="30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p:tgtEl>
                                          <p:spTgt spid="28"/>
                                        </p:tgtEl>
                                        <p:attrNameLst>
                                          <p:attrName>ppt_x</p:attrName>
                                        </p:attrNameLst>
                                      </p:cBhvr>
                                      <p:tavLst>
                                        <p:tav tm="0">
                                          <p:val>
                                            <p:strVal val="#ppt_x-#ppt_w*1.125000"/>
                                          </p:val>
                                        </p:tav>
                                        <p:tav tm="100000">
                                          <p:val>
                                            <p:strVal val="#ppt_x"/>
                                          </p:val>
                                        </p:tav>
                                      </p:tavLst>
                                    </p:anim>
                                    <p:animEffect transition="in" filter="wipe(right)">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0"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edge">
                                      <p:cBhvr>
                                        <p:cTn id="53" dur="20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anim calcmode="lin" valueType="num">
                                      <p:cBhvr>
                                        <p:cTn id="59" dur="1000" fill="hold"/>
                                        <p:tgtEl>
                                          <p:spTgt spid="12"/>
                                        </p:tgtEl>
                                        <p:attrNameLst>
                                          <p:attrName>ppt_x</p:attrName>
                                        </p:attrNameLst>
                                      </p:cBhvr>
                                      <p:tavLst>
                                        <p:tav tm="0">
                                          <p:val>
                                            <p:strVal val="#ppt_x"/>
                                          </p:val>
                                        </p:tav>
                                        <p:tav tm="100000">
                                          <p:val>
                                            <p:strVal val="#ppt_x"/>
                                          </p:val>
                                        </p:tav>
                                      </p:tavLst>
                                    </p:anim>
                                    <p:anim calcmode="lin" valueType="num">
                                      <p:cBhvr>
                                        <p:cTn id="6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17" grpId="0"/>
      <p:bldP spid="24" grpId="0" animBg="1"/>
      <p:bldP spid="25" grpId="0" animBg="1"/>
      <p:bldP spid="26" grpId="0" animBg="1"/>
      <p:bldP spid="28" grpId="0"/>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669538" y="1133267"/>
            <a:ext cx="2722112" cy="2722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14" name="椭圆 13"/>
          <p:cNvSpPr/>
          <p:nvPr/>
        </p:nvSpPr>
        <p:spPr>
          <a:xfrm>
            <a:off x="2548267" y="1113755"/>
            <a:ext cx="596669" cy="5966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bg1"/>
                </a:solidFill>
                <a:latin typeface="思源黑体 CN Normal" panose="020B0400000000000000" charset="-122"/>
                <a:ea typeface="思源黑体 CN Normal" panose="020B0400000000000000" charset="-122"/>
              </a:rPr>
              <a:t>1</a:t>
            </a:r>
            <a:endParaRPr lang="zh-CN" altLang="en-US" sz="2500" b="1" dirty="0">
              <a:solidFill>
                <a:schemeClr val="bg1"/>
              </a:solidFill>
              <a:latin typeface="思源黑体 CN Normal" panose="020B0400000000000000" charset="-122"/>
              <a:ea typeface="思源黑体 CN Normal" panose="020B0400000000000000" charset="-122"/>
            </a:endParaRPr>
          </a:p>
        </p:txBody>
      </p:sp>
      <p:sp>
        <p:nvSpPr>
          <p:cNvPr id="17" name="椭圆 16"/>
          <p:cNvSpPr/>
          <p:nvPr/>
        </p:nvSpPr>
        <p:spPr>
          <a:xfrm>
            <a:off x="3093315" y="2153645"/>
            <a:ext cx="596669" cy="5966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bg1"/>
                </a:solidFill>
                <a:latin typeface="思源黑体 CN Normal" panose="020B0400000000000000" charset="-122"/>
                <a:ea typeface="思源黑体 CN Normal" panose="020B0400000000000000" charset="-122"/>
              </a:rPr>
              <a:t>2</a:t>
            </a:r>
            <a:endParaRPr lang="zh-CN" altLang="en-US" sz="2500" b="1" dirty="0">
              <a:solidFill>
                <a:schemeClr val="bg1"/>
              </a:solidFill>
              <a:latin typeface="思源黑体 CN Normal" panose="020B0400000000000000" charset="-122"/>
              <a:ea typeface="思源黑体 CN Normal" panose="020B0400000000000000" charset="-122"/>
            </a:endParaRPr>
          </a:p>
        </p:txBody>
      </p:sp>
      <p:sp>
        <p:nvSpPr>
          <p:cNvPr id="20" name="椭圆 19"/>
          <p:cNvSpPr/>
          <p:nvPr/>
        </p:nvSpPr>
        <p:spPr>
          <a:xfrm>
            <a:off x="2548267" y="3245093"/>
            <a:ext cx="596669" cy="5966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bg1"/>
                </a:solidFill>
                <a:latin typeface="思源黑体 CN Normal" panose="020B0400000000000000" charset="-122"/>
                <a:ea typeface="思源黑体 CN Normal" panose="020B0400000000000000" charset="-122"/>
              </a:rPr>
              <a:t>3</a:t>
            </a:r>
            <a:endParaRPr lang="zh-CN" altLang="en-US" sz="2500" b="1" dirty="0">
              <a:solidFill>
                <a:schemeClr val="bg1"/>
              </a:solidFill>
              <a:latin typeface="思源黑体 CN Normal" panose="020B0400000000000000" charset="-122"/>
              <a:ea typeface="思源黑体 CN Normal" panose="020B0400000000000000" charset="-122"/>
            </a:endParaRPr>
          </a:p>
        </p:txBody>
      </p:sp>
      <p:sp>
        <p:nvSpPr>
          <p:cNvPr id="22" name="TextBox 21"/>
          <p:cNvSpPr txBox="1"/>
          <p:nvPr/>
        </p:nvSpPr>
        <p:spPr>
          <a:xfrm>
            <a:off x="3430405" y="1128385"/>
            <a:ext cx="4874609" cy="553998"/>
          </a:xfrm>
          <a:prstGeom prst="rect">
            <a:avLst/>
          </a:prstGeom>
          <a:noFill/>
        </p:spPr>
        <p:txBody>
          <a:bodyPr wrap="square" lIns="0" tIns="0" rIns="0" bIns="0" rtlCol="0">
            <a:spAutoFit/>
          </a:bodyPr>
          <a:lstStyle/>
          <a:p>
            <a:pPr algn="just"/>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自从丹尼尔</a:t>
            </a:r>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a:t>
            </a:r>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卡尼曼</a:t>
            </a:r>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(Daniel Kahneman)</a:t>
            </a:r>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、罗伯特</a:t>
            </a:r>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a:t>
            </a:r>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席勒</a:t>
            </a:r>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(Robert Schiller)</a:t>
            </a:r>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和理查德</a:t>
            </a:r>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a:t>
            </a:r>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泰勒</a:t>
            </a:r>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(Richard Thaler)</a:t>
            </a:r>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三位行为经济学家分别在</a:t>
            </a:r>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2002</a:t>
            </a:r>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a:t>
            </a:r>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2013</a:t>
            </a:r>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和</a:t>
            </a:r>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2017</a:t>
            </a:r>
            <a:r>
              <a:rPr lang="zh-CN"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年获得诺贝尔经济学奖以来，行为经济学日益受到学界的关注。 </a:t>
            </a:r>
            <a:endPar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3" name="TextBox 22"/>
          <p:cNvSpPr txBox="1"/>
          <p:nvPr/>
        </p:nvSpPr>
        <p:spPr>
          <a:xfrm>
            <a:off x="3862454" y="2168453"/>
            <a:ext cx="4442560" cy="553998"/>
          </a:xfrm>
          <a:prstGeom prst="rect">
            <a:avLst/>
          </a:prstGeom>
          <a:noFill/>
        </p:spPr>
        <p:txBody>
          <a:bodyPr wrap="square" lIns="0" tIns="0" rIns="0" bIns="0" rtlCol="0">
            <a:spAutoFit/>
          </a:bodyPr>
          <a:lstStyle/>
          <a:p>
            <a:pPr algn="just"/>
            <a:r>
              <a:rPr lang="zh-CN" altLang="zh-CN" sz="1200" dirty="0">
                <a:solidFill>
                  <a:schemeClr val="tx1">
                    <a:lumMod val="65000"/>
                    <a:lumOff val="35000"/>
                  </a:schemeClr>
                </a:solidFill>
                <a:latin typeface="+mn-ea"/>
              </a:rPr>
              <a:t>其主要观点是现实中的人具有</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有限理性</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特征，该观点最初是因为心理学家发现人们常以同一种方式偏离理性行为而被提出，从而让</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理性人</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这一传统经济学大厦的地基产生动摇 </a:t>
            </a:r>
            <a:endParaRPr lang="en-US" altLang="zh-CN" sz="1200" dirty="0">
              <a:solidFill>
                <a:schemeClr val="tx1">
                  <a:lumMod val="65000"/>
                  <a:lumOff val="35000"/>
                </a:schemeClr>
              </a:solidFill>
              <a:latin typeface="+mn-ea"/>
            </a:endParaRPr>
          </a:p>
        </p:txBody>
      </p:sp>
      <p:sp>
        <p:nvSpPr>
          <p:cNvPr id="24" name="TextBox 23"/>
          <p:cNvSpPr txBox="1"/>
          <p:nvPr/>
        </p:nvSpPr>
        <p:spPr>
          <a:xfrm>
            <a:off x="3377050" y="3282767"/>
            <a:ext cx="4927964" cy="738664"/>
          </a:xfrm>
          <a:prstGeom prst="rect">
            <a:avLst/>
          </a:prstGeom>
          <a:noFill/>
        </p:spPr>
        <p:txBody>
          <a:bodyPr wrap="square" lIns="0" tIns="0" rIns="0" bIns="0" rtlCol="0">
            <a:spAutoFit/>
          </a:bodyPr>
          <a:lstStyle/>
          <a:p>
            <a:pPr algn="just"/>
            <a:r>
              <a:rPr lang="zh-CN" altLang="zh-CN" sz="1200" dirty="0">
                <a:solidFill>
                  <a:schemeClr val="tx1">
                    <a:lumMod val="65000"/>
                    <a:lumOff val="35000"/>
                  </a:schemeClr>
                </a:solidFill>
                <a:latin typeface="+mn-ea"/>
              </a:rPr>
              <a:t>提出</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社会人</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的概念，即人远不仅限于追求自利，他们还追求互惠、公平等其它非自利行为（即人有社会偏好），且人也远不能完全控制自己，他们往往知道正确的选择却仍然做出错误的行为，如股民的</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追涨杀跌</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和</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非及时止损</a:t>
            </a:r>
            <a:r>
              <a:rPr lang="en-US" altLang="zh-CN"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a:t>
            </a:r>
            <a:endParaRPr lang="en-US" altLang="zh-CN" sz="1200" dirty="0">
              <a:solidFill>
                <a:schemeClr val="tx1">
                  <a:lumMod val="65000"/>
                  <a:lumOff val="35000"/>
                </a:schemeClr>
              </a:solidFill>
              <a:latin typeface="+mn-ea"/>
            </a:endParaRPr>
          </a:p>
        </p:txBody>
      </p:sp>
      <p:sp>
        <p:nvSpPr>
          <p:cNvPr id="25" name="TextBox 24"/>
          <p:cNvSpPr txBox="1"/>
          <p:nvPr/>
        </p:nvSpPr>
        <p:spPr>
          <a:xfrm>
            <a:off x="1094490" y="1834375"/>
            <a:ext cx="1752111" cy="1249125"/>
          </a:xfrm>
          <a:prstGeom prst="rect">
            <a:avLst/>
          </a:prstGeom>
          <a:noFill/>
        </p:spPr>
        <p:txBody>
          <a:bodyPr wrap="square" lIns="0" tIns="0" rIns="0" bIns="0" rtlCol="0">
            <a:spAutoFit/>
          </a:bodyPr>
          <a:lstStyle/>
          <a:p>
            <a:pPr algn="just">
              <a:lnSpc>
                <a:spcPct val="130000"/>
              </a:lnSpc>
            </a:pPr>
            <a:r>
              <a:rPr lang="zh-CN" altLang="zh-CN" sz="1600" dirty="0">
                <a:solidFill>
                  <a:schemeClr val="bg1"/>
                </a:solidFill>
                <a:latin typeface="思源黑体 CN Normal" panose="020B0400000000000000" charset="-122"/>
                <a:ea typeface="思源黑体 CN Normal" panose="020B0400000000000000" charset="-122"/>
              </a:rPr>
              <a:t>行为经济学是将</a:t>
            </a:r>
            <a:r>
              <a:rPr lang="zh-CN" altLang="zh-CN" sz="1600" b="1" dirty="0">
                <a:solidFill>
                  <a:schemeClr val="bg1"/>
                </a:solidFill>
                <a:latin typeface="思源黑体 CN Normal" panose="020B0400000000000000" charset="-122"/>
                <a:ea typeface="思源黑体 CN Normal" panose="020B0400000000000000" charset="-122"/>
              </a:rPr>
              <a:t>心理学</a:t>
            </a:r>
            <a:r>
              <a:rPr lang="zh-CN" altLang="zh-CN" sz="1600" dirty="0">
                <a:solidFill>
                  <a:schemeClr val="bg1"/>
                </a:solidFill>
                <a:latin typeface="思源黑体 CN Normal" panose="020B0400000000000000" charset="-122"/>
                <a:ea typeface="思源黑体 CN Normal" panose="020B0400000000000000" charset="-122"/>
              </a:rPr>
              <a:t>等行为科学的理论融入</a:t>
            </a:r>
            <a:r>
              <a:rPr lang="zh-CN" altLang="zh-CN" sz="1600" b="1" dirty="0">
                <a:solidFill>
                  <a:schemeClr val="bg1"/>
                </a:solidFill>
                <a:latin typeface="思源黑体 CN Normal" panose="020B0400000000000000" charset="-122"/>
                <a:ea typeface="思源黑体 CN Normal" panose="020B0400000000000000" charset="-122"/>
              </a:rPr>
              <a:t>经济学</a:t>
            </a:r>
            <a:r>
              <a:rPr lang="zh-CN" altLang="zh-CN" sz="1600" dirty="0">
                <a:solidFill>
                  <a:schemeClr val="bg1"/>
                </a:solidFill>
                <a:latin typeface="思源黑体 CN Normal" panose="020B0400000000000000" charset="-122"/>
                <a:ea typeface="思源黑体 CN Normal" panose="020B0400000000000000" charset="-122"/>
              </a:rPr>
              <a:t>研究的一门科学</a:t>
            </a:r>
            <a:endParaRPr lang="en-US" altLang="zh-CN" sz="1600" dirty="0">
              <a:solidFill>
                <a:schemeClr val="bg1"/>
              </a:solidFill>
              <a:latin typeface="思源黑体 CN Normal" panose="020B0400000000000000" charset="-122"/>
              <a:ea typeface="思源黑体 CN Normal" panose="020B0400000000000000" charset="-122"/>
            </a:endParaRPr>
          </a:p>
        </p:txBody>
      </p:sp>
      <p:sp>
        <p:nvSpPr>
          <p:cNvPr id="35" name="TextBox 34"/>
          <p:cNvSpPr txBox="1"/>
          <p:nvPr/>
        </p:nvSpPr>
        <p:spPr>
          <a:xfrm>
            <a:off x="395519" y="226724"/>
            <a:ext cx="1980029" cy="400110"/>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行为经济学简述</a:t>
            </a:r>
          </a:p>
        </p:txBody>
      </p:sp>
      <p:sp>
        <p:nvSpPr>
          <p:cNvPr id="9" name="TextBox 23">
            <a:extLst>
              <a:ext uri="{FF2B5EF4-FFF2-40B4-BE49-F238E27FC236}">
                <a16:creationId xmlns:a16="http://schemas.microsoft.com/office/drawing/2014/main" id="{1D534441-D501-9D84-9E83-63BFC06D2761}"/>
              </a:ext>
            </a:extLst>
          </p:cNvPr>
          <p:cNvSpPr txBox="1"/>
          <p:nvPr/>
        </p:nvSpPr>
        <p:spPr>
          <a:xfrm>
            <a:off x="653732" y="4430773"/>
            <a:ext cx="4385737" cy="246221"/>
          </a:xfrm>
          <a:prstGeom prst="rect">
            <a:avLst/>
          </a:prstGeom>
          <a:noFill/>
        </p:spPr>
        <p:txBody>
          <a:bodyPr wrap="square" lIns="0" tIns="0" rIns="0" bIns="0" rtlCol="0">
            <a:spAutoFit/>
          </a:bodyPr>
          <a:lstStyle/>
          <a:p>
            <a:pPr algn="just"/>
            <a:r>
              <a:rPr lang="en-US" altLang="zh-CN" sz="1600" b="1" dirty="0">
                <a:solidFill>
                  <a:schemeClr val="tx1">
                    <a:lumMod val="65000"/>
                    <a:lumOff val="35000"/>
                  </a:schemeClr>
                </a:solidFill>
                <a:latin typeface="SimHei" panose="02010609060101010101" pitchFamily="49" charset="-122"/>
                <a:ea typeface="SimHei" panose="02010609060101010101" pitchFamily="49" charset="-122"/>
              </a:rPr>
              <a:t>“</a:t>
            </a:r>
            <a:r>
              <a:rPr lang="zh-CN" altLang="zh-CN" sz="1600" b="1" dirty="0">
                <a:solidFill>
                  <a:schemeClr val="tx1">
                    <a:lumMod val="65000"/>
                    <a:lumOff val="35000"/>
                  </a:schemeClr>
                </a:solidFill>
                <a:latin typeface="SimHei" panose="02010609060101010101" pitchFamily="49" charset="-122"/>
                <a:ea typeface="SimHei" panose="02010609060101010101" pitchFamily="49" charset="-122"/>
              </a:rPr>
              <a:t>有限理性</a:t>
            </a:r>
            <a:r>
              <a:rPr lang="en-US" altLang="zh-CN" sz="1600" b="1" dirty="0">
                <a:solidFill>
                  <a:schemeClr val="tx1">
                    <a:lumMod val="65000"/>
                    <a:lumOff val="35000"/>
                  </a:schemeClr>
                </a:solidFill>
                <a:latin typeface="SimHei" panose="02010609060101010101" pitchFamily="49" charset="-122"/>
                <a:ea typeface="SimHei" panose="02010609060101010101" pitchFamily="49" charset="-122"/>
              </a:rPr>
              <a:t>”</a:t>
            </a:r>
            <a:r>
              <a:rPr lang="zh-CN" altLang="zh-CN" sz="1600" b="1" dirty="0">
                <a:solidFill>
                  <a:schemeClr val="tx1">
                    <a:lumMod val="65000"/>
                    <a:lumOff val="35000"/>
                  </a:schemeClr>
                </a:solidFill>
                <a:latin typeface="SimHei" panose="02010609060101010101" pitchFamily="49" charset="-122"/>
                <a:ea typeface="SimHei" panose="02010609060101010101" pitchFamily="49" charset="-122"/>
              </a:rPr>
              <a:t>、</a:t>
            </a:r>
            <a:r>
              <a:rPr lang="en-US" altLang="zh-CN" sz="1600" b="1" dirty="0">
                <a:solidFill>
                  <a:schemeClr val="tx1">
                    <a:lumMod val="65000"/>
                    <a:lumOff val="35000"/>
                  </a:schemeClr>
                </a:solidFill>
                <a:latin typeface="SimHei" panose="02010609060101010101" pitchFamily="49" charset="-122"/>
                <a:ea typeface="SimHei" panose="02010609060101010101" pitchFamily="49" charset="-122"/>
              </a:rPr>
              <a:t>“</a:t>
            </a:r>
            <a:r>
              <a:rPr lang="zh-CN" altLang="zh-CN" sz="1600" b="1" dirty="0">
                <a:solidFill>
                  <a:schemeClr val="tx1">
                    <a:lumMod val="65000"/>
                    <a:lumOff val="35000"/>
                  </a:schemeClr>
                </a:solidFill>
                <a:latin typeface="SimHei" panose="02010609060101010101" pitchFamily="49" charset="-122"/>
                <a:ea typeface="SimHei" panose="02010609060101010101" pitchFamily="49" charset="-122"/>
              </a:rPr>
              <a:t>有限控制力</a:t>
            </a:r>
            <a:r>
              <a:rPr lang="en-US" altLang="zh-CN" sz="1600" b="1" dirty="0">
                <a:solidFill>
                  <a:schemeClr val="tx1">
                    <a:lumMod val="65000"/>
                    <a:lumOff val="35000"/>
                  </a:schemeClr>
                </a:solidFill>
                <a:latin typeface="SimHei" panose="02010609060101010101" pitchFamily="49" charset="-122"/>
                <a:ea typeface="SimHei" panose="02010609060101010101" pitchFamily="49" charset="-122"/>
              </a:rPr>
              <a:t>”</a:t>
            </a:r>
            <a:r>
              <a:rPr lang="zh-CN" altLang="en-US" sz="1600" b="1" dirty="0">
                <a:solidFill>
                  <a:schemeClr val="tx1">
                    <a:lumMod val="65000"/>
                    <a:lumOff val="35000"/>
                  </a:schemeClr>
                </a:solidFill>
                <a:latin typeface="SimHei" panose="02010609060101010101" pitchFamily="49" charset="-122"/>
                <a:ea typeface="SimHei" panose="02010609060101010101" pitchFamily="49" charset="-122"/>
              </a:rPr>
              <a:t>、</a:t>
            </a:r>
            <a:r>
              <a:rPr lang="en-US" altLang="zh-CN" sz="1600" b="1" dirty="0">
                <a:solidFill>
                  <a:schemeClr val="tx1">
                    <a:lumMod val="65000"/>
                    <a:lumOff val="35000"/>
                  </a:schemeClr>
                </a:solidFill>
                <a:latin typeface="SimHei" panose="02010609060101010101" pitchFamily="49" charset="-122"/>
                <a:ea typeface="SimHei" panose="02010609060101010101" pitchFamily="49" charset="-122"/>
              </a:rPr>
              <a:t>“</a:t>
            </a:r>
            <a:r>
              <a:rPr lang="zh-CN" altLang="zh-CN" sz="1600" b="1" dirty="0">
                <a:solidFill>
                  <a:schemeClr val="tx1">
                    <a:lumMod val="65000"/>
                    <a:lumOff val="35000"/>
                  </a:schemeClr>
                </a:solidFill>
                <a:latin typeface="SimHei" panose="02010609060101010101" pitchFamily="49" charset="-122"/>
                <a:ea typeface="SimHei" panose="02010609060101010101" pitchFamily="49" charset="-122"/>
              </a:rPr>
              <a:t>社会偏好</a:t>
            </a:r>
            <a:r>
              <a:rPr lang="en-US" altLang="zh-CN" sz="1600" b="1" dirty="0">
                <a:solidFill>
                  <a:schemeClr val="tx1">
                    <a:lumMod val="65000"/>
                    <a:lumOff val="35000"/>
                  </a:schemeClr>
                </a:solidFill>
                <a:latin typeface="SimHei" panose="02010609060101010101" pitchFamily="49" charset="-122"/>
                <a:ea typeface="SimHei"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7" grpId="0" animBg="1"/>
          <p:bldP spid="20" grpId="0" animBg="1"/>
          <p:bldP spid="22" grpId="0"/>
          <p:bldP spid="23" grpId="0"/>
          <p:bldP spid="24" grpId="0"/>
          <p:bldP spid="25"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par>
                              <p:cTn id="55" fill="hold">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par>
                              <p:cTn id="59" fill="hold">
                                <p:stCondLst>
                                  <p:cond delay="5500"/>
                                </p:stCondLst>
                                <p:childTnLst>
                                  <p:par>
                                    <p:cTn id="60" presetID="22" presetClass="entr" presetSubtype="8"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4" grpId="0" animBg="1"/>
          <p:bldP spid="17" grpId="0" animBg="1"/>
          <p:bldP spid="20" grpId="0" animBg="1"/>
          <p:bldP spid="21" grpId="0"/>
          <p:bldP spid="22" grpId="0"/>
          <p:bldP spid="23" grpId="0"/>
          <p:bldP spid="24" grpId="0"/>
          <p:bldP spid="25" grpId="0"/>
          <p:bldP spid="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接连接符 89"/>
          <p:cNvCxnSpPr>
            <a:cxnSpLocks/>
          </p:cNvCxnSpPr>
          <p:nvPr/>
        </p:nvCxnSpPr>
        <p:spPr>
          <a:xfrm flipV="1">
            <a:off x="4437669" y="1132246"/>
            <a:ext cx="2309910" cy="1143688"/>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19920" y="1691276"/>
            <a:ext cx="2750291" cy="1452962"/>
          </a:xfrm>
          <a:prstGeom prst="rect">
            <a:avLst/>
          </a:prstGeom>
          <a:noFill/>
        </p:spPr>
        <p:txBody>
          <a:bodyPr wrap="square" rtlCol="0">
            <a:spAutoFit/>
          </a:bodyPr>
          <a:lstStyle/>
          <a:p>
            <a:pPr marL="171450" indent="-171450">
              <a:lnSpc>
                <a:spcPct val="130000"/>
              </a:lnSpc>
              <a:buFont typeface="Wingdings" pitchFamily="2" charset="2"/>
              <a:buChar char="u"/>
            </a:pPr>
            <a:r>
              <a:rPr lang="zh-CN" altLang="en-US" sz="1400" dirty="0">
                <a:solidFill>
                  <a:schemeClr val="tx1">
                    <a:lumMod val="65000"/>
                    <a:lumOff val="35000"/>
                  </a:schemeClr>
                </a:solidFill>
                <a:latin typeface="SimHei" panose="02010609060101010101" pitchFamily="49" charset="-122"/>
                <a:ea typeface="SimHei" panose="02010609060101010101" pitchFamily="49" charset="-122"/>
              </a:rPr>
              <a:t>直观、快速、毫不费力和情绪化</a:t>
            </a:r>
            <a:endParaRPr lang="en-US" altLang="zh-CN" sz="1400" dirty="0">
              <a:solidFill>
                <a:schemeClr val="tx1">
                  <a:lumMod val="65000"/>
                  <a:lumOff val="35000"/>
                </a:schemeClr>
              </a:solidFill>
              <a:latin typeface="SimHei" panose="02010609060101010101" pitchFamily="49" charset="-122"/>
              <a:ea typeface="SimHei" panose="02010609060101010101" pitchFamily="49" charset="-122"/>
            </a:endParaRPr>
          </a:p>
          <a:p>
            <a:pPr marL="171450" indent="-171450">
              <a:lnSpc>
                <a:spcPct val="130000"/>
              </a:lnSpc>
              <a:buFont typeface="Wingdings" pitchFamily="2" charset="2"/>
              <a:buChar char="u"/>
            </a:pPr>
            <a:r>
              <a:rPr lang="zh-CN" altLang="zh-CN" sz="1400" dirty="0">
                <a:latin typeface="SimHei" panose="02010609060101010101" pitchFamily="49" charset="-122"/>
                <a:ea typeface="SimHei" panose="02010609060101010101" pitchFamily="49" charset="-122"/>
              </a:rPr>
              <a:t>系统１的特点就像是小孩子：直观、快速判断、易于理解且容易出现系统性错误 </a:t>
            </a:r>
            <a:endParaRPr lang="en-US" altLang="zh-CN" sz="1400" dirty="0">
              <a:solidFill>
                <a:schemeClr val="tx1">
                  <a:lumMod val="65000"/>
                  <a:lumOff val="35000"/>
                </a:schemeClr>
              </a:solidFill>
              <a:latin typeface="SimHei" panose="02010609060101010101" pitchFamily="49" charset="-122"/>
              <a:ea typeface="SimHei" panose="02010609060101010101" pitchFamily="49" charset="-122"/>
            </a:endParaRPr>
          </a:p>
        </p:txBody>
      </p:sp>
      <p:sp>
        <p:nvSpPr>
          <p:cNvPr id="120" name="TextBox 119"/>
          <p:cNvSpPr txBox="1"/>
          <p:nvPr/>
        </p:nvSpPr>
        <p:spPr>
          <a:xfrm>
            <a:off x="6012158" y="1473485"/>
            <a:ext cx="2911921" cy="1452962"/>
          </a:xfrm>
          <a:prstGeom prst="rect">
            <a:avLst/>
          </a:prstGeom>
          <a:noFill/>
        </p:spPr>
        <p:txBody>
          <a:bodyPr wrap="square" rtlCol="0">
            <a:spAutoFit/>
          </a:bodyPr>
          <a:lstStyle/>
          <a:p>
            <a:pPr marL="285750" indent="-285750">
              <a:lnSpc>
                <a:spcPct val="130000"/>
              </a:lnSpc>
              <a:buFont typeface="Wingdings" pitchFamily="2" charset="2"/>
              <a:buChar char="u"/>
            </a:pPr>
            <a:r>
              <a:rPr lang="zh-CN" altLang="zh-CN" sz="1400" dirty="0">
                <a:latin typeface="SimHei" panose="02010609060101010101" pitchFamily="49" charset="-122"/>
                <a:ea typeface="SimHei" panose="02010609060101010101" pitchFamily="49" charset="-122"/>
              </a:rPr>
              <a:t>合理的、缓慢的、受控制的和有规则的 </a:t>
            </a:r>
            <a:endParaRPr lang="en-US" altLang="zh-CN" sz="1400" dirty="0">
              <a:latin typeface="SimHei" panose="02010609060101010101" pitchFamily="49" charset="-122"/>
              <a:ea typeface="SimHei" panose="02010609060101010101" pitchFamily="49" charset="-122"/>
            </a:endParaRPr>
          </a:p>
          <a:p>
            <a:pPr marL="285750" indent="-285750">
              <a:lnSpc>
                <a:spcPct val="130000"/>
              </a:lnSpc>
              <a:buFont typeface="Wingdings" pitchFamily="2" charset="2"/>
              <a:buChar char="u"/>
            </a:pPr>
            <a:r>
              <a:rPr lang="zh-CN" altLang="zh-CN" sz="1400" dirty="0">
                <a:latin typeface="SimHei" panose="02010609060101010101" pitchFamily="49" charset="-122"/>
                <a:ea typeface="SimHei" panose="02010609060101010101" pitchFamily="49" charset="-122"/>
              </a:rPr>
              <a:t>系统２像一个成熟的大人：它会认真思考、自我控制和依规则行事 </a:t>
            </a:r>
            <a:endParaRPr lang="en-US" altLang="zh-CN" sz="1400" dirty="0">
              <a:solidFill>
                <a:schemeClr val="tx1">
                  <a:lumMod val="65000"/>
                  <a:lumOff val="35000"/>
                </a:schemeClr>
              </a:solidFill>
              <a:latin typeface="SimHei" panose="02010609060101010101" pitchFamily="49" charset="-122"/>
              <a:ea typeface="SimHei" panose="02010609060101010101" pitchFamily="49" charset="-122"/>
            </a:endParaRPr>
          </a:p>
        </p:txBody>
      </p:sp>
      <p:sp>
        <p:nvSpPr>
          <p:cNvPr id="42" name="TextBox 41"/>
          <p:cNvSpPr txBox="1"/>
          <p:nvPr/>
        </p:nvSpPr>
        <p:spPr>
          <a:xfrm>
            <a:off x="395519" y="226724"/>
            <a:ext cx="1200970" cy="400110"/>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理论基础</a:t>
            </a:r>
          </a:p>
        </p:txBody>
      </p:sp>
      <p:cxnSp>
        <p:nvCxnSpPr>
          <p:cNvPr id="89" name="直接连接符 88"/>
          <p:cNvCxnSpPr>
            <a:cxnSpLocks/>
          </p:cNvCxnSpPr>
          <p:nvPr/>
        </p:nvCxnSpPr>
        <p:spPr>
          <a:xfrm flipH="1" flipV="1">
            <a:off x="2969044" y="1573769"/>
            <a:ext cx="1468625" cy="65223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835695" y="1048590"/>
            <a:ext cx="1445382" cy="663587"/>
            <a:chOff x="1835696" y="1206590"/>
            <a:chExt cx="1445382" cy="663587"/>
          </a:xfrm>
        </p:grpSpPr>
        <p:sp>
          <p:nvSpPr>
            <p:cNvPr id="46" name="圆角矩形 45"/>
            <p:cNvSpPr/>
            <p:nvPr/>
          </p:nvSpPr>
          <p:spPr>
            <a:xfrm>
              <a:off x="1835697" y="1409299"/>
              <a:ext cx="1382266" cy="46087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2" name="圆角矩形 1"/>
            <p:cNvSpPr/>
            <p:nvPr/>
          </p:nvSpPr>
          <p:spPr>
            <a:xfrm>
              <a:off x="1891669" y="1247717"/>
              <a:ext cx="922815" cy="23153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思源黑体 CN Normal" panose="020B0400000000000000" charset="-122"/>
                </a:rPr>
                <a:t>系统一</a:t>
              </a:r>
            </a:p>
          </p:txBody>
        </p:sp>
        <p:sp>
          <p:nvSpPr>
            <p:cNvPr id="108" name="TextBox 107"/>
            <p:cNvSpPr txBox="1"/>
            <p:nvPr/>
          </p:nvSpPr>
          <p:spPr>
            <a:xfrm>
              <a:off x="1835696" y="1510136"/>
              <a:ext cx="954107" cy="323165"/>
            </a:xfrm>
            <a:prstGeom prst="rect">
              <a:avLst/>
            </a:prstGeom>
            <a:noFill/>
          </p:spPr>
          <p:txBody>
            <a:bodyPr wrap="none" rtlCol="0">
              <a:spAutoFit/>
            </a:bodyPr>
            <a:lstStyle/>
            <a:p>
              <a:r>
                <a:rPr lang="zh-CN" altLang="en-US" sz="1500" dirty="0">
                  <a:solidFill>
                    <a:schemeClr val="bg1"/>
                  </a:solidFill>
                  <a:latin typeface="思源黑体 CN Normal" panose="020B0400000000000000" charset="-122"/>
                  <a:ea typeface="思源黑体 CN Normal" panose="020B0400000000000000" charset="-122"/>
                </a:rPr>
                <a:t>直觉系统</a:t>
              </a:r>
            </a:p>
          </p:txBody>
        </p:sp>
        <p:sp>
          <p:nvSpPr>
            <p:cNvPr id="104" name="TextBox 103"/>
            <p:cNvSpPr txBox="1"/>
            <p:nvPr/>
          </p:nvSpPr>
          <p:spPr>
            <a:xfrm>
              <a:off x="1891669" y="1233031"/>
              <a:ext cx="184731" cy="246221"/>
            </a:xfrm>
            <a:prstGeom prst="rect">
              <a:avLst/>
            </a:prstGeom>
            <a:noFill/>
          </p:spPr>
          <p:txBody>
            <a:bodyPr wrap="none" rtlCol="0">
              <a:spAutoFit/>
            </a:bodyPr>
            <a:lstStyle/>
            <a:p>
              <a:endParaRPr lang="en-US" altLang="zh-CN" sz="1000" dirty="0">
                <a:solidFill>
                  <a:schemeClr val="bg1"/>
                </a:solidFill>
                <a:latin typeface="思源黑体 CN Normal" panose="020B0400000000000000" charset="-122"/>
                <a:ea typeface="思源黑体 CN Normal" panose="020B0400000000000000" charset="-122"/>
              </a:endParaRPr>
            </a:p>
          </p:txBody>
        </p:sp>
        <p:sp>
          <p:nvSpPr>
            <p:cNvPr id="121" name="椭圆 120"/>
            <p:cNvSpPr/>
            <p:nvPr/>
          </p:nvSpPr>
          <p:spPr>
            <a:xfrm>
              <a:off x="2967290" y="1206590"/>
              <a:ext cx="313788" cy="313788"/>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Normal" panose="020B0400000000000000" charset="-122"/>
                  <a:ea typeface="思源黑体 CN Normal" panose="020B0400000000000000" charset="-122"/>
                </a:rPr>
                <a:t>1</a:t>
              </a:r>
              <a:endParaRPr lang="zh-CN" altLang="en-US" dirty="0">
                <a:latin typeface="思源黑体 CN Normal" panose="020B0400000000000000" charset="-122"/>
                <a:ea typeface="思源黑体 CN Normal" panose="020B0400000000000000" charset="-122"/>
              </a:endParaRPr>
            </a:p>
          </p:txBody>
        </p:sp>
      </p:grpSp>
      <p:grpSp>
        <p:nvGrpSpPr>
          <p:cNvPr id="112" name="组合 111"/>
          <p:cNvGrpSpPr/>
          <p:nvPr/>
        </p:nvGrpSpPr>
        <p:grpSpPr>
          <a:xfrm>
            <a:off x="3776796" y="1556684"/>
            <a:ext cx="1321747" cy="1321747"/>
            <a:chOff x="3776797" y="1840194"/>
            <a:chExt cx="1321747" cy="1321747"/>
          </a:xfrm>
        </p:grpSpPr>
        <p:sp>
          <p:nvSpPr>
            <p:cNvPr id="116" name="椭圆 115"/>
            <p:cNvSpPr/>
            <p:nvPr/>
          </p:nvSpPr>
          <p:spPr>
            <a:xfrm>
              <a:off x="3776797" y="1840194"/>
              <a:ext cx="1321747" cy="132174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114" name="TextBox 113"/>
            <p:cNvSpPr txBox="1"/>
            <p:nvPr/>
          </p:nvSpPr>
          <p:spPr>
            <a:xfrm>
              <a:off x="3974461" y="2252570"/>
              <a:ext cx="926418" cy="615553"/>
            </a:xfrm>
            <a:prstGeom prst="rect">
              <a:avLst/>
            </a:prstGeom>
            <a:noFill/>
          </p:spPr>
          <p:txBody>
            <a:bodyPr wrap="square" lIns="0" tIns="0" rIns="0" bIns="0" rtlCol="0">
              <a:spAutoFit/>
            </a:bodyPr>
            <a:lstStyle/>
            <a:p>
              <a:pPr algn="ctr"/>
              <a:r>
                <a:rPr lang="zh-CN" altLang="en-US" sz="2000" b="1" dirty="0">
                  <a:solidFill>
                    <a:schemeClr val="bg1"/>
                  </a:solidFill>
                  <a:latin typeface="思源黑体 CN Normal" panose="020B0400000000000000" charset="-122"/>
                  <a:ea typeface="思源黑体 CN Normal" panose="020B0400000000000000" charset="-122"/>
                </a:rPr>
                <a:t>双系统理论</a:t>
              </a:r>
            </a:p>
          </p:txBody>
        </p:sp>
      </p:grpSp>
      <p:grpSp>
        <p:nvGrpSpPr>
          <p:cNvPr id="5" name="组合 4"/>
          <p:cNvGrpSpPr/>
          <p:nvPr/>
        </p:nvGrpSpPr>
        <p:grpSpPr>
          <a:xfrm>
            <a:off x="6278909" y="733079"/>
            <a:ext cx="1445382" cy="663587"/>
            <a:chOff x="6278910" y="891079"/>
            <a:chExt cx="1445382" cy="663587"/>
          </a:xfrm>
        </p:grpSpPr>
        <p:sp>
          <p:nvSpPr>
            <p:cNvPr id="57" name="圆角矩形 56"/>
            <p:cNvSpPr/>
            <p:nvPr/>
          </p:nvSpPr>
          <p:spPr>
            <a:xfrm>
              <a:off x="6278911" y="1093788"/>
              <a:ext cx="1382266" cy="46087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58" name="圆角矩形 57"/>
            <p:cNvSpPr/>
            <p:nvPr/>
          </p:nvSpPr>
          <p:spPr>
            <a:xfrm>
              <a:off x="6334883" y="932206"/>
              <a:ext cx="922815" cy="23153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思源黑体 CN Normal" panose="020B0400000000000000" charset="-122"/>
                </a:rPr>
                <a:t>系统二</a:t>
              </a:r>
            </a:p>
          </p:txBody>
        </p:sp>
        <p:sp>
          <p:nvSpPr>
            <p:cNvPr id="59" name="TextBox 58"/>
            <p:cNvSpPr txBox="1"/>
            <p:nvPr/>
          </p:nvSpPr>
          <p:spPr>
            <a:xfrm>
              <a:off x="6278910" y="1194625"/>
              <a:ext cx="954107" cy="323165"/>
            </a:xfrm>
            <a:prstGeom prst="rect">
              <a:avLst/>
            </a:prstGeom>
            <a:noFill/>
          </p:spPr>
          <p:txBody>
            <a:bodyPr wrap="none" rtlCol="0">
              <a:spAutoFit/>
            </a:bodyPr>
            <a:lstStyle/>
            <a:p>
              <a:r>
                <a:rPr lang="zh-CN" altLang="en-US" sz="1500" dirty="0">
                  <a:solidFill>
                    <a:schemeClr val="bg1"/>
                  </a:solidFill>
                  <a:latin typeface="思源黑体 CN Normal" panose="020B0400000000000000" charset="-122"/>
                  <a:ea typeface="思源黑体 CN Normal" panose="020B0400000000000000" charset="-122"/>
                </a:rPr>
                <a:t>深思系统</a:t>
              </a:r>
            </a:p>
          </p:txBody>
        </p:sp>
        <p:sp>
          <p:nvSpPr>
            <p:cNvPr id="60" name="TextBox 59"/>
            <p:cNvSpPr txBox="1"/>
            <p:nvPr/>
          </p:nvSpPr>
          <p:spPr>
            <a:xfrm>
              <a:off x="6334883" y="917520"/>
              <a:ext cx="184731" cy="246221"/>
            </a:xfrm>
            <a:prstGeom prst="rect">
              <a:avLst/>
            </a:prstGeom>
            <a:noFill/>
          </p:spPr>
          <p:txBody>
            <a:bodyPr wrap="none" rtlCol="0">
              <a:spAutoFit/>
            </a:bodyPr>
            <a:lstStyle/>
            <a:p>
              <a:endParaRPr lang="en-US" altLang="zh-CN" sz="1000" dirty="0">
                <a:solidFill>
                  <a:schemeClr val="bg1"/>
                </a:solidFill>
                <a:latin typeface="思源黑体 CN Normal" panose="020B0400000000000000" charset="-122"/>
                <a:ea typeface="思源黑体 CN Normal" panose="020B0400000000000000" charset="-122"/>
              </a:endParaRPr>
            </a:p>
          </p:txBody>
        </p:sp>
        <p:sp>
          <p:nvSpPr>
            <p:cNvPr id="61" name="椭圆 60"/>
            <p:cNvSpPr/>
            <p:nvPr/>
          </p:nvSpPr>
          <p:spPr>
            <a:xfrm>
              <a:off x="7410504" y="891079"/>
              <a:ext cx="313788" cy="313788"/>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Normal" panose="020B0400000000000000" charset="-122"/>
                  <a:ea typeface="思源黑体 CN Normal" panose="020B0400000000000000" charset="-122"/>
                </a:rPr>
                <a:t>2</a:t>
              </a:r>
              <a:endParaRPr lang="zh-CN" altLang="en-US" dirty="0">
                <a:latin typeface="思源黑体 CN Normal" panose="020B0400000000000000" charset="-122"/>
                <a:ea typeface="思源黑体 CN Normal" panose="020B0400000000000000" charset="-122"/>
              </a:endParaRPr>
            </a:p>
          </p:txBody>
        </p:sp>
      </p:grpSp>
      <p:sp>
        <p:nvSpPr>
          <p:cNvPr id="9" name="TextBox 119">
            <a:extLst>
              <a:ext uri="{FF2B5EF4-FFF2-40B4-BE49-F238E27FC236}">
                <a16:creationId xmlns:a16="http://schemas.microsoft.com/office/drawing/2014/main" id="{B454FB6A-A12D-8AFA-88BA-1A7F5595131B}"/>
              </a:ext>
            </a:extLst>
          </p:cNvPr>
          <p:cNvSpPr txBox="1"/>
          <p:nvPr/>
        </p:nvSpPr>
        <p:spPr>
          <a:xfrm>
            <a:off x="219920" y="3388088"/>
            <a:ext cx="8727310" cy="1452962"/>
          </a:xfrm>
          <a:prstGeom prst="rect">
            <a:avLst/>
          </a:prstGeom>
          <a:noFill/>
        </p:spPr>
        <p:txBody>
          <a:bodyPr wrap="square" rtlCol="0">
            <a:spAutoFit/>
          </a:bodyPr>
          <a:lstStyle/>
          <a:p>
            <a:pPr>
              <a:lnSpc>
                <a:spcPct val="130000"/>
              </a:lnSpc>
            </a:pPr>
            <a:r>
              <a:rPr lang="zh-CN" altLang="en-US" sz="1400" dirty="0">
                <a:latin typeface="SimHei" panose="02010609060101010101" pitchFamily="49" charset="-122"/>
                <a:ea typeface="SimHei" panose="02010609060101010101" pitchFamily="49" charset="-122"/>
              </a:rPr>
              <a:t>    </a:t>
            </a:r>
            <a:r>
              <a:rPr lang="zh-CN" altLang="zh-CN" sz="1400" dirty="0">
                <a:latin typeface="SimHei" panose="02010609060101010101" pitchFamily="49" charset="-122"/>
                <a:ea typeface="SimHei" panose="02010609060101010101" pitchFamily="49" charset="-122"/>
              </a:rPr>
              <a:t>即我们做大部分决策时更依赖于系统１，部分原因是因为人类的理性是有限的，因为我们关注、处理和记住环境中的信息的能力是有限的，同时，因为系统２存在容量限制，它不能对人们的所有行为进行过滤检查。当信息以复杂的形式进行传播交流，人们很难快速地合理地处理信息，容易受直观推断、偏见影响，如错误观念、信息不对称、情感启发式、乐观偏见、情绪等，受偏好的影响如现时偏向型偏好，受选择环境的影响如维持现状偏好、默认选项等，受社会环境的影响如社会规范等。 </a:t>
            </a:r>
            <a:endParaRPr lang="en-US" altLang="zh-CN" sz="1400" dirty="0">
              <a:solidFill>
                <a:schemeClr val="tx1">
                  <a:lumMod val="65000"/>
                  <a:lumOff val="35000"/>
                </a:schemeClr>
              </a:solidFill>
              <a:latin typeface="SimHei" panose="02010609060101010101" pitchFamily="49" charset="-122"/>
              <a:ea typeface="SimHei" panose="02010609060101010101" pitchFamily="49" charset="-122"/>
            </a:endParaRPr>
          </a:p>
        </p:txBody>
      </p:sp>
      <p:sp>
        <p:nvSpPr>
          <p:cNvPr id="10" name="文本框 9">
            <a:extLst>
              <a:ext uri="{FF2B5EF4-FFF2-40B4-BE49-F238E27FC236}">
                <a16:creationId xmlns:a16="http://schemas.microsoft.com/office/drawing/2014/main" id="{90858269-63FC-3612-2D67-1512F87E571A}"/>
              </a:ext>
            </a:extLst>
          </p:cNvPr>
          <p:cNvSpPr txBox="1"/>
          <p:nvPr/>
        </p:nvSpPr>
        <p:spPr>
          <a:xfrm>
            <a:off x="2845775" y="2913126"/>
            <a:ext cx="3489107" cy="338554"/>
          </a:xfrm>
          <a:prstGeom prst="rect">
            <a:avLst/>
          </a:prstGeom>
          <a:noFill/>
        </p:spPr>
        <p:txBody>
          <a:bodyPr wrap="square" rtlCol="0">
            <a:spAutoFit/>
          </a:bodyPr>
          <a:lstStyle/>
          <a:p>
            <a:r>
              <a:rPr kumimoji="1" lang="en-US" altLang="zh-CN" sz="1600" dirty="0">
                <a:latin typeface="KaiTi" panose="02010609060101010101" pitchFamily="49" charset="-122"/>
                <a:ea typeface="KaiTi" panose="02010609060101010101" pitchFamily="49" charset="-122"/>
              </a:rPr>
              <a:t>《</a:t>
            </a:r>
            <a:r>
              <a:rPr kumimoji="1" lang="zh-CN" altLang="en-US" sz="1600" dirty="0">
                <a:latin typeface="KaiTi" panose="02010609060101010101" pitchFamily="49" charset="-122"/>
                <a:ea typeface="KaiTi" panose="02010609060101010101" pitchFamily="49" charset="-122"/>
              </a:rPr>
              <a:t>思考快与慢</a:t>
            </a:r>
            <a:r>
              <a:rPr kumimoji="1" lang="en-US" altLang="zh-CN" sz="1600" dirty="0">
                <a:latin typeface="KaiTi" panose="02010609060101010101" pitchFamily="49" charset="-122"/>
                <a:ea typeface="KaiTi" panose="02010609060101010101" pitchFamily="49" charset="-122"/>
              </a:rPr>
              <a:t>》——</a:t>
            </a:r>
            <a:r>
              <a:rPr kumimoji="1" lang="zh-CN" altLang="en-US" sz="1600" dirty="0">
                <a:latin typeface="KaiTi" panose="02010609060101010101" pitchFamily="49" charset="-122"/>
                <a:ea typeface="KaiTi" panose="02010609060101010101" pitchFamily="49" charset="-122"/>
              </a:rPr>
              <a:t>丹尼尔</a:t>
            </a:r>
            <a:r>
              <a:rPr kumimoji="1" lang="en-US" altLang="zh-CN" sz="1600" dirty="0">
                <a:latin typeface="KaiTi" panose="02010609060101010101" pitchFamily="49" charset="-122"/>
                <a:ea typeface="KaiTi" panose="02010609060101010101" pitchFamily="49" charset="-122"/>
              </a:rPr>
              <a:t>·</a:t>
            </a:r>
            <a:r>
              <a:rPr kumimoji="1" lang="zh-CN" altLang="en-US" sz="1600" dirty="0">
                <a:latin typeface="KaiTi" panose="02010609060101010101" pitchFamily="49" charset="-122"/>
                <a:ea typeface="KaiTi" panose="02010609060101010101" pitchFamily="49" charset="-122"/>
              </a:rPr>
              <a:t>卡尼曼</a:t>
            </a:r>
          </a:p>
        </p:txBody>
      </p:sp>
    </p:spTree>
    <p:custDataLst>
      <p:tags r:id="rId1"/>
    </p:custDataLst>
    <p:extLst>
      <p:ext uri="{BB962C8B-B14F-4D97-AF65-F5344CB8AC3E}">
        <p14:creationId xmlns:p14="http://schemas.microsoft.com/office/powerpoint/2010/main" val="4047377934"/>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anim calcmode="lin" valueType="num">
                                      <p:cBhvr>
                                        <p:cTn id="8" dur="1000" fill="hold"/>
                                        <p:tgtEl>
                                          <p:spTgt spid="112"/>
                                        </p:tgtEl>
                                        <p:attrNameLst>
                                          <p:attrName>ppt_x</p:attrName>
                                        </p:attrNameLst>
                                      </p:cBhvr>
                                      <p:tavLst>
                                        <p:tav tm="0">
                                          <p:val>
                                            <p:strVal val="#ppt_x"/>
                                          </p:val>
                                        </p:tav>
                                        <p:tav tm="100000">
                                          <p:val>
                                            <p:strVal val="#ppt_x"/>
                                          </p:val>
                                        </p:tav>
                                      </p:tavLst>
                                    </p:anim>
                                    <p:anim calcmode="lin" valueType="num">
                                      <p:cBhvr>
                                        <p:cTn id="9" dur="1000" fill="hold"/>
                                        <p:tgtEl>
                                          <p:spTgt spid="1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barn(outVertical)">
                                      <p:cBhvr>
                                        <p:cTn id="13" dur="500"/>
                                        <p:tgtEl>
                                          <p:spTgt spid="8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2000"/>
                            </p:stCondLst>
                            <p:childTnLst>
                              <p:par>
                                <p:cTn id="21" presetID="16" presetClass="entr" presetSubtype="37"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barn(outVertical)">
                                      <p:cBhvr>
                                        <p:cTn id="23" dur="500"/>
                                        <p:tgtEl>
                                          <p:spTgt spid="90"/>
                                        </p:tgtEl>
                                      </p:cBhvr>
                                    </p:animEffect>
                                  </p:childTnLst>
                                </p:cTn>
                              </p:par>
                              <p:par>
                                <p:cTn id="24" presetID="53" presetClass="entr" presetSubtype="16"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wipe(up)">
                                      <p:cBhvr>
                                        <p:cTn id="32" dur="500"/>
                                        <p:tgtEl>
                                          <p:spTgt spid="117"/>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20"/>
                                        </p:tgtEl>
                                        <p:attrNameLst>
                                          <p:attrName>style.visibility</p:attrName>
                                        </p:attrNameLst>
                                      </p:cBhvr>
                                      <p:to>
                                        <p:strVal val="visible"/>
                                      </p:to>
                                    </p:set>
                                    <p:animEffect transition="in" filter="wipe(up)">
                                      <p:cBhvr>
                                        <p:cTn id="36" dur="500"/>
                                        <p:tgtEl>
                                          <p:spTgt spid="120"/>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20"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69401" y="1095682"/>
            <a:ext cx="4581060" cy="3787960"/>
          </a:xfrm>
          <a:prstGeom prst="rect">
            <a:avLst/>
          </a:prstGeom>
          <a:noFill/>
        </p:spPr>
        <p:txBody>
          <a:bodyPr wrap="square" rtlCol="0">
            <a:spAutoFit/>
          </a:bodyPr>
          <a:lstStyle/>
          <a:p>
            <a:pPr marL="285750" indent="-285750">
              <a:lnSpc>
                <a:spcPct val="130000"/>
              </a:lnSpc>
              <a:buFont typeface="Wingdings" pitchFamily="2" charset="2"/>
              <a:buChar char="n"/>
            </a:pPr>
            <a:r>
              <a:rPr lang="zh-CN" altLang="en-US" sz="1600" dirty="0">
                <a:solidFill>
                  <a:schemeClr val="tx1">
                    <a:lumMod val="65000"/>
                    <a:lumOff val="35000"/>
                  </a:schemeClr>
                </a:solidFill>
                <a:latin typeface="SimHei" panose="02010609060101010101" pitchFamily="49" charset="-122"/>
                <a:ea typeface="SimHei" panose="02010609060101010101" pitchFamily="49" charset="-122"/>
              </a:rPr>
              <a:t>是指当人们需要对某个事件做定量估测时，会将某些特定数值作为起始值，起始值像锚一样制约着估测值。在做决策的时候，会不自觉地给予最初获得的信息过多的重视。</a:t>
            </a:r>
            <a:endParaRPr lang="en-US" altLang="zh-CN" sz="1600" dirty="0">
              <a:solidFill>
                <a:schemeClr val="tx1">
                  <a:lumMod val="65000"/>
                  <a:lumOff val="35000"/>
                </a:schemeClr>
              </a:solidFill>
              <a:latin typeface="SimHei" panose="02010609060101010101" pitchFamily="49" charset="-122"/>
              <a:ea typeface="SimHei" panose="02010609060101010101" pitchFamily="49" charset="-122"/>
            </a:endParaRPr>
          </a:p>
          <a:p>
            <a:pPr marL="285750" indent="-285750">
              <a:lnSpc>
                <a:spcPct val="130000"/>
              </a:lnSpc>
              <a:buFont typeface="Wingdings" pitchFamily="2" charset="2"/>
              <a:buChar char="n"/>
            </a:pPr>
            <a:r>
              <a:rPr lang="zh-CN" altLang="en-US" sz="1600" dirty="0">
                <a:solidFill>
                  <a:schemeClr val="tx1">
                    <a:lumMod val="65000"/>
                    <a:lumOff val="35000"/>
                  </a:schemeClr>
                </a:solidFill>
                <a:latin typeface="SimHei" panose="02010609060101010101" pitchFamily="49" charset="-122"/>
                <a:ea typeface="SimHei" panose="02010609060101010101" pitchFamily="49" charset="-122"/>
              </a:rPr>
              <a:t>对比：中杯、大杯、超大杯，</a:t>
            </a:r>
            <a:endParaRPr lang="en-US" altLang="zh-CN" sz="1600" dirty="0">
              <a:solidFill>
                <a:schemeClr val="tx1">
                  <a:lumMod val="65000"/>
                  <a:lumOff val="35000"/>
                </a:schemeClr>
              </a:solidFill>
              <a:latin typeface="SimHei" panose="02010609060101010101" pitchFamily="49" charset="-122"/>
              <a:ea typeface="SimHei" panose="02010609060101010101" pitchFamily="49" charset="-122"/>
            </a:endParaRPr>
          </a:p>
          <a:p>
            <a:pPr>
              <a:lnSpc>
                <a:spcPct val="130000"/>
              </a:lnSpc>
            </a:pPr>
            <a:r>
              <a:rPr lang="zh-CN" altLang="en-US" sz="1600" dirty="0">
                <a:solidFill>
                  <a:schemeClr val="tx1">
                    <a:lumMod val="65000"/>
                    <a:lumOff val="35000"/>
                  </a:schemeClr>
                </a:solidFill>
                <a:latin typeface="SimHei" panose="02010609060101010101" pitchFamily="49" charset="-122"/>
                <a:ea typeface="SimHei" panose="02010609060101010101" pitchFamily="49" charset="-122"/>
              </a:rPr>
              <a:t>         高配，低配，中配等</a:t>
            </a:r>
            <a:endParaRPr lang="en-US" altLang="zh-CN" sz="1600" dirty="0">
              <a:solidFill>
                <a:schemeClr val="tx1">
                  <a:lumMod val="65000"/>
                  <a:lumOff val="35000"/>
                </a:schemeClr>
              </a:solidFill>
              <a:latin typeface="SimHei" panose="02010609060101010101" pitchFamily="49" charset="-122"/>
              <a:ea typeface="SimHei" panose="02010609060101010101" pitchFamily="49" charset="-122"/>
            </a:endParaRPr>
          </a:p>
          <a:p>
            <a:pPr marL="285750" indent="-285750">
              <a:lnSpc>
                <a:spcPct val="130000"/>
              </a:lnSpc>
              <a:buFont typeface="Wingdings" pitchFamily="2" charset="2"/>
              <a:buChar char="n"/>
            </a:pPr>
            <a:r>
              <a:rPr lang="zh-CN" altLang="en-US" sz="1600" dirty="0">
                <a:solidFill>
                  <a:schemeClr val="tx1">
                    <a:lumMod val="65000"/>
                    <a:lumOff val="35000"/>
                  </a:schemeClr>
                </a:solidFill>
                <a:latin typeface="SimHei" panose="02010609060101010101" pitchFamily="49" charset="-122"/>
                <a:ea typeface="SimHei" panose="02010609060101010101" pitchFamily="49" charset="-122"/>
              </a:rPr>
              <a:t>打折</a:t>
            </a:r>
            <a:r>
              <a:rPr lang="en-US" altLang="zh-CN" sz="1600" dirty="0">
                <a:solidFill>
                  <a:schemeClr val="tx1">
                    <a:lumMod val="65000"/>
                    <a:lumOff val="35000"/>
                  </a:schemeClr>
                </a:solidFill>
                <a:latin typeface="SimHei" panose="02010609060101010101" pitchFamily="49" charset="-122"/>
                <a:ea typeface="SimHei" panose="02010609060101010101" pitchFamily="49" charset="-122"/>
              </a:rPr>
              <a:t>&amp;</a:t>
            </a:r>
            <a:r>
              <a:rPr lang="zh-CN" altLang="en-US" sz="1600" dirty="0">
                <a:solidFill>
                  <a:schemeClr val="tx1">
                    <a:lumMod val="65000"/>
                    <a:lumOff val="35000"/>
                  </a:schemeClr>
                </a:solidFill>
                <a:latin typeface="SimHei" panose="02010609060101010101" pitchFamily="49" charset="-122"/>
                <a:ea typeface="SimHei" panose="02010609060101010101" pitchFamily="49" charset="-122"/>
              </a:rPr>
              <a:t>限购的诱惑：划去较高的原价，旁边给出较低的价格</a:t>
            </a:r>
            <a:r>
              <a:rPr lang="en-US" altLang="zh-CN" sz="1600" dirty="0">
                <a:solidFill>
                  <a:schemeClr val="tx1">
                    <a:lumMod val="65000"/>
                    <a:lumOff val="35000"/>
                  </a:schemeClr>
                </a:solidFill>
                <a:latin typeface="SimHei" panose="02010609060101010101" pitchFamily="49" charset="-122"/>
                <a:ea typeface="SimHei" panose="02010609060101010101" pitchFamily="49" charset="-122"/>
              </a:rPr>
              <a:t>.(</a:t>
            </a:r>
            <a:r>
              <a:rPr lang="zh-CN" altLang="en-US" sz="1600" dirty="0">
                <a:solidFill>
                  <a:schemeClr val="tx1">
                    <a:lumMod val="65000"/>
                    <a:lumOff val="35000"/>
                  </a:schemeClr>
                </a:solidFill>
                <a:latin typeface="SimHei" panose="02010609060101010101" pitchFamily="49" charset="-122"/>
                <a:ea typeface="SimHei" panose="02010609060101010101" pitchFamily="49" charset="-122"/>
              </a:rPr>
              <a:t>原价越高，顾客的锚定值就越高</a:t>
            </a:r>
            <a:r>
              <a:rPr lang="en-US" altLang="zh-CN" sz="1600" dirty="0">
                <a:solidFill>
                  <a:schemeClr val="tx1">
                    <a:lumMod val="65000"/>
                    <a:lumOff val="35000"/>
                  </a:schemeClr>
                </a:solidFill>
                <a:latin typeface="SimHei" panose="02010609060101010101" pitchFamily="49" charset="-122"/>
                <a:ea typeface="SimHei" panose="02010609060101010101" pitchFamily="49" charset="-122"/>
              </a:rPr>
              <a:t>)</a:t>
            </a:r>
          </a:p>
          <a:p>
            <a:pPr>
              <a:lnSpc>
                <a:spcPct val="130000"/>
              </a:lnSpc>
            </a:pPr>
            <a:endParaRPr lang="en-US" altLang="zh-CN" sz="1100" dirty="0">
              <a:solidFill>
                <a:schemeClr val="tx1">
                  <a:lumMod val="65000"/>
                  <a:lumOff val="35000"/>
                </a:schemeClr>
              </a:solidFill>
              <a:latin typeface="思源黑体 CN Normal" panose="020B0400000000000000" charset="-122"/>
              <a:ea typeface="思源黑体 CN Normal" panose="020B0400000000000000" charset="-122"/>
            </a:endParaRPr>
          </a:p>
          <a:p>
            <a:pPr marL="285750" indent="-285750">
              <a:lnSpc>
                <a:spcPct val="130000"/>
              </a:lnSpc>
              <a:buFont typeface="Wingdings" pitchFamily="2" charset="2"/>
              <a:buChar char="n"/>
            </a:pPr>
            <a:r>
              <a:rPr lang="zh-CN" altLang="en-US" sz="1600" dirty="0">
                <a:solidFill>
                  <a:schemeClr val="tx1">
                    <a:lumMod val="65000"/>
                    <a:lumOff val="35000"/>
                  </a:schemeClr>
                </a:solidFill>
                <a:latin typeface="SimHei" panose="02010609060101010101" pitchFamily="49" charset="-122"/>
                <a:ea typeface="SimHei" panose="02010609060101010101" pitchFamily="49" charset="-122"/>
              </a:rPr>
              <a:t>考试不及格，同班同学</a:t>
            </a:r>
            <a:r>
              <a:rPr lang="en-US" altLang="zh-CN" sz="1600" dirty="0">
                <a:solidFill>
                  <a:schemeClr val="tx1">
                    <a:lumMod val="65000"/>
                    <a:lumOff val="35000"/>
                  </a:schemeClr>
                </a:solidFill>
                <a:latin typeface="SimHei" panose="02010609060101010101" pitchFamily="49" charset="-122"/>
                <a:ea typeface="SimHei" panose="02010609060101010101" pitchFamily="49" charset="-122"/>
              </a:rPr>
              <a:t>3</a:t>
            </a:r>
            <a:r>
              <a:rPr lang="zh-CN" altLang="en-US" sz="1600" dirty="0">
                <a:solidFill>
                  <a:schemeClr val="tx1">
                    <a:lumMod val="65000"/>
                    <a:lumOff val="35000"/>
                  </a:schemeClr>
                </a:solidFill>
                <a:latin typeface="SimHei" panose="02010609060101010101" pitchFamily="49" charset="-122"/>
                <a:ea typeface="SimHei" panose="02010609060101010101" pitchFamily="49" charset="-122"/>
              </a:rPr>
              <a:t>个人不及格和</a:t>
            </a:r>
            <a:r>
              <a:rPr lang="en-US" altLang="zh-CN" sz="1600" dirty="0">
                <a:solidFill>
                  <a:schemeClr val="tx1">
                    <a:lumMod val="65000"/>
                    <a:lumOff val="35000"/>
                  </a:schemeClr>
                </a:solidFill>
                <a:latin typeface="SimHei" panose="02010609060101010101" pitchFamily="49" charset="-122"/>
                <a:ea typeface="SimHei" panose="02010609060101010101" pitchFamily="49" charset="-122"/>
              </a:rPr>
              <a:t>30</a:t>
            </a:r>
            <a:r>
              <a:rPr lang="zh-CN" altLang="en-US" sz="1600" dirty="0">
                <a:solidFill>
                  <a:schemeClr val="tx1">
                    <a:lumMod val="65000"/>
                    <a:lumOff val="35000"/>
                  </a:schemeClr>
                </a:solidFill>
                <a:latin typeface="SimHei" panose="02010609060101010101" pitchFamily="49" charset="-122"/>
                <a:ea typeface="SimHei" panose="02010609060101010101" pitchFamily="49" charset="-122"/>
              </a:rPr>
              <a:t>个人不及格的难受程度是不同的。</a:t>
            </a:r>
            <a:endParaRPr lang="en-US" altLang="zh-CN" sz="1600" dirty="0">
              <a:solidFill>
                <a:schemeClr val="tx1">
                  <a:lumMod val="65000"/>
                  <a:lumOff val="35000"/>
                </a:schemeClr>
              </a:solidFill>
              <a:latin typeface="SimHei" panose="02010609060101010101" pitchFamily="49" charset="-122"/>
              <a:ea typeface="SimHei" panose="02010609060101010101" pitchFamily="49" charset="-122"/>
            </a:endParaRPr>
          </a:p>
        </p:txBody>
      </p:sp>
      <p:sp>
        <p:nvSpPr>
          <p:cNvPr id="19" name="TextBox 18"/>
          <p:cNvSpPr txBox="1"/>
          <p:nvPr/>
        </p:nvSpPr>
        <p:spPr>
          <a:xfrm>
            <a:off x="395519" y="226724"/>
            <a:ext cx="6200865" cy="707886"/>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行为经济学三大基石</a:t>
            </a:r>
            <a:r>
              <a:rPr lang="en-US" altLang="zh-CN" sz="2000" dirty="0">
                <a:solidFill>
                  <a:schemeClr val="tx1">
                    <a:lumMod val="65000"/>
                    <a:lumOff val="35000"/>
                  </a:schemeClr>
                </a:solidFill>
                <a:latin typeface="思源黑体 CN Normal" panose="020B0400000000000000" charset="-122"/>
                <a:ea typeface="思源黑体 CN Normal" panose="020B0400000000000000" charset="-122"/>
              </a:rPr>
              <a:t>——</a:t>
            </a:r>
            <a:r>
              <a:rPr lang="zh-CN" altLang="en-US" sz="2000" b="1" dirty="0">
                <a:solidFill>
                  <a:schemeClr val="accent2">
                    <a:lumMod val="75000"/>
                  </a:schemeClr>
                </a:solidFill>
                <a:ea typeface="思源黑体 CN Normal" panose="020B0400000000000000" charset="-122"/>
              </a:rPr>
              <a:t>锚定效应 </a:t>
            </a:r>
            <a:r>
              <a:rPr lang="en" altLang="zh-CN" sz="2000" b="1" dirty="0">
                <a:solidFill>
                  <a:schemeClr val="accent2">
                    <a:lumMod val="75000"/>
                  </a:schemeClr>
                </a:solidFill>
                <a:ea typeface="思源黑体 CN Normal" panose="020B0400000000000000" charset="-122"/>
              </a:rPr>
              <a:t>Anchoring Effect</a:t>
            </a:r>
            <a:endParaRPr lang="zh-CN" altLang="en-US" sz="2000" b="1" dirty="0">
              <a:solidFill>
                <a:schemeClr val="accent2">
                  <a:lumMod val="75000"/>
                </a:schemeClr>
              </a:solidFill>
              <a:ea typeface="思源黑体 CN Normal" panose="020B0400000000000000" charset="-122"/>
            </a:endParaRPr>
          </a:p>
          <a:p>
            <a:endParaRPr lang="zh-CN" altLang="en-US" sz="2000" dirty="0">
              <a:solidFill>
                <a:schemeClr val="tx1">
                  <a:lumMod val="65000"/>
                  <a:lumOff val="35000"/>
                </a:schemeClr>
              </a:solidFill>
              <a:latin typeface="思源黑体 CN Normal" panose="020B0400000000000000" charset="-122"/>
              <a:ea typeface="思源黑体 CN Normal" panose="020B0400000000000000" charset="-122"/>
            </a:endParaRPr>
          </a:p>
        </p:txBody>
      </p:sp>
      <p:cxnSp>
        <p:nvCxnSpPr>
          <p:cNvPr id="21" name="直接连接符 20"/>
          <p:cNvCxnSpPr/>
          <p:nvPr/>
        </p:nvCxnSpPr>
        <p:spPr>
          <a:xfrm>
            <a:off x="2327762" y="332969"/>
            <a:ext cx="0" cy="20859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C33FB150-A9BE-EBC6-EAD8-AF12583456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265" y="966486"/>
            <a:ext cx="3210528" cy="3210528"/>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69401" y="1095682"/>
            <a:ext cx="4581060" cy="3693575"/>
          </a:xfrm>
          <a:prstGeom prst="rect">
            <a:avLst/>
          </a:prstGeom>
          <a:noFill/>
        </p:spPr>
        <p:txBody>
          <a:bodyPr wrap="square" rtlCol="0">
            <a:spAutoFit/>
          </a:bodyPr>
          <a:lstStyle/>
          <a:p>
            <a:pPr marL="285750" indent="-285750">
              <a:lnSpc>
                <a:spcPct val="130000"/>
              </a:lnSpc>
              <a:buFont typeface="Wingdings" pitchFamily="2" charset="2"/>
              <a:buChar char="n"/>
            </a:pPr>
            <a:r>
              <a:rPr lang="zh-CN" altLang="en-US" sz="1400" b="1" dirty="0">
                <a:latin typeface="SimHei" panose="02010609060101010101" pitchFamily="49" charset="-122"/>
                <a:ea typeface="SimHei" panose="02010609060101010101" pitchFamily="49" charset="-122"/>
              </a:rPr>
              <a:t>心理账户是芝加哥大学行为科学教授理查德</a:t>
            </a:r>
            <a:r>
              <a:rPr lang="en-US" altLang="zh-CN" sz="1400" b="1" dirty="0">
                <a:latin typeface="SimHei" panose="02010609060101010101" pitchFamily="49" charset="-122"/>
                <a:ea typeface="SimHei" panose="02010609060101010101" pitchFamily="49" charset="-122"/>
              </a:rPr>
              <a:t>·</a:t>
            </a:r>
            <a:r>
              <a:rPr lang="zh-CN" altLang="en-US" sz="1400" b="1" dirty="0">
                <a:latin typeface="SimHei" panose="02010609060101010101" pitchFamily="49" charset="-122"/>
                <a:ea typeface="SimHei" panose="02010609060101010101" pitchFamily="49" charset="-122"/>
              </a:rPr>
              <a:t>塞勒</a:t>
            </a:r>
            <a:r>
              <a:rPr lang="en-US" altLang="zh-CN" sz="1400" b="1" dirty="0">
                <a:latin typeface="SimHei" panose="02010609060101010101" pitchFamily="49" charset="-122"/>
                <a:ea typeface="SimHei" panose="02010609060101010101" pitchFamily="49" charset="-122"/>
              </a:rPr>
              <a:t>(</a:t>
            </a:r>
            <a:r>
              <a:rPr lang="en" altLang="zh-CN" sz="1400" b="1" dirty="0">
                <a:latin typeface="SimHei" panose="02010609060101010101" pitchFamily="49" charset="-122"/>
                <a:ea typeface="SimHei" panose="02010609060101010101" pitchFamily="49" charset="-122"/>
              </a:rPr>
              <a:t>Richard Thaler)</a:t>
            </a:r>
            <a:r>
              <a:rPr lang="zh-CN" altLang="en-US" sz="1400" b="1" dirty="0">
                <a:latin typeface="SimHei" panose="02010609060101010101" pitchFamily="49" charset="-122"/>
                <a:ea typeface="SimHei" panose="02010609060101010101" pitchFamily="49" charset="-122"/>
              </a:rPr>
              <a:t>提出的概念。他认为，除了钱包这种实际账户外，在人的头脑里还存在着另一种心理账户。人们会把在现实中客观等价的支出或收益在心理上划分到不同的账户中</a:t>
            </a:r>
            <a:r>
              <a:rPr lang="zh-CN" altLang="en-US" sz="1400" dirty="0">
                <a:latin typeface="SimHei" panose="02010609060101010101" pitchFamily="49" charset="-122"/>
                <a:ea typeface="SimHei" panose="02010609060101010101" pitchFamily="49" charset="-122"/>
              </a:rPr>
              <a:t>。</a:t>
            </a:r>
            <a:endParaRPr lang="en-US" altLang="zh-CN" sz="1400" dirty="0">
              <a:latin typeface="SimHei" panose="02010609060101010101" pitchFamily="49" charset="-122"/>
              <a:ea typeface="SimHei" panose="02010609060101010101" pitchFamily="49" charset="-122"/>
            </a:endParaRPr>
          </a:p>
          <a:p>
            <a:pPr marL="285750" indent="-285750">
              <a:lnSpc>
                <a:spcPct val="130000"/>
              </a:lnSpc>
              <a:buFont typeface="Wingdings" pitchFamily="2" charset="2"/>
              <a:buChar char="n"/>
            </a:pPr>
            <a:r>
              <a:rPr lang="zh-CN" altLang="en-US" sz="1400" dirty="0">
                <a:latin typeface="SimHei" panose="02010609060101010101" pitchFamily="49" charset="-122"/>
                <a:ea typeface="SimHei" panose="02010609060101010101" pitchFamily="49" charset="-122"/>
              </a:rPr>
              <a:t>收入：工资</a:t>
            </a:r>
            <a:r>
              <a:rPr lang="en-US" altLang="zh-CN" sz="1400" dirty="0">
                <a:latin typeface="SimHei" panose="02010609060101010101" pitchFamily="49" charset="-122"/>
                <a:ea typeface="SimHei" panose="02010609060101010101" pitchFamily="49" charset="-122"/>
              </a:rPr>
              <a:t>——</a:t>
            </a:r>
            <a:r>
              <a:rPr lang="zh-CN" altLang="en-US" sz="1400" dirty="0">
                <a:latin typeface="SimHei" panose="02010609060101010101" pitchFamily="49" charset="-122"/>
                <a:ea typeface="SimHei" panose="02010609060101010101" pitchFamily="49" charset="-122"/>
              </a:rPr>
              <a:t> “勤劳致富”账户；年终奖</a:t>
            </a:r>
            <a:r>
              <a:rPr lang="en-US" altLang="zh-CN" sz="1400" dirty="0">
                <a:latin typeface="SimHei" panose="02010609060101010101" pitchFamily="49" charset="-122"/>
                <a:ea typeface="SimHei" panose="02010609060101010101" pitchFamily="49" charset="-122"/>
              </a:rPr>
              <a:t>——</a:t>
            </a:r>
            <a:r>
              <a:rPr lang="zh-CN" altLang="en-US" sz="1400" dirty="0">
                <a:latin typeface="SimHei" panose="02010609060101010101" pitchFamily="49" charset="-122"/>
                <a:ea typeface="SimHei" panose="02010609060101010101" pitchFamily="49" charset="-122"/>
              </a:rPr>
              <a:t> “奖励”账户；买彩票赢来的钱，</a:t>
            </a:r>
            <a:r>
              <a:rPr lang="en-US" altLang="zh-CN" sz="1400" dirty="0">
                <a:latin typeface="SimHei" panose="02010609060101010101" pitchFamily="49" charset="-122"/>
                <a:ea typeface="SimHei" panose="02010609060101010101" pitchFamily="49" charset="-122"/>
              </a:rPr>
              <a:t>——</a:t>
            </a:r>
            <a:r>
              <a:rPr lang="zh-CN" altLang="en-US" sz="1400" dirty="0">
                <a:latin typeface="SimHei" panose="02010609060101010101" pitchFamily="49" charset="-122"/>
                <a:ea typeface="SimHei" panose="02010609060101010101" pitchFamily="49" charset="-122"/>
              </a:rPr>
              <a:t>“天上掉下的馅饼”账户。</a:t>
            </a:r>
            <a:endParaRPr lang="en-US" altLang="zh-CN" sz="1400" dirty="0">
              <a:latin typeface="SimHei" panose="02010609060101010101" pitchFamily="49" charset="-122"/>
              <a:ea typeface="SimHei" panose="02010609060101010101" pitchFamily="49" charset="-122"/>
            </a:endParaRPr>
          </a:p>
          <a:p>
            <a:pPr marL="285750" indent="-285750">
              <a:lnSpc>
                <a:spcPct val="130000"/>
              </a:lnSpc>
              <a:buFont typeface="Wingdings" pitchFamily="2" charset="2"/>
              <a:buChar char="n"/>
            </a:pPr>
            <a:r>
              <a:rPr lang="zh-CN" altLang="en-US" sz="1400" dirty="0">
                <a:latin typeface="SimHei" panose="02010609060101010101" pitchFamily="49" charset="-122"/>
                <a:ea typeface="SimHei" panose="02010609060101010101" pitchFamily="49" charset="-122"/>
              </a:rPr>
              <a:t>消费：房租消费、食品消费、衣物消费、享乐消费、人情关系消费、学习成长消费、医疗消费等等：</a:t>
            </a:r>
            <a:r>
              <a:rPr lang="zh-CN" altLang="en-US" sz="1400" dirty="0">
                <a:solidFill>
                  <a:schemeClr val="tx2">
                    <a:lumMod val="75000"/>
                  </a:schemeClr>
                </a:solidFill>
                <a:latin typeface="SimHei" panose="02010609060101010101" pitchFamily="49" charset="-122"/>
                <a:ea typeface="SimHei" panose="02010609060101010101" pitchFamily="49" charset="-122"/>
              </a:rPr>
              <a:t>节日愿意买贵的东西</a:t>
            </a:r>
            <a:endParaRPr lang="en-US" altLang="zh-CN" sz="1400" dirty="0">
              <a:solidFill>
                <a:schemeClr val="tx2">
                  <a:lumMod val="75000"/>
                </a:schemeClr>
              </a:solidFill>
              <a:latin typeface="SimHei" panose="02010609060101010101" pitchFamily="49" charset="-122"/>
              <a:ea typeface="SimHei" panose="02010609060101010101" pitchFamily="49" charset="-122"/>
            </a:endParaRPr>
          </a:p>
          <a:p>
            <a:pPr marL="285750" indent="-285750">
              <a:lnSpc>
                <a:spcPct val="130000"/>
              </a:lnSpc>
              <a:buFont typeface="Wingdings" pitchFamily="2" charset="2"/>
              <a:buChar char="n"/>
            </a:pPr>
            <a:r>
              <a:rPr lang="zh-CN" altLang="en-US" sz="1400" dirty="0">
                <a:latin typeface="SimHei" panose="02010609060101010101" pitchFamily="49" charset="-122"/>
                <a:ea typeface="SimHei" panose="02010609060101010101" pitchFamily="49" charset="-122"/>
              </a:rPr>
              <a:t>商家会利用心理账户理论来设置营销方案，诱惑消费者来购买自己的商品和服务：</a:t>
            </a:r>
            <a:r>
              <a:rPr lang="en-US" altLang="zh-CN" sz="1400" dirty="0">
                <a:solidFill>
                  <a:schemeClr val="tx2">
                    <a:lumMod val="75000"/>
                  </a:schemeClr>
                </a:solidFill>
                <a:latin typeface="SimHei" panose="02010609060101010101" pitchFamily="49" charset="-122"/>
                <a:ea typeface="SimHei" panose="02010609060101010101" pitchFamily="49" charset="-122"/>
              </a:rPr>
              <a:t>199/</a:t>
            </a:r>
            <a:r>
              <a:rPr lang="zh-CN" altLang="en-US" sz="1400" dirty="0">
                <a:solidFill>
                  <a:schemeClr val="tx2">
                    <a:lumMod val="75000"/>
                  </a:schemeClr>
                </a:solidFill>
                <a:latin typeface="SimHei" panose="02010609060101010101" pitchFamily="49" charset="-122"/>
                <a:ea typeface="SimHei" panose="02010609060101010101" pitchFamily="49" charset="-122"/>
              </a:rPr>
              <a:t>年，低至</a:t>
            </a:r>
            <a:r>
              <a:rPr lang="en-US" altLang="zh-CN" sz="1400" dirty="0">
                <a:solidFill>
                  <a:schemeClr val="tx2">
                    <a:lumMod val="75000"/>
                  </a:schemeClr>
                </a:solidFill>
                <a:latin typeface="SimHei" panose="02010609060101010101" pitchFamily="49" charset="-122"/>
                <a:ea typeface="SimHei" panose="02010609060101010101" pitchFamily="49" charset="-122"/>
              </a:rPr>
              <a:t>0.55/</a:t>
            </a:r>
            <a:r>
              <a:rPr lang="zh-CN" altLang="en-US" sz="1400" dirty="0">
                <a:solidFill>
                  <a:schemeClr val="tx2">
                    <a:lumMod val="75000"/>
                  </a:schemeClr>
                </a:solidFill>
                <a:latin typeface="SimHei" panose="02010609060101010101" pitchFamily="49" charset="-122"/>
                <a:ea typeface="SimHei" panose="02010609060101010101" pitchFamily="49" charset="-122"/>
              </a:rPr>
              <a:t>天</a:t>
            </a:r>
            <a:endParaRPr lang="en-US" altLang="zh-CN" sz="900" dirty="0">
              <a:solidFill>
                <a:schemeClr val="tx2">
                  <a:lumMod val="75000"/>
                </a:schemeClr>
              </a:solidFill>
              <a:latin typeface="SimHei" panose="02010609060101010101" pitchFamily="49" charset="-122"/>
              <a:ea typeface="SimHei" panose="02010609060101010101" pitchFamily="49" charset="-122"/>
            </a:endParaRPr>
          </a:p>
        </p:txBody>
      </p:sp>
      <p:sp>
        <p:nvSpPr>
          <p:cNvPr id="19" name="TextBox 18"/>
          <p:cNvSpPr txBox="1"/>
          <p:nvPr/>
        </p:nvSpPr>
        <p:spPr>
          <a:xfrm>
            <a:off x="395519" y="226724"/>
            <a:ext cx="6409127" cy="707886"/>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行为经济学三大基石</a:t>
            </a:r>
            <a:r>
              <a:rPr lang="en-US" altLang="zh-CN" sz="2000" dirty="0">
                <a:solidFill>
                  <a:schemeClr val="tx1">
                    <a:lumMod val="65000"/>
                    <a:lumOff val="35000"/>
                  </a:schemeClr>
                </a:solidFill>
                <a:latin typeface="思源黑体 CN Normal" panose="020B0400000000000000" charset="-122"/>
                <a:ea typeface="思源黑体 CN Normal" panose="020B0400000000000000" charset="-122"/>
              </a:rPr>
              <a:t>——</a:t>
            </a:r>
            <a:r>
              <a:rPr lang="zh-CN" altLang="en-US" sz="2000" b="1" dirty="0">
                <a:solidFill>
                  <a:schemeClr val="accent2">
                    <a:lumMod val="75000"/>
                  </a:schemeClr>
                </a:solidFill>
                <a:ea typeface="思源黑体 CN Normal" panose="020B0400000000000000" charset="-122"/>
              </a:rPr>
              <a:t>心理账户 </a:t>
            </a:r>
            <a:r>
              <a:rPr lang="en" altLang="zh-CN" sz="2000" b="1" dirty="0">
                <a:solidFill>
                  <a:schemeClr val="accent2">
                    <a:lumMod val="75000"/>
                  </a:schemeClr>
                </a:solidFill>
                <a:ea typeface="思源黑体 CN Normal" panose="020B0400000000000000" charset="-122"/>
              </a:rPr>
              <a:t>Mental Accounting</a:t>
            </a:r>
            <a:endParaRPr lang="zh-CN" altLang="en-US" sz="2000" b="1" dirty="0">
              <a:solidFill>
                <a:schemeClr val="accent2">
                  <a:lumMod val="75000"/>
                </a:schemeClr>
              </a:solidFill>
              <a:ea typeface="思源黑体 CN Normal" panose="020B0400000000000000" charset="-122"/>
            </a:endParaRPr>
          </a:p>
          <a:p>
            <a:endParaRPr lang="zh-CN" altLang="en-US" sz="2000" dirty="0">
              <a:solidFill>
                <a:schemeClr val="tx1">
                  <a:lumMod val="65000"/>
                  <a:lumOff val="35000"/>
                </a:schemeClr>
              </a:solidFill>
              <a:latin typeface="思源黑体 CN Normal" panose="020B0400000000000000" charset="-122"/>
              <a:ea typeface="思源黑体 CN Normal" panose="020B0400000000000000" charset="-122"/>
            </a:endParaRPr>
          </a:p>
        </p:txBody>
      </p:sp>
      <p:cxnSp>
        <p:nvCxnSpPr>
          <p:cNvPr id="21" name="直接连接符 20"/>
          <p:cNvCxnSpPr/>
          <p:nvPr/>
        </p:nvCxnSpPr>
        <p:spPr>
          <a:xfrm>
            <a:off x="2327762" y="332969"/>
            <a:ext cx="0" cy="20859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EC25BCB-DBF3-7AE1-FCE1-CE92C3377A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767" y="707886"/>
            <a:ext cx="3187315" cy="4208890"/>
          </a:xfrm>
          <a:prstGeom prst="rect">
            <a:avLst/>
          </a:prstGeom>
        </p:spPr>
      </p:pic>
    </p:spTree>
    <p:custDataLst>
      <p:tags r:id="rId1"/>
    </p:custDataLst>
    <p:extLst>
      <p:ext uri="{BB962C8B-B14F-4D97-AF65-F5344CB8AC3E}">
        <p14:creationId xmlns:p14="http://schemas.microsoft.com/office/powerpoint/2010/main" val="2855851045"/>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69401" y="1095682"/>
            <a:ext cx="4581060" cy="2607637"/>
          </a:xfrm>
          <a:prstGeom prst="rect">
            <a:avLst/>
          </a:prstGeom>
          <a:noFill/>
        </p:spPr>
        <p:txBody>
          <a:bodyPr wrap="square" rtlCol="0">
            <a:spAutoFit/>
          </a:bodyPr>
          <a:lstStyle/>
          <a:p>
            <a:pPr marL="285750" indent="-285750">
              <a:lnSpc>
                <a:spcPct val="130000"/>
              </a:lnSpc>
              <a:buFont typeface="Wingdings" pitchFamily="2" charset="2"/>
              <a:buChar char="n"/>
            </a:pPr>
            <a:r>
              <a:rPr lang="zh-CN" altLang="en-US" sz="1600" dirty="0">
                <a:latin typeface="SimHei" panose="02010609060101010101" pitchFamily="49" charset="-122"/>
                <a:ea typeface="SimHei" panose="02010609060101010101" pitchFamily="49" charset="-122"/>
              </a:rPr>
              <a:t>也叫展望理论，是指人在不确定条件下的决策选择，取决于结果与展望（预期、设想）的差距而非单单结果本身。即，人在决策时会在心里预设一个参考标准，然后衡量每个决定的结果，与这个参考标准的差别是多大</a:t>
            </a:r>
            <a:endParaRPr lang="en-US" altLang="zh-CN" sz="1600" dirty="0">
              <a:latin typeface="SimHei" panose="02010609060101010101" pitchFamily="49" charset="-122"/>
              <a:ea typeface="SimHei" panose="02010609060101010101" pitchFamily="49" charset="-122"/>
            </a:endParaRPr>
          </a:p>
          <a:p>
            <a:pPr>
              <a:lnSpc>
                <a:spcPct val="130000"/>
              </a:lnSpc>
            </a:pPr>
            <a:endParaRPr lang="en-US" altLang="zh-CN" sz="1600" dirty="0">
              <a:latin typeface="SimHei" panose="02010609060101010101" pitchFamily="49" charset="-122"/>
              <a:ea typeface="SimHei" panose="02010609060101010101" pitchFamily="49" charset="-122"/>
            </a:endParaRPr>
          </a:p>
          <a:p>
            <a:pPr marL="285750" indent="-285750">
              <a:lnSpc>
                <a:spcPct val="130000"/>
              </a:lnSpc>
              <a:buFont typeface="Wingdings" pitchFamily="2" charset="2"/>
              <a:buChar char="n"/>
            </a:pPr>
            <a:r>
              <a:rPr lang="zh-CN" altLang="en-US" sz="1600" dirty="0">
                <a:solidFill>
                  <a:srgbClr val="C00000"/>
                </a:solidFill>
                <a:latin typeface="SimHei" panose="02010609060101010101" pitchFamily="49" charset="-122"/>
                <a:ea typeface="SimHei" panose="02010609060101010101" pitchFamily="49" charset="-122"/>
              </a:rPr>
              <a:t>确定效应、反射效应、损失规避、参照依赖</a:t>
            </a:r>
            <a:endParaRPr lang="en-US" altLang="zh-CN" sz="1600" dirty="0">
              <a:solidFill>
                <a:srgbClr val="C00000"/>
              </a:solidFill>
              <a:latin typeface="SimHei" panose="02010609060101010101" pitchFamily="49" charset="-122"/>
              <a:ea typeface="SimHei" panose="02010609060101010101" pitchFamily="49" charset="-122"/>
            </a:endParaRPr>
          </a:p>
          <a:p>
            <a:pPr marL="285750" indent="-285750">
              <a:lnSpc>
                <a:spcPct val="130000"/>
              </a:lnSpc>
              <a:buFont typeface="Wingdings" pitchFamily="2" charset="2"/>
              <a:buChar char="n"/>
            </a:pPr>
            <a:endParaRPr lang="en-US" altLang="zh-CN" sz="1600" dirty="0">
              <a:solidFill>
                <a:schemeClr val="tx1">
                  <a:lumMod val="65000"/>
                  <a:lumOff val="35000"/>
                </a:schemeClr>
              </a:solidFill>
              <a:latin typeface="SimHei" panose="02010609060101010101" pitchFamily="49" charset="-122"/>
              <a:ea typeface="SimHei" panose="02010609060101010101" pitchFamily="49" charset="-122"/>
            </a:endParaRPr>
          </a:p>
        </p:txBody>
      </p:sp>
      <p:sp>
        <p:nvSpPr>
          <p:cNvPr id="19" name="TextBox 18"/>
          <p:cNvSpPr txBox="1"/>
          <p:nvPr/>
        </p:nvSpPr>
        <p:spPr>
          <a:xfrm>
            <a:off x="395519" y="226724"/>
            <a:ext cx="6168676" cy="707886"/>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行为经济学三大基石</a:t>
            </a:r>
            <a:r>
              <a:rPr lang="en-US" altLang="zh-CN" sz="2000" dirty="0">
                <a:solidFill>
                  <a:schemeClr val="tx1">
                    <a:lumMod val="65000"/>
                    <a:lumOff val="35000"/>
                  </a:schemeClr>
                </a:solidFill>
                <a:latin typeface="思源黑体 CN Normal" panose="020B0400000000000000" charset="-122"/>
                <a:ea typeface="思源黑体 CN Normal" panose="020B0400000000000000" charset="-122"/>
              </a:rPr>
              <a:t>——</a:t>
            </a:r>
            <a:r>
              <a:rPr lang="zh-CN" altLang="en-US" sz="2000" b="1" dirty="0">
                <a:solidFill>
                  <a:schemeClr val="accent2">
                    <a:lumMod val="75000"/>
                  </a:schemeClr>
                </a:solidFill>
                <a:latin typeface="思源黑体 CN Normal" panose="020B0400000000000000" charset="-122"/>
                <a:ea typeface="思源黑体 CN Normal" panose="020B0400000000000000" charset="-122"/>
              </a:rPr>
              <a:t>前景理论</a:t>
            </a:r>
            <a:r>
              <a:rPr lang="zh-CN" altLang="en-US" sz="2000" b="1" dirty="0">
                <a:solidFill>
                  <a:schemeClr val="accent2">
                    <a:lumMod val="75000"/>
                  </a:schemeClr>
                </a:solidFill>
                <a:ea typeface="思源黑体 CN Normal" panose="020B0400000000000000" charset="-122"/>
              </a:rPr>
              <a:t> </a:t>
            </a:r>
            <a:r>
              <a:rPr lang="en" altLang="zh-CN" sz="2000" b="1" dirty="0">
                <a:solidFill>
                  <a:schemeClr val="accent2">
                    <a:lumMod val="75000"/>
                  </a:schemeClr>
                </a:solidFill>
                <a:ea typeface="思源黑体 CN Normal" panose="020B0400000000000000" charset="-122"/>
              </a:rPr>
              <a:t>Prospect Theory</a:t>
            </a:r>
            <a:endParaRPr lang="zh-CN" altLang="en-US" sz="2000" b="1" dirty="0">
              <a:solidFill>
                <a:schemeClr val="accent2">
                  <a:lumMod val="75000"/>
                </a:schemeClr>
              </a:solidFill>
              <a:ea typeface="思源黑体 CN Normal" panose="020B0400000000000000" charset="-122"/>
            </a:endParaRPr>
          </a:p>
          <a:p>
            <a:endParaRPr lang="zh-CN" altLang="en-US" sz="2000" dirty="0">
              <a:solidFill>
                <a:schemeClr val="tx1">
                  <a:lumMod val="65000"/>
                  <a:lumOff val="35000"/>
                </a:schemeClr>
              </a:solidFill>
              <a:latin typeface="思源黑体 CN Normal" panose="020B0400000000000000" charset="-122"/>
              <a:ea typeface="思源黑体 CN Normal" panose="020B0400000000000000" charset="-122"/>
            </a:endParaRPr>
          </a:p>
        </p:txBody>
      </p:sp>
      <p:cxnSp>
        <p:nvCxnSpPr>
          <p:cNvPr id="21" name="直接连接符 20"/>
          <p:cNvCxnSpPr/>
          <p:nvPr/>
        </p:nvCxnSpPr>
        <p:spPr>
          <a:xfrm>
            <a:off x="2327762" y="332969"/>
            <a:ext cx="0" cy="20859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2914C3F-4C8C-D0D9-9F2B-9661E114A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28" y="1040855"/>
            <a:ext cx="3716763" cy="24536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a:extLst>
              <a:ext uri="{FF2B5EF4-FFF2-40B4-BE49-F238E27FC236}">
                <a16:creationId xmlns:a16="http://schemas.microsoft.com/office/drawing/2014/main" id="{B7A8A50D-DEE0-2FA3-05CE-ACDF39182203}"/>
              </a:ext>
            </a:extLst>
          </p:cNvPr>
          <p:cNvSpPr txBox="1"/>
          <p:nvPr/>
        </p:nvSpPr>
        <p:spPr>
          <a:xfrm>
            <a:off x="277268" y="3608363"/>
            <a:ext cx="3131554" cy="1659685"/>
          </a:xfrm>
          <a:prstGeom prst="rect">
            <a:avLst/>
          </a:prstGeom>
          <a:noFill/>
        </p:spPr>
        <p:txBody>
          <a:bodyPr wrap="square" rtlCol="0">
            <a:spAutoFit/>
          </a:bodyPr>
          <a:lstStyle/>
          <a:p>
            <a:r>
              <a:rPr lang="zh-CN" altLang="en-US" sz="1400" b="1" dirty="0"/>
              <a:t>实验 </a:t>
            </a:r>
            <a:r>
              <a:rPr lang="en-US" altLang="zh-CN" sz="1400" b="1" dirty="0"/>
              <a:t>1</a:t>
            </a:r>
            <a:endParaRPr lang="zh-CN" altLang="en-US" sz="1400" dirty="0"/>
          </a:p>
          <a:p>
            <a:r>
              <a:rPr lang="zh-CN" altLang="en-US" sz="1400" dirty="0"/>
              <a:t>（</a:t>
            </a:r>
            <a:r>
              <a:rPr lang="en" altLang="zh-CN" sz="1400" dirty="0"/>
              <a:t>a</a:t>
            </a:r>
            <a:r>
              <a:rPr lang="zh-CN" altLang="en" sz="1400" dirty="0"/>
              <a:t>）</a:t>
            </a:r>
            <a:r>
              <a:rPr lang="en" altLang="zh-CN" sz="1400" dirty="0"/>
              <a:t>80% </a:t>
            </a:r>
            <a:r>
              <a:rPr lang="zh-CN" altLang="en-US" sz="1400" dirty="0"/>
              <a:t>的概率得到 </a:t>
            </a:r>
            <a:r>
              <a:rPr lang="en-US" altLang="zh-CN" sz="1400" dirty="0"/>
              <a:t>4000 </a:t>
            </a:r>
            <a:r>
              <a:rPr lang="zh-CN" altLang="en-US" sz="1400" dirty="0"/>
              <a:t>元</a:t>
            </a:r>
          </a:p>
          <a:p>
            <a:r>
              <a:rPr lang="zh-CN" altLang="en-US" sz="1400" dirty="0"/>
              <a:t>（</a:t>
            </a:r>
            <a:r>
              <a:rPr lang="en" altLang="zh-CN" sz="1400" dirty="0"/>
              <a:t>b</a:t>
            </a:r>
            <a:r>
              <a:rPr lang="zh-CN" altLang="en" sz="1400" dirty="0"/>
              <a:t>）</a:t>
            </a:r>
            <a:r>
              <a:rPr lang="en" altLang="zh-CN" sz="1400" dirty="0"/>
              <a:t>100% </a:t>
            </a:r>
            <a:r>
              <a:rPr lang="zh-CN" altLang="en-US" sz="1400" dirty="0"/>
              <a:t>得到 </a:t>
            </a:r>
            <a:r>
              <a:rPr lang="en-US" altLang="zh-CN" sz="1400" dirty="0"/>
              <a:t>3000 </a:t>
            </a:r>
            <a:r>
              <a:rPr lang="zh-CN" altLang="en-US" sz="1400" dirty="0"/>
              <a:t>元</a:t>
            </a:r>
          </a:p>
          <a:p>
            <a:r>
              <a:rPr lang="zh-CN" altLang="en-US" sz="1400" b="1" dirty="0"/>
              <a:t>实验 </a:t>
            </a:r>
            <a:r>
              <a:rPr lang="en-US" altLang="zh-CN" sz="1400" b="1" dirty="0"/>
              <a:t>2</a:t>
            </a:r>
            <a:endParaRPr lang="zh-CN" altLang="en-US" sz="1400" dirty="0"/>
          </a:p>
          <a:p>
            <a:r>
              <a:rPr lang="zh-CN" altLang="en-US" sz="1400" dirty="0"/>
              <a:t>（</a:t>
            </a:r>
            <a:r>
              <a:rPr lang="en" altLang="zh-CN" sz="1400" dirty="0"/>
              <a:t>a</a:t>
            </a:r>
            <a:r>
              <a:rPr lang="zh-CN" altLang="en" sz="1400" dirty="0"/>
              <a:t>）</a:t>
            </a:r>
            <a:r>
              <a:rPr lang="en" altLang="zh-CN" sz="1400" dirty="0"/>
              <a:t>20% </a:t>
            </a:r>
            <a:r>
              <a:rPr lang="zh-CN" altLang="en-US" sz="1400" dirty="0"/>
              <a:t>的概率得到 </a:t>
            </a:r>
            <a:r>
              <a:rPr lang="en-US" altLang="zh-CN" sz="1400" dirty="0"/>
              <a:t>4000 </a:t>
            </a:r>
            <a:r>
              <a:rPr lang="zh-CN" altLang="en-US" sz="1400" dirty="0"/>
              <a:t>元</a:t>
            </a:r>
          </a:p>
          <a:p>
            <a:r>
              <a:rPr lang="zh-CN" altLang="en-US" sz="1400" dirty="0"/>
              <a:t>（</a:t>
            </a:r>
            <a:r>
              <a:rPr lang="en" altLang="zh-CN" sz="1400" dirty="0"/>
              <a:t>b</a:t>
            </a:r>
            <a:r>
              <a:rPr lang="zh-CN" altLang="en" sz="1400" dirty="0"/>
              <a:t>）</a:t>
            </a:r>
            <a:r>
              <a:rPr lang="en" altLang="zh-CN" sz="1400" dirty="0"/>
              <a:t>25% </a:t>
            </a:r>
            <a:r>
              <a:rPr lang="zh-CN" altLang="en-US" sz="1400" dirty="0"/>
              <a:t>的概率得到 </a:t>
            </a:r>
            <a:r>
              <a:rPr lang="en-US" altLang="zh-CN" sz="1400" dirty="0"/>
              <a:t>3000 </a:t>
            </a:r>
            <a:r>
              <a:rPr lang="zh-CN" altLang="en-US" sz="1400" dirty="0"/>
              <a:t>元</a:t>
            </a:r>
          </a:p>
          <a:p>
            <a:pPr marL="285750" indent="-285750">
              <a:lnSpc>
                <a:spcPct val="130000"/>
              </a:lnSpc>
              <a:buFont typeface="Wingdings" pitchFamily="2" charset="2"/>
              <a:buChar char="n"/>
            </a:pPr>
            <a:endParaRPr lang="en-US" altLang="zh-CN" sz="1600" dirty="0">
              <a:solidFill>
                <a:schemeClr val="tx1">
                  <a:lumMod val="65000"/>
                  <a:lumOff val="35000"/>
                </a:schemeClr>
              </a:solidFill>
              <a:latin typeface="SimHei" panose="02010609060101010101" pitchFamily="49" charset="-122"/>
              <a:ea typeface="SimHei" panose="02010609060101010101" pitchFamily="49" charset="-122"/>
            </a:endParaRPr>
          </a:p>
        </p:txBody>
      </p:sp>
      <p:sp>
        <p:nvSpPr>
          <p:cNvPr id="3" name="TextBox 4">
            <a:extLst>
              <a:ext uri="{FF2B5EF4-FFF2-40B4-BE49-F238E27FC236}">
                <a16:creationId xmlns:a16="http://schemas.microsoft.com/office/drawing/2014/main" id="{F4C9B520-CB66-7CF6-1062-B4530A47C05E}"/>
              </a:ext>
            </a:extLst>
          </p:cNvPr>
          <p:cNvSpPr txBox="1"/>
          <p:nvPr/>
        </p:nvSpPr>
        <p:spPr>
          <a:xfrm>
            <a:off x="4169401" y="3568737"/>
            <a:ext cx="3131554" cy="1738938"/>
          </a:xfrm>
          <a:prstGeom prst="rect">
            <a:avLst/>
          </a:prstGeom>
          <a:noFill/>
        </p:spPr>
        <p:txBody>
          <a:bodyPr wrap="square" rtlCol="0">
            <a:spAutoFit/>
          </a:bodyPr>
          <a:lstStyle/>
          <a:p>
            <a:r>
              <a:rPr lang="zh-CN" altLang="en-US" sz="1400" b="1" dirty="0"/>
              <a:t>实验 </a:t>
            </a:r>
            <a:r>
              <a:rPr lang="en-US" altLang="zh-CN" sz="1400" b="1" dirty="0"/>
              <a:t>3</a:t>
            </a:r>
            <a:endParaRPr lang="zh-CN" altLang="en-US" sz="1400" dirty="0"/>
          </a:p>
          <a:p>
            <a:r>
              <a:rPr lang="zh-CN" altLang="en-US" sz="1400" dirty="0"/>
              <a:t>（</a:t>
            </a:r>
            <a:r>
              <a:rPr lang="en" altLang="zh-CN" sz="1400" dirty="0"/>
              <a:t>a</a:t>
            </a:r>
            <a:r>
              <a:rPr lang="zh-CN" altLang="en" sz="1400" dirty="0"/>
              <a:t>）</a:t>
            </a:r>
            <a:r>
              <a:rPr lang="en" altLang="zh-CN" sz="1400" dirty="0"/>
              <a:t>80% </a:t>
            </a:r>
            <a:r>
              <a:rPr lang="zh-CN" altLang="en-US" sz="1400" dirty="0"/>
              <a:t>的概率损失 </a:t>
            </a:r>
            <a:r>
              <a:rPr lang="en-US" altLang="zh-CN" sz="1400" dirty="0"/>
              <a:t>4000 </a:t>
            </a:r>
            <a:r>
              <a:rPr lang="zh-CN" altLang="en-US" sz="1400" dirty="0"/>
              <a:t>元</a:t>
            </a:r>
          </a:p>
          <a:p>
            <a:r>
              <a:rPr lang="zh-CN" altLang="en-US" sz="1400" dirty="0"/>
              <a:t>（</a:t>
            </a:r>
            <a:r>
              <a:rPr lang="en" altLang="zh-CN" sz="1400" dirty="0"/>
              <a:t>b</a:t>
            </a:r>
            <a:r>
              <a:rPr lang="zh-CN" altLang="en" sz="1400" dirty="0"/>
              <a:t>）</a:t>
            </a:r>
            <a:r>
              <a:rPr lang="zh-CN" altLang="en-US" sz="1400" dirty="0"/>
              <a:t>确切地（</a:t>
            </a:r>
            <a:r>
              <a:rPr lang="en-US" altLang="zh-CN" sz="1400" dirty="0"/>
              <a:t>100%</a:t>
            </a:r>
            <a:r>
              <a:rPr lang="zh-CN" altLang="en-US" sz="1400" dirty="0"/>
              <a:t>）损失 </a:t>
            </a:r>
            <a:r>
              <a:rPr lang="en-US" altLang="zh-CN" sz="1400" dirty="0"/>
              <a:t>3000 </a:t>
            </a:r>
            <a:r>
              <a:rPr lang="zh-CN" altLang="en-US" sz="1400" dirty="0"/>
              <a:t>元</a:t>
            </a:r>
            <a:endParaRPr lang="zh-CN" altLang="en" sz="1400" dirty="0"/>
          </a:p>
          <a:p>
            <a:r>
              <a:rPr lang="zh-CN" altLang="en-US" sz="1400" b="1" dirty="0"/>
              <a:t>实验 </a:t>
            </a:r>
            <a:r>
              <a:rPr lang="en-US" altLang="zh-CN" sz="1400" b="1" dirty="0"/>
              <a:t>4</a:t>
            </a:r>
            <a:endParaRPr lang="zh-CN" altLang="en-US" sz="1400" dirty="0"/>
          </a:p>
          <a:p>
            <a:r>
              <a:rPr lang="zh-CN" altLang="en-US" sz="1400" dirty="0"/>
              <a:t>（</a:t>
            </a:r>
            <a:r>
              <a:rPr lang="en" altLang="zh-CN" sz="1400" dirty="0"/>
              <a:t>a</a:t>
            </a:r>
            <a:r>
              <a:rPr lang="zh-CN" altLang="en" sz="1400" dirty="0"/>
              <a:t>）</a:t>
            </a:r>
            <a:r>
              <a:rPr lang="en" altLang="zh-CN" sz="1400" dirty="0"/>
              <a:t>20% </a:t>
            </a:r>
            <a:r>
              <a:rPr lang="zh-CN" altLang="en-US" sz="1400" dirty="0"/>
              <a:t>的概率损失 </a:t>
            </a:r>
            <a:r>
              <a:rPr lang="en-US" altLang="zh-CN" sz="1400" dirty="0"/>
              <a:t>4000 </a:t>
            </a:r>
            <a:r>
              <a:rPr lang="zh-CN" altLang="en-US" sz="1400" dirty="0"/>
              <a:t>元</a:t>
            </a:r>
          </a:p>
          <a:p>
            <a:r>
              <a:rPr lang="zh-CN" altLang="en-US" sz="1400" dirty="0"/>
              <a:t>（</a:t>
            </a:r>
            <a:r>
              <a:rPr lang="en" altLang="zh-CN" sz="1400" dirty="0"/>
              <a:t>b</a:t>
            </a:r>
            <a:r>
              <a:rPr lang="zh-CN" altLang="en" sz="1400" dirty="0"/>
              <a:t>）</a:t>
            </a:r>
            <a:r>
              <a:rPr lang="en" altLang="zh-CN" sz="1400" dirty="0"/>
              <a:t>25% </a:t>
            </a:r>
            <a:r>
              <a:rPr lang="zh-CN" altLang="en-US" sz="1400" dirty="0"/>
              <a:t>的概率损失 </a:t>
            </a:r>
            <a:r>
              <a:rPr lang="en-US" altLang="zh-CN" sz="1400" dirty="0"/>
              <a:t>3000 </a:t>
            </a:r>
            <a:r>
              <a:rPr lang="zh-CN" altLang="en-US" sz="1400" dirty="0"/>
              <a:t>元</a:t>
            </a:r>
          </a:p>
          <a:p>
            <a:br>
              <a:rPr lang="zh-CN" altLang="en-US" sz="1100" dirty="0"/>
            </a:br>
            <a:endParaRPr lang="en-US" altLang="zh-CN" sz="1200" dirty="0">
              <a:solidFill>
                <a:schemeClr val="tx1">
                  <a:lumMod val="65000"/>
                  <a:lumOff val="35000"/>
                </a:schemeClr>
              </a:solidFill>
              <a:latin typeface="SimHei" panose="02010609060101010101" pitchFamily="49" charset="-122"/>
              <a:ea typeface="SimHei" panose="02010609060101010101" pitchFamily="49" charset="-122"/>
            </a:endParaRPr>
          </a:p>
        </p:txBody>
      </p:sp>
    </p:spTree>
    <p:custDataLst>
      <p:tags r:id="rId1"/>
    </p:custDataLst>
    <p:extLst>
      <p:ext uri="{BB962C8B-B14F-4D97-AF65-F5344CB8AC3E}">
        <p14:creationId xmlns:p14="http://schemas.microsoft.com/office/powerpoint/2010/main" val="1885799158"/>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空心弧 36"/>
          <p:cNvSpPr/>
          <p:nvPr/>
        </p:nvSpPr>
        <p:spPr>
          <a:xfrm rot="5400000">
            <a:off x="-1482" y="978365"/>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400" fontAlgn="auto">
              <a:spcBef>
                <a:spcPts val="0"/>
              </a:spcBef>
              <a:spcAft>
                <a:spcPts val="0"/>
              </a:spcAft>
              <a:defRPr/>
            </a:pPr>
            <a:endParaRPr lang="zh-CN" altLang="en-US" sz="2490">
              <a:solidFill>
                <a:schemeClr val="tx1"/>
              </a:solidFill>
              <a:latin typeface="Arial" panose="020B0604020202020204" pitchFamily="34" charset="0"/>
              <a:ea typeface="思源黑体 CN Normal" panose="020B0400000000000000" charset="-122"/>
              <a:cs typeface="Arial" panose="020B0604020202020204" pitchFamily="34" charset="0"/>
            </a:endParaRPr>
          </a:p>
        </p:txBody>
      </p:sp>
      <p:cxnSp>
        <p:nvCxnSpPr>
          <p:cNvPr id="38" name="直接连接符 37"/>
          <p:cNvCxnSpPr/>
          <p:nvPr/>
        </p:nvCxnSpPr>
        <p:spPr bwMode="auto">
          <a:xfrm>
            <a:off x="2179419" y="1063595"/>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2229066" y="3854235"/>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3051038" y="2009947"/>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67" idx="2"/>
          </p:cNvCxnSpPr>
          <p:nvPr/>
        </p:nvCxnSpPr>
        <p:spPr bwMode="auto">
          <a:xfrm>
            <a:off x="2906555" y="2994942"/>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573874" y="708241"/>
            <a:ext cx="902793" cy="523212"/>
          </a:xfrm>
          <a:prstGeom prst="rect">
            <a:avLst/>
          </a:prstGeom>
        </p:spPr>
        <p:txBody>
          <a:bodyPr wrap="none" lIns="91431" tIns="45716" rIns="91431" bIns="45716">
            <a:spAutoFit/>
          </a:bodyPr>
          <a:lstStyle/>
          <a:p>
            <a:r>
              <a:rPr lang="zh-CN" altLang="en-US" sz="1400" b="1" dirty="0">
                <a:solidFill>
                  <a:schemeClr val="accent2">
                    <a:lumMod val="75000"/>
                  </a:schemeClr>
                </a:solidFill>
                <a:latin typeface="思源黑体 CN Normal" panose="020B0400000000000000" charset="-122"/>
                <a:ea typeface="思源黑体 CN Normal" panose="020B0400000000000000" charset="-122"/>
              </a:rPr>
              <a:t>框架效应</a:t>
            </a:r>
          </a:p>
          <a:p>
            <a:endParaRPr lang="zh-CN" altLang="en-US" sz="1400" b="1" dirty="0">
              <a:solidFill>
                <a:schemeClr val="accent2">
                  <a:lumMod val="75000"/>
                </a:schemeClr>
              </a:solidFill>
              <a:latin typeface="思源黑体 CN Normal" panose="020B0400000000000000" charset="-122"/>
              <a:ea typeface="思源黑体 CN Normal" panose="020B0400000000000000" charset="-122"/>
            </a:endParaRPr>
          </a:p>
        </p:txBody>
      </p:sp>
      <p:sp>
        <p:nvSpPr>
          <p:cNvPr id="43" name="矩形 47"/>
          <p:cNvSpPr>
            <a:spLocks noChangeArrowheads="1"/>
          </p:cNvSpPr>
          <p:nvPr/>
        </p:nvSpPr>
        <p:spPr bwMode="auto">
          <a:xfrm>
            <a:off x="4544531" y="948284"/>
            <a:ext cx="4259541" cy="600156"/>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65000"/>
                    <a:lumOff val="35000"/>
                  </a:schemeClr>
                </a:solidFill>
                <a:latin typeface="+mn-ea"/>
                <a:ea typeface="+mn-ea"/>
              </a:rPr>
              <a:t>面对同一个的问题，在使用不同的描述后，人们会选择乍听之下较有利或顺耳的描述作为方案。</a:t>
            </a:r>
            <a:r>
              <a:rPr lang="en-US" altLang="zh-CN" sz="1100" dirty="0">
                <a:solidFill>
                  <a:schemeClr val="tx1">
                    <a:lumMod val="65000"/>
                    <a:lumOff val="35000"/>
                  </a:schemeClr>
                </a:solidFill>
                <a:latin typeface="+mn-ea"/>
                <a:ea typeface="+mn-ea"/>
              </a:rPr>
              <a:t>. </a:t>
            </a:r>
            <a:r>
              <a:rPr lang="zh-CN" altLang="en-US" sz="1100" dirty="0">
                <a:solidFill>
                  <a:schemeClr val="tx1">
                    <a:lumMod val="65000"/>
                    <a:lumOff val="35000"/>
                  </a:schemeClr>
                </a:solidFill>
                <a:latin typeface="+mn-ea"/>
                <a:ea typeface="+mn-ea"/>
              </a:rPr>
              <a:t>当以获利的方式提问时，人们倾向于避免风险；当以损失的方式提问时，人们倾向于冒风险。</a:t>
            </a:r>
            <a:endParaRPr lang="en-US" altLang="zh-CN" sz="1100" dirty="0">
              <a:solidFill>
                <a:schemeClr val="tx1">
                  <a:lumMod val="65000"/>
                  <a:lumOff val="35000"/>
                </a:schemeClr>
              </a:solidFill>
              <a:latin typeface="+mn-ea"/>
              <a:ea typeface="+mn-ea"/>
            </a:endParaRPr>
          </a:p>
        </p:txBody>
      </p:sp>
      <p:grpSp>
        <p:nvGrpSpPr>
          <p:cNvPr id="44" name="组合 43"/>
          <p:cNvGrpSpPr/>
          <p:nvPr/>
        </p:nvGrpSpPr>
        <p:grpSpPr bwMode="auto">
          <a:xfrm>
            <a:off x="212815" y="1308987"/>
            <a:ext cx="2259643" cy="2259643"/>
            <a:chOff x="1103084" y="2155825"/>
            <a:chExt cx="3176815" cy="3176815"/>
          </a:xfrm>
        </p:grpSpPr>
        <p:sp>
          <p:nvSpPr>
            <p:cNvPr id="45" name="椭圆 44"/>
            <p:cNvSpPr/>
            <p:nvPr/>
          </p:nvSpPr>
          <p:spPr>
            <a:xfrm>
              <a:off x="1103084" y="2155825"/>
              <a:ext cx="3176815" cy="31768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zh-CN" altLang="en-US">
                <a:latin typeface="Arial" panose="020B0604020202020204" pitchFamily="34" charset="0"/>
                <a:ea typeface="思源黑体 CN Normal" panose="020B0400000000000000" charset="-122"/>
                <a:cs typeface="Arial" panose="020B0604020202020204" pitchFamily="34" charset="0"/>
              </a:endParaRPr>
            </a:p>
          </p:txBody>
        </p:sp>
        <p:sp>
          <p:nvSpPr>
            <p:cNvPr id="46" name="椭圆 45"/>
            <p:cNvSpPr/>
            <p:nvPr/>
          </p:nvSpPr>
          <p:spPr>
            <a:xfrm>
              <a:off x="1281790" y="2334530"/>
              <a:ext cx="2819403" cy="2819404"/>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zh-CN" altLang="en-US">
                <a:latin typeface="Arial" panose="020B0604020202020204" pitchFamily="34" charset="0"/>
                <a:ea typeface="思源黑体 CN Normal" panose="020B0400000000000000" charset="-122"/>
                <a:cs typeface="Arial" panose="020B0604020202020204" pitchFamily="34" charset="0"/>
              </a:endParaRPr>
            </a:p>
          </p:txBody>
        </p:sp>
      </p:grpSp>
      <p:sp>
        <p:nvSpPr>
          <p:cNvPr id="47" name="椭圆 46"/>
          <p:cNvSpPr/>
          <p:nvPr/>
        </p:nvSpPr>
        <p:spPr>
          <a:xfrm>
            <a:off x="1952244" y="847117"/>
            <a:ext cx="373310" cy="373310"/>
          </a:xfrm>
          <a:prstGeom prst="ellips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思源黑体 CN Normal" panose="020B0400000000000000" charset="-122"/>
              </a:rPr>
              <a:t>1</a:t>
            </a:r>
            <a:endParaRPr lang="zh-CN" altLang="en-US" dirty="0">
              <a:ea typeface="思源黑体 CN Normal" panose="020B0400000000000000" charset="-122"/>
            </a:endParaRPr>
          </a:p>
        </p:txBody>
      </p:sp>
      <p:sp>
        <p:nvSpPr>
          <p:cNvPr id="48" name="椭圆 47"/>
          <p:cNvSpPr/>
          <p:nvPr/>
        </p:nvSpPr>
        <p:spPr>
          <a:xfrm>
            <a:off x="2744332" y="1808039"/>
            <a:ext cx="373310" cy="37331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思源黑体 CN Normal" panose="020B0400000000000000" charset="-122"/>
              </a:rPr>
              <a:t>2</a:t>
            </a:r>
            <a:endParaRPr lang="zh-CN" altLang="en-US" dirty="0">
              <a:ea typeface="思源黑体 CN Normal" panose="020B0400000000000000" charset="-122"/>
            </a:endParaRPr>
          </a:p>
        </p:txBody>
      </p:sp>
      <p:sp>
        <p:nvSpPr>
          <p:cNvPr id="49" name="椭圆 48"/>
          <p:cNvSpPr/>
          <p:nvPr/>
        </p:nvSpPr>
        <p:spPr>
          <a:xfrm>
            <a:off x="2723392" y="2790432"/>
            <a:ext cx="373310" cy="373310"/>
          </a:xfrm>
          <a:prstGeom prst="ellips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思源黑体 CN Normal" panose="020B0400000000000000" charset="-122"/>
              </a:rPr>
              <a:t>3</a:t>
            </a:r>
            <a:endParaRPr lang="zh-CN" altLang="en-US" dirty="0">
              <a:ea typeface="思源黑体 CN Normal" panose="020B0400000000000000" charset="-122"/>
            </a:endParaRPr>
          </a:p>
        </p:txBody>
      </p:sp>
      <p:sp>
        <p:nvSpPr>
          <p:cNvPr id="50" name="椭圆 49"/>
          <p:cNvSpPr/>
          <p:nvPr/>
        </p:nvSpPr>
        <p:spPr>
          <a:xfrm>
            <a:off x="1952244" y="3640638"/>
            <a:ext cx="373310" cy="37331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思源黑体 CN Normal" panose="020B0400000000000000" charset="-122"/>
              </a:rPr>
              <a:t>4</a:t>
            </a:r>
            <a:endParaRPr lang="zh-CN" altLang="en-US" dirty="0">
              <a:ea typeface="思源黑体 CN Normal" panose="020B0400000000000000" charset="-122"/>
            </a:endParaRPr>
          </a:p>
        </p:txBody>
      </p:sp>
      <p:grpSp>
        <p:nvGrpSpPr>
          <p:cNvPr id="51" name="组合 50"/>
          <p:cNvGrpSpPr/>
          <p:nvPr/>
        </p:nvGrpSpPr>
        <p:grpSpPr>
          <a:xfrm>
            <a:off x="3620869" y="654980"/>
            <a:ext cx="821462" cy="821462"/>
            <a:chOff x="4008377" y="1003063"/>
            <a:chExt cx="821462" cy="821462"/>
          </a:xfrm>
          <a:solidFill>
            <a:schemeClr val="accent2">
              <a:lumMod val="75000"/>
            </a:schemeClr>
          </a:solidFill>
        </p:grpSpPr>
        <p:sp>
          <p:nvSpPr>
            <p:cNvPr id="57" name="椭圆 56"/>
            <p:cNvSpPr/>
            <p:nvPr/>
          </p:nvSpPr>
          <p:spPr>
            <a:xfrm>
              <a:off x="4008377" y="1003063"/>
              <a:ext cx="821462" cy="8214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nvGrpSpPr>
            <p:cNvPr id="53" name="组合 54"/>
            <p:cNvGrpSpPr>
              <a:grpSpLocks noChangeAspect="1"/>
            </p:cNvGrpSpPr>
            <p:nvPr/>
          </p:nvGrpSpPr>
          <p:grpSpPr bwMode="auto">
            <a:xfrm>
              <a:off x="4230408" y="1145664"/>
              <a:ext cx="389996" cy="469762"/>
              <a:chOff x="3452849" y="2667441"/>
              <a:chExt cx="239345" cy="288605"/>
            </a:xfrm>
            <a:grpFill/>
          </p:grpSpPr>
          <p:sp>
            <p:nvSpPr>
              <p:cNvPr id="54"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Arial" panose="020B0604020202020204" pitchFamily="34" charset="0"/>
                  <a:ea typeface="思源黑体 CN Normal" panose="020B0400000000000000" charset="-122"/>
                  <a:cs typeface="Arial" panose="020B0604020202020204" pitchFamily="34" charset="0"/>
                </a:endParaRPr>
              </a:p>
            </p:txBody>
          </p:sp>
          <p:sp>
            <p:nvSpPr>
              <p:cNvPr id="55" name="Freeform 847"/>
              <p:cNvSpPr/>
              <p:nvPr/>
            </p:nvSpPr>
            <p:spPr bwMode="auto">
              <a:xfrm>
                <a:off x="3547138" y="2667441"/>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Arial" panose="020B0604020202020204" pitchFamily="34" charset="0"/>
                  <a:ea typeface="思源黑体 CN Normal" panose="020B0400000000000000" charset="-122"/>
                  <a:cs typeface="Arial" panose="020B0604020202020204" pitchFamily="34" charset="0"/>
                </a:endParaRPr>
              </a:p>
            </p:txBody>
          </p:sp>
        </p:grpSp>
      </p:grpSp>
      <p:grpSp>
        <p:nvGrpSpPr>
          <p:cNvPr id="58" name="组合 57"/>
          <p:cNvGrpSpPr/>
          <p:nvPr/>
        </p:nvGrpSpPr>
        <p:grpSpPr>
          <a:xfrm>
            <a:off x="4303165" y="1604757"/>
            <a:ext cx="821462" cy="821462"/>
            <a:chOff x="4703459" y="1967087"/>
            <a:chExt cx="821462" cy="821462"/>
          </a:xfrm>
          <a:solidFill>
            <a:schemeClr val="accent5"/>
          </a:solidFill>
        </p:grpSpPr>
        <p:sp>
          <p:nvSpPr>
            <p:cNvPr id="62" name="椭圆 61"/>
            <p:cNvSpPr/>
            <p:nvPr/>
          </p:nvSpPr>
          <p:spPr>
            <a:xfrm>
              <a:off x="4703459" y="1967087"/>
              <a:ext cx="821462" cy="8214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60"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Arial" panose="020B0604020202020204" pitchFamily="34" charset="0"/>
                <a:ea typeface="思源黑体 CN Normal" panose="020B0400000000000000" charset="-122"/>
                <a:cs typeface="Arial" panose="020B0604020202020204" pitchFamily="34" charset="0"/>
              </a:endParaRPr>
            </a:p>
          </p:txBody>
        </p:sp>
      </p:grpSp>
      <p:grpSp>
        <p:nvGrpSpPr>
          <p:cNvPr id="63" name="组合 62"/>
          <p:cNvGrpSpPr/>
          <p:nvPr/>
        </p:nvGrpSpPr>
        <p:grpSpPr>
          <a:xfrm>
            <a:off x="4347255" y="2584211"/>
            <a:ext cx="821462" cy="821462"/>
            <a:chOff x="4734763" y="3012700"/>
            <a:chExt cx="821462" cy="821462"/>
          </a:xfrm>
          <a:solidFill>
            <a:schemeClr val="accent2">
              <a:lumMod val="75000"/>
            </a:schemeClr>
          </a:solidFill>
        </p:grpSpPr>
        <p:sp>
          <p:nvSpPr>
            <p:cNvPr id="67" name="椭圆 66"/>
            <p:cNvSpPr/>
            <p:nvPr/>
          </p:nvSpPr>
          <p:spPr>
            <a:xfrm>
              <a:off x="4734763" y="3012700"/>
              <a:ext cx="821462" cy="8214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65"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Arial" panose="020B0604020202020204" pitchFamily="34" charset="0"/>
                <a:ea typeface="思源黑体 CN Normal" panose="020B0400000000000000" charset="-122"/>
                <a:cs typeface="Arial" panose="020B0604020202020204" pitchFamily="34" charset="0"/>
              </a:endParaRPr>
            </a:p>
          </p:txBody>
        </p:sp>
      </p:grpSp>
      <p:grpSp>
        <p:nvGrpSpPr>
          <p:cNvPr id="68" name="组合 67"/>
          <p:cNvGrpSpPr/>
          <p:nvPr/>
        </p:nvGrpSpPr>
        <p:grpSpPr>
          <a:xfrm>
            <a:off x="3628085" y="3454894"/>
            <a:ext cx="821462" cy="821462"/>
            <a:chOff x="4015593" y="3883383"/>
            <a:chExt cx="821462" cy="821462"/>
          </a:xfrm>
          <a:solidFill>
            <a:schemeClr val="accent5"/>
          </a:solidFill>
        </p:grpSpPr>
        <p:sp>
          <p:nvSpPr>
            <p:cNvPr id="72" name="椭圆 71"/>
            <p:cNvSpPr/>
            <p:nvPr/>
          </p:nvSpPr>
          <p:spPr>
            <a:xfrm>
              <a:off x="4015593" y="3883383"/>
              <a:ext cx="821462" cy="8214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70"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Arial" panose="020B0604020202020204" pitchFamily="34" charset="0"/>
                <a:ea typeface="思源黑体 CN Normal" panose="020B0400000000000000" charset="-122"/>
                <a:cs typeface="Arial" panose="020B0604020202020204" pitchFamily="34" charset="0"/>
              </a:endParaRPr>
            </a:p>
          </p:txBody>
        </p:sp>
      </p:grpSp>
      <p:sp>
        <p:nvSpPr>
          <p:cNvPr id="73" name="矩形 72"/>
          <p:cNvSpPr/>
          <p:nvPr/>
        </p:nvSpPr>
        <p:spPr>
          <a:xfrm>
            <a:off x="5221946" y="1568576"/>
            <a:ext cx="902793" cy="523212"/>
          </a:xfrm>
          <a:prstGeom prst="rect">
            <a:avLst/>
          </a:prstGeom>
        </p:spPr>
        <p:txBody>
          <a:bodyPr wrap="none" lIns="91431" tIns="45716" rIns="91431" bIns="45716">
            <a:spAutoFit/>
          </a:bodyPr>
          <a:lstStyle/>
          <a:p>
            <a:r>
              <a:rPr lang="zh-CN" altLang="en-US" sz="1400" b="1" dirty="0">
                <a:solidFill>
                  <a:schemeClr val="accent2">
                    <a:lumMod val="75000"/>
                  </a:schemeClr>
                </a:solidFill>
                <a:latin typeface="思源黑体 CN Normal" panose="020B0400000000000000" charset="-122"/>
                <a:ea typeface="思源黑体 CN Normal" panose="020B0400000000000000" charset="-122"/>
              </a:rPr>
              <a:t>禀赋效应</a:t>
            </a:r>
          </a:p>
          <a:p>
            <a:endParaRPr lang="zh-CN" altLang="en-US" sz="1400" b="1" dirty="0">
              <a:solidFill>
                <a:schemeClr val="accent2">
                  <a:lumMod val="75000"/>
                </a:schemeClr>
              </a:solidFill>
              <a:latin typeface="思源黑体 CN Normal" panose="020B0400000000000000" charset="-122"/>
              <a:ea typeface="思源黑体 CN Normal" panose="020B0400000000000000" charset="-122"/>
            </a:endParaRPr>
          </a:p>
        </p:txBody>
      </p:sp>
      <p:sp>
        <p:nvSpPr>
          <p:cNvPr id="74" name="矩形 47"/>
          <p:cNvSpPr>
            <a:spLocks noChangeArrowheads="1"/>
          </p:cNvSpPr>
          <p:nvPr/>
        </p:nvSpPr>
        <p:spPr bwMode="auto">
          <a:xfrm>
            <a:off x="5192604" y="1808619"/>
            <a:ext cx="3611468" cy="430879"/>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65000"/>
                    <a:lumOff val="35000"/>
                  </a:schemeClr>
                </a:solidFill>
                <a:latin typeface="+mn-ea"/>
                <a:ea typeface="+mn-ea"/>
              </a:rPr>
              <a:t>当一个人拥有某项物品或资产的时候，他对该物品或资产的价值评估要大于没有拥有这项物品或资产的时候。</a:t>
            </a:r>
            <a:endParaRPr lang="en-US" altLang="zh-CN" sz="1100" dirty="0">
              <a:solidFill>
                <a:schemeClr val="tx1">
                  <a:lumMod val="65000"/>
                  <a:lumOff val="35000"/>
                </a:schemeClr>
              </a:solidFill>
              <a:latin typeface="+mn-ea"/>
              <a:ea typeface="+mn-ea"/>
            </a:endParaRPr>
          </a:p>
        </p:txBody>
      </p:sp>
      <p:sp>
        <p:nvSpPr>
          <p:cNvPr id="75" name="矩形 74"/>
          <p:cNvSpPr/>
          <p:nvPr/>
        </p:nvSpPr>
        <p:spPr>
          <a:xfrm>
            <a:off x="5280320" y="2599551"/>
            <a:ext cx="1082329" cy="523212"/>
          </a:xfrm>
          <a:prstGeom prst="rect">
            <a:avLst/>
          </a:prstGeom>
        </p:spPr>
        <p:txBody>
          <a:bodyPr wrap="none" lIns="91431" tIns="45716" rIns="91431" bIns="45716">
            <a:spAutoFit/>
          </a:bodyPr>
          <a:lstStyle/>
          <a:p>
            <a:r>
              <a:rPr lang="zh-CN" altLang="en-US" sz="1400" b="1" dirty="0">
                <a:solidFill>
                  <a:schemeClr val="accent2">
                    <a:lumMod val="75000"/>
                  </a:schemeClr>
                </a:solidFill>
                <a:latin typeface="思源黑体 CN Normal" panose="020B0400000000000000" charset="-122"/>
                <a:ea typeface="思源黑体 CN Normal" panose="020B0400000000000000" charset="-122"/>
              </a:rPr>
              <a:t>适应性偏见</a:t>
            </a:r>
          </a:p>
          <a:p>
            <a:endParaRPr lang="zh-CN" altLang="en-US" sz="1400" b="1" dirty="0">
              <a:solidFill>
                <a:schemeClr val="accent2">
                  <a:lumMod val="75000"/>
                </a:schemeClr>
              </a:solidFill>
              <a:latin typeface="思源黑体 CN Normal" panose="020B0400000000000000" charset="-122"/>
              <a:ea typeface="思源黑体 CN Normal" panose="020B0400000000000000" charset="-122"/>
            </a:endParaRPr>
          </a:p>
        </p:txBody>
      </p:sp>
      <p:sp>
        <p:nvSpPr>
          <p:cNvPr id="80" name="矩形 47"/>
          <p:cNvSpPr>
            <a:spLocks noChangeArrowheads="1"/>
          </p:cNvSpPr>
          <p:nvPr/>
        </p:nvSpPr>
        <p:spPr bwMode="auto">
          <a:xfrm>
            <a:off x="5250977" y="2839594"/>
            <a:ext cx="3553095" cy="600156"/>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65000"/>
                    <a:lumOff val="35000"/>
                  </a:schemeClr>
                </a:solidFill>
                <a:latin typeface="+mn-ea"/>
                <a:ea typeface="+mn-ea"/>
              </a:rPr>
              <a:t>是人们对外界环境刺激的反应随着时间推移逐渐减弱的现象 。 我们常常高估了很多事情对心情的影响，低估了自己的适应能力。 </a:t>
            </a:r>
            <a:endParaRPr lang="en-US" altLang="zh-CN" sz="1100" dirty="0">
              <a:solidFill>
                <a:schemeClr val="tx1">
                  <a:lumMod val="65000"/>
                  <a:lumOff val="35000"/>
                </a:schemeClr>
              </a:solidFill>
              <a:latin typeface="+mn-ea"/>
              <a:ea typeface="+mn-ea"/>
            </a:endParaRPr>
          </a:p>
        </p:txBody>
      </p:sp>
      <p:sp>
        <p:nvSpPr>
          <p:cNvPr id="84" name="矩形 83"/>
          <p:cNvSpPr/>
          <p:nvPr/>
        </p:nvSpPr>
        <p:spPr>
          <a:xfrm>
            <a:off x="4581049" y="3552062"/>
            <a:ext cx="1082329" cy="523212"/>
          </a:xfrm>
          <a:prstGeom prst="rect">
            <a:avLst/>
          </a:prstGeom>
        </p:spPr>
        <p:txBody>
          <a:bodyPr wrap="none" lIns="91431" tIns="45716" rIns="91431" bIns="45716">
            <a:spAutoFit/>
          </a:bodyPr>
          <a:lstStyle/>
          <a:p>
            <a:r>
              <a:rPr lang="zh-CN" altLang="en-US" sz="1400" b="1" dirty="0">
                <a:solidFill>
                  <a:schemeClr val="accent2">
                    <a:lumMod val="75000"/>
                  </a:schemeClr>
                </a:solidFill>
                <a:latin typeface="思源黑体 CN Normal" panose="020B0400000000000000" charset="-122"/>
                <a:ea typeface="思源黑体 CN Normal" panose="020B0400000000000000" charset="-122"/>
              </a:rPr>
              <a:t>凡勃仑效应</a:t>
            </a:r>
          </a:p>
          <a:p>
            <a:endParaRPr lang="zh-CN" altLang="en-US" sz="1400" b="1" dirty="0">
              <a:solidFill>
                <a:schemeClr val="accent2">
                  <a:lumMod val="75000"/>
                </a:schemeClr>
              </a:solidFill>
              <a:latin typeface="思源黑体 CN Normal" panose="020B0400000000000000" charset="-122"/>
              <a:ea typeface="思源黑体 CN Normal" panose="020B0400000000000000" charset="-122"/>
            </a:endParaRPr>
          </a:p>
        </p:txBody>
      </p:sp>
      <p:sp>
        <p:nvSpPr>
          <p:cNvPr id="85" name="矩形 47"/>
          <p:cNvSpPr>
            <a:spLocks noChangeArrowheads="1"/>
          </p:cNvSpPr>
          <p:nvPr/>
        </p:nvSpPr>
        <p:spPr bwMode="auto">
          <a:xfrm>
            <a:off x="4551706" y="3792105"/>
            <a:ext cx="4252366" cy="769433"/>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65000"/>
                    <a:lumOff val="35000"/>
                  </a:schemeClr>
                </a:solidFill>
                <a:latin typeface="+mn-ea"/>
                <a:ea typeface="+mn-ea"/>
              </a:rPr>
              <a:t>是指消费者对一种商品需求的程度因其标价较高而不是较低而增加。 它反映了人们进行挥霍性消费的心理愿望。 商品价格定得越高，越能受到消费者的青睐。 商品价格越高消费者反而越愿意购买的消费倾向</a:t>
            </a:r>
            <a:endParaRPr lang="en-US" altLang="zh-CN" sz="1100" dirty="0">
              <a:solidFill>
                <a:schemeClr val="tx1">
                  <a:lumMod val="65000"/>
                  <a:lumOff val="35000"/>
                </a:schemeClr>
              </a:solidFill>
              <a:latin typeface="+mn-ea"/>
              <a:ea typeface="+mn-ea"/>
            </a:endParaRPr>
          </a:p>
        </p:txBody>
      </p:sp>
      <p:sp>
        <p:nvSpPr>
          <p:cNvPr id="76" name="TextBox 75"/>
          <p:cNvSpPr txBox="1"/>
          <p:nvPr/>
        </p:nvSpPr>
        <p:spPr>
          <a:xfrm>
            <a:off x="371601" y="221153"/>
            <a:ext cx="2492990" cy="400110"/>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衍生理论与实际应用</a:t>
            </a:r>
          </a:p>
        </p:txBody>
      </p:sp>
      <p:sp>
        <p:nvSpPr>
          <p:cNvPr id="2" name="矩形 1">
            <a:extLst>
              <a:ext uri="{FF2B5EF4-FFF2-40B4-BE49-F238E27FC236}">
                <a16:creationId xmlns:a16="http://schemas.microsoft.com/office/drawing/2014/main" id="{29C81372-F74D-D605-90BA-C3C25AFC37E4}"/>
              </a:ext>
            </a:extLst>
          </p:cNvPr>
          <p:cNvSpPr/>
          <p:nvPr/>
        </p:nvSpPr>
        <p:spPr>
          <a:xfrm>
            <a:off x="1118644" y="4595255"/>
            <a:ext cx="6042020" cy="523212"/>
          </a:xfrm>
          <a:prstGeom prst="rect">
            <a:avLst/>
          </a:prstGeom>
        </p:spPr>
        <p:txBody>
          <a:bodyPr wrap="none" lIns="91431" tIns="45716" rIns="91431" bIns="45716">
            <a:spAutoFit/>
          </a:bodyPr>
          <a:lstStyle/>
          <a:p>
            <a:r>
              <a:rPr lang="zh-CN" altLang="en-US" sz="1400" b="1" dirty="0">
                <a:solidFill>
                  <a:schemeClr val="accent2">
                    <a:lumMod val="75000"/>
                  </a:schemeClr>
                </a:solidFill>
                <a:latin typeface="思源黑体 CN Normal" panose="020B0400000000000000" charset="-122"/>
                <a:ea typeface="思源黑体 CN Normal" panose="020B0400000000000000" charset="-122"/>
              </a:rPr>
              <a:t>现状偏见、跨期偏好、合算偏见、可得性偏差、光环效应、比例偏见</a:t>
            </a:r>
            <a:r>
              <a:rPr lang="en-US" altLang="zh-CN" sz="1400" b="1" dirty="0">
                <a:solidFill>
                  <a:schemeClr val="accent2">
                    <a:lumMod val="75000"/>
                  </a:schemeClr>
                </a:solidFill>
                <a:latin typeface="思源黑体 CN Normal" panose="020B0400000000000000" charset="-122"/>
                <a:ea typeface="思源黑体 CN Normal" panose="020B0400000000000000" charset="-122"/>
              </a:rPr>
              <a:t>······</a:t>
            </a:r>
            <a:endParaRPr lang="zh-CN" altLang="en-US" sz="1400" b="1" dirty="0">
              <a:solidFill>
                <a:schemeClr val="accent2">
                  <a:lumMod val="75000"/>
                </a:schemeClr>
              </a:solidFill>
              <a:latin typeface="思源黑体 CN Normal" panose="020B0400000000000000" charset="-122"/>
              <a:ea typeface="思源黑体 CN Normal" panose="020B0400000000000000" charset="-122"/>
            </a:endParaRPr>
          </a:p>
          <a:p>
            <a:endParaRPr lang="zh-CN" altLang="en-US" sz="1400" b="1" dirty="0">
              <a:solidFill>
                <a:schemeClr val="accent2">
                  <a:lumMod val="75000"/>
                </a:schemeClr>
              </a:solidFill>
              <a:latin typeface="思源黑体 CN Normal" panose="020B0400000000000000" charset="-122"/>
              <a:ea typeface="思源黑体 CN Normal" panose="020B0400000000000000"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400" fill="hold"/>
                                            <p:tgtEl>
                                              <p:spTgt spid="44"/>
                                            </p:tgtEl>
                                            <p:attrNameLst>
                                              <p:attrName>ppt_w</p:attrName>
                                            </p:attrNameLst>
                                          </p:cBhvr>
                                          <p:tavLst>
                                            <p:tav tm="0">
                                              <p:val>
                                                <p:fltVal val="0"/>
                                              </p:val>
                                            </p:tav>
                                            <p:tav tm="100000">
                                              <p:val>
                                                <p:strVal val="#ppt_w"/>
                                              </p:val>
                                            </p:tav>
                                          </p:tavLst>
                                        </p:anim>
                                        <p:anim calcmode="lin" valueType="num">
                                          <p:cBhvr>
                                            <p:cTn id="8" dur="400" fill="hold"/>
                                            <p:tgtEl>
                                              <p:spTgt spid="44"/>
                                            </p:tgtEl>
                                            <p:attrNameLst>
                                              <p:attrName>ppt_h</p:attrName>
                                            </p:attrNameLst>
                                          </p:cBhvr>
                                          <p:tavLst>
                                            <p:tav tm="0">
                                              <p:val>
                                                <p:fltVal val="0"/>
                                              </p:val>
                                            </p:tav>
                                            <p:tav tm="100000">
                                              <p:val>
                                                <p:strVal val="#ppt_h"/>
                                              </p:val>
                                            </p:tav>
                                          </p:tavLst>
                                        </p:anim>
                                        <p:animEffect transition="in" filter="fade">
                                          <p:cBhvr>
                                            <p:cTn id="9" dur="400"/>
                                            <p:tgtEl>
                                              <p:spTgt spid="4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up)">
                                          <p:cBhvr>
                                            <p:cTn id="13" dur="350"/>
                                            <p:tgtEl>
                                              <p:spTgt spid="3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000"/>
                                </p:stCondLst>
                                <p:childTnLst>
                                  <p:par>
                                    <p:cTn id="25" presetID="2" presetClass="entr" presetSubtype="2" fill="hold" nodeType="afterEffect" p14:presetBounceEnd="40000">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14:bounceEnd="40000">
                                          <p:cBhvr additive="base">
                                            <p:cTn id="27" dur="500" fill="hold"/>
                                            <p:tgtEl>
                                              <p:spTgt spid="51"/>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5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500"/>
                                            <p:tgtEl>
                                              <p:spTgt spid="40"/>
                                            </p:tgtEl>
                                          </p:cBhvr>
                                        </p:animEffect>
                                      </p:childTnLst>
                                    </p:cTn>
                                  </p:par>
                                </p:childTnLst>
                              </p:cTn>
                            </p:par>
                            <p:par>
                              <p:cTn id="45" fill="hold">
                                <p:stCondLst>
                                  <p:cond delay="3500"/>
                                </p:stCondLst>
                                <p:childTnLst>
                                  <p:par>
                                    <p:cTn id="46" presetID="2" presetClass="entr" presetSubtype="2" fill="hold" nodeType="afterEffect" p14:presetBounceEnd="40000">
                                      <p:stCondLst>
                                        <p:cond delay="0"/>
                                      </p:stCondLst>
                                      <p:childTnLst>
                                        <p:set>
                                          <p:cBhvr>
                                            <p:cTn id="47" dur="1" fill="hold">
                                              <p:stCondLst>
                                                <p:cond delay="0"/>
                                              </p:stCondLst>
                                            </p:cTn>
                                            <p:tgtEl>
                                              <p:spTgt spid="58"/>
                                            </p:tgtEl>
                                            <p:attrNameLst>
                                              <p:attrName>style.visibility</p:attrName>
                                            </p:attrNameLst>
                                          </p:cBhvr>
                                          <p:to>
                                            <p:strVal val="visible"/>
                                          </p:to>
                                        </p:set>
                                        <p:anim calcmode="lin" valueType="num" p14:bounceEnd="40000">
                                          <p:cBhvr additive="base">
                                            <p:cTn id="48" dur="500" fill="hold"/>
                                            <p:tgtEl>
                                              <p:spTgt spid="58"/>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58"/>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ipe(left)">
                                          <p:cBhvr>
                                            <p:cTn id="53" dur="500"/>
                                            <p:tgtEl>
                                              <p:spTgt spid="7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wipe(left)">
                                          <p:cBhvr>
                                            <p:cTn id="56" dur="500"/>
                                            <p:tgtEl>
                                              <p:spTgt spid="74"/>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childTnLst>
                              </p:cTn>
                            </p:par>
                            <p:par>
                              <p:cTn id="62" fill="hold">
                                <p:stCondLst>
                                  <p:cond delay="4500"/>
                                </p:stCondLst>
                                <p:childTnLst>
                                  <p:par>
                                    <p:cTn id="63" presetID="22" presetClass="entr" presetSubtype="8"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childTnLst>
                              </p:cTn>
                            </p:par>
                            <p:par>
                              <p:cTn id="66" fill="hold">
                                <p:stCondLst>
                                  <p:cond delay="5000"/>
                                </p:stCondLst>
                                <p:childTnLst>
                                  <p:par>
                                    <p:cTn id="67" presetID="2" presetClass="entr" presetSubtype="2" fill="hold" nodeType="afterEffect" p14:presetBounceEnd="40000">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14:bounceEnd="40000">
                                          <p:cBhvr additive="base">
                                            <p:cTn id="69" dur="500" fill="hold"/>
                                            <p:tgtEl>
                                              <p:spTgt spid="63"/>
                                            </p:tgtEl>
                                            <p:attrNameLst>
                                              <p:attrName>ppt_x</p:attrName>
                                            </p:attrNameLst>
                                          </p:cBhvr>
                                          <p:tavLst>
                                            <p:tav tm="0">
                                              <p:val>
                                                <p:strVal val="1+#ppt_w/2"/>
                                              </p:val>
                                            </p:tav>
                                            <p:tav tm="100000">
                                              <p:val>
                                                <p:strVal val="#ppt_x"/>
                                              </p:val>
                                            </p:tav>
                                          </p:tavLst>
                                        </p:anim>
                                        <p:anim calcmode="lin" valueType="num" p14:bounceEnd="40000">
                                          <p:cBhvr additive="base">
                                            <p:cTn id="70" dur="500" fill="hold"/>
                                            <p:tgtEl>
                                              <p:spTgt spid="63"/>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22" presetClass="entr" presetSubtype="8" fill="hold" grpId="0" nodeType="after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500"/>
                                            <p:tgtEl>
                                              <p:spTgt spid="7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50"/>
                                            </p:tgtEl>
                                            <p:attrNameLst>
                                              <p:attrName>style.visibility</p:attrName>
                                            </p:attrNameLst>
                                          </p:cBhvr>
                                          <p:to>
                                            <p:strVal val="visible"/>
                                          </p:to>
                                        </p:set>
                                        <p:anim calcmode="lin" valueType="num">
                                          <p:cBhvr>
                                            <p:cTn id="80" dur="500" fill="hold"/>
                                            <p:tgtEl>
                                              <p:spTgt spid="50"/>
                                            </p:tgtEl>
                                            <p:attrNameLst>
                                              <p:attrName>ppt_w</p:attrName>
                                            </p:attrNameLst>
                                          </p:cBhvr>
                                          <p:tavLst>
                                            <p:tav tm="0">
                                              <p:val>
                                                <p:fltVal val="0"/>
                                              </p:val>
                                            </p:tav>
                                            <p:tav tm="100000">
                                              <p:val>
                                                <p:strVal val="#ppt_w"/>
                                              </p:val>
                                            </p:tav>
                                          </p:tavLst>
                                        </p:anim>
                                        <p:anim calcmode="lin" valueType="num">
                                          <p:cBhvr>
                                            <p:cTn id="81" dur="500" fill="hold"/>
                                            <p:tgtEl>
                                              <p:spTgt spid="50"/>
                                            </p:tgtEl>
                                            <p:attrNameLst>
                                              <p:attrName>ppt_h</p:attrName>
                                            </p:attrNameLst>
                                          </p:cBhvr>
                                          <p:tavLst>
                                            <p:tav tm="0">
                                              <p:val>
                                                <p:fltVal val="0"/>
                                              </p:val>
                                            </p:tav>
                                            <p:tav tm="100000">
                                              <p:val>
                                                <p:strVal val="#ppt_h"/>
                                              </p:val>
                                            </p:tav>
                                          </p:tavLst>
                                        </p:anim>
                                        <p:animEffect transition="in" filter="fade">
                                          <p:cBhvr>
                                            <p:cTn id="82" dur="500"/>
                                            <p:tgtEl>
                                              <p:spTgt spid="50"/>
                                            </p:tgtEl>
                                          </p:cBhvr>
                                        </p:animEffect>
                                      </p:childTnLst>
                                    </p:cTn>
                                  </p:par>
                                </p:childTnLst>
                              </p:cTn>
                            </p:par>
                            <p:par>
                              <p:cTn id="83" fill="hold">
                                <p:stCondLst>
                                  <p:cond delay="6000"/>
                                </p:stCondLst>
                                <p:childTnLst>
                                  <p:par>
                                    <p:cTn id="84" presetID="22" presetClass="entr" presetSubtype="8" fill="hold"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par>
                              <p:cTn id="87" fill="hold">
                                <p:stCondLst>
                                  <p:cond delay="6500"/>
                                </p:stCondLst>
                                <p:childTnLst>
                                  <p:par>
                                    <p:cTn id="88" presetID="2" presetClass="entr" presetSubtype="2" fill="hold" nodeType="afterEffect" p14:presetBounceEnd="40000">
                                      <p:stCondLst>
                                        <p:cond delay="0"/>
                                      </p:stCondLst>
                                      <p:childTnLst>
                                        <p:set>
                                          <p:cBhvr>
                                            <p:cTn id="89" dur="1" fill="hold">
                                              <p:stCondLst>
                                                <p:cond delay="0"/>
                                              </p:stCondLst>
                                            </p:cTn>
                                            <p:tgtEl>
                                              <p:spTgt spid="68"/>
                                            </p:tgtEl>
                                            <p:attrNameLst>
                                              <p:attrName>style.visibility</p:attrName>
                                            </p:attrNameLst>
                                          </p:cBhvr>
                                          <p:to>
                                            <p:strVal val="visible"/>
                                          </p:to>
                                        </p:set>
                                        <p:anim calcmode="lin" valueType="num" p14:bounceEnd="40000">
                                          <p:cBhvr additive="base">
                                            <p:cTn id="90" dur="500" fill="hold"/>
                                            <p:tgtEl>
                                              <p:spTgt spid="68"/>
                                            </p:tgtEl>
                                            <p:attrNameLst>
                                              <p:attrName>ppt_x</p:attrName>
                                            </p:attrNameLst>
                                          </p:cBhvr>
                                          <p:tavLst>
                                            <p:tav tm="0">
                                              <p:val>
                                                <p:strVal val="1+#ppt_w/2"/>
                                              </p:val>
                                            </p:tav>
                                            <p:tav tm="100000">
                                              <p:val>
                                                <p:strVal val="#ppt_x"/>
                                              </p:val>
                                            </p:tav>
                                          </p:tavLst>
                                        </p:anim>
                                        <p:anim calcmode="lin" valueType="num" p14:bounceEnd="40000">
                                          <p:cBhvr additive="base">
                                            <p:cTn id="91" dur="500" fill="hold"/>
                                            <p:tgtEl>
                                              <p:spTgt spid="68"/>
                                            </p:tgtEl>
                                            <p:attrNameLst>
                                              <p:attrName>ppt_y</p:attrName>
                                            </p:attrNameLst>
                                          </p:cBhvr>
                                          <p:tavLst>
                                            <p:tav tm="0">
                                              <p:val>
                                                <p:strVal val="#ppt_y"/>
                                              </p:val>
                                            </p:tav>
                                            <p:tav tm="100000">
                                              <p:val>
                                                <p:strVal val="#ppt_y"/>
                                              </p:val>
                                            </p:tav>
                                          </p:tavLst>
                                        </p:anim>
                                      </p:childTnLst>
                                    </p:cTn>
                                  </p:par>
                                </p:childTnLst>
                              </p:cTn>
                            </p:par>
                            <p:par>
                              <p:cTn id="92" fill="hold">
                                <p:stCondLst>
                                  <p:cond delay="7000"/>
                                </p:stCondLst>
                                <p:childTnLst>
                                  <p:par>
                                    <p:cTn id="93" presetID="22" presetClass="entr" presetSubtype="8" fill="hold" grpId="0" nodeType="after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wipe(left)">
                                          <p:cBhvr>
                                            <p:cTn id="95" dur="500"/>
                                            <p:tgtEl>
                                              <p:spTgt spid="8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left)">
                                          <p:cBhvr>
                                            <p:cTn id="98" dur="500"/>
                                            <p:tgtEl>
                                              <p:spTgt spid="85"/>
                                            </p:tgtEl>
                                          </p:cBhvr>
                                        </p:animEffect>
                                      </p:childTnLst>
                                    </p:cTn>
                                  </p:par>
                                </p:childTnLst>
                              </p:cTn>
                            </p:par>
                            <p:par>
                              <p:cTn id="99" fill="hold">
                                <p:stCondLst>
                                  <p:cond delay="7500"/>
                                </p:stCondLst>
                                <p:childTnLst>
                                  <p:par>
                                    <p:cTn id="100" presetID="22" presetClass="entr" presetSubtype="8" fill="hold" grpId="0" nodeType="after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wipe(left)">
                                          <p:cBhvr>
                                            <p:cTn id="10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7" grpId="0" animBg="1"/>
          <p:bldP spid="48" grpId="0" animBg="1"/>
          <p:bldP spid="49" grpId="0" animBg="1"/>
          <p:bldP spid="50" grpId="0" animBg="1"/>
          <p:bldP spid="73" grpId="0"/>
          <p:bldP spid="74" grpId="0"/>
          <p:bldP spid="75" grpId="0"/>
          <p:bldP spid="80" grpId="0"/>
          <p:bldP spid="84" grpId="0"/>
          <p:bldP spid="85" grpId="0"/>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400" fill="hold"/>
                                            <p:tgtEl>
                                              <p:spTgt spid="44"/>
                                            </p:tgtEl>
                                            <p:attrNameLst>
                                              <p:attrName>ppt_w</p:attrName>
                                            </p:attrNameLst>
                                          </p:cBhvr>
                                          <p:tavLst>
                                            <p:tav tm="0">
                                              <p:val>
                                                <p:fltVal val="0"/>
                                              </p:val>
                                            </p:tav>
                                            <p:tav tm="100000">
                                              <p:val>
                                                <p:strVal val="#ppt_w"/>
                                              </p:val>
                                            </p:tav>
                                          </p:tavLst>
                                        </p:anim>
                                        <p:anim calcmode="lin" valueType="num">
                                          <p:cBhvr>
                                            <p:cTn id="8" dur="400" fill="hold"/>
                                            <p:tgtEl>
                                              <p:spTgt spid="44"/>
                                            </p:tgtEl>
                                            <p:attrNameLst>
                                              <p:attrName>ppt_h</p:attrName>
                                            </p:attrNameLst>
                                          </p:cBhvr>
                                          <p:tavLst>
                                            <p:tav tm="0">
                                              <p:val>
                                                <p:fltVal val="0"/>
                                              </p:val>
                                            </p:tav>
                                            <p:tav tm="100000">
                                              <p:val>
                                                <p:strVal val="#ppt_h"/>
                                              </p:val>
                                            </p:tav>
                                          </p:tavLst>
                                        </p:anim>
                                        <p:animEffect transition="in" filter="fade">
                                          <p:cBhvr>
                                            <p:cTn id="9" dur="400"/>
                                            <p:tgtEl>
                                              <p:spTgt spid="4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up)">
                                          <p:cBhvr>
                                            <p:cTn id="13" dur="350"/>
                                            <p:tgtEl>
                                              <p:spTgt spid="3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1+#ppt_w/2"/>
                                              </p:val>
                                            </p:tav>
                                            <p:tav tm="100000">
                                              <p:val>
                                                <p:strVal val="#ppt_x"/>
                                              </p:val>
                                            </p:tav>
                                          </p:tavLst>
                                        </p:anim>
                                        <p:anim calcmode="lin" valueType="num">
                                          <p:cBhvr additive="base">
                                            <p:cTn id="28" dur="500" fill="hold"/>
                                            <p:tgtEl>
                                              <p:spTgt spid="5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500"/>
                                            <p:tgtEl>
                                              <p:spTgt spid="40"/>
                                            </p:tgtEl>
                                          </p:cBhvr>
                                        </p:animEffect>
                                      </p:childTnLst>
                                    </p:cTn>
                                  </p:par>
                                </p:childTnLst>
                              </p:cTn>
                            </p:par>
                            <p:par>
                              <p:cTn id="45" fill="hold">
                                <p:stCondLst>
                                  <p:cond delay="3500"/>
                                </p:stCondLst>
                                <p:childTnLst>
                                  <p:par>
                                    <p:cTn id="46" presetID="2" presetClass="entr" presetSubtype="2" fill="hold" nodeType="afterEffect">
                                      <p:stCondLst>
                                        <p:cond delay="0"/>
                                      </p:stCondLst>
                                      <p:childTnLst>
                                        <p:set>
                                          <p:cBhvr>
                                            <p:cTn id="47" dur="1" fill="hold">
                                              <p:stCondLst>
                                                <p:cond delay="0"/>
                                              </p:stCondLst>
                                            </p:cTn>
                                            <p:tgtEl>
                                              <p:spTgt spid="58"/>
                                            </p:tgtEl>
                                            <p:attrNameLst>
                                              <p:attrName>style.visibility</p:attrName>
                                            </p:attrNameLst>
                                          </p:cBhvr>
                                          <p:to>
                                            <p:strVal val="visible"/>
                                          </p:to>
                                        </p:set>
                                        <p:anim calcmode="lin" valueType="num">
                                          <p:cBhvr additive="base">
                                            <p:cTn id="48" dur="500" fill="hold"/>
                                            <p:tgtEl>
                                              <p:spTgt spid="58"/>
                                            </p:tgtEl>
                                            <p:attrNameLst>
                                              <p:attrName>ppt_x</p:attrName>
                                            </p:attrNameLst>
                                          </p:cBhvr>
                                          <p:tavLst>
                                            <p:tav tm="0">
                                              <p:val>
                                                <p:strVal val="1+#ppt_w/2"/>
                                              </p:val>
                                            </p:tav>
                                            <p:tav tm="100000">
                                              <p:val>
                                                <p:strVal val="#ppt_x"/>
                                              </p:val>
                                            </p:tav>
                                          </p:tavLst>
                                        </p:anim>
                                        <p:anim calcmode="lin" valueType="num">
                                          <p:cBhvr additive="base">
                                            <p:cTn id="49" dur="500" fill="hold"/>
                                            <p:tgtEl>
                                              <p:spTgt spid="58"/>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ipe(left)">
                                          <p:cBhvr>
                                            <p:cTn id="53" dur="500"/>
                                            <p:tgtEl>
                                              <p:spTgt spid="7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wipe(left)">
                                          <p:cBhvr>
                                            <p:cTn id="56" dur="500"/>
                                            <p:tgtEl>
                                              <p:spTgt spid="74"/>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childTnLst>
                              </p:cTn>
                            </p:par>
                            <p:par>
                              <p:cTn id="62" fill="hold">
                                <p:stCondLst>
                                  <p:cond delay="4500"/>
                                </p:stCondLst>
                                <p:childTnLst>
                                  <p:par>
                                    <p:cTn id="63" presetID="22" presetClass="entr" presetSubtype="8"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childTnLst>
                              </p:cTn>
                            </p:par>
                            <p:par>
                              <p:cTn id="66" fill="hold">
                                <p:stCondLst>
                                  <p:cond delay="5000"/>
                                </p:stCondLst>
                                <p:childTnLst>
                                  <p:par>
                                    <p:cTn id="67" presetID="2" presetClass="entr" presetSubtype="2" fill="hold" nodeType="after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1+#ppt_w/2"/>
                                              </p:val>
                                            </p:tav>
                                            <p:tav tm="100000">
                                              <p:val>
                                                <p:strVal val="#ppt_x"/>
                                              </p:val>
                                            </p:tav>
                                          </p:tavLst>
                                        </p:anim>
                                        <p:anim calcmode="lin" valueType="num">
                                          <p:cBhvr additive="base">
                                            <p:cTn id="70" dur="500" fill="hold"/>
                                            <p:tgtEl>
                                              <p:spTgt spid="63"/>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22" presetClass="entr" presetSubtype="8" fill="hold" grpId="0" nodeType="after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500"/>
                                            <p:tgtEl>
                                              <p:spTgt spid="7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50"/>
                                            </p:tgtEl>
                                            <p:attrNameLst>
                                              <p:attrName>style.visibility</p:attrName>
                                            </p:attrNameLst>
                                          </p:cBhvr>
                                          <p:to>
                                            <p:strVal val="visible"/>
                                          </p:to>
                                        </p:set>
                                        <p:anim calcmode="lin" valueType="num">
                                          <p:cBhvr>
                                            <p:cTn id="80" dur="500" fill="hold"/>
                                            <p:tgtEl>
                                              <p:spTgt spid="50"/>
                                            </p:tgtEl>
                                            <p:attrNameLst>
                                              <p:attrName>ppt_w</p:attrName>
                                            </p:attrNameLst>
                                          </p:cBhvr>
                                          <p:tavLst>
                                            <p:tav tm="0">
                                              <p:val>
                                                <p:fltVal val="0"/>
                                              </p:val>
                                            </p:tav>
                                            <p:tav tm="100000">
                                              <p:val>
                                                <p:strVal val="#ppt_w"/>
                                              </p:val>
                                            </p:tav>
                                          </p:tavLst>
                                        </p:anim>
                                        <p:anim calcmode="lin" valueType="num">
                                          <p:cBhvr>
                                            <p:cTn id="81" dur="500" fill="hold"/>
                                            <p:tgtEl>
                                              <p:spTgt spid="50"/>
                                            </p:tgtEl>
                                            <p:attrNameLst>
                                              <p:attrName>ppt_h</p:attrName>
                                            </p:attrNameLst>
                                          </p:cBhvr>
                                          <p:tavLst>
                                            <p:tav tm="0">
                                              <p:val>
                                                <p:fltVal val="0"/>
                                              </p:val>
                                            </p:tav>
                                            <p:tav tm="100000">
                                              <p:val>
                                                <p:strVal val="#ppt_h"/>
                                              </p:val>
                                            </p:tav>
                                          </p:tavLst>
                                        </p:anim>
                                        <p:animEffect transition="in" filter="fade">
                                          <p:cBhvr>
                                            <p:cTn id="82" dur="500"/>
                                            <p:tgtEl>
                                              <p:spTgt spid="50"/>
                                            </p:tgtEl>
                                          </p:cBhvr>
                                        </p:animEffect>
                                      </p:childTnLst>
                                    </p:cTn>
                                  </p:par>
                                </p:childTnLst>
                              </p:cTn>
                            </p:par>
                            <p:par>
                              <p:cTn id="83" fill="hold">
                                <p:stCondLst>
                                  <p:cond delay="6000"/>
                                </p:stCondLst>
                                <p:childTnLst>
                                  <p:par>
                                    <p:cTn id="84" presetID="22" presetClass="entr" presetSubtype="8" fill="hold"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par>
                              <p:cTn id="87" fill="hold">
                                <p:stCondLst>
                                  <p:cond delay="6500"/>
                                </p:stCondLst>
                                <p:childTnLst>
                                  <p:par>
                                    <p:cTn id="88" presetID="2" presetClass="entr" presetSubtype="2" fill="hold" nodeType="afterEffect">
                                      <p:stCondLst>
                                        <p:cond delay="0"/>
                                      </p:stCondLst>
                                      <p:childTnLst>
                                        <p:set>
                                          <p:cBhvr>
                                            <p:cTn id="89" dur="1" fill="hold">
                                              <p:stCondLst>
                                                <p:cond delay="0"/>
                                              </p:stCondLst>
                                            </p:cTn>
                                            <p:tgtEl>
                                              <p:spTgt spid="68"/>
                                            </p:tgtEl>
                                            <p:attrNameLst>
                                              <p:attrName>style.visibility</p:attrName>
                                            </p:attrNameLst>
                                          </p:cBhvr>
                                          <p:to>
                                            <p:strVal val="visible"/>
                                          </p:to>
                                        </p:set>
                                        <p:anim calcmode="lin" valueType="num">
                                          <p:cBhvr additive="base">
                                            <p:cTn id="90" dur="500" fill="hold"/>
                                            <p:tgtEl>
                                              <p:spTgt spid="68"/>
                                            </p:tgtEl>
                                            <p:attrNameLst>
                                              <p:attrName>ppt_x</p:attrName>
                                            </p:attrNameLst>
                                          </p:cBhvr>
                                          <p:tavLst>
                                            <p:tav tm="0">
                                              <p:val>
                                                <p:strVal val="1+#ppt_w/2"/>
                                              </p:val>
                                            </p:tav>
                                            <p:tav tm="100000">
                                              <p:val>
                                                <p:strVal val="#ppt_x"/>
                                              </p:val>
                                            </p:tav>
                                          </p:tavLst>
                                        </p:anim>
                                        <p:anim calcmode="lin" valueType="num">
                                          <p:cBhvr additive="base">
                                            <p:cTn id="91" dur="500" fill="hold"/>
                                            <p:tgtEl>
                                              <p:spTgt spid="68"/>
                                            </p:tgtEl>
                                            <p:attrNameLst>
                                              <p:attrName>ppt_y</p:attrName>
                                            </p:attrNameLst>
                                          </p:cBhvr>
                                          <p:tavLst>
                                            <p:tav tm="0">
                                              <p:val>
                                                <p:strVal val="#ppt_y"/>
                                              </p:val>
                                            </p:tav>
                                            <p:tav tm="100000">
                                              <p:val>
                                                <p:strVal val="#ppt_y"/>
                                              </p:val>
                                            </p:tav>
                                          </p:tavLst>
                                        </p:anim>
                                      </p:childTnLst>
                                    </p:cTn>
                                  </p:par>
                                </p:childTnLst>
                              </p:cTn>
                            </p:par>
                            <p:par>
                              <p:cTn id="92" fill="hold">
                                <p:stCondLst>
                                  <p:cond delay="7000"/>
                                </p:stCondLst>
                                <p:childTnLst>
                                  <p:par>
                                    <p:cTn id="93" presetID="22" presetClass="entr" presetSubtype="8" fill="hold" grpId="0" nodeType="after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wipe(left)">
                                          <p:cBhvr>
                                            <p:cTn id="95" dur="500"/>
                                            <p:tgtEl>
                                              <p:spTgt spid="8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left)">
                                          <p:cBhvr>
                                            <p:cTn id="98" dur="500"/>
                                            <p:tgtEl>
                                              <p:spTgt spid="85"/>
                                            </p:tgtEl>
                                          </p:cBhvr>
                                        </p:animEffect>
                                      </p:childTnLst>
                                    </p:cTn>
                                  </p:par>
                                </p:childTnLst>
                              </p:cTn>
                            </p:par>
                            <p:par>
                              <p:cTn id="99" fill="hold">
                                <p:stCondLst>
                                  <p:cond delay="7500"/>
                                </p:stCondLst>
                                <p:childTnLst>
                                  <p:par>
                                    <p:cTn id="100" presetID="22" presetClass="entr" presetSubtype="8" fill="hold" grpId="0" nodeType="after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wipe(left)">
                                          <p:cBhvr>
                                            <p:cTn id="10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7" grpId="0" animBg="1"/>
          <p:bldP spid="48" grpId="0" animBg="1"/>
          <p:bldP spid="49" grpId="0" animBg="1"/>
          <p:bldP spid="50" grpId="0" animBg="1"/>
          <p:bldP spid="73" grpId="0"/>
          <p:bldP spid="74" grpId="0"/>
          <p:bldP spid="75" grpId="0"/>
          <p:bldP spid="80" grpId="0"/>
          <p:bldP spid="84" grpId="0"/>
          <p:bldP spid="85" grpId="0"/>
          <p:bldP spid="2"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实用毕业论文答辩动态PPT模板"/>
  <p:tag name="KSO_WM_DOC_GUID" val="{b60618a0-2922-4db3-9ff6-689f9a7529f1}"/>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111">
  <a:themeElements>
    <a:clrScheme name="自定义 34">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自定义 5">
      <a:majorFont>
        <a:latin typeface="Franklin Gothic Medium"/>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2503</Words>
  <Application>Microsoft Office PowerPoint</Application>
  <PresentationFormat>全屏显示(16:9)</PresentationFormat>
  <Paragraphs>185</Paragraphs>
  <Slides>22</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思源黑体 CN Normal</vt:lpstr>
      <vt:lpstr>微软雅黑</vt:lpstr>
      <vt:lpstr>Arial</vt:lpstr>
      <vt:lpstr>Wingdings</vt:lpstr>
      <vt:lpstr>Franklin Gothic Medium</vt:lpstr>
      <vt:lpstr>KaiTi</vt:lpstr>
      <vt:lpstr>Calibri</vt:lpstr>
      <vt:lpstr>微软雅黑</vt:lpstr>
      <vt:lpstr>SimHei</vt:lpstr>
      <vt:lpstr>111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简约实用毕业论文答辩动态PPT模板</dc:title>
  <dc:subject>12sc.taobao.com</dc:subject>
  <dc:creator>清风素材;User</dc:creator>
  <cp:keywords>12sc.taobao.com</cp:keywords>
  <dc:description>12sc.taobao.com</dc:description>
  <cp:lastModifiedBy>黄 柯依</cp:lastModifiedBy>
  <cp:revision>132</cp:revision>
  <dcterms:created xsi:type="dcterms:W3CDTF">2015-01-23T04:02:00Z</dcterms:created>
  <dcterms:modified xsi:type="dcterms:W3CDTF">2023-05-31T05:37:08Z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