
<file path=[Content_Types].xml><?xml version="1.0" encoding="utf-8"?>
<Types xmlns="http://schemas.openxmlformats.org/package/2006/content-types">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9"/>
  </p:notesMasterIdLst>
  <p:sldIdLst>
    <p:sldId id="256" r:id="rId3"/>
    <p:sldId id="257" r:id="rId4"/>
    <p:sldId id="258" r:id="rId5"/>
    <p:sldId id="1001" r:id="rId6"/>
    <p:sldId id="939" r:id="rId7"/>
    <p:sldId id="960" r:id="rId8"/>
    <p:sldId id="998" r:id="rId10"/>
    <p:sldId id="937" r:id="rId11"/>
    <p:sldId id="997" r:id="rId12"/>
    <p:sldId id="943" r:id="rId13"/>
    <p:sldId id="945" r:id="rId14"/>
    <p:sldId id="260" r:id="rId15"/>
    <p:sldId id="999" r:id="rId16"/>
    <p:sldId id="1000" r:id="rId17"/>
    <p:sldId id="1002" r:id="rId18"/>
    <p:sldId id="1003" r:id="rId19"/>
    <p:sldId id="1004" r:id="rId20"/>
    <p:sldId id="996" r:id="rId21"/>
    <p:sldId id="1008" r:id="rId22"/>
    <p:sldId id="262" r:id="rId23"/>
    <p:sldId id="1005" r:id="rId24"/>
    <p:sldId id="1006" r:id="rId25"/>
    <p:sldId id="1007" r:id="rId26"/>
    <p:sldId id="1009" r:id="rId27"/>
    <p:sldId id="1011" r:id="rId28"/>
    <p:sldId id="1012" r:id="rId29"/>
    <p:sldId id="263" r:id="rId30"/>
    <p:sldId id="1013" r:id="rId31"/>
    <p:sldId id="264" r:id="rId32"/>
  </p:sldIdLst>
  <p:sldSz cx="12192000" cy="6858000"/>
  <p:notesSz cx="6735445" cy="979932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1684"/>
          </a:xfrm>
          <a:prstGeom prst="rect">
            <a:avLst/>
          </a:prstGeom>
        </p:spPr>
        <p:txBody>
          <a:bodyPr vert="horz" lIns="91440" tIns="45720" rIns="91440" bIns="45720" rtlCol="0"/>
          <a:lstStyle>
            <a:lvl1pPr algn="r">
              <a:defRPr sz="1200"/>
            </a:lvl1pPr>
          </a:lstStyle>
          <a:p>
            <a:fld id="{946E8315-C4D3-47CA-A5DA-04A2C324D23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8625" y="1225550"/>
            <a:ext cx="5878513" cy="33067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16076"/>
            <a:ext cx="5388610" cy="3858607"/>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07956"/>
            <a:ext cx="2918831" cy="491683"/>
          </a:xfrm>
          <a:prstGeom prst="rect">
            <a:avLst/>
          </a:prstGeom>
        </p:spPr>
        <p:txBody>
          <a:bodyPr vert="horz" lIns="91440" tIns="45720" rIns="91440" bIns="45720" rtlCol="0" anchor="b"/>
          <a:lstStyle>
            <a:lvl1pPr algn="r">
              <a:defRPr sz="1200"/>
            </a:lvl1pPr>
          </a:lstStyle>
          <a:p>
            <a:fld id="{620FF10D-57E1-4CC3-A462-FC0AB62EB2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0FF10D-57E1-4CC3-A462-FC0AB62EB2A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738DD9C-46A7-462A-AC57-EFB69FCC01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840444-79DB-4A7F-80A8-5E02D8DCB14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8DD9C-46A7-462A-AC57-EFB69FCC01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40444-79DB-4A7F-80A8-5E02D8DCB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jpeg"/><Relationship Id="rId3" Type="http://schemas.openxmlformats.org/officeDocument/2006/relationships/hyperlink" Target="http://image.baidu.com/i?ct=503316480&amp;z=&amp;tn=baiduimagedetail&amp;word=%BC%D3%C0%EF+%B1%B4%BF%CB%B6%FB&amp;in=32488&amp;cl=2&amp;lm=-1&amp;pn=23&amp;rn=1&amp;di=21773010960&amp;ln=1832&amp;fr=&amp;fmq=&amp;ic=0&amp;s=0&amp;se=1&amp;sme=0&amp;tab=&amp;width=&amp;height=&amp;face=0&amp;is=&amp;istype=2" TargetMode="External"/><Relationship Id="rId2" Type="http://schemas.openxmlformats.org/officeDocument/2006/relationships/image" Target="../media/image1.jpeg"/><Relationship Id="rId1" Type="http://schemas.openxmlformats.org/officeDocument/2006/relationships/hyperlink" Target="http://image.baidu.com/i?ct=503316480&amp;z=&amp;tn=baiduimagedetail&amp;word=%CE%F7%B0%C2%B6%E0+%CA%E6%B6%FB%B4%C4&amp;in=27198&amp;cl=2&amp;lm=-1&amp;pn=0&amp;rn=1&amp;di=18128796375&amp;ln=1185&amp;fr=&amp;fmq=&amp;ic=0&amp;s=0&amp;se=1&amp;sme=0&amp;tab=&amp;width=&amp;height=&amp;face=0&amp;is=&amp;istype=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第四章 人力资本投资理论</a:t>
            </a:r>
            <a:endParaRPr lang="zh-CN" altLang="en-US" dirty="0"/>
          </a:p>
        </p:txBody>
      </p:sp>
      <p:sp>
        <p:nvSpPr>
          <p:cNvPr id="3" name="副标题 2"/>
          <p:cNvSpPr>
            <a:spLocks noGrp="1"/>
          </p:cNvSpPr>
          <p:nvPr>
            <p:ph type="subTitle" idx="1"/>
          </p:nvPr>
        </p:nvSpPr>
        <p:spPr/>
        <p:txBody>
          <a:bodyPr/>
          <a:lstStyle/>
          <a:p>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中国未来经济增长主要依赖于人力资本</a:t>
            </a:r>
            <a:endParaRPr lang="zh-CN" altLang="en-US"/>
          </a:p>
        </p:txBody>
      </p:sp>
      <p:sp>
        <p:nvSpPr>
          <p:cNvPr id="16387" name="内容占位符 2"/>
          <p:cNvSpPr>
            <a:spLocks noGrp="1"/>
          </p:cNvSpPr>
          <p:nvPr>
            <p:ph idx="1"/>
          </p:nvPr>
        </p:nvSpPr>
        <p:spPr>
          <a:xfrm>
            <a:off x="838200" y="2071688"/>
            <a:ext cx="9244013" cy="4043362"/>
          </a:xfrm>
        </p:spPr>
        <p:txBody>
          <a:bodyPr/>
          <a:lstStyle/>
          <a:p>
            <a:r>
              <a:rPr lang="zh-CN" altLang="en-US" dirty="0"/>
              <a:t>随着</a:t>
            </a:r>
            <a:r>
              <a:rPr lang="en-US" altLang="zh-CN" dirty="0"/>
              <a:t>“</a:t>
            </a:r>
            <a:r>
              <a:rPr lang="zh-CN" altLang="en-US" dirty="0"/>
              <a:t>刘易斯转折点</a:t>
            </a:r>
            <a:r>
              <a:rPr lang="en-US" altLang="zh-CN" dirty="0"/>
              <a:t>”</a:t>
            </a:r>
            <a:r>
              <a:rPr lang="zh-CN" altLang="en-US" dirty="0"/>
              <a:t>的到来和人口红利的消失，中国的持续增长面临巨大挑战。</a:t>
            </a:r>
            <a:endParaRPr lang="en-US" altLang="zh-CN" dirty="0"/>
          </a:p>
          <a:p>
            <a:r>
              <a:rPr lang="zh-CN" altLang="en-US" dirty="0"/>
              <a:t>中国要跨越“中等收入陷阱”，必须要转向依赖人力资本带来的创新和技术进步拉动为主。</a:t>
            </a:r>
            <a:endParaRPr lang="en-US" altLang="zh-CN" dirty="0"/>
          </a:p>
          <a:p>
            <a:r>
              <a:rPr lang="zh-CN" altLang="en-US" dirty="0"/>
              <a:t>中国需要加大基础教育投入，进一步普及高等教育，不断推进职业教育和在职培训等，为跨越中等收入阶段提供坚实人力资本基础。</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258252" y="445454"/>
            <a:ext cx="9328467" cy="1139825"/>
          </a:xfrm>
        </p:spPr>
        <p:txBody>
          <a:bodyPr>
            <a:normAutofit/>
          </a:bodyPr>
          <a:lstStyle/>
          <a:p>
            <a:pPr eaLnBrk="1" hangingPunct="1"/>
            <a:r>
              <a:rPr lang="zh-CN" altLang="en-US" dirty="0"/>
              <a:t>中国的劳动力</a:t>
            </a:r>
            <a:r>
              <a:rPr lang="en-US" altLang="zh-CN" dirty="0"/>
              <a:t>:</a:t>
            </a:r>
            <a:r>
              <a:rPr lang="zh-CN" altLang="en-US" dirty="0"/>
              <a:t>从无限供给到有限剩余</a:t>
            </a:r>
            <a:endParaRPr lang="zh-CN" altLang="en-US" dirty="0"/>
          </a:p>
        </p:txBody>
      </p:sp>
      <p:pic>
        <p:nvPicPr>
          <p:cNvPr id="1741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6741" y="1713230"/>
            <a:ext cx="8091487"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教育</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教育的成本和收益</a:t>
            </a:r>
            <a:endParaRPr lang="zh-CN" altLang="en-US" dirty="0"/>
          </a:p>
        </p:txBody>
      </p:sp>
      <p:sp>
        <p:nvSpPr>
          <p:cNvPr id="3" name="内容占位符 2"/>
          <p:cNvSpPr>
            <a:spLocks noGrp="1"/>
          </p:cNvSpPr>
          <p:nvPr>
            <p:ph idx="1"/>
          </p:nvPr>
        </p:nvSpPr>
        <p:spPr/>
        <p:txBody>
          <a:bodyPr/>
          <a:lstStyle/>
          <a:p>
            <a:r>
              <a:rPr lang="zh-CN" altLang="zh-CN" dirty="0"/>
              <a:t>教育是人力资本投资的最重要的形式，同时，教育决策的形成、教育的收益率等又和劳动力市场的运行息息相关。</a:t>
            </a:r>
            <a:endParaRPr lang="zh-CN" altLang="en-US" dirty="0"/>
          </a:p>
          <a:p>
            <a:r>
              <a:rPr lang="zh-CN" altLang="en-US" dirty="0"/>
              <a:t>教育的成本</a:t>
            </a:r>
            <a:endParaRPr lang="en-US" altLang="zh-CN" dirty="0"/>
          </a:p>
          <a:p>
            <a:pPr lvl="1"/>
            <a:r>
              <a:rPr lang="zh-CN" altLang="en-US" dirty="0"/>
              <a:t>直接成本</a:t>
            </a:r>
            <a:endParaRPr lang="en-US" altLang="zh-CN" dirty="0"/>
          </a:p>
          <a:p>
            <a:pPr lvl="1"/>
            <a:r>
              <a:rPr lang="zh-CN" altLang="en-US" dirty="0"/>
              <a:t>间接成本（机会成本）</a:t>
            </a:r>
            <a:endParaRPr lang="en-US" altLang="zh-CN" dirty="0"/>
          </a:p>
          <a:p>
            <a:r>
              <a:rPr lang="zh-CN" altLang="en-US" dirty="0"/>
              <a:t>教育的收益</a:t>
            </a:r>
            <a:endParaRPr lang="en-US" altLang="zh-CN" dirty="0"/>
          </a:p>
          <a:p>
            <a:pPr lvl="1"/>
            <a:r>
              <a:rPr lang="zh-CN" altLang="en-US" dirty="0"/>
              <a:t>经济收益</a:t>
            </a:r>
            <a:endParaRPr lang="en-US" altLang="zh-CN" dirty="0"/>
          </a:p>
          <a:p>
            <a:pPr lvl="1"/>
            <a:r>
              <a:rPr lang="zh-CN" altLang="en-US" dirty="0"/>
              <a:t>非经济收益</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教育决策模型</a:t>
            </a:r>
            <a:endParaRPr lang="zh-CN" altLang="en-US" dirty="0"/>
          </a:p>
        </p:txBody>
      </p:sp>
      <p:sp>
        <p:nvSpPr>
          <p:cNvPr id="3" name="内容占位符 2"/>
          <p:cNvSpPr>
            <a:spLocks noGrp="1"/>
          </p:cNvSpPr>
          <p:nvPr>
            <p:ph idx="1"/>
          </p:nvPr>
        </p:nvSpPr>
        <p:spPr>
          <a:xfrm>
            <a:off x="838200" y="1451877"/>
            <a:ext cx="10515600" cy="4725086"/>
          </a:xfrm>
        </p:spPr>
        <p:txBody>
          <a:bodyPr>
            <a:normAutofit/>
          </a:bodyPr>
          <a:lstStyle/>
          <a:p>
            <a:r>
              <a:rPr lang="zh-CN" altLang="zh-CN" dirty="0"/>
              <a:t>以大学教育决策为例</a:t>
            </a:r>
            <a:r>
              <a:rPr lang="zh-CN" altLang="en-US" dirty="0"/>
              <a:t>：</a:t>
            </a:r>
            <a:endParaRPr lang="en-US" altLang="zh-CN" dirty="0"/>
          </a:p>
          <a:p>
            <a:pPr lvl="1"/>
            <a:r>
              <a:rPr lang="zh-CN" altLang="zh-CN" dirty="0"/>
              <a:t>如果一个人仅仅获得中学教育，其终生收入流的现值为：</a:t>
            </a:r>
            <a:endParaRPr lang="en-US" altLang="zh-CN" dirty="0"/>
          </a:p>
          <a:p>
            <a:pPr lvl="1"/>
            <a:endParaRPr lang="en-US" altLang="zh-CN" dirty="0"/>
          </a:p>
          <a:p>
            <a:pPr lvl="1"/>
            <a:endParaRPr lang="en-US" altLang="zh-CN" dirty="0"/>
          </a:p>
          <a:p>
            <a:pPr lvl="1"/>
            <a:r>
              <a:rPr lang="zh-CN" altLang="zh-CN" dirty="0"/>
              <a:t>如果一个人获得大学教育，他需要付出求学的成本，而且推迟获得从劳动力市场获得收益的时间，因此其终生收入流的现值</a:t>
            </a:r>
            <a:r>
              <a:rPr lang="en-US" altLang="zh-CN" i="1" dirty="0"/>
              <a:t>PV</a:t>
            </a:r>
            <a:r>
              <a:rPr lang="en-US" altLang="zh-CN" i="1" baseline="-25000" dirty="0"/>
              <a:t>COL</a:t>
            </a:r>
            <a:r>
              <a:rPr lang="zh-CN" altLang="zh-CN" dirty="0"/>
              <a:t>为：</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zh-CN" dirty="0"/>
              <a:t>我们假设个人的教育决策是使其终生收益的现值最大化，因此，只要</a:t>
            </a:r>
            <a:r>
              <a:rPr lang="en-US" altLang="zh-CN" i="1" dirty="0"/>
              <a:t>PV</a:t>
            </a:r>
            <a:r>
              <a:rPr lang="en-US" altLang="zh-CN" i="1" baseline="-25000" dirty="0"/>
              <a:t>COL</a:t>
            </a:r>
            <a:r>
              <a:rPr lang="en-US" altLang="zh-CN" i="1" dirty="0"/>
              <a:t>&gt;PV</a:t>
            </a:r>
            <a:r>
              <a:rPr lang="en-US" altLang="zh-CN" i="1" baseline="-25000" dirty="0"/>
              <a:t>HS</a:t>
            </a:r>
            <a:r>
              <a:rPr lang="zh-CN" altLang="zh-CN" dirty="0"/>
              <a:t>，该人就会选择上大学，否则，将直接进入劳动力市场。</a:t>
            </a:r>
            <a:endParaRPr lang="zh-CN" altLang="zh-CN" dirty="0"/>
          </a:p>
          <a:p>
            <a:pPr lvl="1"/>
            <a:endParaRPr lang="en-US" altLang="zh-CN" dirty="0"/>
          </a:p>
          <a:p>
            <a:pPr lvl="1"/>
            <a:endParaRPr lang="zh-CN" altLang="en-US" dirty="0"/>
          </a:p>
        </p:txBody>
      </p:sp>
      <p:pic>
        <p:nvPicPr>
          <p:cNvPr id="8" name="图片 7"/>
          <p:cNvPicPr>
            <a:picLocks noChangeAspect="1"/>
          </p:cNvPicPr>
          <p:nvPr/>
        </p:nvPicPr>
        <p:blipFill>
          <a:blip r:embed="rId1"/>
          <a:stretch>
            <a:fillRect/>
          </a:stretch>
        </p:blipFill>
        <p:spPr>
          <a:xfrm>
            <a:off x="2754224" y="2299418"/>
            <a:ext cx="6183251" cy="768902"/>
          </a:xfrm>
          <a:prstGeom prst="rect">
            <a:avLst/>
          </a:prstGeom>
        </p:spPr>
      </p:pic>
      <p:pic>
        <p:nvPicPr>
          <p:cNvPr id="9" name="图片 8"/>
          <p:cNvPicPr>
            <a:picLocks noChangeAspect="1"/>
          </p:cNvPicPr>
          <p:nvPr/>
        </p:nvPicPr>
        <p:blipFill>
          <a:blip r:embed="rId2"/>
          <a:stretch>
            <a:fillRect/>
          </a:stretch>
        </p:blipFill>
        <p:spPr>
          <a:xfrm>
            <a:off x="2754224" y="3928763"/>
            <a:ext cx="6512583" cy="12062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个人教育投资分析结论</a:t>
            </a:r>
            <a:endParaRPr lang="zh-CN" altLang="en-US" dirty="0"/>
          </a:p>
        </p:txBody>
      </p:sp>
      <p:sp>
        <p:nvSpPr>
          <p:cNvPr id="3" name="内容占位符 2"/>
          <p:cNvSpPr>
            <a:spLocks noGrp="1"/>
          </p:cNvSpPr>
          <p:nvPr>
            <p:ph idx="1"/>
          </p:nvPr>
        </p:nvSpPr>
        <p:spPr/>
        <p:txBody>
          <a:bodyPr/>
          <a:lstStyle/>
          <a:p>
            <a:r>
              <a:rPr lang="zh-CN" altLang="en-US" dirty="0"/>
              <a:t>其他条件相同的情况下：</a:t>
            </a:r>
            <a:endParaRPr lang="en-US" altLang="zh-CN" dirty="0"/>
          </a:p>
          <a:p>
            <a:pPr lvl="1"/>
            <a:r>
              <a:rPr lang="zh-CN" altLang="en-US" dirty="0"/>
              <a:t>投资后的收入增量越多（即收益时间越长），投资越具有经济合理性。即大多数大学生都是年轻人；</a:t>
            </a:r>
            <a:endParaRPr lang="en-US" altLang="zh-CN" dirty="0"/>
          </a:p>
          <a:p>
            <a:pPr lvl="1"/>
            <a:r>
              <a:rPr lang="zh-CN" altLang="en-US" dirty="0"/>
              <a:t>接受教育的成本越低，就会有越多的人愿意接受教育；</a:t>
            </a:r>
            <a:endParaRPr lang="en-US" altLang="zh-CN" dirty="0"/>
          </a:p>
          <a:p>
            <a:pPr lvl="1"/>
            <a:r>
              <a:rPr lang="zh-CN" altLang="en-US" dirty="0"/>
              <a:t>大学生的工资报酬与高中生的工资报酬差距越大，愿意投资于大学教育的人就会越多。</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教育的劳动力市场回报</a:t>
            </a:r>
            <a:endParaRPr lang="zh-CN" altLang="en-US" dirty="0"/>
          </a:p>
        </p:txBody>
      </p:sp>
      <p:sp>
        <p:nvSpPr>
          <p:cNvPr id="7" name="内容占位符 6"/>
          <p:cNvSpPr>
            <a:spLocks noGrp="1"/>
          </p:cNvSpPr>
          <p:nvPr>
            <p:ph idx="1"/>
          </p:nvPr>
        </p:nvSpPr>
        <p:spPr>
          <a:xfrm>
            <a:off x="5679440" y="1825625"/>
            <a:ext cx="5674360" cy="4351338"/>
          </a:xfrm>
        </p:spPr>
        <p:txBody>
          <a:bodyPr/>
          <a:lstStyle/>
          <a:p>
            <a:r>
              <a:rPr lang="zh-CN" altLang="zh-CN" dirty="0"/>
              <a:t>该曲线是向上倾斜的</a:t>
            </a:r>
            <a:r>
              <a:rPr lang="zh-CN" altLang="en-US" dirty="0"/>
              <a:t>；</a:t>
            </a:r>
            <a:endParaRPr lang="en-US" altLang="zh-CN" dirty="0"/>
          </a:p>
          <a:p>
            <a:r>
              <a:rPr lang="zh-CN" altLang="zh-CN" dirty="0"/>
              <a:t>该曲线的斜率（</a:t>
            </a:r>
            <a:r>
              <a:rPr lang="zh-CN" altLang="zh-CN" i="1" dirty="0"/>
              <a:t>△</a:t>
            </a:r>
            <a:r>
              <a:rPr lang="en-US" altLang="zh-CN" i="1" dirty="0"/>
              <a:t>w/</a:t>
            </a:r>
            <a:r>
              <a:rPr lang="zh-CN" altLang="zh-CN" i="1" dirty="0"/>
              <a:t>△</a:t>
            </a:r>
            <a:r>
              <a:rPr lang="en-US" altLang="zh-CN" i="1" dirty="0"/>
              <a:t>s</a:t>
            </a:r>
            <a:r>
              <a:rPr lang="zh-CN" altLang="zh-CN" dirty="0"/>
              <a:t>）反映了增加一年教育，收益会增加多少</a:t>
            </a:r>
            <a:r>
              <a:rPr lang="zh-CN" altLang="en-US" dirty="0"/>
              <a:t>；</a:t>
            </a:r>
            <a:endParaRPr lang="en-US" altLang="zh-CN" dirty="0"/>
          </a:p>
          <a:p>
            <a:r>
              <a:rPr lang="zh-CN" altLang="zh-CN" dirty="0"/>
              <a:t>该曲线是凹的，</a:t>
            </a:r>
            <a:r>
              <a:rPr lang="zh-CN" altLang="en-US" dirty="0"/>
              <a:t>即</a:t>
            </a:r>
            <a:r>
              <a:rPr lang="zh-CN" altLang="zh-CN" dirty="0"/>
              <a:t>教育的收益也是边际递减的</a:t>
            </a:r>
            <a:r>
              <a:rPr lang="zh-CN" altLang="en-US" dirty="0"/>
              <a:t>。</a:t>
            </a:r>
            <a:endParaRPr lang="zh-CN" altLang="en-US" dirty="0"/>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6973" y="1825625"/>
            <a:ext cx="4795520" cy="42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230854" y="6079379"/>
            <a:ext cx="2973891" cy="369332"/>
          </a:xfrm>
          <a:prstGeom prst="rect">
            <a:avLst/>
          </a:prstGeom>
        </p:spPr>
        <p:txBody>
          <a:bodyPr wrap="none">
            <a:spAutoFit/>
          </a:bodyPr>
          <a:lstStyle/>
          <a:p>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工资率与受教育年限的关系</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教育回报率的估计：</a:t>
            </a:r>
            <a:r>
              <a:rPr lang="en-US" altLang="zh-CN" dirty="0"/>
              <a:t>Mincer</a:t>
            </a:r>
            <a:r>
              <a:rPr lang="zh-CN" altLang="en-US" dirty="0"/>
              <a:t>工资方程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根据劳动力市场上不同的劳动者受教育年限和收入的资料，对下面的方程进行回归分析：</a:t>
            </a:r>
            <a:endParaRPr lang="en-US" altLang="zh-CN" dirty="0"/>
          </a:p>
          <a:p>
            <a:endParaRPr lang="en-US" altLang="zh-CN" dirty="0"/>
          </a:p>
          <a:p>
            <a:pPr lvl="1"/>
            <a:endParaRPr lang="en-US" altLang="zh-CN" dirty="0"/>
          </a:p>
          <a:p>
            <a:pPr lvl="1"/>
            <a:r>
              <a:rPr lang="zh-CN" altLang="en-US" dirty="0"/>
              <a:t>其中， 是劳动者</a:t>
            </a:r>
            <a:r>
              <a:rPr lang="en-US" altLang="zh-CN" dirty="0" err="1"/>
              <a:t>i</a:t>
            </a:r>
            <a:r>
              <a:rPr lang="zh-CN" altLang="en-US" dirty="0"/>
              <a:t>的工资率， 是其受教育年限。</a:t>
            </a:r>
            <a:endParaRPr lang="en-US" altLang="zh-CN" dirty="0"/>
          </a:p>
          <a:p>
            <a:r>
              <a:rPr lang="zh-CN" altLang="en-US" dirty="0"/>
              <a:t>对教育边际收益率的估计中，最著名的经验估计模型就是美国经济学家</a:t>
            </a:r>
            <a:r>
              <a:rPr lang="en-US" altLang="zh-CN" dirty="0"/>
              <a:t>Mincer</a:t>
            </a:r>
            <a:r>
              <a:rPr lang="zh-CN" altLang="en-US" dirty="0"/>
              <a:t>提出的一个估计模型，称之为</a:t>
            </a:r>
            <a:r>
              <a:rPr lang="en-US" altLang="zh-CN" dirty="0"/>
              <a:t>Mincer</a:t>
            </a:r>
            <a:r>
              <a:rPr lang="zh-CN" altLang="en-US" dirty="0"/>
              <a:t>工资方程（明瑟工资方程）</a:t>
            </a:r>
            <a:r>
              <a:rPr lang="en-US" altLang="zh-CN" dirty="0"/>
              <a:t>:</a:t>
            </a:r>
            <a:endParaRPr lang="en-US" altLang="zh-CN" dirty="0"/>
          </a:p>
          <a:p>
            <a:endParaRPr lang="en-US" altLang="zh-CN" dirty="0"/>
          </a:p>
          <a:p>
            <a:pPr lvl="1"/>
            <a:r>
              <a:rPr lang="zh-CN" altLang="en-US" dirty="0"/>
              <a:t> 为劳动力市场经验（年数），其二次项反映的是经验对收入影响的非线性效果。</a:t>
            </a:r>
            <a:endParaRPr lang="en-US" altLang="zh-CN" dirty="0"/>
          </a:p>
          <a:p>
            <a:pPr lvl="1"/>
            <a:r>
              <a:rPr lang="zh-CN" altLang="en-US" dirty="0"/>
              <a:t>除了教育的边际收益率以外，经验及其平方项考虑的是在职培训等的重要性。</a:t>
            </a:r>
            <a:endParaRPr lang="en-US" altLang="zh-CN" dirty="0"/>
          </a:p>
          <a:p>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3189025" y="2651636"/>
            <a:ext cx="4254483" cy="526545"/>
          </a:xfrm>
          <a:prstGeom prst="rect">
            <a:avLst/>
          </a:prstGeom>
        </p:spPr>
      </p:pic>
      <p:pic>
        <p:nvPicPr>
          <p:cNvPr id="12" name="图片 11"/>
          <p:cNvPicPr>
            <a:picLocks noChangeAspect="1"/>
          </p:cNvPicPr>
          <p:nvPr/>
        </p:nvPicPr>
        <p:blipFill>
          <a:blip r:embed="rId2"/>
          <a:stretch>
            <a:fillRect/>
          </a:stretch>
        </p:blipFill>
        <p:spPr>
          <a:xfrm>
            <a:off x="3306472" y="4511138"/>
            <a:ext cx="5786727" cy="5461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51560" y="445293"/>
            <a:ext cx="7793038" cy="928688"/>
          </a:xfrm>
        </p:spPr>
        <p:txBody>
          <a:bodyPr>
            <a:normAutofit/>
          </a:bodyPr>
          <a:lstStyle/>
          <a:p>
            <a:r>
              <a:rPr lang="zh-CN" altLang="en-US" dirty="0"/>
              <a:t>中国劳动力市场的教育回报率</a:t>
            </a:r>
            <a:endParaRPr lang="zh-CN" altLang="en-US" dirty="0"/>
          </a:p>
        </p:txBody>
      </p:sp>
      <p:pic>
        <p:nvPicPr>
          <p:cNvPr id="27651"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3259" y="1486651"/>
            <a:ext cx="7357110" cy="427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4"/>
          <p:cNvSpPr txBox="1">
            <a:spLocks noChangeArrowheads="1"/>
          </p:cNvSpPr>
          <p:nvPr/>
        </p:nvSpPr>
        <p:spPr bwMode="auto">
          <a:xfrm>
            <a:off x="1571308" y="5995036"/>
            <a:ext cx="8101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资料来源</a:t>
            </a:r>
            <a:r>
              <a:rPr lang="en-US" altLang="zh-CN" dirty="0"/>
              <a:t>: </a:t>
            </a:r>
            <a:r>
              <a:rPr lang="zh-CN" altLang="en-US" dirty="0"/>
              <a:t>作者根据</a:t>
            </a:r>
            <a:r>
              <a:rPr lang="en-US" altLang="zh-CN" dirty="0"/>
              <a:t> </a:t>
            </a:r>
            <a:r>
              <a:rPr lang="zh-CN" altLang="en-US" dirty="0"/>
              <a:t>“中国城市劳动力调查”</a:t>
            </a:r>
            <a:r>
              <a:rPr lang="en-US" altLang="zh-CN" dirty="0"/>
              <a:t> 2001</a:t>
            </a:r>
            <a:r>
              <a:rPr lang="zh-CN" altLang="en-US" dirty="0"/>
              <a:t>、</a:t>
            </a:r>
            <a:r>
              <a:rPr lang="en-US" altLang="zh-CN" dirty="0"/>
              <a:t>2005 </a:t>
            </a:r>
            <a:r>
              <a:rPr lang="zh-CN" altLang="en-US" dirty="0"/>
              <a:t>和</a:t>
            </a:r>
            <a:r>
              <a:rPr lang="en-US" altLang="zh-CN" dirty="0"/>
              <a:t> 2010</a:t>
            </a:r>
            <a:r>
              <a:rPr lang="zh-CN" altLang="en-US" dirty="0"/>
              <a:t>数据计算。</a:t>
            </a:r>
            <a:endParaRPr lang="en-US" altLang="zh-CN" dirty="0"/>
          </a:p>
          <a:p>
            <a:pPr eaLnBrk="1" hangingPunct="1"/>
            <a:r>
              <a:rPr lang="zh-CN" altLang="en-US" dirty="0"/>
              <a:t>注：教育的回报率是指受教育程度每增加</a:t>
            </a:r>
            <a:r>
              <a:rPr lang="en-US" altLang="zh-CN" dirty="0"/>
              <a:t>1</a:t>
            </a:r>
            <a:r>
              <a:rPr lang="zh-CN" altLang="en-US" dirty="0"/>
              <a:t>年，小时工资增长的百分比。</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教育的“羊皮纸”效应</a:t>
            </a:r>
            <a:endParaRPr lang="zh-CN" altLang="en-US" dirty="0"/>
          </a:p>
        </p:txBody>
      </p:sp>
      <p:sp>
        <p:nvSpPr>
          <p:cNvPr id="3" name="内容占位符 2"/>
          <p:cNvSpPr>
            <a:spLocks noGrp="1"/>
          </p:cNvSpPr>
          <p:nvPr>
            <p:ph idx="1"/>
          </p:nvPr>
        </p:nvSpPr>
        <p:spPr/>
        <p:txBody>
          <a:bodyPr/>
          <a:lstStyle/>
          <a:p>
            <a:r>
              <a:rPr lang="zh-CN" altLang="zh-CN" dirty="0"/>
              <a:t>羊皮纸”效应是指</a:t>
            </a:r>
            <a:r>
              <a:rPr lang="zh-CN" altLang="zh-CN" dirty="0">
                <a:solidFill>
                  <a:schemeClr val="tx2">
                    <a:lumMod val="60000"/>
                    <a:lumOff val="40000"/>
                  </a:schemeClr>
                </a:solidFill>
              </a:rPr>
              <a:t>教育增加了个人在劳动力市场上的收益，并不是通过劳动生产率水平的显著提高，而是在获得学位证书（羊皮纸）后，得以向其雇主展示了其胜任岗位的资格。</a:t>
            </a:r>
            <a:endParaRPr lang="zh-CN" altLang="zh-CN" dirty="0">
              <a:solidFill>
                <a:schemeClr val="tx2">
                  <a:lumMod val="60000"/>
                  <a:lumOff val="40000"/>
                </a:schemeClr>
              </a:solidFill>
            </a:endParaRPr>
          </a:p>
          <a:p>
            <a:r>
              <a:rPr lang="zh-CN" altLang="zh-CN" dirty="0">
                <a:solidFill>
                  <a:schemeClr val="tx2">
                    <a:lumMod val="60000"/>
                    <a:lumOff val="40000"/>
                  </a:schemeClr>
                </a:solidFill>
              </a:rPr>
              <a:t>“羊皮纸”效应实际上反映了教育起到了信号的作用</a:t>
            </a:r>
            <a:r>
              <a:rPr lang="zh-CN" altLang="zh-CN" dirty="0"/>
              <a:t>。</a:t>
            </a:r>
            <a:endParaRPr lang="en-US" altLang="zh-CN" dirty="0"/>
          </a:p>
          <a:p>
            <a:pPr lvl="1"/>
            <a:r>
              <a:rPr lang="zh-CN" altLang="zh-CN" dirty="0"/>
              <a:t>具有高生产率的员工希望证明其能力有别于其他员工，而雇主也希望获得可靠的信息，认定员工的能力。因此，诸如学位证书这样的“信号”可以准确地识别高生产率的员工是和其他员工存在差异的。</a:t>
            </a:r>
            <a:endParaRPr lang="en-US" altLang="zh-CN" dirty="0"/>
          </a:p>
          <a:p>
            <a:pPr lvl="1"/>
            <a:r>
              <a:rPr lang="zh-CN" altLang="zh-CN" dirty="0"/>
              <a:t>例如，名牌学校的</a:t>
            </a:r>
            <a:r>
              <a:rPr lang="en-US" altLang="zh-CN" dirty="0"/>
              <a:t>MBA</a:t>
            </a:r>
            <a:r>
              <a:rPr lang="zh-CN" altLang="zh-CN" dirty="0"/>
              <a:t>毕业证书等，就可以实现这样的识别功能。</a:t>
            </a:r>
            <a:endParaRPr lang="zh-CN"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第</a:t>
            </a:r>
            <a:r>
              <a:rPr lang="zh-CN" altLang="en-US" dirty="0"/>
              <a:t>一</a:t>
            </a:r>
            <a:r>
              <a:rPr lang="zh-CN" altLang="zh-CN" dirty="0"/>
              <a:t>节 人力资本与经济发展</a:t>
            </a:r>
            <a:endParaRPr lang="zh-CN" altLang="zh-CN" dirty="0"/>
          </a:p>
          <a:p>
            <a:r>
              <a:rPr lang="zh-CN" altLang="zh-CN" dirty="0"/>
              <a:t>第二节 教育</a:t>
            </a:r>
            <a:endParaRPr lang="zh-CN" altLang="zh-CN" dirty="0"/>
          </a:p>
          <a:p>
            <a:r>
              <a:rPr lang="zh-CN" altLang="zh-CN" dirty="0"/>
              <a:t>一、教育决策的形成</a:t>
            </a:r>
            <a:endParaRPr lang="zh-CN" altLang="zh-CN" dirty="0"/>
          </a:p>
          <a:p>
            <a:r>
              <a:rPr lang="zh-CN" altLang="zh-CN" dirty="0"/>
              <a:t>二、教育的劳动力市场回报</a:t>
            </a:r>
            <a:endParaRPr lang="zh-CN" altLang="zh-CN" dirty="0"/>
          </a:p>
          <a:p>
            <a:r>
              <a:rPr lang="zh-CN" altLang="zh-CN" dirty="0"/>
              <a:t>三、中国的教育发展</a:t>
            </a:r>
            <a:endParaRPr lang="zh-CN" altLang="zh-CN" dirty="0"/>
          </a:p>
          <a:p>
            <a:r>
              <a:rPr lang="zh-CN" altLang="zh-CN" dirty="0"/>
              <a:t>第三节 培训</a:t>
            </a:r>
            <a:endParaRPr lang="zh-CN" altLang="zh-CN" dirty="0"/>
          </a:p>
          <a:p>
            <a:r>
              <a:rPr lang="zh-CN" altLang="zh-CN" dirty="0"/>
              <a:t>一、培训的类型和影响</a:t>
            </a:r>
            <a:endParaRPr lang="zh-CN" altLang="zh-CN" dirty="0"/>
          </a:p>
          <a:p>
            <a:r>
              <a:rPr lang="zh-CN" altLang="zh-CN" dirty="0"/>
              <a:t>二、一般培训和特殊培训</a:t>
            </a:r>
            <a:endParaRPr lang="zh-CN" altLang="zh-CN" dirty="0"/>
          </a:p>
          <a:p>
            <a:r>
              <a:rPr lang="zh-CN" altLang="zh-CN" dirty="0"/>
              <a:t>三、中国的职业培训</a:t>
            </a:r>
            <a:endParaRPr lang="zh-CN" altLang="zh-CN" dirty="0"/>
          </a:p>
          <a:p>
            <a:r>
              <a:rPr lang="zh-CN" altLang="zh-CN" dirty="0"/>
              <a:t>第四节 其他形式的人力资本</a:t>
            </a:r>
            <a:endParaRPr lang="zh-CN"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第三节 培训</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何谓培训？</a:t>
            </a:r>
            <a:endParaRPr lang="zh-CN" altLang="en-US" dirty="0"/>
          </a:p>
        </p:txBody>
      </p:sp>
      <p:sp>
        <p:nvSpPr>
          <p:cNvPr id="3" name="内容占位符 2"/>
          <p:cNvSpPr>
            <a:spLocks noGrp="1"/>
          </p:cNvSpPr>
          <p:nvPr>
            <p:ph idx="1"/>
          </p:nvPr>
        </p:nvSpPr>
        <p:spPr/>
        <p:txBody>
          <a:bodyPr/>
          <a:lstStyle/>
          <a:p>
            <a:r>
              <a:rPr lang="zh-CN" altLang="zh-CN" dirty="0"/>
              <a:t>培训多是指在职培训（</a:t>
            </a:r>
            <a:r>
              <a:rPr lang="en-US" altLang="zh-CN" dirty="0"/>
              <a:t>on-the-job training, OJT</a:t>
            </a:r>
            <a:r>
              <a:rPr lang="zh-CN" altLang="zh-CN" dirty="0"/>
              <a:t>）</a:t>
            </a:r>
            <a:endParaRPr lang="en-US" altLang="zh-CN" dirty="0"/>
          </a:p>
          <a:p>
            <a:r>
              <a:rPr lang="zh-CN" altLang="zh-CN" dirty="0"/>
              <a:t>培训之所以会得到劳动经济学家的重视，是因为培训可以积累人力资本。</a:t>
            </a:r>
            <a:endParaRPr lang="en-US" altLang="zh-CN" dirty="0"/>
          </a:p>
          <a:p>
            <a:r>
              <a:rPr lang="zh-CN" altLang="zh-CN" dirty="0"/>
              <a:t>在很多情况下，人力资本是通过在职培训的形式获得的。实践表明，在职培训是人力资本形成的重要方式，大概占个人人力资本形成的一半。</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培训的回报：年龄</a:t>
            </a:r>
            <a:r>
              <a:rPr lang="en-US" altLang="zh-CN" dirty="0"/>
              <a:t>-</a:t>
            </a:r>
            <a:r>
              <a:rPr lang="zh-CN" altLang="en-US" dirty="0"/>
              <a:t>收益曲线</a:t>
            </a:r>
            <a:endParaRPr lang="zh-CN" alt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0320" y="1812607"/>
            <a:ext cx="5247323" cy="41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355869" y="6058290"/>
            <a:ext cx="1656223" cy="369332"/>
          </a:xfrm>
          <a:prstGeom prst="rect">
            <a:avLst/>
          </a:prstGeom>
        </p:spPr>
        <p:txBody>
          <a:bodyPr wrap="none">
            <a:spAutoFit/>
          </a:bodyPr>
          <a:lstStyle/>
          <a:p>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年龄</a:t>
            </a:r>
            <a:r>
              <a:rPr lang="en-US" altLang="zh-CN" b="1" kern="100" dirty="0">
                <a:latin typeface="Times New Roman" panose="02020603050405020304" pitchFamily="18" charset="0"/>
                <a:ea typeface="宋体" panose="02010600030101010101" pitchFamily="2" charset="-122"/>
              </a:rPr>
              <a:t>-</a:t>
            </a: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收益曲线</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培训的分类：</a:t>
            </a:r>
            <a:r>
              <a:rPr lang="zh-CN" altLang="zh-CN" dirty="0"/>
              <a:t>一般培训和特殊培训</a:t>
            </a:r>
            <a:endParaRPr lang="zh-CN" altLang="en-US" dirty="0"/>
          </a:p>
        </p:txBody>
      </p:sp>
      <p:sp>
        <p:nvSpPr>
          <p:cNvPr id="3" name="内容占位符 2"/>
          <p:cNvSpPr>
            <a:spLocks noGrp="1"/>
          </p:cNvSpPr>
          <p:nvPr>
            <p:ph idx="1"/>
          </p:nvPr>
        </p:nvSpPr>
        <p:spPr/>
        <p:txBody>
          <a:bodyPr/>
          <a:lstStyle/>
          <a:p>
            <a:r>
              <a:rPr lang="en-US" altLang="zh-CN" dirty="0"/>
              <a:t>Becker</a:t>
            </a:r>
            <a:r>
              <a:rPr lang="zh-CN" altLang="en-US" dirty="0"/>
              <a:t>提出的这两个重要概念 ，不仅为从经济学理论分析培训问题奠定了框架，也成为人力资本理论的重要基础。</a:t>
            </a:r>
            <a:endParaRPr lang="en-US" altLang="zh-CN" dirty="0"/>
          </a:p>
          <a:p>
            <a:r>
              <a:rPr lang="en-US" altLang="zh-CN" dirty="0"/>
              <a:t>Becker</a:t>
            </a:r>
            <a:r>
              <a:rPr lang="zh-CN" altLang="en-US" dirty="0"/>
              <a:t>认为，根据培训内容的适用范围，在职培训可以分为两种形式：一般性培训和特殊培训。</a:t>
            </a:r>
            <a:endParaRPr lang="en-US" altLang="zh-CN" dirty="0"/>
          </a:p>
          <a:p>
            <a:r>
              <a:rPr lang="zh-CN" altLang="en-US" dirty="0"/>
              <a:t>一般性培训是指受训者一旦获得某些技能，将可以应用于所有的企业和岗位，如打字、驾驶、使用电脑等；</a:t>
            </a:r>
            <a:endParaRPr lang="en-US" altLang="zh-CN" dirty="0"/>
          </a:p>
          <a:p>
            <a:r>
              <a:rPr lang="zh-CN" altLang="en-US" dirty="0"/>
              <a:t>特殊培训是指只对受训者获得技能的企业有益的培训方式，雇员一旦离开该企业，培训的价值即告丧失，如生产企业针对某一个特殊工艺或工作流程对员工进行的培训。</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644" y="224328"/>
            <a:ext cx="10515600" cy="1325563"/>
          </a:xfrm>
        </p:spPr>
        <p:txBody>
          <a:bodyPr/>
          <a:lstStyle/>
          <a:p>
            <a:r>
              <a:rPr lang="zh-CN" altLang="zh-CN" dirty="0"/>
              <a:t>培训的付费</a:t>
            </a:r>
            <a:endParaRPr lang="zh-CN" altLang="en-US" dirty="0"/>
          </a:p>
        </p:txBody>
      </p:sp>
      <p:sp>
        <p:nvSpPr>
          <p:cNvPr id="3" name="内容占位符 2"/>
          <p:cNvSpPr>
            <a:spLocks noGrp="1"/>
          </p:cNvSpPr>
          <p:nvPr>
            <p:ph idx="1"/>
          </p:nvPr>
        </p:nvSpPr>
        <p:spPr>
          <a:xfrm>
            <a:off x="678644" y="1429385"/>
            <a:ext cx="10515600" cy="4351338"/>
          </a:xfrm>
        </p:spPr>
        <p:txBody>
          <a:bodyPr/>
          <a:lstStyle/>
          <a:p>
            <a:r>
              <a:rPr lang="zh-CN" altLang="zh-CN" dirty="0"/>
              <a:t>假设在职培训活动发生在第一期，培训花费企业的成本为</a:t>
            </a:r>
            <a:r>
              <a:rPr lang="en-US" altLang="zh-CN" dirty="0"/>
              <a:t>H</a:t>
            </a:r>
            <a:r>
              <a:rPr lang="zh-CN" altLang="en-US" dirty="0"/>
              <a:t>。</a:t>
            </a:r>
            <a:r>
              <a:rPr lang="zh-CN" altLang="zh-CN" dirty="0"/>
              <a:t>如果</a:t>
            </a:r>
            <a:r>
              <a:rPr lang="en-US" altLang="zh-CN" dirty="0"/>
              <a:t>r</a:t>
            </a:r>
            <a:r>
              <a:rPr lang="zh-CN" altLang="zh-CN" dirty="0"/>
              <a:t>为</a:t>
            </a:r>
            <a:r>
              <a:rPr lang="zh-CN" altLang="zh-CN" dirty="0">
                <a:solidFill>
                  <a:schemeClr val="accent1">
                    <a:lumMod val="40000"/>
                    <a:lumOff val="60000"/>
                  </a:schemeClr>
                </a:solidFill>
              </a:rPr>
              <a:t>跨期贴现率</a:t>
            </a:r>
            <a:r>
              <a:rPr lang="zh-CN" altLang="zh-CN" dirty="0"/>
              <a:t>，则</a:t>
            </a:r>
            <a:r>
              <a:rPr lang="zh-CN" altLang="en-US" dirty="0"/>
              <a:t>企业</a:t>
            </a:r>
            <a:r>
              <a:rPr lang="zh-CN" altLang="zh-CN" dirty="0"/>
              <a:t>利润最大化的就业最优条件为：</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8" name="图片 7"/>
          <p:cNvPicPr>
            <a:picLocks noChangeAspect="1"/>
          </p:cNvPicPr>
          <p:nvPr/>
        </p:nvPicPr>
        <p:blipFill>
          <a:blip r:embed="rId1"/>
          <a:stretch>
            <a:fillRect/>
          </a:stretch>
        </p:blipFill>
        <p:spPr>
          <a:xfrm>
            <a:off x="1512570" y="2256790"/>
            <a:ext cx="7731385" cy="456184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一般培训的支付者</a:t>
            </a:r>
            <a:endParaRPr lang="zh-CN" altLang="en-US" dirty="0"/>
          </a:p>
        </p:txBody>
      </p:sp>
      <p:sp>
        <p:nvSpPr>
          <p:cNvPr id="3" name="内容占位符 2"/>
          <p:cNvSpPr>
            <a:spLocks noGrp="1"/>
          </p:cNvSpPr>
          <p:nvPr>
            <p:ph idx="1"/>
          </p:nvPr>
        </p:nvSpPr>
        <p:spPr>
          <a:xfrm>
            <a:off x="838200" y="1825624"/>
            <a:ext cx="10515600" cy="4758055"/>
          </a:xfrm>
        </p:spPr>
        <p:txBody>
          <a:bodyPr/>
          <a:lstStyle/>
          <a:p>
            <a:r>
              <a:rPr lang="zh-CN" altLang="zh-CN" dirty="0"/>
              <a:t>如果培训是一般性的培训，那么在培训之后，工人在所有企业工作的边际产值都会增加到</a:t>
            </a:r>
            <a:r>
              <a:rPr lang="en-US" altLang="zh-CN" dirty="0"/>
              <a:t>VMP2</a:t>
            </a:r>
            <a:r>
              <a:rPr lang="zh-CN" altLang="zh-CN" dirty="0"/>
              <a:t>。所以，会有很多企业愿意为工人付出相当于</a:t>
            </a:r>
            <a:r>
              <a:rPr lang="en-US" altLang="zh-CN" dirty="0"/>
              <a:t>VMP2</a:t>
            </a:r>
            <a:r>
              <a:rPr lang="zh-CN" altLang="zh-CN" dirty="0"/>
              <a:t>的工资。而对其进行培训的企业要么付出同样的工资，要么失去这个工人。结果</a:t>
            </a:r>
            <a:r>
              <a:rPr lang="en-US" altLang="zh-CN" dirty="0"/>
              <a:t>G=0</a:t>
            </a:r>
            <a:r>
              <a:rPr lang="zh-CN" altLang="zh-CN" dirty="0"/>
              <a:t>。企业不在从培训中得到任何收益。而且由于</a:t>
            </a:r>
            <a:r>
              <a:rPr lang="en-US" altLang="zh-CN" dirty="0"/>
              <a:t>G=0</a:t>
            </a:r>
            <a:r>
              <a:rPr lang="zh-CN" altLang="zh-CN" dirty="0"/>
              <a:t>，</a:t>
            </a:r>
            <a:endParaRPr lang="zh-CN" altLang="zh-CN" dirty="0"/>
          </a:p>
          <a:p>
            <a:endParaRPr lang="en-US" altLang="zh-CN" dirty="0"/>
          </a:p>
          <a:p>
            <a:r>
              <a:rPr lang="zh-CN" altLang="zh-CN" dirty="0"/>
              <a:t>于是，工人以接受更低工资的方式，支付了培训的成本。在第二期，培训之后，工人会获得相当于其边际产值的工资。</a:t>
            </a:r>
            <a:endParaRPr lang="zh-CN" altLang="zh-CN" dirty="0"/>
          </a:p>
          <a:p>
            <a:r>
              <a:rPr lang="zh-CN" altLang="zh-CN" dirty="0"/>
              <a:t>因此，企业只有在不付出成本的情况下，才愿意提供一般性的培训。</a:t>
            </a:r>
            <a:endParaRPr lang="zh-CN" altLang="zh-CN" dirty="0"/>
          </a:p>
          <a:p>
            <a:endParaRPr lang="en-US" altLang="zh-CN" dirty="0"/>
          </a:p>
          <a:p>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5009708" y="3759200"/>
            <a:ext cx="2902789" cy="65023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特殊培训的支付者</a:t>
            </a:r>
            <a:endParaRPr lang="zh-CN" altLang="en-US" dirty="0"/>
          </a:p>
        </p:txBody>
      </p:sp>
      <p:sp>
        <p:nvSpPr>
          <p:cNvPr id="3" name="内容占位符 2"/>
          <p:cNvSpPr>
            <a:spLocks noGrp="1"/>
          </p:cNvSpPr>
          <p:nvPr>
            <p:ph idx="1"/>
          </p:nvPr>
        </p:nvSpPr>
        <p:spPr/>
        <p:txBody>
          <a:bodyPr/>
          <a:lstStyle/>
          <a:p>
            <a:r>
              <a:rPr lang="zh-CN" altLang="zh-CN" dirty="0"/>
              <a:t>如果工人接受的是特殊的培训，那么，其选择工资（其他企业愿意支付的工资）与培训无关，而等于其在培训前的工资。如果企业支付培训成本，企业获得培训的收益，而且可以在后不给工人加工资，即</a:t>
            </a:r>
            <a:r>
              <a:rPr lang="en-US" altLang="zh-CN" dirty="0"/>
              <a:t>VMP2&gt;w2</a:t>
            </a:r>
            <a:r>
              <a:rPr lang="zh-CN" altLang="zh-CN" dirty="0"/>
              <a:t>。但如果工人离开，企业将会遭受损失。同样，如果工人支付培训成本，企业不在雇佣时，他将损失投资。于是，企业和个人都对是否进行特殊培训很犹豫。</a:t>
            </a:r>
            <a:endParaRPr lang="en-US" altLang="zh-CN" dirty="0"/>
          </a:p>
          <a:p>
            <a:r>
              <a:rPr lang="en-US" altLang="zh-CN" dirty="0"/>
              <a:t>Becker</a:t>
            </a:r>
            <a:r>
              <a:rPr lang="zh-CN" altLang="zh-CN" dirty="0"/>
              <a:t>认为，企业和个人签定一个微调的合同将会保证特殊培训的进行。合同保证：</a:t>
            </a:r>
            <a:endParaRPr lang="zh-CN" altLang="zh-CN" dirty="0"/>
          </a:p>
          <a:p>
            <a:endParaRPr lang="zh-CN" altLang="en-US" dirty="0"/>
          </a:p>
        </p:txBody>
      </p:sp>
      <p:pic>
        <p:nvPicPr>
          <p:cNvPr id="4" name="图片 3"/>
          <p:cNvPicPr>
            <a:picLocks noChangeAspect="1"/>
          </p:cNvPicPr>
          <p:nvPr/>
        </p:nvPicPr>
        <p:blipFill>
          <a:blip r:embed="rId1"/>
          <a:stretch>
            <a:fillRect/>
          </a:stretch>
        </p:blipFill>
        <p:spPr>
          <a:xfrm>
            <a:off x="4647303" y="5432740"/>
            <a:ext cx="2566297" cy="6472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第四节 其他形式的人力资本</a:t>
            </a:r>
            <a:endParaRPr lang="zh-CN" altLang="en-US" dirty="0"/>
          </a:p>
        </p:txBody>
      </p:sp>
      <p:sp>
        <p:nvSpPr>
          <p:cNvPr id="3" name="内容占位符 2"/>
          <p:cNvSpPr>
            <a:spLocks noGrp="1"/>
          </p:cNvSpPr>
          <p:nvPr>
            <p:ph idx="1"/>
          </p:nvPr>
        </p:nvSpPr>
        <p:spPr/>
        <p:txBody>
          <a:bodyPr/>
          <a:lstStyle/>
          <a:p>
            <a:pPr marL="342900" lvl="1" indent="-342900">
              <a:buClr>
                <a:schemeClr val="folHlink"/>
              </a:buClr>
              <a:buSzPct val="60000"/>
            </a:pPr>
            <a:r>
              <a:rPr lang="zh-CN" altLang="en-US" sz="3200" dirty="0"/>
              <a:t>身高</a:t>
            </a:r>
            <a:endParaRPr lang="en-US" altLang="zh-CN" sz="3200" dirty="0"/>
          </a:p>
          <a:p>
            <a:pPr marL="342900" lvl="1" indent="-342900">
              <a:buClr>
                <a:schemeClr val="folHlink"/>
              </a:buClr>
              <a:buSzPct val="60000"/>
            </a:pPr>
            <a:r>
              <a:rPr lang="zh-CN" altLang="en-US" sz="3200" dirty="0"/>
              <a:t>容貌</a:t>
            </a:r>
            <a:endParaRPr lang="en-US" altLang="zh-CN" sz="3200" dirty="0"/>
          </a:p>
          <a:p>
            <a:pPr marL="342900" lvl="1" indent="-342900">
              <a:buClr>
                <a:schemeClr val="folHlink"/>
              </a:buClr>
              <a:buSzPct val="60000"/>
            </a:pPr>
            <a:r>
              <a:rPr lang="zh-CN" altLang="en-US" sz="3200" dirty="0"/>
              <a:t>语言</a:t>
            </a:r>
            <a:endParaRPr lang="en-US" altLang="zh-CN" sz="3200"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身高与小时工资</a:t>
            </a:r>
            <a:endParaRPr lang="zh-CN" altLang="en-US" dirty="0"/>
          </a:p>
        </p:txBody>
      </p:sp>
      <p:pic>
        <p:nvPicPr>
          <p:cNvPr id="4" name="内容占位符 3"/>
          <p:cNvPicPr>
            <a:picLocks noGrp="1" noChangeAspect="1"/>
          </p:cNvPicPr>
          <p:nvPr>
            <p:ph idx="1"/>
          </p:nvPr>
        </p:nvPicPr>
        <p:blipFill>
          <a:blip r:embed="rId1"/>
          <a:stretch>
            <a:fillRect/>
          </a:stretch>
        </p:blipFill>
        <p:spPr>
          <a:xfrm>
            <a:off x="1300480" y="1294449"/>
            <a:ext cx="8666773" cy="3521391"/>
          </a:xfrm>
          <a:prstGeom prst="rect">
            <a:avLst/>
          </a:prstGeom>
        </p:spPr>
      </p:pic>
      <p:sp>
        <p:nvSpPr>
          <p:cNvPr id="5" name="矩形 4"/>
          <p:cNvSpPr/>
          <p:nvPr/>
        </p:nvSpPr>
        <p:spPr>
          <a:xfrm>
            <a:off x="1300480" y="5985430"/>
            <a:ext cx="9255760" cy="369332"/>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资料来源：中国社会科学院人口与劳动经济研究所“中国城市劳动力调查”，</a:t>
            </a:r>
            <a:r>
              <a:rPr lang="en-US" altLang="zh-CN" kern="100" dirty="0">
                <a:latin typeface="Times New Roman" panose="02020603050405020304" pitchFamily="18" charset="0"/>
                <a:ea typeface="宋体" panose="02010600030101010101" pitchFamily="2" charset="-122"/>
              </a:rPr>
              <a:t>2005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kern="100" dirty="0">
                <a:latin typeface="Times New Roman" panose="02020603050405020304" pitchFamily="18" charset="0"/>
                <a:ea typeface="宋体" panose="02010600030101010101" pitchFamily="2" charset="-122"/>
              </a:rPr>
              <a:t>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月。</a:t>
            </a:r>
            <a:endParaRPr lang="zh-CN" altLang="en-US" dirty="0"/>
          </a:p>
        </p:txBody>
      </p:sp>
      <p:sp>
        <p:nvSpPr>
          <p:cNvPr id="6" name="矩形 5"/>
          <p:cNvSpPr/>
          <p:nvPr/>
        </p:nvSpPr>
        <p:spPr>
          <a:xfrm>
            <a:off x="1300480" y="5080615"/>
            <a:ext cx="8473440" cy="922020"/>
          </a:xfrm>
          <a:prstGeom prst="rect">
            <a:avLst/>
          </a:prstGeom>
        </p:spPr>
        <p:txBody>
          <a:bodyPr wrap="square">
            <a:spAutoFit/>
          </a:bodyPr>
          <a:lstStyle/>
          <a:p>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回归结果：</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在其他条件相同的情况下，男性劳动者身高每增加</a:t>
            </a: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厘米，小时工资会提高</a:t>
            </a:r>
            <a:r>
              <a:rPr lang="en-US" altLang="zh-CN" kern="100" dirty="0">
                <a:latin typeface="Times New Roman" panose="02020603050405020304" pitchFamily="18" charset="0"/>
                <a:ea typeface="宋体" panose="02010600030101010101" pitchFamily="2" charset="-122"/>
              </a:rPr>
              <a:t>1.14%</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；女性劳动者身高每增加</a:t>
            </a: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厘米，小时工资会提高</a:t>
            </a:r>
            <a:r>
              <a:rPr lang="en-US" altLang="zh-CN" kern="100" dirty="0">
                <a:latin typeface="Times New Roman" panose="02020603050405020304" pitchFamily="18" charset="0"/>
                <a:ea typeface="宋体" panose="02010600030101010101" pitchFamily="2" charset="-122"/>
              </a:rPr>
              <a:t>0.89%</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ols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回归）</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130935" y="4251960"/>
            <a:ext cx="9595485" cy="11696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总结：本章关键词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人力资本</a:t>
            </a:r>
            <a:endParaRPr lang="en-US" altLang="zh-CN" dirty="0"/>
          </a:p>
          <a:p>
            <a:r>
              <a:rPr lang="zh-CN" altLang="en-US" dirty="0"/>
              <a:t>人力资本投资的主要形式</a:t>
            </a:r>
            <a:endParaRPr lang="en-US" altLang="zh-CN" dirty="0"/>
          </a:p>
          <a:p>
            <a:r>
              <a:rPr lang="zh-CN" altLang="en-US" dirty="0"/>
              <a:t>教育的成本和收益</a:t>
            </a:r>
            <a:endParaRPr lang="en-US" altLang="zh-CN" dirty="0"/>
          </a:p>
          <a:p>
            <a:r>
              <a:rPr lang="zh-CN" altLang="en-US" dirty="0"/>
              <a:t>教育决策模型：由投资收益判断</a:t>
            </a:r>
            <a:endParaRPr lang="en-US" altLang="zh-CN" dirty="0"/>
          </a:p>
          <a:p>
            <a:r>
              <a:rPr lang="zh-CN" altLang="en-US" dirty="0"/>
              <a:t>教育回报率：教育增加一年教育报酬增加的百分比。中国达到</a:t>
            </a:r>
            <a:r>
              <a:rPr lang="en-US" altLang="zh-CN" dirty="0"/>
              <a:t>8%-10%</a:t>
            </a:r>
            <a:r>
              <a:rPr lang="zh-CN" altLang="en-US" dirty="0"/>
              <a:t>左右</a:t>
            </a:r>
            <a:endParaRPr lang="en-US" altLang="zh-CN" dirty="0"/>
          </a:p>
          <a:p>
            <a:r>
              <a:rPr lang="zh-CN" altLang="en-US" dirty="0"/>
              <a:t>一般培训</a:t>
            </a:r>
            <a:endParaRPr lang="en-US" altLang="zh-CN" dirty="0"/>
          </a:p>
          <a:p>
            <a:r>
              <a:rPr lang="zh-CN" altLang="en-US" dirty="0"/>
              <a:t>特殊培训</a:t>
            </a:r>
            <a:endParaRPr lang="en-US" altLang="zh-CN" dirty="0"/>
          </a:p>
          <a:p>
            <a:r>
              <a:rPr lang="zh-CN" altLang="en-US" dirty="0"/>
              <a:t>新的人力资本形式</a:t>
            </a:r>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人力资本与经济发展</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人力资本的重要性</a:t>
            </a:r>
            <a:endParaRPr lang="zh-CN" altLang="en-US" dirty="0"/>
          </a:p>
        </p:txBody>
      </p:sp>
      <p:sp>
        <p:nvSpPr>
          <p:cNvPr id="3" name="内容占位符 2"/>
          <p:cNvSpPr>
            <a:spLocks noGrp="1"/>
          </p:cNvSpPr>
          <p:nvPr>
            <p:ph idx="1"/>
          </p:nvPr>
        </p:nvSpPr>
        <p:spPr/>
        <p:txBody>
          <a:bodyPr/>
          <a:lstStyle/>
          <a:p>
            <a:r>
              <a:rPr lang="zh-CN" altLang="zh-CN" dirty="0"/>
              <a:t>人力资本是附着在劳动者身上的获得性的技能。</a:t>
            </a:r>
            <a:endParaRPr lang="en-US" altLang="zh-CN" dirty="0"/>
          </a:p>
          <a:p>
            <a:r>
              <a:rPr lang="zh-CN" altLang="en-US" dirty="0"/>
              <a:t>人力资本的概念由</a:t>
            </a:r>
            <a:r>
              <a:rPr lang="en-US" altLang="zh-CN" dirty="0"/>
              <a:t>T. W. Shultz</a:t>
            </a:r>
            <a:r>
              <a:rPr lang="zh-CN" altLang="en-US" dirty="0"/>
              <a:t>在</a:t>
            </a:r>
            <a:r>
              <a:rPr lang="en-US" altLang="zh-CN" dirty="0"/>
              <a:t>60</a:t>
            </a:r>
            <a:r>
              <a:rPr lang="zh-CN" altLang="en-US" dirty="0"/>
              <a:t>年代提出，其后，一大批经济学家对建立和完善人力资本的理论体系作出了重要的贡献，如</a:t>
            </a:r>
            <a:r>
              <a:rPr lang="en-US" altLang="zh-CN" dirty="0"/>
              <a:t>Gary Becker</a:t>
            </a:r>
            <a:r>
              <a:rPr lang="zh-CN" altLang="en-US" dirty="0"/>
              <a:t>，</a:t>
            </a:r>
            <a:r>
              <a:rPr lang="en-US" altLang="zh-CN" dirty="0"/>
              <a:t>Jacob Mincer</a:t>
            </a:r>
            <a:r>
              <a:rPr lang="zh-CN" altLang="en-US" dirty="0"/>
              <a:t>等人。</a:t>
            </a:r>
            <a:endParaRPr lang="en-US" altLang="zh-CN" dirty="0"/>
          </a:p>
          <a:p>
            <a:r>
              <a:rPr lang="zh-CN" altLang="zh-CN" dirty="0"/>
              <a:t>随着经济学家们对人力资本在经济发展中作用的阐述越来越清晰，人力资本的重要性也开始为越来越多的人所认识和接受。</a:t>
            </a:r>
            <a:endParaRPr lang="en-US" altLang="zh-CN" dirty="0"/>
          </a:p>
          <a:p>
            <a:r>
              <a:rPr lang="zh-CN" altLang="zh-CN" dirty="0"/>
              <a:t>在发展中国家以人力资本积累为目标和途径的社会经济发展方式已经被认为是摆脱贫困的基本手段。</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60400" y="711200"/>
            <a:ext cx="8229600" cy="990600"/>
          </a:xfrm>
        </p:spPr>
        <p:txBody>
          <a:bodyPr/>
          <a:lstStyle/>
          <a:p>
            <a:pPr eaLnBrk="1" hangingPunct="1"/>
            <a:r>
              <a:rPr lang="zh-CN" altLang="en-US" dirty="0"/>
              <a:t>何谓人力资本？</a:t>
            </a:r>
            <a:endParaRPr lang="zh-CN" altLang="en-US" dirty="0"/>
          </a:p>
        </p:txBody>
      </p:sp>
      <p:sp>
        <p:nvSpPr>
          <p:cNvPr id="26627" name="Rectangle 3"/>
          <p:cNvSpPr>
            <a:spLocks noGrp="1" noChangeArrowheads="1"/>
          </p:cNvSpPr>
          <p:nvPr>
            <p:ph sz="half" idx="1"/>
          </p:nvPr>
        </p:nvSpPr>
        <p:spPr>
          <a:xfrm>
            <a:off x="660400" y="1993930"/>
            <a:ext cx="6868160" cy="4714875"/>
          </a:xfrm>
        </p:spPr>
        <p:txBody>
          <a:bodyPr>
            <a:normAutofit/>
          </a:bodyPr>
          <a:lstStyle/>
          <a:p>
            <a:pPr eaLnBrk="1" hangingPunct="1"/>
            <a:r>
              <a:rPr lang="zh-CN" altLang="en-US" dirty="0"/>
              <a:t>人力资本（</a:t>
            </a:r>
            <a:r>
              <a:rPr lang="en-US" altLang="zh-CN" dirty="0"/>
              <a:t>Human Capital</a:t>
            </a:r>
            <a:r>
              <a:rPr lang="zh-CN" altLang="en-US" dirty="0"/>
              <a:t>）</a:t>
            </a:r>
            <a:endParaRPr lang="zh-CN" altLang="en-US" dirty="0"/>
          </a:p>
          <a:p>
            <a:pPr lvl="1" eaLnBrk="1" hangingPunct="1"/>
            <a:r>
              <a:rPr lang="zh-CN" altLang="en-US" dirty="0"/>
              <a:t>人力资本是人们通过</a:t>
            </a:r>
            <a:r>
              <a:rPr lang="zh-CN" altLang="en-US" dirty="0">
                <a:solidFill>
                  <a:schemeClr val="tx2">
                    <a:lumMod val="60000"/>
                    <a:lumOff val="40000"/>
                  </a:schemeClr>
                </a:solidFill>
              </a:rPr>
              <a:t>对人力资源进行投资而凝结在劳动者身上的知识、技术和管理能力的总和</a:t>
            </a:r>
            <a:r>
              <a:rPr lang="zh-CN" altLang="en-US" dirty="0"/>
              <a:t>。</a:t>
            </a:r>
            <a:endParaRPr lang="en-US" altLang="zh-CN" dirty="0"/>
          </a:p>
          <a:p>
            <a:r>
              <a:rPr lang="zh-CN" altLang="en-US" dirty="0"/>
              <a:t>舒尔茨系统提出了人力资本理论，分析了教育对经济增长的宏观作用</a:t>
            </a:r>
            <a:endParaRPr lang="en-US" altLang="zh-CN" dirty="0"/>
          </a:p>
          <a:p>
            <a:r>
              <a:rPr lang="zh-CN" altLang="en-US" dirty="0"/>
              <a:t>贝克尔系统进行了微观分析，研究了人力资本与个人收入分配的关系</a:t>
            </a:r>
            <a:endParaRPr lang="en-US" altLang="zh-CN" dirty="0"/>
          </a:p>
        </p:txBody>
      </p:sp>
      <p:sp>
        <p:nvSpPr>
          <p:cNvPr id="26628" name="Rectangle 5"/>
          <p:cNvSpPr>
            <a:spLocks noChangeArrowheads="1"/>
          </p:cNvSpPr>
          <p:nvPr/>
        </p:nvSpPr>
        <p:spPr bwMode="auto">
          <a:xfrm>
            <a:off x="7824789" y="6308695"/>
            <a:ext cx="357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Verdana" panose="020B0604030504040204" pitchFamily="34" charset="0"/>
              </a:rPr>
              <a:t>加里</a:t>
            </a:r>
            <a:r>
              <a:rPr lang="en-US" altLang="zh-CN" sz="2000" dirty="0">
                <a:latin typeface="Tahoma" panose="020B0604030504040204" pitchFamily="34" charset="0"/>
              </a:rPr>
              <a:t>·</a:t>
            </a:r>
            <a:r>
              <a:rPr lang="zh-CN" altLang="en-US" sz="2000" dirty="0">
                <a:latin typeface="Verdana" panose="020B0604030504040204" pitchFamily="34" charset="0"/>
              </a:rPr>
              <a:t>贝克尔（</a:t>
            </a:r>
            <a:r>
              <a:rPr lang="en-US" altLang="zh-CN" sz="2000" dirty="0">
                <a:latin typeface="Verdana" panose="020B0604030504040204" pitchFamily="34" charset="0"/>
              </a:rPr>
              <a:t>Gary Becker</a:t>
            </a:r>
            <a:r>
              <a:rPr lang="zh-CN" altLang="en-US" sz="2000" dirty="0">
                <a:latin typeface="Verdana" panose="020B0604030504040204" pitchFamily="34" charset="0"/>
              </a:rPr>
              <a:t>）</a:t>
            </a:r>
            <a:endParaRPr lang="zh-CN" altLang="en-US" sz="2000" dirty="0">
              <a:latin typeface="Verdana" panose="020B0604030504040204" pitchFamily="34" charset="0"/>
            </a:endParaRPr>
          </a:p>
        </p:txBody>
      </p:sp>
      <p:sp>
        <p:nvSpPr>
          <p:cNvPr id="26629" name="矩形 6"/>
          <p:cNvSpPr>
            <a:spLocks noChangeArrowheads="1"/>
          </p:cNvSpPr>
          <p:nvPr/>
        </p:nvSpPr>
        <p:spPr bwMode="auto">
          <a:xfrm>
            <a:off x="7608888" y="3789363"/>
            <a:ext cx="34858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Tahoma" panose="020B0604030504040204" pitchFamily="34" charset="0"/>
              </a:rPr>
              <a:t>西奥多</a:t>
            </a:r>
            <a:r>
              <a:rPr lang="en-US" altLang="zh-CN" dirty="0">
                <a:latin typeface="Tahoma" panose="020B0604030504040204" pitchFamily="34" charset="0"/>
              </a:rPr>
              <a:t>·</a:t>
            </a:r>
            <a:r>
              <a:rPr lang="zh-CN" altLang="en-US" dirty="0">
                <a:latin typeface="Tahoma" panose="020B0604030504040204" pitchFamily="34" charset="0"/>
              </a:rPr>
              <a:t>舒尔茨（</a:t>
            </a:r>
            <a:r>
              <a:rPr lang="en-US" altLang="zh-CN" dirty="0">
                <a:latin typeface="Tahoma" panose="020B0604030504040204" pitchFamily="34" charset="0"/>
              </a:rPr>
              <a:t>T. W. Schultz</a:t>
            </a:r>
            <a:r>
              <a:rPr lang="zh-CN" altLang="en-US" dirty="0">
                <a:latin typeface="Tahoma" panose="020B0604030504040204" pitchFamily="34" charset="0"/>
              </a:rPr>
              <a:t>）</a:t>
            </a:r>
            <a:endParaRPr lang="en-US" altLang="zh-CN" dirty="0">
              <a:latin typeface="Tahoma" panose="020B0604030504040204" pitchFamily="34" charset="0"/>
            </a:endParaRPr>
          </a:p>
          <a:p>
            <a:pPr algn="ctr" eaLnBrk="1" hangingPunct="1"/>
            <a:r>
              <a:rPr lang="zh-CN" altLang="en-US" dirty="0">
                <a:latin typeface="Tahoma" panose="020B0604030504040204" pitchFamily="34" charset="0"/>
              </a:rPr>
              <a:t>（人力资本之父）</a:t>
            </a:r>
            <a:endParaRPr lang="zh-CN" altLang="en-US" dirty="0">
              <a:latin typeface="Tahoma" panose="020B0604030504040204" pitchFamily="34" charset="0"/>
            </a:endParaRPr>
          </a:p>
        </p:txBody>
      </p:sp>
      <p:pic>
        <p:nvPicPr>
          <p:cNvPr id="26630" name="Picture 2" descr="http://t1.baidu.com/it/u=750467952,1476991569&amp;fm=15&amp;gp=0.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719" y="1903999"/>
            <a:ext cx="1439862"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4" descr="http://t3.baidu.com/it/u=880801773,1305438278&amp;fm=15&amp;gp=0.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19" y="4435694"/>
            <a:ext cx="1439862"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4"/>
          <p:cNvSpPr>
            <a:spLocks noGrp="1"/>
          </p:cNvSpPr>
          <p:nvPr>
            <p:ph type="title"/>
          </p:nvPr>
        </p:nvSpPr>
        <p:spPr/>
        <p:txBody>
          <a:bodyPr/>
          <a:lstStyle/>
          <a:p>
            <a:r>
              <a:rPr lang="zh-CN" altLang="en-US"/>
              <a:t>人力资本之父：西奥多</a:t>
            </a:r>
            <a:r>
              <a:rPr lang="en-US" altLang="zh-CN"/>
              <a:t>·W·</a:t>
            </a:r>
            <a:r>
              <a:rPr lang="zh-CN" altLang="en-US"/>
              <a:t>舒尔茨</a:t>
            </a:r>
            <a:endParaRPr lang="zh-CN" altLang="en-US"/>
          </a:p>
        </p:txBody>
      </p:sp>
      <p:sp>
        <p:nvSpPr>
          <p:cNvPr id="26627" name="内容占位符 5"/>
          <p:cNvSpPr>
            <a:spLocks noGrp="1"/>
          </p:cNvSpPr>
          <p:nvPr>
            <p:ph idx="1"/>
          </p:nvPr>
        </p:nvSpPr>
        <p:spPr>
          <a:xfrm>
            <a:off x="838200" y="1857375"/>
            <a:ext cx="9640889" cy="4114800"/>
          </a:xfrm>
        </p:spPr>
        <p:txBody>
          <a:bodyPr>
            <a:normAutofit fontScale="92500" lnSpcReduction="10000"/>
          </a:bodyPr>
          <a:lstStyle/>
          <a:p>
            <a:r>
              <a:rPr lang="zh-CN" altLang="en-US" dirty="0"/>
              <a:t>西奥多</a:t>
            </a:r>
            <a:r>
              <a:rPr lang="en-US" altLang="zh-CN" dirty="0"/>
              <a:t>·W·</a:t>
            </a:r>
            <a:r>
              <a:rPr lang="zh-CN" altLang="en-US" dirty="0"/>
              <a:t>舒尔茨：</a:t>
            </a:r>
            <a:r>
              <a:rPr lang="en-US" altLang="zh-CN" dirty="0"/>
              <a:t> 1979</a:t>
            </a:r>
            <a:r>
              <a:rPr lang="zh-CN" altLang="en-US" dirty="0"/>
              <a:t>年度诺贝尔经济学奖得主，被称为“人力资本之父”</a:t>
            </a:r>
            <a:endParaRPr lang="en-US" altLang="zh-CN" dirty="0"/>
          </a:p>
          <a:p>
            <a:pPr eaLnBrk="1" hangingPunct="1"/>
            <a:r>
              <a:rPr lang="zh-CN" altLang="en-US" dirty="0"/>
              <a:t>他在</a:t>
            </a:r>
            <a:r>
              <a:rPr lang="en-US" altLang="zh-CN" dirty="0"/>
              <a:t>1960</a:t>
            </a:r>
            <a:r>
              <a:rPr lang="zh-CN" altLang="en-US" dirty="0"/>
              <a:t>年美国经济学年会上的演说中系统阐述了人力资本理论</a:t>
            </a:r>
            <a:endParaRPr lang="en-US" altLang="zh-CN" dirty="0"/>
          </a:p>
          <a:p>
            <a:r>
              <a:rPr lang="zh-CN" altLang="en-US" dirty="0"/>
              <a:t>贡献在于：使其成为经济学一门新的分支</a:t>
            </a:r>
            <a:endParaRPr lang="en-US" altLang="zh-CN" dirty="0"/>
          </a:p>
          <a:p>
            <a:r>
              <a:rPr lang="zh-CN" altLang="en-US" dirty="0"/>
              <a:t>还进一步研究了人力资本形成方式与途径，并对教育投资的收益率以及教育对经济增长的贡献做了定量研究。</a:t>
            </a:r>
            <a:endParaRPr lang="en-US" altLang="zh-CN" dirty="0"/>
          </a:p>
          <a:p>
            <a:pPr lvl="1"/>
            <a:r>
              <a:rPr lang="en-US" altLang="zh-CN" dirty="0"/>
              <a:t>Schultz</a:t>
            </a:r>
            <a:r>
              <a:rPr lang="zh-CN" altLang="zh-CN" dirty="0"/>
              <a:t>（</a:t>
            </a:r>
            <a:r>
              <a:rPr lang="en-US" altLang="zh-CN" dirty="0"/>
              <a:t>1960</a:t>
            </a:r>
            <a:r>
              <a:rPr lang="zh-CN" altLang="zh-CN" dirty="0"/>
              <a:t>）发现</a:t>
            </a:r>
            <a:r>
              <a:rPr lang="en-US" altLang="zh-CN" dirty="0"/>
              <a:t>1910</a:t>
            </a:r>
            <a:r>
              <a:rPr lang="zh-CN" altLang="zh-CN" dirty="0"/>
              <a:t>年以后美国经济持续增长，但对教育的投资要快于对物质资本的投资；</a:t>
            </a:r>
            <a:endParaRPr lang="en-US" altLang="zh-CN" dirty="0"/>
          </a:p>
          <a:p>
            <a:pPr lvl="1"/>
            <a:r>
              <a:rPr lang="en-US" altLang="zh-CN" dirty="0"/>
              <a:t>Dennison</a:t>
            </a:r>
            <a:r>
              <a:rPr lang="zh-CN" altLang="zh-CN" dirty="0"/>
              <a:t>（</a:t>
            </a:r>
            <a:r>
              <a:rPr lang="en-US" altLang="zh-CN" dirty="0"/>
              <a:t>1985</a:t>
            </a:r>
            <a:r>
              <a:rPr lang="zh-CN" altLang="zh-CN" dirty="0"/>
              <a:t>）估计，美国人均受教育年限的增加可以解释自</a:t>
            </a:r>
            <a:r>
              <a:rPr lang="en-US" altLang="zh-CN" dirty="0"/>
              <a:t>1929</a:t>
            </a:r>
            <a:r>
              <a:rPr lang="zh-CN" altLang="zh-CN" dirty="0"/>
              <a:t>年以来人均产出增长的</a:t>
            </a:r>
            <a:r>
              <a:rPr lang="en-US" altLang="zh-CN" dirty="0"/>
              <a:t>1/4</a:t>
            </a:r>
            <a:r>
              <a:rPr lang="zh-CN" altLang="zh-CN" dirty="0"/>
              <a:t>。</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人力资本的特点</a:t>
            </a:r>
            <a:endParaRPr lang="zh-CN" altLang="en-US" dirty="0"/>
          </a:p>
        </p:txBody>
      </p:sp>
      <p:sp>
        <p:nvSpPr>
          <p:cNvPr id="3" name="内容占位符 2"/>
          <p:cNvSpPr>
            <a:spLocks noGrp="1"/>
          </p:cNvSpPr>
          <p:nvPr>
            <p:ph idx="1"/>
          </p:nvPr>
        </p:nvSpPr>
        <p:spPr/>
        <p:txBody>
          <a:bodyPr/>
          <a:lstStyle/>
          <a:p>
            <a:r>
              <a:rPr lang="zh-CN" altLang="en-US" dirty="0"/>
              <a:t>人力资本之所以被言之为“资本”，是因为要获得这种资本同样需要通过投资的形式进行积累，这是人力资本和物质资本的共性</a:t>
            </a:r>
            <a:endParaRPr lang="en-US" altLang="zh-CN" dirty="0"/>
          </a:p>
          <a:p>
            <a:r>
              <a:rPr lang="zh-CN" altLang="en-US" dirty="0"/>
              <a:t>而人力资本之所以被冠之以“人力”是因为它和所投资的每一个人都不可分离，这是人力资本和物质资本的差异所在。</a:t>
            </a:r>
            <a:endParaRPr lang="en-US" altLang="zh-CN" dirty="0"/>
          </a:p>
          <a:p>
            <a:r>
              <a:rPr lang="zh-CN" altLang="en-US" dirty="0"/>
              <a:t>人力资本的所有权不具备转让或继承的属性</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386840" y="652780"/>
            <a:ext cx="7793038" cy="1143000"/>
          </a:xfrm>
        </p:spPr>
        <p:txBody>
          <a:bodyPr/>
          <a:lstStyle/>
          <a:p>
            <a:r>
              <a:rPr lang="zh-CN" altLang="en-US" dirty="0"/>
              <a:t>人力资本投资的主要形式</a:t>
            </a:r>
            <a:endParaRPr lang="zh-CN" altLang="en-US" dirty="0"/>
          </a:p>
        </p:txBody>
      </p:sp>
      <p:sp>
        <p:nvSpPr>
          <p:cNvPr id="28675" name="内容占位符 2"/>
          <p:cNvSpPr>
            <a:spLocks noGrp="1"/>
          </p:cNvSpPr>
          <p:nvPr>
            <p:ph idx="1"/>
          </p:nvPr>
        </p:nvSpPr>
        <p:spPr>
          <a:xfrm>
            <a:off x="1486535" y="2061845"/>
            <a:ext cx="7786688" cy="3989388"/>
          </a:xfrm>
        </p:spPr>
        <p:txBody>
          <a:bodyPr/>
          <a:lstStyle/>
          <a:p>
            <a:r>
              <a:rPr lang="zh-CN" altLang="en-US" dirty="0"/>
              <a:t>教育</a:t>
            </a:r>
            <a:endParaRPr lang="en-US" altLang="zh-CN" dirty="0"/>
          </a:p>
          <a:p>
            <a:r>
              <a:rPr lang="zh-CN" altLang="en-US" dirty="0"/>
              <a:t>培训</a:t>
            </a:r>
            <a:endParaRPr lang="en-US" altLang="zh-CN" dirty="0"/>
          </a:p>
          <a:p>
            <a:r>
              <a:rPr lang="zh-CN" altLang="en-US" dirty="0"/>
              <a:t>迁移</a:t>
            </a:r>
            <a:endParaRPr lang="zh-CN" altLang="en-US" dirty="0"/>
          </a:p>
          <a:p>
            <a:r>
              <a:rPr lang="zh-CN" altLang="en-US" dirty="0"/>
              <a:t>营养和健康投资</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人力资本是促进经济发展的重要手段，</a:t>
            </a:r>
            <a:endParaRPr lang="zh-CN" altLang="en-US" dirty="0"/>
          </a:p>
        </p:txBody>
      </p:sp>
      <p:sp>
        <p:nvSpPr>
          <p:cNvPr id="3" name="内容占位符 2"/>
          <p:cNvSpPr>
            <a:spLocks noGrp="1"/>
          </p:cNvSpPr>
          <p:nvPr>
            <p:ph idx="1"/>
          </p:nvPr>
        </p:nvSpPr>
        <p:spPr>
          <a:xfrm>
            <a:off x="838200" y="1825624"/>
            <a:ext cx="10845800" cy="4768215"/>
          </a:xfrm>
        </p:spPr>
        <p:txBody>
          <a:bodyPr>
            <a:normAutofit/>
          </a:bodyPr>
          <a:lstStyle/>
          <a:p>
            <a:r>
              <a:rPr lang="zh-CN" altLang="zh-CN" dirty="0"/>
              <a:t>把人力资本和经济增长联系起来，并将其作为经济增长</a:t>
            </a:r>
            <a:r>
              <a:rPr lang="zh-CN" altLang="zh-CN" dirty="0">
                <a:solidFill>
                  <a:schemeClr val="accent1">
                    <a:lumMod val="40000"/>
                    <a:lumOff val="60000"/>
                  </a:schemeClr>
                </a:solidFill>
              </a:rPr>
              <a:t>最重要</a:t>
            </a:r>
            <a:r>
              <a:rPr lang="zh-CN" altLang="zh-CN" dirty="0"/>
              <a:t>的决定因素，则是经济学最近几十年发展的成果。</a:t>
            </a:r>
            <a:endParaRPr lang="en-US" altLang="zh-CN" dirty="0"/>
          </a:p>
          <a:p>
            <a:r>
              <a:rPr lang="zh-CN" altLang="en-US" dirty="0"/>
              <a:t>新古典经济学指出，</a:t>
            </a:r>
            <a:r>
              <a:rPr lang="zh-CN" altLang="zh-CN" dirty="0"/>
              <a:t>技术进步</a:t>
            </a:r>
            <a:r>
              <a:rPr lang="zh-CN" altLang="en-US" dirty="0"/>
              <a:t>推动经济增长，但没有解释技术进步是如何产生的；</a:t>
            </a:r>
            <a:r>
              <a:rPr lang="zh-CN" altLang="zh-CN" dirty="0"/>
              <a:t>而人力资本理论在解释长期经济增长机理时，发挥了重要的作用</a:t>
            </a:r>
            <a:r>
              <a:rPr lang="zh-CN" altLang="en-US" dirty="0"/>
              <a:t>，即人力资本积累推动了经济增长。</a:t>
            </a:r>
            <a:endParaRPr lang="en-US" altLang="zh-CN" dirty="0"/>
          </a:p>
          <a:p>
            <a:pPr lvl="1"/>
            <a:r>
              <a:rPr lang="zh-CN" altLang="en-US" dirty="0"/>
              <a:t>人力资本可以产生递增的收益，并使其他投入要素的收益增加，从而使总规模收益递增。因此，“人力资本是现代经济增长的决定性因素和永久性动力”。</a:t>
            </a:r>
            <a:endParaRPr lang="en-US" altLang="zh-CN" dirty="0"/>
          </a:p>
          <a:p>
            <a:r>
              <a:rPr lang="zh-CN" altLang="zh-CN" dirty="0"/>
              <a:t>人力资本尽管既是发展的手段，又是发展的目标</a:t>
            </a:r>
            <a:r>
              <a:rPr lang="zh-CN" altLang="en-US" dirty="0"/>
              <a:t>。</a:t>
            </a:r>
            <a:r>
              <a:rPr lang="zh-CN" altLang="zh-CN" dirty="0"/>
              <a:t>仅有经济增长尚不足以实现社会的发展，只有人的全面发展才是社会进步的最好的体现，而人力资本所包含的诸多内容恰恰体现了人的发展。</a:t>
            </a:r>
            <a:endParaRPr lang="en-US" altLang="zh-CN" dirty="0"/>
          </a:p>
          <a:p>
            <a:endParaRPr lang="zh-CN" altLang="en-US"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3538</Words>
  <Application>WPS 演示</Application>
  <PresentationFormat>宽屏</PresentationFormat>
  <Paragraphs>215</Paragraphs>
  <Slides>29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Verdana</vt:lpstr>
      <vt:lpstr>Tahoma</vt:lpstr>
      <vt:lpstr>等线 Light</vt:lpstr>
      <vt:lpstr>等线</vt:lpstr>
      <vt:lpstr>微软雅黑</vt:lpstr>
      <vt:lpstr>Arial Unicode MS</vt:lpstr>
      <vt:lpstr>Times New Roman</vt:lpstr>
      <vt:lpstr>Office 主题​​</vt:lpstr>
      <vt:lpstr>第四章 人力资本投资理论</vt:lpstr>
      <vt:lpstr>提纲</vt:lpstr>
      <vt:lpstr>第一节 人力资本与经济发展</vt:lpstr>
      <vt:lpstr>人力资本的重要性</vt:lpstr>
      <vt:lpstr>何谓人力资本？</vt:lpstr>
      <vt:lpstr>人力资本之父：西奥多·W·舒尔茨</vt:lpstr>
      <vt:lpstr>人力资本的特点</vt:lpstr>
      <vt:lpstr>人力资本投资的主要形式</vt:lpstr>
      <vt:lpstr>人力资本是促进经济发展的重要手段，</vt:lpstr>
      <vt:lpstr>中国未来经济增长主要依赖于人力资本</vt:lpstr>
      <vt:lpstr>中国的劳动力:从无限供给到有限剩余</vt:lpstr>
      <vt:lpstr>第二节 教育</vt:lpstr>
      <vt:lpstr>教育的成本和收益</vt:lpstr>
      <vt:lpstr>教育决策模型</vt:lpstr>
      <vt:lpstr>个人教育投资分析结论</vt:lpstr>
      <vt:lpstr>教育的劳动力市场回报</vt:lpstr>
      <vt:lpstr>教育回报率的估计：Mincer工资方程</vt:lpstr>
      <vt:lpstr>中国劳动力市场的教育回报率</vt:lpstr>
      <vt:lpstr>教育的“羊皮纸”效应</vt:lpstr>
      <vt:lpstr>第三节 培训</vt:lpstr>
      <vt:lpstr>何谓培训？</vt:lpstr>
      <vt:lpstr>培训的回报：年龄-收益曲线</vt:lpstr>
      <vt:lpstr>培训的分类：一般培训和特殊培训</vt:lpstr>
      <vt:lpstr>培训的付费</vt:lpstr>
      <vt:lpstr>一般培训的支付者</vt:lpstr>
      <vt:lpstr>特殊培训的支付者</vt:lpstr>
      <vt:lpstr>第四节 其他形式的人力资本</vt:lpstr>
      <vt:lpstr>身高与小时工资</vt:lpstr>
      <vt:lpstr>总结：本章关键词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人力资本理论</dc:title>
  <dc:creator>Smith Adam</dc:creator>
  <cp:lastModifiedBy>TS</cp:lastModifiedBy>
  <cp:revision>35</cp:revision>
  <cp:lastPrinted>2018-10-28T17:55:00Z</cp:lastPrinted>
  <dcterms:created xsi:type="dcterms:W3CDTF">2018-10-28T15:06:00Z</dcterms:created>
  <dcterms:modified xsi:type="dcterms:W3CDTF">2019-01-12T05:50:41Z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