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3"/>
    <p:sldId id="458" r:id="rId4"/>
    <p:sldId id="459" r:id="rId5"/>
    <p:sldId id="460" r:id="rId6"/>
    <p:sldId id="405" r:id="rId7"/>
    <p:sldId id="406" r:id="rId8"/>
    <p:sldId id="407" r:id="rId9"/>
    <p:sldId id="408" r:id="rId10"/>
    <p:sldId id="410" r:id="rId11"/>
    <p:sldId id="466" r:id="rId12"/>
    <p:sldId id="414" r:id="rId13"/>
    <p:sldId id="415" r:id="rId14"/>
    <p:sldId id="417" r:id="rId15"/>
    <p:sldId id="418" r:id="rId16"/>
    <p:sldId id="421" r:id="rId17"/>
    <p:sldId id="425" r:id="rId18"/>
    <p:sldId id="436" r:id="rId19"/>
    <p:sldId id="437" r:id="rId20"/>
    <p:sldId id="469" r:id="rId21"/>
    <p:sldId id="468" r:id="rId22"/>
    <p:sldId id="470" r:id="rId23"/>
    <p:sldId id="426" r:id="rId24"/>
    <p:sldId id="429" r:id="rId25"/>
    <p:sldId id="430" r:id="rId26"/>
    <p:sldId id="431" r:id="rId27"/>
    <p:sldId id="432" r:id="rId28"/>
    <p:sldId id="446" r:id="rId29"/>
    <p:sldId id="471" r:id="rId30"/>
    <p:sldId id="472" r:id="rId31"/>
    <p:sldId id="443" r:id="rId32"/>
    <p:sldId id="462" r:id="rId33"/>
    <p:sldId id="465" r:id="rId34"/>
    <p:sldId id="461" r:id="rId35"/>
    <p:sldId id="473" r:id="rId36"/>
    <p:sldId id="477" r:id="rId37"/>
    <p:sldId id="463" r:id="rId38"/>
    <p:sldId id="464" r:id="rId39"/>
    <p:sldId id="475" r:id="rId40"/>
    <p:sldId id="413" r:id="rId41"/>
    <p:sldId id="447" r:id="rId42"/>
    <p:sldId id="451" r:id="rId43"/>
    <p:sldId id="438" r:id="rId44"/>
    <p:sldId id="452" r:id="rId45"/>
    <p:sldId id="448" r:id="rId46"/>
    <p:sldId id="449" r:id="rId47"/>
    <p:sldId id="47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themeOverride" Target="../theme/themeOverride1.xml"/><Relationship Id="rId1" Type="http://schemas.openxmlformats.org/officeDocument/2006/relationships/oleObject" Target="file:///D:\1&#27178;&#21521;&#35838;&#39064;\&#21355;&#35745;&#22996;&#20154;&#21475;&#19982;&#21171;&#21160;&#36716;&#21464;\&#9733;&#26032;&#35745;&#31639;&#30340;&#25945;&#32946;&#25307;&#29983;&#20154;&#25968;.xlsx" TargetMode="External"/></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oleObject" Target="file:///D:\2&#32437;&#21521;&#35838;&#39064;\&#8220;&#21313;&#19977;&#20116;&#8221;&#23601;&#19994;&#30740;&#31350;2015\&#25968;&#25454;\&#21171;&#21160;&#21147;&#20379;&#32473;&#39044;&#27979;&#65288;&#20998;&#22478;&#20065;&#65289;\&#9733;&#21508;&#23398;&#21382;&#25945;&#32946;&#25512;&#31639;&#20892;&#27665;&#24037;.xlsx" TargetMode="External"/></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oleObject" Target="file:///D:\2&#32437;&#21521;&#35838;&#39064;\&#8220;&#21313;&#19977;&#20116;&#8221;&#23601;&#19994;&#30740;&#31350;2015\&#25968;&#25454;\&#21171;&#21160;&#21147;&#20379;&#32473;&#39044;&#27979;&#65288;&#20998;&#22478;&#20065;&#65289;\&#9733;&#21508;&#23398;&#21382;&#25945;&#32946;&#25512;&#31639;&#20892;&#27665;&#2403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7728737211017"/>
          <c:y val="0.0514005540974045"/>
          <c:w val="0.841715693205808"/>
          <c:h val="0.795235491396909"/>
        </c:manualLayout>
      </c:layout>
      <c:lineChart>
        <c:grouping val="standard"/>
        <c:varyColors val="0"/>
        <c:ser>
          <c:idx val="0"/>
          <c:order val="0"/>
          <c:marker>
            <c:symbol val="none"/>
          </c:marker>
          <c:dLbls>
            <c:delete val="1"/>
          </c:dLbls>
          <c:cat>
            <c:numRef>
              <c:f>制图表!$B$20:$B$53</c:f>
              <c:numCache>
                <c:formatCode>General</c:formatCode>
                <c:ptCount val="3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pt idx="14">
                  <c:v>2031</c:v>
                </c:pt>
                <c:pt idx="15">
                  <c:v>2032</c:v>
                </c:pt>
                <c:pt idx="16">
                  <c:v>2033</c:v>
                </c:pt>
                <c:pt idx="17">
                  <c:v>2034</c:v>
                </c:pt>
                <c:pt idx="18">
                  <c:v>2035</c:v>
                </c:pt>
                <c:pt idx="19">
                  <c:v>2036</c:v>
                </c:pt>
                <c:pt idx="20">
                  <c:v>2037</c:v>
                </c:pt>
                <c:pt idx="21">
                  <c:v>2038</c:v>
                </c:pt>
                <c:pt idx="22">
                  <c:v>2039</c:v>
                </c:pt>
                <c:pt idx="23">
                  <c:v>2040</c:v>
                </c:pt>
                <c:pt idx="24">
                  <c:v>2041</c:v>
                </c:pt>
                <c:pt idx="25">
                  <c:v>2042</c:v>
                </c:pt>
                <c:pt idx="26">
                  <c:v>2043</c:v>
                </c:pt>
                <c:pt idx="27">
                  <c:v>2044</c:v>
                </c:pt>
                <c:pt idx="28">
                  <c:v>2045</c:v>
                </c:pt>
                <c:pt idx="29">
                  <c:v>2046</c:v>
                </c:pt>
                <c:pt idx="30">
                  <c:v>2047</c:v>
                </c:pt>
                <c:pt idx="31">
                  <c:v>2048</c:v>
                </c:pt>
                <c:pt idx="32">
                  <c:v>2049</c:v>
                </c:pt>
                <c:pt idx="33">
                  <c:v>2050</c:v>
                </c:pt>
              </c:numCache>
            </c:numRef>
          </c:cat>
          <c:val>
            <c:numRef>
              <c:f>制图表!$L$20:$L$53</c:f>
              <c:numCache>
                <c:formatCode>0.00_);[Red]\(0.00\)</c:formatCode>
                <c:ptCount val="34"/>
                <c:pt idx="0">
                  <c:v>1584.60417335401</c:v>
                </c:pt>
                <c:pt idx="1">
                  <c:v>1537.7960796302</c:v>
                </c:pt>
                <c:pt idx="2">
                  <c:v>1516.42506708213</c:v>
                </c:pt>
                <c:pt idx="3">
                  <c:v>1494.14208697394</c:v>
                </c:pt>
                <c:pt idx="4">
                  <c:v>1445.4421484413</c:v>
                </c:pt>
                <c:pt idx="5">
                  <c:v>1428.2990869267</c:v>
                </c:pt>
                <c:pt idx="6">
                  <c:v>1468.96017072454</c:v>
                </c:pt>
                <c:pt idx="7">
                  <c:v>1437.33687532324</c:v>
                </c:pt>
                <c:pt idx="8">
                  <c:v>1428.58592004984</c:v>
                </c:pt>
                <c:pt idx="9">
                  <c:v>1448.45377105762</c:v>
                </c:pt>
                <c:pt idx="10">
                  <c:v>1451.52936361197</c:v>
                </c:pt>
                <c:pt idx="11">
                  <c:v>1404.01175933961</c:v>
                </c:pt>
                <c:pt idx="12">
                  <c:v>1338.78967785444</c:v>
                </c:pt>
                <c:pt idx="13">
                  <c:v>1321.45948250592</c:v>
                </c:pt>
                <c:pt idx="14">
                  <c:v>1310.41755630818</c:v>
                </c:pt>
                <c:pt idx="15">
                  <c:v>1294.36337082279</c:v>
                </c:pt>
                <c:pt idx="16">
                  <c:v>1316.7693838123</c:v>
                </c:pt>
                <c:pt idx="17">
                  <c:v>1333.55314544764</c:v>
                </c:pt>
                <c:pt idx="18">
                  <c:v>1346.85215957296</c:v>
                </c:pt>
                <c:pt idx="19">
                  <c:v>1359.43070124615</c:v>
                </c:pt>
                <c:pt idx="20">
                  <c:v>1376.86424927677</c:v>
                </c:pt>
                <c:pt idx="21">
                  <c:v>1398.16900292046</c:v>
                </c:pt>
                <c:pt idx="22">
                  <c:v>1416.56220133068</c:v>
                </c:pt>
                <c:pt idx="23">
                  <c:v>1419.84153704343</c:v>
                </c:pt>
                <c:pt idx="24">
                  <c:v>1419.13447405324</c:v>
                </c:pt>
                <c:pt idx="25">
                  <c:v>1394.15903934996</c:v>
                </c:pt>
                <c:pt idx="26">
                  <c:v>1417.24031097179</c:v>
                </c:pt>
                <c:pt idx="27">
                  <c:v>1484.30489679921</c:v>
                </c:pt>
                <c:pt idx="28">
                  <c:v>1485.11054113561</c:v>
                </c:pt>
                <c:pt idx="29">
                  <c:v>1435.58927998903</c:v>
                </c:pt>
                <c:pt idx="30">
                  <c:v>1371.60925770023</c:v>
                </c:pt>
                <c:pt idx="31">
                  <c:v>1283.66031136292</c:v>
                </c:pt>
                <c:pt idx="32">
                  <c:v>1219.92479813499</c:v>
                </c:pt>
                <c:pt idx="33">
                  <c:v>1183.35497749968</c:v>
                </c:pt>
              </c:numCache>
            </c:numRef>
          </c:val>
          <c:smooth val="0"/>
        </c:ser>
        <c:dLbls>
          <c:showLegendKey val="0"/>
          <c:showVal val="0"/>
          <c:showCatName val="0"/>
          <c:showSerName val="0"/>
          <c:showPercent val="0"/>
          <c:showBubbleSize val="0"/>
        </c:dLbls>
        <c:marker val="0"/>
        <c:smooth val="0"/>
        <c:axId val="123182080"/>
        <c:axId val="123224832"/>
      </c:lineChart>
      <c:catAx>
        <c:axId val="123182080"/>
        <c:scaling>
          <c:orientation val="minMax"/>
        </c:scaling>
        <c:delete val="0"/>
        <c:axPos val="b"/>
        <c:numFmt formatCode="General" sourceLinked="1"/>
        <c:majorTickMark val="out"/>
        <c:minorTickMark val="none"/>
        <c:tickLblPos val="nextTo"/>
        <c:txPr>
          <a:bodyPr rot="-54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224832"/>
        <c:crosses val="autoZero"/>
        <c:auto val="1"/>
        <c:lblAlgn val="ctr"/>
        <c:lblOffset val="100"/>
        <c:noMultiLvlLbl val="0"/>
      </c:catAx>
      <c:valAx>
        <c:axId val="123224832"/>
        <c:scaling>
          <c:orientation val="minMax"/>
          <c:min val="1000"/>
        </c:scaling>
        <c:delete val="0"/>
        <c:axPos val="l"/>
        <c:title>
          <c:tx>
            <c:rich>
              <a:bodyPr rot="-540000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zh-CN"/>
                  <a:t>新增劳动力数量（万）</a:t>
                </a:r>
                <a:endParaRPr lang="zh-CN"/>
              </a:p>
            </c:rich>
          </c:tx>
          <c:layout/>
          <c:overlay val="0"/>
        </c:title>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182080"/>
        <c:crosses val="autoZero"/>
        <c:crossBetween val="between"/>
      </c:valAx>
    </c:plotArea>
    <c:plotVisOnly val="1"/>
    <c:dispBlanksAs val="gap"/>
    <c:showDLblsOverMax val="0"/>
  </c:chart>
  <c:spPr>
    <a:ln>
      <a:noFill/>
    </a:ln>
  </c:spPr>
  <c:txPr>
    <a:bodyPr/>
    <a:lstStyle/>
    <a:p>
      <a:pPr>
        <a:defRPr lang="zh-CN" sz="1800"/>
      </a:pPr>
    </a:p>
  </c:txPr>
  <c:externalData r:id="rId1">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488407699037"/>
          <c:y val="0.0514005540974045"/>
          <c:w val="0.860956036745408"/>
          <c:h val="0.795235491396909"/>
        </c:manualLayout>
      </c:layout>
      <c:barChart>
        <c:barDir val="col"/>
        <c:grouping val="clustered"/>
        <c:varyColors val="0"/>
        <c:ser>
          <c:idx val="0"/>
          <c:order val="0"/>
          <c:invertIfNegative val="0"/>
          <c:dLbls>
            <c:numFmt formatCode="#,##0_);[Red]\(#,##0\)" sourceLinked="0"/>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汇总!$A$23:$A$36</c:f>
              <c:numCache>
                <c:formatCode>General</c:formatCode>
                <c:ptCount val="1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numCache>
            </c:numRef>
          </c:cat>
          <c:val>
            <c:numRef>
              <c:f>汇总!$H$23:$H$36</c:f>
              <c:numCache>
                <c:formatCode>0.0_ </c:formatCode>
                <c:ptCount val="14"/>
                <c:pt idx="0">
                  <c:v>595.878402988244</c:v>
                </c:pt>
                <c:pt idx="1">
                  <c:v>574.130212230663</c:v>
                </c:pt>
                <c:pt idx="2">
                  <c:v>590.823080862946</c:v>
                </c:pt>
                <c:pt idx="3">
                  <c:v>582.635395183816</c:v>
                </c:pt>
                <c:pt idx="4">
                  <c:v>564.175285118773</c:v>
                </c:pt>
                <c:pt idx="5">
                  <c:v>570.031373686664</c:v>
                </c:pt>
                <c:pt idx="6">
                  <c:v>574.082363984373</c:v>
                </c:pt>
                <c:pt idx="7">
                  <c:v>562.990625186479</c:v>
                </c:pt>
                <c:pt idx="8">
                  <c:v>549.414230595265</c:v>
                </c:pt>
                <c:pt idx="9">
                  <c:v>539.739116885992</c:v>
                </c:pt>
                <c:pt idx="10">
                  <c:v>533.686832217701</c:v>
                </c:pt>
                <c:pt idx="11">
                  <c:v>524.793211334549</c:v>
                </c:pt>
                <c:pt idx="12">
                  <c:v>523.521236063597</c:v>
                </c:pt>
                <c:pt idx="13">
                  <c:v>527.911781626518</c:v>
                </c:pt>
              </c:numCache>
            </c:numRef>
          </c:val>
        </c:ser>
        <c:dLbls>
          <c:showLegendKey val="0"/>
          <c:showVal val="0"/>
          <c:showCatName val="0"/>
          <c:showSerName val="0"/>
          <c:showPercent val="0"/>
          <c:showBubbleSize val="0"/>
        </c:dLbls>
        <c:gapWidth val="150"/>
        <c:axId val="123327232"/>
        <c:axId val="123328768"/>
      </c:barChart>
      <c:catAx>
        <c:axId val="123327232"/>
        <c:scaling>
          <c:orientation val="minMax"/>
        </c:scaling>
        <c:delete val="0"/>
        <c:axPos val="b"/>
        <c:numFmt formatCode="General" sourceLinked="1"/>
        <c:majorTickMark val="out"/>
        <c:minorTickMark val="none"/>
        <c:tickLblPos val="nextTo"/>
        <c:txPr>
          <a:bodyPr rot="-54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328768"/>
        <c:crosses val="autoZero"/>
        <c:auto val="1"/>
        <c:lblAlgn val="ctr"/>
        <c:lblOffset val="100"/>
        <c:noMultiLvlLbl val="0"/>
      </c:catAx>
      <c:valAx>
        <c:axId val="123328768"/>
        <c:scaling>
          <c:orientation val="minMax"/>
        </c:scaling>
        <c:delete val="0"/>
        <c:axPos val="l"/>
        <c:title>
          <c:tx>
            <c:rich>
              <a:bodyPr rot="-540000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zh-CN" dirty="0"/>
                  <a:t>新</a:t>
                </a:r>
                <a:r>
                  <a:rPr lang="zh-CN" altLang="en-US" dirty="0"/>
                  <a:t>成长</a:t>
                </a:r>
                <a:r>
                  <a:rPr lang="zh-CN" dirty="0"/>
                  <a:t>农民工数量（万）</a:t>
                </a:r>
                <a:endParaRPr lang="zh-CN" dirty="0"/>
              </a:p>
            </c:rich>
          </c:tx>
          <c:layout/>
          <c:overlay val="0"/>
        </c:title>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327232"/>
        <c:crosses val="autoZero"/>
        <c:crossBetween val="between"/>
      </c:valAx>
    </c:plotArea>
    <c:plotVisOnly val="1"/>
    <c:dispBlanksAs val="gap"/>
    <c:showDLblsOverMax val="0"/>
  </c:chart>
  <c:spPr>
    <a:ln>
      <a:noFill/>
    </a:ln>
  </c:spPr>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0877296587926"/>
          <c:y val="0.0795621901428991"/>
          <c:w val="0.848891513560809"/>
          <c:h val="0.754618693496648"/>
        </c:manualLayout>
      </c:layout>
      <c:lineChart>
        <c:grouping val="standard"/>
        <c:varyColors val="0"/>
        <c:ser>
          <c:idx val="0"/>
          <c:order val="0"/>
          <c:tx>
            <c:strRef>
              <c:f>汇总!$H$58</c:f>
              <c:strCache>
                <c:ptCount val="1"/>
                <c:pt idx="0">
                  <c:v>受过中等职业教育</c:v>
                </c:pt>
              </c:strCache>
            </c:strRef>
          </c:tx>
          <c:spPr>
            <a:ln w="28575" cap="rnd" cmpd="sng" algn="ctr">
              <a:solidFill>
                <a:schemeClr val="tx1"/>
              </a:solidFill>
              <a:prstDash val="solid"/>
              <a:round/>
            </a:ln>
          </c:spPr>
          <c:marker>
            <c:symbol val="none"/>
          </c:marker>
          <c:dLbls>
            <c:delete val="1"/>
          </c:dLbls>
          <c:cat>
            <c:numRef>
              <c:f>汇总!$A$63:$A$76</c:f>
              <c:numCache>
                <c:formatCode>General</c:formatCode>
                <c:ptCount val="1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numCache>
            </c:numRef>
          </c:cat>
          <c:val>
            <c:numRef>
              <c:f>汇总!$H$63:$H$76</c:f>
              <c:numCache>
                <c:formatCode>General</c:formatCode>
                <c:ptCount val="14"/>
                <c:pt idx="0">
                  <c:v>62.7789897633831</c:v>
                </c:pt>
                <c:pt idx="1">
                  <c:v>62.6371712245255</c:v>
                </c:pt>
                <c:pt idx="2">
                  <c:v>62.9485443466486</c:v>
                </c:pt>
                <c:pt idx="3">
                  <c:v>62.3583934088568</c:v>
                </c:pt>
                <c:pt idx="4">
                  <c:v>62.1942573555475</c:v>
                </c:pt>
                <c:pt idx="5">
                  <c:v>63.5789473684211</c:v>
                </c:pt>
                <c:pt idx="6">
                  <c:v>64.8144922487372</c:v>
                </c:pt>
                <c:pt idx="7">
                  <c:v>65.2575488454707</c:v>
                </c:pt>
                <c:pt idx="8">
                  <c:v>65.4532216963962</c:v>
                </c:pt>
                <c:pt idx="9">
                  <c:v>65.2214193070224</c:v>
                </c:pt>
                <c:pt idx="10">
                  <c:v>64.5681094247705</c:v>
                </c:pt>
                <c:pt idx="11">
                  <c:v>64.2721036585366</c:v>
                </c:pt>
                <c:pt idx="12">
                  <c:v>64.1069723018144</c:v>
                </c:pt>
                <c:pt idx="13">
                  <c:v>65.6563743133166</c:v>
                </c:pt>
              </c:numCache>
            </c:numRef>
          </c:val>
          <c:smooth val="0"/>
        </c:ser>
        <c:ser>
          <c:idx val="1"/>
          <c:order val="1"/>
          <c:tx>
            <c:strRef>
              <c:f>汇总!$I$58</c:f>
              <c:strCache>
                <c:ptCount val="1"/>
                <c:pt idx="0">
                  <c:v>初中及以下教育</c:v>
                </c:pt>
              </c:strCache>
            </c:strRef>
          </c:tx>
          <c:spPr>
            <a:ln w="12700" cap="rnd" cmpd="sng" algn="ctr">
              <a:solidFill>
                <a:schemeClr val="tx1"/>
              </a:solidFill>
              <a:prstDash val="solid"/>
              <a:round/>
            </a:ln>
          </c:spPr>
          <c:marker>
            <c:symbol val="diamond"/>
            <c:size val="5"/>
            <c:spPr>
              <a:solidFill>
                <a:schemeClr val="tx1"/>
              </a:solidFill>
              <a:ln w="9525" cap="flat" cmpd="sng" algn="ctr">
                <a:solidFill>
                  <a:schemeClr val="tx1"/>
                </a:solidFill>
                <a:prstDash val="solid"/>
                <a:round/>
              </a:ln>
            </c:spPr>
          </c:marker>
          <c:dLbls>
            <c:delete val="1"/>
          </c:dLbls>
          <c:cat>
            <c:numRef>
              <c:f>汇总!$A$63:$A$76</c:f>
              <c:numCache>
                <c:formatCode>General</c:formatCode>
                <c:ptCount val="1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numCache>
            </c:numRef>
          </c:cat>
          <c:val>
            <c:numRef>
              <c:f>汇总!$I$63:$I$76</c:f>
              <c:numCache>
                <c:formatCode>General</c:formatCode>
                <c:ptCount val="14"/>
                <c:pt idx="0">
                  <c:v>33.2941768753147</c:v>
                </c:pt>
                <c:pt idx="1">
                  <c:v>33.4436509318934</c:v>
                </c:pt>
                <c:pt idx="2">
                  <c:v>33.0907244414353</c:v>
                </c:pt>
                <c:pt idx="3">
                  <c:v>33.7452797802952</c:v>
                </c:pt>
                <c:pt idx="4">
                  <c:v>33.9064161644807</c:v>
                </c:pt>
                <c:pt idx="5">
                  <c:v>32.4385964912281</c:v>
                </c:pt>
                <c:pt idx="6">
                  <c:v>31.1095627939383</c:v>
                </c:pt>
                <c:pt idx="7">
                  <c:v>30.6571936056838</c:v>
                </c:pt>
                <c:pt idx="8">
                  <c:v>30.4514015289407</c:v>
                </c:pt>
                <c:pt idx="9">
                  <c:v>30.7022419862887</c:v>
                </c:pt>
                <c:pt idx="10">
                  <c:v>31.3846730372869</c:v>
                </c:pt>
                <c:pt idx="11">
                  <c:v>31.7073170731707</c:v>
                </c:pt>
                <c:pt idx="12">
                  <c:v>31.8815663801337</c:v>
                </c:pt>
                <c:pt idx="13">
                  <c:v>30.2329986739913</c:v>
                </c:pt>
              </c:numCache>
            </c:numRef>
          </c:val>
          <c:smooth val="0"/>
        </c:ser>
        <c:dLbls>
          <c:showLegendKey val="0"/>
          <c:showVal val="0"/>
          <c:showCatName val="0"/>
          <c:showSerName val="0"/>
          <c:showPercent val="0"/>
          <c:showBubbleSize val="0"/>
        </c:dLbls>
        <c:marker val="1"/>
        <c:smooth val="0"/>
        <c:axId val="123345152"/>
        <c:axId val="123351424"/>
      </c:lineChart>
      <c:catAx>
        <c:axId val="123345152"/>
        <c:scaling>
          <c:orientation val="minMax"/>
        </c:scaling>
        <c:delete val="0"/>
        <c:axPos val="b"/>
        <c:numFmt formatCode="General" sourceLinked="1"/>
        <c:majorTickMark val="out"/>
        <c:minorTickMark val="none"/>
        <c:tickLblPos val="nextTo"/>
        <c:txPr>
          <a:bodyPr rot="-54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351424"/>
        <c:crosses val="autoZero"/>
        <c:auto val="1"/>
        <c:lblAlgn val="ctr"/>
        <c:lblOffset val="100"/>
        <c:noMultiLvlLbl val="0"/>
      </c:catAx>
      <c:valAx>
        <c:axId val="123351424"/>
        <c:scaling>
          <c:orientation val="minMax"/>
        </c:scaling>
        <c:delete val="0"/>
        <c:axPos val="l"/>
        <c:title>
          <c:tx>
            <c:rich>
              <a:bodyPr rot="-540000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zh-CN"/>
                  <a:t>比重（</a:t>
                </a:r>
                <a:r>
                  <a:rPr lang="en-US"/>
                  <a:t>%</a:t>
                </a:r>
                <a:r>
                  <a:rPr lang="zh-CN"/>
                  <a:t>）</a:t>
                </a:r>
                <a:endParaRPr lang="zh-CN"/>
              </a:p>
            </c:rich>
          </c:tx>
          <c:layout>
            <c:manualLayout>
              <c:xMode val="edge"/>
              <c:yMode val="edge"/>
              <c:x val="0.0027777777777778"/>
              <c:y val="0.305019685039371"/>
            </c:manualLayout>
          </c:layout>
          <c:overlay val="0"/>
        </c:title>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23345152"/>
        <c:crosses val="autoZero"/>
        <c:crossBetween val="between"/>
      </c:valAx>
    </c:plotArea>
    <c:legend>
      <c:legendPos val="t"/>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spPr>
    <a:ln>
      <a:noFill/>
    </a:ln>
  </c:spPr>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drawing1.xml><?xml version="1.0" encoding="utf-8"?>
<c:userShapes xmlns:c="http://schemas.openxmlformats.org/drawingml/2006/chart">
  <cdr:relSizeAnchor xmlns:cdr="http://schemas.openxmlformats.org/drawingml/2006/chartDrawing">
    <cdr:from>
      <cdr:x>0.50909</cdr:x>
      <cdr:y>0.05714</cdr:y>
    </cdr:from>
    <cdr:to>
      <cdr:x>0.50909</cdr:x>
      <cdr:y>0.84326</cdr:y>
    </cdr:to>
    <cdr:sp>
      <cdr:nvSpPr>
        <cdr:cNvPr id="2" name="直接连接符 1"/>
        <cdr:cNvSpPr/>
      </cdr:nvSpPr>
      <cdr:spPr xmlns:a="http://schemas.openxmlformats.org/drawingml/2006/main">
        <a:xfrm xmlns:a="http://schemas.openxmlformats.org/drawingml/2006/main" flipH="1">
          <a:off x="4032448" y="288032"/>
          <a:ext cx="0" cy="396248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sp>
  </cdr:relSizeAnchor>
  <cdr:relSizeAnchor xmlns:cdr="http://schemas.openxmlformats.org/drawingml/2006/chartDrawing">
    <cdr:from>
      <cdr:x>0.82</cdr:x>
      <cdr:y>0.05139</cdr:y>
    </cdr:from>
    <cdr:to>
      <cdr:x>0.82</cdr:x>
      <cdr:y>0.8375</cdr:y>
    </cdr:to>
    <cdr:sp>
      <cdr:nvSpPr>
        <cdr:cNvPr id="3" name="直接连接符 2"/>
        <cdr:cNvSpPr/>
      </cdr:nvSpPr>
      <cdr:spPr xmlns:a="http://schemas.openxmlformats.org/drawingml/2006/main">
        <a:xfrm xmlns:a="http://schemas.openxmlformats.org/drawingml/2006/main" flipH="1">
          <a:off x="3749040" y="140970"/>
          <a:ext cx="0" cy="21564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sp>
  </cdr:relSizeAnchor>
  <cdr:relSizeAnchor xmlns:cdr="http://schemas.openxmlformats.org/drawingml/2006/chartDrawing">
    <cdr:from>
      <cdr:x>0.22727</cdr:x>
      <cdr:y>0.1</cdr:y>
    </cdr:from>
    <cdr:to>
      <cdr:x>0.41818</cdr:x>
      <cdr:y>0.2</cdr:y>
    </cdr:to>
    <cdr:sp>
      <cdr:nvSpPr>
        <cdr:cNvPr id="4" name="矩形 3"/>
        <cdr:cNvSpPr/>
      </cdr:nvSpPr>
      <cdr:spPr xmlns:a="http://schemas.openxmlformats.org/drawingml/2006/main">
        <a:xfrm xmlns:a="http://schemas.openxmlformats.org/drawingml/2006/main">
          <a:off x="1800200" y="504056"/>
          <a:ext cx="1512168" cy="504056"/>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pPr algn="ctr"/>
          <a:r>
            <a:rPr lang="zh-CN" altLang="en-US" sz="1800" dirty="0"/>
            <a:t>第一阶段</a:t>
          </a:r>
          <a:endParaRPr lang="zh-CN" altLang="en-US" sz="1800" dirty="0"/>
        </a:p>
      </cdr:txBody>
    </cdr:sp>
  </cdr:relSizeAnchor>
  <cdr:relSizeAnchor xmlns:cdr="http://schemas.openxmlformats.org/drawingml/2006/chartDrawing">
    <cdr:from>
      <cdr:x>0.55455</cdr:x>
      <cdr:y>0.1</cdr:y>
    </cdr:from>
    <cdr:to>
      <cdr:x>0.74545</cdr:x>
      <cdr:y>0.2</cdr:y>
    </cdr:to>
    <cdr:sp>
      <cdr:nvSpPr>
        <cdr:cNvPr id="5" name="矩形 4"/>
        <cdr:cNvSpPr/>
      </cdr:nvSpPr>
      <cdr:spPr xmlns:a="http://schemas.openxmlformats.org/drawingml/2006/main">
        <a:xfrm xmlns:a="http://schemas.openxmlformats.org/drawingml/2006/main">
          <a:off x="4392488" y="504056"/>
          <a:ext cx="1512168" cy="504056"/>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pPr algn="ctr"/>
          <a:r>
            <a:rPr lang="zh-CN" altLang="en-US" sz="1800" dirty="0"/>
            <a:t>第二阶段</a:t>
          </a:r>
          <a:endParaRPr lang="zh-CN" altLang="en-US" sz="1800" dirty="0"/>
        </a:p>
      </cdr:txBody>
    </cdr:sp>
  </cdr:relSizeAnchor>
  <cdr:relSizeAnchor xmlns:cdr="http://schemas.openxmlformats.org/drawingml/2006/chartDrawing">
    <cdr:from>
      <cdr:x>0.80909</cdr:x>
      <cdr:y>0.1</cdr:y>
    </cdr:from>
    <cdr:to>
      <cdr:x>1</cdr:x>
      <cdr:y>0.2</cdr:y>
    </cdr:to>
    <cdr:sp>
      <cdr:nvSpPr>
        <cdr:cNvPr id="6" name="矩形 5"/>
        <cdr:cNvSpPr/>
      </cdr:nvSpPr>
      <cdr:spPr xmlns:a="http://schemas.openxmlformats.org/drawingml/2006/main">
        <a:xfrm xmlns:a="http://schemas.openxmlformats.org/drawingml/2006/main">
          <a:off x="6624736" y="504056"/>
          <a:ext cx="1512168" cy="504056"/>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pPr algn="ctr"/>
          <a:r>
            <a:rPr lang="zh-CN" altLang="en-US" sz="1800"/>
            <a:t>第三阶段</a:t>
          </a:r>
          <a:endParaRPr lang="zh-CN"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09995-E0B4-4DF0-BD37-1807963D31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F2E4E-6B17-4681-94B9-6ACE18017E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30BF028-B16A-4D21-9125-72B9EC5E29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A7ACB8-1C29-4321-BA13-DE98A4485A1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BF028-B16A-4D21-9125-72B9EC5E29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7ACB8-1C29-4321-BA13-DE98A4485A1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image" Target="../media/image1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tats.gov.cn/tjsj/zxfb/201804/t20180427_1596389.html" TargetMode="External"/><Relationship Id="rId1" Type="http://schemas.openxmlformats.org/officeDocument/2006/relationships/image" Target="../media/image1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tats.gov.cn/tjsj/zxfb/201804/t20180427_1596389.html" TargetMode="Externa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tats.gov.cn/tjsj/zxfb/201804/t20180427_1596389.html" TargetMode="Externa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劳动力迁移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劳动力迁移成为市场经济的常态</a:t>
            </a:r>
            <a:endParaRPr lang="zh-CN" altLang="en-US" dirty="0"/>
          </a:p>
        </p:txBody>
      </p:sp>
      <p:sp>
        <p:nvSpPr>
          <p:cNvPr id="3" name="内容占位符 2"/>
          <p:cNvSpPr>
            <a:spLocks noGrp="1"/>
          </p:cNvSpPr>
          <p:nvPr>
            <p:ph idx="1"/>
          </p:nvPr>
        </p:nvSpPr>
        <p:spPr/>
        <p:txBody>
          <a:bodyPr/>
          <a:lstStyle/>
          <a:p>
            <a:r>
              <a:rPr lang="zh-CN" altLang="zh-CN" dirty="0"/>
              <a:t>在市场经济中，劳动力迁移是经济正常运行的必要条件，也是经济生活中的常态现象。</a:t>
            </a:r>
            <a:endParaRPr lang="en-US" altLang="zh-CN" dirty="0"/>
          </a:p>
          <a:p>
            <a:r>
              <a:rPr lang="zh-CN" altLang="zh-CN" dirty="0"/>
              <a:t>迁移是劳动者对</a:t>
            </a:r>
            <a:r>
              <a:rPr lang="zh-CN" altLang="zh-CN" dirty="0">
                <a:solidFill>
                  <a:schemeClr val="tx2">
                    <a:lumMod val="60000"/>
                    <a:lumOff val="40000"/>
                  </a:schemeClr>
                </a:solidFill>
              </a:rPr>
              <a:t>外部社会经济环境做出的反应</a:t>
            </a:r>
            <a:r>
              <a:rPr lang="zh-CN" altLang="zh-CN" dirty="0"/>
              <a:t>。对劳动者个人而言，迁移是其</a:t>
            </a:r>
            <a:r>
              <a:rPr lang="zh-CN" altLang="zh-CN" dirty="0">
                <a:solidFill>
                  <a:schemeClr val="tx2">
                    <a:lumMod val="60000"/>
                    <a:lumOff val="40000"/>
                  </a:schemeClr>
                </a:solidFill>
              </a:rPr>
              <a:t>自主选择</a:t>
            </a:r>
            <a:r>
              <a:rPr lang="zh-CN" altLang="zh-CN" dirty="0"/>
              <a:t>行为，迁移不是目的，而只是一种手段，目的是通过迁移得到更高的收入、更好的工作环境、更稳定的职业或更光明的事业前景等。</a:t>
            </a:r>
            <a:endParaRPr lang="en-US" altLang="zh-CN" dirty="0"/>
          </a:p>
          <a:p>
            <a:r>
              <a:rPr lang="zh-CN" altLang="zh-CN" dirty="0"/>
              <a:t>劳动者迁移</a:t>
            </a:r>
            <a:r>
              <a:rPr lang="zh-CN" altLang="en-US" dirty="0"/>
              <a:t>也</a:t>
            </a:r>
            <a:r>
              <a:rPr lang="zh-CN" altLang="zh-CN" dirty="0"/>
              <a:t>需要承担</a:t>
            </a:r>
            <a:r>
              <a:rPr lang="zh-CN" altLang="en-US" dirty="0"/>
              <a:t>一定</a:t>
            </a:r>
            <a:r>
              <a:rPr lang="zh-CN" altLang="zh-CN" dirty="0"/>
              <a:t>的货币成本和心理成本。</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238375" y="1"/>
            <a:ext cx="7772400" cy="1000125"/>
          </a:xfrm>
        </p:spPr>
        <p:txBody>
          <a:bodyPr/>
          <a:lstStyle/>
          <a:p>
            <a:pPr eaLnBrk="1" hangingPunct="1"/>
            <a:r>
              <a:rPr lang="zh-CN" altLang="en-US" dirty="0"/>
              <a:t>二、劳动力迁移理论</a:t>
            </a:r>
            <a:endParaRPr lang="zh-CN" altLang="en-US" dirty="0"/>
          </a:p>
        </p:txBody>
      </p:sp>
      <p:sp>
        <p:nvSpPr>
          <p:cNvPr id="28675" name="内容占位符 2"/>
          <p:cNvSpPr>
            <a:spLocks noGrp="1"/>
          </p:cNvSpPr>
          <p:nvPr>
            <p:ph idx="1"/>
          </p:nvPr>
        </p:nvSpPr>
        <p:spPr>
          <a:xfrm>
            <a:off x="436881" y="1391920"/>
            <a:ext cx="9802496" cy="5323206"/>
          </a:xfrm>
        </p:spPr>
        <p:txBody>
          <a:bodyPr/>
          <a:lstStyle/>
          <a:p>
            <a:pPr marL="273050" indent="-273050">
              <a:spcBef>
                <a:spcPts val="575"/>
              </a:spcBef>
              <a:buFont typeface="Wingdings 2" panose="05020102010507070707" pitchFamily="82" charset="2"/>
              <a:buChar char=""/>
            </a:pPr>
            <a:r>
              <a:rPr lang="zh-CN" altLang="en-US" sz="2400" dirty="0"/>
              <a:t>刘易斯模型</a:t>
            </a:r>
            <a:endParaRPr lang="en-US" altLang="zh-CN" sz="2400" dirty="0"/>
          </a:p>
          <a:p>
            <a:pPr marL="273050" indent="-273050">
              <a:spcBef>
                <a:spcPts val="575"/>
              </a:spcBef>
              <a:buFont typeface="Wingdings 2" panose="05020102010507070707" pitchFamily="82" charset="2"/>
              <a:buChar char=""/>
            </a:pPr>
            <a:r>
              <a:rPr lang="zh-CN" altLang="en-US" sz="2400" dirty="0"/>
              <a:t>托达罗模型</a:t>
            </a:r>
            <a:endParaRPr lang="en-US" altLang="zh-CN" sz="2400" dirty="0"/>
          </a:p>
          <a:p>
            <a:pPr marL="273050" indent="-273050">
              <a:spcBef>
                <a:spcPts val="575"/>
              </a:spcBef>
              <a:buFont typeface="Wingdings 2" panose="05020102010507070707" pitchFamily="82" charset="2"/>
              <a:buChar char=""/>
            </a:pPr>
            <a:r>
              <a:rPr lang="zh-CN" altLang="en-US" sz="2400" dirty="0"/>
              <a:t>推拉理论</a:t>
            </a:r>
            <a:endParaRPr lang="en-US" altLang="zh-CN" sz="2400" dirty="0"/>
          </a:p>
          <a:p>
            <a:pPr marL="273050" indent="-273050">
              <a:spcBef>
                <a:spcPts val="575"/>
              </a:spcBef>
              <a:buFont typeface="Wingdings 2" panose="05020102010507070707" pitchFamily="82" charset="2"/>
              <a:buChar char=""/>
            </a:pPr>
            <a:r>
              <a:rPr lang="zh-CN" altLang="en-US" sz="2400" dirty="0"/>
              <a:t>迁移的成本收益分析理论</a:t>
            </a:r>
            <a:endParaRPr lang="en-US" altLang="zh-CN" sz="2400" dirty="0"/>
          </a:p>
          <a:p>
            <a:pPr marL="273050" indent="-273050">
              <a:spcBef>
                <a:spcPts val="575"/>
              </a:spcBef>
              <a:buFont typeface="Wingdings 2" panose="05020102010507070707" pitchFamily="82" charset="2"/>
              <a:buChar char=""/>
            </a:pPr>
            <a:r>
              <a:rPr lang="zh-CN" altLang="en-US" sz="2400" dirty="0"/>
              <a:t>新迁移经济学理论</a:t>
            </a:r>
            <a:endParaRPr lang="en-US" altLang="zh-CN" sz="2400" dirty="0"/>
          </a:p>
          <a:p>
            <a:pPr marL="273050" indent="-273050">
              <a:spcBef>
                <a:spcPts val="575"/>
              </a:spcBef>
              <a:buFont typeface="Wingdings 2" panose="05020102010507070707" pitchFamily="82" charset="2"/>
              <a:buChar char=""/>
            </a:pPr>
            <a:r>
              <a:rPr lang="zh-CN" altLang="en-US" sz="2400" dirty="0"/>
              <a:t>迁移函数</a:t>
            </a:r>
            <a:endParaRPr lang="en-US" altLang="zh-CN" sz="2400" dirty="0"/>
          </a:p>
          <a:p>
            <a:pPr marL="273050" indent="-273050">
              <a:spcBef>
                <a:spcPts val="575"/>
              </a:spcBef>
              <a:buFont typeface="Wingdings 2" panose="05020102010507070707" pitchFamily="82" charset="2"/>
              <a:buChar char=""/>
            </a:pPr>
            <a:r>
              <a:rPr lang="zh-CN" altLang="en-US" sz="2400" dirty="0"/>
              <a:t>迁移理论的新探索</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a:t>（一）刘易斯模型</a:t>
            </a:r>
            <a:endParaRPr lang="zh-CN" altLang="en-US"/>
          </a:p>
        </p:txBody>
      </p:sp>
      <p:sp>
        <p:nvSpPr>
          <p:cNvPr id="29699" name="内容占位符 2"/>
          <p:cNvSpPr>
            <a:spLocks noGrp="1"/>
          </p:cNvSpPr>
          <p:nvPr>
            <p:ph idx="1"/>
          </p:nvPr>
        </p:nvSpPr>
        <p:spPr/>
        <p:txBody>
          <a:bodyPr/>
          <a:lstStyle/>
          <a:p>
            <a:pPr eaLnBrk="1" hangingPunct="1"/>
            <a:r>
              <a:rPr lang="en-US" altLang="zh-CN"/>
              <a:t>Arthur Lewis (1954), “Economic Development with Unlimited Supplies of Labor,” The Manchester School, 22: 141-45.</a:t>
            </a:r>
            <a:endParaRPr lang="en-US" altLang="zh-CN"/>
          </a:p>
          <a:p>
            <a:pPr eaLnBrk="1" hangingPunct="1"/>
            <a:endParaRPr lang="zh-CN" altLang="en-US"/>
          </a:p>
        </p:txBody>
      </p:sp>
      <p:pic>
        <p:nvPicPr>
          <p:cNvPr id="29700" name="Picture 2" descr="http://imgsrc.baidu.com/baike/abpic/item/b25d99011aa9c3e9277fb5c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6226" y="2924176"/>
            <a:ext cx="18716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矩形 4"/>
          <p:cNvSpPr>
            <a:spLocks noChangeArrowheads="1"/>
          </p:cNvSpPr>
          <p:nvPr/>
        </p:nvSpPr>
        <p:spPr bwMode="auto">
          <a:xfrm>
            <a:off x="7824789" y="5589588"/>
            <a:ext cx="226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William Arthur Lewis</a:t>
            </a:r>
            <a:endParaRPr lang="en-US" altLang="zh-CN"/>
          </a:p>
          <a:p>
            <a:pPr algn="ctr" eaLnBrk="1" hangingPunct="1"/>
            <a:r>
              <a:rPr lang="en-US" altLang="zh-CN"/>
              <a:t>(1915-1991)</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zh-CN"/>
              <a:t>刘易斯</a:t>
            </a:r>
            <a:r>
              <a:rPr lang="zh-CN" altLang="en-US"/>
              <a:t>分析</a:t>
            </a:r>
            <a:r>
              <a:rPr lang="zh-CN" altLang="zh-CN"/>
              <a:t>的三个基本假设</a:t>
            </a:r>
            <a:endParaRPr lang="zh-CN" altLang="en-US"/>
          </a:p>
        </p:txBody>
      </p:sp>
      <p:sp>
        <p:nvSpPr>
          <p:cNvPr id="3" name="内容占位符 2"/>
          <p:cNvSpPr>
            <a:spLocks noGrp="1"/>
          </p:cNvSpPr>
          <p:nvPr>
            <p:ph idx="1"/>
          </p:nvPr>
        </p:nvSpPr>
        <p:spPr>
          <a:xfrm>
            <a:off x="838200" y="1671637"/>
            <a:ext cx="8229600" cy="5186363"/>
          </a:xfrm>
        </p:spPr>
        <p:txBody>
          <a:bodyPr rtlCol="0">
            <a:normAutofit/>
          </a:bodyPr>
          <a:lstStyle/>
          <a:p>
            <a:pPr>
              <a:defRPr/>
            </a:pPr>
            <a:r>
              <a:rPr lang="en-US" altLang="zh-CN" dirty="0"/>
              <a:t>(1)</a:t>
            </a:r>
            <a:r>
              <a:rPr lang="zh-CN" altLang="zh-CN" dirty="0"/>
              <a:t>劳动的无限供给</a:t>
            </a:r>
            <a:endParaRPr lang="en-US" altLang="zh-CN" dirty="0"/>
          </a:p>
          <a:p>
            <a:pPr lvl="1">
              <a:buFont typeface="Arial" panose="020B0604020202020204" pitchFamily="34" charset="0"/>
              <a:buChar char="–"/>
              <a:defRPr/>
            </a:pPr>
            <a:r>
              <a:rPr lang="zh-CN" altLang="zh-CN" dirty="0"/>
              <a:t>即劳动与其他生产要素相比数量如此之多，</a:t>
            </a:r>
            <a:r>
              <a:rPr lang="zh-CN" altLang="zh-CN" dirty="0">
                <a:solidFill>
                  <a:schemeClr val="tx2">
                    <a:lumMod val="60000"/>
                    <a:lumOff val="40000"/>
                  </a:schemeClr>
                </a:solidFill>
              </a:rPr>
              <a:t>使得劳动的边际生产率等于零，或者是负数</a:t>
            </a:r>
            <a:r>
              <a:rPr lang="zh-CN" altLang="zh-CN" dirty="0"/>
              <a:t>。甚至在工资降低到仅够维持生存的水平的时候，劳动的供给仍然超过需求。</a:t>
            </a:r>
            <a:endParaRPr lang="en-US" altLang="zh-CN" dirty="0"/>
          </a:p>
          <a:p>
            <a:pPr>
              <a:defRPr/>
            </a:pPr>
            <a:r>
              <a:rPr lang="en-US" altLang="zh-CN" dirty="0"/>
              <a:t>(2)</a:t>
            </a:r>
            <a:r>
              <a:rPr lang="zh-CN" altLang="zh-CN" dirty="0"/>
              <a:t>二元经济结构</a:t>
            </a:r>
            <a:endParaRPr lang="en-US" altLang="zh-CN" dirty="0"/>
          </a:p>
          <a:p>
            <a:pPr lvl="1">
              <a:buFont typeface="Arial" panose="020B0604020202020204" pitchFamily="34" charset="0"/>
              <a:buChar char="–"/>
              <a:defRPr/>
            </a:pPr>
            <a:r>
              <a:rPr lang="zh-CN" altLang="zh-CN" dirty="0"/>
              <a:t>即国民经济中同时存在两种性质不同的部门：一个是以现代化方法进行生产的资本主义工业部门，另一个是以传统方式为基础的农业部门。</a:t>
            </a:r>
            <a:endParaRPr lang="en-US" altLang="zh-CN" dirty="0"/>
          </a:p>
          <a:p>
            <a:pPr>
              <a:defRPr/>
            </a:pPr>
            <a:r>
              <a:rPr lang="en-US" altLang="zh-CN" dirty="0"/>
              <a:t>(3)</a:t>
            </a:r>
            <a:r>
              <a:rPr lang="zh-CN" altLang="zh-CN" dirty="0"/>
              <a:t>工资水平不变</a:t>
            </a:r>
            <a:endParaRPr lang="en-US" altLang="zh-CN" dirty="0"/>
          </a:p>
          <a:p>
            <a:pPr lvl="1">
              <a:buFont typeface="Arial" panose="020B0604020202020204" pitchFamily="34" charset="0"/>
              <a:buChar char="–"/>
              <a:defRPr/>
            </a:pPr>
            <a:r>
              <a:rPr lang="zh-CN" altLang="zh-CN" dirty="0"/>
              <a:t>现代工业部门的工资水平取决于传统农业部门的工资水平。</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zh-CN"/>
              <a:t>刘易斯人口流动</a:t>
            </a:r>
            <a:r>
              <a:rPr lang="zh-CN" altLang="en-US"/>
              <a:t>模型</a:t>
            </a:r>
            <a:endParaRPr lang="zh-CN" altLang="en-US"/>
          </a:p>
        </p:txBody>
      </p:sp>
      <p:sp>
        <p:nvSpPr>
          <p:cNvPr id="3" name="内容占位符 2"/>
          <p:cNvSpPr>
            <a:spLocks noGrp="1"/>
          </p:cNvSpPr>
          <p:nvPr>
            <p:ph idx="1"/>
          </p:nvPr>
        </p:nvSpPr>
        <p:spPr>
          <a:xfrm>
            <a:off x="966153" y="1690688"/>
            <a:ext cx="8229600" cy="4525962"/>
          </a:xfrm>
        </p:spPr>
        <p:txBody>
          <a:bodyPr rtlCol="0">
            <a:normAutofit fontScale="92500"/>
          </a:bodyPr>
          <a:lstStyle/>
          <a:p>
            <a:pPr>
              <a:defRPr/>
            </a:pPr>
            <a:r>
              <a:rPr lang="zh-CN" altLang="zh-CN" dirty="0"/>
              <a:t>由于工业部门的</a:t>
            </a:r>
            <a:r>
              <a:rPr lang="zh-CN" altLang="zh-CN" dirty="0">
                <a:solidFill>
                  <a:schemeClr val="tx2">
                    <a:lumMod val="60000"/>
                    <a:lumOff val="40000"/>
                  </a:schemeClr>
                </a:solidFill>
              </a:rPr>
              <a:t>劳动产出大于工资总量</a:t>
            </a:r>
            <a:r>
              <a:rPr lang="zh-CN" altLang="zh-CN" dirty="0"/>
              <a:t>，因而形成剩余产出</a:t>
            </a:r>
            <a:endParaRPr lang="en-US" altLang="zh-CN" dirty="0"/>
          </a:p>
          <a:p>
            <a:pPr lvl="1">
              <a:buFont typeface="Arial" panose="020B0604020202020204" pitchFamily="34" charset="0"/>
              <a:buChar char="–"/>
              <a:defRPr/>
            </a:pPr>
            <a:r>
              <a:rPr lang="zh-CN" altLang="zh-CN" dirty="0"/>
              <a:t>如果工业资本家将利润再投资，则该部门资本存量及其对劳动的需求将由此而提高</a:t>
            </a:r>
            <a:endParaRPr lang="en-US" altLang="zh-CN" dirty="0"/>
          </a:p>
          <a:p>
            <a:pPr>
              <a:defRPr/>
            </a:pPr>
            <a:r>
              <a:rPr lang="zh-CN" altLang="zh-CN" dirty="0"/>
              <a:t>只要农业部门尚有过剩劳动力存在，这个过程将一直继续下去</a:t>
            </a:r>
            <a:endParaRPr lang="en-US" altLang="zh-CN" dirty="0"/>
          </a:p>
          <a:p>
            <a:pPr lvl="1">
              <a:buFont typeface="Arial" panose="020B0604020202020204" pitchFamily="34" charset="0"/>
              <a:buChar char="–"/>
              <a:defRPr/>
            </a:pPr>
            <a:r>
              <a:rPr lang="zh-CN" altLang="zh-CN" dirty="0"/>
              <a:t>一直到农业过剩劳动力全部被</a:t>
            </a:r>
            <a:r>
              <a:rPr lang="zh-CN" altLang="en-US" dirty="0"/>
              <a:t>吸收完毕</a:t>
            </a:r>
            <a:r>
              <a:rPr lang="zh-CN" altLang="zh-CN" dirty="0"/>
              <a:t>为止</a:t>
            </a:r>
            <a:endParaRPr lang="en-US" altLang="zh-CN" dirty="0"/>
          </a:p>
          <a:p>
            <a:pPr>
              <a:defRPr/>
            </a:pPr>
            <a:r>
              <a:rPr lang="zh-CN" altLang="en-US" dirty="0"/>
              <a:t>最后，</a:t>
            </a:r>
            <a:r>
              <a:rPr lang="zh-CN" altLang="zh-CN" dirty="0"/>
              <a:t>工业劳动者的工资和农村劳动者的收入都将随投资增加而逐步提高</a:t>
            </a:r>
            <a:endParaRPr lang="en-US" altLang="zh-CN" dirty="0"/>
          </a:p>
          <a:p>
            <a:pPr lvl="1">
              <a:buFont typeface="Arial" panose="020B0604020202020204" pitchFamily="34" charset="0"/>
              <a:buChar char="–"/>
              <a:defRPr/>
            </a:pPr>
            <a:r>
              <a:rPr lang="zh-CN" altLang="zh-CN" dirty="0"/>
              <a:t>工农业趋向均衡发展，国民经济结构趋向逐步转变</a:t>
            </a:r>
            <a:endParaRPr lang="en-US" altLang="zh-CN" dirty="0"/>
          </a:p>
          <a:p>
            <a:pPr>
              <a:defRPr/>
            </a:pPr>
            <a:r>
              <a:rPr lang="zh-CN" altLang="zh-CN" dirty="0"/>
              <a:t>这就是有名的刘易斯二元经济理论和人口流动模式。</a:t>
            </a:r>
            <a:endParaRPr lang="zh-CN" altLang="zh-CN" dirty="0"/>
          </a:p>
          <a:p>
            <a:pPr>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zh-CN"/>
              <a:t>经济发展经历</a:t>
            </a:r>
            <a:r>
              <a:rPr lang="zh-CN" altLang="en-US"/>
              <a:t>的</a:t>
            </a:r>
            <a:r>
              <a:rPr lang="zh-CN" altLang="zh-CN"/>
              <a:t>两个不同阶段</a:t>
            </a:r>
            <a:endParaRPr lang="zh-CN" altLang="en-US"/>
          </a:p>
        </p:txBody>
      </p:sp>
      <p:sp>
        <p:nvSpPr>
          <p:cNvPr id="32771" name="内容占位符 2"/>
          <p:cNvSpPr>
            <a:spLocks noGrp="1"/>
          </p:cNvSpPr>
          <p:nvPr>
            <p:ph idx="1"/>
          </p:nvPr>
        </p:nvSpPr>
        <p:spPr>
          <a:xfrm>
            <a:off x="995680" y="1690688"/>
            <a:ext cx="8229600" cy="4997450"/>
          </a:xfrm>
        </p:spPr>
        <p:txBody>
          <a:bodyPr/>
          <a:lstStyle/>
          <a:p>
            <a:pPr eaLnBrk="1" hangingPunct="1"/>
            <a:r>
              <a:rPr lang="zh-CN" altLang="zh-CN" dirty="0"/>
              <a:t>在第一个阶段，由于工业资本较小，无力吸收全部剩余劳动，总能在不变工资的水平上得到源源不断的劳动供给。</a:t>
            </a:r>
            <a:endParaRPr lang="en-US" altLang="zh-CN" dirty="0"/>
          </a:p>
          <a:p>
            <a:pPr lvl="1" eaLnBrk="1" hangingPunct="1"/>
            <a:r>
              <a:rPr lang="zh-CN" altLang="zh-CN" dirty="0"/>
              <a:t>这时会出现一个利润</a:t>
            </a:r>
            <a:r>
              <a:rPr lang="zh-CN" altLang="en-US" dirty="0"/>
              <a:t>急剧</a:t>
            </a:r>
            <a:r>
              <a:rPr lang="zh-CN" altLang="zh-CN" dirty="0"/>
              <a:t>增加、资本加速积累、剩余劳动迅速被吸收的时期。</a:t>
            </a:r>
            <a:endParaRPr lang="en-US" altLang="zh-CN" dirty="0"/>
          </a:p>
          <a:p>
            <a:pPr eaLnBrk="1" hangingPunct="1"/>
            <a:r>
              <a:rPr lang="zh-CN" altLang="zh-CN" dirty="0"/>
              <a:t>当资本增长赶上劳动供给的时候，经济发展就进入了第二阶段</a:t>
            </a:r>
            <a:endParaRPr lang="en-US" altLang="zh-CN" dirty="0"/>
          </a:p>
          <a:p>
            <a:pPr lvl="1" eaLnBrk="1" hangingPunct="1"/>
            <a:r>
              <a:rPr lang="zh-CN" altLang="zh-CN" dirty="0"/>
              <a:t>那时工资不再固定不变，两个部门的收入将随劳动边际生产率的提高而上升，二元经济也逐步变为同质经济。</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zh-CN" altLang="en-US"/>
              <a:t>刘易斯转折点</a:t>
            </a:r>
            <a:endParaRPr lang="zh-CN" altLang="en-US"/>
          </a:p>
        </p:txBody>
      </p:sp>
      <p:sp>
        <p:nvSpPr>
          <p:cNvPr id="33795" name="Rectangle 3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3796" name="Group 4"/>
          <p:cNvGrpSpPr>
            <a:grpSpLocks noChangeAspect="1"/>
          </p:cNvGrpSpPr>
          <p:nvPr/>
        </p:nvGrpSpPr>
        <p:grpSpPr bwMode="auto">
          <a:xfrm>
            <a:off x="2024064" y="1571625"/>
            <a:ext cx="8408987" cy="4910138"/>
            <a:chOff x="2355" y="3318"/>
            <a:chExt cx="7200" cy="4212"/>
          </a:xfrm>
        </p:grpSpPr>
        <p:sp>
          <p:nvSpPr>
            <p:cNvPr id="33797" name="AutoShape 32"/>
            <p:cNvSpPr>
              <a:spLocks noChangeAspect="1" noChangeArrowheads="1" noTextEdit="1"/>
            </p:cNvSpPr>
            <p:nvPr/>
          </p:nvSpPr>
          <p:spPr bwMode="auto">
            <a:xfrm>
              <a:off x="2355" y="3318"/>
              <a:ext cx="720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8" name="Line 31"/>
            <p:cNvSpPr>
              <a:spLocks noChangeShapeType="1"/>
            </p:cNvSpPr>
            <p:nvPr/>
          </p:nvSpPr>
          <p:spPr bwMode="auto">
            <a:xfrm>
              <a:off x="3764" y="3454"/>
              <a:ext cx="1" cy="339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9" name="Line 30"/>
            <p:cNvSpPr>
              <a:spLocks noChangeShapeType="1"/>
            </p:cNvSpPr>
            <p:nvPr/>
          </p:nvSpPr>
          <p:spPr bwMode="auto">
            <a:xfrm>
              <a:off x="3764" y="6851"/>
              <a:ext cx="485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0" name="Line 29"/>
            <p:cNvSpPr>
              <a:spLocks noChangeShapeType="1"/>
            </p:cNvSpPr>
            <p:nvPr/>
          </p:nvSpPr>
          <p:spPr bwMode="auto">
            <a:xfrm>
              <a:off x="3764" y="5764"/>
              <a:ext cx="313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1" name="Line 28"/>
            <p:cNvSpPr>
              <a:spLocks noChangeShapeType="1"/>
            </p:cNvSpPr>
            <p:nvPr/>
          </p:nvSpPr>
          <p:spPr bwMode="auto">
            <a:xfrm flipV="1">
              <a:off x="6894" y="5084"/>
              <a:ext cx="939" cy="680"/>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3802" name="Line 27"/>
            <p:cNvSpPr>
              <a:spLocks noChangeShapeType="1"/>
            </p:cNvSpPr>
            <p:nvPr/>
          </p:nvSpPr>
          <p:spPr bwMode="auto">
            <a:xfrm>
              <a:off x="6894" y="5764"/>
              <a:ext cx="0" cy="108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3803" name="Line 26"/>
            <p:cNvSpPr>
              <a:spLocks noChangeShapeType="1"/>
            </p:cNvSpPr>
            <p:nvPr/>
          </p:nvSpPr>
          <p:spPr bwMode="auto">
            <a:xfrm>
              <a:off x="3764" y="6171"/>
              <a:ext cx="15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4" name="Arc 25"/>
            <p:cNvSpPr/>
            <p:nvPr/>
          </p:nvSpPr>
          <p:spPr bwMode="auto">
            <a:xfrm>
              <a:off x="3764" y="4948"/>
              <a:ext cx="1194" cy="1495"/>
            </a:xfrm>
            <a:custGeom>
              <a:avLst/>
              <a:gdLst>
                <a:gd name="T0" fmla="*/ 0 w 20598"/>
                <a:gd name="T1" fmla="*/ 0 h 21600"/>
                <a:gd name="T2" fmla="*/ 0 w 20598"/>
                <a:gd name="T3" fmla="*/ 0 h 21600"/>
                <a:gd name="T4" fmla="*/ 0 w 20598"/>
                <a:gd name="T5" fmla="*/ 0 h 21600"/>
                <a:gd name="T6" fmla="*/ 0 60000 65536"/>
                <a:gd name="T7" fmla="*/ 0 60000 65536"/>
                <a:gd name="T8" fmla="*/ 0 60000 65536"/>
                <a:gd name="T9" fmla="*/ 0 w 20598"/>
                <a:gd name="T10" fmla="*/ 0 h 21600"/>
                <a:gd name="T11" fmla="*/ 20598 w 20598"/>
                <a:gd name="T12" fmla="*/ 21600 h 21600"/>
              </a:gdLst>
              <a:ahLst/>
              <a:cxnLst>
                <a:cxn ang="T6">
                  <a:pos x="T0" y="T1"/>
                </a:cxn>
                <a:cxn ang="T7">
                  <a:pos x="T2" y="T3"/>
                </a:cxn>
                <a:cxn ang="T8">
                  <a:pos x="T4" y="T5"/>
                </a:cxn>
              </a:cxnLst>
              <a:rect l="T9" t="T10" r="T11" b="T12"/>
              <a:pathLst>
                <a:path w="20598" h="21600" fill="none" extrusionOk="0">
                  <a:moveTo>
                    <a:pt x="-1" y="0"/>
                  </a:moveTo>
                  <a:cubicBezTo>
                    <a:pt x="9424" y="0"/>
                    <a:pt x="17761" y="6110"/>
                    <a:pt x="20598" y="15097"/>
                  </a:cubicBezTo>
                </a:path>
                <a:path w="20598" h="21600" stroke="0" extrusionOk="0">
                  <a:moveTo>
                    <a:pt x="-1" y="0"/>
                  </a:moveTo>
                  <a:cubicBezTo>
                    <a:pt x="9424" y="0"/>
                    <a:pt x="17761" y="6110"/>
                    <a:pt x="20598" y="15097"/>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5" name="Arc 24"/>
            <p:cNvSpPr/>
            <p:nvPr/>
          </p:nvSpPr>
          <p:spPr bwMode="auto">
            <a:xfrm>
              <a:off x="3764" y="4541"/>
              <a:ext cx="1674" cy="1902"/>
            </a:xfrm>
            <a:custGeom>
              <a:avLst/>
              <a:gdLst>
                <a:gd name="T0" fmla="*/ 0 w 21009"/>
                <a:gd name="T1" fmla="*/ 0 h 21600"/>
                <a:gd name="T2" fmla="*/ 0 w 21009"/>
                <a:gd name="T3" fmla="*/ 0 h 21600"/>
                <a:gd name="T4" fmla="*/ 0 w 21009"/>
                <a:gd name="T5" fmla="*/ 0 h 21600"/>
                <a:gd name="T6" fmla="*/ 0 60000 65536"/>
                <a:gd name="T7" fmla="*/ 0 60000 65536"/>
                <a:gd name="T8" fmla="*/ 0 60000 65536"/>
                <a:gd name="T9" fmla="*/ 0 w 21009"/>
                <a:gd name="T10" fmla="*/ 0 h 21600"/>
                <a:gd name="T11" fmla="*/ 21009 w 21009"/>
                <a:gd name="T12" fmla="*/ 21600 h 21600"/>
              </a:gdLst>
              <a:ahLst/>
              <a:cxnLst>
                <a:cxn ang="T6">
                  <a:pos x="T0" y="T1"/>
                </a:cxn>
                <a:cxn ang="T7">
                  <a:pos x="T2" y="T3"/>
                </a:cxn>
                <a:cxn ang="T8">
                  <a:pos x="T4" y="T5"/>
                </a:cxn>
              </a:cxnLst>
              <a:rect l="T9" t="T10" r="T11" b="T12"/>
              <a:pathLst>
                <a:path w="21009" h="21600" fill="none" extrusionOk="0">
                  <a:moveTo>
                    <a:pt x="67" y="0"/>
                  </a:moveTo>
                  <a:cubicBezTo>
                    <a:pt x="10039" y="31"/>
                    <a:pt x="18693" y="6884"/>
                    <a:pt x="21009" y="16582"/>
                  </a:cubicBezTo>
                </a:path>
                <a:path w="21009" h="21600" stroke="0" extrusionOk="0">
                  <a:moveTo>
                    <a:pt x="67" y="0"/>
                  </a:moveTo>
                  <a:cubicBezTo>
                    <a:pt x="10039" y="31"/>
                    <a:pt x="18693" y="6884"/>
                    <a:pt x="21009" y="16582"/>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6" name="Arc 23"/>
            <p:cNvSpPr/>
            <p:nvPr/>
          </p:nvSpPr>
          <p:spPr bwMode="auto">
            <a:xfrm>
              <a:off x="3764" y="4133"/>
              <a:ext cx="2150" cy="2446"/>
            </a:xfrm>
            <a:custGeom>
              <a:avLst/>
              <a:gdLst>
                <a:gd name="T0" fmla="*/ 0 w 21096"/>
                <a:gd name="T1" fmla="*/ 0 h 21600"/>
                <a:gd name="T2" fmla="*/ 0 w 21096"/>
                <a:gd name="T3" fmla="*/ 0 h 21600"/>
                <a:gd name="T4" fmla="*/ 0 w 21096"/>
                <a:gd name="T5" fmla="*/ 0 h 21600"/>
                <a:gd name="T6" fmla="*/ 0 60000 65536"/>
                <a:gd name="T7" fmla="*/ 0 60000 65536"/>
                <a:gd name="T8" fmla="*/ 0 60000 65536"/>
                <a:gd name="T9" fmla="*/ 0 w 21096"/>
                <a:gd name="T10" fmla="*/ 0 h 21600"/>
                <a:gd name="T11" fmla="*/ 21096 w 21096"/>
                <a:gd name="T12" fmla="*/ 21600 h 21600"/>
              </a:gdLst>
              <a:ahLst/>
              <a:cxnLst>
                <a:cxn ang="T6">
                  <a:pos x="T0" y="T1"/>
                </a:cxn>
                <a:cxn ang="T7">
                  <a:pos x="T2" y="T3"/>
                </a:cxn>
                <a:cxn ang="T8">
                  <a:pos x="T4" y="T5"/>
                </a:cxn>
              </a:cxnLst>
              <a:rect l="T9" t="T10" r="T11" b="T12"/>
              <a:pathLst>
                <a:path w="21096" h="21600" fill="none" extrusionOk="0">
                  <a:moveTo>
                    <a:pt x="-1" y="0"/>
                  </a:moveTo>
                  <a:cubicBezTo>
                    <a:pt x="10142" y="0"/>
                    <a:pt x="18918" y="7056"/>
                    <a:pt x="21096" y="16961"/>
                  </a:cubicBezTo>
                </a:path>
                <a:path w="21096" h="21600" stroke="0" extrusionOk="0">
                  <a:moveTo>
                    <a:pt x="-1" y="0"/>
                  </a:moveTo>
                  <a:cubicBezTo>
                    <a:pt x="10142" y="0"/>
                    <a:pt x="18918" y="7056"/>
                    <a:pt x="21096" y="16961"/>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7" name="Line 22"/>
            <p:cNvSpPr>
              <a:spLocks noChangeShapeType="1"/>
            </p:cNvSpPr>
            <p:nvPr/>
          </p:nvSpPr>
          <p:spPr bwMode="auto">
            <a:xfrm>
              <a:off x="4859" y="5764"/>
              <a:ext cx="1" cy="108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3808" name="Line 21"/>
            <p:cNvSpPr>
              <a:spLocks noChangeShapeType="1"/>
            </p:cNvSpPr>
            <p:nvPr/>
          </p:nvSpPr>
          <p:spPr bwMode="auto">
            <a:xfrm>
              <a:off x="5329" y="5764"/>
              <a:ext cx="1" cy="108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3809" name="Line 20"/>
            <p:cNvSpPr>
              <a:spLocks noChangeShapeType="1"/>
            </p:cNvSpPr>
            <p:nvPr/>
          </p:nvSpPr>
          <p:spPr bwMode="auto">
            <a:xfrm>
              <a:off x="5798" y="5764"/>
              <a:ext cx="1" cy="108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3810" name="Text Box 19"/>
            <p:cNvSpPr txBox="1">
              <a:spLocks noChangeArrowheads="1"/>
            </p:cNvSpPr>
            <p:nvPr/>
          </p:nvSpPr>
          <p:spPr bwMode="auto">
            <a:xfrm>
              <a:off x="3294" y="3454"/>
              <a:ext cx="4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W</a:t>
              </a:r>
              <a:endParaRPr lang="en-US" altLang="zh-CN"/>
            </a:p>
          </p:txBody>
        </p:sp>
        <p:sp>
          <p:nvSpPr>
            <p:cNvPr id="33811" name="Text Box 18"/>
            <p:cNvSpPr txBox="1">
              <a:spLocks noChangeArrowheads="1"/>
            </p:cNvSpPr>
            <p:nvPr/>
          </p:nvSpPr>
          <p:spPr bwMode="auto">
            <a:xfrm>
              <a:off x="3294" y="6035"/>
              <a:ext cx="4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A</a:t>
              </a:r>
              <a:endParaRPr lang="en-US" altLang="zh-CN"/>
            </a:p>
          </p:txBody>
        </p:sp>
        <p:sp>
          <p:nvSpPr>
            <p:cNvPr id="33812" name="Text Box 17"/>
            <p:cNvSpPr txBox="1">
              <a:spLocks noChangeArrowheads="1"/>
            </p:cNvSpPr>
            <p:nvPr/>
          </p:nvSpPr>
          <p:spPr bwMode="auto">
            <a:xfrm>
              <a:off x="3294" y="6715"/>
              <a:ext cx="47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O0</a:t>
              </a:r>
              <a:endParaRPr lang="en-US" altLang="zh-CN"/>
            </a:p>
          </p:txBody>
        </p:sp>
        <p:sp>
          <p:nvSpPr>
            <p:cNvPr id="33813" name="Text Box 16"/>
            <p:cNvSpPr txBox="1">
              <a:spLocks noChangeArrowheads="1"/>
            </p:cNvSpPr>
            <p:nvPr/>
          </p:nvSpPr>
          <p:spPr bwMode="auto">
            <a:xfrm>
              <a:off x="7364" y="4813"/>
              <a:ext cx="46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S</a:t>
              </a:r>
              <a:r>
                <a:rPr lang="en-US" altLang="zh-CN" sz="1000" baseline="30000">
                  <a:cs typeface="Times New Roman" panose="02020603050405020304" pitchFamily="18" charset="0"/>
                </a:rPr>
                <a:t>’</a:t>
              </a:r>
              <a:endParaRPr lang="en-US" altLang="zh-CN"/>
            </a:p>
          </p:txBody>
        </p:sp>
        <p:sp>
          <p:nvSpPr>
            <p:cNvPr id="33814" name="Text Box 15"/>
            <p:cNvSpPr txBox="1">
              <a:spLocks noChangeArrowheads="1"/>
            </p:cNvSpPr>
            <p:nvPr/>
          </p:nvSpPr>
          <p:spPr bwMode="auto">
            <a:xfrm>
              <a:off x="6738" y="5356"/>
              <a:ext cx="46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S</a:t>
              </a:r>
              <a:endParaRPr lang="en-US" altLang="zh-CN"/>
            </a:p>
          </p:txBody>
        </p:sp>
        <p:sp>
          <p:nvSpPr>
            <p:cNvPr id="33815" name="Text Box 14"/>
            <p:cNvSpPr txBox="1">
              <a:spLocks noChangeArrowheads="1"/>
            </p:cNvSpPr>
            <p:nvPr/>
          </p:nvSpPr>
          <p:spPr bwMode="auto">
            <a:xfrm>
              <a:off x="6738" y="6851"/>
              <a:ext cx="46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a:t>
              </a:r>
              <a:r>
                <a:rPr lang="en-US" altLang="zh-CN" sz="1000" baseline="-30000">
                  <a:latin typeface="Times New Roman" panose="02020603050405020304" pitchFamily="18" charset="0"/>
                  <a:cs typeface="Times New Roman" panose="02020603050405020304" pitchFamily="18" charset="0"/>
                </a:rPr>
                <a:t>n</a:t>
              </a:r>
              <a:endParaRPr lang="en-US" altLang="zh-CN"/>
            </a:p>
          </p:txBody>
        </p:sp>
        <p:sp>
          <p:nvSpPr>
            <p:cNvPr id="33816" name="Text Box 13"/>
            <p:cNvSpPr txBox="1">
              <a:spLocks noChangeArrowheads="1"/>
            </p:cNvSpPr>
            <p:nvPr/>
          </p:nvSpPr>
          <p:spPr bwMode="auto">
            <a:xfrm>
              <a:off x="8303" y="6851"/>
              <a:ext cx="47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a:t>
              </a:r>
              <a:endParaRPr lang="en-US" altLang="zh-CN"/>
            </a:p>
          </p:txBody>
        </p:sp>
        <p:sp>
          <p:nvSpPr>
            <p:cNvPr id="33817" name="Text Box 12"/>
            <p:cNvSpPr txBox="1">
              <a:spLocks noChangeArrowheads="1"/>
            </p:cNvSpPr>
            <p:nvPr/>
          </p:nvSpPr>
          <p:spPr bwMode="auto">
            <a:xfrm>
              <a:off x="3294" y="5628"/>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W</a:t>
              </a:r>
              <a:r>
                <a:rPr lang="en-US" altLang="zh-CN" sz="1000" baseline="-30000">
                  <a:latin typeface="Times New Roman" panose="02020603050405020304" pitchFamily="18" charset="0"/>
                  <a:cs typeface="Times New Roman" panose="02020603050405020304" pitchFamily="18" charset="0"/>
                </a:rPr>
                <a:t>0</a:t>
              </a:r>
              <a:endParaRPr lang="en-US" altLang="zh-CN"/>
            </a:p>
          </p:txBody>
        </p:sp>
        <p:sp>
          <p:nvSpPr>
            <p:cNvPr id="33818" name="Text Box 11"/>
            <p:cNvSpPr txBox="1">
              <a:spLocks noChangeArrowheads="1"/>
            </p:cNvSpPr>
            <p:nvPr/>
          </p:nvSpPr>
          <p:spPr bwMode="auto">
            <a:xfrm>
              <a:off x="5016" y="4405"/>
              <a:ext cx="4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D</a:t>
              </a:r>
              <a:r>
                <a:rPr lang="en-US" altLang="zh-CN" sz="1000" baseline="-30000">
                  <a:latin typeface="Times New Roman" panose="02020603050405020304" pitchFamily="18" charset="0"/>
                  <a:cs typeface="Times New Roman" panose="02020603050405020304" pitchFamily="18" charset="0"/>
                </a:rPr>
                <a:t>3</a:t>
              </a:r>
              <a:endParaRPr lang="en-US" altLang="zh-CN"/>
            </a:p>
          </p:txBody>
        </p:sp>
        <p:sp>
          <p:nvSpPr>
            <p:cNvPr id="33819" name="Text Box 10"/>
            <p:cNvSpPr txBox="1">
              <a:spLocks noChangeArrowheads="1"/>
            </p:cNvSpPr>
            <p:nvPr/>
          </p:nvSpPr>
          <p:spPr bwMode="auto">
            <a:xfrm>
              <a:off x="4703" y="4677"/>
              <a:ext cx="46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D</a:t>
              </a:r>
              <a:r>
                <a:rPr lang="en-US" altLang="zh-CN" sz="1000" baseline="-30000">
                  <a:latin typeface="Times New Roman" panose="02020603050405020304" pitchFamily="18" charset="0"/>
                  <a:cs typeface="Times New Roman" panose="02020603050405020304" pitchFamily="18" charset="0"/>
                </a:rPr>
                <a:t>2</a:t>
              </a:r>
              <a:endParaRPr lang="en-US" altLang="zh-CN"/>
            </a:p>
          </p:txBody>
        </p:sp>
        <p:sp>
          <p:nvSpPr>
            <p:cNvPr id="33820" name="Text Box 9"/>
            <p:cNvSpPr txBox="1">
              <a:spLocks noChangeArrowheads="1"/>
            </p:cNvSpPr>
            <p:nvPr/>
          </p:nvSpPr>
          <p:spPr bwMode="auto">
            <a:xfrm>
              <a:off x="4390" y="4948"/>
              <a:ext cx="4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D</a:t>
              </a:r>
              <a:r>
                <a:rPr lang="en-US" altLang="zh-CN" sz="1000" baseline="-30000">
                  <a:latin typeface="Times New Roman" panose="02020603050405020304" pitchFamily="18" charset="0"/>
                  <a:cs typeface="Times New Roman" panose="02020603050405020304" pitchFamily="18" charset="0"/>
                </a:rPr>
                <a:t>1</a:t>
              </a:r>
              <a:endParaRPr lang="en-US" altLang="zh-CN"/>
            </a:p>
          </p:txBody>
        </p:sp>
        <p:sp>
          <p:nvSpPr>
            <p:cNvPr id="33821" name="Text Box 8"/>
            <p:cNvSpPr txBox="1">
              <a:spLocks noChangeArrowheads="1"/>
            </p:cNvSpPr>
            <p:nvPr/>
          </p:nvSpPr>
          <p:spPr bwMode="auto">
            <a:xfrm>
              <a:off x="4703" y="6851"/>
              <a:ext cx="46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a:t>
              </a:r>
              <a:r>
                <a:rPr lang="en-US" altLang="zh-CN" sz="1000" baseline="-30000">
                  <a:latin typeface="Times New Roman" panose="02020603050405020304" pitchFamily="18" charset="0"/>
                  <a:cs typeface="Times New Roman" panose="02020603050405020304" pitchFamily="18" charset="0"/>
                </a:rPr>
                <a:t>1</a:t>
              </a:r>
              <a:endParaRPr lang="en-US" altLang="zh-CN"/>
            </a:p>
          </p:txBody>
        </p:sp>
        <p:sp>
          <p:nvSpPr>
            <p:cNvPr id="33822" name="Text Box 7"/>
            <p:cNvSpPr txBox="1">
              <a:spLocks noChangeArrowheads="1"/>
            </p:cNvSpPr>
            <p:nvPr/>
          </p:nvSpPr>
          <p:spPr bwMode="auto">
            <a:xfrm>
              <a:off x="5172" y="6851"/>
              <a:ext cx="47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a:t>
              </a:r>
              <a:r>
                <a:rPr lang="en-US" altLang="zh-CN" sz="1000" baseline="-30000">
                  <a:latin typeface="Times New Roman" panose="02020603050405020304" pitchFamily="18" charset="0"/>
                  <a:cs typeface="Times New Roman" panose="02020603050405020304" pitchFamily="18" charset="0"/>
                </a:rPr>
                <a:t>2</a:t>
              </a:r>
              <a:endParaRPr lang="en-US" altLang="zh-CN"/>
            </a:p>
          </p:txBody>
        </p:sp>
        <p:sp>
          <p:nvSpPr>
            <p:cNvPr id="33823" name="Text Box 6"/>
            <p:cNvSpPr txBox="1">
              <a:spLocks noChangeArrowheads="1"/>
            </p:cNvSpPr>
            <p:nvPr/>
          </p:nvSpPr>
          <p:spPr bwMode="auto">
            <a:xfrm>
              <a:off x="5642" y="6851"/>
              <a:ext cx="47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L</a:t>
              </a:r>
              <a:r>
                <a:rPr lang="en-US" altLang="zh-CN" sz="1000" baseline="-30000">
                  <a:latin typeface="Times New Roman" panose="02020603050405020304" pitchFamily="18" charset="0"/>
                  <a:cs typeface="Times New Roman" panose="02020603050405020304" pitchFamily="18" charset="0"/>
                </a:rPr>
                <a:t>3</a:t>
              </a:r>
              <a:endParaRPr lang="en-US" altLang="zh-CN"/>
            </a:p>
          </p:txBody>
        </p:sp>
        <p:sp>
          <p:nvSpPr>
            <p:cNvPr id="33824" name="Text Box 5"/>
            <p:cNvSpPr txBox="1">
              <a:spLocks noChangeArrowheads="1"/>
            </p:cNvSpPr>
            <p:nvPr/>
          </p:nvSpPr>
          <p:spPr bwMode="auto">
            <a:xfrm>
              <a:off x="5798" y="3861"/>
              <a:ext cx="109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cs typeface="Times New Roman" panose="02020603050405020304" pitchFamily="18" charset="0"/>
                </a:rPr>
                <a:t>K</a:t>
              </a:r>
              <a:r>
                <a:rPr lang="en-US" altLang="zh-CN" sz="1000" baseline="-30000">
                  <a:latin typeface="Times New Roman" panose="02020603050405020304" pitchFamily="18" charset="0"/>
                  <a:cs typeface="Times New Roman" panose="02020603050405020304" pitchFamily="18" charset="0"/>
                </a:rPr>
                <a:t>1</a:t>
              </a:r>
              <a:r>
                <a:rPr lang="en-US" altLang="zh-CN" sz="1000">
                  <a:latin typeface="Times New Roman" panose="02020603050405020304" pitchFamily="18" charset="0"/>
                  <a:cs typeface="Times New Roman" panose="02020603050405020304" pitchFamily="18" charset="0"/>
                </a:rPr>
                <a:t>&lt;K</a:t>
              </a:r>
              <a:r>
                <a:rPr lang="en-US" altLang="zh-CN" sz="1000" baseline="-30000">
                  <a:latin typeface="Times New Roman" panose="02020603050405020304" pitchFamily="18" charset="0"/>
                  <a:cs typeface="Times New Roman" panose="02020603050405020304" pitchFamily="18" charset="0"/>
                </a:rPr>
                <a:t>2</a:t>
              </a:r>
              <a:r>
                <a:rPr lang="en-US" altLang="zh-CN" sz="1000">
                  <a:latin typeface="Times New Roman" panose="02020603050405020304" pitchFamily="18" charset="0"/>
                  <a:cs typeface="Times New Roman" panose="02020603050405020304" pitchFamily="18" charset="0"/>
                </a:rPr>
                <a:t>&lt;K</a:t>
              </a:r>
              <a:r>
                <a:rPr lang="en-US" altLang="zh-CN" sz="1000" baseline="-30000">
                  <a:latin typeface="Times New Roman" panose="02020603050405020304" pitchFamily="18" charset="0"/>
                  <a:cs typeface="Times New Roman" panose="02020603050405020304" pitchFamily="18" charset="0"/>
                </a:rPr>
                <a:t>3</a:t>
              </a:r>
              <a:endParaRPr lang="en-US" altLang="zh-CN"/>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a:t>（二）托达罗模型</a:t>
            </a:r>
            <a:endParaRPr lang="zh-CN" altLang="en-US"/>
          </a:p>
        </p:txBody>
      </p:sp>
      <p:sp>
        <p:nvSpPr>
          <p:cNvPr id="34819" name="内容占位符 2"/>
          <p:cNvSpPr>
            <a:spLocks noGrp="1"/>
          </p:cNvSpPr>
          <p:nvPr>
            <p:ph idx="1"/>
          </p:nvPr>
        </p:nvSpPr>
        <p:spPr>
          <a:xfrm>
            <a:off x="838200" y="1470933"/>
            <a:ext cx="10515600" cy="4706030"/>
          </a:xfrm>
        </p:spPr>
        <p:txBody>
          <a:bodyPr/>
          <a:lstStyle/>
          <a:p>
            <a:pPr marL="342900" lvl="1" indent="-342900"/>
            <a:r>
              <a:rPr lang="en-US" altLang="zh-CN" sz="3200" dirty="0"/>
              <a:t>Michael P. Todaro (1969), “A Model of Labor Migration and Urban Unemployment in Less Developed Countries.” </a:t>
            </a:r>
            <a:r>
              <a:rPr lang="en-US" altLang="zh-CN" sz="3200" i="1" dirty="0"/>
              <a:t>American Economic Reviews</a:t>
            </a:r>
            <a:r>
              <a:rPr lang="en-US" altLang="zh-CN" sz="3200" dirty="0"/>
              <a:t>, March: 139-147.</a:t>
            </a:r>
            <a:endParaRPr lang="en-US" altLang="zh-CN" sz="3200" dirty="0"/>
          </a:p>
          <a:p>
            <a:pPr eaLnBrk="1" hangingPunct="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975360" y="173038"/>
            <a:ext cx="7772400" cy="868362"/>
          </a:xfrm>
        </p:spPr>
        <p:txBody>
          <a:bodyPr/>
          <a:lstStyle/>
          <a:p>
            <a:pPr eaLnBrk="1" hangingPunct="1"/>
            <a:r>
              <a:rPr lang="zh-CN" altLang="en-US"/>
              <a:t>托达罗模型</a:t>
            </a:r>
            <a:endParaRPr lang="zh-CN" altLang="en-US"/>
          </a:p>
        </p:txBody>
      </p:sp>
      <p:sp>
        <p:nvSpPr>
          <p:cNvPr id="3" name="内容占位符 2"/>
          <p:cNvSpPr>
            <a:spLocks noGrp="1"/>
          </p:cNvSpPr>
          <p:nvPr>
            <p:ph idx="1"/>
          </p:nvPr>
        </p:nvSpPr>
        <p:spPr>
          <a:xfrm>
            <a:off x="975360" y="1357314"/>
            <a:ext cx="9249729" cy="5195887"/>
          </a:xfrm>
        </p:spPr>
        <p:txBody>
          <a:bodyPr rtlCol="0">
            <a:normAutofit/>
          </a:bodyPr>
          <a:lstStyle/>
          <a:p>
            <a:pPr>
              <a:defRPr/>
            </a:pPr>
            <a:r>
              <a:rPr lang="zh-CN" altLang="en-US" dirty="0"/>
              <a:t>目的：解释发展中国家城市失业越来越严重，但农村劳动力流入城市持续增长这一矛盾现象</a:t>
            </a:r>
            <a:endParaRPr lang="en-US" altLang="zh-CN" dirty="0"/>
          </a:p>
          <a:p>
            <a:pPr>
              <a:defRPr/>
            </a:pPr>
            <a:r>
              <a:rPr lang="zh-CN" altLang="en-US" dirty="0"/>
              <a:t>基本思想：</a:t>
            </a:r>
            <a:endParaRPr lang="en-US" altLang="zh-CN" dirty="0"/>
          </a:p>
          <a:p>
            <a:pPr lvl="1">
              <a:buFont typeface="Arial" panose="020B0604020202020204" pitchFamily="34" charset="0"/>
              <a:buChar char="–"/>
              <a:defRPr/>
            </a:pPr>
            <a:r>
              <a:rPr lang="zh-CN" altLang="en-US" dirty="0"/>
              <a:t>劳动力迁移基本是一种经济现象，劳动者所关心的与其说是城乡现实的收入差异，还不如说是</a:t>
            </a:r>
            <a:r>
              <a:rPr lang="zh-CN" altLang="en-US" dirty="0">
                <a:solidFill>
                  <a:schemeClr val="tx2">
                    <a:lumMod val="60000"/>
                    <a:lumOff val="40000"/>
                  </a:schemeClr>
                </a:solidFill>
              </a:rPr>
              <a:t>城乡预期的收入差异</a:t>
            </a:r>
            <a:r>
              <a:rPr lang="zh-CN" altLang="en-US" dirty="0"/>
              <a:t>。只要预期收入大于在农村的现得收入，他们就会流动到城市中去。</a:t>
            </a:r>
            <a:endParaRPr lang="en-US" altLang="zh-CN" dirty="0"/>
          </a:p>
          <a:p>
            <a:pPr lvl="1">
              <a:buFont typeface="Arial" panose="020B0604020202020204" pitchFamily="34" charset="0"/>
              <a:buChar char="–"/>
              <a:defRPr/>
            </a:pPr>
            <a:r>
              <a:rPr lang="zh-CN" altLang="en-US" dirty="0"/>
              <a:t>影响他们预期收入的因素有两个：一是城乡实际工资差距，二是在城市找到工作的概率。</a:t>
            </a:r>
            <a:endParaRPr lang="en-US" altLang="zh-CN" dirty="0"/>
          </a:p>
          <a:p>
            <a:pPr lvl="1">
              <a:buFont typeface="Arial" panose="020B0604020202020204" pitchFamily="34" charset="0"/>
              <a:buChar char="–"/>
              <a:defRPr/>
            </a:pPr>
            <a:r>
              <a:rPr lang="zh-CN" altLang="en-US" dirty="0"/>
              <a:t>托达罗模型的核心思想在于，农村劳动力是否向城市转移取决于在城市里获得</a:t>
            </a:r>
            <a:r>
              <a:rPr lang="zh-CN" altLang="en-US" dirty="0">
                <a:solidFill>
                  <a:schemeClr val="tx2">
                    <a:lumMod val="60000"/>
                    <a:lumOff val="40000"/>
                  </a:schemeClr>
                </a:solidFill>
              </a:rPr>
              <a:t>较高收入的概率和对相当长时间内失业的风险之间的利弊权衡</a:t>
            </a:r>
            <a:r>
              <a:rPr lang="zh-CN" altLang="en-US"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托达罗模型图示</a:t>
            </a:r>
            <a:endParaRPr lang="zh-CN" altLang="en-US" dirty="0"/>
          </a:p>
        </p:txBody>
      </p:sp>
      <p:grpSp>
        <p:nvGrpSpPr>
          <p:cNvPr id="4" name="Group 1"/>
          <p:cNvGrpSpPr>
            <a:grpSpLocks noChangeAspect="1"/>
          </p:cNvGrpSpPr>
          <p:nvPr/>
        </p:nvGrpSpPr>
        <p:grpSpPr bwMode="auto">
          <a:xfrm>
            <a:off x="2824480" y="2265680"/>
            <a:ext cx="6757172" cy="3944034"/>
            <a:chOff x="2355" y="3556"/>
            <a:chExt cx="7200" cy="4212"/>
          </a:xfrm>
        </p:grpSpPr>
        <p:sp>
          <p:nvSpPr>
            <p:cNvPr id="5" name="AutoShape 33"/>
            <p:cNvSpPr>
              <a:spLocks noChangeAspect="1" noChangeArrowheads="1" noTextEdit="1"/>
            </p:cNvSpPr>
            <p:nvPr/>
          </p:nvSpPr>
          <p:spPr bwMode="auto">
            <a:xfrm>
              <a:off x="2355" y="3556"/>
              <a:ext cx="7200" cy="4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Line 32"/>
            <p:cNvSpPr>
              <a:spLocks noChangeShapeType="1"/>
            </p:cNvSpPr>
            <p:nvPr/>
          </p:nvSpPr>
          <p:spPr bwMode="auto">
            <a:xfrm>
              <a:off x="3920" y="3828"/>
              <a:ext cx="1" cy="339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Line 31"/>
            <p:cNvSpPr>
              <a:spLocks noChangeShapeType="1"/>
            </p:cNvSpPr>
            <p:nvPr/>
          </p:nvSpPr>
          <p:spPr bwMode="auto">
            <a:xfrm>
              <a:off x="7677" y="3828"/>
              <a:ext cx="1" cy="339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Line 30"/>
            <p:cNvSpPr>
              <a:spLocks noChangeShapeType="1"/>
            </p:cNvSpPr>
            <p:nvPr/>
          </p:nvSpPr>
          <p:spPr bwMode="auto">
            <a:xfrm>
              <a:off x="3920" y="7225"/>
              <a:ext cx="375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Freeform 29"/>
            <p:cNvSpPr/>
            <p:nvPr/>
          </p:nvSpPr>
          <p:spPr bwMode="auto">
            <a:xfrm>
              <a:off x="4077" y="4371"/>
              <a:ext cx="3443" cy="2582"/>
            </a:xfrm>
            <a:custGeom>
              <a:avLst/>
              <a:gdLst>
                <a:gd name="T0" fmla="*/ 0 w 3780"/>
                <a:gd name="T1" fmla="*/ 0 h 2964"/>
                <a:gd name="T2" fmla="*/ 720 w 3780"/>
                <a:gd name="T3" fmla="*/ 1248 h 2964"/>
                <a:gd name="T4" fmla="*/ 1800 w 3780"/>
                <a:gd name="T5" fmla="*/ 2340 h 2964"/>
                <a:gd name="T6" fmla="*/ 3780 w 3780"/>
                <a:gd name="T7" fmla="*/ 2964 h 2964"/>
              </a:gdLst>
              <a:ahLst/>
              <a:cxnLst>
                <a:cxn ang="0">
                  <a:pos x="T0" y="T1"/>
                </a:cxn>
                <a:cxn ang="0">
                  <a:pos x="T2" y="T3"/>
                </a:cxn>
                <a:cxn ang="0">
                  <a:pos x="T4" y="T5"/>
                </a:cxn>
                <a:cxn ang="0">
                  <a:pos x="T6" y="T7"/>
                </a:cxn>
              </a:cxnLst>
              <a:rect l="0" t="0" r="r" b="b"/>
              <a:pathLst>
                <a:path w="3780" h="2964">
                  <a:moveTo>
                    <a:pt x="0" y="0"/>
                  </a:moveTo>
                  <a:cubicBezTo>
                    <a:pt x="210" y="429"/>
                    <a:pt x="420" y="858"/>
                    <a:pt x="720" y="1248"/>
                  </a:cubicBezTo>
                  <a:cubicBezTo>
                    <a:pt x="1020" y="1638"/>
                    <a:pt x="1290" y="2054"/>
                    <a:pt x="1800" y="2340"/>
                  </a:cubicBezTo>
                  <a:cubicBezTo>
                    <a:pt x="2310" y="2626"/>
                    <a:pt x="3045" y="2795"/>
                    <a:pt x="3780" y="2964"/>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28"/>
            <p:cNvSpPr/>
            <p:nvPr/>
          </p:nvSpPr>
          <p:spPr bwMode="auto">
            <a:xfrm>
              <a:off x="4546" y="3964"/>
              <a:ext cx="2974" cy="2989"/>
            </a:xfrm>
            <a:custGeom>
              <a:avLst/>
              <a:gdLst>
                <a:gd name="T0" fmla="*/ 3780 w 3780"/>
                <a:gd name="T1" fmla="*/ 0 h 3120"/>
                <a:gd name="T2" fmla="*/ 3240 w 3780"/>
                <a:gd name="T3" fmla="*/ 1248 h 3120"/>
                <a:gd name="T4" fmla="*/ 2520 w 3780"/>
                <a:gd name="T5" fmla="*/ 2184 h 3120"/>
                <a:gd name="T6" fmla="*/ 1620 w 3780"/>
                <a:gd name="T7" fmla="*/ 2808 h 3120"/>
                <a:gd name="T8" fmla="*/ 0 w 3780"/>
                <a:gd name="T9" fmla="*/ 3120 h 3120"/>
              </a:gdLst>
              <a:ahLst/>
              <a:cxnLst>
                <a:cxn ang="0">
                  <a:pos x="T0" y="T1"/>
                </a:cxn>
                <a:cxn ang="0">
                  <a:pos x="T2" y="T3"/>
                </a:cxn>
                <a:cxn ang="0">
                  <a:pos x="T4" y="T5"/>
                </a:cxn>
                <a:cxn ang="0">
                  <a:pos x="T6" y="T7"/>
                </a:cxn>
                <a:cxn ang="0">
                  <a:pos x="T8" y="T9"/>
                </a:cxn>
              </a:cxnLst>
              <a:rect l="0" t="0" r="r" b="b"/>
              <a:pathLst>
                <a:path w="3780" h="3120">
                  <a:moveTo>
                    <a:pt x="3780" y="0"/>
                  </a:moveTo>
                  <a:cubicBezTo>
                    <a:pt x="3615" y="442"/>
                    <a:pt x="3450" y="884"/>
                    <a:pt x="3240" y="1248"/>
                  </a:cubicBezTo>
                  <a:cubicBezTo>
                    <a:pt x="3030" y="1612"/>
                    <a:pt x="2790" y="1924"/>
                    <a:pt x="2520" y="2184"/>
                  </a:cubicBezTo>
                  <a:cubicBezTo>
                    <a:pt x="2250" y="2444"/>
                    <a:pt x="2040" y="2652"/>
                    <a:pt x="1620" y="2808"/>
                  </a:cubicBezTo>
                  <a:cubicBezTo>
                    <a:pt x="1200" y="2964"/>
                    <a:pt x="600" y="3042"/>
                    <a:pt x="0" y="312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Line 27"/>
            <p:cNvSpPr>
              <a:spLocks noChangeShapeType="1"/>
            </p:cNvSpPr>
            <p:nvPr/>
          </p:nvSpPr>
          <p:spPr bwMode="auto">
            <a:xfrm>
              <a:off x="3920" y="6545"/>
              <a:ext cx="375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26"/>
            <p:cNvSpPr>
              <a:spLocks noChangeShapeType="1"/>
            </p:cNvSpPr>
            <p:nvPr/>
          </p:nvSpPr>
          <p:spPr bwMode="auto">
            <a:xfrm>
              <a:off x="5955" y="6545"/>
              <a:ext cx="1" cy="680"/>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25"/>
            <p:cNvSpPr>
              <a:spLocks noChangeShapeType="1"/>
            </p:cNvSpPr>
            <p:nvPr/>
          </p:nvSpPr>
          <p:spPr bwMode="auto">
            <a:xfrm>
              <a:off x="6894" y="5458"/>
              <a:ext cx="783" cy="1"/>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24"/>
            <p:cNvSpPr>
              <a:spLocks noChangeShapeType="1"/>
            </p:cNvSpPr>
            <p:nvPr/>
          </p:nvSpPr>
          <p:spPr bwMode="auto">
            <a:xfrm>
              <a:off x="6894" y="5458"/>
              <a:ext cx="1" cy="176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Line 23"/>
            <p:cNvSpPr>
              <a:spLocks noChangeShapeType="1"/>
            </p:cNvSpPr>
            <p:nvPr/>
          </p:nvSpPr>
          <p:spPr bwMode="auto">
            <a:xfrm>
              <a:off x="3920" y="6817"/>
              <a:ext cx="2974" cy="1"/>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Line 22"/>
            <p:cNvSpPr>
              <a:spLocks noChangeShapeType="1"/>
            </p:cNvSpPr>
            <p:nvPr/>
          </p:nvSpPr>
          <p:spPr bwMode="auto">
            <a:xfrm>
              <a:off x="3920" y="6138"/>
              <a:ext cx="1409" cy="0"/>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1"/>
            <p:cNvSpPr>
              <a:spLocks noChangeShapeType="1"/>
            </p:cNvSpPr>
            <p:nvPr/>
          </p:nvSpPr>
          <p:spPr bwMode="auto">
            <a:xfrm>
              <a:off x="5329" y="6138"/>
              <a:ext cx="0" cy="1087"/>
            </a:xfrm>
            <a:prstGeom prst="line">
              <a:avLst/>
            </a:prstGeom>
            <a:noFill/>
            <a:ln w="9525">
              <a:solidFill>
                <a:srgbClr val="000000"/>
              </a:solidFill>
              <a:prstDash val="lg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Freeform 20"/>
            <p:cNvSpPr/>
            <p:nvPr/>
          </p:nvSpPr>
          <p:spPr bwMode="auto">
            <a:xfrm>
              <a:off x="4703" y="5187"/>
              <a:ext cx="2661" cy="1087"/>
            </a:xfrm>
            <a:custGeom>
              <a:avLst/>
              <a:gdLst>
                <a:gd name="T0" fmla="*/ 0 w 2700"/>
                <a:gd name="T1" fmla="*/ 1248 h 1248"/>
                <a:gd name="T2" fmla="*/ 720 w 2700"/>
                <a:gd name="T3" fmla="*/ 1092 h 1248"/>
                <a:gd name="T4" fmla="*/ 1800 w 2700"/>
                <a:gd name="T5" fmla="*/ 624 h 1248"/>
                <a:gd name="T6" fmla="*/ 2700 w 2700"/>
                <a:gd name="T7" fmla="*/ 0 h 1248"/>
              </a:gdLst>
              <a:ahLst/>
              <a:cxnLst>
                <a:cxn ang="0">
                  <a:pos x="T0" y="T1"/>
                </a:cxn>
                <a:cxn ang="0">
                  <a:pos x="T2" y="T3"/>
                </a:cxn>
                <a:cxn ang="0">
                  <a:pos x="T4" y="T5"/>
                </a:cxn>
                <a:cxn ang="0">
                  <a:pos x="T6" y="T7"/>
                </a:cxn>
              </a:cxnLst>
              <a:rect l="0" t="0" r="r" b="b"/>
              <a:pathLst>
                <a:path w="2700" h="1248">
                  <a:moveTo>
                    <a:pt x="0" y="1248"/>
                  </a:moveTo>
                  <a:cubicBezTo>
                    <a:pt x="210" y="1222"/>
                    <a:pt x="420" y="1196"/>
                    <a:pt x="720" y="1092"/>
                  </a:cubicBezTo>
                  <a:cubicBezTo>
                    <a:pt x="1020" y="988"/>
                    <a:pt x="1470" y="806"/>
                    <a:pt x="1800" y="624"/>
                  </a:cubicBezTo>
                  <a:cubicBezTo>
                    <a:pt x="2130" y="442"/>
                    <a:pt x="2415" y="221"/>
                    <a:pt x="270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Text Box 19"/>
            <p:cNvSpPr txBox="1">
              <a:spLocks noChangeArrowheads="1"/>
            </p:cNvSpPr>
            <p:nvPr/>
          </p:nvSpPr>
          <p:spPr bwMode="auto">
            <a:xfrm>
              <a:off x="4233" y="4235"/>
              <a:ext cx="4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0" name="Text Box 18"/>
            <p:cNvSpPr txBox="1">
              <a:spLocks noChangeArrowheads="1"/>
            </p:cNvSpPr>
            <p:nvPr/>
          </p:nvSpPr>
          <p:spPr bwMode="auto">
            <a:xfrm>
              <a:off x="7207" y="4779"/>
              <a:ext cx="47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q’</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1" name="Text Box 17"/>
            <p:cNvSpPr txBox="1">
              <a:spLocks noChangeArrowheads="1"/>
            </p:cNvSpPr>
            <p:nvPr/>
          </p:nvSpPr>
          <p:spPr bwMode="auto">
            <a:xfrm>
              <a:off x="5798" y="6138"/>
              <a:ext cx="47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E</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2" name="Text Box 16"/>
            <p:cNvSpPr txBox="1">
              <a:spLocks noChangeArrowheads="1"/>
            </p:cNvSpPr>
            <p:nvPr/>
          </p:nvSpPr>
          <p:spPr bwMode="auto">
            <a:xfrm>
              <a:off x="5172" y="5730"/>
              <a:ext cx="47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Z</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3" name="Text Box 15"/>
            <p:cNvSpPr txBox="1">
              <a:spLocks noChangeArrowheads="1"/>
            </p:cNvSpPr>
            <p:nvPr/>
          </p:nvSpPr>
          <p:spPr bwMode="auto">
            <a:xfrm>
              <a:off x="7677" y="7225"/>
              <a:ext cx="6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Q</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4" name="Text Box 14"/>
            <p:cNvSpPr txBox="1">
              <a:spLocks noChangeArrowheads="1"/>
            </p:cNvSpPr>
            <p:nvPr/>
          </p:nvSpPr>
          <p:spPr bwMode="auto">
            <a:xfrm>
              <a:off x="6894" y="4235"/>
              <a:ext cx="46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5" name="Text Box 13"/>
            <p:cNvSpPr txBox="1">
              <a:spLocks noChangeArrowheads="1"/>
            </p:cNvSpPr>
            <p:nvPr/>
          </p:nvSpPr>
          <p:spPr bwMode="auto">
            <a:xfrm>
              <a:off x="4390" y="6138"/>
              <a:ext cx="4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q</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6" name="Text Box 12"/>
            <p:cNvSpPr txBox="1">
              <a:spLocks noChangeArrowheads="1"/>
            </p:cNvSpPr>
            <p:nvPr/>
          </p:nvSpPr>
          <p:spPr bwMode="auto">
            <a:xfrm>
              <a:off x="5642" y="7225"/>
              <a:ext cx="125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Text Box 11"/>
            <p:cNvSpPr txBox="1">
              <a:spLocks noChangeArrowheads="1"/>
            </p:cNvSpPr>
            <p:nvPr/>
          </p:nvSpPr>
          <p:spPr bwMode="auto">
            <a:xfrm>
              <a:off x="5016" y="7225"/>
              <a:ext cx="62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8" name="Text Box 10"/>
            <p:cNvSpPr txBox="1">
              <a:spLocks noChangeArrowheads="1"/>
            </p:cNvSpPr>
            <p:nvPr/>
          </p:nvSpPr>
          <p:spPr bwMode="auto">
            <a:xfrm>
              <a:off x="3294" y="6681"/>
              <a:ext cx="783"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9" name="Text Box 9"/>
            <p:cNvSpPr txBox="1">
              <a:spLocks noChangeArrowheads="1"/>
            </p:cNvSpPr>
            <p:nvPr/>
          </p:nvSpPr>
          <p:spPr bwMode="auto">
            <a:xfrm>
              <a:off x="6581" y="7225"/>
              <a:ext cx="62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0" name="Text Box 8"/>
            <p:cNvSpPr txBox="1">
              <a:spLocks noChangeArrowheads="1"/>
            </p:cNvSpPr>
            <p:nvPr/>
          </p:nvSpPr>
          <p:spPr bwMode="auto">
            <a:xfrm>
              <a:off x="3294" y="7089"/>
              <a:ext cx="62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Q</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1" name="Text Box 7"/>
            <p:cNvSpPr txBox="1">
              <a:spLocks noChangeArrowheads="1"/>
            </p:cNvSpPr>
            <p:nvPr/>
          </p:nvSpPr>
          <p:spPr bwMode="auto">
            <a:xfrm>
              <a:off x="3294" y="6002"/>
              <a:ext cx="62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2" name="Text Box 6"/>
            <p:cNvSpPr txBox="1">
              <a:spLocks noChangeArrowheads="1"/>
            </p:cNvSpPr>
            <p:nvPr/>
          </p:nvSpPr>
          <p:spPr bwMode="auto">
            <a:xfrm>
              <a:off x="3294" y="6409"/>
              <a:ext cx="62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3" name="Text Box 5"/>
            <p:cNvSpPr txBox="1">
              <a:spLocks noChangeArrowheads="1"/>
            </p:cNvSpPr>
            <p:nvPr/>
          </p:nvSpPr>
          <p:spPr bwMode="auto">
            <a:xfrm>
              <a:off x="7677" y="5322"/>
              <a:ext cx="62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4" name="Text Box 4"/>
            <p:cNvSpPr txBox="1">
              <a:spLocks noChangeArrowheads="1"/>
            </p:cNvSpPr>
            <p:nvPr/>
          </p:nvSpPr>
          <p:spPr bwMode="auto">
            <a:xfrm>
              <a:off x="7677" y="6409"/>
              <a:ext cx="62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en-US" altLang="zh-CN" sz="1000" b="0" i="0" u="none" strike="noStrike" cap="none" normalizeH="0" baseline="-30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5" name="Text Box 3"/>
            <p:cNvSpPr txBox="1">
              <a:spLocks noChangeArrowheads="1"/>
            </p:cNvSpPr>
            <p:nvPr/>
          </p:nvSpPr>
          <p:spPr bwMode="auto">
            <a:xfrm>
              <a:off x="7051" y="6545"/>
              <a:ext cx="4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6" name="Text Box 2"/>
            <p:cNvSpPr txBox="1">
              <a:spLocks noChangeArrowheads="1"/>
            </p:cNvSpPr>
            <p:nvPr/>
          </p:nvSpPr>
          <p:spPr bwMode="auto">
            <a:xfrm>
              <a:off x="4077" y="6817"/>
              <a:ext cx="62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a:xfrm>
            <a:off x="838200" y="1584960"/>
            <a:ext cx="10515600" cy="5090159"/>
          </a:xfrm>
        </p:spPr>
        <p:txBody>
          <a:bodyPr>
            <a:normAutofit fontScale="70000" lnSpcReduction="20000"/>
          </a:bodyPr>
          <a:lstStyle/>
          <a:p>
            <a:r>
              <a:rPr lang="zh-CN" altLang="en-US" dirty="0"/>
              <a:t>第一节 经济发展中的劳动力迁移</a:t>
            </a:r>
            <a:endParaRPr lang="zh-CN" altLang="en-US" dirty="0"/>
          </a:p>
          <a:p>
            <a:pPr lvl="1"/>
            <a:r>
              <a:rPr lang="zh-CN" altLang="en-US" dirty="0"/>
              <a:t>一、工业化过程中的劳动力迁移</a:t>
            </a:r>
            <a:endParaRPr lang="zh-CN" altLang="en-US" dirty="0"/>
          </a:p>
          <a:p>
            <a:pPr lvl="1"/>
            <a:r>
              <a:rPr lang="zh-CN" altLang="en-US" dirty="0"/>
              <a:t>二、发展中国家的劳动力迁移</a:t>
            </a:r>
            <a:endParaRPr lang="zh-CN" altLang="en-US" dirty="0"/>
          </a:p>
          <a:p>
            <a:pPr lvl="1"/>
            <a:r>
              <a:rPr lang="zh-CN" altLang="en-US" dirty="0"/>
              <a:t>三、劳动力迁移成为市场经济中的常态</a:t>
            </a:r>
            <a:endParaRPr lang="zh-CN" altLang="en-US" dirty="0"/>
          </a:p>
          <a:p>
            <a:r>
              <a:rPr lang="zh-CN" altLang="en-US" dirty="0"/>
              <a:t>第二节 劳动力迁移理论</a:t>
            </a:r>
            <a:endParaRPr lang="zh-CN" altLang="en-US" dirty="0"/>
          </a:p>
          <a:p>
            <a:pPr lvl="1"/>
            <a:r>
              <a:rPr lang="zh-CN" altLang="en-US" dirty="0"/>
              <a:t>一、刘易斯模型</a:t>
            </a:r>
            <a:endParaRPr lang="zh-CN" altLang="en-US" dirty="0"/>
          </a:p>
          <a:p>
            <a:pPr lvl="1"/>
            <a:r>
              <a:rPr lang="zh-CN" altLang="en-US" dirty="0"/>
              <a:t>二、托达罗模型</a:t>
            </a:r>
            <a:endParaRPr lang="zh-CN" altLang="en-US" dirty="0"/>
          </a:p>
          <a:p>
            <a:pPr lvl="1"/>
            <a:r>
              <a:rPr lang="zh-CN" altLang="en-US" dirty="0"/>
              <a:t>三、推拉理论</a:t>
            </a:r>
            <a:endParaRPr lang="zh-CN" altLang="en-US" dirty="0"/>
          </a:p>
          <a:p>
            <a:pPr lvl="1"/>
            <a:r>
              <a:rPr lang="zh-CN" altLang="en-US" dirty="0"/>
              <a:t>四、成本收益分析理论</a:t>
            </a:r>
            <a:endParaRPr lang="zh-CN" altLang="en-US" dirty="0"/>
          </a:p>
          <a:p>
            <a:pPr lvl="1"/>
            <a:r>
              <a:rPr lang="zh-CN" altLang="en-US" dirty="0"/>
              <a:t>五、新迁移经济学理论</a:t>
            </a:r>
            <a:endParaRPr lang="zh-CN" altLang="en-US" dirty="0"/>
          </a:p>
          <a:p>
            <a:pPr lvl="1"/>
            <a:r>
              <a:rPr lang="zh-CN" altLang="en-US" dirty="0"/>
              <a:t>六、迁移函数</a:t>
            </a:r>
            <a:endParaRPr lang="zh-CN" altLang="en-US" dirty="0"/>
          </a:p>
          <a:p>
            <a:r>
              <a:rPr lang="zh-CN" altLang="en-US" dirty="0"/>
              <a:t>第三节 中国的劳动力迁移</a:t>
            </a:r>
            <a:endParaRPr lang="zh-CN" altLang="en-US" dirty="0"/>
          </a:p>
          <a:p>
            <a:pPr lvl="1"/>
            <a:r>
              <a:rPr lang="zh-CN" altLang="en-US" dirty="0"/>
              <a:t>一、中国劳动力迁移的历程</a:t>
            </a:r>
            <a:endParaRPr lang="zh-CN" altLang="en-US" dirty="0"/>
          </a:p>
          <a:p>
            <a:pPr lvl="1"/>
            <a:r>
              <a:rPr lang="zh-CN" altLang="en-US" dirty="0"/>
              <a:t>二、中国劳动力迁移的特殊动力</a:t>
            </a:r>
            <a:endParaRPr lang="zh-CN" altLang="en-US" dirty="0"/>
          </a:p>
          <a:p>
            <a:pPr lvl="1"/>
            <a:r>
              <a:rPr lang="zh-CN" altLang="en-US" dirty="0"/>
              <a:t>三、中国劳动力迁移的主要特征</a:t>
            </a:r>
            <a:endParaRPr lang="zh-CN" altLang="en-US" dirty="0"/>
          </a:p>
          <a:p>
            <a:pPr lvl="1"/>
            <a:r>
              <a:rPr lang="zh-CN" altLang="en-US" dirty="0"/>
              <a:t>四、劳动力迁移与中国经济发展</a:t>
            </a:r>
            <a:endParaRPr lang="zh-CN" altLang="en-US" dirty="0"/>
          </a:p>
          <a:p>
            <a:pPr lvl="1"/>
            <a:r>
              <a:rPr lang="zh-CN" altLang="en-US" dirty="0"/>
              <a:t>五、“民工荒”与中国的刘易斯转折点</a:t>
            </a:r>
            <a:endParaRPr lang="en-US" altLang="zh-CN" dirty="0"/>
          </a:p>
          <a:p>
            <a:r>
              <a:rPr lang="zh-CN" altLang="en-US" dirty="0"/>
              <a:t>第四节 中国劳动力迁移的未来</a:t>
            </a:r>
            <a:endParaRPr lang="en-US" altLang="zh-CN" dirty="0"/>
          </a:p>
          <a:p>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托达罗模型的政策含义</a:t>
            </a:r>
            <a:endParaRPr lang="zh-CN" altLang="en-US" dirty="0"/>
          </a:p>
        </p:txBody>
      </p:sp>
      <p:sp>
        <p:nvSpPr>
          <p:cNvPr id="3" name="内容占位符 2"/>
          <p:cNvSpPr>
            <a:spLocks noGrp="1"/>
          </p:cNvSpPr>
          <p:nvPr>
            <p:ph idx="1"/>
          </p:nvPr>
        </p:nvSpPr>
        <p:spPr/>
        <p:txBody>
          <a:bodyPr/>
          <a:lstStyle/>
          <a:p>
            <a:r>
              <a:rPr lang="zh-CN" altLang="zh-CN" dirty="0"/>
              <a:t>首先，发展中国家应当尽量减轻城乡经济机会不均等的现象，否则，过量的农村劳动力涌入城市，不仅会引起城市中许多的社会经济问题，还将造成农村劳动力的不足。</a:t>
            </a:r>
            <a:endParaRPr lang="en-US" altLang="zh-CN" dirty="0"/>
          </a:p>
          <a:p>
            <a:r>
              <a:rPr lang="zh-CN" altLang="zh-CN" dirty="0"/>
              <a:t>其次，如果仍然按照传统的解决城市失业问题的办法，在创造城市就业机会的同时，不努力提高农村收入和增进农村就业机会，就会出现一种离奇的现象，即更多的城市就业带来更高水平的城市失业。</a:t>
            </a:r>
            <a:endParaRPr lang="en-US" altLang="zh-CN" dirty="0"/>
          </a:p>
          <a:p>
            <a:r>
              <a:rPr lang="zh-CN" altLang="zh-CN" dirty="0"/>
              <a:t>托达罗认为，</a:t>
            </a:r>
            <a:r>
              <a:rPr lang="zh-CN" altLang="zh-CN" dirty="0">
                <a:solidFill>
                  <a:schemeClr val="tx2">
                    <a:lumMod val="60000"/>
                    <a:lumOff val="40000"/>
                  </a:schemeClr>
                </a:solidFill>
              </a:rPr>
              <a:t>发展中国家要摆脱一味的偏重城市的偏见，要注重农村的发展</a:t>
            </a:r>
            <a:r>
              <a:rPr lang="zh-CN" altLang="zh-CN"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（三）推拉理论</a:t>
            </a:r>
            <a:endParaRPr lang="zh-CN" altLang="en-US" dirty="0"/>
          </a:p>
        </p:txBody>
      </p:sp>
      <p:sp>
        <p:nvSpPr>
          <p:cNvPr id="3" name="内容占位符 2"/>
          <p:cNvSpPr>
            <a:spLocks noGrp="1"/>
          </p:cNvSpPr>
          <p:nvPr>
            <p:ph idx="1"/>
          </p:nvPr>
        </p:nvSpPr>
        <p:spPr/>
        <p:txBody>
          <a:bodyPr/>
          <a:lstStyle/>
          <a:p>
            <a:r>
              <a:rPr lang="zh-CN" altLang="zh-CN" dirty="0"/>
              <a:t>这一理论的代表人物是埃弗雷特</a:t>
            </a:r>
            <a:r>
              <a:rPr lang="en-US" altLang="zh-CN" dirty="0"/>
              <a:t>·</a:t>
            </a:r>
            <a:r>
              <a:rPr lang="zh-CN" altLang="zh-CN" dirty="0"/>
              <a:t>李（</a:t>
            </a:r>
            <a:r>
              <a:rPr lang="en-US" altLang="zh-CN" dirty="0"/>
              <a:t>Everett S. Lee</a:t>
            </a:r>
            <a:r>
              <a:rPr lang="zh-CN" altLang="zh-CN" dirty="0"/>
              <a:t>）。</a:t>
            </a:r>
            <a:endParaRPr lang="en-US" altLang="zh-CN" dirty="0"/>
          </a:p>
          <a:p>
            <a:r>
              <a:rPr lang="zh-CN" altLang="zh-CN" dirty="0"/>
              <a:t>埃弗雷特</a:t>
            </a:r>
            <a:r>
              <a:rPr lang="en-US" altLang="zh-CN" dirty="0"/>
              <a:t>·</a:t>
            </a:r>
            <a:r>
              <a:rPr lang="zh-CN" altLang="zh-CN" dirty="0"/>
              <a:t>李认为，影响劳动者迁移的因素包括四种：迁出地的因素，迁入地的因素，中间阻碍因素和个人因素；每一个地区都同时存在某些吸引人的因素和排斥人的因素，劳动力的迁移正是这些因素综合作用的结果（</a:t>
            </a:r>
            <a:r>
              <a:rPr lang="en-US" altLang="zh-CN" dirty="0"/>
              <a:t>Lee, 1966</a:t>
            </a:r>
            <a:r>
              <a:rPr lang="zh-CN" altLang="zh-CN" dirty="0"/>
              <a:t>）。</a:t>
            </a:r>
            <a:endParaRPr lang="en-US" altLang="zh-CN" dirty="0"/>
          </a:p>
          <a:p>
            <a:r>
              <a:rPr lang="zh-CN" altLang="zh-CN" dirty="0"/>
              <a:t>如果推力因素的作用大于拉力因素的作用，劳动力就会迁移；否则，劳动力就不会迁移。</a:t>
            </a:r>
            <a:endParaRPr lang="en-US"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dirty="0"/>
              <a:t>（四）迁移的成本</a:t>
            </a:r>
            <a:r>
              <a:rPr lang="en-US" altLang="zh-CN" dirty="0"/>
              <a:t>-</a:t>
            </a:r>
            <a:r>
              <a:rPr lang="zh-CN" altLang="en-US" dirty="0"/>
              <a:t>收益模型</a:t>
            </a:r>
            <a:endParaRPr lang="zh-CN" altLang="en-US" dirty="0"/>
          </a:p>
        </p:txBody>
      </p:sp>
      <p:sp>
        <p:nvSpPr>
          <p:cNvPr id="3" name="内容占位符 2"/>
          <p:cNvSpPr>
            <a:spLocks noGrp="1"/>
          </p:cNvSpPr>
          <p:nvPr>
            <p:ph idx="1"/>
          </p:nvPr>
        </p:nvSpPr>
        <p:spPr/>
        <p:txBody>
          <a:bodyPr rtlCol="0">
            <a:normAutofit/>
          </a:bodyPr>
          <a:lstStyle/>
          <a:p>
            <a:pPr marL="548640" lvl="1">
              <a:spcBef>
                <a:spcPts val="370"/>
              </a:spcBef>
              <a:buFont typeface="Wingdings 2" panose="05020102010507070707"/>
              <a:buChar char=""/>
              <a:defRPr/>
            </a:pPr>
            <a:r>
              <a:rPr lang="en-US" altLang="zh-CN" sz="3200" dirty="0"/>
              <a:t>Larry </a:t>
            </a:r>
            <a:r>
              <a:rPr lang="en-US" altLang="zh-CN" sz="3200" dirty="0" err="1"/>
              <a:t>Sjaastad</a:t>
            </a:r>
            <a:r>
              <a:rPr lang="en-US" altLang="zh-CN" sz="3200" dirty="0"/>
              <a:t> (1962), “The Cost and Returns to Human Migration,” Journal of Political Economy 70. No. 5:80-93.</a:t>
            </a:r>
            <a:endParaRPr lang="en-US" altLang="zh-CN" sz="3200" dirty="0"/>
          </a:p>
          <a:p>
            <a:pPr marL="548640" lvl="1">
              <a:spcBef>
                <a:spcPts val="370"/>
              </a:spcBef>
              <a:buFont typeface="Wingdings 2" panose="05020102010507070707"/>
              <a:buChar char=""/>
              <a:defRPr/>
            </a:pPr>
            <a:endParaRPr lang="en-US" altLang="zh-CN" sz="3200" dirty="0"/>
          </a:p>
          <a:p>
            <a:pPr marL="548640" lvl="1">
              <a:spcBef>
                <a:spcPts val="370"/>
              </a:spcBef>
              <a:buFont typeface="Wingdings 2" panose="05020102010507070707"/>
              <a:buChar char=""/>
              <a:defRPr/>
            </a:pPr>
            <a:r>
              <a:rPr lang="zh-CN" altLang="en-US" sz="3200" dirty="0"/>
              <a:t>作者简介</a:t>
            </a:r>
            <a:endParaRPr lang="en-US" altLang="zh-CN" sz="3200" dirty="0"/>
          </a:p>
          <a:p>
            <a:pPr marL="948690" lvl="2">
              <a:spcBef>
                <a:spcPts val="370"/>
              </a:spcBef>
              <a:buFont typeface="Wingdings 2" panose="05020102010507070707"/>
              <a:buChar char=""/>
              <a:defRPr/>
            </a:pPr>
            <a:r>
              <a:rPr lang="en-US" altLang="zh-CN" dirty="0"/>
              <a:t>1962</a:t>
            </a:r>
            <a:r>
              <a:rPr lang="zh-CN" altLang="en-US" dirty="0"/>
              <a:t>年以来一直芝加哥大学任教</a:t>
            </a:r>
            <a:endParaRPr lang="en-US" altLang="zh-CN" dirty="0"/>
          </a:p>
          <a:p>
            <a:pPr marL="948690" lvl="2">
              <a:spcBef>
                <a:spcPts val="370"/>
              </a:spcBef>
              <a:buFont typeface="Wingdings 2" panose="05020102010507070707"/>
              <a:buChar char=""/>
              <a:defRPr/>
            </a:pPr>
            <a:r>
              <a:rPr lang="en-US" altLang="zh-CN" dirty="0"/>
              <a:t>He developed his doctoral</a:t>
            </a:r>
            <a:br>
              <a:rPr lang="en-US" altLang="zh-CN" dirty="0"/>
            </a:br>
            <a:r>
              <a:rPr lang="en-US" altLang="zh-CN" dirty="0"/>
              <a:t>thesis into a tremendously influential article: “The Costs</a:t>
            </a:r>
            <a:br>
              <a:rPr lang="en-US" altLang="zh-CN" dirty="0"/>
            </a:br>
            <a:r>
              <a:rPr lang="en-US" altLang="zh-CN" dirty="0"/>
              <a:t>and Returns of Human Migration,” which remains widely</a:t>
            </a:r>
            <a:br>
              <a:rPr lang="en-US" altLang="zh-CN" dirty="0"/>
            </a:br>
            <a:r>
              <a:rPr lang="en-US" altLang="zh-CN" dirty="0"/>
              <a:t>cited today.</a:t>
            </a:r>
            <a:endParaRPr lang="en-US" altLang="zh-CN" dirty="0"/>
          </a:p>
          <a:p>
            <a:pPr marL="948690" lvl="2">
              <a:spcBef>
                <a:spcPts val="370"/>
              </a:spcBef>
              <a:buFont typeface="Wingdings 2" panose="05020102010507070707"/>
              <a:buChar char=""/>
              <a:defRPr/>
            </a:pPr>
            <a:endParaRPr lang="en-US" altLang="zh-CN" dirty="0"/>
          </a:p>
          <a:p>
            <a:pPr>
              <a:defRPr/>
            </a:pPr>
            <a:endParaRPr lang="zh-CN" altLang="en-US" dirty="0"/>
          </a:p>
        </p:txBody>
      </p:sp>
      <p:pic>
        <p:nvPicPr>
          <p:cNvPr id="36868" name="Picture 4" descr="Larry Sjaast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9464" y="2565400"/>
            <a:ext cx="2047875"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a:t>迁移的私人成本</a:t>
            </a:r>
            <a:endParaRPr lang="zh-CN" altLang="en-US"/>
          </a:p>
        </p:txBody>
      </p:sp>
      <p:sp>
        <p:nvSpPr>
          <p:cNvPr id="3" name="内容占位符 2"/>
          <p:cNvSpPr>
            <a:spLocks noGrp="1"/>
          </p:cNvSpPr>
          <p:nvPr>
            <p:ph idx="1"/>
          </p:nvPr>
        </p:nvSpPr>
        <p:spPr>
          <a:xfrm>
            <a:off x="1046480" y="1600200"/>
            <a:ext cx="9164320" cy="4997450"/>
          </a:xfrm>
        </p:spPr>
        <p:txBody>
          <a:bodyPr rtlCol="0">
            <a:normAutofit/>
          </a:bodyPr>
          <a:lstStyle/>
          <a:p>
            <a:pPr>
              <a:defRPr/>
            </a:pPr>
            <a:r>
              <a:rPr lang="zh-CN" altLang="en-US" dirty="0"/>
              <a:t>经济成本（</a:t>
            </a:r>
            <a:r>
              <a:rPr lang="en-US" altLang="zh-CN" dirty="0"/>
              <a:t>money costs</a:t>
            </a:r>
            <a:r>
              <a:rPr lang="zh-CN" altLang="en-US" dirty="0"/>
              <a:t>）</a:t>
            </a:r>
            <a:endParaRPr lang="en-US" altLang="zh-CN" dirty="0"/>
          </a:p>
          <a:p>
            <a:pPr lvl="1">
              <a:buFont typeface="Arial" panose="020B0604020202020204" pitchFamily="34" charset="0"/>
              <a:buChar char="–"/>
              <a:defRPr/>
            </a:pPr>
            <a:r>
              <a:rPr lang="zh-CN" altLang="en-US" dirty="0"/>
              <a:t>给定距离下的因迁移而产生的食物、住宿、交通等费用</a:t>
            </a:r>
            <a:endParaRPr lang="en-US" altLang="zh-CN" dirty="0"/>
          </a:p>
          <a:p>
            <a:pPr>
              <a:defRPr/>
            </a:pPr>
            <a:r>
              <a:rPr lang="zh-CN" altLang="en-US" dirty="0"/>
              <a:t>非经济成本（</a:t>
            </a:r>
            <a:r>
              <a:rPr lang="en-US" altLang="zh-CN" dirty="0"/>
              <a:t>non-money costs or “psychic” costs</a:t>
            </a:r>
            <a:r>
              <a:rPr lang="zh-CN" altLang="en-US" dirty="0"/>
              <a:t>）</a:t>
            </a:r>
            <a:endParaRPr lang="en-US" altLang="zh-CN" dirty="0"/>
          </a:p>
          <a:p>
            <a:pPr lvl="1">
              <a:buFont typeface="Arial" panose="020B0604020202020204" pitchFamily="34" charset="0"/>
              <a:buChar char="–"/>
              <a:defRPr/>
            </a:pPr>
            <a:r>
              <a:rPr lang="zh-CN" altLang="en-US" dirty="0"/>
              <a:t>可能远大于经济成本</a:t>
            </a:r>
            <a:endParaRPr lang="en-US" altLang="zh-CN" dirty="0"/>
          </a:p>
          <a:p>
            <a:pPr lvl="1">
              <a:buFont typeface="Arial" panose="020B0604020202020204" pitchFamily="34" charset="0"/>
              <a:buChar char="–"/>
              <a:defRPr/>
            </a:pPr>
            <a:r>
              <a:rPr lang="zh-CN" altLang="en-US" dirty="0"/>
              <a:t>包括机会成本、精神成本</a:t>
            </a:r>
            <a:endParaRPr lang="en-US" altLang="zh-CN" dirty="0"/>
          </a:p>
          <a:p>
            <a:pPr lvl="1">
              <a:buFont typeface="Arial" panose="020B0604020202020204" pitchFamily="34" charset="0"/>
              <a:buChar char="–"/>
              <a:defRPr/>
            </a:pPr>
            <a:r>
              <a:rPr lang="zh-CN" altLang="en-US" dirty="0"/>
              <a:t>如：离开熟悉的环境，离开家人、亲戚、朋友等的心理成本</a:t>
            </a:r>
            <a:endParaRPr lang="en-US" altLang="zh-CN" dirty="0"/>
          </a:p>
          <a:p>
            <a:pPr lvl="1">
              <a:buFont typeface="Arial" panose="020B0604020202020204" pitchFamily="34" charset="0"/>
              <a:buChar char="–"/>
              <a:defRPr/>
            </a:pPr>
            <a:r>
              <a:rPr lang="zh-CN" altLang="en-US" dirty="0"/>
              <a:t>非经济成本</a:t>
            </a:r>
            <a:r>
              <a:rPr lang="zh-CN" altLang="en-US" dirty="0">
                <a:solidFill>
                  <a:schemeClr val="tx2">
                    <a:lumMod val="60000"/>
                    <a:lumOff val="40000"/>
                  </a:schemeClr>
                </a:solidFill>
              </a:rPr>
              <a:t>虽然不涉及经济资源，但会影响资源配置</a:t>
            </a:r>
            <a:endParaRPr lang="zh-CN" altLang="en-US" dirty="0">
              <a:solidFill>
                <a:schemeClr val="tx2">
                  <a:lumMod val="60000"/>
                  <a:lumOff val="4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a:t>迁移的私人收益</a:t>
            </a:r>
            <a:endParaRPr lang="zh-CN" altLang="en-US"/>
          </a:p>
        </p:txBody>
      </p:sp>
      <p:sp>
        <p:nvSpPr>
          <p:cNvPr id="38915" name="内容占位符 2"/>
          <p:cNvSpPr>
            <a:spLocks noGrp="1"/>
          </p:cNvSpPr>
          <p:nvPr>
            <p:ph idx="1"/>
          </p:nvPr>
        </p:nvSpPr>
        <p:spPr/>
        <p:txBody>
          <a:bodyPr/>
          <a:lstStyle/>
          <a:p>
            <a:pPr eaLnBrk="1" hangingPunct="1"/>
            <a:r>
              <a:rPr lang="zh-CN" altLang="en-US"/>
              <a:t>非经济收益（</a:t>
            </a:r>
            <a:r>
              <a:rPr lang="en-US" altLang="zh-CN"/>
              <a:t>non-money returns</a:t>
            </a:r>
            <a:r>
              <a:rPr lang="zh-CN" altLang="en-US"/>
              <a:t>）</a:t>
            </a:r>
            <a:endParaRPr lang="en-US" altLang="zh-CN"/>
          </a:p>
          <a:p>
            <a:pPr lvl="1" eaLnBrk="1" hangingPunct="1"/>
            <a:r>
              <a:rPr lang="zh-CN" altLang="en-US"/>
              <a:t>环境的变化</a:t>
            </a:r>
            <a:endParaRPr lang="en-US" altLang="zh-CN"/>
          </a:p>
          <a:p>
            <a:pPr lvl="1" eaLnBrk="1" hangingPunct="1"/>
            <a:r>
              <a:rPr lang="zh-CN" altLang="en-US"/>
              <a:t>工作的满意程度等</a:t>
            </a:r>
            <a:endParaRPr lang="en-US" altLang="zh-CN"/>
          </a:p>
          <a:p>
            <a:pPr eaLnBrk="1" hangingPunct="1"/>
            <a:r>
              <a:rPr lang="zh-CN" altLang="en-US"/>
              <a:t>经济收益（</a:t>
            </a:r>
            <a:r>
              <a:rPr lang="en-US" altLang="zh-CN"/>
              <a:t>money returns</a:t>
            </a:r>
            <a:r>
              <a:rPr lang="zh-CN" altLang="en-US"/>
              <a:t>）</a:t>
            </a:r>
            <a:endParaRPr lang="en-US" altLang="zh-CN"/>
          </a:p>
          <a:p>
            <a:pPr lvl="1" eaLnBrk="1" hangingPunct="1"/>
            <a:r>
              <a:rPr lang="zh-CN" altLang="en-US"/>
              <a:t>名义工资收入</a:t>
            </a:r>
            <a:endParaRPr lang="en-US" altLang="zh-CN"/>
          </a:p>
          <a:p>
            <a:pPr lvl="1" eaLnBrk="1" hangingPunct="1"/>
            <a:r>
              <a:rPr lang="zh-CN" altLang="en-US"/>
              <a:t>就业成本的变化</a:t>
            </a:r>
            <a:endParaRPr lang="en-US" altLang="zh-CN"/>
          </a:p>
          <a:p>
            <a:pPr lvl="1" eaLnBrk="1" hangingPunct="1"/>
            <a:r>
              <a:rPr lang="zh-CN" altLang="en-US"/>
              <a:t>消费价格的变化等</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defRPr/>
            </a:pPr>
            <a:r>
              <a:rPr lang="zh-CN" altLang="en-US" dirty="0"/>
              <a:t>迁移的私人成本与社会成本之关系</a:t>
            </a:r>
            <a:endParaRPr lang="zh-CN" altLang="en-US" dirty="0"/>
          </a:p>
        </p:txBody>
      </p:sp>
      <p:sp>
        <p:nvSpPr>
          <p:cNvPr id="39939" name="内容占位符 2"/>
          <p:cNvSpPr>
            <a:spLocks noGrp="1"/>
          </p:cNvSpPr>
          <p:nvPr>
            <p:ph idx="1"/>
          </p:nvPr>
        </p:nvSpPr>
        <p:spPr/>
        <p:txBody>
          <a:bodyPr/>
          <a:lstStyle/>
          <a:p>
            <a:pPr eaLnBrk="1" hangingPunct="1"/>
            <a:r>
              <a:rPr lang="zh-CN" altLang="en-US"/>
              <a:t>很大程度上依赖于</a:t>
            </a:r>
            <a:endParaRPr lang="en-US" altLang="zh-CN"/>
          </a:p>
          <a:p>
            <a:pPr lvl="1" eaLnBrk="1" hangingPunct="1"/>
            <a:r>
              <a:rPr lang="zh-CN" altLang="en-US"/>
              <a:t>市场结构</a:t>
            </a:r>
            <a:endParaRPr lang="en-US" altLang="zh-CN"/>
          </a:p>
          <a:p>
            <a:pPr lvl="1" eaLnBrk="1" hangingPunct="1"/>
            <a:r>
              <a:rPr lang="zh-CN" altLang="en-US"/>
              <a:t>资源的流动性</a:t>
            </a:r>
            <a:endParaRPr lang="en-US" altLang="zh-CN"/>
          </a:p>
          <a:p>
            <a:pPr lvl="1" eaLnBrk="1" hangingPunct="1"/>
            <a:r>
              <a:rPr lang="zh-CN" altLang="en-US"/>
              <a:t>政府的税收政策等</a:t>
            </a:r>
            <a:endParaRPr lang="en-US" altLang="zh-CN"/>
          </a:p>
          <a:p>
            <a:pPr eaLnBrk="1" hangingPunct="1"/>
            <a:r>
              <a:rPr lang="zh-CN" altLang="en-US"/>
              <a:t>私人收益和社会收益的关系也是如此</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1016000" y="167484"/>
            <a:ext cx="7772400" cy="1138237"/>
          </a:xfrm>
        </p:spPr>
        <p:txBody>
          <a:bodyPr/>
          <a:lstStyle/>
          <a:p>
            <a:pPr eaLnBrk="1" hangingPunct="1"/>
            <a:r>
              <a:rPr lang="zh-CN" altLang="en-US" dirty="0"/>
              <a:t>迁移成本收益分析的模型化</a:t>
            </a:r>
            <a:endParaRPr lang="zh-CN" altLang="en-US" dirty="0"/>
          </a:p>
        </p:txBody>
      </p:sp>
      <p:sp>
        <p:nvSpPr>
          <p:cNvPr id="1028" name="内容占位符 2"/>
          <p:cNvSpPr>
            <a:spLocks noGrp="1"/>
          </p:cNvSpPr>
          <p:nvPr>
            <p:ph idx="1"/>
          </p:nvPr>
        </p:nvSpPr>
        <p:spPr>
          <a:xfrm>
            <a:off x="1016000" y="1557339"/>
            <a:ext cx="10424160" cy="5300661"/>
          </a:xfrm>
        </p:spPr>
        <p:txBody>
          <a:bodyPr>
            <a:normAutofit lnSpcReduction="10000"/>
          </a:bodyPr>
          <a:lstStyle/>
          <a:p>
            <a:pPr eaLnBrk="1" hangingPunct="1"/>
            <a:r>
              <a:rPr lang="zh-CN" altLang="en-US" dirty="0"/>
              <a:t>理论模型：</a:t>
            </a:r>
            <a:endParaRPr lang="en-US" altLang="zh-CN" dirty="0"/>
          </a:p>
          <a:p>
            <a:pPr eaLnBrk="1" hangingPunct="1"/>
            <a:endParaRPr lang="en-US" altLang="zh-CN" dirty="0"/>
          </a:p>
          <a:p>
            <a:pPr eaLnBrk="1" hangingPunct="1"/>
            <a:endParaRPr lang="en-US" altLang="zh-CN" dirty="0"/>
          </a:p>
          <a:p>
            <a:r>
              <a:rPr lang="zh-CN" altLang="en-US" dirty="0"/>
              <a:t>如果净收益现值大于</a:t>
            </a:r>
            <a:r>
              <a:rPr lang="en-US" altLang="zh-CN" dirty="0"/>
              <a:t>0</a:t>
            </a:r>
            <a:r>
              <a:rPr lang="zh-CN" altLang="en-US" dirty="0"/>
              <a:t>，则意味着劳动者迁移的预期收益的现值大于由于迁移而带来的货币成本和心理成本之和，劳动者将会选择迁移。</a:t>
            </a:r>
            <a:endParaRPr lang="en-US" altLang="zh-CN" dirty="0"/>
          </a:p>
          <a:p>
            <a:r>
              <a:rPr lang="zh-CN" altLang="en-US" dirty="0"/>
              <a:t>如果净收益现值小于</a:t>
            </a:r>
            <a:r>
              <a:rPr lang="en-US" altLang="zh-CN" dirty="0"/>
              <a:t>0</a:t>
            </a:r>
            <a:r>
              <a:rPr lang="zh-CN" altLang="en-US" dirty="0"/>
              <a:t>，劳动者将不会选择迁移。</a:t>
            </a:r>
            <a:endParaRPr lang="en-US" altLang="zh-CN" dirty="0"/>
          </a:p>
          <a:p>
            <a:r>
              <a:rPr lang="zh-CN" altLang="en-US" dirty="0"/>
              <a:t>很显然，劳动者从新工作中所获得的效用水平越高、在原来的工作中所得到的效用越少、与迁移相联系的直接成本越小、劳动者在新工作或新地区生活的时间越长，则迁移的净收益现值就越大，劳动者迁移的可能性也就越大。</a:t>
            </a:r>
            <a:endParaRPr lang="en-US" altLang="zh-CN" dirty="0"/>
          </a:p>
          <a:p>
            <a:r>
              <a:rPr lang="zh-CN" altLang="en-US" dirty="0"/>
              <a:t>这个结论可以帮助我们预测什么样的劳动者最容易迁移。</a:t>
            </a:r>
            <a:endParaRPr lang="en-US" altLang="zh-CN" dirty="0"/>
          </a:p>
        </p:txBody>
      </p:sp>
      <p:sp>
        <p:nvSpPr>
          <p:cNvPr id="102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1"/>
          <a:stretch>
            <a:fillRect/>
          </a:stretch>
        </p:blipFill>
        <p:spPr>
          <a:xfrm>
            <a:off x="3365618" y="1899920"/>
            <a:ext cx="3627153" cy="88865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274638"/>
            <a:ext cx="8229600" cy="633412"/>
          </a:xfrm>
        </p:spPr>
        <p:txBody>
          <a:bodyPr>
            <a:normAutofit fontScale="90000"/>
          </a:bodyPr>
          <a:lstStyle/>
          <a:p>
            <a:pPr eaLnBrk="1" hangingPunct="1"/>
            <a:r>
              <a:rPr lang="zh-CN" altLang="en-US" sz="4000"/>
              <a:t>中国农村外出劳动力的决策因素</a:t>
            </a:r>
            <a:endParaRPr lang="zh-CN" altLang="en-US" sz="4000"/>
          </a:p>
        </p:txBody>
      </p:sp>
      <p:pic>
        <p:nvPicPr>
          <p:cNvPr id="4096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1" y="1125538"/>
            <a:ext cx="9045575" cy="594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（五）新迁移经济学理论</a:t>
            </a:r>
            <a:endParaRPr lang="zh-CN" altLang="en-US" dirty="0"/>
          </a:p>
        </p:txBody>
      </p:sp>
      <p:sp>
        <p:nvSpPr>
          <p:cNvPr id="3" name="内容占位符 2"/>
          <p:cNvSpPr>
            <a:spLocks noGrp="1"/>
          </p:cNvSpPr>
          <p:nvPr>
            <p:ph idx="1"/>
          </p:nvPr>
        </p:nvSpPr>
        <p:spPr>
          <a:xfrm>
            <a:off x="838200" y="1825624"/>
            <a:ext cx="10515600" cy="4940935"/>
          </a:xfrm>
        </p:spPr>
        <p:txBody>
          <a:bodyPr>
            <a:normAutofit fontScale="92500"/>
          </a:bodyPr>
          <a:lstStyle/>
          <a:p>
            <a:r>
              <a:rPr lang="zh-CN" altLang="zh-CN" dirty="0"/>
              <a:t>新迁移经济学（</a:t>
            </a:r>
            <a:r>
              <a:rPr lang="en-US" altLang="zh-CN" dirty="0"/>
              <a:t>New Economics of Labor Migration, NELM</a:t>
            </a:r>
            <a:r>
              <a:rPr lang="zh-CN" altLang="zh-CN" dirty="0"/>
              <a:t>）强调迁移行为不是单个迁移者决策的结果，而是迁移者家庭集体决策的结果。</a:t>
            </a:r>
            <a:endParaRPr lang="en-US" altLang="zh-CN" dirty="0"/>
          </a:p>
          <a:p>
            <a:r>
              <a:rPr lang="zh-CN" altLang="zh-CN" dirty="0"/>
              <a:t>迁移的目的不仅是获得个体预期收入最大化，也是为了使家庭收入风险最小化；对于家庭而言，迁移行为是一种控制生产风险、增加资本来源的重要途径（</a:t>
            </a:r>
            <a:r>
              <a:rPr lang="en-US" altLang="zh-CN" dirty="0"/>
              <a:t>Stark &amp; Bloom, 1985</a:t>
            </a:r>
            <a:r>
              <a:rPr lang="zh-CN" altLang="zh-CN" dirty="0"/>
              <a:t>）。</a:t>
            </a:r>
            <a:endParaRPr lang="en-US" altLang="zh-CN" dirty="0"/>
          </a:p>
          <a:p>
            <a:r>
              <a:rPr lang="zh-CN" altLang="zh-CN" dirty="0"/>
              <a:t>新迁移经济学特别强调“相对剥夺”（</a:t>
            </a:r>
            <a:r>
              <a:rPr lang="en-US" altLang="zh-CN" dirty="0"/>
              <a:t>relative deprivation, RD</a:t>
            </a:r>
            <a:r>
              <a:rPr lang="zh-CN" altLang="zh-CN" dirty="0"/>
              <a:t>）的思想。</a:t>
            </a:r>
            <a:endParaRPr lang="en-US" altLang="zh-CN" dirty="0"/>
          </a:p>
          <a:p>
            <a:pPr lvl="1"/>
            <a:r>
              <a:rPr lang="zh-CN" altLang="zh-CN" dirty="0"/>
              <a:t>相对剥夺也称相对贫困或相对满意度（</a:t>
            </a:r>
            <a:r>
              <a:rPr lang="en-US" altLang="zh-CN" dirty="0"/>
              <a:t>relative satisfaction</a:t>
            </a:r>
            <a:r>
              <a:rPr lang="zh-CN" altLang="zh-CN" dirty="0"/>
              <a:t>），是指家庭决定其成员的迁移，不只是为了提高其绝对收入，同时也是为了</a:t>
            </a:r>
            <a:r>
              <a:rPr lang="zh-CN" altLang="zh-CN" dirty="0">
                <a:solidFill>
                  <a:schemeClr val="tx2">
                    <a:lumMod val="60000"/>
                    <a:lumOff val="40000"/>
                  </a:schemeClr>
                </a:solidFill>
              </a:rPr>
              <a:t>提高相对于本社区或参照人群的其他家庭的收入</a:t>
            </a:r>
            <a:r>
              <a:rPr lang="zh-CN" altLang="en-US" dirty="0"/>
              <a:t>；</a:t>
            </a:r>
            <a:endParaRPr lang="en-US" altLang="zh-CN" dirty="0"/>
          </a:p>
          <a:p>
            <a:pPr lvl="1"/>
            <a:r>
              <a:rPr lang="zh-CN" altLang="zh-CN" dirty="0"/>
              <a:t>也就是为了减轻在某一参照系内的相对贫困感。即使自家的收入水平有很大提高，但只要提高的程度不及参照人群，他仍然有种相对剥夺的感觉，仍然会决定迁移。</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（六）迁移函数</a:t>
            </a:r>
            <a:endParaRPr lang="zh-CN" altLang="en-US" dirty="0"/>
          </a:p>
        </p:txBody>
      </p:sp>
      <p:sp>
        <p:nvSpPr>
          <p:cNvPr id="3" name="内容占位符 2"/>
          <p:cNvSpPr>
            <a:spLocks noGrp="1"/>
          </p:cNvSpPr>
          <p:nvPr>
            <p:ph idx="1"/>
          </p:nvPr>
        </p:nvSpPr>
        <p:spPr>
          <a:xfrm>
            <a:off x="838200" y="1825625"/>
            <a:ext cx="10515600" cy="4667250"/>
          </a:xfrm>
        </p:spPr>
        <p:txBody>
          <a:bodyPr>
            <a:normAutofit fontScale="92500" lnSpcReduction="10000"/>
          </a:bodyPr>
          <a:lstStyle/>
          <a:p>
            <a:r>
              <a:rPr lang="en-US" altLang="zh-CN" dirty="0"/>
              <a:t>Yap</a:t>
            </a:r>
            <a:r>
              <a:rPr lang="zh-CN" altLang="zh-CN" dirty="0"/>
              <a:t>（</a:t>
            </a:r>
            <a:r>
              <a:rPr lang="en-US" altLang="zh-CN" dirty="0"/>
              <a:t>1977</a:t>
            </a:r>
            <a:r>
              <a:rPr lang="zh-CN" altLang="zh-CN" dirty="0"/>
              <a:t>）认为，从地区间劳动力迁移来看，可以用迁移函数来描述影响劳动力迁移的因素。</a:t>
            </a:r>
            <a:endParaRPr lang="en-US" altLang="zh-CN" dirty="0"/>
          </a:p>
          <a:p>
            <a:r>
              <a:rPr lang="zh-CN" altLang="zh-CN" dirty="0"/>
              <a:t>迁移函数的基本形式如下：</a:t>
            </a:r>
            <a:endParaRPr lang="zh-CN"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可以看出，迁移函数理论实际上是对刘易斯模型、推拉理论和成本收益分析理论的一种综合。</a:t>
            </a:r>
            <a:endParaRPr lang="en-US" altLang="zh-CN" dirty="0"/>
          </a:p>
          <a:p>
            <a:endParaRPr lang="en-US" altLang="zh-CN" dirty="0"/>
          </a:p>
          <a:p>
            <a:endParaRPr lang="zh-CN" altLang="en-US" dirty="0"/>
          </a:p>
        </p:txBody>
      </p:sp>
      <p:sp>
        <p:nvSpPr>
          <p:cNvPr id="6" name="Rectangle 4"/>
          <p:cNvSpPr>
            <a:spLocks noChangeArrowheads="1"/>
          </p:cNvSpPr>
          <p:nvPr/>
        </p:nvSpPr>
        <p:spPr bwMode="auto">
          <a:xfrm>
            <a:off x="4673600" y="3292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873715" y="3292475"/>
          <a:ext cx="4555785" cy="497205"/>
        </p:xfrm>
        <a:graphic>
          <a:graphicData uri="http://schemas.openxmlformats.org/presentationml/2006/ole">
            <mc:AlternateContent xmlns:mc="http://schemas.openxmlformats.org/markup-compatibility/2006">
              <mc:Choice xmlns:v="urn:schemas-microsoft-com:vml" Requires="v">
                <p:oleObj spid="_x0000_s66569" name="" r:id="rId1" imgW="2501900" imgH="254000" progId="Equation.3">
                  <p:embed/>
                </p:oleObj>
              </mc:Choice>
              <mc:Fallback>
                <p:oleObj name="" r:id="rId1" imgW="25019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715" y="3292475"/>
                        <a:ext cx="4555785" cy="497205"/>
                      </a:xfrm>
                      <a:prstGeom prst="rect">
                        <a:avLst/>
                      </a:prstGeom>
                      <a:noFill/>
                    </p:spPr>
                  </p:pic>
                </p:oleObj>
              </mc:Fallback>
            </mc:AlternateContent>
          </a:graphicData>
        </a:graphic>
      </p:graphicFrame>
      <p:pic>
        <p:nvPicPr>
          <p:cNvPr id="8" name="图片 7"/>
          <p:cNvPicPr>
            <a:picLocks noChangeAspect="1"/>
          </p:cNvPicPr>
          <p:nvPr/>
        </p:nvPicPr>
        <p:blipFill>
          <a:blip r:embed="rId3"/>
          <a:stretch>
            <a:fillRect/>
          </a:stretch>
        </p:blipFill>
        <p:spPr>
          <a:xfrm>
            <a:off x="1371601" y="3923349"/>
            <a:ext cx="8412480" cy="1622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经济发展中的劳动力迁移</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（七）迁移理论的新探索：预期驱动理论（</a:t>
            </a:r>
            <a:r>
              <a:rPr lang="en-US" altLang="zh-CN" dirty="0" err="1"/>
              <a:t>Gao&amp;Smith</a:t>
            </a:r>
            <a:r>
              <a:rPr lang="zh-CN" altLang="en-US" dirty="0"/>
              <a:t>）</a:t>
            </a:r>
            <a:endParaRPr lang="zh-CN" altLang="en-US" dirty="0"/>
          </a:p>
        </p:txBody>
      </p:sp>
      <p:sp>
        <p:nvSpPr>
          <p:cNvPr id="41987" name="内容占位符 2"/>
          <p:cNvSpPr>
            <a:spLocks noGrp="1"/>
          </p:cNvSpPr>
          <p:nvPr>
            <p:ph idx="1"/>
          </p:nvPr>
        </p:nvSpPr>
        <p:spPr>
          <a:xfrm>
            <a:off x="1036320" y="1971040"/>
            <a:ext cx="10180320" cy="4724400"/>
          </a:xfrm>
        </p:spPr>
        <p:txBody>
          <a:bodyPr/>
          <a:lstStyle/>
          <a:p>
            <a:r>
              <a:rPr lang="en-US" altLang="zh-CN" dirty="0" err="1"/>
              <a:t>Wenshu</a:t>
            </a:r>
            <a:r>
              <a:rPr lang="en-US" altLang="zh-CN" dirty="0"/>
              <a:t> Gao, Russell Smyth (2011). “What keeps China’s migrant workers going? Expectations and happiness among China’s floating population”, Journal of the Asia Pacific Economy, 16(2): 163–182.</a:t>
            </a:r>
            <a:endParaRPr lang="en-US" altLang="zh-CN" dirty="0"/>
          </a:p>
          <a:p>
            <a:r>
              <a:rPr lang="zh-CN" altLang="en-US" sz="2400" dirty="0"/>
              <a:t>进城农民工工作时间长、工资水平低，从事所谓的“</a:t>
            </a:r>
            <a:r>
              <a:rPr lang="en-US" altLang="zh-CN" sz="2400" dirty="0"/>
              <a:t>3D”</a:t>
            </a:r>
            <a:r>
              <a:rPr lang="zh-CN" altLang="en-US" sz="2400" dirty="0"/>
              <a:t>工作。这就提出了一个问题，既然城市的工作那样辛苦，那么他们为什么还要不断地迁移进城呢？传统的解释是，城乡之间存在绝对收入差距（刘易斯模型）或相对收入差距（托达罗模型），我们提出了一个新的理论解释，即</a:t>
            </a:r>
            <a:r>
              <a:rPr lang="zh-CN" altLang="en-US" sz="2400" b="1" dirty="0"/>
              <a:t>对未来生活的乐观预期，是农村劳动力向城市迁移的驱动力</a:t>
            </a:r>
            <a:r>
              <a:rPr lang="zh-CN" altLang="en-US" sz="2400" dirty="0"/>
              <a:t>。</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中国的劳动力迁移</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中国</a:t>
            </a:r>
            <a:r>
              <a:rPr lang="zh-CN" altLang="en-US" dirty="0"/>
              <a:t>劳动力迁移历程</a:t>
            </a:r>
            <a:endParaRPr lang="zh-CN" altLang="en-US" dirty="0"/>
          </a:p>
        </p:txBody>
      </p:sp>
      <p:sp>
        <p:nvSpPr>
          <p:cNvPr id="3" name="内容占位符 2"/>
          <p:cNvSpPr>
            <a:spLocks noGrp="1"/>
          </p:cNvSpPr>
          <p:nvPr>
            <p:ph idx="1"/>
          </p:nvPr>
        </p:nvSpPr>
        <p:spPr/>
        <p:txBody>
          <a:bodyPr/>
          <a:lstStyle/>
          <a:p>
            <a:r>
              <a:rPr lang="zh-CN" altLang="zh-CN" dirty="0"/>
              <a:t>中国的乡城劳动力流动政策经历了一个从内到外、由紧到松、从无序到规范、由歧视到公平的过程</a:t>
            </a:r>
            <a:endParaRPr lang="en-US" altLang="zh-CN" dirty="0"/>
          </a:p>
          <a:p>
            <a:r>
              <a:rPr lang="zh-CN" altLang="zh-CN" dirty="0"/>
              <a:t>按照时间的顺序可以划分为控制流动、允许流动、控制盲目流动、规范流动和公平流动等五个阶段</a:t>
            </a:r>
            <a:endParaRPr lang="en-US" altLang="zh-CN" dirty="0"/>
          </a:p>
          <a:p>
            <a:pPr lvl="1"/>
            <a:r>
              <a:rPr lang="en-US" altLang="zh-CN" dirty="0"/>
              <a:t>1979-1983</a:t>
            </a:r>
            <a:r>
              <a:rPr lang="zh-CN" altLang="zh-CN" dirty="0"/>
              <a:t>年：控制流动</a:t>
            </a:r>
            <a:endParaRPr lang="en-US" altLang="zh-CN" dirty="0"/>
          </a:p>
          <a:p>
            <a:pPr lvl="1"/>
            <a:r>
              <a:rPr lang="en-US" altLang="zh-CN" dirty="0"/>
              <a:t>1984-1988</a:t>
            </a:r>
            <a:r>
              <a:rPr lang="zh-CN" altLang="zh-CN" dirty="0"/>
              <a:t>年：允许流动</a:t>
            </a:r>
            <a:endParaRPr lang="en-US" altLang="zh-CN" dirty="0"/>
          </a:p>
          <a:p>
            <a:pPr lvl="1"/>
            <a:r>
              <a:rPr lang="en-US" altLang="zh-CN" dirty="0"/>
              <a:t>1989-1991</a:t>
            </a:r>
            <a:r>
              <a:rPr lang="zh-CN" altLang="zh-CN" dirty="0"/>
              <a:t>年：控制盲目流动</a:t>
            </a:r>
            <a:endParaRPr lang="en-US" altLang="zh-CN" dirty="0"/>
          </a:p>
          <a:p>
            <a:pPr lvl="1"/>
            <a:r>
              <a:rPr lang="en-US" altLang="zh-CN" dirty="0"/>
              <a:t>1992-2000</a:t>
            </a:r>
            <a:r>
              <a:rPr lang="zh-CN" altLang="zh-CN" dirty="0"/>
              <a:t>年：规范流动</a:t>
            </a:r>
            <a:endParaRPr lang="en-US" altLang="zh-CN" dirty="0"/>
          </a:p>
          <a:p>
            <a:pPr lvl="1"/>
            <a:r>
              <a:rPr lang="en-US" altLang="zh-CN" dirty="0"/>
              <a:t>2000</a:t>
            </a:r>
            <a:r>
              <a:rPr lang="zh-CN" altLang="zh-CN" dirty="0"/>
              <a:t>年以后：公平流动</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中国外出农民工数量</a:t>
            </a:r>
            <a:r>
              <a:rPr lang="zh-CN" altLang="en-US" b="1" dirty="0"/>
              <a:t>及其占城镇就业比例</a:t>
            </a:r>
            <a:endParaRPr lang="zh-CN" altLang="en-US" dirty="0"/>
          </a:p>
        </p:txBody>
      </p:sp>
      <p:pic>
        <p:nvPicPr>
          <p:cNvPr id="4" name="图片 3"/>
          <p:cNvPicPr/>
          <p:nvPr/>
        </p:nvPicPr>
        <p:blipFill>
          <a:blip r:embed="rId1"/>
          <a:srcRect/>
          <a:stretch>
            <a:fillRect/>
          </a:stretch>
        </p:blipFill>
        <p:spPr bwMode="auto">
          <a:xfrm>
            <a:off x="1259840" y="1778000"/>
            <a:ext cx="9845039" cy="3810000"/>
          </a:xfrm>
          <a:prstGeom prst="rect">
            <a:avLst/>
          </a:prstGeom>
          <a:noFill/>
          <a:ln w="9525">
            <a:noFill/>
            <a:miter lim="800000"/>
            <a:headEnd/>
            <a:tailEnd/>
          </a:ln>
        </p:spPr>
      </p:pic>
      <p:pic>
        <p:nvPicPr>
          <p:cNvPr id="10" name="图片 9"/>
          <p:cNvPicPr>
            <a:picLocks noChangeAspect="1"/>
          </p:cNvPicPr>
          <p:nvPr/>
        </p:nvPicPr>
        <p:blipFill>
          <a:blip r:embed="rId2"/>
          <a:stretch>
            <a:fillRect/>
          </a:stretch>
        </p:blipFill>
        <p:spPr>
          <a:xfrm>
            <a:off x="1838960" y="5720080"/>
            <a:ext cx="9597348" cy="6323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中国劳动力迁移的特殊动力</a:t>
            </a:r>
            <a:endParaRPr lang="zh-CN" altLang="en-US" dirty="0"/>
          </a:p>
        </p:txBody>
      </p:sp>
      <p:sp>
        <p:nvSpPr>
          <p:cNvPr id="3" name="内容占位符 2"/>
          <p:cNvSpPr>
            <a:spLocks noGrp="1"/>
          </p:cNvSpPr>
          <p:nvPr>
            <p:ph idx="1"/>
          </p:nvPr>
        </p:nvSpPr>
        <p:spPr/>
        <p:txBody>
          <a:bodyPr/>
          <a:lstStyle/>
          <a:p>
            <a:r>
              <a:rPr lang="zh-CN" altLang="zh-CN" dirty="0"/>
              <a:t>首先，中国的大规模劳动力乡城迁移是传统经济发展战略的产物。</a:t>
            </a:r>
            <a:endParaRPr lang="en-US" altLang="zh-CN" dirty="0"/>
          </a:p>
          <a:p>
            <a:r>
              <a:rPr lang="zh-CN" altLang="zh-CN" dirty="0"/>
              <a:t>其次，巨大的城乡收入差距为农村劳动力向城市迁移提供了充分动力。</a:t>
            </a:r>
            <a:endParaRPr lang="en-US" altLang="zh-CN" dirty="0"/>
          </a:p>
          <a:p>
            <a:r>
              <a:rPr lang="zh-CN" altLang="zh-CN" dirty="0"/>
              <a:t>此外，中国各地区经济发展的不平衡，为劳动力跨地区迁移提供了进一步的动力。</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中国</a:t>
            </a:r>
            <a:r>
              <a:rPr lang="zh-CN" altLang="en-US" dirty="0"/>
              <a:t>外出农民工</a:t>
            </a:r>
            <a:r>
              <a:rPr lang="zh-CN" altLang="zh-CN" dirty="0"/>
              <a:t>的规模、分布及流向</a:t>
            </a:r>
            <a:endParaRPr lang="zh-CN" altLang="en-US" dirty="0"/>
          </a:p>
        </p:txBody>
      </p:sp>
      <p:pic>
        <p:nvPicPr>
          <p:cNvPr id="4" name="图片 3"/>
          <p:cNvPicPr>
            <a:picLocks noChangeAspect="1"/>
          </p:cNvPicPr>
          <p:nvPr/>
        </p:nvPicPr>
        <p:blipFill>
          <a:blip r:embed="rId1"/>
          <a:stretch>
            <a:fillRect/>
          </a:stretch>
        </p:blipFill>
        <p:spPr>
          <a:xfrm>
            <a:off x="2042159" y="1690688"/>
            <a:ext cx="7670801" cy="4425643"/>
          </a:xfrm>
          <a:prstGeom prst="rect">
            <a:avLst/>
          </a:prstGeom>
        </p:spPr>
      </p:pic>
      <p:sp>
        <p:nvSpPr>
          <p:cNvPr id="5" name="矩形 4"/>
          <p:cNvSpPr/>
          <p:nvPr/>
        </p:nvSpPr>
        <p:spPr>
          <a:xfrm>
            <a:off x="1422398" y="5928503"/>
            <a:ext cx="9591041" cy="858377"/>
          </a:xfrm>
          <a:prstGeom prst="rect">
            <a:avLst/>
          </a:prstGeom>
        </p:spPr>
        <p:txBody>
          <a:bodyPr wrap="square">
            <a:spAutoFit/>
          </a:bodyPr>
          <a:lstStyle/>
          <a:p>
            <a:pPr indent="228600">
              <a:lnSpc>
                <a:spcPct val="150000"/>
              </a:lnSpc>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资料来源：国家统计局：《</a:t>
            </a:r>
            <a:r>
              <a:rPr lang="en-US" altLang="zh-CN" dirty="0">
                <a:latin typeface="宋体" panose="02010600030101010101" pitchFamily="2" charset="-122"/>
                <a:ea typeface="宋体" panose="02010600030101010101" pitchFamily="2" charset="-122"/>
                <a:cs typeface="宋体" panose="02010600030101010101" pitchFamily="2" charset="-122"/>
              </a:rPr>
              <a:t>2017</a:t>
            </a:r>
            <a:r>
              <a:rPr lang="zh-CN" altLang="zh-CN" dirty="0">
                <a:latin typeface="宋体" panose="02010600030101010101" pitchFamily="2" charset="-122"/>
                <a:ea typeface="宋体" panose="02010600030101010101" pitchFamily="2" charset="-122"/>
                <a:cs typeface="宋体" panose="02010600030101010101" pitchFamily="2" charset="-122"/>
              </a:rPr>
              <a:t>年农民工监测调查报告》，</a:t>
            </a:r>
            <a:r>
              <a:rPr lang="en-US" altLang="zh-CN" u="sng" dirty="0">
                <a:solidFill>
                  <a:srgbClr val="0000FF"/>
                </a:solidFill>
                <a:latin typeface="宋体" panose="02010600030101010101" pitchFamily="2" charset="-122"/>
                <a:ea typeface="宋体" panose="02010600030101010101" pitchFamily="2" charset="-122"/>
                <a:cs typeface="宋体" panose="02010600030101010101" pitchFamily="2" charset="-122"/>
                <a:hlinkClick r:id="rId2"/>
              </a:rPr>
              <a:t>http://www.stats.gov.cn/tjsj/zxfb/201804/t20180427_1596389.html</a:t>
            </a:r>
            <a:r>
              <a:rPr lang="zh-CN" altLang="zh-CN" dirty="0">
                <a:latin typeface="宋体" panose="02010600030101010101" pitchFamily="2" charset="-122"/>
                <a:ea typeface="宋体" panose="02010600030101010101" pitchFamily="2" charset="-122"/>
                <a:cs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中国劳动力迁移的主要特征</a:t>
            </a:r>
            <a:endParaRPr lang="zh-CN" altLang="en-US" dirty="0"/>
          </a:p>
        </p:txBody>
      </p:sp>
      <p:sp>
        <p:nvSpPr>
          <p:cNvPr id="3" name="内容占位符 2"/>
          <p:cNvSpPr>
            <a:spLocks noGrp="1"/>
          </p:cNvSpPr>
          <p:nvPr>
            <p:ph idx="1"/>
          </p:nvPr>
        </p:nvSpPr>
        <p:spPr/>
        <p:txBody>
          <a:bodyPr/>
          <a:lstStyle/>
          <a:p>
            <a:r>
              <a:rPr lang="zh-CN" altLang="zh-CN" dirty="0"/>
              <a:t>以男性为主</a:t>
            </a:r>
            <a:endParaRPr lang="en-US" altLang="zh-CN" dirty="0"/>
          </a:p>
          <a:p>
            <a:pPr lvl="1"/>
            <a:r>
              <a:rPr lang="zh-CN" altLang="zh-CN" dirty="0"/>
              <a:t>《</a:t>
            </a:r>
            <a:r>
              <a:rPr lang="en-US" altLang="zh-CN" dirty="0"/>
              <a:t>2017</a:t>
            </a:r>
            <a:r>
              <a:rPr lang="zh-CN" altLang="zh-CN" dirty="0"/>
              <a:t>年农民工监测调查报告》的数据显示，外出农民工中男性占</a:t>
            </a:r>
            <a:r>
              <a:rPr lang="en-US" altLang="zh-CN" dirty="0"/>
              <a:t>68.7%</a:t>
            </a:r>
            <a:r>
              <a:rPr lang="zh-CN" altLang="zh-CN" dirty="0"/>
              <a:t>，女性仅占</a:t>
            </a:r>
            <a:r>
              <a:rPr lang="en-US" altLang="zh-CN" dirty="0"/>
              <a:t>31.3%</a:t>
            </a:r>
            <a:r>
              <a:rPr lang="zh-CN" altLang="zh-CN" dirty="0"/>
              <a:t>，而且女性占比比上年下降</a:t>
            </a:r>
            <a:r>
              <a:rPr lang="en-US" altLang="zh-CN" dirty="0"/>
              <a:t>0.4</a:t>
            </a:r>
            <a:r>
              <a:rPr lang="zh-CN" altLang="zh-CN" dirty="0"/>
              <a:t>个百分点</a:t>
            </a:r>
            <a:endParaRPr lang="en-US" altLang="zh-CN" dirty="0"/>
          </a:p>
          <a:p>
            <a:r>
              <a:rPr lang="zh-CN" altLang="zh-CN" dirty="0"/>
              <a:t>以青壮年为主</a:t>
            </a:r>
            <a:endParaRPr lang="en-US" altLang="zh-CN" dirty="0"/>
          </a:p>
          <a:p>
            <a:pPr lvl="1"/>
            <a:r>
              <a:rPr lang="zh-CN" altLang="zh-CN" dirty="0"/>
              <a:t>外出农民工平均年龄为</a:t>
            </a:r>
            <a:r>
              <a:rPr lang="en-US" altLang="zh-CN" dirty="0"/>
              <a:t>34.3</a:t>
            </a:r>
            <a:r>
              <a:rPr lang="zh-CN" altLang="zh-CN" dirty="0"/>
              <a:t>岁，其中</a:t>
            </a:r>
            <a:r>
              <a:rPr lang="en-US" altLang="zh-CN" dirty="0"/>
              <a:t>40</a:t>
            </a:r>
            <a:r>
              <a:rPr lang="zh-CN" altLang="zh-CN" dirty="0"/>
              <a:t>岁及以下所占比重为</a:t>
            </a:r>
            <a:r>
              <a:rPr lang="en-US" altLang="zh-CN" dirty="0"/>
              <a:t>72.3%</a:t>
            </a:r>
            <a:r>
              <a:rPr lang="zh-CN" altLang="zh-CN" dirty="0"/>
              <a:t>，</a:t>
            </a:r>
            <a:r>
              <a:rPr lang="en-US" altLang="zh-CN" dirty="0"/>
              <a:t>50</a:t>
            </a:r>
            <a:r>
              <a:rPr lang="zh-CN" altLang="zh-CN" dirty="0"/>
              <a:t>岁以上所占比重为</a:t>
            </a:r>
            <a:r>
              <a:rPr lang="en-US" altLang="zh-CN" dirty="0"/>
              <a:t>9.2%</a:t>
            </a:r>
            <a:r>
              <a:rPr lang="zh-CN" altLang="en-US" dirty="0"/>
              <a:t>。</a:t>
            </a:r>
            <a:endParaRPr lang="en-US" altLang="zh-CN" dirty="0"/>
          </a:p>
          <a:p>
            <a:r>
              <a:rPr lang="zh-CN" altLang="zh-CN" dirty="0"/>
              <a:t>以初中文化程度者为主体</a:t>
            </a:r>
            <a:endParaRPr lang="en-US" altLang="zh-CN" dirty="0"/>
          </a:p>
          <a:p>
            <a:pPr lvl="1"/>
            <a:r>
              <a:rPr lang="zh-CN" altLang="zh-CN" dirty="0"/>
              <a:t>外出农民工中未上过学者占</a:t>
            </a:r>
            <a:r>
              <a:rPr lang="en-US" altLang="zh-CN" dirty="0"/>
              <a:t>0.7%</a:t>
            </a:r>
            <a:r>
              <a:rPr lang="zh-CN" altLang="zh-CN" dirty="0"/>
              <a:t>，小学文化程度者占</a:t>
            </a:r>
            <a:r>
              <a:rPr lang="en-US" altLang="zh-CN" dirty="0"/>
              <a:t>9.7%</a:t>
            </a:r>
            <a:r>
              <a:rPr lang="zh-CN" altLang="zh-CN" dirty="0"/>
              <a:t>，初中文化程度者占</a:t>
            </a:r>
            <a:r>
              <a:rPr lang="en-US" altLang="zh-CN" dirty="0"/>
              <a:t>58.8%</a:t>
            </a:r>
            <a:r>
              <a:rPr lang="zh-CN" altLang="zh-CN" dirty="0"/>
              <a:t>，高中文化程度者占</a:t>
            </a:r>
            <a:r>
              <a:rPr lang="en-US" altLang="zh-CN" dirty="0"/>
              <a:t>17.3%</a:t>
            </a:r>
            <a:r>
              <a:rPr lang="zh-CN" altLang="zh-CN" dirty="0"/>
              <a:t>，大专及以上文化程度者占</a:t>
            </a:r>
            <a:r>
              <a:rPr lang="en-US" altLang="zh-CN" dirty="0"/>
              <a:t>13.5%</a:t>
            </a:r>
            <a:r>
              <a:rPr lang="zh-CN" altLang="en-US" dirty="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外出农民工的行业分布</a:t>
            </a:r>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3058160" y="1538288"/>
            <a:ext cx="5120005" cy="4127818"/>
          </a:xfrm>
          <a:prstGeom prst="rect">
            <a:avLst/>
          </a:prstGeom>
          <a:noFill/>
        </p:spPr>
      </p:pic>
      <p:sp>
        <p:nvSpPr>
          <p:cNvPr id="5" name="矩形 4"/>
          <p:cNvSpPr/>
          <p:nvPr/>
        </p:nvSpPr>
        <p:spPr>
          <a:xfrm>
            <a:off x="1920240" y="5788508"/>
            <a:ext cx="8239760" cy="688715"/>
          </a:xfrm>
          <a:prstGeom prst="rect">
            <a:avLst/>
          </a:prstGeom>
        </p:spPr>
        <p:txBody>
          <a:bodyPr wrap="square">
            <a:spAutoFit/>
          </a:bodyPr>
          <a:lstStyle/>
          <a:p>
            <a:pPr indent="168275">
              <a:lnSpc>
                <a:spcPct val="115000"/>
              </a:lnSpc>
              <a:spcAft>
                <a:spcPts val="0"/>
              </a:spcAft>
            </a:pPr>
            <a:r>
              <a:rPr lang="zh-CN" altLang="zh-CN" dirty="0">
                <a:latin typeface="宋体" panose="02010600030101010101" pitchFamily="2" charset="-122"/>
                <a:ea typeface="宋体" panose="02010600030101010101" pitchFamily="2" charset="-122"/>
                <a:cs typeface="Code2000"/>
              </a:rPr>
              <a:t>资料来源：国家统计局：《</a:t>
            </a:r>
            <a:r>
              <a:rPr lang="en-US" altLang="zh-CN" dirty="0">
                <a:latin typeface="宋体" panose="02010600030101010101" pitchFamily="2" charset="-122"/>
                <a:ea typeface="宋体" panose="02010600030101010101" pitchFamily="2" charset="-122"/>
                <a:cs typeface="Code2000"/>
              </a:rPr>
              <a:t>2017</a:t>
            </a:r>
            <a:r>
              <a:rPr lang="zh-CN" altLang="zh-CN" dirty="0">
                <a:latin typeface="宋体" panose="02010600030101010101" pitchFamily="2" charset="-122"/>
                <a:ea typeface="宋体" panose="02010600030101010101" pitchFamily="2" charset="-122"/>
                <a:cs typeface="Code2000"/>
              </a:rPr>
              <a:t>年农民工监测调查报告》，</a:t>
            </a:r>
            <a:r>
              <a:rPr lang="en-US" altLang="zh-CN" u="sng" dirty="0">
                <a:solidFill>
                  <a:srgbClr val="0000FF"/>
                </a:solidFill>
                <a:latin typeface="宋体" panose="02010600030101010101" pitchFamily="2" charset="-122"/>
                <a:ea typeface="宋体" panose="02010600030101010101" pitchFamily="2" charset="-122"/>
                <a:cs typeface="Code2000"/>
                <a:hlinkClick r:id="rId2"/>
              </a:rPr>
              <a:t>http://www.stats.gov.cn/tjsj/zxfb/201804/t20180427_1596389.html</a:t>
            </a:r>
            <a:r>
              <a:rPr lang="zh-CN" altLang="zh-CN" dirty="0">
                <a:latin typeface="宋体" panose="02010600030101010101" pitchFamily="2" charset="-122"/>
                <a:ea typeface="宋体" panose="02010600030101010101" pitchFamily="2" charset="-122"/>
                <a:cs typeface="Code2000"/>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中国农民工平均月收入情况</a:t>
            </a:r>
            <a:endParaRPr lang="zh-CN" altLang="en-US" dirty="0"/>
          </a:p>
        </p:txBody>
      </p:sp>
      <p:pic>
        <p:nvPicPr>
          <p:cNvPr id="5" name="图片 4"/>
          <p:cNvPicPr>
            <a:picLocks noChangeAspect="1"/>
          </p:cNvPicPr>
          <p:nvPr/>
        </p:nvPicPr>
        <p:blipFill>
          <a:blip r:embed="rId1"/>
          <a:stretch>
            <a:fillRect/>
          </a:stretch>
        </p:blipFill>
        <p:spPr>
          <a:xfrm>
            <a:off x="2458719" y="1690688"/>
            <a:ext cx="6375581" cy="3834657"/>
          </a:xfrm>
          <a:prstGeom prst="rect">
            <a:avLst/>
          </a:prstGeom>
        </p:spPr>
      </p:pic>
      <p:sp>
        <p:nvSpPr>
          <p:cNvPr id="6" name="矩形 5"/>
          <p:cNvSpPr/>
          <p:nvPr/>
        </p:nvSpPr>
        <p:spPr>
          <a:xfrm>
            <a:off x="1704430" y="5804160"/>
            <a:ext cx="8120290" cy="688715"/>
          </a:xfrm>
          <a:prstGeom prst="rect">
            <a:avLst/>
          </a:prstGeom>
        </p:spPr>
        <p:txBody>
          <a:bodyPr wrap="square">
            <a:spAutoFit/>
          </a:bodyPr>
          <a:lstStyle/>
          <a:p>
            <a:pPr indent="168275">
              <a:lnSpc>
                <a:spcPct val="115000"/>
              </a:lnSpc>
              <a:spcAft>
                <a:spcPts val="0"/>
              </a:spcAft>
            </a:pPr>
            <a:r>
              <a:rPr lang="zh-CN" altLang="zh-CN" dirty="0">
                <a:latin typeface="宋体" panose="02010600030101010101" pitchFamily="2" charset="-122"/>
                <a:ea typeface="宋体" panose="02010600030101010101" pitchFamily="2" charset="-122"/>
                <a:cs typeface="Code2000"/>
              </a:rPr>
              <a:t>资料来源：国家统计局：《</a:t>
            </a:r>
            <a:r>
              <a:rPr lang="en-US" altLang="zh-CN" dirty="0">
                <a:latin typeface="宋体" panose="02010600030101010101" pitchFamily="2" charset="-122"/>
                <a:ea typeface="宋体" panose="02010600030101010101" pitchFamily="2" charset="-122"/>
                <a:cs typeface="Code2000"/>
              </a:rPr>
              <a:t>2017</a:t>
            </a:r>
            <a:r>
              <a:rPr lang="zh-CN" altLang="zh-CN" dirty="0">
                <a:latin typeface="宋体" panose="02010600030101010101" pitchFamily="2" charset="-122"/>
                <a:ea typeface="宋体" panose="02010600030101010101" pitchFamily="2" charset="-122"/>
                <a:cs typeface="Code2000"/>
              </a:rPr>
              <a:t>年农民工监测调查报告》，</a:t>
            </a:r>
            <a:r>
              <a:rPr lang="en-US" altLang="zh-CN" u="sng" dirty="0">
                <a:solidFill>
                  <a:srgbClr val="0000FF"/>
                </a:solidFill>
                <a:latin typeface="宋体" panose="02010600030101010101" pitchFamily="2" charset="-122"/>
                <a:ea typeface="宋体" panose="02010600030101010101" pitchFamily="2" charset="-122"/>
                <a:cs typeface="Code2000"/>
                <a:hlinkClick r:id="rId2"/>
              </a:rPr>
              <a:t>http://www.stats.gov.cn/tjsj/zxfb/201804/t20180427_1596389.html</a:t>
            </a:r>
            <a:r>
              <a:rPr lang="zh-CN" altLang="zh-CN" dirty="0">
                <a:latin typeface="宋体" panose="02010600030101010101" pitchFamily="2" charset="-122"/>
                <a:ea typeface="宋体" panose="02010600030101010101" pitchFamily="2" charset="-122"/>
                <a:cs typeface="Code2000"/>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52625" y="214313"/>
            <a:ext cx="8229600" cy="785812"/>
          </a:xfrm>
        </p:spPr>
        <p:txBody>
          <a:bodyPr/>
          <a:lstStyle/>
          <a:p>
            <a:pPr eaLnBrk="1" hangingPunct="1"/>
            <a:r>
              <a:rPr lang="zh-CN" altLang="en-US" sz="3600" dirty="0"/>
              <a:t>城乡劳动力迁移对中国经济发展的作用</a:t>
            </a:r>
            <a:endParaRPr lang="zh-CN" altLang="en-US" sz="3600" dirty="0"/>
          </a:p>
        </p:txBody>
      </p:sp>
      <p:sp>
        <p:nvSpPr>
          <p:cNvPr id="11266" name="内容占位符 2"/>
          <p:cNvSpPr>
            <a:spLocks noGrp="1"/>
          </p:cNvSpPr>
          <p:nvPr>
            <p:ph idx="1"/>
          </p:nvPr>
        </p:nvSpPr>
        <p:spPr>
          <a:xfrm>
            <a:off x="1028065" y="1407796"/>
            <a:ext cx="8229600" cy="5357813"/>
          </a:xfrm>
        </p:spPr>
        <p:txBody>
          <a:bodyPr rtlCol="0">
            <a:normAutofit lnSpcReduction="10000"/>
          </a:bodyPr>
          <a:lstStyle/>
          <a:p>
            <a:pPr>
              <a:defRPr/>
            </a:pPr>
            <a:r>
              <a:rPr lang="zh-CN" altLang="en-US" dirty="0"/>
              <a:t>迁移与劳动力资源的有效配置</a:t>
            </a:r>
            <a:endParaRPr lang="en-US" altLang="zh-CN" dirty="0"/>
          </a:p>
          <a:p>
            <a:pPr lvl="1">
              <a:buFont typeface="Arial" panose="020B0604020202020204" pitchFamily="34" charset="0"/>
              <a:buChar char="–"/>
              <a:defRPr/>
            </a:pPr>
            <a:r>
              <a:rPr lang="zh-CN" altLang="en-US" dirty="0"/>
              <a:t>对中国的实证研究：世界银行（</a:t>
            </a:r>
            <a:r>
              <a:rPr lang="en-US" altLang="zh-CN" dirty="0"/>
              <a:t>1997</a:t>
            </a:r>
            <a:r>
              <a:rPr lang="zh-CN" altLang="en-US" dirty="0"/>
              <a:t>）；蔡昉、王德文（</a:t>
            </a:r>
            <a:r>
              <a:rPr lang="en-US" altLang="zh-CN" dirty="0"/>
              <a:t>1999</a:t>
            </a:r>
            <a:r>
              <a:rPr lang="zh-CN" altLang="en-US" dirty="0"/>
              <a:t>），贡献了经济增长的</a:t>
            </a:r>
            <a:r>
              <a:rPr lang="en-US" altLang="zh-CN" dirty="0"/>
              <a:t>20%</a:t>
            </a:r>
            <a:endParaRPr lang="en-US" altLang="zh-CN" dirty="0"/>
          </a:p>
          <a:p>
            <a:pPr>
              <a:defRPr/>
            </a:pPr>
            <a:r>
              <a:rPr lang="zh-CN" altLang="en-US" dirty="0"/>
              <a:t>迁移与增加移民收入</a:t>
            </a:r>
            <a:endParaRPr lang="en-US" altLang="zh-CN" dirty="0"/>
          </a:p>
          <a:p>
            <a:pPr lvl="1">
              <a:buFont typeface="Arial" panose="020B0604020202020204" pitchFamily="34" charset="0"/>
              <a:buChar char="–"/>
              <a:defRPr/>
            </a:pPr>
            <a:r>
              <a:rPr lang="zh-CN" altLang="en-US" dirty="0"/>
              <a:t>增加农民收入、缓解农村贫困（王小鲁，</a:t>
            </a:r>
            <a:r>
              <a:rPr lang="en-US" altLang="zh-CN" dirty="0"/>
              <a:t>2004</a:t>
            </a:r>
            <a:r>
              <a:rPr lang="zh-CN" altLang="en-US" dirty="0"/>
              <a:t>；都阳、朴之水，</a:t>
            </a:r>
            <a:r>
              <a:rPr lang="en-US" altLang="zh-CN" dirty="0"/>
              <a:t>2005</a:t>
            </a:r>
            <a:r>
              <a:rPr lang="zh-CN" altLang="en-US" dirty="0"/>
              <a:t>）</a:t>
            </a:r>
            <a:endParaRPr lang="en-US" altLang="zh-CN" dirty="0"/>
          </a:p>
          <a:p>
            <a:pPr lvl="1">
              <a:buFont typeface="Arial" panose="020B0604020202020204" pitchFamily="34" charset="0"/>
              <a:buChar char="–"/>
              <a:defRPr/>
            </a:pPr>
            <a:r>
              <a:rPr lang="zh-CN" altLang="en-US" dirty="0"/>
              <a:t>比在农村的收入增长</a:t>
            </a:r>
            <a:r>
              <a:rPr lang="en-US" altLang="zh-CN" dirty="0"/>
              <a:t>100%</a:t>
            </a:r>
            <a:r>
              <a:rPr lang="zh-CN" altLang="en-US" dirty="0"/>
              <a:t>（</a:t>
            </a:r>
            <a:r>
              <a:rPr lang="en-US" altLang="zh-CN" dirty="0"/>
              <a:t>CULS</a:t>
            </a:r>
            <a:r>
              <a:rPr lang="zh-CN" altLang="en-US" dirty="0"/>
              <a:t>，</a:t>
            </a:r>
            <a:r>
              <a:rPr lang="en-US" altLang="zh-CN" dirty="0"/>
              <a:t>2010</a:t>
            </a:r>
            <a:r>
              <a:rPr lang="zh-CN" altLang="en-US" dirty="0"/>
              <a:t>）</a:t>
            </a:r>
            <a:endParaRPr lang="en-US" altLang="zh-CN" dirty="0"/>
          </a:p>
          <a:p>
            <a:pPr>
              <a:defRPr/>
            </a:pPr>
            <a:r>
              <a:rPr lang="zh-CN" altLang="en-US" dirty="0"/>
              <a:t>迁移与缩小居民收入差距</a:t>
            </a:r>
            <a:endParaRPr lang="en-US" altLang="zh-CN" dirty="0"/>
          </a:p>
          <a:p>
            <a:pPr lvl="1">
              <a:buFont typeface="Arial" panose="020B0604020202020204" pitchFamily="34" charset="0"/>
              <a:buChar char="–"/>
              <a:defRPr/>
            </a:pPr>
            <a:r>
              <a:rPr lang="en-US" altLang="zh-CN" dirty="0" err="1"/>
              <a:t>Whalley</a:t>
            </a:r>
            <a:r>
              <a:rPr lang="en-US" altLang="zh-CN" dirty="0"/>
              <a:t> &amp; Zhang, 2004</a:t>
            </a:r>
            <a:r>
              <a:rPr lang="zh-CN" altLang="en-US" dirty="0"/>
              <a:t>；</a:t>
            </a:r>
            <a:r>
              <a:rPr lang="en-US" altLang="zh-CN" dirty="0"/>
              <a:t>Lin et al, 2004</a:t>
            </a:r>
            <a:endParaRPr lang="en-US" altLang="zh-CN" dirty="0"/>
          </a:p>
          <a:p>
            <a:pPr>
              <a:defRPr/>
            </a:pPr>
            <a:r>
              <a:rPr lang="zh-CN" altLang="en-US" dirty="0"/>
              <a:t>迁移与中国劳动力市场一体化</a:t>
            </a:r>
            <a:endParaRPr lang="en-US" altLang="zh-CN" dirty="0"/>
          </a:p>
          <a:p>
            <a:pPr lvl="1">
              <a:buFont typeface="Arial" panose="020B0604020202020204" pitchFamily="34" charset="0"/>
              <a:buChar char="–"/>
              <a:defRPr/>
            </a:pPr>
            <a:r>
              <a:rPr lang="zh-CN" altLang="en-US" dirty="0"/>
              <a:t>蔡昉、都阳等，</a:t>
            </a:r>
            <a:r>
              <a:rPr lang="en-US" altLang="zh-CN" dirty="0"/>
              <a:t>2008</a:t>
            </a:r>
            <a:endParaRPr lang="en-US" altLang="zh-CN" dirty="0"/>
          </a:p>
          <a:p>
            <a:pPr>
              <a:defRPr/>
            </a:pPr>
            <a:r>
              <a:rPr lang="zh-CN" altLang="en-US" dirty="0"/>
              <a:t>迁移与中国的城市化</a:t>
            </a:r>
            <a:endParaRPr lang="en-US" altLang="zh-CN" dirty="0"/>
          </a:p>
          <a:p>
            <a:pPr lvl="1">
              <a:defRPr/>
            </a:pPr>
            <a:r>
              <a:rPr lang="zh-CN" altLang="en-US" dirty="0"/>
              <a:t>城市化率从</a:t>
            </a:r>
            <a:r>
              <a:rPr lang="en-US" altLang="zh-CN" dirty="0"/>
              <a:t>1978</a:t>
            </a:r>
            <a:r>
              <a:rPr lang="zh-CN" altLang="en-US" dirty="0"/>
              <a:t>年的</a:t>
            </a:r>
            <a:r>
              <a:rPr lang="en-US" altLang="zh-CN" dirty="0"/>
              <a:t>17.9%</a:t>
            </a:r>
            <a:r>
              <a:rPr lang="zh-CN" altLang="en-US" dirty="0"/>
              <a:t>提高到</a:t>
            </a:r>
            <a:r>
              <a:rPr lang="en-US" altLang="zh-CN" dirty="0"/>
              <a:t>2017</a:t>
            </a:r>
            <a:r>
              <a:rPr lang="zh-CN" altLang="en-US" dirty="0"/>
              <a:t>年的</a:t>
            </a:r>
            <a:r>
              <a:rPr lang="en-US" altLang="zh-CN" dirty="0"/>
              <a:t>58.52%</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何谓劳动力迁移</a:t>
            </a:r>
            <a:endParaRPr lang="zh-CN" altLang="en-US" dirty="0"/>
          </a:p>
        </p:txBody>
      </p:sp>
      <p:sp>
        <p:nvSpPr>
          <p:cNvPr id="3" name="内容占位符 2"/>
          <p:cNvSpPr>
            <a:spLocks noGrp="1"/>
          </p:cNvSpPr>
          <p:nvPr>
            <p:ph idx="1"/>
          </p:nvPr>
        </p:nvSpPr>
        <p:spPr/>
        <p:txBody>
          <a:bodyPr/>
          <a:lstStyle/>
          <a:p>
            <a:r>
              <a:rPr lang="zh-CN" altLang="en-US" dirty="0"/>
              <a:t>劳动力迁移</a:t>
            </a:r>
            <a:endParaRPr lang="en-US" altLang="zh-CN" dirty="0"/>
          </a:p>
          <a:p>
            <a:pPr lvl="1"/>
            <a:r>
              <a:rPr lang="zh-CN" altLang="en-US" dirty="0"/>
              <a:t>也称劳动力流动，是指劳动者以改变就业类型、改善收入状况等为目的一种跨地域流动的行为。</a:t>
            </a:r>
            <a:endParaRPr lang="en-US" altLang="zh-CN" dirty="0"/>
          </a:p>
          <a:p>
            <a:pPr lvl="1"/>
            <a:r>
              <a:rPr lang="zh-CN" altLang="en-US" dirty="0"/>
              <a:t>在任何时期的任何国家，迁移都是劳动力市场的一种常态</a:t>
            </a:r>
            <a:endParaRPr lang="en-US" altLang="zh-CN" dirty="0"/>
          </a:p>
          <a:p>
            <a:r>
              <a:rPr lang="zh-CN" altLang="en-US" dirty="0"/>
              <a:t>系统性、大规模城乡劳动力迁移，则是二元经济发展中的一个重要现象</a:t>
            </a:r>
            <a:endParaRPr lang="en-US" altLang="zh-CN" dirty="0"/>
          </a:p>
          <a:p>
            <a:pPr lvl="1"/>
            <a:r>
              <a:rPr lang="zh-CN" altLang="en-US" dirty="0"/>
              <a:t>中国的城乡劳动力流动，是世界上和平时期最大规模的迁移，是中国经济发展中令人瞩目的现象之一</a:t>
            </a:r>
            <a:endParaRPr lang="zh-CN" altLang="en-US"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dirty="0"/>
              <a:t>四、中国城乡劳动力迁移的未来</a:t>
            </a:r>
            <a:endParaRPr lang="zh-CN" altLang="en-US" dirty="0"/>
          </a:p>
        </p:txBody>
      </p:sp>
      <p:sp>
        <p:nvSpPr>
          <p:cNvPr id="63491" name="内容占位符 2"/>
          <p:cNvSpPr>
            <a:spLocks noGrp="1"/>
          </p:cNvSpPr>
          <p:nvPr>
            <p:ph idx="1"/>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中国总人口的变化趋势</a:t>
            </a:r>
            <a:endParaRPr lang="zh-CN" altLang="en-US"/>
          </a:p>
        </p:txBody>
      </p:sp>
      <p:sp>
        <p:nvSpPr>
          <p:cNvPr id="3" name="内容占位符 2"/>
          <p:cNvSpPr>
            <a:spLocks noGrp="1"/>
          </p:cNvSpPr>
          <p:nvPr>
            <p:ph idx="1"/>
          </p:nvPr>
        </p:nvSpPr>
        <p:spPr>
          <a:xfrm>
            <a:off x="838200" y="1428751"/>
            <a:ext cx="9344025" cy="1108075"/>
          </a:xfrm>
        </p:spPr>
        <p:txBody>
          <a:bodyPr>
            <a:normAutofit fontScale="92500" lnSpcReduction="10000"/>
          </a:bodyPr>
          <a:lstStyle/>
          <a:p>
            <a:pPr>
              <a:defRPr/>
            </a:pPr>
            <a:r>
              <a:rPr lang="zh-CN" altLang="en-US" dirty="0"/>
              <a:t>到</a:t>
            </a:r>
            <a:r>
              <a:rPr lang="en-US" dirty="0"/>
              <a:t>2020</a:t>
            </a:r>
            <a:r>
              <a:rPr lang="zh-CN" altLang="en-US" dirty="0"/>
              <a:t>年约为</a:t>
            </a:r>
            <a:r>
              <a:rPr lang="en-US" dirty="0"/>
              <a:t>14.12</a:t>
            </a:r>
            <a:r>
              <a:rPr lang="zh-CN" altLang="en-US" dirty="0"/>
              <a:t>亿，并将在</a:t>
            </a:r>
            <a:r>
              <a:rPr lang="en-US" dirty="0"/>
              <a:t>2026</a:t>
            </a:r>
            <a:r>
              <a:rPr lang="zh-CN" altLang="en-US" dirty="0"/>
              <a:t>年左右达到高峰，峰值约为</a:t>
            </a:r>
            <a:r>
              <a:rPr lang="en-US" dirty="0"/>
              <a:t>14.22</a:t>
            </a:r>
            <a:r>
              <a:rPr lang="zh-CN" altLang="en-US" dirty="0"/>
              <a:t>亿。此后一路下滑，到</a:t>
            </a:r>
            <a:r>
              <a:rPr lang="en-US" dirty="0"/>
              <a:t>2037</a:t>
            </a:r>
            <a:r>
              <a:rPr lang="zh-CN" altLang="en-US" dirty="0"/>
              <a:t>年下降至</a:t>
            </a:r>
            <a:r>
              <a:rPr lang="en-US" dirty="0"/>
              <a:t>14</a:t>
            </a:r>
            <a:r>
              <a:rPr lang="zh-CN" altLang="en-US" dirty="0"/>
              <a:t>亿以下，到</a:t>
            </a:r>
            <a:r>
              <a:rPr lang="en-US" dirty="0"/>
              <a:t>2050</a:t>
            </a:r>
            <a:r>
              <a:rPr lang="zh-CN" altLang="en-US" dirty="0"/>
              <a:t>年约为</a:t>
            </a:r>
            <a:r>
              <a:rPr lang="en-US" dirty="0"/>
              <a:t>13.13</a:t>
            </a:r>
            <a:r>
              <a:rPr lang="zh-CN" altLang="en-US" dirty="0"/>
              <a:t>亿。</a:t>
            </a:r>
            <a:endParaRPr lang="zh-CN" altLang="en-US" dirty="0"/>
          </a:p>
        </p:txBody>
      </p:sp>
      <p:sp>
        <p:nvSpPr>
          <p:cNvPr id="64516"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64517"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1486" y="2754314"/>
            <a:ext cx="6717452" cy="373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进城农民工增长率不断下降</a:t>
            </a:r>
            <a:endParaRPr lang="zh-CN" altLang="en-US"/>
          </a:p>
        </p:txBody>
      </p:sp>
      <p:pic>
        <p:nvPicPr>
          <p:cNvPr id="4608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9121" y="1700214"/>
            <a:ext cx="7342506" cy="442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en-US" altLang="zh-CN" sz="4000"/>
              <a:t>2017-2050</a:t>
            </a:r>
            <a:r>
              <a:rPr lang="zh-CN" altLang="en-US" sz="4000"/>
              <a:t>年新成长劳动力数量变化</a:t>
            </a:r>
            <a:endParaRPr lang="zh-CN" altLang="en-US" sz="4000"/>
          </a:p>
        </p:txBody>
      </p:sp>
      <p:graphicFrame>
        <p:nvGraphicFramePr>
          <p:cNvPr id="4" name="图表 3"/>
          <p:cNvGraphicFramePr/>
          <p:nvPr/>
        </p:nvGraphicFramePr>
        <p:xfrm>
          <a:off x="2135560" y="1556792"/>
          <a:ext cx="7920880" cy="50405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新成长农民工数量变化</a:t>
            </a:r>
            <a:endParaRPr lang="zh-CN" altLang="en-US"/>
          </a:p>
        </p:txBody>
      </p:sp>
      <p:graphicFrame>
        <p:nvGraphicFramePr>
          <p:cNvPr id="5" name="图表 4"/>
          <p:cNvGraphicFramePr/>
          <p:nvPr/>
        </p:nvGraphicFramePr>
        <p:xfrm>
          <a:off x="1919536" y="1556792"/>
          <a:ext cx="8064896" cy="494404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z="3200"/>
              <a:t>新成长农民工受教育结构</a:t>
            </a:r>
            <a:endParaRPr lang="zh-CN" altLang="en-US" sz="3200"/>
          </a:p>
        </p:txBody>
      </p:sp>
      <p:graphicFrame>
        <p:nvGraphicFramePr>
          <p:cNvPr id="4" name="图表 3"/>
          <p:cNvGraphicFramePr/>
          <p:nvPr/>
        </p:nvGraphicFramePr>
        <p:xfrm>
          <a:off x="2279576" y="1700808"/>
          <a:ext cx="7488832" cy="460851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lstStyle/>
          <a:p>
            <a:r>
              <a:rPr lang="zh-CN" altLang="en-US" dirty="0"/>
              <a:t>刘易斯模型</a:t>
            </a:r>
            <a:endParaRPr lang="en-US" altLang="zh-CN" dirty="0"/>
          </a:p>
          <a:p>
            <a:r>
              <a:rPr lang="zh-CN" altLang="en-US" dirty="0"/>
              <a:t>托达罗模型</a:t>
            </a:r>
            <a:endParaRPr lang="en-US" altLang="zh-CN" dirty="0"/>
          </a:p>
          <a:p>
            <a:r>
              <a:rPr lang="zh-CN" altLang="en-US" dirty="0"/>
              <a:t>推拉理论</a:t>
            </a:r>
            <a:endParaRPr lang="en-US" altLang="zh-CN" dirty="0"/>
          </a:p>
          <a:p>
            <a:r>
              <a:rPr lang="zh-CN" altLang="en-US" dirty="0"/>
              <a:t>迁移的成本收益分析</a:t>
            </a:r>
            <a:endParaRPr lang="en-US" altLang="zh-CN" dirty="0"/>
          </a:p>
          <a:p>
            <a:r>
              <a:rPr lang="zh-CN" altLang="en-US" dirty="0"/>
              <a:t>新迁移经济学理论</a:t>
            </a:r>
            <a:endParaRPr lang="en-US" altLang="zh-CN" dirty="0"/>
          </a:p>
          <a:p>
            <a:r>
              <a:rPr lang="zh-CN" altLang="en-US" dirty="0"/>
              <a:t>迁移函数</a:t>
            </a:r>
            <a:endParaRPr lang="en-US" altLang="zh-CN" dirty="0"/>
          </a:p>
          <a:p>
            <a:r>
              <a:rPr lang="zh-CN" altLang="en-US" dirty="0"/>
              <a:t>中国城乡劳动力迁移沿革和现状</a:t>
            </a:r>
            <a:endParaRPr lang="en-US" altLang="zh-CN" dirty="0"/>
          </a:p>
          <a:p>
            <a:r>
              <a:rPr lang="zh-CN" altLang="en-US" dirty="0"/>
              <a:t>迁移与中国经济增长</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666876" y="274638"/>
            <a:ext cx="9001125" cy="1143000"/>
          </a:xfrm>
        </p:spPr>
        <p:txBody>
          <a:bodyPr/>
          <a:lstStyle/>
          <a:p>
            <a:r>
              <a:rPr lang="zh-CN" altLang="en-US"/>
              <a:t>工业化过程中的劳动力流动：英国</a:t>
            </a:r>
            <a:endParaRPr lang="zh-CN" altLang="en-US"/>
          </a:p>
        </p:txBody>
      </p:sp>
      <p:pic>
        <p:nvPicPr>
          <p:cNvPr id="18435" name="图表 3"/>
          <p:cNvPicPr>
            <a:picLocks noChangeArrowheads="1"/>
          </p:cNvPicPr>
          <p:nvPr/>
        </p:nvPicPr>
        <p:blipFill>
          <a:blip r:embed="rId1">
            <a:extLst>
              <a:ext uri="{28A0092B-C50C-407E-A947-70E740481C1C}">
                <a14:useLocalDpi xmlns:a14="http://schemas.microsoft.com/office/drawing/2010/main" val="0"/>
              </a:ext>
            </a:extLst>
          </a:blip>
          <a:srcRect l="-4828" t="-4636" r="-4828" b="-5373"/>
          <a:stretch>
            <a:fillRect/>
          </a:stretch>
        </p:blipFill>
        <p:spPr bwMode="auto">
          <a:xfrm>
            <a:off x="2952750" y="1500189"/>
            <a:ext cx="6000750"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矩形 4"/>
          <p:cNvSpPr>
            <a:spLocks noChangeArrowheads="1"/>
          </p:cNvSpPr>
          <p:nvPr/>
        </p:nvSpPr>
        <p:spPr bwMode="auto">
          <a:xfrm>
            <a:off x="3738564" y="5572125"/>
            <a:ext cx="384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英国的就业结构变化（</a:t>
            </a:r>
            <a:r>
              <a:rPr lang="en-US" altLang="zh-CN" b="1"/>
              <a:t>1700-1998</a:t>
            </a:r>
            <a:r>
              <a:rPr lang="zh-CN" altLang="en-US" b="1"/>
              <a:t>）</a:t>
            </a:r>
            <a:endParaRPr lang="zh-CN" altLang="en-US"/>
          </a:p>
        </p:txBody>
      </p:sp>
      <p:sp>
        <p:nvSpPr>
          <p:cNvPr id="18437" name="矩形 5"/>
          <p:cNvSpPr>
            <a:spLocks noChangeArrowheads="1"/>
          </p:cNvSpPr>
          <p:nvPr/>
        </p:nvSpPr>
        <p:spPr bwMode="auto">
          <a:xfrm>
            <a:off x="2024064" y="6215064"/>
            <a:ext cx="835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资料来源：麦迪森（</a:t>
            </a:r>
            <a:r>
              <a:rPr lang="en-US" altLang="zh-CN"/>
              <a:t>2003</a:t>
            </a:r>
            <a:r>
              <a:rPr lang="zh-CN" altLang="en-US"/>
              <a:t>）：</a:t>
            </a:r>
            <a:r>
              <a:rPr lang="en-US" altLang="zh-CN"/>
              <a:t>《</a:t>
            </a:r>
            <a:r>
              <a:rPr lang="zh-CN" altLang="en-US"/>
              <a:t>世界经济千年史</a:t>
            </a:r>
            <a:r>
              <a:rPr lang="en-US" altLang="zh-CN"/>
              <a:t>》</a:t>
            </a:r>
            <a:r>
              <a:rPr lang="zh-CN" altLang="en-US"/>
              <a:t>，北京大学出版社，第</a:t>
            </a:r>
            <a:r>
              <a:rPr lang="en-US" altLang="zh-CN"/>
              <a:t>87</a:t>
            </a:r>
            <a:r>
              <a:rPr lang="zh-CN" altLang="en-US"/>
              <a:t>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981200" y="274638"/>
            <a:ext cx="8686800" cy="1143000"/>
          </a:xfrm>
        </p:spPr>
        <p:txBody>
          <a:bodyPr/>
          <a:lstStyle/>
          <a:p>
            <a:r>
              <a:rPr lang="zh-CN" altLang="en-US"/>
              <a:t>工业化过程中的劳动力流动：德国</a:t>
            </a:r>
            <a:endParaRPr lang="zh-CN" altLang="en-US"/>
          </a:p>
        </p:txBody>
      </p:sp>
      <p:pic>
        <p:nvPicPr>
          <p:cNvPr id="194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1189" y="1714500"/>
            <a:ext cx="842962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矩形 4"/>
          <p:cNvSpPr>
            <a:spLocks noChangeArrowheads="1"/>
          </p:cNvSpPr>
          <p:nvPr/>
        </p:nvSpPr>
        <p:spPr bwMode="auto">
          <a:xfrm>
            <a:off x="2024064" y="5572126"/>
            <a:ext cx="8072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资料来源：</a:t>
            </a:r>
            <a:r>
              <a:rPr lang="en-US" altLang="zh-CN"/>
              <a:t>Wolfgang Zom, </a:t>
            </a:r>
            <a:r>
              <a:rPr lang="en-US" altLang="zh-CN" i="1"/>
              <a:t>Handbuch der deutschen Wirtschafts – und Sozialgeschichter,</a:t>
            </a:r>
            <a:r>
              <a:rPr lang="en-US" altLang="zh-CN"/>
              <a:t> Vol.2, Stuttgart: DVA, 1976, p.528.</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38313" y="142875"/>
            <a:ext cx="8686800" cy="1143000"/>
          </a:xfrm>
        </p:spPr>
        <p:txBody>
          <a:bodyPr/>
          <a:lstStyle/>
          <a:p>
            <a:r>
              <a:rPr lang="zh-CN" altLang="en-US"/>
              <a:t>工业化过程中的劳动力流动：美国</a:t>
            </a:r>
            <a:endParaRPr lang="zh-CN" altLang="en-US"/>
          </a:p>
        </p:txBody>
      </p:sp>
      <p:pic>
        <p:nvPicPr>
          <p:cNvPr id="20483" name="图表 3"/>
          <p:cNvPicPr>
            <a:picLocks noChangeArrowheads="1"/>
          </p:cNvPicPr>
          <p:nvPr/>
        </p:nvPicPr>
        <p:blipFill>
          <a:blip r:embed="rId1">
            <a:extLst>
              <a:ext uri="{28A0092B-C50C-407E-A947-70E740481C1C}">
                <a14:useLocalDpi xmlns:a14="http://schemas.microsoft.com/office/drawing/2010/main" val="0"/>
              </a:ext>
            </a:extLst>
          </a:blip>
          <a:srcRect l="-3218" t="-3490" r="-3157" b="-4115"/>
          <a:stretch>
            <a:fillRect/>
          </a:stretch>
        </p:blipFill>
        <p:spPr bwMode="auto">
          <a:xfrm>
            <a:off x="2595564" y="1357314"/>
            <a:ext cx="72866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矩形 4"/>
          <p:cNvSpPr>
            <a:spLocks noChangeArrowheads="1"/>
          </p:cNvSpPr>
          <p:nvPr/>
        </p:nvSpPr>
        <p:spPr bwMode="auto">
          <a:xfrm>
            <a:off x="4095751" y="5572125"/>
            <a:ext cx="3876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美国城市人口及占总人口比例（</a:t>
            </a:r>
            <a:r>
              <a:rPr lang="en-US" altLang="zh-CN" b="1"/>
              <a:t>%</a:t>
            </a:r>
            <a:r>
              <a:rPr lang="zh-CN" altLang="en-US" b="1"/>
              <a:t>）</a:t>
            </a:r>
            <a:endParaRPr lang="zh-CN" altLang="en-US"/>
          </a:p>
        </p:txBody>
      </p:sp>
      <p:sp>
        <p:nvSpPr>
          <p:cNvPr id="20485" name="Rectangle 3"/>
          <p:cNvSpPr>
            <a:spLocks noChangeArrowheads="1"/>
          </p:cNvSpPr>
          <p:nvPr/>
        </p:nvSpPr>
        <p:spPr bwMode="auto">
          <a:xfrm>
            <a:off x="2095500" y="6143626"/>
            <a:ext cx="568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a:latin typeface="Calibri" panose="020F0502020204030204" pitchFamily="34" charset="0"/>
                <a:cs typeface="Times New Roman" panose="02020603050405020304" pitchFamily="18" charset="0"/>
              </a:rPr>
              <a:t>资料来源：《</a:t>
            </a:r>
            <a:r>
              <a:rPr lang="zh-CN" altLang="zh-CN" sz="1400">
                <a:latin typeface="Calibri" panose="020F0502020204030204" pitchFamily="34" charset="0"/>
              </a:rPr>
              <a:t>美国历史统计：殖民地时期到</a:t>
            </a:r>
            <a:r>
              <a:rPr lang="en-US" altLang="zh-CN" sz="1400">
                <a:latin typeface="Calibri" panose="020F0502020204030204" pitchFamily="34" charset="0"/>
              </a:rPr>
              <a:t>1970</a:t>
            </a:r>
            <a:r>
              <a:rPr lang="zh-CN" altLang="en-US" sz="1400">
                <a:latin typeface="Calibri" panose="020F0502020204030204" pitchFamily="34" charset="0"/>
              </a:rPr>
              <a:t>年</a:t>
            </a:r>
            <a:r>
              <a:rPr lang="en-US" altLang="zh-CN" sz="1400">
                <a:latin typeface="Calibri" panose="020F0502020204030204" pitchFamily="34" charset="0"/>
                <a:cs typeface="Times New Roman" panose="02020603050405020304" pitchFamily="18" charset="0"/>
              </a:rPr>
              <a:t>》</a:t>
            </a:r>
            <a:r>
              <a:rPr lang="zh-CN" altLang="en-US" sz="1400">
                <a:latin typeface="Calibri" panose="020F0502020204030204" pitchFamily="34" charset="0"/>
                <a:cs typeface="Times New Roman" panose="02020603050405020304" pitchFamily="18" charset="0"/>
              </a:rPr>
              <a:t>，第</a:t>
            </a:r>
            <a:r>
              <a:rPr lang="en-US" altLang="zh-CN" sz="1400">
                <a:latin typeface="Calibri" panose="020F0502020204030204" pitchFamily="34" charset="0"/>
                <a:cs typeface="Times New Roman" panose="02020603050405020304" pitchFamily="18" charset="0"/>
              </a:rPr>
              <a:t>11-12</a:t>
            </a:r>
            <a:r>
              <a:rPr lang="zh-CN" altLang="en-US" sz="1400">
                <a:latin typeface="Calibri" panose="020F0502020204030204" pitchFamily="34" charset="0"/>
                <a:cs typeface="Times New Roman" panose="02020603050405020304" pitchFamily="18" charset="0"/>
              </a:rPr>
              <a:t>页。</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981200" y="274638"/>
            <a:ext cx="8686800" cy="1143000"/>
          </a:xfrm>
        </p:spPr>
        <p:txBody>
          <a:bodyPr/>
          <a:lstStyle/>
          <a:p>
            <a:r>
              <a:rPr lang="zh-CN" altLang="en-US"/>
              <a:t>工业化过程中的劳动力流动：日本</a:t>
            </a:r>
            <a:endParaRPr lang="zh-CN" altLang="en-US"/>
          </a:p>
        </p:txBody>
      </p:sp>
      <p:pic>
        <p:nvPicPr>
          <p:cNvPr id="21507" name="图表 1"/>
          <p:cNvPicPr>
            <a:picLocks noChangeArrowheads="1"/>
          </p:cNvPicPr>
          <p:nvPr/>
        </p:nvPicPr>
        <p:blipFill>
          <a:blip r:embed="rId1">
            <a:extLst>
              <a:ext uri="{28A0092B-C50C-407E-A947-70E740481C1C}">
                <a14:useLocalDpi xmlns:a14="http://schemas.microsoft.com/office/drawing/2010/main" val="0"/>
              </a:ext>
            </a:extLst>
          </a:blip>
          <a:srcRect l="-3172" t="-3421" r="-2975" b="-2068"/>
          <a:stretch>
            <a:fillRect/>
          </a:stretch>
        </p:blipFill>
        <p:spPr bwMode="auto">
          <a:xfrm>
            <a:off x="2881314" y="1357313"/>
            <a:ext cx="67151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矩形 4"/>
          <p:cNvSpPr>
            <a:spLocks noChangeArrowheads="1"/>
          </p:cNvSpPr>
          <p:nvPr/>
        </p:nvSpPr>
        <p:spPr bwMode="auto">
          <a:xfrm>
            <a:off x="4238626" y="5500689"/>
            <a:ext cx="343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日本第一产业就业者人数的变化</a:t>
            </a:r>
            <a:endParaRPr lang="zh-CN" altLang="en-US"/>
          </a:p>
        </p:txBody>
      </p:sp>
      <p:sp>
        <p:nvSpPr>
          <p:cNvPr id="21509" name="矩形 5"/>
          <p:cNvSpPr>
            <a:spLocks noChangeArrowheads="1"/>
          </p:cNvSpPr>
          <p:nvPr/>
        </p:nvSpPr>
        <p:spPr bwMode="auto">
          <a:xfrm>
            <a:off x="1809751" y="6000751"/>
            <a:ext cx="8429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资料来源：南亮进（</a:t>
            </a:r>
            <a:r>
              <a:rPr lang="en-US" altLang="zh-CN"/>
              <a:t>2008</a:t>
            </a:r>
            <a:r>
              <a:rPr lang="zh-CN" altLang="en-US"/>
              <a:t>）：</a:t>
            </a:r>
            <a:r>
              <a:rPr lang="en-US" altLang="zh-CN"/>
              <a:t>《</a:t>
            </a:r>
            <a:r>
              <a:rPr lang="zh-CN" altLang="en-US"/>
              <a:t>经济发展的转折点：日本经验</a:t>
            </a:r>
            <a:r>
              <a:rPr lang="en-US" altLang="zh-CN"/>
              <a:t>》</a:t>
            </a:r>
            <a:r>
              <a:rPr lang="zh-CN" altLang="en-US"/>
              <a:t>，社会科学文献出版社，第</a:t>
            </a:r>
            <a:r>
              <a:rPr lang="en-US" altLang="zh-CN"/>
              <a:t>93</a:t>
            </a:r>
            <a:r>
              <a:rPr lang="zh-CN" altLang="en-US"/>
              <a:t>页</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发展中国家的劳动力流动</a:t>
            </a:r>
            <a:endParaRPr lang="zh-CN" altLang="en-US"/>
          </a:p>
        </p:txBody>
      </p:sp>
      <p:pic>
        <p:nvPicPr>
          <p:cNvPr id="23555" name="图表 4"/>
          <p:cNvPicPr>
            <a:picLocks noChangeArrowheads="1"/>
          </p:cNvPicPr>
          <p:nvPr/>
        </p:nvPicPr>
        <p:blipFill>
          <a:blip r:embed="rId1">
            <a:extLst>
              <a:ext uri="{28A0092B-C50C-407E-A947-70E740481C1C}">
                <a14:useLocalDpi xmlns:a14="http://schemas.microsoft.com/office/drawing/2010/main" val="0"/>
              </a:ext>
            </a:extLst>
          </a:blip>
          <a:srcRect l="-3471" t="-3229" r="-3471" b="-3285"/>
          <a:stretch>
            <a:fillRect/>
          </a:stretch>
        </p:blipFill>
        <p:spPr bwMode="auto">
          <a:xfrm>
            <a:off x="2238376" y="1357314"/>
            <a:ext cx="73580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4"/>
          <p:cNvSpPr>
            <a:spLocks noChangeArrowheads="1"/>
          </p:cNvSpPr>
          <p:nvPr/>
        </p:nvSpPr>
        <p:spPr bwMode="auto">
          <a:xfrm>
            <a:off x="2166938" y="5929313"/>
            <a:ext cx="8001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资料来源：世界银行数据库，</a:t>
            </a:r>
            <a:r>
              <a:rPr lang="en-US" altLang="zh-CN"/>
              <a:t>http://data.worldbank.org/indicator/sp.rur.totl.zs/countries/1w-cn?display</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5657</Words>
  <Application>WPS 演示</Application>
  <PresentationFormat>宽屏</PresentationFormat>
  <Paragraphs>366</Paragraphs>
  <Slides>46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1" baseType="lpstr">
      <vt:lpstr>Arial</vt:lpstr>
      <vt:lpstr>宋体</vt:lpstr>
      <vt:lpstr>Wingdings</vt:lpstr>
      <vt:lpstr>Calibri</vt:lpstr>
      <vt:lpstr>Times New Roman</vt:lpstr>
      <vt:lpstr>等线 Light</vt:lpstr>
      <vt:lpstr>微软雅黑</vt:lpstr>
      <vt:lpstr>Arial Unicode MS</vt:lpstr>
      <vt:lpstr>等线</vt:lpstr>
      <vt:lpstr>Wingdings 2</vt:lpstr>
      <vt:lpstr>Wingdings 2</vt:lpstr>
      <vt:lpstr>Code2000</vt:lpstr>
      <vt:lpstr>Segoe Print</vt:lpstr>
      <vt:lpstr>Office 主题​​</vt:lpstr>
      <vt:lpstr>Equation.3</vt:lpstr>
      <vt:lpstr>第七章 劳动力迁移</vt:lpstr>
      <vt:lpstr>提纲</vt:lpstr>
      <vt:lpstr>第一节 经济发展中的劳动力迁移</vt:lpstr>
      <vt:lpstr>何谓劳动力迁移</vt:lpstr>
      <vt:lpstr>工业化过程中的劳动力流动：英国</vt:lpstr>
      <vt:lpstr>工业化过程中的劳动力流动：德国</vt:lpstr>
      <vt:lpstr>工业化过程中的劳动力流动：美国</vt:lpstr>
      <vt:lpstr>工业化过程中的劳动力流动：日本</vt:lpstr>
      <vt:lpstr>发展中国家的劳动力流动</vt:lpstr>
      <vt:lpstr>劳动力迁移成为市场经济的常态</vt:lpstr>
      <vt:lpstr>二、劳动力迁移理论</vt:lpstr>
      <vt:lpstr>（一）刘易斯模型</vt:lpstr>
      <vt:lpstr>刘易斯分析的三个基本假设</vt:lpstr>
      <vt:lpstr>刘易斯人口流动模型</vt:lpstr>
      <vt:lpstr>经济发展经历的两个不同阶段</vt:lpstr>
      <vt:lpstr>刘易斯转折点</vt:lpstr>
      <vt:lpstr>（二）托达罗模型</vt:lpstr>
      <vt:lpstr>托达罗模型</vt:lpstr>
      <vt:lpstr>托达罗模型图示</vt:lpstr>
      <vt:lpstr>托达罗模型的政策含义</vt:lpstr>
      <vt:lpstr>（三）推拉理论</vt:lpstr>
      <vt:lpstr>（四）迁移的成本-收益模型</vt:lpstr>
      <vt:lpstr>迁移的私人成本</vt:lpstr>
      <vt:lpstr>迁移的私人收益</vt:lpstr>
      <vt:lpstr>迁移的私人成本与社会成本之关系</vt:lpstr>
      <vt:lpstr>迁移成本收益分析的模型化</vt:lpstr>
      <vt:lpstr>中国农村外出劳动力的决策因素</vt:lpstr>
      <vt:lpstr>（五）新迁移经济学理论</vt:lpstr>
      <vt:lpstr>（六）迁移函数</vt:lpstr>
      <vt:lpstr>（七）迁移理论的新探索：预期驱动理论（Gao&amp;Smith）</vt:lpstr>
      <vt:lpstr>第三节 中国的劳动力迁移</vt:lpstr>
      <vt:lpstr>中国劳动力迁移历程</vt:lpstr>
      <vt:lpstr>中国外出农民工数量及其占城镇就业比例</vt:lpstr>
      <vt:lpstr>中国劳动力迁移的特殊动力</vt:lpstr>
      <vt:lpstr>中国外出农民工的规模、分布及流向</vt:lpstr>
      <vt:lpstr>中国劳动力迁移的主要特征</vt:lpstr>
      <vt:lpstr>外出农民工的行业分布</vt:lpstr>
      <vt:lpstr>中国农民工平均月收入情况</vt:lpstr>
      <vt:lpstr>城乡劳动力迁移对中国经济发展的作用</vt:lpstr>
      <vt:lpstr>四、中国城乡劳动力迁移的未来</vt:lpstr>
      <vt:lpstr>中国总人口的变化趋势</vt:lpstr>
      <vt:lpstr>进城农民工增长率不断下降</vt:lpstr>
      <vt:lpstr>2017-2050年新成长劳动力数量变化</vt:lpstr>
      <vt:lpstr>新成长农民工数量变化</vt:lpstr>
      <vt:lpstr>新成长农民工受教育结构</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劳动力迁移</dc:title>
  <dc:creator>Smith Adam</dc:creator>
  <cp:lastModifiedBy>TS</cp:lastModifiedBy>
  <cp:revision>14</cp:revision>
  <dcterms:created xsi:type="dcterms:W3CDTF">2018-11-03T13:42:00Z</dcterms:created>
  <dcterms:modified xsi:type="dcterms:W3CDTF">2019-01-12T05:47:23Z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