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5" r:id="rId2"/>
    <p:sldId id="329" r:id="rId3"/>
    <p:sldId id="330" r:id="rId4"/>
    <p:sldId id="332" r:id="rId5"/>
    <p:sldId id="336" r:id="rId6"/>
    <p:sldId id="339" r:id="rId7"/>
    <p:sldId id="334" r:id="rId8"/>
    <p:sldId id="341" r:id="rId9"/>
    <p:sldId id="342" r:id="rId10"/>
    <p:sldId id="335" r:id="rId11"/>
    <p:sldId id="343" r:id="rId12"/>
    <p:sldId id="344" r:id="rId13"/>
    <p:sldId id="345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329"/>
            <p14:sldId id="330"/>
            <p14:sldId id="332"/>
            <p14:sldId id="336"/>
            <p14:sldId id="339"/>
            <p14:sldId id="334"/>
            <p14:sldId id="341"/>
            <p14:sldId id="342"/>
            <p14:sldId id="335"/>
            <p14:sldId id="343"/>
            <p14:sldId id="344"/>
            <p14:sldId id="345"/>
            <p14:sldId id="333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F314"/>
    <a:srgbClr val="C00000"/>
    <a:srgbClr val="2E6187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6" autoAdjust="0"/>
    <p:restoredTop sz="84129" autoAdjust="0"/>
  </p:normalViewPr>
  <p:slideViewPr>
    <p:cSldViewPr snapToGrid="0">
      <p:cViewPr varScale="1">
        <p:scale>
          <a:sx n="96" d="100"/>
          <a:sy n="96" d="100"/>
        </p:scale>
        <p:origin x="2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10786282" y="6514936"/>
            <a:ext cx="1405718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Slide: </a:t>
            </a:r>
            <a:fld id="{6FBD47B2-E14E-4F4F-B2DB-AC3BDF69EE15}" type="slidenum">
              <a:rPr lang="en-US" sz="18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1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/14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Parthum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A Recap of Economic Theory, Markets, and Willingness to Pay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228782" y="2099879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7329211" y="2217104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 and 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32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4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5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4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1378205" y="5058232"/>
            <a:ext cx="164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More pollution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83973E-B12B-44D7-81C8-00BE515BB9AB}"/>
              </a:ext>
            </a:extLst>
          </p:cNvPr>
          <p:cNvCxnSpPr/>
          <p:nvPr/>
        </p:nvCxnSpPr>
        <p:spPr>
          <a:xfrm flipH="1">
            <a:off x="1713456" y="5037731"/>
            <a:ext cx="10205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16D21F6-E3B8-49B6-91BA-350FB0F9762A}"/>
              </a:ext>
            </a:extLst>
          </p:cNvPr>
          <p:cNvSpPr/>
          <p:nvPr/>
        </p:nvSpPr>
        <p:spPr>
          <a:xfrm>
            <a:off x="3565711" y="5031805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Less pollution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DC5E49-EA0B-4837-BE55-4879A57952F5}"/>
              </a:ext>
            </a:extLst>
          </p:cNvPr>
          <p:cNvCxnSpPr>
            <a:cxnSpLocks/>
          </p:cNvCxnSpPr>
          <p:nvPr/>
        </p:nvCxnSpPr>
        <p:spPr>
          <a:xfrm>
            <a:off x="3836020" y="5011304"/>
            <a:ext cx="921216" cy="0"/>
          </a:xfrm>
          <a:prstGeom prst="straightConnector1">
            <a:avLst/>
          </a:prstGeom>
          <a:ln w="28575">
            <a:solidFill>
              <a:srgbClr val="03F3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775BD-C495-42CB-B69C-53D9E8F1E729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60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51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74938"/>
            <a:ext cx="7705493" cy="52629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2400" b="1" u="sng" dirty="0">
                <a:latin typeface="+mj-lt"/>
                <a:cs typeface="Calibri Light" panose="020F0302020204030204" pitchFamily="34" charset="0"/>
              </a:rPr>
              <a:t>A “market” for “pollution”… </a:t>
            </a:r>
          </a:p>
          <a:p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benefits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from decreasing pollution 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        Benefits are decreasing in the </a:t>
            </a: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	amount of pollution abatement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costs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of decreasing pollution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        Costs are increasing in the </a:t>
            </a: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	amount of pollution abatement</a:t>
            </a:r>
          </a:p>
          <a:p>
            <a:pPr lvl="2"/>
            <a:endParaRPr lang="en-US" sz="2400" b="1" i="1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D6D4B-AAA3-47ED-8390-C663DE4C7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56" y="1765111"/>
            <a:ext cx="4297423" cy="367668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F5894D80-5046-4FAB-9E62-63BA4D2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9" y="969635"/>
            <a:ext cx="11079078" cy="52629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+mj-lt"/>
                <a:cs typeface="Calibri Light" panose="020F0302020204030204" pitchFamily="34" charset="0"/>
              </a:rPr>
              <a:t>A “market” for “something”… </a:t>
            </a:r>
          </a:p>
          <a:p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Demand for something slopes downward… why?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something is more expensive, the quantity demanded will be less</a:t>
            </a:r>
          </a:p>
          <a:p>
            <a:pPr marL="1885950" lvl="3" indent="-514350">
              <a:buAutoNum type="romanLcParenR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substitution</a:t>
            </a:r>
          </a:p>
          <a:p>
            <a:pPr marL="1885950" lvl="3" indent="-514350">
              <a:buAutoNum type="romanLcParenR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income</a:t>
            </a:r>
          </a:p>
          <a:p>
            <a:pPr marL="1885950" lvl="3" indent="-514350">
              <a:buAutoNum type="romanLcParenR"/>
            </a:pP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decreasing marginal benefit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Supply of something slopes upward… why?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As a “supplier” produces more of something it becomes more expensive to supply one more unit of that something</a:t>
            </a:r>
          </a:p>
          <a:p>
            <a:pPr lvl="3"/>
            <a:r>
              <a:rPr lang="en-US" sz="2400" dirty="0" err="1">
                <a:latin typeface="+mj-lt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)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increasing marginal costs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3" y="-85062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>
                <a:solidFill>
                  <a:schemeClr val="tx1"/>
                </a:solidFill>
                <a:latin typeface="+mj-lt"/>
              </a:rPr>
              <a:t>Demand and Supply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5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3" y="-85062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 and Supply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C68DA99-7D91-4066-B4CE-83FC4A658C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8090" r="2323" b="10360"/>
          <a:stretch/>
        </p:blipFill>
        <p:spPr>
          <a:xfrm>
            <a:off x="2686494" y="1020725"/>
            <a:ext cx="6411432" cy="50922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06756C-F121-4BF4-A3AB-532549F9D138}"/>
              </a:ext>
            </a:extLst>
          </p:cNvPr>
          <p:cNvSpPr/>
          <p:nvPr/>
        </p:nvSpPr>
        <p:spPr>
          <a:xfrm rot="19369541">
            <a:off x="6618999" y="2393723"/>
            <a:ext cx="290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b="1" i="1" dirty="0">
                <a:cs typeface="Calibri Light" panose="020F0302020204030204" pitchFamily="34" charset="0"/>
              </a:rPr>
              <a:t>increasing</a:t>
            </a:r>
            <a:r>
              <a:rPr lang="en-US" sz="2000" b="1" i="1" dirty="0">
                <a:cs typeface="Calibri Light" panose="020F0302020204030204" pitchFamily="34" charset="0"/>
              </a:rPr>
              <a:t> marginal costs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56044-25CC-443D-822B-B748501D6364}"/>
              </a:ext>
            </a:extLst>
          </p:cNvPr>
          <p:cNvCxnSpPr/>
          <p:nvPr/>
        </p:nvCxnSpPr>
        <p:spPr>
          <a:xfrm flipV="1">
            <a:off x="7635168" y="2372962"/>
            <a:ext cx="1382751" cy="98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83F616-2E74-4A44-BD9B-1FB89035E0BA}"/>
              </a:ext>
            </a:extLst>
          </p:cNvPr>
          <p:cNvSpPr/>
          <p:nvPr/>
        </p:nvSpPr>
        <p:spPr>
          <a:xfrm rot="2283205">
            <a:off x="6625454" y="4448557"/>
            <a:ext cx="2892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b="1" i="1" dirty="0">
                <a:cs typeface="Calibri Light" panose="020F0302020204030204" pitchFamily="34" charset="0"/>
              </a:rPr>
              <a:t>decreasing marginal benefit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6FFCF-BE31-4192-B8A0-B8868FF1DB24}"/>
              </a:ext>
            </a:extLst>
          </p:cNvPr>
          <p:cNvCxnSpPr>
            <a:cxnSpLocks/>
          </p:cNvCxnSpPr>
          <p:nvPr/>
        </p:nvCxnSpPr>
        <p:spPr>
          <a:xfrm rot="4453242" flipV="1">
            <a:off x="7603964" y="3930338"/>
            <a:ext cx="1382751" cy="98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389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052D1D7-70C0-492F-99FE-84CDF3FE8747}"/>
              </a:ext>
            </a:extLst>
          </p:cNvPr>
          <p:cNvSpPr/>
          <p:nvPr/>
        </p:nvSpPr>
        <p:spPr>
          <a:xfrm>
            <a:off x="7329211" y="2217104"/>
            <a:ext cx="4095400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0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2F0D79-92AA-48EB-BF23-FA0E39A46DD8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2F0D79-92AA-48EB-BF23-FA0E39A46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708244-1E13-4224-8025-816ACA03D33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708244-1E13-4224-8025-816ACA03D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04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0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C6E142-DE1A-41B6-AB29-E62517B84DA5}"/>
              </a:ext>
            </a:extLst>
          </p:cNvPr>
          <p:cNvCxnSpPr>
            <a:cxnSpLocks/>
          </p:cNvCxnSpPr>
          <p:nvPr/>
        </p:nvCxnSpPr>
        <p:spPr>
          <a:xfrm flipV="1">
            <a:off x="1045512" y="3460237"/>
            <a:ext cx="1084371" cy="1834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8A3BB-7034-4307-8F0E-9DE8674E68A9}"/>
              </a:ext>
            </a:extLst>
          </p:cNvPr>
          <p:cNvCxnSpPr>
            <a:cxnSpLocks/>
          </p:cNvCxnSpPr>
          <p:nvPr/>
        </p:nvCxnSpPr>
        <p:spPr>
          <a:xfrm>
            <a:off x="1583473" y="4516603"/>
            <a:ext cx="0" cy="1357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/>
              <p:nvPr/>
            </p:nvSpPr>
            <p:spPr>
              <a:xfrm>
                <a:off x="1438040" y="5915814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40" y="5915814"/>
                <a:ext cx="4108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1830D2-F770-45E3-A9CB-5267E2D5EC29}"/>
              </a:ext>
            </a:extLst>
          </p:cNvPr>
          <p:cNvCxnSpPr>
            <a:cxnSpLocks/>
          </p:cNvCxnSpPr>
          <p:nvPr/>
        </p:nvCxnSpPr>
        <p:spPr>
          <a:xfrm>
            <a:off x="1007254" y="4502697"/>
            <a:ext cx="39850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/>
              <p:nvPr/>
            </p:nvSpPr>
            <p:spPr>
              <a:xfrm>
                <a:off x="561094" y="4373375"/>
                <a:ext cx="413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" y="4373375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C051AC-FA83-4CAE-AF73-B87FECD9004E}"/>
              </a:ext>
            </a:extLst>
          </p:cNvPr>
          <p:cNvCxnSpPr>
            <a:cxnSpLocks/>
          </p:cNvCxnSpPr>
          <p:nvPr/>
        </p:nvCxnSpPr>
        <p:spPr>
          <a:xfrm>
            <a:off x="7815080" y="2817750"/>
            <a:ext cx="0" cy="306643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/>
              <p:nvPr/>
            </p:nvSpPr>
            <p:spPr>
              <a:xfrm>
                <a:off x="7669647" y="5925797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47" y="5925797"/>
                <a:ext cx="4108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E8C58288-46A5-425F-BFBE-DFCB6AE60FB6}"/>
              </a:ext>
            </a:extLst>
          </p:cNvPr>
          <p:cNvSpPr/>
          <p:nvPr/>
        </p:nvSpPr>
        <p:spPr>
          <a:xfrm>
            <a:off x="8622485" y="2077484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benefits line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00CB0E-B384-4566-881E-85BD0601BFBB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7875057" y="2339094"/>
            <a:ext cx="747428" cy="33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559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228782" y="2099879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8A3BB-7034-4307-8F0E-9DE8674E68A9}"/>
              </a:ext>
            </a:extLst>
          </p:cNvPr>
          <p:cNvCxnSpPr>
            <a:cxnSpLocks/>
          </p:cNvCxnSpPr>
          <p:nvPr/>
        </p:nvCxnSpPr>
        <p:spPr>
          <a:xfrm>
            <a:off x="2679082" y="3429000"/>
            <a:ext cx="26190" cy="24126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/>
              <p:nvPr/>
            </p:nvSpPr>
            <p:spPr>
              <a:xfrm>
                <a:off x="2557916" y="5883295"/>
                <a:ext cx="414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6" y="5883295"/>
                <a:ext cx="41466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1830D2-F770-45E3-A9CB-5267E2D5EC29}"/>
              </a:ext>
            </a:extLst>
          </p:cNvPr>
          <p:cNvCxnSpPr>
            <a:cxnSpLocks/>
          </p:cNvCxnSpPr>
          <p:nvPr/>
        </p:nvCxnSpPr>
        <p:spPr>
          <a:xfrm>
            <a:off x="1086233" y="3337430"/>
            <a:ext cx="138933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/>
              <p:nvPr/>
            </p:nvSpPr>
            <p:spPr>
              <a:xfrm>
                <a:off x="638150" y="3208108"/>
                <a:ext cx="4172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0" y="3208108"/>
                <a:ext cx="417294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C051AC-FA83-4CAE-AF73-B87FECD9004E}"/>
              </a:ext>
            </a:extLst>
          </p:cNvPr>
          <p:cNvCxnSpPr>
            <a:cxnSpLocks/>
          </p:cNvCxnSpPr>
          <p:nvPr/>
        </p:nvCxnSpPr>
        <p:spPr>
          <a:xfrm>
            <a:off x="9108126" y="3933938"/>
            <a:ext cx="0" cy="191602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/>
              <p:nvPr/>
            </p:nvSpPr>
            <p:spPr>
              <a:xfrm>
                <a:off x="8960770" y="5891569"/>
                <a:ext cx="4146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770" y="5891569"/>
                <a:ext cx="4146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E8C58288-46A5-425F-BFBE-DFCB6AE60FB6}"/>
              </a:ext>
            </a:extLst>
          </p:cNvPr>
          <p:cNvSpPr/>
          <p:nvPr/>
        </p:nvSpPr>
        <p:spPr>
          <a:xfrm>
            <a:off x="9957421" y="317160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benefits line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00CB0E-B384-4566-881E-85BD0601BFBB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09993" y="3433216"/>
            <a:ext cx="747428" cy="33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156016-D07D-436B-AA0A-8E72700BF0A5}"/>
              </a:ext>
            </a:extLst>
          </p:cNvPr>
          <p:cNvCxnSpPr>
            <a:cxnSpLocks/>
          </p:cNvCxnSpPr>
          <p:nvPr/>
        </p:nvCxnSpPr>
        <p:spPr>
          <a:xfrm flipV="1">
            <a:off x="1770809" y="2702132"/>
            <a:ext cx="1760460" cy="1197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820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60957" y="2149850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73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29029" y="2104481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8"/>
              <a:ext cx="3965845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836013-88D0-4BB3-8A85-B43D329A0C7F}"/>
              </a:ext>
            </a:extLst>
          </p:cNvPr>
          <p:cNvCxnSpPr>
            <a:cxnSpLocks/>
          </p:cNvCxnSpPr>
          <p:nvPr/>
        </p:nvCxnSpPr>
        <p:spPr>
          <a:xfrm flipV="1">
            <a:off x="1807675" y="5037679"/>
            <a:ext cx="1739867" cy="5777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939881-4D56-4D07-A4B7-391FE8D95B0D}"/>
              </a:ext>
            </a:extLst>
          </p:cNvPr>
          <p:cNvCxnSpPr>
            <a:cxnSpLocks/>
          </p:cNvCxnSpPr>
          <p:nvPr/>
        </p:nvCxnSpPr>
        <p:spPr>
          <a:xfrm>
            <a:off x="2677608" y="5375000"/>
            <a:ext cx="1" cy="3736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/>
              <p:nvPr/>
            </p:nvSpPr>
            <p:spPr>
              <a:xfrm>
                <a:off x="2517773" y="5826680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773" y="5826680"/>
                <a:ext cx="4108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3D059-EB5B-416A-B594-88AC62E12F77}"/>
              </a:ext>
            </a:extLst>
          </p:cNvPr>
          <p:cNvCxnSpPr>
            <a:cxnSpLocks/>
          </p:cNvCxnSpPr>
          <p:nvPr/>
        </p:nvCxnSpPr>
        <p:spPr>
          <a:xfrm flipV="1">
            <a:off x="1031630" y="5314184"/>
            <a:ext cx="1378346" cy="362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/>
              <p:nvPr/>
            </p:nvSpPr>
            <p:spPr>
              <a:xfrm>
                <a:off x="585470" y="5221112"/>
                <a:ext cx="4134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" y="5221112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7622D5-3238-46B5-AF86-7CAE227CB48D}"/>
              </a:ext>
            </a:extLst>
          </p:cNvPr>
          <p:cNvCxnSpPr>
            <a:cxnSpLocks/>
          </p:cNvCxnSpPr>
          <p:nvPr/>
        </p:nvCxnSpPr>
        <p:spPr>
          <a:xfrm>
            <a:off x="8725488" y="4516603"/>
            <a:ext cx="0" cy="12880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/>
              <p:nvPr/>
            </p:nvSpPr>
            <p:spPr>
              <a:xfrm>
                <a:off x="8570184" y="5834607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84" y="5834607"/>
                <a:ext cx="4108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5A2D5C5-E1CE-4191-B758-273208899D7C}"/>
              </a:ext>
            </a:extLst>
          </p:cNvPr>
          <p:cNvSpPr/>
          <p:nvPr/>
        </p:nvSpPr>
        <p:spPr>
          <a:xfrm>
            <a:off x="8347913" y="263966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line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91566-6B3A-43B0-97FD-D7DD619C8A85}"/>
              </a:ext>
            </a:extLst>
          </p:cNvPr>
          <p:cNvCxnSpPr>
            <a:cxnSpLocks/>
          </p:cNvCxnSpPr>
          <p:nvPr/>
        </p:nvCxnSpPr>
        <p:spPr>
          <a:xfrm flipH="1">
            <a:off x="8725488" y="3270034"/>
            <a:ext cx="160253" cy="1054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59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38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836013-88D0-4BB3-8A85-B43D329A0C7F}"/>
              </a:ext>
            </a:extLst>
          </p:cNvPr>
          <p:cNvCxnSpPr>
            <a:cxnSpLocks/>
          </p:cNvCxnSpPr>
          <p:nvPr/>
        </p:nvCxnSpPr>
        <p:spPr>
          <a:xfrm flipV="1">
            <a:off x="3117352" y="4258131"/>
            <a:ext cx="1531262" cy="9947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939881-4D56-4D07-A4B7-391FE8D95B0D}"/>
              </a:ext>
            </a:extLst>
          </p:cNvPr>
          <p:cNvCxnSpPr>
            <a:cxnSpLocks/>
          </p:cNvCxnSpPr>
          <p:nvPr/>
        </p:nvCxnSpPr>
        <p:spPr>
          <a:xfrm>
            <a:off x="3937513" y="4809089"/>
            <a:ext cx="1" cy="9087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/>
              <p:nvPr/>
            </p:nvSpPr>
            <p:spPr>
              <a:xfrm>
                <a:off x="3775754" y="5795838"/>
                <a:ext cx="4146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54" y="5795838"/>
                <a:ext cx="41466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3D059-EB5B-416A-B594-88AC62E12F77}"/>
              </a:ext>
            </a:extLst>
          </p:cNvPr>
          <p:cNvCxnSpPr>
            <a:cxnSpLocks/>
          </p:cNvCxnSpPr>
          <p:nvPr/>
        </p:nvCxnSpPr>
        <p:spPr>
          <a:xfrm flipV="1">
            <a:off x="1020694" y="4682373"/>
            <a:ext cx="2755060" cy="30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/>
              <p:nvPr/>
            </p:nvSpPr>
            <p:spPr>
              <a:xfrm>
                <a:off x="597209" y="4593263"/>
                <a:ext cx="4134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9" y="4593263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7622D5-3238-46B5-AF86-7CAE227CB48D}"/>
              </a:ext>
            </a:extLst>
          </p:cNvPr>
          <p:cNvCxnSpPr>
            <a:cxnSpLocks/>
          </p:cNvCxnSpPr>
          <p:nvPr/>
        </p:nvCxnSpPr>
        <p:spPr>
          <a:xfrm>
            <a:off x="10264027" y="3270511"/>
            <a:ext cx="0" cy="253382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14E7474-D411-451C-9105-2D15477FF87E}"/>
              </a:ext>
            </a:extLst>
          </p:cNvPr>
          <p:cNvSpPr/>
          <p:nvPr/>
        </p:nvSpPr>
        <p:spPr>
          <a:xfrm>
            <a:off x="8347913" y="263966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line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6497E4-4987-4FEE-894C-6DB2A356DA7A}"/>
              </a:ext>
            </a:extLst>
          </p:cNvPr>
          <p:cNvCxnSpPr>
            <a:cxnSpLocks/>
          </p:cNvCxnSpPr>
          <p:nvPr/>
        </p:nvCxnSpPr>
        <p:spPr>
          <a:xfrm>
            <a:off x="9411856" y="3043430"/>
            <a:ext cx="603742" cy="182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/>
              <p:nvPr/>
            </p:nvSpPr>
            <p:spPr>
              <a:xfrm>
                <a:off x="10106800" y="5834289"/>
                <a:ext cx="414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00" y="5834289"/>
                <a:ext cx="4146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3840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18520</TotalTime>
  <Words>450</Words>
  <Application>Microsoft Office PowerPoint</Application>
  <PresentationFormat>Widescreen</PresentationFormat>
  <Paragraphs>264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Presentation</vt:lpstr>
      <vt:lpstr>PowerPoint Presentation</vt:lpstr>
      <vt:lpstr>PowerPoint Presentation</vt:lpstr>
      <vt:lpstr>Demand and Supply</vt:lpstr>
      <vt:lpstr>Demand</vt:lpstr>
      <vt:lpstr>Demand</vt:lpstr>
      <vt:lpstr>Demand</vt:lpstr>
      <vt:lpstr>Supply</vt:lpstr>
      <vt:lpstr>Supply</vt:lpstr>
      <vt:lpstr>Supply</vt:lpstr>
      <vt:lpstr>Demand and Supply</vt:lpstr>
      <vt:lpstr>Market for Pollution</vt:lpstr>
      <vt:lpstr>Market for Pollution</vt:lpstr>
      <vt:lpstr>Market for Pollution</vt:lpstr>
      <vt:lpstr>Market for Pollution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Parthum, Bryan</cp:lastModifiedBy>
  <cp:revision>562</cp:revision>
  <dcterms:created xsi:type="dcterms:W3CDTF">2018-08-24T16:58:07Z</dcterms:created>
  <dcterms:modified xsi:type="dcterms:W3CDTF">2022-08-23T14:09:59Z</dcterms:modified>
</cp:coreProperties>
</file>