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15" r:id="rId2"/>
    <p:sldId id="348" r:id="rId3"/>
    <p:sldId id="405" r:id="rId4"/>
    <p:sldId id="406" r:id="rId5"/>
    <p:sldId id="411" r:id="rId6"/>
    <p:sldId id="412" r:id="rId7"/>
    <p:sldId id="403" r:id="rId8"/>
    <p:sldId id="404" r:id="rId9"/>
    <p:sldId id="410" r:id="rId10"/>
    <p:sldId id="329" r:id="rId11"/>
    <p:sldId id="407" r:id="rId12"/>
    <p:sldId id="402" r:id="rId13"/>
    <p:sldId id="408" r:id="rId14"/>
    <p:sldId id="409" r:id="rId15"/>
    <p:sldId id="413" r:id="rId16"/>
    <p:sldId id="419" r:id="rId17"/>
    <p:sldId id="415" r:id="rId18"/>
    <p:sldId id="420" r:id="rId19"/>
    <p:sldId id="421" r:id="rId20"/>
    <p:sldId id="422" r:id="rId21"/>
    <p:sldId id="416" r:id="rId22"/>
    <p:sldId id="423" r:id="rId23"/>
    <p:sldId id="418" r:id="rId24"/>
    <p:sldId id="424" r:id="rId25"/>
    <p:sldId id="425" r:id="rId26"/>
    <p:sldId id="426" r:id="rId27"/>
    <p:sldId id="414" r:id="rId28"/>
    <p:sldId id="400" r:id="rId29"/>
    <p:sldId id="42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348"/>
            <p14:sldId id="405"/>
            <p14:sldId id="406"/>
            <p14:sldId id="411"/>
            <p14:sldId id="412"/>
            <p14:sldId id="403"/>
            <p14:sldId id="404"/>
            <p14:sldId id="410"/>
            <p14:sldId id="329"/>
            <p14:sldId id="407"/>
            <p14:sldId id="402"/>
            <p14:sldId id="408"/>
            <p14:sldId id="409"/>
            <p14:sldId id="413"/>
            <p14:sldId id="419"/>
            <p14:sldId id="415"/>
            <p14:sldId id="420"/>
            <p14:sldId id="421"/>
            <p14:sldId id="422"/>
            <p14:sldId id="416"/>
            <p14:sldId id="423"/>
            <p14:sldId id="418"/>
            <p14:sldId id="424"/>
            <p14:sldId id="425"/>
            <p14:sldId id="426"/>
            <p14:sldId id="414"/>
            <p14:sldId id="400"/>
            <p14:sldId id="427"/>
          </p14:sldIdLst>
        </p14:section>
        <p14:section name="Store" id="{99F90279-42E7-411D-A27A-8C0A36389AB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C00000"/>
    <a:srgbClr val="DDDDDD"/>
    <a:srgbClr val="FF9900"/>
    <a:srgbClr val="2E6187"/>
    <a:srgbClr val="E09878"/>
    <a:srgbClr val="03F314"/>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6" autoAdjust="0"/>
    <p:restoredTop sz="84129" autoAdjust="0"/>
  </p:normalViewPr>
  <p:slideViewPr>
    <p:cSldViewPr snapToGrid="0">
      <p:cViewPr varScale="1">
        <p:scale>
          <a:sx n="64" d="100"/>
          <a:sy n="64" d="100"/>
        </p:scale>
        <p:origin x="996"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um, Bryan" userId="0944d42a-0297-47b7-847f-b5cd4d2f087f" providerId="ADAL" clId="{389B62FC-388E-4E1C-8375-7A4369289FAE}"/>
    <pc:docChg chg="undo redo custSel addSld delSld modSld sldOrd modMainMaster modSection">
      <pc:chgData name="Parthum, Bryan" userId="0944d42a-0297-47b7-847f-b5cd4d2f087f" providerId="ADAL" clId="{389B62FC-388E-4E1C-8375-7A4369289FAE}" dt="2022-09-07T19:57:35.609" v="11170" actId="6549"/>
      <pc:docMkLst>
        <pc:docMk/>
      </pc:docMkLst>
      <pc:sldChg chg="modSp mod">
        <pc:chgData name="Parthum, Bryan" userId="0944d42a-0297-47b7-847f-b5cd4d2f087f" providerId="ADAL" clId="{389B62FC-388E-4E1C-8375-7A4369289FAE}" dt="2022-09-07T02:07:21.413" v="1276"/>
        <pc:sldMkLst>
          <pc:docMk/>
          <pc:sldMk cId="2768470357" sldId="315"/>
        </pc:sldMkLst>
        <pc:spChg chg="mod">
          <ac:chgData name="Parthum, Bryan" userId="0944d42a-0297-47b7-847f-b5cd4d2f087f" providerId="ADAL" clId="{389B62FC-388E-4E1C-8375-7A4369289FAE}" dt="2022-09-07T02:07:21.413" v="1276"/>
          <ac:spMkLst>
            <pc:docMk/>
            <pc:sldMk cId="2768470357" sldId="315"/>
            <ac:spMk id="7" creationId="{00000000-0000-0000-0000-000000000000}"/>
          </ac:spMkLst>
        </pc:spChg>
      </pc:sldChg>
      <pc:sldChg chg="addSp delSp modSp add del mod ord">
        <pc:chgData name="Parthum, Bryan" userId="0944d42a-0297-47b7-847f-b5cd4d2f087f" providerId="ADAL" clId="{389B62FC-388E-4E1C-8375-7A4369289FAE}" dt="2022-09-07T14:47:47.431" v="4797" actId="1076"/>
        <pc:sldMkLst>
          <pc:docMk/>
          <pc:sldMk cId="3119519373" sldId="329"/>
        </pc:sldMkLst>
        <pc:spChg chg="add mod">
          <ac:chgData name="Parthum, Bryan" userId="0944d42a-0297-47b7-847f-b5cd4d2f087f" providerId="ADAL" clId="{389B62FC-388E-4E1C-8375-7A4369289FAE}" dt="2022-09-07T14:47:47.431" v="4797" actId="1076"/>
          <ac:spMkLst>
            <pc:docMk/>
            <pc:sldMk cId="3119519373" sldId="329"/>
            <ac:spMk id="6" creationId="{DC2EBD16-332C-49CF-9145-F26278F551B8}"/>
          </ac:spMkLst>
        </pc:spChg>
        <pc:spChg chg="mod">
          <ac:chgData name="Parthum, Bryan" userId="0944d42a-0297-47b7-847f-b5cd4d2f087f" providerId="ADAL" clId="{389B62FC-388E-4E1C-8375-7A4369289FAE}" dt="2022-09-07T13:42:27.315" v="3346" actId="14100"/>
          <ac:spMkLst>
            <pc:docMk/>
            <pc:sldMk cId="3119519373" sldId="329"/>
            <ac:spMk id="8" creationId="{363A6E82-AC88-40FF-8D05-2549474AF673}"/>
          </ac:spMkLst>
        </pc:spChg>
        <pc:spChg chg="mod">
          <ac:chgData name="Parthum, Bryan" userId="0944d42a-0297-47b7-847f-b5cd4d2f087f" providerId="ADAL" clId="{389B62FC-388E-4E1C-8375-7A4369289FAE}" dt="2022-09-07T02:24:44.366" v="1883" actId="1076"/>
          <ac:spMkLst>
            <pc:docMk/>
            <pc:sldMk cId="3119519373" sldId="329"/>
            <ac:spMk id="10" creationId="{9618D731-B42D-4F24-957F-613802B3C3BC}"/>
          </ac:spMkLst>
        </pc:spChg>
        <pc:picChg chg="del mod">
          <ac:chgData name="Parthum, Bryan" userId="0944d42a-0297-47b7-847f-b5cd4d2f087f" providerId="ADAL" clId="{389B62FC-388E-4E1C-8375-7A4369289FAE}" dt="2022-09-07T02:17:45.747" v="1681" actId="478"/>
          <ac:picMkLst>
            <pc:docMk/>
            <pc:sldMk cId="3119519373" sldId="329"/>
            <ac:picMk id="3" creationId="{325BE659-77C9-4A72-9FC1-04F44707B5BE}"/>
          </ac:picMkLst>
        </pc:picChg>
        <pc:picChg chg="mod">
          <ac:chgData name="Parthum, Bryan" userId="0944d42a-0297-47b7-847f-b5cd4d2f087f" providerId="ADAL" clId="{389B62FC-388E-4E1C-8375-7A4369289FAE}" dt="2022-09-07T02:24:39.320" v="1882" actId="1076"/>
          <ac:picMkLst>
            <pc:docMk/>
            <pc:sldMk cId="3119519373" sldId="329"/>
            <ac:picMk id="9" creationId="{7D4B0BB9-9122-41E3-B8AC-5EB6BF9B7568}"/>
          </ac:picMkLst>
        </pc:picChg>
      </pc:sldChg>
      <pc:sldChg chg="modSp mod">
        <pc:chgData name="Parthum, Bryan" userId="0944d42a-0297-47b7-847f-b5cd4d2f087f" providerId="ADAL" clId="{389B62FC-388E-4E1C-8375-7A4369289FAE}" dt="2022-09-07T13:55:00.297" v="3599" actId="20577"/>
        <pc:sldMkLst>
          <pc:docMk/>
          <pc:sldMk cId="2111565500" sldId="348"/>
        </pc:sldMkLst>
        <pc:spChg chg="mod">
          <ac:chgData name="Parthum, Bryan" userId="0944d42a-0297-47b7-847f-b5cd4d2f087f" providerId="ADAL" clId="{389B62FC-388E-4E1C-8375-7A4369289FAE}" dt="2022-09-07T13:55:00.297" v="3599" actId="20577"/>
          <ac:spMkLst>
            <pc:docMk/>
            <pc:sldMk cId="2111565500" sldId="348"/>
            <ac:spMk id="6" creationId="{00000000-0000-0000-0000-000000000000}"/>
          </ac:spMkLst>
        </pc:spChg>
        <pc:spChg chg="mod">
          <ac:chgData name="Parthum, Bryan" userId="0944d42a-0297-47b7-847f-b5cd4d2f087f" providerId="ADAL" clId="{389B62FC-388E-4E1C-8375-7A4369289FAE}" dt="2022-09-07T13:37:29.026" v="3341" actId="6549"/>
          <ac:spMkLst>
            <pc:docMk/>
            <pc:sldMk cId="2111565500" sldId="348"/>
            <ac:spMk id="8" creationId="{363A6E82-AC88-40FF-8D05-2549474AF673}"/>
          </ac:spMkLst>
        </pc:spChg>
      </pc:sldChg>
      <pc:sldChg chg="del">
        <pc:chgData name="Parthum, Bryan" userId="0944d42a-0297-47b7-847f-b5cd4d2f087f" providerId="ADAL" clId="{389B62FC-388E-4E1C-8375-7A4369289FAE}" dt="2022-09-06T14:26:37.224" v="0" actId="47"/>
        <pc:sldMkLst>
          <pc:docMk/>
          <pc:sldMk cId="1314667311" sldId="361"/>
        </pc:sldMkLst>
      </pc:sldChg>
      <pc:sldChg chg="del">
        <pc:chgData name="Parthum, Bryan" userId="0944d42a-0297-47b7-847f-b5cd4d2f087f" providerId="ADAL" clId="{389B62FC-388E-4E1C-8375-7A4369289FAE}" dt="2022-09-06T14:26:37.925" v="1" actId="47"/>
        <pc:sldMkLst>
          <pc:docMk/>
          <pc:sldMk cId="2062271143" sldId="362"/>
        </pc:sldMkLst>
      </pc:sldChg>
      <pc:sldChg chg="del">
        <pc:chgData name="Parthum, Bryan" userId="0944d42a-0297-47b7-847f-b5cd4d2f087f" providerId="ADAL" clId="{389B62FC-388E-4E1C-8375-7A4369289FAE}" dt="2022-09-06T14:28:02.129" v="279" actId="47"/>
        <pc:sldMkLst>
          <pc:docMk/>
          <pc:sldMk cId="3198281085" sldId="363"/>
        </pc:sldMkLst>
      </pc:sldChg>
      <pc:sldChg chg="del">
        <pc:chgData name="Parthum, Bryan" userId="0944d42a-0297-47b7-847f-b5cd4d2f087f" providerId="ADAL" clId="{389B62FC-388E-4E1C-8375-7A4369289FAE}" dt="2022-09-06T14:28:04.718" v="280" actId="47"/>
        <pc:sldMkLst>
          <pc:docMk/>
          <pc:sldMk cId="2956025657" sldId="364"/>
        </pc:sldMkLst>
      </pc:sldChg>
      <pc:sldChg chg="del">
        <pc:chgData name="Parthum, Bryan" userId="0944d42a-0297-47b7-847f-b5cd4d2f087f" providerId="ADAL" clId="{389B62FC-388E-4E1C-8375-7A4369289FAE}" dt="2022-09-06T14:28:05.373" v="281" actId="47"/>
        <pc:sldMkLst>
          <pc:docMk/>
          <pc:sldMk cId="903375275" sldId="365"/>
        </pc:sldMkLst>
      </pc:sldChg>
      <pc:sldChg chg="del">
        <pc:chgData name="Parthum, Bryan" userId="0944d42a-0297-47b7-847f-b5cd4d2f087f" providerId="ADAL" clId="{389B62FC-388E-4E1C-8375-7A4369289FAE}" dt="2022-09-06T14:28:13.474" v="283" actId="47"/>
        <pc:sldMkLst>
          <pc:docMk/>
          <pc:sldMk cId="4170528689" sldId="366"/>
        </pc:sldMkLst>
      </pc:sldChg>
      <pc:sldChg chg="del">
        <pc:chgData name="Parthum, Bryan" userId="0944d42a-0297-47b7-847f-b5cd4d2f087f" providerId="ADAL" clId="{389B62FC-388E-4E1C-8375-7A4369289FAE}" dt="2022-09-06T14:28:01.305" v="278" actId="47"/>
        <pc:sldMkLst>
          <pc:docMk/>
          <pc:sldMk cId="3688818749" sldId="367"/>
        </pc:sldMkLst>
      </pc:sldChg>
      <pc:sldChg chg="del">
        <pc:chgData name="Parthum, Bryan" userId="0944d42a-0297-47b7-847f-b5cd4d2f087f" providerId="ADAL" clId="{389B62FC-388E-4E1C-8375-7A4369289FAE}" dt="2022-09-06T14:28:00.389" v="277" actId="47"/>
        <pc:sldMkLst>
          <pc:docMk/>
          <pc:sldMk cId="177133863" sldId="368"/>
        </pc:sldMkLst>
      </pc:sldChg>
      <pc:sldChg chg="add del">
        <pc:chgData name="Parthum, Bryan" userId="0944d42a-0297-47b7-847f-b5cd4d2f087f" providerId="ADAL" clId="{389B62FC-388E-4E1C-8375-7A4369289FAE}" dt="2022-09-06T14:27:59.499" v="276" actId="47"/>
        <pc:sldMkLst>
          <pc:docMk/>
          <pc:sldMk cId="1599500337" sldId="369"/>
        </pc:sldMkLst>
      </pc:sldChg>
      <pc:sldChg chg="del">
        <pc:chgData name="Parthum, Bryan" userId="0944d42a-0297-47b7-847f-b5cd4d2f087f" providerId="ADAL" clId="{389B62FC-388E-4E1C-8375-7A4369289FAE}" dt="2022-09-06T14:28:06.090" v="282" actId="47"/>
        <pc:sldMkLst>
          <pc:docMk/>
          <pc:sldMk cId="1755617470" sldId="370"/>
        </pc:sldMkLst>
      </pc:sldChg>
      <pc:sldChg chg="del">
        <pc:chgData name="Parthum, Bryan" userId="0944d42a-0297-47b7-847f-b5cd4d2f087f" providerId="ADAL" clId="{389B62FC-388E-4E1C-8375-7A4369289FAE}" dt="2022-09-06T14:28:13.474" v="283" actId="47"/>
        <pc:sldMkLst>
          <pc:docMk/>
          <pc:sldMk cId="150511416" sldId="371"/>
        </pc:sldMkLst>
      </pc:sldChg>
      <pc:sldChg chg="del">
        <pc:chgData name="Parthum, Bryan" userId="0944d42a-0297-47b7-847f-b5cd4d2f087f" providerId="ADAL" clId="{389B62FC-388E-4E1C-8375-7A4369289FAE}" dt="2022-09-06T14:28:13.474" v="283" actId="47"/>
        <pc:sldMkLst>
          <pc:docMk/>
          <pc:sldMk cId="3396756116" sldId="372"/>
        </pc:sldMkLst>
      </pc:sldChg>
      <pc:sldChg chg="del">
        <pc:chgData name="Parthum, Bryan" userId="0944d42a-0297-47b7-847f-b5cd4d2f087f" providerId="ADAL" clId="{389B62FC-388E-4E1C-8375-7A4369289FAE}" dt="2022-09-06T14:28:13.474" v="283" actId="47"/>
        <pc:sldMkLst>
          <pc:docMk/>
          <pc:sldMk cId="4289398714" sldId="373"/>
        </pc:sldMkLst>
      </pc:sldChg>
      <pc:sldChg chg="del">
        <pc:chgData name="Parthum, Bryan" userId="0944d42a-0297-47b7-847f-b5cd4d2f087f" providerId="ADAL" clId="{389B62FC-388E-4E1C-8375-7A4369289FAE}" dt="2022-09-06T14:28:13.474" v="283" actId="47"/>
        <pc:sldMkLst>
          <pc:docMk/>
          <pc:sldMk cId="718519468" sldId="375"/>
        </pc:sldMkLst>
      </pc:sldChg>
      <pc:sldChg chg="del">
        <pc:chgData name="Parthum, Bryan" userId="0944d42a-0297-47b7-847f-b5cd4d2f087f" providerId="ADAL" clId="{389B62FC-388E-4E1C-8375-7A4369289FAE}" dt="2022-09-06T14:28:13.474" v="283" actId="47"/>
        <pc:sldMkLst>
          <pc:docMk/>
          <pc:sldMk cId="1782488575" sldId="376"/>
        </pc:sldMkLst>
      </pc:sldChg>
      <pc:sldChg chg="del">
        <pc:chgData name="Parthum, Bryan" userId="0944d42a-0297-47b7-847f-b5cd4d2f087f" providerId="ADAL" clId="{389B62FC-388E-4E1C-8375-7A4369289FAE}" dt="2022-09-06T14:28:13.474" v="283" actId="47"/>
        <pc:sldMkLst>
          <pc:docMk/>
          <pc:sldMk cId="2567786901" sldId="377"/>
        </pc:sldMkLst>
      </pc:sldChg>
      <pc:sldChg chg="del">
        <pc:chgData name="Parthum, Bryan" userId="0944d42a-0297-47b7-847f-b5cd4d2f087f" providerId="ADAL" clId="{389B62FC-388E-4E1C-8375-7A4369289FAE}" dt="2022-09-06T14:28:13.474" v="283" actId="47"/>
        <pc:sldMkLst>
          <pc:docMk/>
          <pc:sldMk cId="620093926" sldId="378"/>
        </pc:sldMkLst>
      </pc:sldChg>
      <pc:sldChg chg="del">
        <pc:chgData name="Parthum, Bryan" userId="0944d42a-0297-47b7-847f-b5cd4d2f087f" providerId="ADAL" clId="{389B62FC-388E-4E1C-8375-7A4369289FAE}" dt="2022-09-06T14:28:13.474" v="283" actId="47"/>
        <pc:sldMkLst>
          <pc:docMk/>
          <pc:sldMk cId="107512449" sldId="379"/>
        </pc:sldMkLst>
      </pc:sldChg>
      <pc:sldChg chg="del">
        <pc:chgData name="Parthum, Bryan" userId="0944d42a-0297-47b7-847f-b5cd4d2f087f" providerId="ADAL" clId="{389B62FC-388E-4E1C-8375-7A4369289FAE}" dt="2022-09-06T14:28:13.474" v="283" actId="47"/>
        <pc:sldMkLst>
          <pc:docMk/>
          <pc:sldMk cId="1067057254" sldId="380"/>
        </pc:sldMkLst>
      </pc:sldChg>
      <pc:sldChg chg="del">
        <pc:chgData name="Parthum, Bryan" userId="0944d42a-0297-47b7-847f-b5cd4d2f087f" providerId="ADAL" clId="{389B62FC-388E-4E1C-8375-7A4369289FAE}" dt="2022-09-06T14:28:13.474" v="283" actId="47"/>
        <pc:sldMkLst>
          <pc:docMk/>
          <pc:sldMk cId="4051151722" sldId="381"/>
        </pc:sldMkLst>
      </pc:sldChg>
      <pc:sldChg chg="del">
        <pc:chgData name="Parthum, Bryan" userId="0944d42a-0297-47b7-847f-b5cd4d2f087f" providerId="ADAL" clId="{389B62FC-388E-4E1C-8375-7A4369289FAE}" dt="2022-09-06T14:28:13.474" v="283" actId="47"/>
        <pc:sldMkLst>
          <pc:docMk/>
          <pc:sldMk cId="1824837615" sldId="382"/>
        </pc:sldMkLst>
      </pc:sldChg>
      <pc:sldChg chg="del">
        <pc:chgData name="Parthum, Bryan" userId="0944d42a-0297-47b7-847f-b5cd4d2f087f" providerId="ADAL" clId="{389B62FC-388E-4E1C-8375-7A4369289FAE}" dt="2022-09-06T14:28:13.474" v="283" actId="47"/>
        <pc:sldMkLst>
          <pc:docMk/>
          <pc:sldMk cId="2440472948" sldId="383"/>
        </pc:sldMkLst>
      </pc:sldChg>
      <pc:sldChg chg="del">
        <pc:chgData name="Parthum, Bryan" userId="0944d42a-0297-47b7-847f-b5cd4d2f087f" providerId="ADAL" clId="{389B62FC-388E-4E1C-8375-7A4369289FAE}" dt="2022-09-06T14:28:13.474" v="283" actId="47"/>
        <pc:sldMkLst>
          <pc:docMk/>
          <pc:sldMk cId="1909501492" sldId="384"/>
        </pc:sldMkLst>
      </pc:sldChg>
      <pc:sldChg chg="del">
        <pc:chgData name="Parthum, Bryan" userId="0944d42a-0297-47b7-847f-b5cd4d2f087f" providerId="ADAL" clId="{389B62FC-388E-4E1C-8375-7A4369289FAE}" dt="2022-09-06T14:28:13.474" v="283" actId="47"/>
        <pc:sldMkLst>
          <pc:docMk/>
          <pc:sldMk cId="3320926832" sldId="385"/>
        </pc:sldMkLst>
      </pc:sldChg>
      <pc:sldChg chg="del">
        <pc:chgData name="Parthum, Bryan" userId="0944d42a-0297-47b7-847f-b5cd4d2f087f" providerId="ADAL" clId="{389B62FC-388E-4E1C-8375-7A4369289FAE}" dt="2022-09-06T14:28:13.474" v="283" actId="47"/>
        <pc:sldMkLst>
          <pc:docMk/>
          <pc:sldMk cId="1321138336" sldId="386"/>
        </pc:sldMkLst>
      </pc:sldChg>
      <pc:sldChg chg="del">
        <pc:chgData name="Parthum, Bryan" userId="0944d42a-0297-47b7-847f-b5cd4d2f087f" providerId="ADAL" clId="{389B62FC-388E-4E1C-8375-7A4369289FAE}" dt="2022-09-06T14:28:13.474" v="283" actId="47"/>
        <pc:sldMkLst>
          <pc:docMk/>
          <pc:sldMk cId="4016966488" sldId="387"/>
        </pc:sldMkLst>
      </pc:sldChg>
      <pc:sldChg chg="del">
        <pc:chgData name="Parthum, Bryan" userId="0944d42a-0297-47b7-847f-b5cd4d2f087f" providerId="ADAL" clId="{389B62FC-388E-4E1C-8375-7A4369289FAE}" dt="2022-09-06T14:28:13.474" v="283" actId="47"/>
        <pc:sldMkLst>
          <pc:docMk/>
          <pc:sldMk cId="2728303465" sldId="388"/>
        </pc:sldMkLst>
      </pc:sldChg>
      <pc:sldChg chg="del">
        <pc:chgData name="Parthum, Bryan" userId="0944d42a-0297-47b7-847f-b5cd4d2f087f" providerId="ADAL" clId="{389B62FC-388E-4E1C-8375-7A4369289FAE}" dt="2022-09-06T14:28:13.474" v="283" actId="47"/>
        <pc:sldMkLst>
          <pc:docMk/>
          <pc:sldMk cId="1372740948" sldId="389"/>
        </pc:sldMkLst>
      </pc:sldChg>
      <pc:sldChg chg="del">
        <pc:chgData name="Parthum, Bryan" userId="0944d42a-0297-47b7-847f-b5cd4d2f087f" providerId="ADAL" clId="{389B62FC-388E-4E1C-8375-7A4369289FAE}" dt="2022-09-06T14:28:13.474" v="283" actId="47"/>
        <pc:sldMkLst>
          <pc:docMk/>
          <pc:sldMk cId="1980754250" sldId="390"/>
        </pc:sldMkLst>
      </pc:sldChg>
      <pc:sldChg chg="del">
        <pc:chgData name="Parthum, Bryan" userId="0944d42a-0297-47b7-847f-b5cd4d2f087f" providerId="ADAL" clId="{389B62FC-388E-4E1C-8375-7A4369289FAE}" dt="2022-09-06T14:28:13.474" v="283" actId="47"/>
        <pc:sldMkLst>
          <pc:docMk/>
          <pc:sldMk cId="3141993563" sldId="391"/>
        </pc:sldMkLst>
      </pc:sldChg>
      <pc:sldChg chg="del">
        <pc:chgData name="Parthum, Bryan" userId="0944d42a-0297-47b7-847f-b5cd4d2f087f" providerId="ADAL" clId="{389B62FC-388E-4E1C-8375-7A4369289FAE}" dt="2022-09-06T14:28:13.474" v="283" actId="47"/>
        <pc:sldMkLst>
          <pc:docMk/>
          <pc:sldMk cId="1443732176" sldId="392"/>
        </pc:sldMkLst>
      </pc:sldChg>
      <pc:sldChg chg="del">
        <pc:chgData name="Parthum, Bryan" userId="0944d42a-0297-47b7-847f-b5cd4d2f087f" providerId="ADAL" clId="{389B62FC-388E-4E1C-8375-7A4369289FAE}" dt="2022-09-06T14:28:13.474" v="283" actId="47"/>
        <pc:sldMkLst>
          <pc:docMk/>
          <pc:sldMk cId="3582746829" sldId="393"/>
        </pc:sldMkLst>
      </pc:sldChg>
      <pc:sldChg chg="del">
        <pc:chgData name="Parthum, Bryan" userId="0944d42a-0297-47b7-847f-b5cd4d2f087f" providerId="ADAL" clId="{389B62FC-388E-4E1C-8375-7A4369289FAE}" dt="2022-09-06T14:28:13.474" v="283" actId="47"/>
        <pc:sldMkLst>
          <pc:docMk/>
          <pc:sldMk cId="1239547513" sldId="394"/>
        </pc:sldMkLst>
      </pc:sldChg>
      <pc:sldChg chg="del">
        <pc:chgData name="Parthum, Bryan" userId="0944d42a-0297-47b7-847f-b5cd4d2f087f" providerId="ADAL" clId="{389B62FC-388E-4E1C-8375-7A4369289FAE}" dt="2022-09-06T14:28:13.474" v="283" actId="47"/>
        <pc:sldMkLst>
          <pc:docMk/>
          <pc:sldMk cId="4178883896" sldId="395"/>
        </pc:sldMkLst>
      </pc:sldChg>
      <pc:sldChg chg="del">
        <pc:chgData name="Parthum, Bryan" userId="0944d42a-0297-47b7-847f-b5cd4d2f087f" providerId="ADAL" clId="{389B62FC-388E-4E1C-8375-7A4369289FAE}" dt="2022-09-06T14:28:13.474" v="283" actId="47"/>
        <pc:sldMkLst>
          <pc:docMk/>
          <pc:sldMk cId="3142450274" sldId="396"/>
        </pc:sldMkLst>
      </pc:sldChg>
      <pc:sldChg chg="del">
        <pc:chgData name="Parthum, Bryan" userId="0944d42a-0297-47b7-847f-b5cd4d2f087f" providerId="ADAL" clId="{389B62FC-388E-4E1C-8375-7A4369289FAE}" dt="2022-09-06T14:28:13.474" v="283" actId="47"/>
        <pc:sldMkLst>
          <pc:docMk/>
          <pc:sldMk cId="1681459682" sldId="397"/>
        </pc:sldMkLst>
      </pc:sldChg>
      <pc:sldChg chg="del">
        <pc:chgData name="Parthum, Bryan" userId="0944d42a-0297-47b7-847f-b5cd4d2f087f" providerId="ADAL" clId="{389B62FC-388E-4E1C-8375-7A4369289FAE}" dt="2022-09-06T14:28:13.474" v="283" actId="47"/>
        <pc:sldMkLst>
          <pc:docMk/>
          <pc:sldMk cId="3251851924" sldId="398"/>
        </pc:sldMkLst>
      </pc:sldChg>
      <pc:sldChg chg="del">
        <pc:chgData name="Parthum, Bryan" userId="0944d42a-0297-47b7-847f-b5cd4d2f087f" providerId="ADAL" clId="{389B62FC-388E-4E1C-8375-7A4369289FAE}" dt="2022-09-06T14:28:13.474" v="283" actId="47"/>
        <pc:sldMkLst>
          <pc:docMk/>
          <pc:sldMk cId="4204658775" sldId="399"/>
        </pc:sldMkLst>
      </pc:sldChg>
      <pc:sldChg chg="modSp mod">
        <pc:chgData name="Parthum, Bryan" userId="0944d42a-0297-47b7-847f-b5cd4d2f087f" providerId="ADAL" clId="{389B62FC-388E-4E1C-8375-7A4369289FAE}" dt="2022-09-07T16:16:27.183" v="7794" actId="2711"/>
        <pc:sldMkLst>
          <pc:docMk/>
          <pc:sldMk cId="551665083" sldId="400"/>
        </pc:sldMkLst>
        <pc:spChg chg="mod">
          <ac:chgData name="Parthum, Bryan" userId="0944d42a-0297-47b7-847f-b5cd4d2f087f" providerId="ADAL" clId="{389B62FC-388E-4E1C-8375-7A4369289FAE}" dt="2022-09-07T16:16:19.413" v="7793" actId="2711"/>
          <ac:spMkLst>
            <pc:docMk/>
            <pc:sldMk cId="551665083" sldId="400"/>
            <ac:spMk id="2" creationId="{C41BE140-AF44-4A0D-B0B8-E10E91DA10F2}"/>
          </ac:spMkLst>
        </pc:spChg>
        <pc:spChg chg="mod">
          <ac:chgData name="Parthum, Bryan" userId="0944d42a-0297-47b7-847f-b5cd4d2f087f" providerId="ADAL" clId="{389B62FC-388E-4E1C-8375-7A4369289FAE}" dt="2022-09-07T16:16:27.183" v="7794" actId="2711"/>
          <ac:spMkLst>
            <pc:docMk/>
            <pc:sldMk cId="551665083" sldId="400"/>
            <ac:spMk id="3" creationId="{5E35D933-1EB6-4E26-B8AF-77E161482E4F}"/>
          </ac:spMkLst>
        </pc:spChg>
      </pc:sldChg>
      <pc:sldChg chg="add del">
        <pc:chgData name="Parthum, Bryan" userId="0944d42a-0297-47b7-847f-b5cd4d2f087f" providerId="ADAL" clId="{389B62FC-388E-4E1C-8375-7A4369289FAE}" dt="2022-09-07T16:15:35.560" v="7789" actId="2696"/>
        <pc:sldMkLst>
          <pc:docMk/>
          <pc:sldMk cId="2905991359" sldId="401"/>
        </pc:sldMkLst>
      </pc:sldChg>
      <pc:sldChg chg="addSp delSp modSp add mod">
        <pc:chgData name="Parthum, Bryan" userId="0944d42a-0297-47b7-847f-b5cd4d2f087f" providerId="ADAL" clId="{389B62FC-388E-4E1C-8375-7A4369289FAE}" dt="2022-09-07T14:48:26.999" v="4802" actId="5793"/>
        <pc:sldMkLst>
          <pc:docMk/>
          <pc:sldMk cId="1364495984" sldId="402"/>
        </pc:sldMkLst>
        <pc:spChg chg="add mod">
          <ac:chgData name="Parthum, Bryan" userId="0944d42a-0297-47b7-847f-b5cd4d2f087f" providerId="ADAL" clId="{389B62FC-388E-4E1C-8375-7A4369289FAE}" dt="2022-09-07T14:48:26.999" v="4802" actId="5793"/>
          <ac:spMkLst>
            <pc:docMk/>
            <pc:sldMk cId="1364495984" sldId="402"/>
            <ac:spMk id="4" creationId="{8E5BF3FD-70F5-477B-BD12-44ECCE174087}"/>
          </ac:spMkLst>
        </pc:spChg>
        <pc:spChg chg="del">
          <ac:chgData name="Parthum, Bryan" userId="0944d42a-0297-47b7-847f-b5cd4d2f087f" providerId="ADAL" clId="{389B62FC-388E-4E1C-8375-7A4369289FAE}" dt="2022-09-07T02:07:47.171" v="1278" actId="478"/>
          <ac:spMkLst>
            <pc:docMk/>
            <pc:sldMk cId="1364495984" sldId="402"/>
            <ac:spMk id="6" creationId="{00000000-0000-0000-0000-000000000000}"/>
          </ac:spMkLst>
        </pc:spChg>
        <pc:spChg chg="mod">
          <ac:chgData name="Parthum, Bryan" userId="0944d42a-0297-47b7-847f-b5cd4d2f087f" providerId="ADAL" clId="{389B62FC-388E-4E1C-8375-7A4369289FAE}" dt="2022-09-07T13:46:56.512" v="3364" actId="27636"/>
          <ac:spMkLst>
            <pc:docMk/>
            <pc:sldMk cId="1364495984" sldId="402"/>
            <ac:spMk id="8" creationId="{363A6E82-AC88-40FF-8D05-2549474AF673}"/>
          </ac:spMkLst>
        </pc:spChg>
      </pc:sldChg>
      <pc:sldChg chg="addSp delSp modSp add mod">
        <pc:chgData name="Parthum, Bryan" userId="0944d42a-0297-47b7-847f-b5cd4d2f087f" providerId="ADAL" clId="{389B62FC-388E-4E1C-8375-7A4369289FAE}" dt="2022-09-07T13:58:25.982" v="3869" actId="20577"/>
        <pc:sldMkLst>
          <pc:docMk/>
          <pc:sldMk cId="585161373" sldId="403"/>
        </pc:sldMkLst>
        <pc:spChg chg="add mod">
          <ac:chgData name="Parthum, Bryan" userId="0944d42a-0297-47b7-847f-b5cd4d2f087f" providerId="ADAL" clId="{389B62FC-388E-4E1C-8375-7A4369289FAE}" dt="2022-09-07T13:58:25.982" v="3869" actId="20577"/>
          <ac:spMkLst>
            <pc:docMk/>
            <pc:sldMk cId="585161373" sldId="403"/>
            <ac:spMk id="4" creationId="{BE2A8C41-1767-44DA-9458-B5F30A5AF789}"/>
          </ac:spMkLst>
        </pc:spChg>
        <pc:spChg chg="del mod">
          <ac:chgData name="Parthum, Bryan" userId="0944d42a-0297-47b7-847f-b5cd4d2f087f" providerId="ADAL" clId="{389B62FC-388E-4E1C-8375-7A4369289FAE}" dt="2022-09-07T13:58:12.340" v="3862" actId="478"/>
          <ac:spMkLst>
            <pc:docMk/>
            <pc:sldMk cId="585161373" sldId="403"/>
            <ac:spMk id="6" creationId="{00000000-0000-0000-0000-000000000000}"/>
          </ac:spMkLst>
        </pc:spChg>
        <pc:spChg chg="mod">
          <ac:chgData name="Parthum, Bryan" userId="0944d42a-0297-47b7-847f-b5cd4d2f087f" providerId="ADAL" clId="{389B62FC-388E-4E1C-8375-7A4369289FAE}" dt="2022-09-07T13:55:46.290" v="3630" actId="1076"/>
          <ac:spMkLst>
            <pc:docMk/>
            <pc:sldMk cId="585161373" sldId="403"/>
            <ac:spMk id="8" creationId="{363A6E82-AC88-40FF-8D05-2549474AF673}"/>
          </ac:spMkLst>
        </pc:spChg>
      </pc:sldChg>
      <pc:sldChg chg="addSp delSp modSp add del mod">
        <pc:chgData name="Parthum, Bryan" userId="0944d42a-0297-47b7-847f-b5cd4d2f087f" providerId="ADAL" clId="{389B62FC-388E-4E1C-8375-7A4369289FAE}" dt="2022-09-07T14:49:13.346" v="4809" actId="20577"/>
        <pc:sldMkLst>
          <pc:docMk/>
          <pc:sldMk cId="1774999031" sldId="404"/>
        </pc:sldMkLst>
        <pc:spChg chg="add mod">
          <ac:chgData name="Parthum, Bryan" userId="0944d42a-0297-47b7-847f-b5cd4d2f087f" providerId="ADAL" clId="{389B62FC-388E-4E1C-8375-7A4369289FAE}" dt="2022-09-07T13:55:59.735" v="3632"/>
          <ac:spMkLst>
            <pc:docMk/>
            <pc:sldMk cId="1774999031" sldId="404"/>
            <ac:spMk id="4" creationId="{C1C3A958-9C3A-493B-B52E-D3D9F3A4E041}"/>
          </ac:spMkLst>
        </pc:spChg>
        <pc:spChg chg="mod">
          <ac:chgData name="Parthum, Bryan" userId="0944d42a-0297-47b7-847f-b5cd4d2f087f" providerId="ADAL" clId="{389B62FC-388E-4E1C-8375-7A4369289FAE}" dt="2022-09-07T14:49:13.346" v="4809" actId="20577"/>
          <ac:spMkLst>
            <pc:docMk/>
            <pc:sldMk cId="1774999031" sldId="404"/>
            <ac:spMk id="6" creationId="{00000000-0000-0000-0000-000000000000}"/>
          </ac:spMkLst>
        </pc:spChg>
        <pc:spChg chg="del">
          <ac:chgData name="Parthum, Bryan" userId="0944d42a-0297-47b7-847f-b5cd4d2f087f" providerId="ADAL" clId="{389B62FC-388E-4E1C-8375-7A4369289FAE}" dt="2022-09-07T13:55:59.461" v="3631" actId="478"/>
          <ac:spMkLst>
            <pc:docMk/>
            <pc:sldMk cId="1774999031" sldId="404"/>
            <ac:spMk id="8" creationId="{363A6E82-AC88-40FF-8D05-2549474AF673}"/>
          </ac:spMkLst>
        </pc:spChg>
      </pc:sldChg>
      <pc:sldChg chg="modSp add mod">
        <pc:chgData name="Parthum, Bryan" userId="0944d42a-0297-47b7-847f-b5cd4d2f087f" providerId="ADAL" clId="{389B62FC-388E-4E1C-8375-7A4369289FAE}" dt="2022-09-07T14:10:02.204" v="3912" actId="20577"/>
        <pc:sldMkLst>
          <pc:docMk/>
          <pc:sldMk cId="1476872319" sldId="405"/>
        </pc:sldMkLst>
        <pc:spChg chg="mod">
          <ac:chgData name="Parthum, Bryan" userId="0944d42a-0297-47b7-847f-b5cd4d2f087f" providerId="ADAL" clId="{389B62FC-388E-4E1C-8375-7A4369289FAE}" dt="2022-09-07T14:10:02.204" v="3912" actId="20577"/>
          <ac:spMkLst>
            <pc:docMk/>
            <pc:sldMk cId="1476872319" sldId="405"/>
            <ac:spMk id="6" creationId="{00000000-0000-0000-0000-000000000000}"/>
          </ac:spMkLst>
        </pc:spChg>
      </pc:sldChg>
      <pc:sldChg chg="modSp add mod ord">
        <pc:chgData name="Parthum, Bryan" userId="0944d42a-0297-47b7-847f-b5cd4d2f087f" providerId="ADAL" clId="{389B62FC-388E-4E1C-8375-7A4369289FAE}" dt="2022-09-07T16:06:06.119" v="6352" actId="20578"/>
        <pc:sldMkLst>
          <pc:docMk/>
          <pc:sldMk cId="706031381" sldId="406"/>
        </pc:sldMkLst>
        <pc:spChg chg="mod">
          <ac:chgData name="Parthum, Bryan" userId="0944d42a-0297-47b7-847f-b5cd4d2f087f" providerId="ADAL" clId="{389B62FC-388E-4E1C-8375-7A4369289FAE}" dt="2022-09-07T14:10:57.555" v="3914" actId="20577"/>
          <ac:spMkLst>
            <pc:docMk/>
            <pc:sldMk cId="706031381" sldId="406"/>
            <ac:spMk id="6" creationId="{00000000-0000-0000-0000-000000000000}"/>
          </ac:spMkLst>
        </pc:spChg>
      </pc:sldChg>
      <pc:sldChg chg="modSp add">
        <pc:chgData name="Parthum, Bryan" userId="0944d42a-0297-47b7-847f-b5cd4d2f087f" providerId="ADAL" clId="{389B62FC-388E-4E1C-8375-7A4369289FAE}" dt="2022-09-07T19:48:05.527" v="10156" actId="20577"/>
        <pc:sldMkLst>
          <pc:docMk/>
          <pc:sldMk cId="963327812" sldId="407"/>
        </pc:sldMkLst>
        <pc:spChg chg="mod">
          <ac:chgData name="Parthum, Bryan" userId="0944d42a-0297-47b7-847f-b5cd4d2f087f" providerId="ADAL" clId="{389B62FC-388E-4E1C-8375-7A4369289FAE}" dt="2022-09-07T19:48:05.527" v="10156" actId="20577"/>
          <ac:spMkLst>
            <pc:docMk/>
            <pc:sldMk cId="963327812" sldId="407"/>
            <ac:spMk id="6" creationId="{DC2EBD16-332C-49CF-9145-F26278F551B8}"/>
          </ac:spMkLst>
        </pc:spChg>
      </pc:sldChg>
      <pc:sldChg chg="modSp add mod">
        <pc:chgData name="Parthum, Bryan" userId="0944d42a-0297-47b7-847f-b5cd4d2f087f" providerId="ADAL" clId="{389B62FC-388E-4E1C-8375-7A4369289FAE}" dt="2022-09-07T14:49:47.491" v="4810" actId="20577"/>
        <pc:sldMkLst>
          <pc:docMk/>
          <pc:sldMk cId="1944020164" sldId="408"/>
        </pc:sldMkLst>
        <pc:spChg chg="mod">
          <ac:chgData name="Parthum, Bryan" userId="0944d42a-0297-47b7-847f-b5cd4d2f087f" providerId="ADAL" clId="{389B62FC-388E-4E1C-8375-7A4369289FAE}" dt="2022-09-07T14:49:47.491" v="4810" actId="20577"/>
          <ac:spMkLst>
            <pc:docMk/>
            <pc:sldMk cId="1944020164" sldId="408"/>
            <ac:spMk id="4" creationId="{8E5BF3FD-70F5-477B-BD12-44ECCE174087}"/>
          </ac:spMkLst>
        </pc:spChg>
      </pc:sldChg>
      <pc:sldChg chg="modSp add mod">
        <pc:chgData name="Parthum, Bryan" userId="0944d42a-0297-47b7-847f-b5cd4d2f087f" providerId="ADAL" clId="{389B62FC-388E-4E1C-8375-7A4369289FAE}" dt="2022-09-07T14:49:52.929" v="4811" actId="20577"/>
        <pc:sldMkLst>
          <pc:docMk/>
          <pc:sldMk cId="3630231848" sldId="409"/>
        </pc:sldMkLst>
        <pc:spChg chg="mod">
          <ac:chgData name="Parthum, Bryan" userId="0944d42a-0297-47b7-847f-b5cd4d2f087f" providerId="ADAL" clId="{389B62FC-388E-4E1C-8375-7A4369289FAE}" dt="2022-09-07T14:49:52.929" v="4811" actId="20577"/>
          <ac:spMkLst>
            <pc:docMk/>
            <pc:sldMk cId="3630231848" sldId="409"/>
            <ac:spMk id="4" creationId="{8E5BF3FD-70F5-477B-BD12-44ECCE174087}"/>
          </ac:spMkLst>
        </pc:spChg>
      </pc:sldChg>
      <pc:sldChg chg="modSp add mod">
        <pc:chgData name="Parthum, Bryan" userId="0944d42a-0297-47b7-847f-b5cd4d2f087f" providerId="ADAL" clId="{389B62FC-388E-4E1C-8375-7A4369289FAE}" dt="2022-09-07T15:35:39.143" v="5744" actId="20577"/>
        <pc:sldMkLst>
          <pc:docMk/>
          <pc:sldMk cId="2658154365" sldId="410"/>
        </pc:sldMkLst>
        <pc:spChg chg="mod">
          <ac:chgData name="Parthum, Bryan" userId="0944d42a-0297-47b7-847f-b5cd4d2f087f" providerId="ADAL" clId="{389B62FC-388E-4E1C-8375-7A4369289FAE}" dt="2022-09-07T15:35:39.143" v="5744" actId="20577"/>
          <ac:spMkLst>
            <pc:docMk/>
            <pc:sldMk cId="2658154365" sldId="410"/>
            <ac:spMk id="6" creationId="{00000000-0000-0000-0000-000000000000}"/>
          </ac:spMkLst>
        </pc:spChg>
      </pc:sldChg>
      <pc:sldChg chg="modSp add mod ord">
        <pc:chgData name="Parthum, Bryan" userId="0944d42a-0297-47b7-847f-b5cd4d2f087f" providerId="ADAL" clId="{389B62FC-388E-4E1C-8375-7A4369289FAE}" dt="2022-09-07T15:40:59.572" v="6338" actId="20577"/>
        <pc:sldMkLst>
          <pc:docMk/>
          <pc:sldMk cId="2832547076" sldId="411"/>
        </pc:sldMkLst>
        <pc:spChg chg="mod">
          <ac:chgData name="Parthum, Bryan" userId="0944d42a-0297-47b7-847f-b5cd4d2f087f" providerId="ADAL" clId="{389B62FC-388E-4E1C-8375-7A4369289FAE}" dt="2022-09-07T15:40:59.572" v="6338" actId="20577"/>
          <ac:spMkLst>
            <pc:docMk/>
            <pc:sldMk cId="2832547076" sldId="411"/>
            <ac:spMk id="4" creationId="{8E5BF3FD-70F5-477B-BD12-44ECCE174087}"/>
          </ac:spMkLst>
        </pc:spChg>
        <pc:spChg chg="mod">
          <ac:chgData name="Parthum, Bryan" userId="0944d42a-0297-47b7-847f-b5cd4d2f087f" providerId="ADAL" clId="{389B62FC-388E-4E1C-8375-7A4369289FAE}" dt="2022-09-07T14:55:37.946" v="5039" actId="20577"/>
          <ac:spMkLst>
            <pc:docMk/>
            <pc:sldMk cId="2832547076" sldId="411"/>
            <ac:spMk id="8" creationId="{363A6E82-AC88-40FF-8D05-2549474AF673}"/>
          </ac:spMkLst>
        </pc:spChg>
      </pc:sldChg>
      <pc:sldChg chg="addSp delSp modSp add mod">
        <pc:chgData name="Parthum, Bryan" userId="0944d42a-0297-47b7-847f-b5cd4d2f087f" providerId="ADAL" clId="{389B62FC-388E-4E1C-8375-7A4369289FAE}" dt="2022-09-07T15:28:13.519" v="5732" actId="20577"/>
        <pc:sldMkLst>
          <pc:docMk/>
          <pc:sldMk cId="2149986298" sldId="412"/>
        </pc:sldMkLst>
        <pc:spChg chg="del mod">
          <ac:chgData name="Parthum, Bryan" userId="0944d42a-0297-47b7-847f-b5cd4d2f087f" providerId="ADAL" clId="{389B62FC-388E-4E1C-8375-7A4369289FAE}" dt="2022-09-07T15:26:27.982" v="5680" actId="478"/>
          <ac:spMkLst>
            <pc:docMk/>
            <pc:sldMk cId="2149986298" sldId="412"/>
            <ac:spMk id="4" creationId="{8E5BF3FD-70F5-477B-BD12-44ECCE174087}"/>
          </ac:spMkLst>
        </pc:spChg>
        <pc:spChg chg="add del">
          <ac:chgData name="Parthum, Bryan" userId="0944d42a-0297-47b7-847f-b5cd4d2f087f" providerId="ADAL" clId="{389B62FC-388E-4E1C-8375-7A4369289FAE}" dt="2022-09-07T15:27:44.222" v="5716" actId="22"/>
          <ac:spMkLst>
            <pc:docMk/>
            <pc:sldMk cId="2149986298" sldId="412"/>
            <ac:spMk id="7" creationId="{ED84BF99-401C-4891-AB13-17EEA078F46E}"/>
          </ac:spMkLst>
        </pc:spChg>
        <pc:spChg chg="add del mod">
          <ac:chgData name="Parthum, Bryan" userId="0944d42a-0297-47b7-847f-b5cd4d2f087f" providerId="ADAL" clId="{389B62FC-388E-4E1C-8375-7A4369289FAE}" dt="2022-09-07T15:27:13.222" v="5710" actId="20577"/>
          <ac:spMkLst>
            <pc:docMk/>
            <pc:sldMk cId="2149986298" sldId="412"/>
            <ac:spMk id="8" creationId="{363A6E82-AC88-40FF-8D05-2549474AF673}"/>
          </ac:spMkLst>
        </pc:spChg>
        <pc:spChg chg="add mod">
          <ac:chgData name="Parthum, Bryan" userId="0944d42a-0297-47b7-847f-b5cd4d2f087f" providerId="ADAL" clId="{389B62FC-388E-4E1C-8375-7A4369289FAE}" dt="2022-09-07T15:28:13.519" v="5732" actId="20577"/>
          <ac:spMkLst>
            <pc:docMk/>
            <pc:sldMk cId="2149986298" sldId="412"/>
            <ac:spMk id="9" creationId="{13CB7E5E-950C-4BEF-84F9-21BC66A8CB22}"/>
          </ac:spMkLst>
        </pc:spChg>
        <pc:picChg chg="add mod">
          <ac:chgData name="Parthum, Bryan" userId="0944d42a-0297-47b7-847f-b5cd4d2f087f" providerId="ADAL" clId="{389B62FC-388E-4E1C-8375-7A4369289FAE}" dt="2022-09-07T15:27:22.981" v="5714" actId="1076"/>
          <ac:picMkLst>
            <pc:docMk/>
            <pc:sldMk cId="2149986298" sldId="412"/>
            <ac:picMk id="3" creationId="{911B8C78-8757-4B6F-8062-2AC476E429DA}"/>
          </ac:picMkLst>
        </pc:picChg>
      </pc:sldChg>
      <pc:sldChg chg="modSp add mod ord">
        <pc:chgData name="Parthum, Bryan" userId="0944d42a-0297-47b7-847f-b5cd4d2f087f" providerId="ADAL" clId="{389B62FC-388E-4E1C-8375-7A4369289FAE}" dt="2022-09-07T19:48:35.888" v="10159" actId="20577"/>
        <pc:sldMkLst>
          <pc:docMk/>
          <pc:sldMk cId="2092127334" sldId="413"/>
        </pc:sldMkLst>
        <pc:spChg chg="mod">
          <ac:chgData name="Parthum, Bryan" userId="0944d42a-0297-47b7-847f-b5cd4d2f087f" providerId="ADAL" clId="{389B62FC-388E-4E1C-8375-7A4369289FAE}" dt="2022-09-07T19:48:35.888" v="10159" actId="20577"/>
          <ac:spMkLst>
            <pc:docMk/>
            <pc:sldMk cId="2092127334" sldId="413"/>
            <ac:spMk id="4" creationId="{8E5BF3FD-70F5-477B-BD12-44ECCE174087}"/>
          </ac:spMkLst>
        </pc:spChg>
        <pc:spChg chg="mod">
          <ac:chgData name="Parthum, Bryan" userId="0944d42a-0297-47b7-847f-b5cd4d2f087f" providerId="ADAL" clId="{389B62FC-388E-4E1C-8375-7A4369289FAE}" dt="2022-09-07T16:21:12.670" v="8498" actId="1076"/>
          <ac:spMkLst>
            <pc:docMk/>
            <pc:sldMk cId="2092127334" sldId="413"/>
            <ac:spMk id="8" creationId="{363A6E82-AC88-40FF-8D05-2549474AF673}"/>
          </ac:spMkLst>
        </pc:spChg>
      </pc:sldChg>
      <pc:sldChg chg="modSp add mod">
        <pc:chgData name="Parthum, Bryan" userId="0944d42a-0297-47b7-847f-b5cd4d2f087f" providerId="ADAL" clId="{389B62FC-388E-4E1C-8375-7A4369289FAE}" dt="2022-09-07T16:15:27.462" v="7788" actId="20577"/>
        <pc:sldMkLst>
          <pc:docMk/>
          <pc:sldMk cId="653855855" sldId="414"/>
        </pc:sldMkLst>
        <pc:spChg chg="mod">
          <ac:chgData name="Parthum, Bryan" userId="0944d42a-0297-47b7-847f-b5cd4d2f087f" providerId="ADAL" clId="{389B62FC-388E-4E1C-8375-7A4369289FAE}" dt="2022-09-07T16:15:27.462" v="7788" actId="20577"/>
          <ac:spMkLst>
            <pc:docMk/>
            <pc:sldMk cId="653855855" sldId="414"/>
            <ac:spMk id="4" creationId="{8E5BF3FD-70F5-477B-BD12-44ECCE174087}"/>
          </ac:spMkLst>
        </pc:spChg>
      </pc:sldChg>
      <pc:sldChg chg="addSp delSp modSp add mod">
        <pc:chgData name="Parthum, Bryan" userId="0944d42a-0297-47b7-847f-b5cd4d2f087f" providerId="ADAL" clId="{389B62FC-388E-4E1C-8375-7A4369289FAE}" dt="2022-09-07T19:49:07.428" v="10163" actId="20577"/>
        <pc:sldMkLst>
          <pc:docMk/>
          <pc:sldMk cId="2960834264" sldId="415"/>
        </pc:sldMkLst>
        <pc:spChg chg="mod">
          <ac:chgData name="Parthum, Bryan" userId="0944d42a-0297-47b7-847f-b5cd4d2f087f" providerId="ADAL" clId="{389B62FC-388E-4E1C-8375-7A4369289FAE}" dt="2022-09-07T19:49:07.428" v="10163" actId="20577"/>
          <ac:spMkLst>
            <pc:docMk/>
            <pc:sldMk cId="2960834264" sldId="415"/>
            <ac:spMk id="4" creationId="{8E5BF3FD-70F5-477B-BD12-44ECCE174087}"/>
          </ac:spMkLst>
        </pc:spChg>
        <pc:spChg chg="add del">
          <ac:chgData name="Parthum, Bryan" userId="0944d42a-0297-47b7-847f-b5cd4d2f087f" providerId="ADAL" clId="{389B62FC-388E-4E1C-8375-7A4369289FAE}" dt="2022-09-07T16:30:07.646" v="9135" actId="22"/>
          <ac:spMkLst>
            <pc:docMk/>
            <pc:sldMk cId="2960834264" sldId="415"/>
            <ac:spMk id="5" creationId="{488B80D1-63D7-44DA-BC30-3792D7357863}"/>
          </ac:spMkLst>
        </pc:spChg>
        <pc:spChg chg="mod">
          <ac:chgData name="Parthum, Bryan" userId="0944d42a-0297-47b7-847f-b5cd4d2f087f" providerId="ADAL" clId="{389B62FC-388E-4E1C-8375-7A4369289FAE}" dt="2022-09-07T16:20:37.402" v="8492" actId="1076"/>
          <ac:spMkLst>
            <pc:docMk/>
            <pc:sldMk cId="2960834264" sldId="415"/>
            <ac:spMk id="8" creationId="{363A6E82-AC88-40FF-8D05-2549474AF673}"/>
          </ac:spMkLst>
        </pc:spChg>
      </pc:sldChg>
      <pc:sldChg chg="modSp add mod">
        <pc:chgData name="Parthum, Bryan" userId="0944d42a-0297-47b7-847f-b5cd4d2f087f" providerId="ADAL" clId="{389B62FC-388E-4E1C-8375-7A4369289FAE}" dt="2022-09-07T19:49:55.905" v="10170" actId="20577"/>
        <pc:sldMkLst>
          <pc:docMk/>
          <pc:sldMk cId="3507219300" sldId="416"/>
        </pc:sldMkLst>
        <pc:spChg chg="mod">
          <ac:chgData name="Parthum, Bryan" userId="0944d42a-0297-47b7-847f-b5cd4d2f087f" providerId="ADAL" clId="{389B62FC-388E-4E1C-8375-7A4369289FAE}" dt="2022-09-07T19:49:55.905" v="10170" actId="20577"/>
          <ac:spMkLst>
            <pc:docMk/>
            <pc:sldMk cId="3507219300" sldId="416"/>
            <ac:spMk id="4" creationId="{8E5BF3FD-70F5-477B-BD12-44ECCE174087}"/>
          </ac:spMkLst>
        </pc:spChg>
        <pc:spChg chg="mod">
          <ac:chgData name="Parthum, Bryan" userId="0944d42a-0297-47b7-847f-b5cd4d2f087f" providerId="ADAL" clId="{389B62FC-388E-4E1C-8375-7A4369289FAE}" dt="2022-09-07T16:24:03.254" v="9036" actId="1076"/>
          <ac:spMkLst>
            <pc:docMk/>
            <pc:sldMk cId="3507219300" sldId="416"/>
            <ac:spMk id="8" creationId="{363A6E82-AC88-40FF-8D05-2549474AF673}"/>
          </ac:spMkLst>
        </pc:spChg>
      </pc:sldChg>
      <pc:sldChg chg="modSp add del mod">
        <pc:chgData name="Parthum, Bryan" userId="0944d42a-0297-47b7-847f-b5cd4d2f087f" providerId="ADAL" clId="{389B62FC-388E-4E1C-8375-7A4369289FAE}" dt="2022-09-07T16:37:32.502" v="9386" actId="47"/>
        <pc:sldMkLst>
          <pc:docMk/>
          <pc:sldMk cId="1198557186" sldId="417"/>
        </pc:sldMkLst>
        <pc:spChg chg="mod">
          <ac:chgData name="Parthum, Bryan" userId="0944d42a-0297-47b7-847f-b5cd4d2f087f" providerId="ADAL" clId="{389B62FC-388E-4E1C-8375-7A4369289FAE}" dt="2022-09-07T16:24:11.782" v="9037" actId="1076"/>
          <ac:spMkLst>
            <pc:docMk/>
            <pc:sldMk cId="1198557186" sldId="417"/>
            <ac:spMk id="8" creationId="{363A6E82-AC88-40FF-8D05-2549474AF673}"/>
          </ac:spMkLst>
        </pc:spChg>
      </pc:sldChg>
      <pc:sldChg chg="modSp add mod">
        <pc:chgData name="Parthum, Bryan" userId="0944d42a-0297-47b7-847f-b5cd4d2f087f" providerId="ADAL" clId="{389B62FC-388E-4E1C-8375-7A4369289FAE}" dt="2022-09-07T19:50:19.586" v="10173" actId="20577"/>
        <pc:sldMkLst>
          <pc:docMk/>
          <pc:sldMk cId="2881719942" sldId="418"/>
        </pc:sldMkLst>
        <pc:spChg chg="mod">
          <ac:chgData name="Parthum, Bryan" userId="0944d42a-0297-47b7-847f-b5cd4d2f087f" providerId="ADAL" clId="{389B62FC-388E-4E1C-8375-7A4369289FAE}" dt="2022-09-07T19:50:19.586" v="10173" actId="20577"/>
          <ac:spMkLst>
            <pc:docMk/>
            <pc:sldMk cId="2881719942" sldId="418"/>
            <ac:spMk id="4" creationId="{8E5BF3FD-70F5-477B-BD12-44ECCE174087}"/>
          </ac:spMkLst>
        </pc:spChg>
      </pc:sldChg>
      <pc:sldChg chg="add">
        <pc:chgData name="Parthum, Bryan" userId="0944d42a-0297-47b7-847f-b5cd4d2f087f" providerId="ADAL" clId="{389B62FC-388E-4E1C-8375-7A4369289FAE}" dt="2022-09-07T19:48:26.274" v="10157" actId="2890"/>
        <pc:sldMkLst>
          <pc:docMk/>
          <pc:sldMk cId="37115677" sldId="419"/>
        </pc:sldMkLst>
      </pc:sldChg>
      <pc:sldChg chg="modSp add mod">
        <pc:chgData name="Parthum, Bryan" userId="0944d42a-0297-47b7-847f-b5cd4d2f087f" providerId="ADAL" clId="{389B62FC-388E-4E1C-8375-7A4369289FAE}" dt="2022-09-07T19:49:17.421" v="10165" actId="20577"/>
        <pc:sldMkLst>
          <pc:docMk/>
          <pc:sldMk cId="1336073652" sldId="420"/>
        </pc:sldMkLst>
        <pc:spChg chg="mod">
          <ac:chgData name="Parthum, Bryan" userId="0944d42a-0297-47b7-847f-b5cd4d2f087f" providerId="ADAL" clId="{389B62FC-388E-4E1C-8375-7A4369289FAE}" dt="2022-09-07T19:49:17.421" v="10165" actId="20577"/>
          <ac:spMkLst>
            <pc:docMk/>
            <pc:sldMk cId="1336073652" sldId="420"/>
            <ac:spMk id="4" creationId="{8E5BF3FD-70F5-477B-BD12-44ECCE174087}"/>
          </ac:spMkLst>
        </pc:spChg>
      </pc:sldChg>
      <pc:sldChg chg="add del">
        <pc:chgData name="Parthum, Bryan" userId="0944d42a-0297-47b7-847f-b5cd4d2f087f" providerId="ADAL" clId="{389B62FC-388E-4E1C-8375-7A4369289FAE}" dt="2022-09-07T19:48:51.857" v="10161" actId="2696"/>
        <pc:sldMkLst>
          <pc:docMk/>
          <pc:sldMk cId="3648737929" sldId="420"/>
        </pc:sldMkLst>
      </pc:sldChg>
      <pc:sldChg chg="modSp add mod">
        <pc:chgData name="Parthum, Bryan" userId="0944d42a-0297-47b7-847f-b5cd4d2f087f" providerId="ADAL" clId="{389B62FC-388E-4E1C-8375-7A4369289FAE}" dt="2022-09-07T19:49:35.203" v="10167" actId="20577"/>
        <pc:sldMkLst>
          <pc:docMk/>
          <pc:sldMk cId="2719054879" sldId="421"/>
        </pc:sldMkLst>
        <pc:spChg chg="mod">
          <ac:chgData name="Parthum, Bryan" userId="0944d42a-0297-47b7-847f-b5cd4d2f087f" providerId="ADAL" clId="{389B62FC-388E-4E1C-8375-7A4369289FAE}" dt="2022-09-07T19:49:35.203" v="10167" actId="20577"/>
          <ac:spMkLst>
            <pc:docMk/>
            <pc:sldMk cId="2719054879" sldId="421"/>
            <ac:spMk id="4" creationId="{8E5BF3FD-70F5-477B-BD12-44ECCE174087}"/>
          </ac:spMkLst>
        </pc:spChg>
      </pc:sldChg>
      <pc:sldChg chg="add">
        <pc:chgData name="Parthum, Bryan" userId="0944d42a-0297-47b7-847f-b5cd4d2f087f" providerId="ADAL" clId="{389B62FC-388E-4E1C-8375-7A4369289FAE}" dt="2022-09-07T19:49:30.821" v="10166" actId="2890"/>
        <pc:sldMkLst>
          <pc:docMk/>
          <pc:sldMk cId="1542767096" sldId="422"/>
        </pc:sldMkLst>
      </pc:sldChg>
      <pc:sldChg chg="add">
        <pc:chgData name="Parthum, Bryan" userId="0944d42a-0297-47b7-847f-b5cd4d2f087f" providerId="ADAL" clId="{389B62FC-388E-4E1C-8375-7A4369289FAE}" dt="2022-09-07T19:49:48.448" v="10168" actId="2890"/>
        <pc:sldMkLst>
          <pc:docMk/>
          <pc:sldMk cId="1667768930" sldId="423"/>
        </pc:sldMkLst>
      </pc:sldChg>
      <pc:sldChg chg="modSp add mod">
        <pc:chgData name="Parthum, Bryan" userId="0944d42a-0297-47b7-847f-b5cd4d2f087f" providerId="ADAL" clId="{389B62FC-388E-4E1C-8375-7A4369289FAE}" dt="2022-09-07T19:50:25.683" v="10175" actId="20577"/>
        <pc:sldMkLst>
          <pc:docMk/>
          <pc:sldMk cId="1247953849" sldId="424"/>
        </pc:sldMkLst>
        <pc:spChg chg="mod">
          <ac:chgData name="Parthum, Bryan" userId="0944d42a-0297-47b7-847f-b5cd4d2f087f" providerId="ADAL" clId="{389B62FC-388E-4E1C-8375-7A4369289FAE}" dt="2022-09-07T19:50:25.683" v="10175" actId="20577"/>
          <ac:spMkLst>
            <pc:docMk/>
            <pc:sldMk cId="1247953849" sldId="424"/>
            <ac:spMk id="4" creationId="{8E5BF3FD-70F5-477B-BD12-44ECCE174087}"/>
          </ac:spMkLst>
        </pc:spChg>
      </pc:sldChg>
      <pc:sldChg chg="add del">
        <pc:chgData name="Parthum, Bryan" userId="0944d42a-0297-47b7-847f-b5cd4d2f087f" providerId="ADAL" clId="{389B62FC-388E-4E1C-8375-7A4369289FAE}" dt="2022-09-07T19:50:09.650" v="10171" actId="2696"/>
        <pc:sldMkLst>
          <pc:docMk/>
          <pc:sldMk cId="4102546425" sldId="424"/>
        </pc:sldMkLst>
      </pc:sldChg>
      <pc:sldChg chg="modSp add mod">
        <pc:chgData name="Parthum, Bryan" userId="0944d42a-0297-47b7-847f-b5cd4d2f087f" providerId="ADAL" clId="{389B62FC-388E-4E1C-8375-7A4369289FAE}" dt="2022-09-07T19:50:35.238" v="10177" actId="20577"/>
        <pc:sldMkLst>
          <pc:docMk/>
          <pc:sldMk cId="2698585991" sldId="425"/>
        </pc:sldMkLst>
        <pc:spChg chg="mod">
          <ac:chgData name="Parthum, Bryan" userId="0944d42a-0297-47b7-847f-b5cd4d2f087f" providerId="ADAL" clId="{389B62FC-388E-4E1C-8375-7A4369289FAE}" dt="2022-09-07T19:50:35.238" v="10177" actId="20577"/>
          <ac:spMkLst>
            <pc:docMk/>
            <pc:sldMk cId="2698585991" sldId="425"/>
            <ac:spMk id="4" creationId="{8E5BF3FD-70F5-477B-BD12-44ECCE174087}"/>
          </ac:spMkLst>
        </pc:spChg>
      </pc:sldChg>
      <pc:sldChg chg="modSp add mod">
        <pc:chgData name="Parthum, Bryan" userId="0944d42a-0297-47b7-847f-b5cd4d2f087f" providerId="ADAL" clId="{389B62FC-388E-4E1C-8375-7A4369289FAE}" dt="2022-09-07T19:51:09.540" v="10182" actId="20577"/>
        <pc:sldMkLst>
          <pc:docMk/>
          <pc:sldMk cId="3899060204" sldId="426"/>
        </pc:sldMkLst>
        <pc:spChg chg="mod">
          <ac:chgData name="Parthum, Bryan" userId="0944d42a-0297-47b7-847f-b5cd4d2f087f" providerId="ADAL" clId="{389B62FC-388E-4E1C-8375-7A4369289FAE}" dt="2022-09-07T19:51:09.540" v="10182" actId="20577"/>
          <ac:spMkLst>
            <pc:docMk/>
            <pc:sldMk cId="3899060204" sldId="426"/>
            <ac:spMk id="4" creationId="{8E5BF3FD-70F5-477B-BD12-44ECCE174087}"/>
          </ac:spMkLst>
        </pc:spChg>
      </pc:sldChg>
      <pc:sldChg chg="modSp add mod">
        <pc:chgData name="Parthum, Bryan" userId="0944d42a-0297-47b7-847f-b5cd4d2f087f" providerId="ADAL" clId="{389B62FC-388E-4E1C-8375-7A4369289FAE}" dt="2022-09-07T19:57:35.609" v="11170" actId="6549"/>
        <pc:sldMkLst>
          <pc:docMk/>
          <pc:sldMk cId="2163803366" sldId="427"/>
        </pc:sldMkLst>
        <pc:spChg chg="mod">
          <ac:chgData name="Parthum, Bryan" userId="0944d42a-0297-47b7-847f-b5cd4d2f087f" providerId="ADAL" clId="{389B62FC-388E-4E1C-8375-7A4369289FAE}" dt="2022-09-07T19:57:35.609" v="11170" actId="6549"/>
          <ac:spMkLst>
            <pc:docMk/>
            <pc:sldMk cId="2163803366" sldId="427"/>
            <ac:spMk id="2" creationId="{C41BE140-AF44-4A0D-B0B8-E10E91DA10F2}"/>
          </ac:spMkLst>
        </pc:spChg>
        <pc:spChg chg="mod">
          <ac:chgData name="Parthum, Bryan" userId="0944d42a-0297-47b7-847f-b5cd4d2f087f" providerId="ADAL" clId="{389B62FC-388E-4E1C-8375-7A4369289FAE}" dt="2022-09-07T19:51:36.026" v="10204" actId="1076"/>
          <ac:spMkLst>
            <pc:docMk/>
            <pc:sldMk cId="2163803366" sldId="427"/>
            <ac:spMk id="3" creationId="{5E35D933-1EB6-4E26-B8AF-77E161482E4F}"/>
          </ac:spMkLst>
        </pc:spChg>
      </pc:sldChg>
      <pc:sldMasterChg chg="modSp mod">
        <pc:chgData name="Parthum, Bryan" userId="0944d42a-0297-47b7-847f-b5cd4d2f087f" providerId="ADAL" clId="{389B62FC-388E-4E1C-8375-7A4369289FAE}" dt="2022-09-07T01:18:11.072" v="330" actId="14100"/>
        <pc:sldMasterMkLst>
          <pc:docMk/>
          <pc:sldMasterMk cId="2101269002" sldId="2147483660"/>
        </pc:sldMasterMkLst>
        <pc:spChg chg="mod">
          <ac:chgData name="Parthum, Bryan" userId="0944d42a-0297-47b7-847f-b5cd4d2f087f" providerId="ADAL" clId="{389B62FC-388E-4E1C-8375-7A4369289FAE}" dt="2022-09-07T01:18:11.072" v="330" actId="14100"/>
          <ac:spMkLst>
            <pc:docMk/>
            <pc:sldMasterMk cId="2101269002" sldId="2147483660"/>
            <ac:spMk id="4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1781732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533186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2203464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681834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535259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a:p>
        </p:txBody>
      </p:sp>
    </p:spTree>
    <p:extLst>
      <p:ext uri="{BB962C8B-B14F-4D97-AF65-F5344CB8AC3E}">
        <p14:creationId xmlns:p14="http://schemas.microsoft.com/office/powerpoint/2010/main" val="101164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1325012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2440321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774421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2504223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1111594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a:t>
            </a:fld>
            <a:endParaRPr lang="en-US"/>
          </a:p>
        </p:txBody>
      </p:sp>
    </p:spTree>
    <p:extLst>
      <p:ext uri="{BB962C8B-B14F-4D97-AF65-F5344CB8AC3E}">
        <p14:creationId xmlns:p14="http://schemas.microsoft.com/office/powerpoint/2010/main" val="16385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1798315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22</a:t>
            </a:fld>
            <a:endParaRPr lang="en-US"/>
          </a:p>
        </p:txBody>
      </p:sp>
    </p:spTree>
    <p:extLst>
      <p:ext uri="{BB962C8B-B14F-4D97-AF65-F5344CB8AC3E}">
        <p14:creationId xmlns:p14="http://schemas.microsoft.com/office/powerpoint/2010/main" val="2606836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2480116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3617205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109447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3445229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160679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1704125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407104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182218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2721776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2979487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22402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2790811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9" y="6514936"/>
            <a:ext cx="4492596"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a:solidFill>
                  <a:schemeClr val="bg1"/>
                </a:solidFill>
                <a:latin typeface="Calibri" panose="020F0502020204030204" pitchFamily="34" charset="0"/>
                <a:cs typeface="Calibri" panose="020F0502020204030204" pitchFamily="34" charset="0"/>
              </a:rPr>
              <a:t>Lecture 5: Environmental Econometrics</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hyperlink" Target="https://www.history.com/news/epa-earth-day-cleveland-cuyahoga-river-fire-clean-water-act"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history.com/news/epa-earth-day-cleveland-cuyahoga-river-fire-clean-water-act"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2" Type="http://schemas.openxmlformats.org/officeDocument/2006/relationships/hyperlink" Target="https://t.co/rt0COBRm1I"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8" Type="http://schemas.openxmlformats.org/officeDocument/2006/relationships/hyperlink" Target="https://nickchk.com/" TargetMode="External"/><Relationship Id="rId3" Type="http://schemas.openxmlformats.org/officeDocument/2006/relationships/notesSlide" Target="../notesSlides/notesSlide4.xml"/><Relationship Id="rId7" Type="http://schemas.openxmlformats.org/officeDocument/2006/relationships/hyperlink" Target="https://mixtape.scunning.com/"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www.scunning.com/JHR_Threads.html" TargetMode="External"/><Relationship Id="rId11" Type="http://schemas.openxmlformats.org/officeDocument/2006/relationships/hyperlink" Target="https://www.core-econ.org/doing-economics/book/text/0-3-contents.html" TargetMode="External"/><Relationship Id="rId5" Type="http://schemas.openxmlformats.org/officeDocument/2006/relationships/hyperlink" Target="https://causalinf.substack.com/archive?sort=new" TargetMode="External"/><Relationship Id="rId10" Type="http://schemas.openxmlformats.org/officeDocument/2006/relationships/hyperlink" Target="https://www.amazon.com/Nonmarket-Valuation-Economics-Non-Market-Resources/dp/9400771037/ref=tmm_hrd_swatch_0?_encoding=UTF8&amp;qid=&amp;sr=" TargetMode="External"/><Relationship Id="rId4" Type="http://schemas.openxmlformats.org/officeDocument/2006/relationships/hyperlink" Target="https://www.probablecausation.com/" TargetMode="External"/><Relationship Id="rId9" Type="http://schemas.openxmlformats.org/officeDocument/2006/relationships/hyperlink" Target="http://econdse.org/wp-content/uploads/2016/07/Champ-Boyle-Brown-Primer-on-Nonmarket-Valuation-2003.pdf"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hyperlink" Target="https://raw.githack.com/uo-ec607/lectures/master/01-intro/01-Intro.html#24"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latin typeface="+mj-lt"/>
                <a:cs typeface="Calibri Light" panose="020F0302020204030204" pitchFamily="34" charset="0"/>
              </a:rPr>
              <a:t>Prof. Parthum</a:t>
            </a:r>
          </a:p>
          <a:p>
            <a:r>
              <a:rPr lang="en-US" sz="2600" dirty="0">
                <a:latin typeface="+mj-lt"/>
                <a:cs typeface="Calibri Light" panose="020F0302020204030204" pitchFamily="34" charset="0"/>
              </a:rPr>
              <a:t>Environmental Economics</a:t>
            </a:r>
            <a:br>
              <a:rPr lang="en-US" sz="2600" dirty="0">
                <a:latin typeface="+mj-lt"/>
                <a:cs typeface="Calibri Light" panose="020F0302020204030204" pitchFamily="34" charset="0"/>
              </a:rPr>
            </a:br>
            <a:r>
              <a:rPr lang="en-US" sz="2600" dirty="0">
                <a:latin typeface="+mj-lt"/>
                <a:cs typeface="Calibri Light" panose="020F0302020204030204" pitchFamily="34" charset="0"/>
              </a:rPr>
              <a:t>Econ 475</a:t>
            </a:r>
          </a:p>
        </p:txBody>
      </p:sp>
      <p:sp>
        <p:nvSpPr>
          <p:cNvPr id="7" name="Title 1"/>
          <p:cNvSpPr txBox="1">
            <a:spLocks/>
          </p:cNvSpPr>
          <p:nvPr/>
        </p:nvSpPr>
        <p:spPr>
          <a:xfrm>
            <a:off x="584632" y="2603768"/>
            <a:ext cx="11022736"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800" dirty="0">
                <a:solidFill>
                  <a:schemeClr val="tx1"/>
                </a:solidFill>
                <a:latin typeface="+mj-lt"/>
                <a:cs typeface="Calibri Light" panose="020F0302020204030204" pitchFamily="34" charset="0"/>
              </a:rPr>
              <a:t>Lecture 5: Environmental Econometrics</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itle 2">
                <a:extLst>
                  <a:ext uri="{FF2B5EF4-FFF2-40B4-BE49-F238E27FC236}">
                    <a16:creationId xmlns:a16="http://schemas.microsoft.com/office/drawing/2014/main" id="{363A6E82-AC88-40FF-8D05-2549474AF673}"/>
                  </a:ext>
                </a:extLst>
              </p:cNvPr>
              <p:cNvSpPr txBox="1">
                <a:spLocks/>
              </p:cNvSpPr>
              <p:nvPr/>
            </p:nvSpPr>
            <p:spPr>
              <a:xfrm>
                <a:off x="392783" y="228601"/>
                <a:ext cx="11545582" cy="2108298"/>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dirty="0">
                    <a:solidFill>
                      <a:schemeClr val="tx1"/>
                    </a:solidFill>
                    <a:latin typeface="+mj-lt"/>
                  </a:rPr>
                  <a:t>When estimating the benefits of a policy intervention, we want to know the causal effect of the policy on the outcome of interest. In this simple representation, </a:t>
                </a:r>
                <a14:m>
                  <m:oMath xmlns:m="http://schemas.openxmlformats.org/officeDocument/2006/math">
                    <m:r>
                      <a:rPr lang="en-US" b="0" i="1" smtClean="0">
                        <a:solidFill>
                          <a:schemeClr val="tx1"/>
                        </a:solidFill>
                        <a:latin typeface="Cambria Math" panose="02040503050406030204" pitchFamily="18" charset="0"/>
                      </a:rPr>
                      <m:t>𝛿</m:t>
                    </m:r>
                  </m:oMath>
                </a14:m>
                <a:r>
                  <a:rPr lang="en-US" dirty="0">
                    <a:solidFill>
                      <a:schemeClr val="tx1"/>
                    </a:solidFill>
                    <a:latin typeface="+mj-lt"/>
                  </a:rPr>
                  <a:t> would be the effect of cleanup on </a:t>
                </a:r>
                <a14:m>
                  <m:oMath xmlns:m="http://schemas.openxmlformats.org/officeDocument/2006/math">
                    <m:r>
                      <a:rPr lang="en-US" b="0" i="1" smtClean="0">
                        <a:solidFill>
                          <a:schemeClr val="tx1"/>
                        </a:solidFill>
                        <a:latin typeface="Cambria Math" panose="02040503050406030204" pitchFamily="18" charset="0"/>
                      </a:rPr>
                      <m:t>𝑌</m:t>
                    </m:r>
                    <m:r>
                      <a:rPr lang="en-US" b="0" i="1" smtClean="0">
                        <a:solidFill>
                          <a:schemeClr val="tx1"/>
                        </a:solidFill>
                        <a:latin typeface="Cambria Math" panose="02040503050406030204" pitchFamily="18" charset="0"/>
                      </a:rPr>
                      <m:t>.</m:t>
                    </m:r>
                  </m:oMath>
                </a14:m>
                <a:endParaRPr lang="en-US" dirty="0">
                  <a:solidFill>
                    <a:schemeClr val="tx1"/>
                  </a:solidFill>
                  <a:latin typeface="+mj-lt"/>
                </a:endParaRPr>
              </a:p>
              <a:p>
                <a:endParaRPr lang="en-US" b="0" i="1" dirty="0">
                  <a:solidFill>
                    <a:schemeClr val="tx1"/>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𝑿</m:t>
                      </m:r>
                      <m:r>
                        <a:rPr lang="en-US" b="0" i="1" smtClean="0">
                          <a:solidFill>
                            <a:schemeClr val="tx1"/>
                          </a:solidFill>
                          <a:latin typeface="Cambria Math" panose="02040503050406030204" pitchFamily="18" charset="0"/>
                        </a:rPr>
                        <m:t>𝛽</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𝛿</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𝐶𝑙𝑒𝑎𝑛𝑢𝑝</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𝜙</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𝜀</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oMath>
                  </m:oMathPara>
                </a14:m>
                <a:endParaRPr lang="en-US" dirty="0">
                  <a:solidFill>
                    <a:schemeClr val="tx1"/>
                  </a:solidFill>
                  <a:latin typeface="+mj-lt"/>
                </a:endParaRPr>
              </a:p>
              <a:p>
                <a:endParaRPr lang="en-US" dirty="0">
                  <a:solidFill>
                    <a:schemeClr val="tx1"/>
                  </a:solidFill>
                  <a:latin typeface="+mj-lt"/>
                </a:endParaRPr>
              </a:p>
              <a:p>
                <a:r>
                  <a:rPr lang="en-US" dirty="0">
                    <a:solidFill>
                      <a:schemeClr val="tx1"/>
                    </a:solidFill>
                    <a:latin typeface="+mj-lt"/>
                  </a:rPr>
                  <a:t>Imagine a policy being proposed to clean up the Cuyahoga River, what are possible outcomes of interest?  </a:t>
                </a:r>
              </a:p>
            </p:txBody>
          </p:sp>
        </mc:Choice>
        <mc:Fallback>
          <p:sp>
            <p:nvSpPr>
              <p:cNvPr id="8" name="Title 2">
                <a:extLst>
                  <a:ext uri="{FF2B5EF4-FFF2-40B4-BE49-F238E27FC236}">
                    <a16:creationId xmlns:a16="http://schemas.microsoft.com/office/drawing/2014/main" id="{363A6E82-AC88-40FF-8D05-2549474AF673}"/>
                  </a:ext>
                </a:extLst>
              </p:cNvPr>
              <p:cNvSpPr txBox="1">
                <a:spLocks noRot="1" noChangeAspect="1" noMove="1" noResize="1" noEditPoints="1" noAdjustHandles="1" noChangeArrowheads="1" noChangeShapeType="1" noTextEdit="1"/>
              </p:cNvSpPr>
              <p:nvPr/>
            </p:nvSpPr>
            <p:spPr>
              <a:xfrm>
                <a:off x="392783" y="228601"/>
                <a:ext cx="11545582" cy="2108298"/>
              </a:xfrm>
              <a:prstGeom prst="rect">
                <a:avLst/>
              </a:prstGeom>
              <a:blipFill>
                <a:blip r:embed="rId4"/>
                <a:stretch>
                  <a:fillRect l="-686" b="-608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D4B0BB9-9122-41E3-B8AC-5EB6BF9B7568}"/>
              </a:ext>
            </a:extLst>
          </p:cNvPr>
          <p:cNvPicPr>
            <a:picLocks noChangeAspect="1"/>
          </p:cNvPicPr>
          <p:nvPr/>
        </p:nvPicPr>
        <p:blipFill>
          <a:blip r:embed="rId5"/>
          <a:stretch>
            <a:fillRect/>
          </a:stretch>
        </p:blipFill>
        <p:spPr>
          <a:xfrm>
            <a:off x="163183" y="2374578"/>
            <a:ext cx="6466218" cy="3718303"/>
          </a:xfrm>
          <a:prstGeom prst="rect">
            <a:avLst/>
          </a:prstGeom>
        </p:spPr>
      </p:pic>
      <p:sp>
        <p:nvSpPr>
          <p:cNvPr id="10" name="TextBox 9">
            <a:extLst>
              <a:ext uri="{FF2B5EF4-FFF2-40B4-BE49-F238E27FC236}">
                <a16:creationId xmlns:a16="http://schemas.microsoft.com/office/drawing/2014/main" id="{9618D731-B42D-4F24-957F-613802B3C3BC}"/>
              </a:ext>
            </a:extLst>
          </p:cNvPr>
          <p:cNvSpPr txBox="1"/>
          <p:nvPr/>
        </p:nvSpPr>
        <p:spPr>
          <a:xfrm>
            <a:off x="163183" y="6021232"/>
            <a:ext cx="2280843" cy="369332"/>
          </a:xfrm>
          <a:prstGeom prst="rect">
            <a:avLst/>
          </a:prstGeom>
          <a:noFill/>
        </p:spPr>
        <p:txBody>
          <a:bodyPr wrap="square" rtlCol="0">
            <a:spAutoFit/>
          </a:bodyPr>
          <a:lstStyle/>
          <a:p>
            <a:r>
              <a:rPr lang="en-US" i="1" dirty="0"/>
              <a:t>Source: </a:t>
            </a:r>
            <a:r>
              <a:rPr lang="en-US" i="1" dirty="0">
                <a:hlinkClick r:id="rId6"/>
              </a:rPr>
              <a:t>history.com</a:t>
            </a:r>
            <a:endParaRPr lang="en-US" i="1" dirty="0"/>
          </a:p>
        </p:txBody>
      </p:sp>
      <mc:AlternateContent xmlns:mc="http://schemas.openxmlformats.org/markup-compatibility/2006">
        <mc:Choice xmlns:a14="http://schemas.microsoft.com/office/drawing/2010/main" Requires="a14">
          <p:sp>
            <p:nvSpPr>
              <p:cNvPr id="6" name="Title 2">
                <a:extLst>
                  <a:ext uri="{FF2B5EF4-FFF2-40B4-BE49-F238E27FC236}">
                    <a16:creationId xmlns:a16="http://schemas.microsoft.com/office/drawing/2014/main" id="{DC2EBD16-332C-49CF-9145-F26278F551B8}"/>
                  </a:ext>
                </a:extLst>
              </p:cNvPr>
              <p:cNvSpPr txBox="1">
                <a:spLocks/>
              </p:cNvSpPr>
              <p:nvPr/>
            </p:nvSpPr>
            <p:spPr>
              <a:xfrm>
                <a:off x="6888792" y="2802982"/>
                <a:ext cx="4756394" cy="307135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14:m>
                  <m:oMath xmlns:m="http://schemas.openxmlformats.org/officeDocument/2006/math">
                    <m:r>
                      <a:rPr lang="en-US" i="1" dirty="0" smtClean="0">
                        <a:solidFill>
                          <a:schemeClr val="tx1"/>
                        </a:solidFill>
                        <a:latin typeface="Cambria Math" panose="02040503050406030204" pitchFamily="18" charset="0"/>
                      </a:rPr>
                      <m:t>𝑌</m:t>
                    </m:r>
                    <m:r>
                      <a:rPr lang="en-US" b="0" i="1" dirty="0" smtClean="0">
                        <a:solidFill>
                          <a:schemeClr val="tx1"/>
                        </a:solidFill>
                        <a:latin typeface="Cambria Math" panose="02040503050406030204" pitchFamily="18" charset="0"/>
                      </a:rPr>
                      <m:t>=</m:t>
                    </m:r>
                  </m:oMath>
                </a14:m>
                <a:r>
                  <a:rPr lang="en-US" dirty="0">
                    <a:solidFill>
                      <a:schemeClr val="tx1"/>
                    </a:solidFill>
                    <a:latin typeface="+mj-lt"/>
                  </a:rPr>
                  <a:t> 	</a:t>
                </a:r>
              </a:p>
              <a:p>
                <a:pPr/>
                <a:endParaRPr lang="en-US" dirty="0">
                  <a:solidFill>
                    <a:schemeClr val="tx1"/>
                  </a:solidFill>
                  <a:latin typeface="+mj-lt"/>
                </a:endParaRPr>
              </a:p>
              <a:p>
                <a:pPr/>
                <a:endParaRPr lang="en-US" dirty="0">
                  <a:solidFill>
                    <a:schemeClr val="tx1"/>
                  </a:solidFill>
                  <a:latin typeface="+mj-lt"/>
                </a:endParaRPr>
              </a:p>
              <a:p>
                <a:pPr/>
                <a:endParaRPr lang="en-US" dirty="0">
                  <a:solidFill>
                    <a:schemeClr val="tx1"/>
                  </a:solidFill>
                  <a:latin typeface="+mj-lt"/>
                </a:endParaRPr>
              </a:p>
              <a:p>
                <a:pPr/>
                <a:endParaRPr lang="en-US" dirty="0">
                  <a:solidFill>
                    <a:schemeClr val="tx1"/>
                  </a:solidFill>
                  <a:latin typeface="+mj-lt"/>
                </a:endParaRPr>
              </a:p>
              <a:p>
                <a:pPr/>
                <a:endParaRPr lang="en-US" dirty="0">
                  <a:solidFill>
                    <a:schemeClr val="tx1"/>
                  </a:solidFill>
                  <a:latin typeface="+mj-lt"/>
                </a:endParaRPr>
              </a:p>
              <a:p>
                <a:pPr/>
                <a:endParaRPr lang="en-US" dirty="0">
                  <a:solidFill>
                    <a:schemeClr val="tx1"/>
                  </a:solidFill>
                  <a:latin typeface="+mj-lt"/>
                </a:endParaRPr>
              </a:p>
              <a:p>
                <a:pPr/>
                <a:endParaRPr lang="en-US" dirty="0">
                  <a:solidFill>
                    <a:schemeClr val="tx1"/>
                  </a:solidFill>
                  <a:latin typeface="+mj-lt"/>
                </a:endParaRPr>
              </a:p>
              <a:p>
                <a:pPr/>
                <a:r>
                  <a:rPr lang="en-US" dirty="0">
                    <a:solidFill>
                      <a:schemeClr val="tx1"/>
                    </a:solidFill>
                    <a:latin typeface="+mj-lt"/>
                  </a:rPr>
                  <a:t>	</a:t>
                </a:r>
              </a:p>
              <a:p>
                <a:pPr/>
                <a:endParaRPr lang="en-US" dirty="0">
                  <a:solidFill>
                    <a:schemeClr val="tx1"/>
                  </a:solidFill>
                  <a:latin typeface="+mj-lt"/>
                </a:endParaRPr>
              </a:p>
            </p:txBody>
          </p:sp>
        </mc:Choice>
        <mc:Fallback>
          <p:sp>
            <p:nvSpPr>
              <p:cNvPr id="6" name="Title 2">
                <a:extLst>
                  <a:ext uri="{FF2B5EF4-FFF2-40B4-BE49-F238E27FC236}">
                    <a16:creationId xmlns:a16="http://schemas.microsoft.com/office/drawing/2014/main" id="{DC2EBD16-332C-49CF-9145-F26278F551B8}"/>
                  </a:ext>
                </a:extLst>
              </p:cNvPr>
              <p:cNvSpPr txBox="1">
                <a:spLocks noRot="1" noChangeAspect="1" noMove="1" noResize="1" noEditPoints="1" noAdjustHandles="1" noChangeArrowheads="1" noChangeShapeType="1" noTextEdit="1"/>
              </p:cNvSpPr>
              <p:nvPr/>
            </p:nvSpPr>
            <p:spPr>
              <a:xfrm>
                <a:off x="6888792" y="2802982"/>
                <a:ext cx="4756394" cy="3071356"/>
              </a:xfrm>
              <a:prstGeom prst="rect">
                <a:avLst/>
              </a:prstGeom>
              <a:blipFill>
                <a:blip r:embed="rId7"/>
                <a:stretch>
                  <a:fillRect l="-256" t="-377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11951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itle 2">
                <a:extLst>
                  <a:ext uri="{FF2B5EF4-FFF2-40B4-BE49-F238E27FC236}">
                    <a16:creationId xmlns:a16="http://schemas.microsoft.com/office/drawing/2014/main" id="{363A6E82-AC88-40FF-8D05-2549474AF673}"/>
                  </a:ext>
                </a:extLst>
              </p:cNvPr>
              <p:cNvSpPr txBox="1">
                <a:spLocks/>
              </p:cNvSpPr>
              <p:nvPr/>
            </p:nvSpPr>
            <p:spPr>
              <a:xfrm>
                <a:off x="392783" y="228601"/>
                <a:ext cx="11545582" cy="2108298"/>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dirty="0">
                    <a:solidFill>
                      <a:schemeClr val="tx1"/>
                    </a:solidFill>
                    <a:latin typeface="+mj-lt"/>
                  </a:rPr>
                  <a:t>When estimating the benefits of a policy intervention, we want to know the causal effect of the policy on the outcome of interest. In this simple representation, </a:t>
                </a:r>
                <a14:m>
                  <m:oMath xmlns:m="http://schemas.openxmlformats.org/officeDocument/2006/math">
                    <m:r>
                      <a:rPr lang="en-US" b="0" i="1" smtClean="0">
                        <a:solidFill>
                          <a:schemeClr val="tx1"/>
                        </a:solidFill>
                        <a:latin typeface="Cambria Math" panose="02040503050406030204" pitchFamily="18" charset="0"/>
                      </a:rPr>
                      <m:t>𝛿</m:t>
                    </m:r>
                  </m:oMath>
                </a14:m>
                <a:r>
                  <a:rPr lang="en-US" dirty="0">
                    <a:solidFill>
                      <a:schemeClr val="tx1"/>
                    </a:solidFill>
                    <a:latin typeface="+mj-lt"/>
                  </a:rPr>
                  <a:t> would be the effect of cleanup on </a:t>
                </a:r>
                <a14:m>
                  <m:oMath xmlns:m="http://schemas.openxmlformats.org/officeDocument/2006/math">
                    <m:r>
                      <a:rPr lang="en-US" b="0" i="1" smtClean="0">
                        <a:solidFill>
                          <a:schemeClr val="tx1"/>
                        </a:solidFill>
                        <a:latin typeface="Cambria Math" panose="02040503050406030204" pitchFamily="18" charset="0"/>
                      </a:rPr>
                      <m:t>𝑌</m:t>
                    </m:r>
                    <m:r>
                      <a:rPr lang="en-US" b="0" i="1" smtClean="0">
                        <a:solidFill>
                          <a:schemeClr val="tx1"/>
                        </a:solidFill>
                        <a:latin typeface="Cambria Math" panose="02040503050406030204" pitchFamily="18" charset="0"/>
                      </a:rPr>
                      <m:t>.</m:t>
                    </m:r>
                  </m:oMath>
                </a14:m>
                <a:endParaRPr lang="en-US" dirty="0">
                  <a:solidFill>
                    <a:schemeClr val="tx1"/>
                  </a:solidFill>
                  <a:latin typeface="+mj-lt"/>
                </a:endParaRPr>
              </a:p>
              <a:p>
                <a:endParaRPr lang="en-US" b="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𝑿</m:t>
                      </m:r>
                      <m:r>
                        <a:rPr lang="en-US" b="0" i="1" smtClean="0">
                          <a:solidFill>
                            <a:schemeClr val="tx1"/>
                          </a:solidFill>
                          <a:latin typeface="Cambria Math" panose="02040503050406030204" pitchFamily="18" charset="0"/>
                        </a:rPr>
                        <m:t>𝛽</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𝛿</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𝐶𝑙𝑒𝑎𝑛𝑢𝑝</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𝜙</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𝜀</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oMath>
                  </m:oMathPara>
                </a14:m>
                <a:endParaRPr lang="en-US" dirty="0">
                  <a:solidFill>
                    <a:schemeClr val="tx1"/>
                  </a:solidFill>
                  <a:latin typeface="+mj-lt"/>
                </a:endParaRPr>
              </a:p>
              <a:p>
                <a:endParaRPr lang="en-US" dirty="0">
                  <a:solidFill>
                    <a:schemeClr val="tx1"/>
                  </a:solidFill>
                  <a:latin typeface="+mj-lt"/>
                </a:endParaRPr>
              </a:p>
              <a:p>
                <a:r>
                  <a:rPr lang="en-US" dirty="0">
                    <a:solidFill>
                      <a:schemeClr val="tx1"/>
                    </a:solidFill>
                    <a:latin typeface="+mj-lt"/>
                  </a:rPr>
                  <a:t>Imagine a policy being proposed to clean up the Cuyahoga River, what are possible outcomes of interest?  </a:t>
                </a:r>
              </a:p>
            </p:txBody>
          </p:sp>
        </mc:Choice>
        <mc:Fallback>
          <p:sp>
            <p:nvSpPr>
              <p:cNvPr id="8" name="Title 2">
                <a:extLst>
                  <a:ext uri="{FF2B5EF4-FFF2-40B4-BE49-F238E27FC236}">
                    <a16:creationId xmlns:a16="http://schemas.microsoft.com/office/drawing/2014/main" id="{363A6E82-AC88-40FF-8D05-2549474AF673}"/>
                  </a:ext>
                </a:extLst>
              </p:cNvPr>
              <p:cNvSpPr txBox="1">
                <a:spLocks noRot="1" noChangeAspect="1" noMove="1" noResize="1" noEditPoints="1" noAdjustHandles="1" noChangeArrowheads="1" noChangeShapeType="1" noTextEdit="1"/>
              </p:cNvSpPr>
              <p:nvPr/>
            </p:nvSpPr>
            <p:spPr>
              <a:xfrm>
                <a:off x="392783" y="228601"/>
                <a:ext cx="11545582" cy="2108298"/>
              </a:xfrm>
              <a:prstGeom prst="rect">
                <a:avLst/>
              </a:prstGeom>
              <a:blipFill>
                <a:blip r:embed="rId4"/>
                <a:stretch>
                  <a:fillRect l="-686" b="-608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D4B0BB9-9122-41E3-B8AC-5EB6BF9B7568}"/>
              </a:ext>
            </a:extLst>
          </p:cNvPr>
          <p:cNvPicPr>
            <a:picLocks noChangeAspect="1"/>
          </p:cNvPicPr>
          <p:nvPr/>
        </p:nvPicPr>
        <p:blipFill>
          <a:blip r:embed="rId5"/>
          <a:stretch>
            <a:fillRect/>
          </a:stretch>
        </p:blipFill>
        <p:spPr>
          <a:xfrm>
            <a:off x="163183" y="2374578"/>
            <a:ext cx="6466218" cy="3718303"/>
          </a:xfrm>
          <a:prstGeom prst="rect">
            <a:avLst/>
          </a:prstGeom>
        </p:spPr>
      </p:pic>
      <p:sp>
        <p:nvSpPr>
          <p:cNvPr id="10" name="TextBox 9">
            <a:extLst>
              <a:ext uri="{FF2B5EF4-FFF2-40B4-BE49-F238E27FC236}">
                <a16:creationId xmlns:a16="http://schemas.microsoft.com/office/drawing/2014/main" id="{9618D731-B42D-4F24-957F-613802B3C3BC}"/>
              </a:ext>
            </a:extLst>
          </p:cNvPr>
          <p:cNvSpPr txBox="1"/>
          <p:nvPr/>
        </p:nvSpPr>
        <p:spPr>
          <a:xfrm>
            <a:off x="163183" y="6021232"/>
            <a:ext cx="2280843" cy="369332"/>
          </a:xfrm>
          <a:prstGeom prst="rect">
            <a:avLst/>
          </a:prstGeom>
          <a:noFill/>
        </p:spPr>
        <p:txBody>
          <a:bodyPr wrap="square" rtlCol="0">
            <a:spAutoFit/>
          </a:bodyPr>
          <a:lstStyle/>
          <a:p>
            <a:r>
              <a:rPr lang="en-US" i="1" dirty="0"/>
              <a:t>Source: </a:t>
            </a:r>
            <a:r>
              <a:rPr lang="en-US" i="1" dirty="0">
                <a:hlinkClick r:id="rId6"/>
              </a:rPr>
              <a:t>history.com</a:t>
            </a:r>
            <a:endParaRPr lang="en-US" i="1" dirty="0"/>
          </a:p>
        </p:txBody>
      </p:sp>
      <mc:AlternateContent xmlns:mc="http://schemas.openxmlformats.org/markup-compatibility/2006">
        <mc:Choice xmlns:a14="http://schemas.microsoft.com/office/drawing/2010/main" Requires="a14">
          <p:sp>
            <p:nvSpPr>
              <p:cNvPr id="6" name="Title 2">
                <a:extLst>
                  <a:ext uri="{FF2B5EF4-FFF2-40B4-BE49-F238E27FC236}">
                    <a16:creationId xmlns:a16="http://schemas.microsoft.com/office/drawing/2014/main" id="{DC2EBD16-332C-49CF-9145-F26278F551B8}"/>
                  </a:ext>
                </a:extLst>
              </p:cNvPr>
              <p:cNvSpPr txBox="1">
                <a:spLocks/>
              </p:cNvSpPr>
              <p:nvPr/>
            </p:nvSpPr>
            <p:spPr>
              <a:xfrm>
                <a:off x="6918772" y="2613827"/>
                <a:ext cx="4756394" cy="3071356"/>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14:m>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𝑌</m:t>
                        </m:r>
                      </m:e>
                      <m:sub>
                        <m:r>
                          <a:rPr lang="en-US" b="0" i="1" dirty="0" smtClean="0">
                            <a:solidFill>
                              <a:schemeClr val="tx1"/>
                            </a:solidFill>
                            <a:latin typeface="Cambria Math" panose="02040503050406030204" pitchFamily="18" charset="0"/>
                          </a:rPr>
                          <m:t>𝑖</m:t>
                        </m:r>
                      </m:sub>
                    </m:sSub>
                    <m:r>
                      <a:rPr lang="en-US" b="0" i="1" dirty="0" smtClean="0">
                        <a:solidFill>
                          <a:schemeClr val="tx1"/>
                        </a:solidFill>
                        <a:latin typeface="Cambria Math" panose="02040503050406030204" pitchFamily="18" charset="0"/>
                      </a:rPr>
                      <m:t>≡</m:t>
                    </m:r>
                  </m:oMath>
                </a14:m>
                <a:r>
                  <a:rPr lang="en-US" dirty="0">
                    <a:solidFill>
                      <a:schemeClr val="tx1"/>
                    </a:solidFill>
                    <a:latin typeface="+mj-lt"/>
                  </a:rPr>
                  <a:t> 	1. Water Quality Index</a:t>
                </a:r>
              </a:p>
              <a:p>
                <a:r>
                  <a:rPr lang="en-US" dirty="0">
                    <a:solidFill>
                      <a:schemeClr val="tx1"/>
                    </a:solidFill>
                    <a:latin typeface="+mj-lt"/>
                  </a:rPr>
                  <a:t>	2. Ecological Health</a:t>
                </a:r>
              </a:p>
              <a:p>
                <a:r>
                  <a:rPr lang="en-US" dirty="0">
                    <a:solidFill>
                      <a:schemeClr val="tx1"/>
                    </a:solidFill>
                    <a:latin typeface="+mj-lt"/>
                  </a:rPr>
                  <a:t>	3. Human Health</a:t>
                </a:r>
              </a:p>
              <a:p>
                <a:r>
                  <a:rPr lang="en-US" dirty="0">
                    <a:solidFill>
                      <a:schemeClr val="tx1"/>
                    </a:solidFill>
                    <a:latin typeface="+mj-lt"/>
                  </a:rPr>
                  <a:t>	4. </a:t>
                </a:r>
                <a:r>
                  <a:rPr lang="en-US" dirty="0" err="1">
                    <a:solidFill>
                      <a:schemeClr val="tx1"/>
                    </a:solidFill>
                    <a:latin typeface="+mj-lt"/>
                  </a:rPr>
                  <a:t>Pr</a:t>
                </a:r>
                <a:r>
                  <a:rPr lang="en-US" dirty="0">
                    <a:solidFill>
                      <a:schemeClr val="tx1"/>
                    </a:solidFill>
                    <a:latin typeface="+mj-lt"/>
                  </a:rPr>
                  <a:t>(lighting the river on fire)</a:t>
                </a:r>
              </a:p>
              <a:p>
                <a:endParaRPr lang="en-US" dirty="0">
                  <a:solidFill>
                    <a:schemeClr val="tx1"/>
                  </a:solidFill>
                  <a:latin typeface="+mj-lt"/>
                </a:endParaRPr>
              </a:p>
              <a:p>
                <a:endParaRPr lang="en-US" dirty="0">
                  <a:solidFill>
                    <a:schemeClr val="tx1"/>
                  </a:solidFill>
                  <a:latin typeface="+mj-lt"/>
                </a:endParaRPr>
              </a:p>
              <a:p>
                <a:endParaRPr lang="en-US" dirty="0">
                  <a:solidFill>
                    <a:schemeClr val="tx1"/>
                  </a:solidFill>
                  <a:latin typeface="+mj-lt"/>
                </a:endParaRPr>
              </a:p>
              <a:p>
                <a:endParaRPr lang="en-US" dirty="0">
                  <a:solidFill>
                    <a:schemeClr val="tx1"/>
                  </a:solidFill>
                  <a:latin typeface="+mj-lt"/>
                </a:endParaRPr>
              </a:p>
              <a:p>
                <a:r>
                  <a:rPr lang="en-US" dirty="0">
                    <a:solidFill>
                      <a:schemeClr val="tx1"/>
                    </a:solidFill>
                    <a:latin typeface="+mj-lt"/>
                  </a:rPr>
                  <a:t>Whatever the outcome might be, we want to know that </a:t>
                </a:r>
                <a14:m>
                  <m:oMath xmlns:m="http://schemas.openxmlformats.org/officeDocument/2006/math">
                    <m:r>
                      <a:rPr lang="en-US" b="0" i="1" smtClean="0">
                        <a:solidFill>
                          <a:schemeClr val="tx1"/>
                        </a:solidFill>
                        <a:latin typeface="Cambria Math" panose="02040503050406030204" pitchFamily="18" charset="0"/>
                      </a:rPr>
                      <m:t>𝛿</m:t>
                    </m:r>
                  </m:oMath>
                </a14:m>
                <a:r>
                  <a:rPr lang="en-US" dirty="0">
                    <a:solidFill>
                      <a:schemeClr val="tx1"/>
                    </a:solidFill>
                    <a:latin typeface="+mj-lt"/>
                  </a:rPr>
                  <a:t> is the best unbiased estimate of the effect of </a:t>
                </a:r>
                <a14:m>
                  <m:oMath xmlns:m="http://schemas.openxmlformats.org/officeDocument/2006/math">
                    <m:r>
                      <a:rPr lang="en-US" b="0" i="1" smtClean="0">
                        <a:solidFill>
                          <a:schemeClr val="tx1"/>
                        </a:solidFill>
                        <a:latin typeface="Cambria Math" panose="02040503050406030204" pitchFamily="18" charset="0"/>
                      </a:rPr>
                      <m:t>𝑐𝑙𝑒𝑎𝑛𝑢𝑝</m:t>
                    </m:r>
                  </m:oMath>
                </a14:m>
                <a:r>
                  <a:rPr lang="en-US" dirty="0">
                    <a:solidFill>
                      <a:schemeClr val="tx1"/>
                    </a:solidFill>
                    <a:latin typeface="+mj-lt"/>
                  </a:rPr>
                  <a:t> on </a:t>
                </a:r>
                <a14:m>
                  <m:oMath xmlns:m="http://schemas.openxmlformats.org/officeDocument/2006/math">
                    <m:r>
                      <a:rPr lang="en-US" b="0" i="1" smtClean="0">
                        <a:solidFill>
                          <a:schemeClr val="tx1"/>
                        </a:solidFill>
                        <a:latin typeface="Cambria Math" panose="02040503050406030204" pitchFamily="18" charset="0"/>
                      </a:rPr>
                      <m:t>𝑌</m:t>
                    </m:r>
                    <m:r>
                      <a:rPr lang="en-US" b="0" i="1" smtClean="0">
                        <a:solidFill>
                          <a:schemeClr val="tx1"/>
                        </a:solidFill>
                        <a:latin typeface="Cambria Math" panose="02040503050406030204" pitchFamily="18" charset="0"/>
                      </a:rPr>
                      <m:t>.</m:t>
                    </m:r>
                  </m:oMath>
                </a14:m>
                <a:endParaRPr lang="en-US" dirty="0">
                  <a:solidFill>
                    <a:schemeClr val="tx1"/>
                  </a:solidFill>
                  <a:latin typeface="+mj-lt"/>
                </a:endParaRPr>
              </a:p>
              <a:p>
                <a:r>
                  <a:rPr lang="en-US" dirty="0">
                    <a:solidFill>
                      <a:schemeClr val="tx1"/>
                    </a:solidFill>
                    <a:latin typeface="+mj-lt"/>
                  </a:rPr>
                  <a:t>	</a:t>
                </a:r>
              </a:p>
              <a:p>
                <a:endParaRPr lang="en-US" dirty="0">
                  <a:solidFill>
                    <a:schemeClr val="tx1"/>
                  </a:solidFill>
                  <a:latin typeface="+mj-lt"/>
                </a:endParaRPr>
              </a:p>
            </p:txBody>
          </p:sp>
        </mc:Choice>
        <mc:Fallback>
          <p:sp>
            <p:nvSpPr>
              <p:cNvPr id="6" name="Title 2">
                <a:extLst>
                  <a:ext uri="{FF2B5EF4-FFF2-40B4-BE49-F238E27FC236}">
                    <a16:creationId xmlns:a16="http://schemas.microsoft.com/office/drawing/2014/main" id="{DC2EBD16-332C-49CF-9145-F26278F551B8}"/>
                  </a:ext>
                </a:extLst>
              </p:cNvPr>
              <p:cNvSpPr txBox="1">
                <a:spLocks noRot="1" noChangeAspect="1" noMove="1" noResize="1" noEditPoints="1" noAdjustHandles="1" noChangeArrowheads="1" noChangeShapeType="1" noTextEdit="1"/>
              </p:cNvSpPr>
              <p:nvPr/>
            </p:nvSpPr>
            <p:spPr>
              <a:xfrm>
                <a:off x="6918772" y="2613827"/>
                <a:ext cx="4756394" cy="3071356"/>
              </a:xfrm>
              <a:prstGeom prst="rect">
                <a:avLst/>
              </a:prstGeom>
              <a:blipFill>
                <a:blip r:embed="rId7"/>
                <a:stretch>
                  <a:fillRect l="-1667" t="-397" r="-141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96332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2" y="297761"/>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p:sp>
        <p:nvSpPr>
          <p:cNvPr id="4" name="TextBox 3">
            <a:extLst>
              <a:ext uri="{FF2B5EF4-FFF2-40B4-BE49-F238E27FC236}">
                <a16:creationId xmlns:a16="http://schemas.microsoft.com/office/drawing/2014/main" id="{8E5BF3FD-70F5-477B-BD12-44ECCE174087}"/>
              </a:ext>
            </a:extLst>
          </p:cNvPr>
          <p:cNvSpPr txBox="1"/>
          <p:nvPr/>
        </p:nvSpPr>
        <p:spPr>
          <a:xfrm>
            <a:off x="1266093" y="1554133"/>
            <a:ext cx="9421850" cy="1569660"/>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Econometrics used within the field of environmental economics is not inherently different than approaches used in other fields.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lvl="1"/>
            <a:endParaRPr lang="en-US" sz="2400" b="1"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364495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2" y="297761"/>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p:sp>
        <p:nvSpPr>
          <p:cNvPr id="4" name="TextBox 3">
            <a:extLst>
              <a:ext uri="{FF2B5EF4-FFF2-40B4-BE49-F238E27FC236}">
                <a16:creationId xmlns:a16="http://schemas.microsoft.com/office/drawing/2014/main" id="{8E5BF3FD-70F5-477B-BD12-44ECCE174087}"/>
              </a:ext>
            </a:extLst>
          </p:cNvPr>
          <p:cNvSpPr txBox="1"/>
          <p:nvPr/>
        </p:nvSpPr>
        <p:spPr>
          <a:xfrm>
            <a:off x="1266093" y="1554133"/>
            <a:ext cx="9421850" cy="2308324"/>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Econometrics used within the field of environmental economics is not inherently different than approaches used in other fields.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However, in many cases the research questions are different and, therefore, require different methods.</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944020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2" y="297761"/>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p:sp>
        <p:nvSpPr>
          <p:cNvPr id="4" name="TextBox 3">
            <a:extLst>
              <a:ext uri="{FF2B5EF4-FFF2-40B4-BE49-F238E27FC236}">
                <a16:creationId xmlns:a16="http://schemas.microsoft.com/office/drawing/2014/main" id="{8E5BF3FD-70F5-477B-BD12-44ECCE174087}"/>
              </a:ext>
            </a:extLst>
          </p:cNvPr>
          <p:cNvSpPr txBox="1"/>
          <p:nvPr/>
        </p:nvSpPr>
        <p:spPr>
          <a:xfrm>
            <a:off x="1266093" y="1554133"/>
            <a:ext cx="9421850" cy="4524315"/>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Econometrics used within the field of environmental economics is not inherently different than approaches used in other fields.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However, in many cases the research questions are different and, therefore, require different methods.</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Because the research questions are different, environmental economists have advanced specific areas of econometrics to address hurdles that other fields may not face. For example, constructing hypothetical markets to estimate the value of nonmarket goods and services, specifically nonuse or nonlocal goods.</a:t>
            </a:r>
            <a:endParaRPr lang="en-US" sz="2400" b="1"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3630231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3" y="0"/>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p:sp>
        <p:nvSpPr>
          <p:cNvPr id="4" name="TextBox 3">
            <a:extLst>
              <a:ext uri="{FF2B5EF4-FFF2-40B4-BE49-F238E27FC236}">
                <a16:creationId xmlns:a16="http://schemas.microsoft.com/office/drawing/2014/main" id="{8E5BF3FD-70F5-477B-BD12-44ECCE174087}"/>
              </a:ext>
            </a:extLst>
          </p:cNvPr>
          <p:cNvSpPr txBox="1"/>
          <p:nvPr/>
        </p:nvSpPr>
        <p:spPr>
          <a:xfrm>
            <a:off x="916897" y="1128434"/>
            <a:ext cx="10358204" cy="1938992"/>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Travel cost methods</a:t>
            </a:r>
          </a:p>
          <a:p>
            <a:pPr marL="1371600" lvl="2" indent="-457200">
              <a:buFont typeface="Arial" panose="020B0604020202020204" pitchFamily="34" charset="0"/>
              <a:buChar char="•"/>
            </a:pPr>
            <a:r>
              <a:rPr lang="en-US" sz="2400" dirty="0">
                <a:latin typeface="+mj-lt"/>
                <a:cs typeface="Calibri Light" panose="020F0302020204030204" pitchFamily="34" charset="0"/>
              </a:rPr>
              <a:t>Primarily focuses on the value of things like recreation</a:t>
            </a:r>
          </a:p>
          <a:p>
            <a:pPr marL="1371600" lvl="2" indent="-457200">
              <a:buFont typeface="Arial" panose="020B0604020202020204" pitchFamily="34" charset="0"/>
              <a:buChar char="•"/>
            </a:pPr>
            <a:r>
              <a:rPr lang="en-US" sz="2400" dirty="0">
                <a:latin typeface="+mj-lt"/>
                <a:cs typeface="Calibri Light" panose="020F0302020204030204" pitchFamily="34" charset="0"/>
              </a:rPr>
              <a:t>Exploits variation in travel distance (the “cost”) to identify the value of “a trip”.</a:t>
            </a:r>
          </a:p>
          <a:p>
            <a:pPr marL="914400" lvl="1" indent="-457200">
              <a:buFont typeface="Arial" panose="020B0604020202020204" pitchFamily="34" charset="0"/>
              <a:buChar char="•"/>
            </a:pPr>
            <a:endParaRPr lang="en-US" sz="2400" b="0" i="1" dirty="0">
              <a:latin typeface="Cambria Math" panose="02040503050406030204" pitchFamily="18" charset="0"/>
              <a:cs typeface="Calibri Light" panose="020F0302020204030204" pitchFamily="34" charset="0"/>
            </a:endParaRPr>
          </a:p>
        </p:txBody>
      </p:sp>
    </p:spTree>
    <p:custDataLst>
      <p:tags r:id="rId1"/>
    </p:custDataLst>
    <p:extLst>
      <p:ext uri="{BB962C8B-B14F-4D97-AF65-F5344CB8AC3E}">
        <p14:creationId xmlns:p14="http://schemas.microsoft.com/office/powerpoint/2010/main" val="2092127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3" y="0"/>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916897" y="1128434"/>
                <a:ext cx="10358204" cy="4940583"/>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Travel cost methods</a:t>
                </a:r>
              </a:p>
              <a:p>
                <a:pPr marL="1371600" lvl="2" indent="-457200">
                  <a:buFont typeface="Arial" panose="020B0604020202020204" pitchFamily="34" charset="0"/>
                  <a:buChar char="•"/>
                </a:pPr>
                <a:r>
                  <a:rPr lang="en-US" sz="2400" dirty="0">
                    <a:latin typeface="+mj-lt"/>
                    <a:cs typeface="Calibri Light" panose="020F0302020204030204" pitchFamily="34" charset="0"/>
                  </a:rPr>
                  <a:t>Primarily focuses on the value of things like recreation</a:t>
                </a:r>
              </a:p>
              <a:p>
                <a:pPr marL="1371600" lvl="2" indent="-457200">
                  <a:buFont typeface="Arial" panose="020B0604020202020204" pitchFamily="34" charset="0"/>
                  <a:buChar char="•"/>
                </a:pPr>
                <a:r>
                  <a:rPr lang="en-US" sz="2400" dirty="0">
                    <a:latin typeface="+mj-lt"/>
                    <a:cs typeface="Calibri Light" panose="020F0302020204030204" pitchFamily="34" charset="0"/>
                  </a:rPr>
                  <a:t>Exploits variation in travel distance (the “cost”) to identify the value of “a trip”.</a:t>
                </a:r>
              </a:p>
              <a:p>
                <a:pPr marL="1371600" lvl="2" indent="-457200">
                  <a:buFont typeface="Arial" panose="020B0604020202020204" pitchFamily="34" charset="0"/>
                  <a:buChar char="•"/>
                </a:pPr>
                <a:r>
                  <a:rPr lang="en-US" sz="2400" dirty="0">
                    <a:latin typeface="+mj-lt"/>
                    <a:cs typeface="Calibri Light" panose="020F0302020204030204" pitchFamily="34" charset="0"/>
                  </a:rPr>
                  <a:t>A “trip” contains multiple “amenities” and is a “bundled” good. </a:t>
                </a:r>
              </a:p>
              <a:p>
                <a:pPr marL="2286000" lvl="4" indent="-457200">
                  <a:buFont typeface="Arial" panose="020B0604020202020204" pitchFamily="34" charset="0"/>
                  <a:buChar char="•"/>
                </a:pPr>
                <a:r>
                  <a:rPr lang="en-US" sz="2400" dirty="0">
                    <a:latin typeface="+mj-lt"/>
                    <a:cs typeface="Calibri Light" panose="020F0302020204030204" pitchFamily="34" charset="0"/>
                  </a:rPr>
                  <a:t>Activities, hiking, biking, fishing</a:t>
                </a:r>
              </a:p>
              <a:p>
                <a:pPr marL="2286000" lvl="4" indent="-457200">
                  <a:buFont typeface="Arial" panose="020B0604020202020204" pitchFamily="34" charset="0"/>
                  <a:buChar char="•"/>
                </a:pPr>
                <a:r>
                  <a:rPr lang="en-US" sz="2400" dirty="0">
                    <a:latin typeface="+mj-lt"/>
                    <a:cs typeface="Calibri Light" panose="020F0302020204030204" pitchFamily="34" charset="0"/>
                  </a:rPr>
                  <a:t>Trail miles, park benches, access</a:t>
                </a:r>
              </a:p>
              <a:p>
                <a:pPr marL="2286000" lvl="4" indent="-457200">
                  <a:buFont typeface="Arial" panose="020B0604020202020204" pitchFamily="34" charset="0"/>
                  <a:buChar char="•"/>
                </a:pPr>
                <a:r>
                  <a:rPr lang="en-US" sz="2400" dirty="0">
                    <a:latin typeface="+mj-lt"/>
                    <a:cs typeface="Calibri Light" panose="020F0302020204030204" pitchFamily="34" charset="0"/>
                  </a:rPr>
                  <a:t>Quality and quantity of these amenities </a:t>
                </a:r>
              </a:p>
              <a:p>
                <a:pPr marL="914400" lvl="1" indent="-457200">
                  <a:buFont typeface="Arial" panose="020B0604020202020204" pitchFamily="34" charset="0"/>
                  <a:buChar char="•"/>
                </a:pPr>
                <a:endParaRPr lang="en-US" sz="2400" b="0" i="1" dirty="0">
                  <a:latin typeface="Cambria Math" panose="02040503050406030204" pitchFamily="18" charset="0"/>
                  <a:cs typeface="Calibri Light" panose="020F0302020204030204" pitchFamily="34" charset="0"/>
                </a:endParaRPr>
              </a:p>
              <a:p>
                <a:pPr lvl="2"/>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𝑈</m:t>
                          </m:r>
                        </m:e>
                        <m:sub>
                          <m:r>
                            <a:rPr lang="en-US" sz="3000" i="1">
                              <a:latin typeface="Cambria Math" panose="02040503050406030204" pitchFamily="18" charset="0"/>
                              <a:cs typeface="Calibri Light" panose="020F0302020204030204" pitchFamily="34" charset="0"/>
                            </a:rPr>
                            <m:t>𝑖𝑗</m:t>
                          </m:r>
                        </m:sub>
                      </m:sSub>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𝜆</m:t>
                      </m:r>
                      <m:r>
                        <a:rPr lang="en-US" sz="3000" i="1">
                          <a:latin typeface="Cambria Math" panose="02040503050406030204" pitchFamily="18" charset="0"/>
                          <a:cs typeface="Calibri Light" panose="020F0302020204030204" pitchFamily="34" charset="0"/>
                        </a:rPr>
                        <m:t>𝑝𝑟𝑖𝑐</m:t>
                      </m:r>
                      <m:sSub>
                        <m:sSubPr>
                          <m:ctrlPr>
                            <a:rPr lang="en-US" sz="3000" i="1">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𝑒</m:t>
                          </m:r>
                        </m:e>
                        <m:sub>
                          <m:r>
                            <a:rPr lang="en-US" sz="3000" i="1">
                              <a:latin typeface="Cambria Math" panose="02040503050406030204" pitchFamily="18" charset="0"/>
                              <a:cs typeface="Calibri Light" panose="020F0302020204030204" pitchFamily="34" charset="0"/>
                            </a:rPr>
                            <m:t>𝑖𝑗</m:t>
                          </m:r>
                        </m:sub>
                      </m:sSub>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𝑋</m:t>
                      </m:r>
                      <m:r>
                        <a:rPr lang="en-US" sz="3000" i="1">
                          <a:latin typeface="Cambria Math" panose="02040503050406030204" pitchFamily="18" charset="0"/>
                          <a:cs typeface="Calibri Light" panose="020F0302020204030204" pitchFamily="34" charset="0"/>
                        </a:rPr>
                        <m:t>𝛽</m:t>
                      </m:r>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𝜙</m:t>
                      </m:r>
                      <m:r>
                        <a:rPr lang="en-US" sz="3000" i="1">
                          <a:latin typeface="Cambria Math" panose="02040503050406030204" pitchFamily="18" charset="0"/>
                          <a:cs typeface="Calibri Light" panose="020F0302020204030204" pitchFamily="34" charset="0"/>
                        </a:rPr>
                        <m:t>+</m:t>
                      </m:r>
                      <m:sSub>
                        <m:sSubPr>
                          <m:ctrlPr>
                            <a:rPr lang="en-US" sz="3000" i="1">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𝜀</m:t>
                          </m:r>
                        </m:e>
                        <m:sub>
                          <m:r>
                            <a:rPr lang="en-US" sz="3000" i="1">
                              <a:latin typeface="Cambria Math" panose="02040503050406030204" pitchFamily="18" charset="0"/>
                              <a:cs typeface="Calibri Light" panose="020F0302020204030204" pitchFamily="34" charset="0"/>
                            </a:rPr>
                            <m:t>𝑖𝑗</m:t>
                          </m:r>
                        </m:sub>
                      </m:sSub>
                    </m:oMath>
                  </m:oMathPara>
                </a14:m>
                <a:endParaRPr lang="en-US" sz="3000" i="1" dirty="0">
                  <a:latin typeface="Cambria Math" panose="02040503050406030204" pitchFamily="18" charset="0"/>
                  <a:cs typeface="Calibri Light" panose="020F0302020204030204" pitchFamily="34" charset="0"/>
                </a:endParaRPr>
              </a:p>
              <a:p>
                <a:pPr lvl="2"/>
                <a:endParaRPr lang="en-US" sz="3000" i="1" dirty="0">
                  <a:latin typeface="Cambria Math" panose="02040503050406030204" pitchFamily="18" charset="0"/>
                  <a:cs typeface="Calibri Light" panose="020F0302020204030204" pitchFamily="34" charset="0"/>
                </a:endParaRPr>
              </a:p>
              <a:p>
                <a:pPr lvl="2"/>
                <a14:m>
                  <m:oMathPara xmlns:m="http://schemas.openxmlformats.org/officeDocument/2006/math">
                    <m:oMathParaPr>
                      <m:jc m:val="centerGroup"/>
                    </m:oMathParaPr>
                    <m:oMath xmlns:m="http://schemas.openxmlformats.org/officeDocument/2006/math">
                      <m:r>
                        <m:rPr>
                          <m:nor/>
                        </m:rPr>
                        <a:rPr lang="en-US" sz="3000" i="1" dirty="0">
                          <a:latin typeface="Cambria Math" panose="02040503050406030204" pitchFamily="18" charset="0"/>
                          <a:cs typeface="Calibri Light" panose="020F0302020204030204" pitchFamily="34" charset="0"/>
                        </a:rPr>
                        <m:t>		</m:t>
                      </m:r>
                      <m:r>
                        <a:rPr lang="en-US" sz="3000" i="1">
                          <a:latin typeface="Cambria Math" panose="02040503050406030204" pitchFamily="18" charset="0"/>
                          <a:cs typeface="Calibri Light" panose="020F0302020204030204" pitchFamily="34" charset="0"/>
                        </a:rPr>
                        <m:t>𝑝𝑟𝑖𝑐</m:t>
                      </m:r>
                      <m:sSub>
                        <m:sSubPr>
                          <m:ctrlPr>
                            <a:rPr lang="en-US" sz="3000" i="1">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𝑒</m:t>
                          </m:r>
                        </m:e>
                        <m:sub>
                          <m:r>
                            <a:rPr lang="en-US" sz="3000" i="1">
                              <a:latin typeface="Cambria Math" panose="02040503050406030204" pitchFamily="18" charset="0"/>
                              <a:cs typeface="Calibri Light" panose="020F0302020204030204" pitchFamily="34" charset="0"/>
                            </a:rPr>
                            <m:t>𝑖𝑗</m:t>
                          </m:r>
                        </m:sub>
                      </m:sSub>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𝛿</m:t>
                      </m:r>
                      <m:r>
                        <a:rPr lang="en-US" sz="3000" i="1">
                          <a:latin typeface="Cambria Math" panose="02040503050406030204" pitchFamily="18" charset="0"/>
                          <a:cs typeface="Calibri Light" panose="020F0302020204030204" pitchFamily="34" charset="0"/>
                        </a:rPr>
                        <m:t>𝑑𝑖𝑠𝑡𝑛𝑎𝑐</m:t>
                      </m:r>
                      <m:sSub>
                        <m:sSubPr>
                          <m:ctrlPr>
                            <a:rPr lang="en-US" sz="3000" i="1">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𝑒</m:t>
                          </m:r>
                        </m:e>
                        <m:sub>
                          <m:r>
                            <a:rPr lang="en-US" sz="3000" i="1">
                              <a:latin typeface="Cambria Math" panose="02040503050406030204" pitchFamily="18" charset="0"/>
                              <a:cs typeface="Calibri Light" panose="020F0302020204030204" pitchFamily="34" charset="0"/>
                            </a:rPr>
                            <m:t>𝑖𝑗</m:t>
                          </m:r>
                        </m:sub>
                      </m:sSub>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𝛾</m:t>
                      </m:r>
                      <m:r>
                        <a:rPr lang="en-US" sz="3000" i="1">
                          <a:latin typeface="Cambria Math" panose="02040503050406030204" pitchFamily="18" charset="0"/>
                          <a:cs typeface="Calibri Light" panose="020F0302020204030204" pitchFamily="34" charset="0"/>
                        </a:rPr>
                        <m:t>𝑍</m:t>
                      </m:r>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𝜖</m:t>
                      </m:r>
                      <m:r>
                        <m:rPr>
                          <m:nor/>
                        </m:rPr>
                        <a:rPr lang="en-US" sz="3000" dirty="0">
                          <a:cs typeface="Calibri Light" panose="020F0302020204030204" pitchFamily="34" charset="0"/>
                        </a:rPr>
                        <m:t> </m:t>
                      </m:r>
                    </m:oMath>
                  </m:oMathPara>
                </a14:m>
                <a:endParaRPr lang="en-US" sz="3000" dirty="0">
                  <a:latin typeface="+mj-lt"/>
                  <a:cs typeface="Calibri Light" panose="020F0302020204030204" pitchFamily="34" charset="0"/>
                </a:endParaRP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916897" y="1128434"/>
                <a:ext cx="10358204" cy="4940583"/>
              </a:xfrm>
              <a:prstGeom prst="rect">
                <a:avLst/>
              </a:prstGeom>
              <a:blipFill>
                <a:blip r:embed="rId4"/>
                <a:stretch>
                  <a:fillRect t="-986"/>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7115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3" y="0"/>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p:sp>
        <p:nvSpPr>
          <p:cNvPr id="4" name="TextBox 3">
            <a:extLst>
              <a:ext uri="{FF2B5EF4-FFF2-40B4-BE49-F238E27FC236}">
                <a16:creationId xmlns:a16="http://schemas.microsoft.com/office/drawing/2014/main" id="{8E5BF3FD-70F5-477B-BD12-44ECCE174087}"/>
              </a:ext>
            </a:extLst>
          </p:cNvPr>
          <p:cNvSpPr txBox="1"/>
          <p:nvPr/>
        </p:nvSpPr>
        <p:spPr>
          <a:xfrm>
            <a:off x="871927" y="1039357"/>
            <a:ext cx="10448143" cy="2092881"/>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Hedonic Valuation</a:t>
            </a:r>
          </a:p>
          <a:p>
            <a:pPr marL="1371600" lvl="2" indent="-457200">
              <a:buFont typeface="Arial" panose="020B0604020202020204" pitchFamily="34" charset="0"/>
              <a:buChar char="•"/>
            </a:pPr>
            <a:r>
              <a:rPr lang="en-US" sz="2400" dirty="0">
                <a:latin typeface="+mj-lt"/>
                <a:cs typeface="Calibri Light" panose="020F0302020204030204" pitchFamily="34" charset="0"/>
              </a:rPr>
              <a:t>Similar to travel cost, but primarily focuses on the value of things like local amenities (parks, rivers, lakes, etc.)</a:t>
            </a:r>
          </a:p>
          <a:p>
            <a:pPr marL="1371600" lvl="2" indent="-457200">
              <a:buFont typeface="Arial" panose="020B0604020202020204" pitchFamily="34" charset="0"/>
              <a:buChar char="•"/>
            </a:pPr>
            <a:endParaRPr lang="en-US" sz="3400" dirty="0">
              <a:latin typeface="+mj-lt"/>
              <a:cs typeface="Calibri Light" panose="020F0302020204030204" pitchFamily="34" charset="0"/>
            </a:endParaRPr>
          </a:p>
          <a:p>
            <a:pPr marL="914400" lvl="1"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2960834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3" y="0"/>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p:sp>
        <p:nvSpPr>
          <p:cNvPr id="4" name="TextBox 3">
            <a:extLst>
              <a:ext uri="{FF2B5EF4-FFF2-40B4-BE49-F238E27FC236}">
                <a16:creationId xmlns:a16="http://schemas.microsoft.com/office/drawing/2014/main" id="{8E5BF3FD-70F5-477B-BD12-44ECCE174087}"/>
              </a:ext>
            </a:extLst>
          </p:cNvPr>
          <p:cNvSpPr txBox="1"/>
          <p:nvPr/>
        </p:nvSpPr>
        <p:spPr>
          <a:xfrm>
            <a:off x="871927" y="1039357"/>
            <a:ext cx="10448143" cy="3200876"/>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Hedonic Valuation</a:t>
            </a:r>
          </a:p>
          <a:p>
            <a:pPr marL="1371600" lvl="2" indent="-457200">
              <a:buFont typeface="Arial" panose="020B0604020202020204" pitchFamily="34" charset="0"/>
              <a:buChar char="•"/>
            </a:pPr>
            <a:r>
              <a:rPr lang="en-US" sz="2400" dirty="0">
                <a:latin typeface="+mj-lt"/>
                <a:cs typeface="Calibri Light" panose="020F0302020204030204" pitchFamily="34" charset="0"/>
              </a:rPr>
              <a:t>Similar to travel cost, but primarily focuses on the value of things like local amenities (parks, rivers, lakes, etc.)</a:t>
            </a:r>
          </a:p>
          <a:p>
            <a:pPr marL="1371600" lvl="2" indent="-457200">
              <a:buFont typeface="Arial" panose="020B0604020202020204" pitchFamily="34" charset="0"/>
              <a:buChar char="•"/>
            </a:pPr>
            <a:r>
              <a:rPr lang="en-US" sz="2400" dirty="0">
                <a:latin typeface="+mj-lt"/>
                <a:cs typeface="Calibri Light" panose="020F0302020204030204" pitchFamily="34" charset="0"/>
              </a:rPr>
              <a:t>The difference between travel cost and hedonics is that many things hedonic valuation address, like local parks, aren’t necessarily worth traveling to, but still provide use-value to locals. </a:t>
            </a:r>
          </a:p>
          <a:p>
            <a:pPr marL="1371600" lvl="2" indent="-457200">
              <a:buFont typeface="Arial" panose="020B0604020202020204" pitchFamily="34" charset="0"/>
              <a:buChar char="•"/>
            </a:pPr>
            <a:endParaRPr lang="en-US" sz="3400" dirty="0">
              <a:latin typeface="+mj-lt"/>
              <a:cs typeface="Calibri Light" panose="020F0302020204030204" pitchFamily="34" charset="0"/>
            </a:endParaRPr>
          </a:p>
          <a:p>
            <a:pPr marL="914400" lvl="1"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336073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3" y="0"/>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p:sp>
        <p:nvSpPr>
          <p:cNvPr id="4" name="TextBox 3">
            <a:extLst>
              <a:ext uri="{FF2B5EF4-FFF2-40B4-BE49-F238E27FC236}">
                <a16:creationId xmlns:a16="http://schemas.microsoft.com/office/drawing/2014/main" id="{8E5BF3FD-70F5-477B-BD12-44ECCE174087}"/>
              </a:ext>
            </a:extLst>
          </p:cNvPr>
          <p:cNvSpPr txBox="1"/>
          <p:nvPr/>
        </p:nvSpPr>
        <p:spPr>
          <a:xfrm>
            <a:off x="871927" y="1039357"/>
            <a:ext cx="10448143" cy="3570208"/>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Hedonic Valuation</a:t>
            </a:r>
          </a:p>
          <a:p>
            <a:pPr marL="1371600" lvl="2" indent="-457200">
              <a:buFont typeface="Arial" panose="020B0604020202020204" pitchFamily="34" charset="0"/>
              <a:buChar char="•"/>
            </a:pPr>
            <a:r>
              <a:rPr lang="en-US" sz="2400" dirty="0">
                <a:latin typeface="+mj-lt"/>
                <a:cs typeface="Calibri Light" panose="020F0302020204030204" pitchFamily="34" charset="0"/>
              </a:rPr>
              <a:t>Similar to travel cost, but primarily focuses on the value of things like local amenities (parks, rivers, lakes, etc.)</a:t>
            </a:r>
          </a:p>
          <a:p>
            <a:pPr marL="1371600" lvl="2" indent="-457200">
              <a:buFont typeface="Arial" panose="020B0604020202020204" pitchFamily="34" charset="0"/>
              <a:buChar char="•"/>
            </a:pPr>
            <a:r>
              <a:rPr lang="en-US" sz="2400" dirty="0">
                <a:latin typeface="+mj-lt"/>
                <a:cs typeface="Calibri Light" panose="020F0302020204030204" pitchFamily="34" charset="0"/>
              </a:rPr>
              <a:t>The difference between travel cost and hedonics is that many things hedonic valuation address, like local parks, aren’t necessarily worth traveling to, but still provide use-value to locals. </a:t>
            </a:r>
          </a:p>
          <a:p>
            <a:pPr marL="1371600" lvl="2" indent="-457200">
              <a:buFont typeface="Arial" panose="020B0604020202020204" pitchFamily="34" charset="0"/>
              <a:buChar char="•"/>
            </a:pPr>
            <a:r>
              <a:rPr lang="en-US" sz="2400" dirty="0">
                <a:latin typeface="+mj-lt"/>
                <a:cs typeface="Calibri Light" panose="020F0302020204030204" pitchFamily="34" charset="0"/>
              </a:rPr>
              <a:t>Exploits variation in distance from a place of residence to the amenity</a:t>
            </a:r>
          </a:p>
          <a:p>
            <a:pPr marL="1371600" lvl="2" indent="-457200">
              <a:buFont typeface="Arial" panose="020B0604020202020204" pitchFamily="34" charset="0"/>
              <a:buChar char="•"/>
            </a:pPr>
            <a:endParaRPr lang="en-US" sz="3400" dirty="0">
              <a:latin typeface="+mj-lt"/>
              <a:cs typeface="Calibri Light" panose="020F0302020204030204" pitchFamily="34" charset="0"/>
            </a:endParaRPr>
          </a:p>
          <a:p>
            <a:pPr marL="914400" lvl="1"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271905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22131" y="1297260"/>
            <a:ext cx="9495692" cy="830997"/>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How can we ensure that economic research remains positive when research questions are inheritably normative? </a:t>
            </a:r>
          </a:p>
        </p:txBody>
      </p:sp>
      <p:sp>
        <p:nvSpPr>
          <p:cNvPr id="8" name="Title 2">
            <a:extLst>
              <a:ext uri="{FF2B5EF4-FFF2-40B4-BE49-F238E27FC236}">
                <a16:creationId xmlns:a16="http://schemas.microsoft.com/office/drawing/2014/main" id="{363A6E82-AC88-40FF-8D05-2549474AF673}"/>
              </a:ext>
            </a:extLst>
          </p:cNvPr>
          <p:cNvSpPr txBox="1">
            <a:spLocks/>
          </p:cNvSpPr>
          <p:nvPr/>
        </p:nvSpPr>
        <p:spPr>
          <a:xfrm>
            <a:off x="3094072" y="297761"/>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Follow-up from Last Class</a:t>
            </a:r>
          </a:p>
        </p:txBody>
      </p:sp>
    </p:spTree>
    <p:custDataLst>
      <p:tags r:id="rId1"/>
    </p:custDataLst>
    <p:extLst>
      <p:ext uri="{BB962C8B-B14F-4D97-AF65-F5344CB8AC3E}">
        <p14:creationId xmlns:p14="http://schemas.microsoft.com/office/powerpoint/2010/main" val="2111565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3" y="0"/>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871927" y="1039357"/>
                <a:ext cx="10448143" cy="5089598"/>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Hedonic Valuation</a:t>
                </a:r>
              </a:p>
              <a:p>
                <a:pPr marL="1371600" lvl="2" indent="-457200">
                  <a:buFont typeface="Arial" panose="020B0604020202020204" pitchFamily="34" charset="0"/>
                  <a:buChar char="•"/>
                </a:pPr>
                <a:r>
                  <a:rPr lang="en-US" sz="2400" dirty="0">
                    <a:latin typeface="+mj-lt"/>
                    <a:cs typeface="Calibri Light" panose="020F0302020204030204" pitchFamily="34" charset="0"/>
                  </a:rPr>
                  <a:t>Similar to travel cost, but primarily focuses on the value of things like local amenities (parks, rivers, lakes, etc.)</a:t>
                </a:r>
              </a:p>
              <a:p>
                <a:pPr marL="1371600" lvl="2" indent="-457200">
                  <a:buFont typeface="Arial" panose="020B0604020202020204" pitchFamily="34" charset="0"/>
                  <a:buChar char="•"/>
                </a:pPr>
                <a:r>
                  <a:rPr lang="en-US" sz="2400" dirty="0">
                    <a:latin typeface="+mj-lt"/>
                    <a:cs typeface="Calibri Light" panose="020F0302020204030204" pitchFamily="34" charset="0"/>
                  </a:rPr>
                  <a:t>The difference between travel cost and hedonics is that many things hedonic valuation address, like local parks, aren’t necessarily worth traveling to, but still provide use-value to locals. </a:t>
                </a:r>
              </a:p>
              <a:p>
                <a:pPr marL="1371600" lvl="2" indent="-457200">
                  <a:buFont typeface="Arial" panose="020B0604020202020204" pitchFamily="34" charset="0"/>
                  <a:buChar char="•"/>
                </a:pPr>
                <a:r>
                  <a:rPr lang="en-US" sz="2400" dirty="0">
                    <a:latin typeface="+mj-lt"/>
                    <a:cs typeface="Calibri Light" panose="020F0302020204030204" pitchFamily="34" charset="0"/>
                  </a:rPr>
                  <a:t>Exploits variation in distance from a place of residence to the amenity</a:t>
                </a:r>
              </a:p>
              <a:p>
                <a:pPr marL="1371600" lvl="2" indent="-457200">
                  <a:buFont typeface="Arial" panose="020B0604020202020204" pitchFamily="34" charset="0"/>
                  <a:buChar char="•"/>
                </a:pPr>
                <a:r>
                  <a:rPr lang="en-US" sz="2400" dirty="0">
                    <a:latin typeface="+mj-lt"/>
                    <a:cs typeface="Calibri Light" panose="020F0302020204030204" pitchFamily="34" charset="0"/>
                  </a:rPr>
                  <a:t>Similar to “trips” in the case of travel cost, residences are a “bundled” good.  </a:t>
                </a:r>
              </a:p>
              <a:p>
                <a:pPr marL="1828800" lvl="3" indent="-457200">
                  <a:buFont typeface="Arial" panose="020B0604020202020204" pitchFamily="34" charset="0"/>
                  <a:buChar char="•"/>
                </a:pPr>
                <a:r>
                  <a:rPr lang="en-US" sz="2400" dirty="0">
                    <a:latin typeface="+mj-lt"/>
                    <a:cs typeface="Calibri Light" panose="020F0302020204030204" pitchFamily="34" charset="0"/>
                  </a:rPr>
                  <a:t>Square footage, lot size, distance to park, etc.</a:t>
                </a:r>
              </a:p>
              <a:p>
                <a:pPr marL="1371600" lvl="2" indent="-457200">
                  <a:buFont typeface="Arial" panose="020B0604020202020204" pitchFamily="34" charset="0"/>
                  <a:buChar char="•"/>
                </a:pPr>
                <a:endParaRPr lang="en-US" sz="2400" dirty="0">
                  <a:latin typeface="+mj-lt"/>
                  <a:cs typeface="Calibri Light" panose="020F0302020204030204" pitchFamily="34" charset="0"/>
                </a:endParaRPr>
              </a:p>
              <a:p>
                <a:pPr lvl="2"/>
                <a14:m>
                  <m:oMathPara xmlns:m="http://schemas.openxmlformats.org/officeDocument/2006/math">
                    <m:oMathParaPr>
                      <m:jc m:val="centerGroup"/>
                    </m:oMathParaPr>
                    <m:oMath xmlns:m="http://schemas.openxmlformats.org/officeDocument/2006/math">
                      <m:sSub>
                        <m:sSubPr>
                          <m:ctrlPr>
                            <a:rPr lang="en-US" sz="3400" b="0" i="1" smtClean="0">
                              <a:latin typeface="Cambria Math" panose="02040503050406030204" pitchFamily="18" charset="0"/>
                              <a:cs typeface="Calibri Light" panose="020F0302020204030204" pitchFamily="34" charset="0"/>
                            </a:rPr>
                          </m:ctrlPr>
                        </m:sSubPr>
                        <m:e>
                          <m:r>
                            <a:rPr lang="en-US" sz="3400" b="0" i="1" smtClean="0">
                              <a:latin typeface="Cambria Math" panose="02040503050406030204" pitchFamily="18" charset="0"/>
                              <a:cs typeface="Calibri Light" panose="020F0302020204030204" pitchFamily="34" charset="0"/>
                            </a:rPr>
                            <m:t>𝑝𝑟𝑖𝑐𝑒</m:t>
                          </m:r>
                        </m:e>
                        <m:sub>
                          <m:r>
                            <a:rPr lang="en-US" sz="3400" b="0" i="1" smtClean="0">
                              <a:latin typeface="Cambria Math" panose="02040503050406030204" pitchFamily="18" charset="0"/>
                              <a:cs typeface="Calibri Light" panose="020F0302020204030204" pitchFamily="34" charset="0"/>
                            </a:rPr>
                            <m:t>𝑖</m:t>
                          </m:r>
                        </m:sub>
                      </m:sSub>
                      <m:r>
                        <a:rPr lang="en-US" sz="3400" b="0" i="1" smtClean="0">
                          <a:latin typeface="Cambria Math" panose="02040503050406030204" pitchFamily="18" charset="0"/>
                          <a:cs typeface="Calibri Light" panose="020F0302020204030204" pitchFamily="34" charset="0"/>
                        </a:rPr>
                        <m:t>=</m:t>
                      </m:r>
                      <m:r>
                        <a:rPr lang="en-US" sz="3400" b="0" i="1" smtClean="0">
                          <a:latin typeface="Cambria Math" panose="02040503050406030204" pitchFamily="18" charset="0"/>
                          <a:cs typeface="Calibri Light" panose="020F0302020204030204" pitchFamily="34" charset="0"/>
                        </a:rPr>
                        <m:t>𝑋</m:t>
                      </m:r>
                      <m:r>
                        <a:rPr lang="en-US" sz="3400" b="0" i="1" smtClean="0">
                          <a:latin typeface="Cambria Math" panose="02040503050406030204" pitchFamily="18" charset="0"/>
                          <a:cs typeface="Calibri Light" panose="020F0302020204030204" pitchFamily="34" charset="0"/>
                        </a:rPr>
                        <m:t>𝛽</m:t>
                      </m:r>
                      <m:r>
                        <a:rPr lang="en-US" sz="3400" b="0" i="1" smtClean="0">
                          <a:latin typeface="Cambria Math" panose="02040503050406030204" pitchFamily="18" charset="0"/>
                          <a:cs typeface="Calibri Light" panose="020F0302020204030204" pitchFamily="34" charset="0"/>
                        </a:rPr>
                        <m:t>+</m:t>
                      </m:r>
                      <m:r>
                        <a:rPr lang="en-US" sz="3400" b="0" i="1" smtClean="0">
                          <a:latin typeface="Cambria Math" panose="02040503050406030204" pitchFamily="18" charset="0"/>
                          <a:cs typeface="Calibri Light" panose="020F0302020204030204" pitchFamily="34" charset="0"/>
                        </a:rPr>
                        <m:t>𝜙</m:t>
                      </m:r>
                      <m:r>
                        <a:rPr lang="en-US" sz="3400" b="0" i="1" smtClean="0">
                          <a:latin typeface="Cambria Math" panose="02040503050406030204" pitchFamily="18" charset="0"/>
                          <a:cs typeface="Calibri Light" panose="020F0302020204030204" pitchFamily="34" charset="0"/>
                        </a:rPr>
                        <m:t>+</m:t>
                      </m:r>
                      <m:sSub>
                        <m:sSubPr>
                          <m:ctrlPr>
                            <a:rPr lang="en-US" sz="3400" b="0" i="1" smtClean="0">
                              <a:latin typeface="Cambria Math" panose="02040503050406030204" pitchFamily="18" charset="0"/>
                              <a:cs typeface="Calibri Light" panose="020F0302020204030204" pitchFamily="34" charset="0"/>
                            </a:rPr>
                          </m:ctrlPr>
                        </m:sSubPr>
                        <m:e>
                          <m:r>
                            <a:rPr lang="en-US" sz="3400" b="0" i="1" smtClean="0">
                              <a:latin typeface="Cambria Math" panose="02040503050406030204" pitchFamily="18" charset="0"/>
                              <a:cs typeface="Calibri Light" panose="020F0302020204030204" pitchFamily="34" charset="0"/>
                            </a:rPr>
                            <m:t>𝜀</m:t>
                          </m:r>
                        </m:e>
                        <m:sub>
                          <m:r>
                            <a:rPr lang="en-US" sz="3400" b="0" i="1" smtClean="0">
                              <a:latin typeface="Cambria Math" panose="02040503050406030204" pitchFamily="18" charset="0"/>
                              <a:cs typeface="Calibri Light" panose="020F0302020204030204" pitchFamily="34" charset="0"/>
                            </a:rPr>
                            <m:t>𝑖</m:t>
                          </m:r>
                        </m:sub>
                      </m:sSub>
                    </m:oMath>
                  </m:oMathPara>
                </a14:m>
                <a:endParaRPr lang="en-US" sz="3400" dirty="0">
                  <a:latin typeface="+mj-lt"/>
                  <a:cs typeface="Calibri Light" panose="020F0302020204030204" pitchFamily="34" charset="0"/>
                </a:endParaRPr>
              </a:p>
              <a:p>
                <a:pPr marL="914400" lvl="1" indent="-457200">
                  <a:buFont typeface="Arial" panose="020B0604020202020204" pitchFamily="34" charset="0"/>
                  <a:buChar char="•"/>
                </a:pPr>
                <a:endParaRPr lang="en-US" sz="2400" dirty="0">
                  <a:latin typeface="+mj-lt"/>
                  <a:cs typeface="Calibri Light" panose="020F0302020204030204" pitchFamily="34" charset="0"/>
                </a:endParaRP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871927" y="1039357"/>
                <a:ext cx="10448143" cy="5089598"/>
              </a:xfrm>
              <a:prstGeom prst="rect">
                <a:avLst/>
              </a:prstGeom>
              <a:blipFill>
                <a:blip r:embed="rId4"/>
                <a:stretch>
                  <a:fillRect t="-958"/>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542767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1" y="0"/>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p:sp>
        <p:nvSpPr>
          <p:cNvPr id="4" name="TextBox 3">
            <a:extLst>
              <a:ext uri="{FF2B5EF4-FFF2-40B4-BE49-F238E27FC236}">
                <a16:creationId xmlns:a16="http://schemas.microsoft.com/office/drawing/2014/main" id="{8E5BF3FD-70F5-477B-BD12-44ECCE174087}"/>
              </a:ext>
            </a:extLst>
          </p:cNvPr>
          <p:cNvSpPr txBox="1"/>
          <p:nvPr/>
        </p:nvSpPr>
        <p:spPr>
          <a:xfrm>
            <a:off x="809469" y="909556"/>
            <a:ext cx="9982463" cy="1200329"/>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Stated Preference</a:t>
            </a:r>
          </a:p>
          <a:p>
            <a:pPr marL="1371600" lvl="2" indent="-457200">
              <a:buFont typeface="Arial" panose="020B0604020202020204" pitchFamily="34" charset="0"/>
              <a:buChar char="•"/>
            </a:pPr>
            <a:r>
              <a:rPr lang="en-US" sz="2400" dirty="0">
                <a:latin typeface="+mj-lt"/>
                <a:cs typeface="Calibri Light" panose="020F0302020204030204" pitchFamily="34" charset="0"/>
              </a:rPr>
              <a:t>Because markets for nonmarket goods don’t exist, sometimes it is useful to create them! </a:t>
            </a:r>
          </a:p>
        </p:txBody>
      </p:sp>
    </p:spTree>
    <p:custDataLst>
      <p:tags r:id="rId1"/>
    </p:custDataLst>
    <p:extLst>
      <p:ext uri="{BB962C8B-B14F-4D97-AF65-F5344CB8AC3E}">
        <p14:creationId xmlns:p14="http://schemas.microsoft.com/office/powerpoint/2010/main" val="3507219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1" y="0"/>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809469" y="909556"/>
                <a:ext cx="9982463" cy="4653774"/>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Stated Preference</a:t>
                </a:r>
              </a:p>
              <a:p>
                <a:pPr marL="1371600" lvl="2" indent="-457200">
                  <a:buFont typeface="Arial" panose="020B0604020202020204" pitchFamily="34" charset="0"/>
                  <a:buChar char="•"/>
                </a:pPr>
                <a:r>
                  <a:rPr lang="en-US" sz="2400" dirty="0">
                    <a:latin typeface="+mj-lt"/>
                    <a:cs typeface="Calibri Light" panose="020F0302020204030204" pitchFamily="34" charset="0"/>
                  </a:rPr>
                  <a:t>Because markets for nonmarket goods don’t exist, sometimes it is useful to create them! </a:t>
                </a:r>
              </a:p>
              <a:p>
                <a:pPr marL="1371600" lvl="2" indent="-457200">
                  <a:buFont typeface="Arial" panose="020B0604020202020204" pitchFamily="34" charset="0"/>
                  <a:buChar char="•"/>
                </a:pPr>
                <a:r>
                  <a:rPr lang="en-US" sz="2400" dirty="0">
                    <a:latin typeface="+mj-lt"/>
                    <a:cs typeface="Calibri Light" panose="020F0302020204030204" pitchFamily="34" charset="0"/>
                  </a:rPr>
                  <a:t>Hypothetical markets can address:</a:t>
                </a:r>
              </a:p>
              <a:p>
                <a:pPr marL="1828800" lvl="3" indent="-457200">
                  <a:buFont typeface="Arial" panose="020B0604020202020204" pitchFamily="34" charset="0"/>
                  <a:buChar char="•"/>
                </a:pPr>
                <a:r>
                  <a:rPr lang="en-US" sz="2400" dirty="0">
                    <a:latin typeface="+mj-lt"/>
                    <a:cs typeface="Calibri Light" panose="020F0302020204030204" pitchFamily="34" charset="0"/>
                  </a:rPr>
                  <a:t>Changes in nonmarket goods outside of their historically observed levels</a:t>
                </a:r>
              </a:p>
              <a:p>
                <a:pPr marL="1828800" lvl="3" indent="-457200">
                  <a:buFont typeface="Arial" panose="020B0604020202020204" pitchFamily="34" charset="0"/>
                  <a:buChar char="•"/>
                </a:pPr>
                <a:r>
                  <a:rPr lang="en-US" sz="2400" dirty="0">
                    <a:latin typeface="+mj-lt"/>
                    <a:cs typeface="Calibri Light" panose="020F0302020204030204" pitchFamily="34" charset="0"/>
                  </a:rPr>
                  <a:t>Creation of entirely new goods and services (new park, etc.)</a:t>
                </a:r>
              </a:p>
              <a:p>
                <a:pPr marL="1828800" lvl="3" indent="-457200">
                  <a:buFont typeface="Arial" panose="020B0604020202020204" pitchFamily="34" charset="0"/>
                  <a:buChar char="•"/>
                </a:pPr>
                <a:r>
                  <a:rPr lang="en-US" sz="2400" dirty="0">
                    <a:latin typeface="+mj-lt"/>
                    <a:cs typeface="Calibri Light" panose="020F0302020204030204" pitchFamily="34" charset="0"/>
                  </a:rPr>
                  <a:t>Nonuse values. If people don’t travel to them, live near by them, but just care that they exist. </a:t>
                </a:r>
              </a:p>
              <a:p>
                <a:pPr lvl="3"/>
                <a:endParaRPr lang="en-US" sz="2400" dirty="0">
                  <a:latin typeface="+mj-lt"/>
                  <a:cs typeface="Calibri Light" panose="020F0302020204030204" pitchFamily="34" charset="0"/>
                </a:endParaRPr>
              </a:p>
              <a:p>
                <a:pPr lvl="3"/>
                <a:endParaRPr lang="en-US" sz="2400" dirty="0">
                  <a:latin typeface="+mj-lt"/>
                  <a:cs typeface="Calibri Light" panose="020F0302020204030204" pitchFamily="34" charset="0"/>
                </a:endParaRPr>
              </a:p>
              <a:p>
                <a:pPr lvl="3"/>
                <a:r>
                  <a:rPr lang="en-US" sz="2400" dirty="0">
                    <a:latin typeface="+mj-lt"/>
                    <a:cs typeface="Calibri Light" panose="020F0302020204030204" pitchFamily="34" charset="0"/>
                  </a:rPr>
                  <a:t>		</a:t>
                </a:r>
                <a14:m>
                  <m:oMath xmlns:m="http://schemas.openxmlformats.org/officeDocument/2006/math">
                    <m:sSub>
                      <m:sSubPr>
                        <m:ctrlPr>
                          <a:rPr lang="en-US" sz="3000" i="1" smtClean="0">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𝑈</m:t>
                        </m:r>
                      </m:e>
                      <m:sub>
                        <m:r>
                          <a:rPr lang="en-US" sz="3000" i="1">
                            <a:latin typeface="Cambria Math" panose="02040503050406030204" pitchFamily="18" charset="0"/>
                            <a:cs typeface="Calibri Light" panose="020F0302020204030204" pitchFamily="34" charset="0"/>
                          </a:rPr>
                          <m:t>𝑖𝑗</m:t>
                        </m:r>
                      </m:sub>
                    </m:sSub>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𝜆</m:t>
                    </m:r>
                    <m:r>
                      <a:rPr lang="en-US" sz="3000" i="1">
                        <a:latin typeface="Cambria Math" panose="02040503050406030204" pitchFamily="18" charset="0"/>
                        <a:cs typeface="Calibri Light" panose="020F0302020204030204" pitchFamily="34" charset="0"/>
                      </a:rPr>
                      <m:t>𝑝𝑟𝑖𝑐</m:t>
                    </m:r>
                    <m:sSub>
                      <m:sSubPr>
                        <m:ctrlPr>
                          <a:rPr lang="en-US" sz="3000" i="1">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𝑒</m:t>
                        </m:r>
                      </m:e>
                      <m:sub>
                        <m:r>
                          <a:rPr lang="en-US" sz="3000" i="1">
                            <a:latin typeface="Cambria Math" panose="02040503050406030204" pitchFamily="18" charset="0"/>
                            <a:cs typeface="Calibri Light" panose="020F0302020204030204" pitchFamily="34" charset="0"/>
                          </a:rPr>
                          <m:t>𝑖𝑗</m:t>
                        </m:r>
                      </m:sub>
                    </m:sSub>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𝑋</m:t>
                    </m:r>
                    <m:r>
                      <a:rPr lang="en-US" sz="3000" i="1">
                        <a:latin typeface="Cambria Math" panose="02040503050406030204" pitchFamily="18" charset="0"/>
                        <a:cs typeface="Calibri Light" panose="020F0302020204030204" pitchFamily="34" charset="0"/>
                      </a:rPr>
                      <m:t>𝛽</m:t>
                    </m:r>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𝜙</m:t>
                    </m:r>
                    <m:r>
                      <a:rPr lang="en-US" sz="3000" i="1">
                        <a:latin typeface="Cambria Math" panose="02040503050406030204" pitchFamily="18" charset="0"/>
                        <a:cs typeface="Calibri Light" panose="020F0302020204030204" pitchFamily="34" charset="0"/>
                      </a:rPr>
                      <m:t>+</m:t>
                    </m:r>
                    <m:sSub>
                      <m:sSubPr>
                        <m:ctrlPr>
                          <a:rPr lang="en-US" sz="3000" i="1">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𝜀</m:t>
                        </m:r>
                      </m:e>
                      <m:sub>
                        <m:r>
                          <a:rPr lang="en-US" sz="3000" i="1">
                            <a:latin typeface="Cambria Math" panose="02040503050406030204" pitchFamily="18" charset="0"/>
                            <a:cs typeface="Calibri Light" panose="020F0302020204030204" pitchFamily="34" charset="0"/>
                          </a:rPr>
                          <m:t>𝑖𝑗</m:t>
                        </m:r>
                      </m:sub>
                    </m:sSub>
                  </m:oMath>
                </a14:m>
                <a:endParaRPr lang="en-US" sz="3000" dirty="0">
                  <a:latin typeface="+mj-lt"/>
                  <a:cs typeface="Calibri Light" panose="020F0302020204030204" pitchFamily="34" charset="0"/>
                </a:endParaRP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809469" y="909556"/>
                <a:ext cx="9982463" cy="4653774"/>
              </a:xfrm>
              <a:prstGeom prst="rect">
                <a:avLst/>
              </a:prstGeom>
              <a:blipFill>
                <a:blip r:embed="rId4"/>
                <a:stretch>
                  <a:fillRect t="-1047" r="-367"/>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667768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1" y="0"/>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p:sp>
        <p:nvSpPr>
          <p:cNvPr id="4" name="TextBox 3">
            <a:extLst>
              <a:ext uri="{FF2B5EF4-FFF2-40B4-BE49-F238E27FC236}">
                <a16:creationId xmlns:a16="http://schemas.microsoft.com/office/drawing/2014/main" id="{8E5BF3FD-70F5-477B-BD12-44ECCE174087}"/>
              </a:ext>
            </a:extLst>
          </p:cNvPr>
          <p:cNvSpPr txBox="1"/>
          <p:nvPr/>
        </p:nvSpPr>
        <p:spPr>
          <a:xfrm>
            <a:off x="809469" y="909556"/>
            <a:ext cx="9982463" cy="1200329"/>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Defensive Behavior</a:t>
            </a:r>
          </a:p>
          <a:p>
            <a:pPr marL="1371600" lvl="2" indent="-457200">
              <a:buFont typeface="Arial" panose="020B0604020202020204" pitchFamily="34" charset="0"/>
              <a:buChar char="•"/>
            </a:pPr>
            <a:r>
              <a:rPr lang="en-US" sz="2400" dirty="0">
                <a:latin typeface="+mj-lt"/>
                <a:cs typeface="Calibri Light" panose="020F0302020204030204" pitchFamily="34" charset="0"/>
              </a:rPr>
              <a:t>People are exposed to various levels of pollution. This exposure presents risks, often in the for of lost productivity or lost workdays.</a:t>
            </a:r>
          </a:p>
        </p:txBody>
      </p:sp>
    </p:spTree>
    <p:custDataLst>
      <p:tags r:id="rId1"/>
    </p:custDataLst>
    <p:extLst>
      <p:ext uri="{BB962C8B-B14F-4D97-AF65-F5344CB8AC3E}">
        <p14:creationId xmlns:p14="http://schemas.microsoft.com/office/powerpoint/2010/main" val="2881719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1" y="0"/>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p:sp>
        <p:nvSpPr>
          <p:cNvPr id="4" name="TextBox 3">
            <a:extLst>
              <a:ext uri="{FF2B5EF4-FFF2-40B4-BE49-F238E27FC236}">
                <a16:creationId xmlns:a16="http://schemas.microsoft.com/office/drawing/2014/main" id="{8E5BF3FD-70F5-477B-BD12-44ECCE174087}"/>
              </a:ext>
            </a:extLst>
          </p:cNvPr>
          <p:cNvSpPr txBox="1"/>
          <p:nvPr/>
        </p:nvSpPr>
        <p:spPr>
          <a:xfrm>
            <a:off x="809469" y="909556"/>
            <a:ext cx="9982463" cy="2308324"/>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Defensive Behavior</a:t>
            </a:r>
          </a:p>
          <a:p>
            <a:pPr marL="1371600" lvl="2" indent="-457200">
              <a:buFont typeface="Arial" panose="020B0604020202020204" pitchFamily="34" charset="0"/>
              <a:buChar char="•"/>
            </a:pPr>
            <a:r>
              <a:rPr lang="en-US" sz="2400" dirty="0">
                <a:latin typeface="+mj-lt"/>
                <a:cs typeface="Calibri Light" panose="020F0302020204030204" pitchFamily="34" charset="0"/>
              </a:rPr>
              <a:t>People are exposed to various levels of pollution. This exposure presents risks, often in the for of lost productivity or lost workdays.</a:t>
            </a:r>
          </a:p>
          <a:p>
            <a:pPr marL="1371600" lvl="2" indent="-457200">
              <a:buFont typeface="Arial" panose="020B0604020202020204" pitchFamily="34" charset="0"/>
              <a:buChar char="•"/>
            </a:pPr>
            <a:r>
              <a:rPr lang="en-US" sz="2400" dirty="0">
                <a:latin typeface="+mj-lt"/>
                <a:cs typeface="Calibri Light" panose="020F0302020204030204" pitchFamily="34" charset="0"/>
              </a:rPr>
              <a:t>To help protect themselves from this reduction in productivity, people can invest in expenditures that will reduce the severity or length of the illness. </a:t>
            </a:r>
          </a:p>
        </p:txBody>
      </p:sp>
    </p:spTree>
    <p:custDataLst>
      <p:tags r:id="rId1"/>
    </p:custDataLst>
    <p:extLst>
      <p:ext uri="{BB962C8B-B14F-4D97-AF65-F5344CB8AC3E}">
        <p14:creationId xmlns:p14="http://schemas.microsoft.com/office/powerpoint/2010/main" val="1247953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1" y="0"/>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p:sp>
        <p:nvSpPr>
          <p:cNvPr id="4" name="TextBox 3">
            <a:extLst>
              <a:ext uri="{FF2B5EF4-FFF2-40B4-BE49-F238E27FC236}">
                <a16:creationId xmlns:a16="http://schemas.microsoft.com/office/drawing/2014/main" id="{8E5BF3FD-70F5-477B-BD12-44ECCE174087}"/>
              </a:ext>
            </a:extLst>
          </p:cNvPr>
          <p:cNvSpPr txBox="1"/>
          <p:nvPr/>
        </p:nvSpPr>
        <p:spPr>
          <a:xfrm>
            <a:off x="809469" y="909556"/>
            <a:ext cx="9982463" cy="2677656"/>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Defensive Behavior</a:t>
            </a:r>
          </a:p>
          <a:p>
            <a:pPr marL="1371600" lvl="2" indent="-457200">
              <a:buFont typeface="Arial" panose="020B0604020202020204" pitchFamily="34" charset="0"/>
              <a:buChar char="•"/>
            </a:pPr>
            <a:r>
              <a:rPr lang="en-US" sz="2400" dirty="0">
                <a:latin typeface="+mj-lt"/>
                <a:cs typeface="Calibri Light" panose="020F0302020204030204" pitchFamily="34" charset="0"/>
              </a:rPr>
              <a:t>People are exposed to various levels of pollution. This exposure presents risks, often in the for of lost productivity or lost workdays.</a:t>
            </a:r>
          </a:p>
          <a:p>
            <a:pPr marL="1371600" lvl="2" indent="-457200">
              <a:buFont typeface="Arial" panose="020B0604020202020204" pitchFamily="34" charset="0"/>
              <a:buChar char="•"/>
            </a:pPr>
            <a:r>
              <a:rPr lang="en-US" sz="2400" dirty="0">
                <a:latin typeface="+mj-lt"/>
                <a:cs typeface="Calibri Light" panose="020F0302020204030204" pitchFamily="34" charset="0"/>
              </a:rPr>
              <a:t>To help protect themselves from this reduction in productivity, people can invest in expenditures that will reduce the severity or length of the illness. </a:t>
            </a:r>
          </a:p>
          <a:p>
            <a:pPr marL="1371600" lvl="2" indent="-457200">
              <a:buFont typeface="Arial" panose="020B0604020202020204" pitchFamily="34" charset="0"/>
              <a:buChar char="•"/>
            </a:pPr>
            <a:r>
              <a:rPr lang="en-US" sz="2400" dirty="0">
                <a:latin typeface="+mj-lt"/>
                <a:cs typeface="Calibri Light" panose="020F0302020204030204" pitchFamily="34" charset="0"/>
              </a:rPr>
              <a:t>Cost of illness takes many forms, but personal cost of illness is one.</a:t>
            </a:r>
          </a:p>
        </p:txBody>
      </p:sp>
    </p:spTree>
    <p:custDataLst>
      <p:tags r:id="rId1"/>
    </p:custDataLst>
    <p:extLst>
      <p:ext uri="{BB962C8B-B14F-4D97-AF65-F5344CB8AC3E}">
        <p14:creationId xmlns:p14="http://schemas.microsoft.com/office/powerpoint/2010/main" val="2698585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1" y="0"/>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5BF3FD-70F5-477B-BD12-44ECCE174087}"/>
                  </a:ext>
                </a:extLst>
              </p:cNvPr>
              <p:cNvSpPr txBox="1"/>
              <p:nvPr/>
            </p:nvSpPr>
            <p:spPr>
              <a:xfrm>
                <a:off x="809469" y="909556"/>
                <a:ext cx="9982463" cy="4653774"/>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Defensive Behavior</a:t>
                </a:r>
              </a:p>
              <a:p>
                <a:pPr marL="1371600" lvl="2" indent="-457200">
                  <a:buFont typeface="Arial" panose="020B0604020202020204" pitchFamily="34" charset="0"/>
                  <a:buChar char="•"/>
                </a:pPr>
                <a:r>
                  <a:rPr lang="en-US" sz="2400" dirty="0">
                    <a:latin typeface="+mj-lt"/>
                    <a:cs typeface="Calibri Light" panose="020F0302020204030204" pitchFamily="34" charset="0"/>
                  </a:rPr>
                  <a:t>People are exposed to various levels of pollution. This exposure presents risks, often in the for of lost productivity or lost workdays.</a:t>
                </a:r>
              </a:p>
              <a:p>
                <a:pPr marL="1371600" lvl="2" indent="-457200">
                  <a:buFont typeface="Arial" panose="020B0604020202020204" pitchFamily="34" charset="0"/>
                  <a:buChar char="•"/>
                </a:pPr>
                <a:r>
                  <a:rPr lang="en-US" sz="2400" dirty="0">
                    <a:latin typeface="+mj-lt"/>
                    <a:cs typeface="Calibri Light" panose="020F0302020204030204" pitchFamily="34" charset="0"/>
                  </a:rPr>
                  <a:t>To help protect themselves from this reduction in productivity, people can invest in expenditures that will reduce the severity or length of the illness. </a:t>
                </a:r>
              </a:p>
              <a:p>
                <a:pPr marL="1371600" lvl="2" indent="-457200">
                  <a:buFont typeface="Arial" panose="020B0604020202020204" pitchFamily="34" charset="0"/>
                  <a:buChar char="•"/>
                </a:pPr>
                <a:r>
                  <a:rPr lang="en-US" sz="2400" dirty="0">
                    <a:latin typeface="+mj-lt"/>
                    <a:cs typeface="Calibri Light" panose="020F0302020204030204" pitchFamily="34" charset="0"/>
                  </a:rPr>
                  <a:t>Cost of illness takes many forms, but personal cost of illness is one.</a:t>
                </a:r>
              </a:p>
              <a:p>
                <a:pPr marL="1371600" lvl="2" indent="-457200">
                  <a:buFont typeface="Arial" panose="020B0604020202020204" pitchFamily="34" charset="0"/>
                  <a:buChar char="•"/>
                </a:pPr>
                <a:r>
                  <a:rPr lang="en-US" sz="2400" dirty="0">
                    <a:latin typeface="+mj-lt"/>
                    <a:cs typeface="Calibri Light" panose="020F0302020204030204" pitchFamily="34" charset="0"/>
                  </a:rPr>
                  <a:t>However, it’s important to note that defensive investments are often endogenous to the person. </a:t>
                </a:r>
              </a:p>
              <a:p>
                <a:pPr lvl="3"/>
                <a:endParaRPr lang="en-US" sz="2400" dirty="0">
                  <a:latin typeface="+mj-lt"/>
                  <a:cs typeface="Calibri Light" panose="020F0302020204030204" pitchFamily="34" charset="0"/>
                </a:endParaRPr>
              </a:p>
              <a:p>
                <a:pPr lvl="3"/>
                <a:endParaRPr lang="en-US" sz="2400" dirty="0">
                  <a:latin typeface="+mj-lt"/>
                  <a:cs typeface="Calibri Light" panose="020F0302020204030204" pitchFamily="34" charset="0"/>
                </a:endParaRPr>
              </a:p>
              <a:p>
                <a:pPr lvl="3"/>
                <a:r>
                  <a:rPr lang="en-US" sz="2400" dirty="0">
                    <a:latin typeface="+mj-lt"/>
                    <a:cs typeface="Calibri Light" panose="020F0302020204030204" pitchFamily="34" charset="0"/>
                  </a:rPr>
                  <a:t>		</a:t>
                </a:r>
                <a14:m>
                  <m:oMath xmlns:m="http://schemas.openxmlformats.org/officeDocument/2006/math">
                    <m:sSub>
                      <m:sSubPr>
                        <m:ctrlPr>
                          <a:rPr lang="en-US" sz="3000" i="1" smtClean="0">
                            <a:latin typeface="Cambria Math" panose="02040503050406030204" pitchFamily="18" charset="0"/>
                            <a:cs typeface="Calibri Light" panose="020F0302020204030204" pitchFamily="34" charset="0"/>
                          </a:rPr>
                        </m:ctrlPr>
                      </m:sSubPr>
                      <m:e>
                        <m:r>
                          <a:rPr lang="en-US" sz="3000" b="0" i="1" smtClean="0">
                            <a:latin typeface="Cambria Math" panose="02040503050406030204" pitchFamily="18" charset="0"/>
                            <a:cs typeface="Calibri Light" panose="020F0302020204030204" pitchFamily="34" charset="0"/>
                          </a:rPr>
                          <m:t>𝐷𝑎𝑦𝑠</m:t>
                        </m:r>
                        <m:r>
                          <a:rPr lang="en-US" sz="3000" b="0" i="1" smtClean="0">
                            <a:latin typeface="Cambria Math" panose="02040503050406030204" pitchFamily="18" charset="0"/>
                            <a:cs typeface="Calibri Light" panose="020F0302020204030204" pitchFamily="34" charset="0"/>
                          </a:rPr>
                          <m:t> </m:t>
                        </m:r>
                        <m:r>
                          <a:rPr lang="en-US" sz="3000" b="0" i="1" smtClean="0">
                            <a:latin typeface="Cambria Math" panose="02040503050406030204" pitchFamily="18" charset="0"/>
                            <a:cs typeface="Calibri Light" panose="020F0302020204030204" pitchFamily="34" charset="0"/>
                          </a:rPr>
                          <m:t>𝑆𝑖𝑐𝑘</m:t>
                        </m:r>
                      </m:e>
                      <m:sub>
                        <m:r>
                          <a:rPr lang="en-US" sz="3000" i="1">
                            <a:latin typeface="Cambria Math" panose="02040503050406030204" pitchFamily="18" charset="0"/>
                            <a:cs typeface="Calibri Light" panose="020F0302020204030204" pitchFamily="34" charset="0"/>
                          </a:rPr>
                          <m:t>𝑖</m:t>
                        </m:r>
                        <m:r>
                          <a:rPr lang="en-US" sz="3000" b="0" i="1" smtClean="0">
                            <a:latin typeface="Cambria Math" panose="02040503050406030204" pitchFamily="18" charset="0"/>
                            <a:cs typeface="Calibri Light" panose="020F0302020204030204" pitchFamily="34" charset="0"/>
                          </a:rPr>
                          <m:t>𝑗</m:t>
                        </m:r>
                      </m:sub>
                    </m:sSub>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𝑋</m:t>
                    </m:r>
                    <m:r>
                      <a:rPr lang="en-US" sz="3000" i="1">
                        <a:latin typeface="Cambria Math" panose="02040503050406030204" pitchFamily="18" charset="0"/>
                        <a:cs typeface="Calibri Light" panose="020F0302020204030204" pitchFamily="34" charset="0"/>
                      </a:rPr>
                      <m:t>𝛽</m:t>
                    </m:r>
                    <m:r>
                      <a:rPr lang="en-US" sz="3000" i="1">
                        <a:latin typeface="Cambria Math" panose="02040503050406030204" pitchFamily="18" charset="0"/>
                        <a:cs typeface="Calibri Light" panose="020F0302020204030204" pitchFamily="34" charset="0"/>
                      </a:rPr>
                      <m:t>+</m:t>
                    </m:r>
                    <m:r>
                      <a:rPr lang="en-US" sz="3000" i="1">
                        <a:latin typeface="Cambria Math" panose="02040503050406030204" pitchFamily="18" charset="0"/>
                        <a:cs typeface="Calibri Light" panose="020F0302020204030204" pitchFamily="34" charset="0"/>
                      </a:rPr>
                      <m:t>𝜙</m:t>
                    </m:r>
                    <m:r>
                      <a:rPr lang="en-US" sz="3000" i="1">
                        <a:latin typeface="Cambria Math" panose="02040503050406030204" pitchFamily="18" charset="0"/>
                        <a:cs typeface="Calibri Light" panose="020F0302020204030204" pitchFamily="34" charset="0"/>
                      </a:rPr>
                      <m:t>+</m:t>
                    </m:r>
                    <m:sSub>
                      <m:sSubPr>
                        <m:ctrlPr>
                          <a:rPr lang="en-US" sz="3000" i="1">
                            <a:latin typeface="Cambria Math" panose="02040503050406030204" pitchFamily="18" charset="0"/>
                            <a:cs typeface="Calibri Light" panose="020F0302020204030204" pitchFamily="34" charset="0"/>
                          </a:rPr>
                        </m:ctrlPr>
                      </m:sSubPr>
                      <m:e>
                        <m:r>
                          <a:rPr lang="en-US" sz="3000" i="1">
                            <a:latin typeface="Cambria Math" panose="02040503050406030204" pitchFamily="18" charset="0"/>
                            <a:cs typeface="Calibri Light" panose="020F0302020204030204" pitchFamily="34" charset="0"/>
                          </a:rPr>
                          <m:t>𝜀</m:t>
                        </m:r>
                      </m:e>
                      <m:sub>
                        <m:r>
                          <a:rPr lang="en-US" sz="3000" i="1">
                            <a:latin typeface="Cambria Math" panose="02040503050406030204" pitchFamily="18" charset="0"/>
                            <a:cs typeface="Calibri Light" panose="020F0302020204030204" pitchFamily="34" charset="0"/>
                          </a:rPr>
                          <m:t>𝑖</m:t>
                        </m:r>
                        <m:r>
                          <a:rPr lang="en-US" sz="3000" b="0" i="1" smtClean="0">
                            <a:latin typeface="Cambria Math" panose="02040503050406030204" pitchFamily="18" charset="0"/>
                            <a:cs typeface="Calibri Light" panose="020F0302020204030204" pitchFamily="34" charset="0"/>
                          </a:rPr>
                          <m:t>𝑗</m:t>
                        </m:r>
                      </m:sub>
                    </m:sSub>
                  </m:oMath>
                </a14:m>
                <a:endParaRPr lang="en-US" sz="3000" dirty="0">
                  <a:latin typeface="+mj-lt"/>
                  <a:cs typeface="Calibri Light" panose="020F0302020204030204" pitchFamily="34" charset="0"/>
                </a:endParaRPr>
              </a:p>
            </p:txBody>
          </p:sp>
        </mc:Choice>
        <mc:Fallback>
          <p:sp>
            <p:nvSpPr>
              <p:cNvPr id="4" name="TextBox 3">
                <a:extLst>
                  <a:ext uri="{FF2B5EF4-FFF2-40B4-BE49-F238E27FC236}">
                    <a16:creationId xmlns:a16="http://schemas.microsoft.com/office/drawing/2014/main" id="{8E5BF3FD-70F5-477B-BD12-44ECCE174087}"/>
                  </a:ext>
                </a:extLst>
              </p:cNvPr>
              <p:cNvSpPr txBox="1">
                <a:spLocks noRot="1" noChangeAspect="1" noMove="1" noResize="1" noEditPoints="1" noAdjustHandles="1" noChangeArrowheads="1" noChangeShapeType="1" noTextEdit="1"/>
              </p:cNvSpPr>
              <p:nvPr/>
            </p:nvSpPr>
            <p:spPr>
              <a:xfrm>
                <a:off x="809469" y="909556"/>
                <a:ext cx="9982463" cy="4653774"/>
              </a:xfrm>
              <a:prstGeom prst="rect">
                <a:avLst/>
              </a:prstGeom>
              <a:blipFill>
                <a:blip r:embed="rId4"/>
                <a:stretch>
                  <a:fillRect t="-1047" r="-733"/>
                </a:stretch>
              </a:blipFill>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899060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3094072" y="297761"/>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Environmental Econometrics</a:t>
            </a:r>
          </a:p>
        </p:txBody>
      </p:sp>
      <p:sp>
        <p:nvSpPr>
          <p:cNvPr id="4" name="TextBox 3">
            <a:extLst>
              <a:ext uri="{FF2B5EF4-FFF2-40B4-BE49-F238E27FC236}">
                <a16:creationId xmlns:a16="http://schemas.microsoft.com/office/drawing/2014/main" id="{8E5BF3FD-70F5-477B-BD12-44ECCE174087}"/>
              </a:ext>
            </a:extLst>
          </p:cNvPr>
          <p:cNvSpPr txBox="1"/>
          <p:nvPr/>
        </p:nvSpPr>
        <p:spPr>
          <a:xfrm>
            <a:off x="1266093" y="1554133"/>
            <a:ext cx="9421850" cy="4893647"/>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Linking research questions to econometric approaches requires careful thought about what the question is, what you believe the answer might look like, and the available data.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I often have a research question and think about what the “ideal” data might look like. Knowing the “ideal” data often doesn’t exist helps guide which approach I am going to use.  </a:t>
            </a:r>
          </a:p>
          <a:p>
            <a:pPr lvl="1"/>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Lastly, think about unique events that happen in our everyday lives that act as natural experiments. Did something occur suddenly and without expectation? Do states have very different policies while the communities on either side of the border remain the same?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653855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1BE140-AF44-4A0D-B0B8-E10E91DA10F2}"/>
              </a:ext>
            </a:extLst>
          </p:cNvPr>
          <p:cNvSpPr>
            <a:spLocks noGrp="1"/>
          </p:cNvSpPr>
          <p:nvPr>
            <p:ph idx="1"/>
          </p:nvPr>
        </p:nvSpPr>
        <p:spPr>
          <a:xfrm>
            <a:off x="1550964" y="1367306"/>
            <a:ext cx="9090071" cy="4343946"/>
          </a:xfrm>
        </p:spPr>
        <p:txBody>
          <a:bodyPr>
            <a:normAutofit lnSpcReduction="10000"/>
          </a:bodyPr>
          <a:lstStyle/>
          <a:p>
            <a:pPr lvl="1">
              <a:buClrTx/>
            </a:pPr>
            <a:r>
              <a:rPr lang="en-US" sz="2800" dirty="0">
                <a:solidFill>
                  <a:schemeClr val="tx1"/>
                </a:solidFill>
                <a:latin typeface="+mj-lt"/>
              </a:rPr>
              <a:t>Major focus on academic research articles in the field of environmental economics</a:t>
            </a:r>
          </a:p>
          <a:p>
            <a:pPr lvl="1">
              <a:buClrTx/>
            </a:pPr>
            <a:endParaRPr lang="en-US" sz="2800" dirty="0">
              <a:solidFill>
                <a:schemeClr val="tx1"/>
              </a:solidFill>
              <a:latin typeface="+mj-lt"/>
            </a:endParaRPr>
          </a:p>
          <a:p>
            <a:pPr lvl="1">
              <a:buClrTx/>
            </a:pPr>
            <a:r>
              <a:rPr lang="en-US" sz="2800" dirty="0">
                <a:solidFill>
                  <a:schemeClr val="tx1"/>
                </a:solidFill>
                <a:latin typeface="+mj-lt"/>
              </a:rPr>
              <a:t>Each class we will be reviewing articles, their methods, and their conclusions</a:t>
            </a:r>
          </a:p>
          <a:p>
            <a:pPr lvl="4">
              <a:buClrTx/>
            </a:pPr>
            <a:endParaRPr lang="en-US" sz="2800" dirty="0">
              <a:solidFill>
                <a:schemeClr val="tx1"/>
              </a:solidFill>
              <a:latin typeface="+mj-lt"/>
            </a:endParaRPr>
          </a:p>
          <a:p>
            <a:pPr lvl="1">
              <a:buClrTx/>
            </a:pPr>
            <a:r>
              <a:rPr lang="en-US" sz="2800" dirty="0">
                <a:solidFill>
                  <a:schemeClr val="tx1"/>
                </a:solidFill>
                <a:latin typeface="+mj-lt"/>
              </a:rPr>
              <a:t>Reading academic articles is really hard (at first). But there is a lot of great advice out there on how to best get started. </a:t>
            </a:r>
          </a:p>
          <a:p>
            <a:pPr lvl="1">
              <a:buClrTx/>
            </a:pPr>
            <a:endParaRPr lang="en-US" sz="2800" dirty="0">
              <a:solidFill>
                <a:schemeClr val="tx1"/>
              </a:solidFill>
              <a:latin typeface="+mj-lt"/>
            </a:endParaRPr>
          </a:p>
          <a:p>
            <a:pPr lvl="1">
              <a:buClrTx/>
            </a:pPr>
            <a:r>
              <a:rPr lang="en-US" sz="2800" dirty="0">
                <a:solidFill>
                  <a:srgbClr val="0070C0"/>
                </a:solidFill>
                <a:latin typeface="+mj-lt"/>
                <a:hlinkClick r:id="rId2">
                  <a:extLst>
                    <a:ext uri="{A12FA001-AC4F-418D-AE19-62706E023703}">
                      <ahyp:hlinkClr xmlns:ahyp="http://schemas.microsoft.com/office/drawing/2018/hyperlinkcolor" val="tx"/>
                    </a:ext>
                  </a:extLst>
                </a:hlinkClick>
              </a:rPr>
              <a:t>How to Read Journal Articles like a Professor</a:t>
            </a:r>
            <a:endParaRPr lang="en-US" sz="2800" dirty="0">
              <a:solidFill>
                <a:srgbClr val="0070C0"/>
              </a:solidFill>
              <a:latin typeface="+mj-lt"/>
            </a:endParaRPr>
          </a:p>
          <a:p>
            <a:pPr lvl="4">
              <a:buClrTx/>
            </a:pPr>
            <a:endParaRPr lang="en-US" sz="2800" dirty="0">
              <a:solidFill>
                <a:schemeClr val="tx1"/>
              </a:solidFill>
              <a:latin typeface="+mj-lt"/>
            </a:endParaRPr>
          </a:p>
          <a:p>
            <a:pPr marL="0" indent="0">
              <a:buNone/>
            </a:pPr>
            <a:endParaRPr lang="en-US" sz="2800" dirty="0">
              <a:solidFill>
                <a:schemeClr val="tx1"/>
              </a:solidFill>
              <a:latin typeface="+mj-lt"/>
            </a:endParaRPr>
          </a:p>
        </p:txBody>
      </p:sp>
      <p:sp>
        <p:nvSpPr>
          <p:cNvPr id="3" name="Title 2">
            <a:extLst>
              <a:ext uri="{FF2B5EF4-FFF2-40B4-BE49-F238E27FC236}">
                <a16:creationId xmlns:a16="http://schemas.microsoft.com/office/drawing/2014/main" id="{5E35D933-1EB6-4E26-B8AF-77E161482E4F}"/>
              </a:ext>
            </a:extLst>
          </p:cNvPr>
          <p:cNvSpPr>
            <a:spLocks noGrp="1"/>
          </p:cNvSpPr>
          <p:nvPr>
            <p:ph type="title"/>
          </p:nvPr>
        </p:nvSpPr>
        <p:spPr>
          <a:xfrm>
            <a:off x="4892040" y="264158"/>
            <a:ext cx="2407920" cy="748454"/>
          </a:xfrm>
        </p:spPr>
        <p:txBody>
          <a:bodyPr>
            <a:normAutofit/>
          </a:bodyPr>
          <a:lstStyle/>
          <a:p>
            <a:r>
              <a:rPr lang="en-US" sz="4000" dirty="0">
                <a:solidFill>
                  <a:schemeClr val="tx1"/>
                </a:solidFill>
                <a:latin typeface="+mj-lt"/>
              </a:rPr>
              <a:t>Module 2</a:t>
            </a:r>
          </a:p>
        </p:txBody>
      </p:sp>
    </p:spTree>
    <p:extLst>
      <p:ext uri="{BB962C8B-B14F-4D97-AF65-F5344CB8AC3E}">
        <p14:creationId xmlns:p14="http://schemas.microsoft.com/office/powerpoint/2010/main" val="551665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1BE140-AF44-4A0D-B0B8-E10E91DA10F2}"/>
              </a:ext>
            </a:extLst>
          </p:cNvPr>
          <p:cNvSpPr>
            <a:spLocks noGrp="1"/>
          </p:cNvSpPr>
          <p:nvPr>
            <p:ph idx="1"/>
          </p:nvPr>
        </p:nvSpPr>
        <p:spPr>
          <a:xfrm>
            <a:off x="434715" y="1124262"/>
            <a:ext cx="11422505" cy="5066676"/>
          </a:xfrm>
        </p:spPr>
        <p:txBody>
          <a:bodyPr>
            <a:normAutofit fontScale="92500" lnSpcReduction="20000"/>
          </a:bodyPr>
          <a:lstStyle/>
          <a:p>
            <a:pPr lvl="1">
              <a:buClrTx/>
            </a:pPr>
            <a:r>
              <a:rPr lang="en-US" sz="2800" dirty="0">
                <a:solidFill>
                  <a:schemeClr val="tx1"/>
                </a:solidFill>
                <a:latin typeface="+mj-lt"/>
              </a:rPr>
              <a:t>Grading Rubric</a:t>
            </a:r>
          </a:p>
          <a:p>
            <a:pPr lvl="1">
              <a:buClrTx/>
            </a:pPr>
            <a:endParaRPr lang="en-US" sz="2800" dirty="0">
              <a:solidFill>
                <a:schemeClr val="tx1"/>
              </a:solidFill>
              <a:latin typeface="+mj-lt"/>
            </a:endParaRPr>
          </a:p>
          <a:p>
            <a:pPr lvl="3">
              <a:buClrTx/>
            </a:pPr>
            <a:r>
              <a:rPr lang="en-US" sz="2800" dirty="0">
                <a:solidFill>
                  <a:schemeClr val="tx1"/>
                </a:solidFill>
                <a:latin typeface="+mj-lt"/>
              </a:rPr>
              <a:t>Do not summarize </a:t>
            </a:r>
            <a:r>
              <a:rPr lang="en-US" sz="2800">
                <a:solidFill>
                  <a:schemeClr val="tx1"/>
                </a:solidFill>
                <a:latin typeface="+mj-lt"/>
              </a:rPr>
              <a:t>the podcast. </a:t>
            </a:r>
            <a:r>
              <a:rPr lang="en-US" sz="2800" dirty="0">
                <a:solidFill>
                  <a:schemeClr val="tx1"/>
                </a:solidFill>
                <a:latin typeface="+mj-lt"/>
              </a:rPr>
              <a:t>Skip to the good part: </a:t>
            </a:r>
          </a:p>
          <a:p>
            <a:pPr lvl="3">
              <a:buClrTx/>
            </a:pPr>
            <a:endParaRPr lang="en-US" sz="2800" b="1" dirty="0">
              <a:solidFill>
                <a:schemeClr val="tx1"/>
              </a:solidFill>
              <a:latin typeface="+mj-lt"/>
            </a:endParaRPr>
          </a:p>
          <a:p>
            <a:pPr marL="566928" lvl="3" indent="0">
              <a:buClrTx/>
              <a:buNone/>
            </a:pPr>
            <a:r>
              <a:rPr lang="en-US" sz="2800" b="1" dirty="0">
                <a:solidFill>
                  <a:schemeClr val="tx1"/>
                </a:solidFill>
                <a:latin typeface="+mj-lt"/>
              </a:rPr>
              <a:t>your experience with the material and what you believe the experience of others is   </a:t>
            </a:r>
            <a:endParaRPr lang="en-US" sz="2800" b="1" dirty="0">
              <a:solidFill>
                <a:srgbClr val="0070C0"/>
              </a:solidFill>
              <a:latin typeface="+mj-lt"/>
            </a:endParaRPr>
          </a:p>
          <a:p>
            <a:pPr lvl="4">
              <a:buClrTx/>
            </a:pPr>
            <a:endParaRPr lang="en-US" sz="2800" dirty="0">
              <a:solidFill>
                <a:schemeClr val="tx1"/>
              </a:solidFill>
              <a:latin typeface="+mj-lt"/>
            </a:endParaRPr>
          </a:p>
          <a:p>
            <a:pPr marL="0" indent="0">
              <a:buNone/>
            </a:pPr>
            <a:r>
              <a:rPr lang="en-US" sz="2800" dirty="0">
                <a:solidFill>
                  <a:schemeClr val="tx1"/>
                </a:solidFill>
                <a:latin typeface="+mj-lt"/>
              </a:rPr>
              <a:t>Grading:</a:t>
            </a:r>
          </a:p>
          <a:p>
            <a:pPr lvl="5">
              <a:buClr>
                <a:schemeClr val="tx1"/>
              </a:buClr>
            </a:pPr>
            <a:r>
              <a:rPr lang="en-US" sz="2800" b="1" dirty="0">
                <a:solidFill>
                  <a:schemeClr val="tx1"/>
                </a:solidFill>
                <a:latin typeface="+mj-lt"/>
              </a:rPr>
              <a:t>50 points: </a:t>
            </a:r>
            <a:r>
              <a:rPr lang="en-US" sz="2800" dirty="0">
                <a:solidFill>
                  <a:schemeClr val="tx1"/>
                </a:solidFill>
                <a:latin typeface="+mj-lt"/>
              </a:rPr>
              <a:t>For connecting your experience to the material in a concise way. E.g. “Dr. Spiller talks about the location of schools and the schools I attended growing up…”</a:t>
            </a:r>
          </a:p>
          <a:p>
            <a:pPr lvl="5">
              <a:buClr>
                <a:schemeClr val="tx1"/>
              </a:buClr>
            </a:pPr>
            <a:r>
              <a:rPr lang="en-US" sz="2800" b="1" dirty="0">
                <a:solidFill>
                  <a:schemeClr val="tx1"/>
                </a:solidFill>
                <a:latin typeface="+mj-lt"/>
              </a:rPr>
              <a:t>50 points: </a:t>
            </a:r>
            <a:r>
              <a:rPr lang="en-US" sz="2800" dirty="0">
                <a:solidFill>
                  <a:schemeClr val="tx1"/>
                </a:solidFill>
                <a:latin typeface="+mj-lt"/>
              </a:rPr>
              <a:t>For connecting your experience with the material to what you think others in your neighborhood, city, state, etc. faced. Can those experiences be generalized to other towns/states/countries? If not, why? How do you believe the experience differs? </a:t>
            </a:r>
          </a:p>
        </p:txBody>
      </p:sp>
      <p:sp>
        <p:nvSpPr>
          <p:cNvPr id="3" name="Title 2">
            <a:extLst>
              <a:ext uri="{FF2B5EF4-FFF2-40B4-BE49-F238E27FC236}">
                <a16:creationId xmlns:a16="http://schemas.microsoft.com/office/drawing/2014/main" id="{5E35D933-1EB6-4E26-B8AF-77E161482E4F}"/>
              </a:ext>
            </a:extLst>
          </p:cNvPr>
          <p:cNvSpPr>
            <a:spLocks noGrp="1"/>
          </p:cNvSpPr>
          <p:nvPr>
            <p:ph type="title"/>
          </p:nvPr>
        </p:nvSpPr>
        <p:spPr>
          <a:xfrm>
            <a:off x="4007494" y="234178"/>
            <a:ext cx="4177009" cy="748454"/>
          </a:xfrm>
        </p:spPr>
        <p:txBody>
          <a:bodyPr>
            <a:normAutofit/>
          </a:bodyPr>
          <a:lstStyle/>
          <a:p>
            <a:r>
              <a:rPr lang="en-US" sz="4000" dirty="0">
                <a:solidFill>
                  <a:schemeClr val="tx1"/>
                </a:solidFill>
                <a:latin typeface="+mj-lt"/>
              </a:rPr>
              <a:t>Reflection Post</a:t>
            </a:r>
          </a:p>
        </p:txBody>
      </p:sp>
    </p:spTree>
    <p:extLst>
      <p:ext uri="{BB962C8B-B14F-4D97-AF65-F5344CB8AC3E}">
        <p14:creationId xmlns:p14="http://schemas.microsoft.com/office/powerpoint/2010/main" val="2163803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22131" y="1297260"/>
            <a:ext cx="9495692" cy="2677656"/>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How can we ensure that economic research remains positive when research questions are inheritably normative?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Subjectivity is also a part of research. Decisions must be made, and if those decisions are made in concert with other researchers with different background and experience, we stand a better chance of making the “best” one.</a:t>
            </a:r>
          </a:p>
        </p:txBody>
      </p:sp>
      <p:sp>
        <p:nvSpPr>
          <p:cNvPr id="8" name="Title 2">
            <a:extLst>
              <a:ext uri="{FF2B5EF4-FFF2-40B4-BE49-F238E27FC236}">
                <a16:creationId xmlns:a16="http://schemas.microsoft.com/office/drawing/2014/main" id="{363A6E82-AC88-40FF-8D05-2549474AF673}"/>
              </a:ext>
            </a:extLst>
          </p:cNvPr>
          <p:cNvSpPr txBox="1">
            <a:spLocks/>
          </p:cNvSpPr>
          <p:nvPr/>
        </p:nvSpPr>
        <p:spPr>
          <a:xfrm>
            <a:off x="3094072" y="297761"/>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Follow-up from Last Class</a:t>
            </a:r>
          </a:p>
        </p:txBody>
      </p:sp>
    </p:spTree>
    <p:custDataLst>
      <p:tags r:id="rId1"/>
    </p:custDataLst>
    <p:extLst>
      <p:ext uri="{BB962C8B-B14F-4D97-AF65-F5344CB8AC3E}">
        <p14:creationId xmlns:p14="http://schemas.microsoft.com/office/powerpoint/2010/main" val="147687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22131" y="1297260"/>
            <a:ext cx="9495692" cy="5262979"/>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How can we ensure that economic research remains positive when research questions are inheritably normative?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Subjectivity is also a part of research. Decisions must be made, and if those decisions are made in concert with other researchers with different background and experience, we stand a better chance of making the “best” one.</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Lastly, environmental economics would do well to push the frontiers of science when it comes to asking difficult questions, especially when we are interested in solving society’s problems (or at least contributing to the conversation). This is an active area of research and you all can make a career out of advancing these methods!</a:t>
            </a:r>
          </a:p>
          <a:p>
            <a:pPr marL="1885950" lvl="3" indent="-514350">
              <a:buFont typeface="+mj-lt"/>
              <a:buAutoNum type="romanLcPeriod"/>
            </a:pPr>
            <a:endParaRPr lang="en-US" sz="2400" b="1" dirty="0">
              <a:latin typeface="+mj-lt"/>
              <a:cs typeface="Calibri Light" panose="020F0302020204030204" pitchFamily="34" charset="0"/>
            </a:endParaRPr>
          </a:p>
        </p:txBody>
      </p:sp>
      <p:sp>
        <p:nvSpPr>
          <p:cNvPr id="8" name="Title 2">
            <a:extLst>
              <a:ext uri="{FF2B5EF4-FFF2-40B4-BE49-F238E27FC236}">
                <a16:creationId xmlns:a16="http://schemas.microsoft.com/office/drawing/2014/main" id="{363A6E82-AC88-40FF-8D05-2549474AF673}"/>
              </a:ext>
            </a:extLst>
          </p:cNvPr>
          <p:cNvSpPr txBox="1">
            <a:spLocks/>
          </p:cNvSpPr>
          <p:nvPr/>
        </p:nvSpPr>
        <p:spPr>
          <a:xfrm>
            <a:off x="3094072" y="297761"/>
            <a:ext cx="6003853"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Follow-up from Last Class</a:t>
            </a:r>
          </a:p>
        </p:txBody>
      </p:sp>
    </p:spTree>
    <p:custDataLst>
      <p:tags r:id="rId1"/>
    </p:custDataLst>
    <p:extLst>
      <p:ext uri="{BB962C8B-B14F-4D97-AF65-F5344CB8AC3E}">
        <p14:creationId xmlns:p14="http://schemas.microsoft.com/office/powerpoint/2010/main" val="70603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666301" y="252790"/>
            <a:ext cx="6859397"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Econometrics, in General</a:t>
            </a:r>
          </a:p>
        </p:txBody>
      </p:sp>
      <p:sp>
        <p:nvSpPr>
          <p:cNvPr id="4" name="TextBox 3">
            <a:extLst>
              <a:ext uri="{FF2B5EF4-FFF2-40B4-BE49-F238E27FC236}">
                <a16:creationId xmlns:a16="http://schemas.microsoft.com/office/drawing/2014/main" id="{8E5BF3FD-70F5-477B-BD12-44ECCE174087}"/>
              </a:ext>
            </a:extLst>
          </p:cNvPr>
          <p:cNvSpPr txBox="1"/>
          <p:nvPr/>
        </p:nvSpPr>
        <p:spPr>
          <a:xfrm>
            <a:off x="1385074" y="1166842"/>
            <a:ext cx="9421850" cy="4893647"/>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Knowledge and experience with econometrics can get you a job! A really good job, a good pre-doc, research assistantship, etc.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There are amazing resources out there. </a:t>
            </a:r>
          </a:p>
          <a:p>
            <a:pPr marL="1371600" lvl="2" indent="-457200">
              <a:buFont typeface="Arial" panose="020B0604020202020204" pitchFamily="34" charset="0"/>
              <a:buChar char="•"/>
            </a:pPr>
            <a:r>
              <a:rPr lang="en-US" sz="2400" dirty="0">
                <a:latin typeface="+mj-lt"/>
                <a:cs typeface="Calibri Light" panose="020F0302020204030204" pitchFamily="34" charset="0"/>
              </a:rPr>
              <a:t>Dr. Jennifer Doleac’s Probable Causation </a:t>
            </a:r>
            <a:r>
              <a:rPr lang="en-US" sz="2400" dirty="0">
                <a:latin typeface="+mj-lt"/>
                <a:cs typeface="Calibri Light" panose="020F0302020204030204" pitchFamily="34" charset="0"/>
                <a:hlinkClick r:id="rId4"/>
              </a:rPr>
              <a:t>Podcast</a:t>
            </a:r>
            <a:endParaRPr lang="en-US" sz="2400" dirty="0">
              <a:latin typeface="+mj-lt"/>
              <a:cs typeface="Calibri Light" panose="020F0302020204030204" pitchFamily="34" charset="0"/>
            </a:endParaRPr>
          </a:p>
          <a:p>
            <a:pPr marL="1371600" lvl="2" indent="-457200">
              <a:buFont typeface="Arial" panose="020B0604020202020204" pitchFamily="34" charset="0"/>
              <a:buChar char="•"/>
            </a:pPr>
            <a:r>
              <a:rPr lang="en-US" sz="2400" dirty="0">
                <a:latin typeface="+mj-lt"/>
                <a:cs typeface="Calibri Light" panose="020F0302020204030204" pitchFamily="34" charset="0"/>
              </a:rPr>
              <a:t>Dr. Scott Cunningham’s </a:t>
            </a:r>
            <a:r>
              <a:rPr lang="en-US" sz="2400" dirty="0">
                <a:latin typeface="+mj-lt"/>
                <a:cs typeface="Calibri Light" panose="020F0302020204030204" pitchFamily="34" charset="0"/>
                <a:hlinkClick r:id="rId5"/>
              </a:rPr>
              <a:t>Substack</a:t>
            </a:r>
            <a:r>
              <a:rPr lang="en-US" sz="2400" dirty="0">
                <a:latin typeface="+mj-lt"/>
                <a:cs typeface="Calibri Light" panose="020F0302020204030204" pitchFamily="34" charset="0"/>
              </a:rPr>
              <a:t>, </a:t>
            </a:r>
            <a:r>
              <a:rPr lang="en-US" sz="2400" dirty="0">
                <a:latin typeface="+mj-lt"/>
                <a:cs typeface="Calibri Light" panose="020F0302020204030204" pitchFamily="34" charset="0"/>
                <a:hlinkClick r:id="rId6"/>
              </a:rPr>
              <a:t>Journal of Human Resources threads</a:t>
            </a:r>
            <a:r>
              <a:rPr lang="en-US" sz="2400" dirty="0">
                <a:latin typeface="+mj-lt"/>
                <a:cs typeface="Calibri Light" panose="020F0302020204030204" pitchFamily="34" charset="0"/>
              </a:rPr>
              <a:t>,  </a:t>
            </a:r>
            <a:r>
              <a:rPr lang="en-US" sz="2400" dirty="0">
                <a:latin typeface="+mj-lt"/>
                <a:cs typeface="Calibri Light" panose="020F0302020204030204" pitchFamily="34" charset="0"/>
                <a:hlinkClick r:id="rId5"/>
              </a:rPr>
              <a:t>Podcast</a:t>
            </a:r>
            <a:r>
              <a:rPr lang="en-US" sz="2400" dirty="0">
                <a:latin typeface="+mj-lt"/>
                <a:cs typeface="Calibri Light" panose="020F0302020204030204" pitchFamily="34" charset="0"/>
              </a:rPr>
              <a:t>, and </a:t>
            </a:r>
            <a:r>
              <a:rPr lang="en-US" sz="2400" dirty="0">
                <a:latin typeface="+mj-lt"/>
                <a:cs typeface="Calibri Light" panose="020F0302020204030204" pitchFamily="34" charset="0"/>
                <a:hlinkClick r:id="rId7"/>
              </a:rPr>
              <a:t>Causal Inference: The Mixtape </a:t>
            </a:r>
            <a:r>
              <a:rPr lang="en-US" sz="2400" dirty="0">
                <a:latin typeface="+mj-lt"/>
                <a:cs typeface="Calibri Light" panose="020F0302020204030204" pitchFamily="34" charset="0"/>
              </a:rPr>
              <a:t>book</a:t>
            </a:r>
          </a:p>
          <a:p>
            <a:pPr marL="1371600" lvl="2" indent="-457200">
              <a:buFont typeface="Arial" panose="020B0604020202020204" pitchFamily="34" charset="0"/>
              <a:buChar char="•"/>
            </a:pPr>
            <a:r>
              <a:rPr lang="en-US" sz="2400" dirty="0">
                <a:latin typeface="+mj-lt"/>
                <a:cs typeface="Calibri Light" panose="020F0302020204030204" pitchFamily="34" charset="0"/>
              </a:rPr>
              <a:t>Dr. Nick Huntington-Klein’s </a:t>
            </a:r>
            <a:r>
              <a:rPr lang="en-US" sz="2400" dirty="0">
                <a:latin typeface="+mj-lt"/>
                <a:cs typeface="Calibri Light" panose="020F0302020204030204" pitchFamily="34" charset="0"/>
                <a:hlinkClick r:id="rId8"/>
              </a:rPr>
              <a:t>website</a:t>
            </a:r>
            <a:r>
              <a:rPr lang="en-US" sz="2400" dirty="0">
                <a:latin typeface="+mj-lt"/>
                <a:cs typeface="Calibri Light" panose="020F0302020204030204" pitchFamily="34" charset="0"/>
              </a:rPr>
              <a:t> has a TON of resources on econometrics, methods, causality, and examples with replication</a:t>
            </a:r>
          </a:p>
          <a:p>
            <a:pPr marL="1371600" lvl="2" indent="-457200">
              <a:buFont typeface="Arial" panose="020B0604020202020204" pitchFamily="34" charset="0"/>
              <a:buChar char="•"/>
            </a:pPr>
            <a:r>
              <a:rPr lang="en-US" sz="2400" dirty="0">
                <a:latin typeface="+mj-lt"/>
                <a:cs typeface="Calibri Light" panose="020F0302020204030204" pitchFamily="34" charset="0"/>
              </a:rPr>
              <a:t>Dr. Patty Champ et al. A Primer in Nonmarket Valuation (PDF version available </a:t>
            </a:r>
            <a:r>
              <a:rPr lang="en-US" sz="2400" dirty="0">
                <a:latin typeface="+mj-lt"/>
                <a:cs typeface="Calibri Light" panose="020F0302020204030204" pitchFamily="34" charset="0"/>
                <a:hlinkClick r:id="rId9"/>
              </a:rPr>
              <a:t>here</a:t>
            </a:r>
            <a:r>
              <a:rPr lang="en-US" sz="2400" dirty="0">
                <a:latin typeface="+mj-lt"/>
                <a:cs typeface="Calibri Light" panose="020F0302020204030204" pitchFamily="34" charset="0"/>
              </a:rPr>
              <a:t> for free, and Amazon link </a:t>
            </a:r>
            <a:r>
              <a:rPr lang="en-US" sz="2400" dirty="0">
                <a:latin typeface="+mj-lt"/>
                <a:cs typeface="Calibri Light" panose="020F0302020204030204" pitchFamily="34" charset="0"/>
                <a:hlinkClick r:id="rId10"/>
              </a:rPr>
              <a:t>here</a:t>
            </a:r>
            <a:r>
              <a:rPr lang="en-US" sz="2400" dirty="0">
                <a:latin typeface="+mj-lt"/>
                <a:cs typeface="Calibri Light" panose="020F0302020204030204" pitchFamily="34" charset="0"/>
              </a:rPr>
              <a:t>)</a:t>
            </a:r>
          </a:p>
          <a:p>
            <a:pPr marL="1371600" lvl="2" indent="-457200">
              <a:buFont typeface="Arial" panose="020B0604020202020204" pitchFamily="34" charset="0"/>
              <a:buChar char="•"/>
            </a:pPr>
            <a:r>
              <a:rPr lang="en-US" sz="2400" dirty="0">
                <a:latin typeface="+mj-lt"/>
                <a:cs typeface="Calibri Light" panose="020F0302020204030204" pitchFamily="34" charset="0"/>
              </a:rPr>
              <a:t>Dr. </a:t>
            </a:r>
            <a:r>
              <a:rPr lang="en-US" sz="2400" dirty="0" err="1">
                <a:latin typeface="+mj-lt"/>
                <a:cs typeface="Calibri Light" panose="020F0302020204030204" pitchFamily="34" charset="0"/>
              </a:rPr>
              <a:t>Elieen</a:t>
            </a:r>
            <a:r>
              <a:rPr lang="en-US" sz="2400" dirty="0">
                <a:latin typeface="+mj-lt"/>
                <a:cs typeface="Calibri Light" panose="020F0302020204030204" pitchFamily="34" charset="0"/>
              </a:rPr>
              <a:t> </a:t>
            </a:r>
            <a:r>
              <a:rPr lang="en-US" sz="2400" dirty="0" err="1">
                <a:latin typeface="+mj-lt"/>
                <a:cs typeface="Calibri Light" panose="020F0302020204030204" pitchFamily="34" charset="0"/>
              </a:rPr>
              <a:t>Tipoe</a:t>
            </a:r>
            <a:r>
              <a:rPr lang="en-US" sz="2400" dirty="0">
                <a:latin typeface="+mj-lt"/>
                <a:cs typeface="Calibri Light" panose="020F0302020204030204" pitchFamily="34" charset="0"/>
              </a:rPr>
              <a:t> and Dr. Ralph Becker’s </a:t>
            </a:r>
            <a:r>
              <a:rPr lang="en-US" sz="2400" dirty="0">
                <a:latin typeface="+mj-lt"/>
                <a:cs typeface="Calibri Light" panose="020F0302020204030204" pitchFamily="34" charset="0"/>
                <a:hlinkClick r:id="rId11"/>
              </a:rPr>
              <a:t>Doing Economics</a:t>
            </a:r>
            <a:endParaRPr lang="en-US" sz="2400" dirty="0">
              <a:latin typeface="+mj-lt"/>
              <a:cs typeface="Calibri Light" panose="020F0302020204030204" pitchFamily="34" charset="0"/>
            </a:endParaRPr>
          </a:p>
          <a:p>
            <a:pPr marL="1371600" lvl="2"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283254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666301" y="-205652"/>
            <a:ext cx="6859397" cy="7995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An aside:</a:t>
            </a:r>
          </a:p>
        </p:txBody>
      </p:sp>
      <p:pic>
        <p:nvPicPr>
          <p:cNvPr id="3" name="Picture 2">
            <a:extLst>
              <a:ext uri="{FF2B5EF4-FFF2-40B4-BE49-F238E27FC236}">
                <a16:creationId xmlns:a16="http://schemas.microsoft.com/office/drawing/2014/main" id="{911B8C78-8757-4B6F-8062-2AC476E429DA}"/>
              </a:ext>
            </a:extLst>
          </p:cNvPr>
          <p:cNvPicPr>
            <a:picLocks noChangeAspect="1"/>
          </p:cNvPicPr>
          <p:nvPr/>
        </p:nvPicPr>
        <p:blipFill>
          <a:blip r:embed="rId4"/>
          <a:stretch>
            <a:fillRect/>
          </a:stretch>
        </p:blipFill>
        <p:spPr>
          <a:xfrm>
            <a:off x="1875242" y="736270"/>
            <a:ext cx="8441514" cy="5625304"/>
          </a:xfrm>
          <a:prstGeom prst="rect">
            <a:avLst/>
          </a:prstGeom>
        </p:spPr>
      </p:pic>
      <p:sp>
        <p:nvSpPr>
          <p:cNvPr id="9" name="TextBox 8">
            <a:extLst>
              <a:ext uri="{FF2B5EF4-FFF2-40B4-BE49-F238E27FC236}">
                <a16:creationId xmlns:a16="http://schemas.microsoft.com/office/drawing/2014/main" id="{13CB7E5E-950C-4BEF-84F9-21BC66A8CB22}"/>
              </a:ext>
            </a:extLst>
          </p:cNvPr>
          <p:cNvSpPr txBox="1"/>
          <p:nvPr/>
        </p:nvSpPr>
        <p:spPr>
          <a:xfrm>
            <a:off x="10466882" y="5992242"/>
            <a:ext cx="865682" cy="369332"/>
          </a:xfrm>
          <a:prstGeom prst="rect">
            <a:avLst/>
          </a:prstGeom>
          <a:noFill/>
        </p:spPr>
        <p:txBody>
          <a:bodyPr wrap="square">
            <a:spAutoFit/>
          </a:bodyPr>
          <a:lstStyle/>
          <a:p>
            <a:r>
              <a:rPr lang="en-US" dirty="0">
                <a:hlinkClick r:id="rId5"/>
              </a:rPr>
              <a:t>Source</a:t>
            </a:r>
            <a:endParaRPr lang="en-US" dirty="0"/>
          </a:p>
        </p:txBody>
      </p:sp>
    </p:spTree>
    <p:custDataLst>
      <p:tags r:id="rId1"/>
    </p:custDataLst>
    <p:extLst>
      <p:ext uri="{BB962C8B-B14F-4D97-AF65-F5344CB8AC3E}">
        <p14:creationId xmlns:p14="http://schemas.microsoft.com/office/powerpoint/2010/main" val="2149986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63A6E82-AC88-40FF-8D05-2549474AF673}"/>
              </a:ext>
            </a:extLst>
          </p:cNvPr>
          <p:cNvSpPr txBox="1">
            <a:spLocks/>
          </p:cNvSpPr>
          <p:nvPr/>
        </p:nvSpPr>
        <p:spPr>
          <a:xfrm>
            <a:off x="2455574" y="139500"/>
            <a:ext cx="7280851" cy="799515"/>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Why Do Economists use Econometrics?</a:t>
            </a:r>
          </a:p>
        </p:txBody>
      </p:sp>
      <p:sp>
        <p:nvSpPr>
          <p:cNvPr id="4" name="TextBox 3">
            <a:extLst>
              <a:ext uri="{FF2B5EF4-FFF2-40B4-BE49-F238E27FC236}">
                <a16:creationId xmlns:a16="http://schemas.microsoft.com/office/drawing/2014/main" id="{BE2A8C41-1767-44DA-9458-B5F30A5AF789}"/>
              </a:ext>
            </a:extLst>
          </p:cNvPr>
          <p:cNvSpPr txBox="1"/>
          <p:nvPr/>
        </p:nvSpPr>
        <p:spPr>
          <a:xfrm>
            <a:off x="1226813" y="1086189"/>
            <a:ext cx="9421850" cy="2308324"/>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Is econometrics just the economics version of statistics?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Economy + Tricks from statistics = econometrics</a:t>
            </a:r>
          </a:p>
          <a:p>
            <a:pPr marL="1885950" lvl="3" indent="-514350">
              <a:buFont typeface="Arial" panose="020B0604020202020204" pitchFamily="34" charset="0"/>
              <a:buChar char="•"/>
            </a:pPr>
            <a:r>
              <a:rPr lang="en-US" sz="2400" dirty="0">
                <a:latin typeface="+mj-lt"/>
                <a:cs typeface="Calibri Light" panose="020F0302020204030204" pitchFamily="34" charset="0"/>
              </a:rPr>
              <a:t>Uses the tricks (toolkit) from statistics and applies them to questions related to problems and phenomena within economics.</a:t>
            </a:r>
          </a:p>
        </p:txBody>
      </p:sp>
    </p:spTree>
    <p:custDataLst>
      <p:tags r:id="rId1"/>
    </p:custDataLst>
    <p:extLst>
      <p:ext uri="{BB962C8B-B14F-4D97-AF65-F5344CB8AC3E}">
        <p14:creationId xmlns:p14="http://schemas.microsoft.com/office/powerpoint/2010/main" val="58516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26813" y="1086189"/>
            <a:ext cx="9421850" cy="4154984"/>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Is econometrics just the economics version of statistics?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Economy + Tricks from statistics = econometrics</a:t>
            </a:r>
          </a:p>
          <a:p>
            <a:pPr marL="1885950" lvl="3" indent="-514350">
              <a:buFont typeface="Arial" panose="020B0604020202020204" pitchFamily="34" charset="0"/>
              <a:buChar char="•"/>
            </a:pPr>
            <a:r>
              <a:rPr lang="en-US" sz="2400" dirty="0">
                <a:latin typeface="+mj-lt"/>
                <a:cs typeface="Calibri Light" panose="020F0302020204030204" pitchFamily="34" charset="0"/>
              </a:rPr>
              <a:t>Uses the tricks (toolkit) from statistics and applies them to questions related to problems and phenomena within economics. </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When applying a data science toolkit to economic problems, there is oft a specific focus on </a:t>
            </a:r>
            <a:r>
              <a:rPr lang="en-US" sz="2400" i="1" dirty="0">
                <a:solidFill>
                  <a:srgbClr val="FF0000"/>
                </a:solidFill>
                <a:latin typeface="+mj-lt"/>
                <a:cs typeface="Calibri Light" panose="020F0302020204030204" pitchFamily="34" charset="0"/>
              </a:rPr>
              <a:t>causality</a:t>
            </a:r>
            <a:r>
              <a:rPr lang="en-US" sz="2400" dirty="0">
                <a:latin typeface="+mj-lt"/>
                <a:cs typeface="Calibri Light" panose="020F0302020204030204" pitchFamily="34" charset="0"/>
              </a:rPr>
              <a:t> </a:t>
            </a:r>
          </a:p>
          <a:p>
            <a:pPr marL="1828800" lvl="3" indent="-457200">
              <a:buFont typeface="Arial" panose="020B0604020202020204" pitchFamily="34" charset="0"/>
              <a:buChar char="•"/>
            </a:pPr>
            <a:r>
              <a:rPr lang="en-US" sz="2400" dirty="0">
                <a:latin typeface="+mj-lt"/>
                <a:cs typeface="Calibri Light" panose="020F0302020204030204" pitchFamily="34" charset="0"/>
              </a:rPr>
              <a:t>Why is there such a focus on causality? Correlations are still interesting. </a:t>
            </a:r>
          </a:p>
        </p:txBody>
      </p:sp>
      <p:sp>
        <p:nvSpPr>
          <p:cNvPr id="4" name="Title 2">
            <a:extLst>
              <a:ext uri="{FF2B5EF4-FFF2-40B4-BE49-F238E27FC236}">
                <a16:creationId xmlns:a16="http://schemas.microsoft.com/office/drawing/2014/main" id="{C1C3A958-9C3A-493B-B52E-D3D9F3A4E041}"/>
              </a:ext>
            </a:extLst>
          </p:cNvPr>
          <p:cNvSpPr txBox="1">
            <a:spLocks/>
          </p:cNvSpPr>
          <p:nvPr/>
        </p:nvSpPr>
        <p:spPr>
          <a:xfrm>
            <a:off x="2455574" y="139500"/>
            <a:ext cx="7280851" cy="799515"/>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Why Do Economists use Econometrics?</a:t>
            </a:r>
          </a:p>
        </p:txBody>
      </p:sp>
    </p:spTree>
    <p:custDataLst>
      <p:tags r:id="rId1"/>
    </p:custDataLst>
    <p:extLst>
      <p:ext uri="{BB962C8B-B14F-4D97-AF65-F5344CB8AC3E}">
        <p14:creationId xmlns:p14="http://schemas.microsoft.com/office/powerpoint/2010/main" val="177499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26813" y="1086189"/>
            <a:ext cx="9421850" cy="5632311"/>
          </a:xfrm>
          <a:prstGeom prst="rect">
            <a:avLst/>
          </a:prstGeom>
          <a:noFill/>
          <a:effectLst/>
        </p:spPr>
        <p:txBody>
          <a:bodyPr wrap="square" rtlCol="0">
            <a:spAutoFit/>
          </a:bodyPr>
          <a:lstStyle/>
          <a:p>
            <a:pPr marL="914400" lvl="1" indent="-457200">
              <a:buFont typeface="Arial" panose="020B0604020202020204" pitchFamily="34" charset="0"/>
              <a:buChar char="•"/>
            </a:pPr>
            <a:r>
              <a:rPr lang="en-US" sz="2400" dirty="0">
                <a:latin typeface="+mj-lt"/>
                <a:cs typeface="Calibri Light" panose="020F0302020204030204" pitchFamily="34" charset="0"/>
              </a:rPr>
              <a:t>Is econometrics just the economics version of statistics? </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Economy + Tricks from statistics = econometrics</a:t>
            </a:r>
          </a:p>
          <a:p>
            <a:pPr marL="1885950" lvl="3" indent="-514350">
              <a:buFont typeface="Arial" panose="020B0604020202020204" pitchFamily="34" charset="0"/>
              <a:buChar char="•"/>
            </a:pPr>
            <a:r>
              <a:rPr lang="en-US" sz="2400" dirty="0">
                <a:latin typeface="+mj-lt"/>
                <a:cs typeface="Calibri Light" panose="020F0302020204030204" pitchFamily="34" charset="0"/>
              </a:rPr>
              <a:t>Uses the tricks (toolkit) from statistics and applies them to questions related to problems and phenomena within economics. </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When applying a data science toolkit to economic problems, there is oft a specific focus on </a:t>
            </a:r>
            <a:r>
              <a:rPr lang="en-US" sz="2400" i="1" dirty="0">
                <a:solidFill>
                  <a:srgbClr val="FF0000"/>
                </a:solidFill>
                <a:latin typeface="+mj-lt"/>
                <a:cs typeface="Calibri Light" panose="020F0302020204030204" pitchFamily="34" charset="0"/>
              </a:rPr>
              <a:t>causality</a:t>
            </a:r>
            <a:r>
              <a:rPr lang="en-US" sz="2400" dirty="0">
                <a:latin typeface="+mj-lt"/>
                <a:cs typeface="Calibri Light" panose="020F0302020204030204" pitchFamily="34" charset="0"/>
              </a:rPr>
              <a:t> </a:t>
            </a:r>
          </a:p>
          <a:p>
            <a:pPr marL="1828800" lvl="3" indent="-457200">
              <a:buFont typeface="Arial" panose="020B0604020202020204" pitchFamily="34" charset="0"/>
              <a:buChar char="•"/>
            </a:pPr>
            <a:r>
              <a:rPr lang="en-US" sz="2400" dirty="0">
                <a:latin typeface="+mj-lt"/>
                <a:cs typeface="Calibri Light" panose="020F0302020204030204" pitchFamily="34" charset="0"/>
              </a:rPr>
              <a:t>Why is there such a focus on causality? Correlations are still interesting. </a:t>
            </a:r>
          </a:p>
          <a:p>
            <a:pPr marL="1828800" lvl="3" indent="-457200">
              <a:buFont typeface="Arial" panose="020B0604020202020204" pitchFamily="34" charset="0"/>
              <a:buChar char="•"/>
            </a:pPr>
            <a:r>
              <a:rPr lang="en-US" sz="2400" dirty="0">
                <a:latin typeface="+mj-lt"/>
                <a:cs typeface="Calibri Light" panose="020F0302020204030204" pitchFamily="34" charset="0"/>
              </a:rPr>
              <a:t>We want to </a:t>
            </a:r>
            <a:r>
              <a:rPr lang="en-US" sz="2400" i="1" dirty="0">
                <a:latin typeface="+mj-lt"/>
                <a:cs typeface="Calibri Light" panose="020F0302020204030204" pitchFamily="34" charset="0"/>
              </a:rPr>
              <a:t>know </a:t>
            </a:r>
            <a:r>
              <a:rPr lang="en-US" sz="2400" dirty="0">
                <a:latin typeface="+mj-lt"/>
                <a:cs typeface="Calibri Light" panose="020F0302020204030204" pitchFamily="34" charset="0"/>
              </a:rPr>
              <a:t>with some degree of confidence that an intervention/policy etc. affects an outcome. Resources are constrained and interventions cost money! </a:t>
            </a:r>
            <a:endParaRPr lang="en-US" sz="2400" i="1" dirty="0">
              <a:latin typeface="+mj-lt"/>
              <a:cs typeface="Calibri Light" panose="020F0302020204030204" pitchFamily="34" charset="0"/>
            </a:endParaRPr>
          </a:p>
          <a:p>
            <a:pPr marL="1885950" lvl="3" indent="-514350">
              <a:buFont typeface="+mj-lt"/>
              <a:buAutoNum type="romanLcPeriod"/>
            </a:pPr>
            <a:endParaRPr lang="en-US" sz="2400" b="1" dirty="0">
              <a:latin typeface="+mj-lt"/>
              <a:cs typeface="Calibri Light" panose="020F0302020204030204" pitchFamily="34" charset="0"/>
            </a:endParaRPr>
          </a:p>
        </p:txBody>
      </p:sp>
      <p:sp>
        <p:nvSpPr>
          <p:cNvPr id="4" name="Title 2">
            <a:extLst>
              <a:ext uri="{FF2B5EF4-FFF2-40B4-BE49-F238E27FC236}">
                <a16:creationId xmlns:a16="http://schemas.microsoft.com/office/drawing/2014/main" id="{C1C3A958-9C3A-493B-B52E-D3D9F3A4E041}"/>
              </a:ext>
            </a:extLst>
          </p:cNvPr>
          <p:cNvSpPr txBox="1">
            <a:spLocks/>
          </p:cNvSpPr>
          <p:nvPr/>
        </p:nvSpPr>
        <p:spPr>
          <a:xfrm>
            <a:off x="2455574" y="139500"/>
            <a:ext cx="7280851" cy="799515"/>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Why Do Economists use Econometrics?</a:t>
            </a:r>
          </a:p>
        </p:txBody>
      </p:sp>
    </p:spTree>
    <p:custDataLst>
      <p:tags r:id="rId1"/>
    </p:custDataLst>
    <p:extLst>
      <p:ext uri="{BB962C8B-B14F-4D97-AF65-F5344CB8AC3E}">
        <p14:creationId xmlns:p14="http://schemas.microsoft.com/office/powerpoint/2010/main" val="26581543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20347</TotalTime>
  <Words>1994</Words>
  <Application>Microsoft Office PowerPoint</Application>
  <PresentationFormat>Widescreen</PresentationFormat>
  <Paragraphs>212</Paragraphs>
  <Slides>29</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Times New Roman</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2</vt:lpstr>
      <vt:lpstr>Reflection Post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Parthum, Bryan</cp:lastModifiedBy>
  <cp:revision>618</cp:revision>
  <dcterms:created xsi:type="dcterms:W3CDTF">2018-08-24T16:58:07Z</dcterms:created>
  <dcterms:modified xsi:type="dcterms:W3CDTF">2022-09-07T19:57:37Z</dcterms:modified>
</cp:coreProperties>
</file>