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15" r:id="rId2"/>
    <p:sldId id="428" r:id="rId3"/>
    <p:sldId id="475" r:id="rId4"/>
    <p:sldId id="476" r:id="rId5"/>
    <p:sldId id="477" r:id="rId6"/>
    <p:sldId id="468" r:id="rId7"/>
    <p:sldId id="478" r:id="rId8"/>
    <p:sldId id="467" r:id="rId9"/>
    <p:sldId id="479" r:id="rId10"/>
    <p:sldId id="469" r:id="rId11"/>
    <p:sldId id="480" r:id="rId12"/>
    <p:sldId id="472" r:id="rId13"/>
    <p:sldId id="466" r:id="rId14"/>
    <p:sldId id="481" r:id="rId15"/>
    <p:sldId id="470" r:id="rId16"/>
    <p:sldId id="473" r:id="rId17"/>
    <p:sldId id="482" r:id="rId18"/>
    <p:sldId id="483" r:id="rId19"/>
    <p:sldId id="474" r:id="rId20"/>
    <p:sldId id="4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28"/>
            <p14:sldId id="475"/>
            <p14:sldId id="476"/>
            <p14:sldId id="477"/>
            <p14:sldId id="468"/>
            <p14:sldId id="478"/>
            <p14:sldId id="467"/>
            <p14:sldId id="479"/>
            <p14:sldId id="469"/>
            <p14:sldId id="480"/>
            <p14:sldId id="472"/>
            <p14:sldId id="466"/>
            <p14:sldId id="481"/>
            <p14:sldId id="470"/>
            <p14:sldId id="473"/>
            <p14:sldId id="482"/>
            <p14:sldId id="483"/>
            <p14:sldId id="474"/>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varScale="1">
        <p:scale>
          <a:sx n="96" d="100"/>
          <a:sy n="96" d="100"/>
        </p:scale>
        <p:origin x="2478"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5078457A-9989-433E-AD45-BC68DC111C5F}"/>
    <pc:docChg chg="undo redo custSel addSld delSld modSld modMainMaster modSection">
      <pc:chgData name="Parthum, Bryan" userId="0944d42a-0297-47b7-847f-b5cd4d2f087f" providerId="ADAL" clId="{5078457A-9989-433E-AD45-BC68DC111C5F}" dt="2022-09-21T19:07:07.061" v="9433" actId="207"/>
      <pc:docMkLst>
        <pc:docMk/>
      </pc:docMkLst>
      <pc:sldChg chg="modSp mod">
        <pc:chgData name="Parthum, Bryan" userId="0944d42a-0297-47b7-847f-b5cd4d2f087f" providerId="ADAL" clId="{5078457A-9989-433E-AD45-BC68DC111C5F}" dt="2022-09-20T23:03:25.227" v="88" actId="20577"/>
        <pc:sldMkLst>
          <pc:docMk/>
          <pc:sldMk cId="2768470357" sldId="315"/>
        </pc:sldMkLst>
        <pc:spChg chg="mod">
          <ac:chgData name="Parthum, Bryan" userId="0944d42a-0297-47b7-847f-b5cd4d2f087f" providerId="ADAL" clId="{5078457A-9989-433E-AD45-BC68DC111C5F}" dt="2022-09-20T23:03:25.227" v="88" actId="20577"/>
          <ac:spMkLst>
            <pc:docMk/>
            <pc:sldMk cId="2768470357" sldId="315"/>
            <ac:spMk id="7" creationId="{00000000-0000-0000-0000-000000000000}"/>
          </ac:spMkLst>
        </pc:spChg>
      </pc:sldChg>
      <pc:sldChg chg="modSp mod">
        <pc:chgData name="Parthum, Bryan" userId="0944d42a-0297-47b7-847f-b5cd4d2f087f" providerId="ADAL" clId="{5078457A-9989-433E-AD45-BC68DC111C5F}" dt="2022-09-21T19:01:48.517" v="9391" actId="207"/>
        <pc:sldMkLst>
          <pc:docMk/>
          <pc:sldMk cId="3176014870" sldId="428"/>
        </pc:sldMkLst>
        <pc:spChg chg="mod">
          <ac:chgData name="Parthum, Bryan" userId="0944d42a-0297-47b7-847f-b5cd4d2f087f" providerId="ADAL" clId="{5078457A-9989-433E-AD45-BC68DC111C5F}" dt="2022-09-21T19:01:48.517" v="9391" actId="207"/>
          <ac:spMkLst>
            <pc:docMk/>
            <pc:sldMk cId="3176014870" sldId="428"/>
            <ac:spMk id="9" creationId="{9A8AE995-3761-4E8E-B676-D7F73B916651}"/>
          </ac:spMkLst>
        </pc:spChg>
        <pc:spChg chg="mod">
          <ac:chgData name="Parthum, Bryan" userId="0944d42a-0297-47b7-847f-b5cd4d2f087f" providerId="ADAL" clId="{5078457A-9989-433E-AD45-BC68DC111C5F}" dt="2022-09-20T23:03:43.860" v="108" actId="20577"/>
          <ac:spMkLst>
            <pc:docMk/>
            <pc:sldMk cId="3176014870" sldId="428"/>
            <ac:spMk id="11" creationId="{462E9AFE-FCE3-4594-A4DB-141C6B7644D4}"/>
          </ac:spMkLst>
        </pc:spChg>
      </pc:sldChg>
      <pc:sldChg chg="modSp mod">
        <pc:chgData name="Parthum, Bryan" userId="0944d42a-0297-47b7-847f-b5cd4d2f087f" providerId="ADAL" clId="{5078457A-9989-433E-AD45-BC68DC111C5F}" dt="2022-09-20T23:13:59.732" v="729" actId="20577"/>
        <pc:sldMkLst>
          <pc:docMk/>
          <pc:sldMk cId="1473508937" sldId="465"/>
        </pc:sldMkLst>
        <pc:spChg chg="mod">
          <ac:chgData name="Parthum, Bryan" userId="0944d42a-0297-47b7-847f-b5cd4d2f087f" providerId="ADAL" clId="{5078457A-9989-433E-AD45-BC68DC111C5F}" dt="2022-09-20T23:13:59.732" v="729" actId="20577"/>
          <ac:spMkLst>
            <pc:docMk/>
            <pc:sldMk cId="1473508937" sldId="465"/>
            <ac:spMk id="11" creationId="{1DF8D491-E9D6-4622-95D9-A31A202ACC5D}"/>
          </ac:spMkLst>
        </pc:spChg>
      </pc:sldChg>
      <pc:sldChg chg="modSp add mod">
        <pc:chgData name="Parthum, Bryan" userId="0944d42a-0297-47b7-847f-b5cd4d2f087f" providerId="ADAL" clId="{5078457A-9989-433E-AD45-BC68DC111C5F}" dt="2022-09-21T19:05:34.301" v="9409" actId="207"/>
        <pc:sldMkLst>
          <pc:docMk/>
          <pc:sldMk cId="2950025562" sldId="466"/>
        </pc:sldMkLst>
        <pc:spChg chg="mod">
          <ac:chgData name="Parthum, Bryan" userId="0944d42a-0297-47b7-847f-b5cd4d2f087f" providerId="ADAL" clId="{5078457A-9989-433E-AD45-BC68DC111C5F}" dt="2022-09-21T19:05:34.301" v="9409" actId="207"/>
          <ac:spMkLst>
            <pc:docMk/>
            <pc:sldMk cId="2950025562" sldId="466"/>
            <ac:spMk id="9" creationId="{9A8AE995-3761-4E8E-B676-D7F73B916651}"/>
          </ac:spMkLst>
        </pc:spChg>
        <pc:spChg chg="mod">
          <ac:chgData name="Parthum, Bryan" userId="0944d42a-0297-47b7-847f-b5cd4d2f087f" providerId="ADAL" clId="{5078457A-9989-433E-AD45-BC68DC111C5F}" dt="2022-09-21T01:53:56.851" v="5785" actId="1076"/>
          <ac:spMkLst>
            <pc:docMk/>
            <pc:sldMk cId="2950025562" sldId="466"/>
            <ac:spMk id="11" creationId="{462E9AFE-FCE3-4594-A4DB-141C6B7644D4}"/>
          </ac:spMkLst>
        </pc:spChg>
      </pc:sldChg>
      <pc:sldChg chg="modSp add mod">
        <pc:chgData name="Parthum, Bryan" userId="0944d42a-0297-47b7-847f-b5cd4d2f087f" providerId="ADAL" clId="{5078457A-9989-433E-AD45-BC68DC111C5F}" dt="2022-09-21T19:03:50.037" v="9402" actId="207"/>
        <pc:sldMkLst>
          <pc:docMk/>
          <pc:sldMk cId="253135654" sldId="467"/>
        </pc:sldMkLst>
        <pc:spChg chg="mod">
          <ac:chgData name="Parthum, Bryan" userId="0944d42a-0297-47b7-847f-b5cd4d2f087f" providerId="ADAL" clId="{5078457A-9989-433E-AD45-BC68DC111C5F}" dt="2022-09-21T19:03:50.037" v="9402" actId="207"/>
          <ac:spMkLst>
            <pc:docMk/>
            <pc:sldMk cId="253135654" sldId="467"/>
            <ac:spMk id="9" creationId="{9A8AE995-3761-4E8E-B676-D7F73B916651}"/>
          </ac:spMkLst>
        </pc:spChg>
        <pc:spChg chg="mod">
          <ac:chgData name="Parthum, Bryan" userId="0944d42a-0297-47b7-847f-b5cd4d2f087f" providerId="ADAL" clId="{5078457A-9989-433E-AD45-BC68DC111C5F}" dt="2022-09-21T00:03:09.844" v="2531" actId="20577"/>
          <ac:spMkLst>
            <pc:docMk/>
            <pc:sldMk cId="253135654" sldId="467"/>
            <ac:spMk id="11" creationId="{462E9AFE-FCE3-4594-A4DB-141C6B7644D4}"/>
          </ac:spMkLst>
        </pc:spChg>
      </pc:sldChg>
      <pc:sldChg chg="modSp add mod">
        <pc:chgData name="Parthum, Bryan" userId="0944d42a-0297-47b7-847f-b5cd4d2f087f" providerId="ADAL" clId="{5078457A-9989-433E-AD45-BC68DC111C5F}" dt="2022-09-21T19:03:08.744" v="9398" actId="207"/>
        <pc:sldMkLst>
          <pc:docMk/>
          <pc:sldMk cId="2723313578" sldId="468"/>
        </pc:sldMkLst>
        <pc:spChg chg="mod">
          <ac:chgData name="Parthum, Bryan" userId="0944d42a-0297-47b7-847f-b5cd4d2f087f" providerId="ADAL" clId="{5078457A-9989-433E-AD45-BC68DC111C5F}" dt="2022-09-21T19:03:08.744" v="9398" actId="207"/>
          <ac:spMkLst>
            <pc:docMk/>
            <pc:sldMk cId="2723313578" sldId="468"/>
            <ac:spMk id="9" creationId="{9A8AE995-3761-4E8E-B676-D7F73B916651}"/>
          </ac:spMkLst>
        </pc:spChg>
      </pc:sldChg>
      <pc:sldChg chg="modSp add del mod">
        <pc:chgData name="Parthum, Bryan" userId="0944d42a-0297-47b7-847f-b5cd4d2f087f" providerId="ADAL" clId="{5078457A-9989-433E-AD45-BC68DC111C5F}" dt="2022-09-21T00:52:01.703" v="4190" actId="2696"/>
        <pc:sldMkLst>
          <pc:docMk/>
          <pc:sldMk cId="2164693162" sldId="469"/>
        </pc:sldMkLst>
        <pc:spChg chg="mod">
          <ac:chgData name="Parthum, Bryan" userId="0944d42a-0297-47b7-847f-b5cd4d2f087f" providerId="ADAL" clId="{5078457A-9989-433E-AD45-BC68DC111C5F}" dt="2022-09-21T00:51:36.177" v="4189" actId="20577"/>
          <ac:spMkLst>
            <pc:docMk/>
            <pc:sldMk cId="2164693162" sldId="469"/>
            <ac:spMk id="9" creationId="{9A8AE995-3761-4E8E-B676-D7F73B916651}"/>
          </ac:spMkLst>
        </pc:spChg>
        <pc:spChg chg="mod">
          <ac:chgData name="Parthum, Bryan" userId="0944d42a-0297-47b7-847f-b5cd4d2f087f" providerId="ADAL" clId="{5078457A-9989-433E-AD45-BC68DC111C5F}" dt="2022-09-21T00:50:43.554" v="4007" actId="1076"/>
          <ac:spMkLst>
            <pc:docMk/>
            <pc:sldMk cId="2164693162" sldId="469"/>
            <ac:spMk id="11" creationId="{462E9AFE-FCE3-4594-A4DB-141C6B7644D4}"/>
          </ac:spMkLst>
        </pc:spChg>
      </pc:sldChg>
      <pc:sldChg chg="modSp add mod">
        <pc:chgData name="Parthum, Bryan" userId="0944d42a-0297-47b7-847f-b5cd4d2f087f" providerId="ADAL" clId="{5078457A-9989-433E-AD45-BC68DC111C5F}" dt="2022-09-21T19:04:47.250" v="9407" actId="207"/>
        <pc:sldMkLst>
          <pc:docMk/>
          <pc:sldMk cId="2976339740" sldId="469"/>
        </pc:sldMkLst>
        <pc:spChg chg="mod">
          <ac:chgData name="Parthum, Bryan" userId="0944d42a-0297-47b7-847f-b5cd4d2f087f" providerId="ADAL" clId="{5078457A-9989-433E-AD45-BC68DC111C5F}" dt="2022-09-21T19:04:47.250" v="9407" actId="207"/>
          <ac:spMkLst>
            <pc:docMk/>
            <pc:sldMk cId="2976339740" sldId="469"/>
            <ac:spMk id="9" creationId="{9A8AE995-3761-4E8E-B676-D7F73B916651}"/>
          </ac:spMkLst>
        </pc:spChg>
      </pc:sldChg>
      <pc:sldChg chg="modSp add mod">
        <pc:chgData name="Parthum, Bryan" userId="0944d42a-0297-47b7-847f-b5cd4d2f087f" providerId="ADAL" clId="{5078457A-9989-433E-AD45-BC68DC111C5F}" dt="2022-09-21T19:06:11.940" v="9428" actId="20577"/>
        <pc:sldMkLst>
          <pc:docMk/>
          <pc:sldMk cId="2288405781" sldId="470"/>
        </pc:sldMkLst>
        <pc:spChg chg="mod">
          <ac:chgData name="Parthum, Bryan" userId="0944d42a-0297-47b7-847f-b5cd4d2f087f" providerId="ADAL" clId="{5078457A-9989-433E-AD45-BC68DC111C5F}" dt="2022-09-21T19:06:11.940" v="9428" actId="20577"/>
          <ac:spMkLst>
            <pc:docMk/>
            <pc:sldMk cId="2288405781" sldId="470"/>
            <ac:spMk id="9" creationId="{9A8AE995-3761-4E8E-B676-D7F73B916651}"/>
          </ac:spMkLst>
        </pc:spChg>
      </pc:sldChg>
      <pc:sldChg chg="delSp modSp add del mod">
        <pc:chgData name="Parthum, Bryan" userId="0944d42a-0297-47b7-847f-b5cd4d2f087f" providerId="ADAL" clId="{5078457A-9989-433E-AD45-BC68DC111C5F}" dt="2022-09-21T18:52:22.634" v="9076" actId="2696"/>
        <pc:sldMkLst>
          <pc:docMk/>
          <pc:sldMk cId="3522295491" sldId="471"/>
        </pc:sldMkLst>
        <pc:spChg chg="del mod">
          <ac:chgData name="Parthum, Bryan" userId="0944d42a-0297-47b7-847f-b5cd4d2f087f" providerId="ADAL" clId="{5078457A-9989-433E-AD45-BC68DC111C5F}" dt="2022-09-21T16:09:00.924" v="6781"/>
          <ac:spMkLst>
            <pc:docMk/>
            <pc:sldMk cId="3522295491" sldId="471"/>
            <ac:spMk id="9" creationId="{9A8AE995-3761-4E8E-B676-D7F73B916651}"/>
          </ac:spMkLst>
        </pc:spChg>
      </pc:sldChg>
      <pc:sldChg chg="modSp add mod">
        <pc:chgData name="Parthum, Bryan" userId="0944d42a-0297-47b7-847f-b5cd4d2f087f" providerId="ADAL" clId="{5078457A-9989-433E-AD45-BC68DC111C5F}" dt="2022-09-21T16:13:21.047" v="7647" actId="20577"/>
        <pc:sldMkLst>
          <pc:docMk/>
          <pc:sldMk cId="187905538" sldId="472"/>
        </pc:sldMkLst>
        <pc:spChg chg="mod">
          <ac:chgData name="Parthum, Bryan" userId="0944d42a-0297-47b7-847f-b5cd4d2f087f" providerId="ADAL" clId="{5078457A-9989-433E-AD45-BC68DC111C5F}" dt="2022-09-21T16:13:21.047" v="7647" actId="20577"/>
          <ac:spMkLst>
            <pc:docMk/>
            <pc:sldMk cId="187905538" sldId="472"/>
            <ac:spMk id="9" creationId="{9A8AE995-3761-4E8E-B676-D7F73B916651}"/>
          </ac:spMkLst>
        </pc:spChg>
      </pc:sldChg>
      <pc:sldChg chg="modSp add mod">
        <pc:chgData name="Parthum, Bryan" userId="0944d42a-0297-47b7-847f-b5cd4d2f087f" providerId="ADAL" clId="{5078457A-9989-433E-AD45-BC68DC111C5F}" dt="2022-09-21T19:07:01.485" v="9432" actId="207"/>
        <pc:sldMkLst>
          <pc:docMk/>
          <pc:sldMk cId="63450450" sldId="473"/>
        </pc:sldMkLst>
        <pc:spChg chg="mod">
          <ac:chgData name="Parthum, Bryan" userId="0944d42a-0297-47b7-847f-b5cd4d2f087f" providerId="ADAL" clId="{5078457A-9989-433E-AD45-BC68DC111C5F}" dt="2022-09-21T19:07:01.485" v="9432" actId="207"/>
          <ac:spMkLst>
            <pc:docMk/>
            <pc:sldMk cId="63450450" sldId="473"/>
            <ac:spMk id="9" creationId="{9A8AE995-3761-4E8E-B676-D7F73B916651}"/>
          </ac:spMkLst>
        </pc:spChg>
      </pc:sldChg>
      <pc:sldChg chg="modSp add mod">
        <pc:chgData name="Parthum, Bryan" userId="0944d42a-0297-47b7-847f-b5cd4d2f087f" providerId="ADAL" clId="{5078457A-9989-433E-AD45-BC68DC111C5F}" dt="2022-09-21T18:58:49.219" v="9270" actId="20577"/>
        <pc:sldMkLst>
          <pc:docMk/>
          <pc:sldMk cId="3604576013" sldId="474"/>
        </pc:sldMkLst>
        <pc:spChg chg="mod">
          <ac:chgData name="Parthum, Bryan" userId="0944d42a-0297-47b7-847f-b5cd4d2f087f" providerId="ADAL" clId="{5078457A-9989-433E-AD45-BC68DC111C5F}" dt="2022-09-21T18:58:49.219" v="9270" actId="20577"/>
          <ac:spMkLst>
            <pc:docMk/>
            <pc:sldMk cId="3604576013" sldId="474"/>
            <ac:spMk id="9" creationId="{9A8AE995-3761-4E8E-B676-D7F73B916651}"/>
          </ac:spMkLst>
        </pc:spChg>
      </pc:sldChg>
      <pc:sldChg chg="modSp add mod">
        <pc:chgData name="Parthum, Bryan" userId="0944d42a-0297-47b7-847f-b5cd4d2f087f" providerId="ADAL" clId="{5078457A-9989-433E-AD45-BC68DC111C5F}" dt="2022-09-21T19:02:03.549" v="9392" actId="207"/>
        <pc:sldMkLst>
          <pc:docMk/>
          <pc:sldMk cId="56937734" sldId="475"/>
        </pc:sldMkLst>
        <pc:spChg chg="mod">
          <ac:chgData name="Parthum, Bryan" userId="0944d42a-0297-47b7-847f-b5cd4d2f087f" providerId="ADAL" clId="{5078457A-9989-433E-AD45-BC68DC111C5F}" dt="2022-09-21T19:02:03.549" v="9392" actId="207"/>
          <ac:spMkLst>
            <pc:docMk/>
            <pc:sldMk cId="56937734" sldId="475"/>
            <ac:spMk id="9" creationId="{9A8AE995-3761-4E8E-B676-D7F73B916651}"/>
          </ac:spMkLst>
        </pc:spChg>
      </pc:sldChg>
      <pc:sldChg chg="modSp add mod">
        <pc:chgData name="Parthum, Bryan" userId="0944d42a-0297-47b7-847f-b5cd4d2f087f" providerId="ADAL" clId="{5078457A-9989-433E-AD45-BC68DC111C5F}" dt="2022-09-21T19:02:19.831" v="9394" actId="207"/>
        <pc:sldMkLst>
          <pc:docMk/>
          <pc:sldMk cId="3633509399" sldId="476"/>
        </pc:sldMkLst>
        <pc:spChg chg="mod">
          <ac:chgData name="Parthum, Bryan" userId="0944d42a-0297-47b7-847f-b5cd4d2f087f" providerId="ADAL" clId="{5078457A-9989-433E-AD45-BC68DC111C5F}" dt="2022-09-21T19:02:19.831" v="9394" actId="207"/>
          <ac:spMkLst>
            <pc:docMk/>
            <pc:sldMk cId="3633509399" sldId="476"/>
            <ac:spMk id="9" creationId="{9A8AE995-3761-4E8E-B676-D7F73B916651}"/>
          </ac:spMkLst>
        </pc:spChg>
      </pc:sldChg>
      <pc:sldChg chg="del">
        <pc:chgData name="Parthum, Bryan" userId="0944d42a-0297-47b7-847f-b5cd4d2f087f" providerId="ADAL" clId="{5078457A-9989-433E-AD45-BC68DC111C5F}" dt="2022-09-20T23:05:43.765" v="511" actId="47"/>
        <pc:sldMkLst>
          <pc:docMk/>
          <pc:sldMk cId="3834300132" sldId="476"/>
        </pc:sldMkLst>
      </pc:sldChg>
      <pc:sldChg chg="add">
        <pc:chgData name="Parthum, Bryan" userId="0944d42a-0297-47b7-847f-b5cd4d2f087f" providerId="ADAL" clId="{5078457A-9989-433E-AD45-BC68DC111C5F}" dt="2022-09-21T19:02:14.790" v="9393" actId="2890"/>
        <pc:sldMkLst>
          <pc:docMk/>
          <pc:sldMk cId="834637425" sldId="477"/>
        </pc:sldMkLst>
      </pc:sldChg>
      <pc:sldChg chg="modSp add mod">
        <pc:chgData name="Parthum, Bryan" userId="0944d42a-0297-47b7-847f-b5cd4d2f087f" providerId="ADAL" clId="{5078457A-9989-433E-AD45-BC68DC111C5F}" dt="2022-09-21T19:03:04.979" v="9397" actId="207"/>
        <pc:sldMkLst>
          <pc:docMk/>
          <pc:sldMk cId="912257378" sldId="478"/>
        </pc:sldMkLst>
        <pc:spChg chg="mod">
          <ac:chgData name="Parthum, Bryan" userId="0944d42a-0297-47b7-847f-b5cd4d2f087f" providerId="ADAL" clId="{5078457A-9989-433E-AD45-BC68DC111C5F}" dt="2022-09-21T19:03:04.979" v="9397" actId="207"/>
          <ac:spMkLst>
            <pc:docMk/>
            <pc:sldMk cId="912257378" sldId="478"/>
            <ac:spMk id="9" creationId="{9A8AE995-3761-4E8E-B676-D7F73B916651}"/>
          </ac:spMkLst>
        </pc:spChg>
      </pc:sldChg>
      <pc:sldChg chg="modSp add mod">
        <pc:chgData name="Parthum, Bryan" userId="0944d42a-0297-47b7-847f-b5cd4d2f087f" providerId="ADAL" clId="{5078457A-9989-433E-AD45-BC68DC111C5F}" dt="2022-09-21T19:04:09.779" v="9405" actId="12"/>
        <pc:sldMkLst>
          <pc:docMk/>
          <pc:sldMk cId="364257048" sldId="479"/>
        </pc:sldMkLst>
        <pc:spChg chg="mod">
          <ac:chgData name="Parthum, Bryan" userId="0944d42a-0297-47b7-847f-b5cd4d2f087f" providerId="ADAL" clId="{5078457A-9989-433E-AD45-BC68DC111C5F}" dt="2022-09-21T19:04:09.779" v="9405" actId="12"/>
          <ac:spMkLst>
            <pc:docMk/>
            <pc:sldMk cId="364257048" sldId="479"/>
            <ac:spMk id="9" creationId="{9A8AE995-3761-4E8E-B676-D7F73B916651}"/>
          </ac:spMkLst>
        </pc:spChg>
      </pc:sldChg>
      <pc:sldChg chg="add">
        <pc:chgData name="Parthum, Bryan" userId="0944d42a-0297-47b7-847f-b5cd4d2f087f" providerId="ADAL" clId="{5078457A-9989-433E-AD45-BC68DC111C5F}" dt="2022-09-21T19:04:37.946" v="9406" actId="2890"/>
        <pc:sldMkLst>
          <pc:docMk/>
          <pc:sldMk cId="1332250520" sldId="480"/>
        </pc:sldMkLst>
      </pc:sldChg>
      <pc:sldChg chg="add">
        <pc:chgData name="Parthum, Bryan" userId="0944d42a-0297-47b7-847f-b5cd4d2f087f" providerId="ADAL" clId="{5078457A-9989-433E-AD45-BC68DC111C5F}" dt="2022-09-21T19:05:28.872" v="9408" actId="2890"/>
        <pc:sldMkLst>
          <pc:docMk/>
          <pc:sldMk cId="120199379" sldId="481"/>
        </pc:sldMkLst>
      </pc:sldChg>
      <pc:sldChg chg="modSp add mod">
        <pc:chgData name="Parthum, Bryan" userId="0944d42a-0297-47b7-847f-b5cd4d2f087f" providerId="ADAL" clId="{5078457A-9989-433E-AD45-BC68DC111C5F}" dt="2022-09-21T19:07:07.061" v="9433" actId="207"/>
        <pc:sldMkLst>
          <pc:docMk/>
          <pc:sldMk cId="1286600905" sldId="482"/>
        </pc:sldMkLst>
        <pc:spChg chg="mod">
          <ac:chgData name="Parthum, Bryan" userId="0944d42a-0297-47b7-847f-b5cd4d2f087f" providerId="ADAL" clId="{5078457A-9989-433E-AD45-BC68DC111C5F}" dt="2022-09-21T19:07:07.061" v="9433" actId="207"/>
          <ac:spMkLst>
            <pc:docMk/>
            <pc:sldMk cId="1286600905" sldId="482"/>
            <ac:spMk id="9" creationId="{9A8AE995-3761-4E8E-B676-D7F73B916651}"/>
          </ac:spMkLst>
        </pc:spChg>
      </pc:sldChg>
      <pc:sldChg chg="add">
        <pc:chgData name="Parthum, Bryan" userId="0944d42a-0297-47b7-847f-b5cd4d2f087f" providerId="ADAL" clId="{5078457A-9989-433E-AD45-BC68DC111C5F}" dt="2022-09-21T19:06:40.706" v="9430" actId="2890"/>
        <pc:sldMkLst>
          <pc:docMk/>
          <pc:sldMk cId="3297419927" sldId="483"/>
        </pc:sldMkLst>
      </pc:sldChg>
      <pc:sldChg chg="del">
        <pc:chgData name="Parthum, Bryan" userId="0944d42a-0297-47b7-847f-b5cd4d2f087f" providerId="ADAL" clId="{5078457A-9989-433E-AD45-BC68DC111C5F}" dt="2022-09-20T23:05:43.765" v="511" actId="47"/>
        <pc:sldMkLst>
          <pc:docMk/>
          <pc:sldMk cId="1108367847" sldId="486"/>
        </pc:sldMkLst>
      </pc:sldChg>
      <pc:sldChg chg="del">
        <pc:chgData name="Parthum, Bryan" userId="0944d42a-0297-47b7-847f-b5cd4d2f087f" providerId="ADAL" clId="{5078457A-9989-433E-AD45-BC68DC111C5F}" dt="2022-09-20T23:05:43.765" v="511" actId="47"/>
        <pc:sldMkLst>
          <pc:docMk/>
          <pc:sldMk cId="1954394743" sldId="506"/>
        </pc:sldMkLst>
      </pc:sldChg>
      <pc:sldChg chg="del">
        <pc:chgData name="Parthum, Bryan" userId="0944d42a-0297-47b7-847f-b5cd4d2f087f" providerId="ADAL" clId="{5078457A-9989-433E-AD45-BC68DC111C5F}" dt="2022-09-20T23:05:43.765" v="511" actId="47"/>
        <pc:sldMkLst>
          <pc:docMk/>
          <pc:sldMk cId="1231560077" sldId="507"/>
        </pc:sldMkLst>
      </pc:sldChg>
      <pc:sldChg chg="del">
        <pc:chgData name="Parthum, Bryan" userId="0944d42a-0297-47b7-847f-b5cd4d2f087f" providerId="ADAL" clId="{5078457A-9989-433E-AD45-BC68DC111C5F}" dt="2022-09-20T23:05:43.765" v="511" actId="47"/>
        <pc:sldMkLst>
          <pc:docMk/>
          <pc:sldMk cId="916039817" sldId="508"/>
        </pc:sldMkLst>
      </pc:sldChg>
      <pc:sldChg chg="del">
        <pc:chgData name="Parthum, Bryan" userId="0944d42a-0297-47b7-847f-b5cd4d2f087f" providerId="ADAL" clId="{5078457A-9989-433E-AD45-BC68DC111C5F}" dt="2022-09-20T23:05:43.765" v="511" actId="47"/>
        <pc:sldMkLst>
          <pc:docMk/>
          <pc:sldMk cId="1308457781" sldId="509"/>
        </pc:sldMkLst>
      </pc:sldChg>
      <pc:sldChg chg="del">
        <pc:chgData name="Parthum, Bryan" userId="0944d42a-0297-47b7-847f-b5cd4d2f087f" providerId="ADAL" clId="{5078457A-9989-433E-AD45-BC68DC111C5F}" dt="2022-09-20T23:05:43.765" v="511" actId="47"/>
        <pc:sldMkLst>
          <pc:docMk/>
          <pc:sldMk cId="2780977908" sldId="510"/>
        </pc:sldMkLst>
      </pc:sldChg>
      <pc:sldChg chg="del">
        <pc:chgData name="Parthum, Bryan" userId="0944d42a-0297-47b7-847f-b5cd4d2f087f" providerId="ADAL" clId="{5078457A-9989-433E-AD45-BC68DC111C5F}" dt="2022-09-20T23:05:43.765" v="511" actId="47"/>
        <pc:sldMkLst>
          <pc:docMk/>
          <pc:sldMk cId="4059269579" sldId="511"/>
        </pc:sldMkLst>
      </pc:sldChg>
      <pc:sldChg chg="del">
        <pc:chgData name="Parthum, Bryan" userId="0944d42a-0297-47b7-847f-b5cd4d2f087f" providerId="ADAL" clId="{5078457A-9989-433E-AD45-BC68DC111C5F}" dt="2022-09-20T23:05:43.765" v="511" actId="47"/>
        <pc:sldMkLst>
          <pc:docMk/>
          <pc:sldMk cId="400636322" sldId="512"/>
        </pc:sldMkLst>
      </pc:sldChg>
      <pc:sldChg chg="del">
        <pc:chgData name="Parthum, Bryan" userId="0944d42a-0297-47b7-847f-b5cd4d2f087f" providerId="ADAL" clId="{5078457A-9989-433E-AD45-BC68DC111C5F}" dt="2022-09-20T23:05:43.765" v="511" actId="47"/>
        <pc:sldMkLst>
          <pc:docMk/>
          <pc:sldMk cId="1892112568" sldId="513"/>
        </pc:sldMkLst>
      </pc:sldChg>
      <pc:sldChg chg="del">
        <pc:chgData name="Parthum, Bryan" userId="0944d42a-0297-47b7-847f-b5cd4d2f087f" providerId="ADAL" clId="{5078457A-9989-433E-AD45-BC68DC111C5F}" dt="2022-09-20T23:05:43.765" v="511" actId="47"/>
        <pc:sldMkLst>
          <pc:docMk/>
          <pc:sldMk cId="444152204" sldId="514"/>
        </pc:sldMkLst>
      </pc:sldChg>
      <pc:sldChg chg="del">
        <pc:chgData name="Parthum, Bryan" userId="0944d42a-0297-47b7-847f-b5cd4d2f087f" providerId="ADAL" clId="{5078457A-9989-433E-AD45-BC68DC111C5F}" dt="2022-09-20T23:05:43.765" v="511" actId="47"/>
        <pc:sldMkLst>
          <pc:docMk/>
          <pc:sldMk cId="1838795516" sldId="515"/>
        </pc:sldMkLst>
      </pc:sldChg>
      <pc:sldChg chg="del">
        <pc:chgData name="Parthum, Bryan" userId="0944d42a-0297-47b7-847f-b5cd4d2f087f" providerId="ADAL" clId="{5078457A-9989-433E-AD45-BC68DC111C5F}" dt="2022-09-20T23:05:43.765" v="511" actId="47"/>
        <pc:sldMkLst>
          <pc:docMk/>
          <pc:sldMk cId="872024942" sldId="516"/>
        </pc:sldMkLst>
      </pc:sldChg>
      <pc:sldChg chg="del">
        <pc:chgData name="Parthum, Bryan" userId="0944d42a-0297-47b7-847f-b5cd4d2f087f" providerId="ADAL" clId="{5078457A-9989-433E-AD45-BC68DC111C5F}" dt="2022-09-20T23:05:43.765" v="511" actId="47"/>
        <pc:sldMkLst>
          <pc:docMk/>
          <pc:sldMk cId="1894002535" sldId="517"/>
        </pc:sldMkLst>
      </pc:sldChg>
      <pc:sldChg chg="del">
        <pc:chgData name="Parthum, Bryan" userId="0944d42a-0297-47b7-847f-b5cd4d2f087f" providerId="ADAL" clId="{5078457A-9989-433E-AD45-BC68DC111C5F}" dt="2022-09-20T23:05:43.765" v="511" actId="47"/>
        <pc:sldMkLst>
          <pc:docMk/>
          <pc:sldMk cId="3117512823" sldId="518"/>
        </pc:sldMkLst>
      </pc:sldChg>
      <pc:sldChg chg="del">
        <pc:chgData name="Parthum, Bryan" userId="0944d42a-0297-47b7-847f-b5cd4d2f087f" providerId="ADAL" clId="{5078457A-9989-433E-AD45-BC68DC111C5F}" dt="2022-09-20T23:05:43.765" v="511" actId="47"/>
        <pc:sldMkLst>
          <pc:docMk/>
          <pc:sldMk cId="4147775906" sldId="519"/>
        </pc:sldMkLst>
      </pc:sldChg>
      <pc:sldChg chg="del">
        <pc:chgData name="Parthum, Bryan" userId="0944d42a-0297-47b7-847f-b5cd4d2f087f" providerId="ADAL" clId="{5078457A-9989-433E-AD45-BC68DC111C5F}" dt="2022-09-20T23:05:43.765" v="511" actId="47"/>
        <pc:sldMkLst>
          <pc:docMk/>
          <pc:sldMk cId="2904191439" sldId="520"/>
        </pc:sldMkLst>
      </pc:sldChg>
      <pc:sldChg chg="del">
        <pc:chgData name="Parthum, Bryan" userId="0944d42a-0297-47b7-847f-b5cd4d2f087f" providerId="ADAL" clId="{5078457A-9989-433E-AD45-BC68DC111C5F}" dt="2022-09-20T23:05:43.765" v="511" actId="47"/>
        <pc:sldMkLst>
          <pc:docMk/>
          <pc:sldMk cId="3362948765" sldId="521"/>
        </pc:sldMkLst>
      </pc:sldChg>
      <pc:sldChg chg="del">
        <pc:chgData name="Parthum, Bryan" userId="0944d42a-0297-47b7-847f-b5cd4d2f087f" providerId="ADAL" clId="{5078457A-9989-433E-AD45-BC68DC111C5F}" dt="2022-09-20T23:05:43.765" v="511" actId="47"/>
        <pc:sldMkLst>
          <pc:docMk/>
          <pc:sldMk cId="3255781964" sldId="522"/>
        </pc:sldMkLst>
      </pc:sldChg>
      <pc:sldChg chg="del">
        <pc:chgData name="Parthum, Bryan" userId="0944d42a-0297-47b7-847f-b5cd4d2f087f" providerId="ADAL" clId="{5078457A-9989-433E-AD45-BC68DC111C5F}" dt="2022-09-20T23:05:43.765" v="511" actId="47"/>
        <pc:sldMkLst>
          <pc:docMk/>
          <pc:sldMk cId="2779436418" sldId="523"/>
        </pc:sldMkLst>
      </pc:sldChg>
      <pc:sldChg chg="del">
        <pc:chgData name="Parthum, Bryan" userId="0944d42a-0297-47b7-847f-b5cd4d2f087f" providerId="ADAL" clId="{5078457A-9989-433E-AD45-BC68DC111C5F}" dt="2022-09-20T23:05:43.765" v="511" actId="47"/>
        <pc:sldMkLst>
          <pc:docMk/>
          <pc:sldMk cId="1064658401" sldId="524"/>
        </pc:sldMkLst>
      </pc:sldChg>
      <pc:sldChg chg="del">
        <pc:chgData name="Parthum, Bryan" userId="0944d42a-0297-47b7-847f-b5cd4d2f087f" providerId="ADAL" clId="{5078457A-9989-433E-AD45-BC68DC111C5F}" dt="2022-09-20T23:05:43.765" v="511" actId="47"/>
        <pc:sldMkLst>
          <pc:docMk/>
          <pc:sldMk cId="3571988897" sldId="525"/>
        </pc:sldMkLst>
      </pc:sldChg>
      <pc:sldChg chg="del">
        <pc:chgData name="Parthum, Bryan" userId="0944d42a-0297-47b7-847f-b5cd4d2f087f" providerId="ADAL" clId="{5078457A-9989-433E-AD45-BC68DC111C5F}" dt="2022-09-20T23:05:43.765" v="511" actId="47"/>
        <pc:sldMkLst>
          <pc:docMk/>
          <pc:sldMk cId="3693317351" sldId="526"/>
        </pc:sldMkLst>
      </pc:sldChg>
      <pc:sldMasterChg chg="modSp mod">
        <pc:chgData name="Parthum, Bryan" userId="0944d42a-0297-47b7-847f-b5cd4d2f087f" providerId="ADAL" clId="{5078457A-9989-433E-AD45-BC68DC111C5F}" dt="2022-09-20T23:19:48.550" v="884" actId="20577"/>
        <pc:sldMasterMkLst>
          <pc:docMk/>
          <pc:sldMasterMk cId="2101269002" sldId="2147483660"/>
        </pc:sldMasterMkLst>
        <pc:spChg chg="mod">
          <ac:chgData name="Parthum, Bryan" userId="0944d42a-0297-47b7-847f-b5cd4d2f087f" providerId="ADAL" clId="{5078457A-9989-433E-AD45-BC68DC111C5F}" dt="2022-09-20T23:19:48.550" v="884"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96730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12998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188223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176420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998134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968071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353114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2995826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436348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227220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853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180745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375067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80296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420456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946840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58197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9: Defensive Behavior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bryanparthum.github.io/papers/journal_articles/Shogren%20and%20Stamland%202005%20-%20Defensive%20Behavior%20and%20VSL.pdf"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bryanparthum.github.io/papers/journal_articles/Shogren%20and%20Stamland%202005%20-%20Defensive%20Behavior%20and%20VSL.pdf"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bryanparthum.github.io/papers/journal_articles/Shogren%20and%20Stamland%202005%20-%20Defensive%20Behavior%20and%20VSL.pdf"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hyperlink" Target="https://bryanparthum.github.io/papers/journal_articles/Shogren%20and%20Stamland%202005%20-%20Defensive%20Behavior%20and%20VSL.pdf"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hyperlink" Target="https://bryanparthum.github.io/papers/journal_articles/Shogren%20and%20Stamland%202005%20-%20Defensive%20Behavior%20and%20VSL.pdf"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bryanparthum.github.io/papers/journal_articles/Shogren%20and%20Stamland%202005%20-%20Defensive%20Behavior%20and%20VSL.pdf"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hyperlink" Target="https://bryanparthum.github.io/papers/journal_articles/Shogren%20and%20Stamland%202005%20-%20Defensive%20Behavior%20and%20VSL.pdf"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s://www.pnas.org/doi/epdf/10.1073/pnas.1609244114"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9: Defensive Behavior and Self Protection</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650906"/>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𝑐𝑜𝑠</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𝑡</m:t>
                          </m:r>
                        </m:e>
                        <m:sub>
                          <m:r>
                            <a:rPr lang="en-US" sz="2400" b="0" i="1" smtClean="0">
                              <a:latin typeface="Cambria Math" panose="02040503050406030204" pitchFamily="18" charset="0"/>
                              <a:cs typeface="Calibri Light" panose="020F0302020204030204" pitchFamily="34" charset="0"/>
                            </a:rPr>
                            <m:t>𝑖𝑡</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𝑿</m:t>
                      </m:r>
                      <m:r>
                        <a:rPr lang="en-US" sz="2400" b="1" i="1" smtClean="0">
                          <a:latin typeface="Cambria Math" panose="02040503050406030204" pitchFamily="18" charset="0"/>
                          <a:cs typeface="Calibri Light" panose="020F0302020204030204" pitchFamily="34" charset="0"/>
                        </a:rPr>
                        <m:t>𝜷</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𝜙</m:t>
                      </m:r>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𝑖𝑡</m:t>
                          </m:r>
                        </m:sub>
                      </m:sSub>
                    </m:oMath>
                  </m:oMathPara>
                </a14:m>
                <a:endParaRPr lang="en-US" sz="2400" b="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					      where </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𝑐𝑜𝑠𝑡</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𝐸𝑛𝑣𝑄</m:t>
                          </m:r>
                        </m:den>
                      </m:f>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bg1"/>
                    </a:solidFill>
                    <a:latin typeface="+mj-lt"/>
                    <a:cs typeface="Calibri Light" panose="020F0302020204030204" pitchFamily="34" charset="0"/>
                  </a:rPr>
                  <a:t>The dependent variable </a:t>
                </a:r>
                <a14:m>
                  <m:oMath xmlns:m="http://schemas.openxmlformats.org/officeDocument/2006/math">
                    <m:r>
                      <a:rPr lang="en-US" sz="2400" b="0" i="1" smtClean="0">
                        <a:solidFill>
                          <a:schemeClr val="bg1"/>
                        </a:solidFill>
                        <a:latin typeface="Cambria Math" panose="02040503050406030204" pitchFamily="18" charset="0"/>
                        <a:cs typeface="Calibri Light" panose="020F0302020204030204" pitchFamily="34" charset="0"/>
                      </a:rPr>
                      <m:t>𝑐𝑜𝑠𝑡</m:t>
                    </m:r>
                  </m:oMath>
                </a14:m>
                <a:r>
                  <a:rPr lang="en-US" sz="2400" dirty="0">
                    <a:solidFill>
                      <a:schemeClr val="bg1"/>
                    </a:solidFill>
                    <a:latin typeface="+mj-lt"/>
                    <a:cs typeface="Calibri Light" panose="020F0302020204030204" pitchFamily="34" charset="0"/>
                  </a:rPr>
                  <a:t> can mean many things. </a:t>
                </a:r>
              </a:p>
              <a:p>
                <a:pPr lvl="1"/>
                <a:endParaRPr lang="en-US" sz="2400" dirty="0">
                  <a:solidFill>
                    <a:schemeClr val="bg1"/>
                  </a:solidFill>
                  <a:latin typeface="+mj-lt"/>
                  <a:cs typeface="Calibri Light" panose="020F0302020204030204" pitchFamily="34" charset="0"/>
                </a:endParaRPr>
              </a:p>
              <a:p>
                <a:pPr marL="1371600" lvl="2" indent="-457200">
                  <a:buFont typeface="+mj-lt"/>
                  <a:buAutoNum type="arabicPeriod"/>
                </a:pPr>
                <a:r>
                  <a:rPr lang="en-US" sz="2400" dirty="0">
                    <a:solidFill>
                      <a:schemeClr val="bg1"/>
                    </a:solidFill>
                    <a:latin typeface="+mj-lt"/>
                    <a:cs typeface="Calibri Light" panose="020F0302020204030204" pitchFamily="34" charset="0"/>
                  </a:rPr>
                  <a:t>Cost of a hospital visit, asthma treatments, etc. But what are some issues with using this approach? Health care, especially in the U.S., is not particularly transparent in its costs. </a:t>
                </a:r>
              </a:p>
              <a:p>
                <a:pPr marL="1371600" lvl="2" indent="-457200">
                  <a:buFont typeface="+mj-lt"/>
                  <a:buAutoNum type="arabicPeriod"/>
                </a:pPr>
                <a:r>
                  <a:rPr lang="en-US" sz="2400" dirty="0">
                    <a:solidFill>
                      <a:schemeClr val="bg1"/>
                    </a:solidFill>
                    <a:latin typeface="+mj-lt"/>
                    <a:cs typeface="Calibri Light" panose="020F0302020204030204" pitchFamily="34" charset="0"/>
                  </a:rPr>
                  <a:t>Defensive expenditures, things like air purifiers, water filters, etc. Can you think of any potential issues with this measure?</a:t>
                </a:r>
              </a:p>
              <a:p>
                <a:pPr lvl="1"/>
                <a:endParaRPr lang="en-US" sz="2400" dirty="0">
                  <a:latin typeface="+mj-lt"/>
                  <a:cs typeface="Calibri Light" panose="020F0302020204030204" pitchFamily="34" charset="0"/>
                </a:endParaRP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1024392"/>
                <a:ext cx="11498080" cy="5650906"/>
              </a:xfrm>
              <a:prstGeom prst="rect">
                <a:avLst/>
              </a:prstGeom>
              <a:blipFill>
                <a:blip r:embed="rId4"/>
                <a:stretch>
                  <a:fillRect r="-1273"/>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Model</a:t>
            </a:r>
          </a:p>
        </p:txBody>
      </p:sp>
    </p:spTree>
    <p:custDataLst>
      <p:tags r:id="rId1"/>
    </p:custDataLst>
    <p:extLst>
      <p:ext uri="{BB962C8B-B14F-4D97-AF65-F5344CB8AC3E}">
        <p14:creationId xmlns:p14="http://schemas.microsoft.com/office/powerpoint/2010/main" val="297633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650906"/>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𝑐𝑜𝑠</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𝑡</m:t>
                          </m:r>
                        </m:e>
                        <m:sub>
                          <m:r>
                            <a:rPr lang="en-US" sz="2400" b="0" i="1" smtClean="0">
                              <a:latin typeface="Cambria Math" panose="02040503050406030204" pitchFamily="18" charset="0"/>
                              <a:cs typeface="Calibri Light" panose="020F0302020204030204" pitchFamily="34" charset="0"/>
                            </a:rPr>
                            <m:t>𝑖𝑡</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𝑿</m:t>
                      </m:r>
                      <m:r>
                        <a:rPr lang="en-US" sz="2400" b="1" i="1" smtClean="0">
                          <a:latin typeface="Cambria Math" panose="02040503050406030204" pitchFamily="18" charset="0"/>
                          <a:cs typeface="Calibri Light" panose="020F0302020204030204" pitchFamily="34" charset="0"/>
                        </a:rPr>
                        <m:t>𝜷</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𝜙</m:t>
                      </m:r>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𝑖𝑡</m:t>
                          </m:r>
                        </m:sub>
                      </m:sSub>
                    </m:oMath>
                  </m:oMathPara>
                </a14:m>
                <a:endParaRPr lang="en-US" sz="2400" b="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					      where </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𝑐𝑜𝑠𝑡</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𝐸𝑛𝑣𝑄</m:t>
                          </m:r>
                        </m:den>
                      </m:f>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dependent variable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𝑐𝑜𝑠𝑡</m:t>
                    </m:r>
                  </m:oMath>
                </a14:m>
                <a:r>
                  <a:rPr lang="en-US" sz="2400" dirty="0">
                    <a:latin typeface="+mj-lt"/>
                    <a:cs typeface="Calibri Light" panose="020F0302020204030204" pitchFamily="34" charset="0"/>
                  </a:rPr>
                  <a:t> can mean many things.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Cost of a hospital visit, asthma treatments, etc. But what are some issues with using this approach? Health care, especially in the U.S., is not particularly transparent in its costs. </a:t>
                </a:r>
              </a:p>
              <a:p>
                <a:pPr marL="1371600" lvl="2" indent="-457200">
                  <a:buFont typeface="+mj-lt"/>
                  <a:buAutoNum type="arabicPeriod"/>
                </a:pPr>
                <a:r>
                  <a:rPr lang="en-US" sz="2400" dirty="0">
                    <a:latin typeface="+mj-lt"/>
                    <a:cs typeface="Calibri Light" panose="020F0302020204030204" pitchFamily="34" charset="0"/>
                  </a:rPr>
                  <a:t>Defensive expenditures, things like air purifiers, water filters, etc. Can you think of any potential issues with this measure?</a:t>
                </a:r>
              </a:p>
              <a:p>
                <a:pPr lvl="1"/>
                <a:endParaRPr lang="en-US" sz="2400" dirty="0">
                  <a:latin typeface="+mj-lt"/>
                  <a:cs typeface="Calibri Light" panose="020F0302020204030204" pitchFamily="34" charset="0"/>
                </a:endParaRP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1024392"/>
                <a:ext cx="11498080" cy="5650906"/>
              </a:xfrm>
              <a:prstGeom prst="rect">
                <a:avLst/>
              </a:prstGeom>
              <a:blipFill>
                <a:blip r:embed="rId4"/>
                <a:stretch>
                  <a:fillRect r="-1273"/>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Model</a:t>
            </a:r>
          </a:p>
        </p:txBody>
      </p:sp>
    </p:spTree>
    <p:custDataLst>
      <p:tags r:id="rId1"/>
    </p:custDataLst>
    <p:extLst>
      <p:ext uri="{BB962C8B-B14F-4D97-AF65-F5344CB8AC3E}">
        <p14:creationId xmlns:p14="http://schemas.microsoft.com/office/powerpoint/2010/main" val="133225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650906"/>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𝑐𝑜𝑠</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𝑡</m:t>
                          </m:r>
                        </m:e>
                        <m:sub>
                          <m:r>
                            <a:rPr lang="en-US" sz="2400" b="0" i="1" smtClean="0">
                              <a:latin typeface="Cambria Math" panose="02040503050406030204" pitchFamily="18" charset="0"/>
                              <a:cs typeface="Calibri Light" panose="020F0302020204030204" pitchFamily="34" charset="0"/>
                            </a:rPr>
                            <m:t>𝑖𝑡</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𝑿</m:t>
                      </m:r>
                      <m:r>
                        <a:rPr lang="en-US" sz="2400" b="1" i="1" smtClean="0">
                          <a:latin typeface="Cambria Math" panose="02040503050406030204" pitchFamily="18" charset="0"/>
                          <a:cs typeface="Calibri Light" panose="020F0302020204030204" pitchFamily="34" charset="0"/>
                        </a:rPr>
                        <m:t>𝜷</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𝜙</m:t>
                      </m:r>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𝑖𝑡</m:t>
                          </m:r>
                        </m:sub>
                      </m:sSub>
                    </m:oMath>
                  </m:oMathPara>
                </a14:m>
                <a:endParaRPr lang="en-US" sz="2400" b="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					      where </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𝑐𝑜𝑠𝑡</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𝐸𝑛𝑣𝑄</m:t>
                          </m:r>
                        </m:den>
                      </m:f>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explanatory variable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𝐸𝑛𝑣𝑄</m:t>
                    </m:r>
                  </m:oMath>
                </a14:m>
                <a:r>
                  <a:rPr lang="en-US" sz="2400" dirty="0">
                    <a:latin typeface="+mj-lt"/>
                    <a:cs typeface="Calibri Light" panose="020F0302020204030204" pitchFamily="34" charset="0"/>
                  </a:rPr>
                  <a:t> (environmental quality) can also be difficult to measure. </a:t>
                </a:r>
              </a:p>
              <a:p>
                <a:pPr marL="1371600" lvl="2" indent="-457200">
                  <a:buFont typeface="+mj-lt"/>
                  <a:buAutoNum type="arabicPeriod"/>
                </a:pPr>
                <a:r>
                  <a:rPr lang="en-US" sz="2400" dirty="0">
                    <a:latin typeface="+mj-lt"/>
                    <a:cs typeface="Calibri Light" panose="020F0302020204030204" pitchFamily="34" charset="0"/>
                  </a:rPr>
                  <a:t>The level of the variable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𝐸𝑛𝑣𝑄</m:t>
                    </m:r>
                  </m:oMath>
                </a14:m>
                <a:r>
                  <a:rPr lang="en-US" sz="2400" dirty="0">
                    <a:latin typeface="+mj-lt"/>
                    <a:cs typeface="Calibri Light" panose="020F0302020204030204" pitchFamily="34" charset="0"/>
                  </a:rPr>
                  <a:t> can be difficult to directly link to surrounding populations. For example, wildfire smoke plumes are difficult to trace directly to exposure. Compare this nonmarket amenity to something like a park that has a known location, etc.</a:t>
                </a:r>
              </a:p>
              <a:p>
                <a:pPr marL="1371600" lvl="2" indent="-457200">
                  <a:buFont typeface="+mj-lt"/>
                  <a:buAutoNum type="arabicPeriod"/>
                </a:pPr>
                <a:r>
                  <a:rPr lang="en-US" sz="2400" dirty="0">
                    <a:latin typeface="+mj-lt"/>
                    <a:cs typeface="Calibri Light" panose="020F0302020204030204" pitchFamily="34" charset="0"/>
                  </a:rPr>
                  <a:t>In addition to variation in preferences for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𝐸𝑛𝑣𝑄</m:t>
                    </m:r>
                  </m:oMath>
                </a14:m>
                <a:r>
                  <a:rPr lang="en-US" sz="2400" dirty="0">
                    <a:latin typeface="+mj-lt"/>
                    <a:cs typeface="Calibri Light" panose="020F0302020204030204" pitchFamily="34" charset="0"/>
                  </a:rPr>
                  <a:t>, there is a latent preference related to risk and risk aversion that is difficult to measure. </a:t>
                </a:r>
              </a:p>
              <a:p>
                <a:pPr lvl="1"/>
                <a:endParaRPr lang="en-US" sz="2400" dirty="0">
                  <a:latin typeface="+mj-lt"/>
                  <a:cs typeface="Calibri Light" panose="020F0302020204030204" pitchFamily="34" charset="0"/>
                </a:endParaRP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1024392"/>
                <a:ext cx="11498080" cy="5650906"/>
              </a:xfrm>
              <a:prstGeom prst="rect">
                <a:avLst/>
              </a:prstGeom>
              <a:blipFill>
                <a:blip r:embed="rId4"/>
                <a:stretch>
                  <a:fillRect/>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Model</a:t>
            </a:r>
          </a:p>
        </p:txBody>
      </p:sp>
    </p:spTree>
    <p:custDataLst>
      <p:tags r:id="rId1"/>
    </p:custDataLst>
    <p:extLst>
      <p:ext uri="{BB962C8B-B14F-4D97-AF65-F5344CB8AC3E}">
        <p14:creationId xmlns:p14="http://schemas.microsoft.com/office/powerpoint/2010/main" val="18790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8" y="1189889"/>
            <a:ext cx="11498080" cy="4524315"/>
          </a:xfrm>
          <a:prstGeom prst="rect">
            <a:avLst/>
          </a:prstGeom>
          <a:noFill/>
          <a:effectLst/>
        </p:spPr>
        <p:txBody>
          <a:bodyPr wrap="square" rtlCol="0">
            <a:spAutoFit/>
          </a:bodyPr>
          <a:lstStyle/>
          <a:p>
            <a:pPr lvl="1"/>
            <a:r>
              <a:rPr lang="en-US" sz="2400" dirty="0">
                <a:latin typeface="+mj-lt"/>
                <a:cs typeface="Calibri Light" panose="020F0302020204030204" pitchFamily="34" charset="0"/>
              </a:rPr>
              <a:t>Abstract: Self-protection has been used to help define lower bounds on the value of statistical life (VSL). We show circumstances exist in which (1) the lower bounds are so low as to be more misleading than informative; and (2) the bound is an upper bound on the population's average VSL. The relationship between the bound and VSL depends on the degree and nature of individual heterogeneity, the fraction of the population buying self-protection, and the price and market setting for self-protection. Although some factors are observable, their impact is difficult to assess because they interact with unobservable population characteristics. </a:t>
            </a:r>
          </a:p>
          <a:p>
            <a:pPr lvl="1"/>
            <a:endParaRPr lang="en-US" sz="2400" dirty="0">
              <a:latin typeface="+mj-lt"/>
              <a:cs typeface="Calibri Light" panose="020F0302020204030204" pitchFamily="34" charset="0"/>
            </a:endParaRPr>
          </a:p>
          <a:p>
            <a:pPr lvl="1"/>
            <a:r>
              <a:rPr lang="en-US" sz="2400" dirty="0">
                <a:solidFill>
                  <a:schemeClr val="bg1"/>
                </a:solidFill>
                <a:latin typeface="+mj-lt"/>
                <a:cs typeface="Calibri Light" panose="020F0302020204030204" pitchFamily="34" charset="0"/>
              </a:rPr>
              <a:t>Definition: </a:t>
            </a:r>
          </a:p>
          <a:p>
            <a:pPr lvl="1"/>
            <a:r>
              <a:rPr lang="en-US" sz="2400" dirty="0">
                <a:solidFill>
                  <a:schemeClr val="bg1"/>
                </a:solidFill>
                <a:latin typeface="+mj-lt"/>
              </a:rPr>
              <a:t>“…self-protection are investments to reduce either the probability of a bad outcome or the severity of the bad outcome or both.”</a:t>
            </a:r>
            <a:endParaRPr lang="en-US" sz="2400" dirty="0">
              <a:solidFill>
                <a:schemeClr val="bg1"/>
              </a:solidFill>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4"/>
              </a:rPr>
              <a:t>Shogren</a:t>
            </a:r>
            <a:r>
              <a:rPr lang="en-US" sz="3000" dirty="0">
                <a:solidFill>
                  <a:schemeClr val="tx1"/>
                </a:solidFill>
                <a:latin typeface="+mj-lt"/>
                <a:hlinkClick r:id="rId4"/>
              </a:rPr>
              <a:t> and </a:t>
            </a:r>
            <a:r>
              <a:rPr lang="en-US" sz="3000" dirty="0" err="1">
                <a:solidFill>
                  <a:schemeClr val="tx1"/>
                </a:solidFill>
                <a:latin typeface="+mj-lt"/>
                <a:hlinkClick r:id="rId4"/>
              </a:rPr>
              <a:t>Stamland</a:t>
            </a:r>
            <a:r>
              <a:rPr lang="en-US" sz="3000" dirty="0">
                <a:solidFill>
                  <a:schemeClr val="tx1"/>
                </a:solidFill>
                <a:latin typeface="+mj-lt"/>
                <a:hlinkClick r:id="rId4"/>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295002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8" y="1189889"/>
            <a:ext cx="11498080" cy="4524315"/>
          </a:xfrm>
          <a:prstGeom prst="rect">
            <a:avLst/>
          </a:prstGeom>
          <a:noFill/>
          <a:effectLst/>
        </p:spPr>
        <p:txBody>
          <a:bodyPr wrap="square" rtlCol="0">
            <a:spAutoFit/>
          </a:bodyPr>
          <a:lstStyle/>
          <a:p>
            <a:pPr lvl="1"/>
            <a:r>
              <a:rPr lang="en-US" sz="2400" dirty="0">
                <a:latin typeface="+mj-lt"/>
                <a:cs typeface="Calibri Light" panose="020F0302020204030204" pitchFamily="34" charset="0"/>
              </a:rPr>
              <a:t>Abstract: Self-protection has been used to help define lower bounds on the value of statistical life (VSL). We show circumstances exist in which (1) the lower bounds are so low as to be more misleading than informative; and (2) the bound is an upper bound on the population's average VSL. The relationship between the bound and VSL depends on the degree and nature of individual heterogeneity, the fraction of the population buying self-protection, and the price and market setting for self-protection. Although some factors are observable, their impact is difficult to assess because they interact with unobservable population characteristics. </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Definition: </a:t>
            </a:r>
          </a:p>
          <a:p>
            <a:pPr lvl="1"/>
            <a:r>
              <a:rPr lang="en-US" sz="2400" dirty="0">
                <a:latin typeface="+mj-lt"/>
              </a:rPr>
              <a:t>“…self-protection are investments to reduce either the probability of a bad outcome or the severity of the bad outcome or both.”</a:t>
            </a: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4"/>
              </a:rPr>
              <a:t>Shogren</a:t>
            </a:r>
            <a:r>
              <a:rPr lang="en-US" sz="3000" dirty="0">
                <a:solidFill>
                  <a:schemeClr val="tx1"/>
                </a:solidFill>
                <a:latin typeface="+mj-lt"/>
                <a:hlinkClick r:id="rId4"/>
              </a:rPr>
              <a:t> and </a:t>
            </a:r>
            <a:r>
              <a:rPr lang="en-US" sz="3000" dirty="0" err="1">
                <a:solidFill>
                  <a:schemeClr val="tx1"/>
                </a:solidFill>
                <a:latin typeface="+mj-lt"/>
                <a:hlinkClick r:id="rId4"/>
              </a:rPr>
              <a:t>Stamland</a:t>
            </a:r>
            <a:r>
              <a:rPr lang="en-US" sz="3000" dirty="0">
                <a:solidFill>
                  <a:schemeClr val="tx1"/>
                </a:solidFill>
                <a:latin typeface="+mj-lt"/>
                <a:hlinkClick r:id="rId4"/>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12019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8" y="1458245"/>
            <a:ext cx="11498080" cy="4524315"/>
          </a:xfrm>
          <a:prstGeom prst="rect">
            <a:avLst/>
          </a:prstGeom>
          <a:noFill/>
          <a:effectLst/>
        </p:spPr>
        <p:txBody>
          <a:bodyPr wrap="square" rtlCol="0">
            <a:spAutoFit/>
          </a:bodyPr>
          <a:lstStyle/>
          <a:p>
            <a:pPr lvl="1"/>
            <a:r>
              <a:rPr lang="en-US" sz="2400" dirty="0">
                <a:latin typeface="+mj-lt"/>
                <a:cs typeface="Calibri Light" panose="020F0302020204030204" pitchFamily="34" charset="0"/>
              </a:rPr>
              <a:t>Motivation: </a:t>
            </a:r>
          </a:p>
          <a:p>
            <a:pPr marL="1257300" lvl="2" indent="-342900">
              <a:buFont typeface="Arial" panose="020B0604020202020204" pitchFamily="34" charset="0"/>
              <a:buChar char="•"/>
            </a:pPr>
            <a:r>
              <a:rPr lang="en-US" sz="2400" dirty="0">
                <a:latin typeface="+mj-lt"/>
                <a:cs typeface="Calibri Light" panose="020F0302020204030204" pitchFamily="34" charset="0"/>
              </a:rPr>
              <a:t>The value people place on marginal reductions in health risk is incredibly valuable for benefit cost analysis, and incredibly influential. Therefore, it is important to estimate with reasonable confidence and, when possible, provide bounds on the possible estimate.</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Research Question: </a:t>
            </a:r>
          </a:p>
          <a:p>
            <a:pPr marL="1828800" lvl="3" indent="-457200">
              <a:buFont typeface="+mj-lt"/>
              <a:buAutoNum type="arabicPeriod"/>
            </a:pPr>
            <a:r>
              <a:rPr lang="en-US" sz="2400" dirty="0">
                <a:latin typeface="+mj-lt"/>
                <a:cs typeface="Calibri Light" panose="020F0302020204030204" pitchFamily="34" charset="0"/>
              </a:rPr>
              <a:t>Is the bounding doing what we think it is doing?</a:t>
            </a:r>
          </a:p>
          <a:p>
            <a:pPr lvl="3"/>
            <a:r>
              <a:rPr lang="en-US" sz="2400" dirty="0">
                <a:latin typeface="+mj-lt"/>
                <a:cs typeface="Calibri Light" panose="020F0302020204030204" pitchFamily="34" charset="0"/>
              </a:rPr>
              <a:t>	</a:t>
            </a:r>
          </a:p>
          <a:p>
            <a:pPr lvl="4"/>
            <a:r>
              <a:rPr lang="en-US" sz="2400" dirty="0">
                <a:latin typeface="+mj-lt"/>
                <a:cs typeface="Calibri Light" panose="020F0302020204030204" pitchFamily="34" charset="0"/>
              </a:rPr>
              <a:t>Perhaps not. The idiosyncratic nature of they way in which people respond to risk, combined with data limitations, makes for potentially misleading estimates.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4"/>
              </a:rPr>
              <a:t>Shogren</a:t>
            </a:r>
            <a:r>
              <a:rPr lang="en-US" sz="3000" dirty="0">
                <a:solidFill>
                  <a:schemeClr val="tx1"/>
                </a:solidFill>
                <a:latin typeface="+mj-lt"/>
                <a:hlinkClick r:id="rId4"/>
              </a:rPr>
              <a:t> and </a:t>
            </a:r>
            <a:r>
              <a:rPr lang="en-US" sz="3000" dirty="0" err="1">
                <a:solidFill>
                  <a:schemeClr val="tx1"/>
                </a:solidFill>
                <a:latin typeface="+mj-lt"/>
                <a:hlinkClick r:id="rId4"/>
              </a:rPr>
              <a:t>Stamland</a:t>
            </a:r>
            <a:r>
              <a:rPr lang="en-US" sz="3000" dirty="0">
                <a:solidFill>
                  <a:schemeClr val="tx1"/>
                </a:solidFill>
                <a:latin typeface="+mj-lt"/>
                <a:hlinkClick r:id="rId4"/>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228840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59" y="1398611"/>
                <a:ext cx="11498080" cy="53292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value that we estimate is the MWTP for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𝐸𝑛𝑣𝑄</m:t>
                    </m:r>
                  </m:oMath>
                </a14:m>
                <a:r>
                  <a:rPr lang="en-US" sz="2400" dirty="0">
                    <a:latin typeface="+mj-lt"/>
                    <a:cs typeface="Calibri Light" panose="020F0302020204030204" pitchFamily="34" charset="0"/>
                  </a:rPr>
                  <a:t> conditional on the decision to self protect, 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sub>
                    </m:sSub>
                  </m:oMath>
                </a14:m>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It is fairly safe to say that this is a lower bound on </a:t>
                </a:r>
                <a14:m>
                  <m:oMath xmlns:m="http://schemas.openxmlformats.org/officeDocument/2006/math">
                    <m:r>
                      <a:rPr lang="en-US" sz="2400" b="0" i="1" smtClean="0">
                        <a:solidFill>
                          <a:schemeClr val="bg1"/>
                        </a:solidFill>
                        <a:latin typeface="Cambria Math" panose="02040503050406030204" pitchFamily="18" charset="0"/>
                        <a:cs typeface="Calibri Light" panose="020F0302020204030204" pitchFamily="34" charset="0"/>
                      </a:rPr>
                      <m:t>𝑀𝑊𝑇</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𝑃</m:t>
                        </m:r>
                      </m:e>
                      <m:sub>
                        <m:r>
                          <a:rPr lang="en-US" sz="2400" b="0" i="1" smtClean="0">
                            <a:solidFill>
                              <a:schemeClr val="bg1"/>
                            </a:solidFill>
                            <a:latin typeface="Cambria Math" panose="02040503050406030204" pitchFamily="18" charset="0"/>
                            <a:cs typeface="Calibri Light" panose="020F0302020204030204" pitchFamily="34" charset="0"/>
                          </a:rPr>
                          <m:t>𝐸𝑛𝑣𝑄</m:t>
                        </m:r>
                        <m:r>
                          <a:rPr lang="en-US" sz="2400" b="0" i="1" smtClean="0">
                            <a:solidFill>
                              <a:schemeClr val="bg1"/>
                            </a:solidFill>
                            <a:latin typeface="Cambria Math" panose="02040503050406030204" pitchFamily="18" charset="0"/>
                            <a:cs typeface="Calibri Light" panose="020F0302020204030204" pitchFamily="34" charset="0"/>
                          </a:rPr>
                          <m:t>|</m:t>
                        </m:r>
                        <m:r>
                          <a:rPr lang="en-US" sz="2400" b="0" i="1" smtClean="0">
                            <a:solidFill>
                              <a:schemeClr val="bg1"/>
                            </a:solidFill>
                            <a:latin typeface="Cambria Math" panose="02040503050406030204" pitchFamily="18" charset="0"/>
                            <a:cs typeface="Calibri Light" panose="020F0302020204030204" pitchFamily="34" charset="0"/>
                          </a:rPr>
                          <m:t>𝑠𝑒𝑙𝑓</m:t>
                        </m:r>
                        <m:r>
                          <a:rPr lang="en-US" sz="2400" b="0" i="1" smtClean="0">
                            <a:solidFill>
                              <a:schemeClr val="bg1"/>
                            </a:solidFill>
                            <a:latin typeface="Cambria Math" panose="02040503050406030204" pitchFamily="18" charset="0"/>
                            <a:cs typeface="Calibri Light" panose="020F0302020204030204" pitchFamily="34" charset="0"/>
                          </a:rPr>
                          <m:t> </m:t>
                        </m:r>
                        <m:r>
                          <a:rPr lang="en-US" sz="2400" b="0" i="1" smtClean="0">
                            <a:solidFill>
                              <a:schemeClr val="bg1"/>
                            </a:solidFill>
                            <a:latin typeface="Cambria Math" panose="02040503050406030204" pitchFamily="18" charset="0"/>
                            <a:cs typeface="Calibri Light" panose="020F0302020204030204" pitchFamily="34" charset="0"/>
                          </a:rPr>
                          <m:t>𝑝𝑟𝑜𝑡𝑒𝑐𝑡𝑖𝑜𝑛</m:t>
                        </m:r>
                      </m:sub>
                    </m:sSub>
                  </m:oMath>
                </a14:m>
                <a:r>
                  <a:rPr lang="en-US" sz="2400" dirty="0">
                    <a:solidFill>
                      <a:schemeClr val="bg1"/>
                    </a:solidFill>
                    <a:latin typeface="+mj-lt"/>
                    <a:cs typeface="Calibri Light" panose="020F0302020204030204" pitchFamily="34" charset="0"/>
                  </a:rPr>
                  <a:t> because these are revealed behaviors.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But, the extension of these estimates to the population in aggregate is an important one because those who choose to </a:t>
                </a:r>
                <a:r>
                  <a:rPr lang="en-US" sz="2400" i="1" dirty="0">
                    <a:solidFill>
                      <a:schemeClr val="bg1"/>
                    </a:solidFill>
                    <a:latin typeface="+mj-lt"/>
                    <a:cs typeface="Calibri Light" panose="020F0302020204030204" pitchFamily="34" charset="0"/>
                  </a:rPr>
                  <a:t>not </a:t>
                </a:r>
                <a:r>
                  <a:rPr lang="en-US" sz="2400" dirty="0">
                    <a:solidFill>
                      <a:schemeClr val="bg1"/>
                    </a:solidFill>
                    <a:latin typeface="+mj-lt"/>
                    <a:cs typeface="Calibri Light" panose="020F0302020204030204" pitchFamily="34" charset="0"/>
                  </a:rPr>
                  <a:t>self protect either: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Have a lower WTP (perhaps even zero)</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Are less risk averse, or skilled at defending against it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Perceive the reduction in risk differently (efficacy of the defensive mechanism)</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Are simply not able to, do not have the means (money)</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Are unaware of the risk entirely! (or the cost of/availability to protect) </a:t>
                </a:r>
              </a:p>
              <a:p>
                <a:pPr lvl="1"/>
                <a:r>
                  <a:rPr lang="en-US" sz="2400" b="1" dirty="0">
                    <a:latin typeface="+mj-lt"/>
                    <a:cs typeface="Calibri Light" panose="020F0302020204030204" pitchFamily="34" charset="0"/>
                  </a:rPr>
                  <a:t> </a:t>
                </a: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59" y="1398611"/>
                <a:ext cx="11498080" cy="5329279"/>
              </a:xfrm>
              <a:prstGeom prst="rect">
                <a:avLst/>
              </a:prstGeom>
              <a:blipFill>
                <a:blip r:embed="rId4"/>
                <a:stretch>
                  <a:fillRect t="-914"/>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5"/>
              </a:rPr>
              <a:t>Shogren</a:t>
            </a:r>
            <a:r>
              <a:rPr lang="en-US" sz="3000" dirty="0">
                <a:solidFill>
                  <a:schemeClr val="tx1"/>
                </a:solidFill>
                <a:latin typeface="+mj-lt"/>
                <a:hlinkClick r:id="rId5"/>
              </a:rPr>
              <a:t> and </a:t>
            </a:r>
            <a:r>
              <a:rPr lang="en-US" sz="3000" dirty="0" err="1">
                <a:solidFill>
                  <a:schemeClr val="tx1"/>
                </a:solidFill>
                <a:latin typeface="+mj-lt"/>
                <a:hlinkClick r:id="rId5"/>
              </a:rPr>
              <a:t>Stamland</a:t>
            </a:r>
            <a:r>
              <a:rPr lang="en-US" sz="3000" dirty="0">
                <a:solidFill>
                  <a:schemeClr val="tx1"/>
                </a:solidFill>
                <a:latin typeface="+mj-lt"/>
                <a:hlinkClick r:id="rId5"/>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6345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59" y="1398611"/>
                <a:ext cx="11498080" cy="53292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value that we estimate is the MWTP for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𝐸𝑛𝑣𝑄</m:t>
                    </m:r>
                  </m:oMath>
                </a14:m>
                <a:r>
                  <a:rPr lang="en-US" sz="2400" dirty="0">
                    <a:latin typeface="+mj-lt"/>
                    <a:cs typeface="Calibri Light" panose="020F0302020204030204" pitchFamily="34" charset="0"/>
                  </a:rPr>
                  <a:t> conditional on the decision to self protect, 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sub>
                    </m:sSub>
                  </m:oMath>
                </a14:m>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It is fairly safe to say that this is a lower bound on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sub>
                    </m:sSub>
                  </m:oMath>
                </a14:m>
                <a:r>
                  <a:rPr lang="en-US" sz="2400" dirty="0">
                    <a:latin typeface="+mj-lt"/>
                    <a:cs typeface="Calibri Light" panose="020F0302020204030204" pitchFamily="34" charset="0"/>
                  </a:rPr>
                  <a:t> because these are revealed behaviors.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But, the extension of these estimates to the population in aggregate is an important one because those who choose to </a:t>
                </a:r>
                <a:r>
                  <a:rPr lang="en-US" sz="2400" i="1" dirty="0">
                    <a:solidFill>
                      <a:schemeClr val="bg1"/>
                    </a:solidFill>
                    <a:latin typeface="+mj-lt"/>
                    <a:cs typeface="Calibri Light" panose="020F0302020204030204" pitchFamily="34" charset="0"/>
                  </a:rPr>
                  <a:t>not </a:t>
                </a:r>
                <a:r>
                  <a:rPr lang="en-US" sz="2400" dirty="0">
                    <a:solidFill>
                      <a:schemeClr val="bg1"/>
                    </a:solidFill>
                    <a:latin typeface="+mj-lt"/>
                    <a:cs typeface="Calibri Light" panose="020F0302020204030204" pitchFamily="34" charset="0"/>
                  </a:rPr>
                  <a:t>self protect either: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Have a lower WTP (perhaps even zero)</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Are less risk averse, or skilled at defending against it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Perceive the reduction in risk differently (efficacy of the defensive mechanism)</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Are simply not able to, do not have the means (money)</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Are unaware of the risk entirely! (or the cost of/availability to protect) </a:t>
                </a:r>
              </a:p>
              <a:p>
                <a:pPr lvl="1"/>
                <a:r>
                  <a:rPr lang="en-US" sz="2400" b="1" dirty="0">
                    <a:latin typeface="+mj-lt"/>
                    <a:cs typeface="Calibri Light" panose="020F0302020204030204" pitchFamily="34" charset="0"/>
                  </a:rPr>
                  <a:t> </a:t>
                </a: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59" y="1398611"/>
                <a:ext cx="11498080" cy="5329279"/>
              </a:xfrm>
              <a:prstGeom prst="rect">
                <a:avLst/>
              </a:prstGeom>
              <a:blipFill>
                <a:blip r:embed="rId4"/>
                <a:stretch>
                  <a:fillRect t="-914"/>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5"/>
              </a:rPr>
              <a:t>Shogren</a:t>
            </a:r>
            <a:r>
              <a:rPr lang="en-US" sz="3000" dirty="0">
                <a:solidFill>
                  <a:schemeClr val="tx1"/>
                </a:solidFill>
                <a:latin typeface="+mj-lt"/>
                <a:hlinkClick r:id="rId5"/>
              </a:rPr>
              <a:t> and </a:t>
            </a:r>
            <a:r>
              <a:rPr lang="en-US" sz="3000" dirty="0" err="1">
                <a:solidFill>
                  <a:schemeClr val="tx1"/>
                </a:solidFill>
                <a:latin typeface="+mj-lt"/>
                <a:hlinkClick r:id="rId5"/>
              </a:rPr>
              <a:t>Stamland</a:t>
            </a:r>
            <a:r>
              <a:rPr lang="en-US" sz="3000" dirty="0">
                <a:solidFill>
                  <a:schemeClr val="tx1"/>
                </a:solidFill>
                <a:latin typeface="+mj-lt"/>
                <a:hlinkClick r:id="rId5"/>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128660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59" y="1398611"/>
                <a:ext cx="11498080" cy="53292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value that we estimate is the MWTP for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𝐸𝑛𝑣𝑄</m:t>
                    </m:r>
                  </m:oMath>
                </a14:m>
                <a:r>
                  <a:rPr lang="en-US" sz="2400" dirty="0">
                    <a:latin typeface="+mj-lt"/>
                    <a:cs typeface="Calibri Light" panose="020F0302020204030204" pitchFamily="34" charset="0"/>
                  </a:rPr>
                  <a:t> conditional on the decision to self protect, or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sub>
                    </m:sSub>
                  </m:oMath>
                </a14:m>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It is fairly safe to say that this is a lower bound on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sub>
                    </m:sSub>
                  </m:oMath>
                </a14:m>
                <a:r>
                  <a:rPr lang="en-US" sz="2400" dirty="0">
                    <a:latin typeface="+mj-lt"/>
                    <a:cs typeface="Calibri Light" panose="020F0302020204030204" pitchFamily="34" charset="0"/>
                  </a:rPr>
                  <a:t> because these are revealed behaviors.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the extension of these estimates to the population in aggregate is an important one because those who choose to </a:t>
                </a:r>
                <a:r>
                  <a:rPr lang="en-US" sz="2400" i="1" dirty="0">
                    <a:latin typeface="+mj-lt"/>
                    <a:cs typeface="Calibri Light" panose="020F0302020204030204" pitchFamily="34" charset="0"/>
                  </a:rPr>
                  <a:t>not </a:t>
                </a:r>
                <a:r>
                  <a:rPr lang="en-US" sz="2400" dirty="0">
                    <a:latin typeface="+mj-lt"/>
                    <a:cs typeface="Calibri Light" panose="020F0302020204030204" pitchFamily="34" charset="0"/>
                  </a:rPr>
                  <a:t>self protect either: </a:t>
                </a:r>
              </a:p>
              <a:p>
                <a:pPr marL="1257300" lvl="2" indent="-342900">
                  <a:buFont typeface="Arial" panose="020B0604020202020204" pitchFamily="34" charset="0"/>
                  <a:buChar char="•"/>
                </a:pPr>
                <a:r>
                  <a:rPr lang="en-US" sz="2400" dirty="0">
                    <a:latin typeface="+mj-lt"/>
                    <a:cs typeface="Calibri Light" panose="020F0302020204030204" pitchFamily="34" charset="0"/>
                  </a:rPr>
                  <a:t>Have a lower WTP (perhaps even zero)</a:t>
                </a:r>
              </a:p>
              <a:p>
                <a:pPr marL="1257300" lvl="2" indent="-342900">
                  <a:buFont typeface="Arial" panose="020B0604020202020204" pitchFamily="34" charset="0"/>
                  <a:buChar char="•"/>
                </a:pPr>
                <a:r>
                  <a:rPr lang="en-US" sz="2400" dirty="0">
                    <a:latin typeface="+mj-lt"/>
                    <a:cs typeface="Calibri Light" panose="020F0302020204030204" pitchFamily="34" charset="0"/>
                  </a:rPr>
                  <a:t>Are less risk averse, or skilled at defending against it </a:t>
                </a:r>
              </a:p>
              <a:p>
                <a:pPr marL="1257300" lvl="2" indent="-342900">
                  <a:buFont typeface="Arial" panose="020B0604020202020204" pitchFamily="34" charset="0"/>
                  <a:buChar char="•"/>
                </a:pPr>
                <a:r>
                  <a:rPr lang="en-US" sz="2400" dirty="0">
                    <a:latin typeface="+mj-lt"/>
                    <a:cs typeface="Calibri Light" panose="020F0302020204030204" pitchFamily="34" charset="0"/>
                  </a:rPr>
                  <a:t>Perceive the reduction in risk differently (efficacy of the defensive mechanism)</a:t>
                </a:r>
              </a:p>
              <a:p>
                <a:pPr marL="1257300" lvl="2" indent="-342900">
                  <a:buFont typeface="Arial" panose="020B0604020202020204" pitchFamily="34" charset="0"/>
                  <a:buChar char="•"/>
                </a:pPr>
                <a:r>
                  <a:rPr lang="en-US" sz="2400" dirty="0">
                    <a:latin typeface="+mj-lt"/>
                    <a:cs typeface="Calibri Light" panose="020F0302020204030204" pitchFamily="34" charset="0"/>
                  </a:rPr>
                  <a:t>Are simply not able to, do not have the means (money)</a:t>
                </a:r>
              </a:p>
              <a:p>
                <a:pPr marL="1257300" lvl="2" indent="-342900">
                  <a:buFont typeface="Arial" panose="020B0604020202020204" pitchFamily="34" charset="0"/>
                  <a:buChar char="•"/>
                </a:pPr>
                <a:r>
                  <a:rPr lang="en-US" sz="2400" dirty="0">
                    <a:latin typeface="+mj-lt"/>
                    <a:cs typeface="Calibri Light" panose="020F0302020204030204" pitchFamily="34" charset="0"/>
                  </a:rPr>
                  <a:t>Are unaware of the risk entirely! (or the cost of/availability to protect) </a:t>
                </a:r>
              </a:p>
              <a:p>
                <a:pPr lvl="1"/>
                <a:r>
                  <a:rPr lang="en-US" sz="2400" b="1" dirty="0">
                    <a:latin typeface="+mj-lt"/>
                    <a:cs typeface="Calibri Light" panose="020F0302020204030204" pitchFamily="34" charset="0"/>
                  </a:rPr>
                  <a:t> </a:t>
                </a: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59" y="1398611"/>
                <a:ext cx="11498080" cy="5329279"/>
              </a:xfrm>
              <a:prstGeom prst="rect">
                <a:avLst/>
              </a:prstGeom>
              <a:blipFill>
                <a:blip r:embed="rId4"/>
                <a:stretch>
                  <a:fillRect t="-914"/>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5"/>
              </a:rPr>
              <a:t>Shogren</a:t>
            </a:r>
            <a:r>
              <a:rPr lang="en-US" sz="3000" dirty="0">
                <a:solidFill>
                  <a:schemeClr val="tx1"/>
                </a:solidFill>
                <a:latin typeface="+mj-lt"/>
                <a:hlinkClick r:id="rId5"/>
              </a:rPr>
              <a:t> and </a:t>
            </a:r>
            <a:r>
              <a:rPr lang="en-US" sz="3000" dirty="0" err="1">
                <a:solidFill>
                  <a:schemeClr val="tx1"/>
                </a:solidFill>
                <a:latin typeface="+mj-lt"/>
                <a:hlinkClick r:id="rId5"/>
              </a:rPr>
              <a:t>Stamland</a:t>
            </a:r>
            <a:r>
              <a:rPr lang="en-US" sz="3000" dirty="0">
                <a:solidFill>
                  <a:schemeClr val="tx1"/>
                </a:solidFill>
                <a:latin typeface="+mj-lt"/>
                <a:hlinkClick r:id="rId5"/>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329741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60" y="1378732"/>
                <a:ext cx="11498080" cy="4883260"/>
              </a:xfrm>
              <a:prstGeom prst="rect">
                <a:avLst/>
              </a:prstGeom>
              <a:noFill/>
              <a:effectLst/>
            </p:spPr>
            <p:txBody>
              <a:bodyPr wrap="square" rtlCol="0">
                <a:spAutoFit/>
              </a:bodyPr>
              <a:lstStyle/>
              <a:p>
                <a:pPr lvl="1"/>
                <a:r>
                  <a:rPr lang="en-US" sz="2400" dirty="0">
                    <a:latin typeface="+mj-lt"/>
                    <a:cs typeface="Calibri Light" panose="020F0302020204030204" pitchFamily="34" charset="0"/>
                  </a:rPr>
                  <a:t>Takeaway:</a:t>
                </a:r>
              </a:p>
              <a:p>
                <a:pPr lvl="1"/>
                <a:endParaRPr lang="en-US" sz="2400" dirty="0">
                  <a:latin typeface="+mj-lt"/>
                  <a:cs typeface="Calibri Light" panose="020F0302020204030204" pitchFamily="34" charset="0"/>
                </a:endParaRPr>
              </a:p>
              <a:p>
                <a:pPr lvl="1" algn="ct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sub>
                    </m:sSub>
                  </m:oMath>
                </a14:m>
                <a:r>
                  <a:rPr lang="en-US" sz="2400" dirty="0">
                    <a:latin typeface="+mj-lt"/>
                    <a:cs typeface="Calibri Light" panose="020F0302020204030204" pitchFamily="34" charset="0"/>
                  </a:rPr>
                  <a:t> &gt;</a:t>
                </a:r>
                <a:r>
                  <a:rPr lang="en-US" sz="2400" dirty="0">
                    <a:cs typeface="Calibri Light" panose="020F0302020204030204" pitchFamily="34" charset="0"/>
                  </a:rPr>
                  <a:t> </a:t>
                </a:r>
                <a14:m>
                  <m:oMath xmlns:m="http://schemas.openxmlformats.org/officeDocument/2006/math">
                    <m:r>
                      <a:rPr lang="en-US" sz="2400" i="1">
                        <a:latin typeface="Cambria Math" panose="02040503050406030204" pitchFamily="18" charset="0"/>
                        <a:cs typeface="Calibri Light" panose="020F0302020204030204" pitchFamily="34" charset="0"/>
                      </a:rPr>
                      <m:t>𝑀𝑊𝑇</m:t>
                    </m:r>
                    <m:sSubSup>
                      <m:sSubSupPr>
                        <m:ctrlPr>
                          <a:rPr lang="en-US" sz="2400" b="0" i="1" smtClean="0">
                            <a:latin typeface="Cambria Math" panose="02040503050406030204" pitchFamily="18" charset="0"/>
                            <a:cs typeface="Calibri Light" panose="020F0302020204030204" pitchFamily="34" charset="0"/>
                          </a:rPr>
                        </m:ctrlPr>
                      </m:sSubSupPr>
                      <m:e>
                        <m:r>
                          <a:rPr lang="en-US" sz="2400" i="1">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𝐸𝑛𝑣𝑄</m:t>
                        </m:r>
                      </m:sub>
                      <m:sup>
                        <m:r>
                          <a:rPr lang="en-US" sz="2400" b="0" i="1" smtClean="0">
                            <a:latin typeface="Cambria Math" panose="02040503050406030204" pitchFamily="18" charset="0"/>
                            <a:cs typeface="Calibri Light" panose="020F0302020204030204" pitchFamily="34" charset="0"/>
                          </a:rPr>
                          <m:t>𝑝𝑜𝑝𝑢𝑙𝑎𝑡𝑖𝑜𝑛</m:t>
                        </m:r>
                      </m:sup>
                    </m:sSubSup>
                    <m:r>
                      <a:rPr lang="en-US" sz="2400" i="1">
                        <a:latin typeface="Cambria Math" panose="02040503050406030204" pitchFamily="18" charset="0"/>
                        <a:cs typeface="Calibri Light" panose="020F0302020204030204" pitchFamily="34" charset="0"/>
                      </a:rPr>
                      <m:t> </m:t>
                    </m:r>
                  </m:oMath>
                </a14:m>
                <a:r>
                  <a:rPr lang="en-US" sz="2400" dirty="0">
                    <a:latin typeface="+mj-lt"/>
                    <a:cs typeface="Calibri Light" panose="020F0302020204030204" pitchFamily="34" charset="0"/>
                  </a:rPr>
                  <a:t>&gt; </a:t>
                </a:r>
                <a14:m>
                  <m:oMath xmlns:m="http://schemas.openxmlformats.org/officeDocument/2006/math">
                    <m:r>
                      <a:rPr lang="en-US" sz="2400" i="1">
                        <a:latin typeface="Cambria Math" panose="02040503050406030204" pitchFamily="18" charset="0"/>
                        <a:cs typeface="Calibri Light" panose="020F0302020204030204" pitchFamily="34" charset="0"/>
                      </a:rPr>
                      <m:t>𝑀𝑊𝑇</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𝐸𝑛𝑣𝑄</m:t>
                        </m:r>
                        <m:r>
                          <a:rPr lang="en-US" sz="2400" i="1">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𝑛𝑜</m:t>
                        </m:r>
                        <m:r>
                          <a:rPr lang="en-US" sz="2400" b="0" i="1" smtClean="0">
                            <a:latin typeface="Cambria Math" panose="02040503050406030204" pitchFamily="18" charset="0"/>
                            <a:cs typeface="Calibri Light" panose="020F0302020204030204" pitchFamily="34" charset="0"/>
                          </a:rPr>
                          <m:t> </m:t>
                        </m:r>
                        <m:r>
                          <a:rPr lang="en-US" sz="2400" i="1">
                            <a:latin typeface="Cambria Math" panose="02040503050406030204" pitchFamily="18" charset="0"/>
                            <a:cs typeface="Calibri Light" panose="020F0302020204030204" pitchFamily="34" charset="0"/>
                          </a:rPr>
                          <m:t>𝑝𝑟𝑜𝑡𝑒𝑐𝑡𝑖𝑜𝑛</m:t>
                        </m:r>
                      </m:sub>
                    </m:sSub>
                  </m:oMath>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	 </a:t>
                </a:r>
              </a:p>
              <a:p>
                <a:pPr lvl="1"/>
                <a:r>
                  <a:rPr lang="en-US" sz="2400" dirty="0">
                    <a:latin typeface="+mj-lt"/>
                    <a:cs typeface="Calibri Light" panose="020F0302020204030204" pitchFamily="34" charset="0"/>
                  </a:rPr>
                  <a:t>One can reasonably bound </a:t>
                </a:r>
                <a14:m>
                  <m:oMath xmlns:m="http://schemas.openxmlformats.org/officeDocument/2006/math">
                    <m:r>
                      <a:rPr lang="en-US" sz="2400" i="1" smtClean="0">
                        <a:latin typeface="Cambria Math" panose="02040503050406030204" pitchFamily="18" charset="0"/>
                        <a:cs typeface="Calibri Light" panose="020F0302020204030204" pitchFamily="34" charset="0"/>
                      </a:rPr>
                      <m:t>𝑀𝑊𝑇</m:t>
                    </m:r>
                    <m:sSubSup>
                      <m:sSubSupPr>
                        <m:ctrlPr>
                          <a:rPr lang="en-US" sz="2400" b="0" i="1" smtClean="0">
                            <a:latin typeface="Cambria Math" panose="02040503050406030204" pitchFamily="18" charset="0"/>
                            <a:cs typeface="Calibri Light" panose="020F0302020204030204" pitchFamily="34" charset="0"/>
                          </a:rPr>
                        </m:ctrlPr>
                      </m:sSubSupPr>
                      <m:e>
                        <m:r>
                          <a:rPr lang="en-US" sz="2400" i="1">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𝐸𝑛𝑣𝑄</m:t>
                        </m:r>
                      </m:sub>
                      <m:sup>
                        <m:r>
                          <a:rPr lang="en-US" sz="2400" b="0" i="1" smtClean="0">
                            <a:latin typeface="Cambria Math" panose="02040503050406030204" pitchFamily="18" charset="0"/>
                            <a:cs typeface="Calibri Light" panose="020F0302020204030204" pitchFamily="34" charset="0"/>
                          </a:rPr>
                          <m:t>𝑝𝑜𝑝𝑢𝑙𝑎𝑡𝑖𝑜𝑛</m:t>
                        </m:r>
                      </m:sup>
                    </m:sSubSup>
                  </m:oMath>
                </a14:m>
                <a:r>
                  <a:rPr lang="en-US" sz="2400" dirty="0">
                    <a:latin typeface="+mj-lt"/>
                    <a:cs typeface="Calibri Light" panose="020F0302020204030204" pitchFamily="34" charset="0"/>
                  </a:rPr>
                  <a:t> by assuming the lower bound be: </a:t>
                </a:r>
              </a:p>
              <a:p>
                <a:pPr lvl="1"/>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lgn="ctr"/>
                <a14:m>
                  <m:oMath xmlns:m="http://schemas.openxmlformats.org/officeDocument/2006/math">
                    <m:r>
                      <a:rPr lang="en-US" sz="2400" i="1" smtClean="0">
                        <a:latin typeface="Cambria Math" panose="02040503050406030204" pitchFamily="18" charset="0"/>
                        <a:cs typeface="Calibri Light" panose="020F0302020204030204" pitchFamily="34" charset="0"/>
                      </a:rPr>
                      <m:t>𝑀𝑊𝑇</m:t>
                    </m:r>
                    <m:sSubSup>
                      <m:sSubSupPr>
                        <m:ctrlPr>
                          <a:rPr lang="en-US" sz="2400" b="0" i="1" smtClean="0">
                            <a:latin typeface="Cambria Math" panose="02040503050406030204" pitchFamily="18" charset="0"/>
                            <a:cs typeface="Calibri Light" panose="020F0302020204030204" pitchFamily="34" charset="0"/>
                          </a:rPr>
                        </m:ctrlPr>
                      </m:sSubSupPr>
                      <m:e>
                        <m:r>
                          <a:rPr lang="en-US" sz="2400" i="1">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𝐸𝑛𝑣𝑄</m:t>
                        </m:r>
                      </m:sub>
                      <m:sup>
                        <m:r>
                          <a:rPr lang="en-US" sz="2400" b="0" i="1" smtClean="0">
                            <a:latin typeface="Cambria Math" panose="02040503050406030204" pitchFamily="18" charset="0"/>
                            <a:cs typeface="Calibri Light" panose="020F0302020204030204" pitchFamily="34" charset="0"/>
                          </a:rPr>
                          <m:t>𝑝𝑜𝑝𝑢𝑙𝑎𝑡𝑖𝑜𝑛</m:t>
                        </m:r>
                      </m:sup>
                    </m:sSubSup>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𝑀𝑊𝑇</m:t>
                    </m:r>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𝑃</m:t>
                        </m:r>
                      </m:e>
                      <m:sub>
                        <m:r>
                          <a:rPr lang="en-US" sz="2400" i="1">
                            <a:latin typeface="Cambria Math" panose="02040503050406030204" pitchFamily="18" charset="0"/>
                            <a:cs typeface="Calibri Light" panose="020F0302020204030204" pitchFamily="34" charset="0"/>
                          </a:rPr>
                          <m:t>𝐸𝑛𝑣𝑄</m:t>
                        </m:r>
                        <m:r>
                          <a:rPr lang="en-US" sz="2400" i="1">
                            <a:latin typeface="Cambria Math" panose="02040503050406030204" pitchFamily="18" charset="0"/>
                            <a:cs typeface="Calibri Light" panose="020F0302020204030204" pitchFamily="34" charset="0"/>
                          </a:rPr>
                          <m:t>|</m:t>
                        </m:r>
                        <m:r>
                          <a:rPr lang="en-US" sz="2400" i="1">
                            <a:latin typeface="Cambria Math" panose="02040503050406030204" pitchFamily="18" charset="0"/>
                            <a:cs typeface="Calibri Light" panose="020F0302020204030204" pitchFamily="34" charset="0"/>
                          </a:rPr>
                          <m:t>𝑠𝑒𝑙𝑓</m:t>
                        </m:r>
                        <m:r>
                          <a:rPr lang="en-US" sz="2400" i="1">
                            <a:latin typeface="Cambria Math" panose="02040503050406030204" pitchFamily="18" charset="0"/>
                            <a:cs typeface="Calibri Light" panose="020F0302020204030204" pitchFamily="34" charset="0"/>
                          </a:rPr>
                          <m:t> </m:t>
                        </m:r>
                        <m:r>
                          <a:rPr lang="en-US" sz="2400" i="1">
                            <a:latin typeface="Cambria Math" panose="02040503050406030204" pitchFamily="18" charset="0"/>
                            <a:cs typeface="Calibri Light" panose="020F0302020204030204" pitchFamily="34" charset="0"/>
                          </a:rPr>
                          <m:t>𝑝𝑟𝑜𝑡𝑒𝑐𝑡𝑖𝑜𝑛</m:t>
                        </m:r>
                      </m:sub>
                    </m:sSub>
                    <m:r>
                      <a:rPr lang="en-US" sz="2400" b="0" i="1" smtClean="0">
                        <a:latin typeface="Cambria Math" panose="02040503050406030204" pitchFamily="18" charset="0"/>
                        <a:cs typeface="Calibri Light" panose="020F0302020204030204" pitchFamily="34" charset="0"/>
                      </a:rPr>
                      <m:t>×</m:t>
                    </m:r>
                    <m:func>
                      <m:funcPr>
                        <m:ctrlPr>
                          <a:rPr lang="en-US" sz="2400" b="0" i="1" smtClean="0">
                            <a:latin typeface="Cambria Math" panose="02040503050406030204" pitchFamily="18" charset="0"/>
                            <a:cs typeface="Calibri Light" panose="020F0302020204030204" pitchFamily="34" charset="0"/>
                          </a:rPr>
                        </m:ctrlPr>
                      </m:funcPr>
                      <m:fName>
                        <m:r>
                          <m:rPr>
                            <m:sty m:val="p"/>
                          </m:rPr>
                          <a:rPr lang="en-US" sz="2400" b="0" i="0" smtClean="0">
                            <a:latin typeface="Cambria Math" panose="02040503050406030204" pitchFamily="18" charset="0"/>
                            <a:cs typeface="Calibri Light" panose="020F0302020204030204" pitchFamily="34" charset="0"/>
                          </a:rPr>
                          <m:t>Pr</m:t>
                        </m:r>
                      </m:fName>
                      <m:e>
                        <m:d>
                          <m:dPr>
                            <m:ctrlPr>
                              <a:rPr lang="en-US" sz="2400" b="0" i="1" smtClean="0">
                                <a:latin typeface="Cambria Math" panose="02040503050406030204" pitchFamily="18" charset="0"/>
                                <a:cs typeface="Calibri Light" panose="020F0302020204030204" pitchFamily="34" charset="0"/>
                              </a:rPr>
                            </m:ctrlPr>
                          </m:dPr>
                          <m:e>
                            <m:r>
                              <a:rPr lang="en-US" sz="2400" b="0" i="1" smtClean="0">
                                <a:latin typeface="Cambria Math" panose="02040503050406030204" pitchFamily="18" charset="0"/>
                                <a:cs typeface="Calibri Light" panose="020F0302020204030204" pitchFamily="34" charset="0"/>
                              </a:rPr>
                              <m:t>𝑠𝑒𝑙𝑓</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𝑝𝑟𝑜𝑡𝑒𝑐𝑡𝑖𝑜𝑛</m:t>
                            </m:r>
                          </m:e>
                        </m:d>
                      </m:e>
                    </m:func>
                  </m:oMath>
                </a14:m>
                <a:r>
                  <a:rPr lang="en-US" sz="2400" dirty="0">
                    <a:latin typeface="+mj-lt"/>
                    <a:cs typeface="Calibri Light" panose="020F0302020204030204" pitchFamily="34" charset="0"/>
                  </a:rPr>
                  <a:t> </a:t>
                </a:r>
              </a:p>
              <a:p>
                <a:pPr lvl="1"/>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 </a:t>
                </a: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1378732"/>
                <a:ext cx="11498080" cy="4883260"/>
              </a:xfrm>
              <a:prstGeom prst="rect">
                <a:avLst/>
              </a:prstGeom>
              <a:blipFill>
                <a:blip r:embed="rId4"/>
                <a:stretch>
                  <a:fillRect t="-999"/>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346959" y="320358"/>
            <a:ext cx="11498079" cy="616226"/>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3000" dirty="0">
                <a:solidFill>
                  <a:schemeClr val="tx1"/>
                </a:solidFill>
                <a:latin typeface="+mj-lt"/>
              </a:rPr>
              <a:t>Self-Protection and Value of Statistical Life Estimation</a:t>
            </a:r>
          </a:p>
          <a:p>
            <a:pPr algn="ctr"/>
            <a:r>
              <a:rPr lang="en-US" sz="3000" dirty="0">
                <a:solidFill>
                  <a:schemeClr val="tx1"/>
                </a:solidFill>
                <a:latin typeface="+mj-lt"/>
              </a:rPr>
              <a:t>By: </a:t>
            </a:r>
            <a:r>
              <a:rPr lang="en-US" sz="3000" dirty="0" err="1">
                <a:solidFill>
                  <a:schemeClr val="tx1"/>
                </a:solidFill>
                <a:latin typeface="+mj-lt"/>
                <a:hlinkClick r:id="rId5"/>
              </a:rPr>
              <a:t>Shogren</a:t>
            </a:r>
            <a:r>
              <a:rPr lang="en-US" sz="3000" dirty="0">
                <a:solidFill>
                  <a:schemeClr val="tx1"/>
                </a:solidFill>
                <a:latin typeface="+mj-lt"/>
                <a:hlinkClick r:id="rId5"/>
              </a:rPr>
              <a:t> and </a:t>
            </a:r>
            <a:r>
              <a:rPr lang="en-US" sz="3000" dirty="0" err="1">
                <a:solidFill>
                  <a:schemeClr val="tx1"/>
                </a:solidFill>
                <a:latin typeface="+mj-lt"/>
                <a:hlinkClick r:id="rId5"/>
              </a:rPr>
              <a:t>Stamland</a:t>
            </a:r>
            <a:r>
              <a:rPr lang="en-US" sz="3000" dirty="0">
                <a:solidFill>
                  <a:schemeClr val="tx1"/>
                </a:solidFill>
                <a:latin typeface="+mj-lt"/>
                <a:hlinkClick r:id="rId5"/>
              </a:rPr>
              <a:t> (2005)</a:t>
            </a:r>
            <a:endParaRPr lang="en-US" sz="3000" dirty="0">
              <a:solidFill>
                <a:schemeClr val="tx1"/>
              </a:solidFill>
              <a:latin typeface="+mj-lt"/>
            </a:endParaRPr>
          </a:p>
        </p:txBody>
      </p:sp>
    </p:spTree>
    <p:custDataLst>
      <p:tags r:id="rId1"/>
    </p:custDataLst>
    <p:extLst>
      <p:ext uri="{BB962C8B-B14F-4D97-AF65-F5344CB8AC3E}">
        <p14:creationId xmlns:p14="http://schemas.microsoft.com/office/powerpoint/2010/main" val="360457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Personal security steps such as a passcode on your phone. Aside, what’s with the GU passwords!? Every day it’s a gamble on if we’ll have class.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Financial security such as diversifying your investments (think small, not likely many of us are managing large stock funds).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Risks to assets such as rental or auto insurance, obviously health insurance</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These are useful observations because they are revealed behaviors that give insight into how people respond to everyday risks.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Introduction to Climate Economics: </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err="1">
                <a:latin typeface="+mj-lt"/>
                <a:cs typeface="Calibri Light" panose="020F0302020204030204" pitchFamily="34" charset="0"/>
              </a:rPr>
              <a:t>Ya</a:t>
            </a:r>
            <a:r>
              <a:rPr lang="en-US" sz="2400" b="0" i="0" dirty="0" err="1">
                <a:solidFill>
                  <a:srgbClr val="000000"/>
                </a:solidFill>
                <a:effectLst/>
                <a:latin typeface="+mj-lt"/>
              </a:rPr>
              <a:t>ğmur</a:t>
            </a:r>
            <a:r>
              <a:rPr lang="en-US" sz="2400" b="0" i="0" dirty="0">
                <a:solidFill>
                  <a:srgbClr val="000000"/>
                </a:solidFill>
                <a:effectLst/>
                <a:latin typeface="+mj-lt"/>
              </a:rPr>
              <a:t> </a:t>
            </a:r>
            <a:r>
              <a:rPr lang="en-US" sz="2400" b="0" i="0" dirty="0" err="1">
                <a:solidFill>
                  <a:srgbClr val="000000"/>
                </a:solidFill>
                <a:effectLst/>
                <a:latin typeface="+mj-lt"/>
              </a:rPr>
              <a:t>Menzilcioğlu</a:t>
            </a:r>
            <a:r>
              <a:rPr lang="en-US" sz="2400" dirty="0">
                <a:latin typeface="+mj-lt"/>
                <a:cs typeface="Calibri Light" panose="020F0302020204030204" pitchFamily="34" charset="0"/>
              </a:rPr>
              <a:t> </a:t>
            </a:r>
          </a:p>
          <a:p>
            <a:pPr marL="2286000" lvl="4" indent="-457200">
              <a:buFont typeface="Arial" panose="020B0604020202020204" pitchFamily="34" charset="0"/>
              <a:buChar char="•"/>
            </a:pPr>
            <a:r>
              <a:rPr lang="en-US" sz="2400" dirty="0">
                <a:latin typeface="+mj-lt"/>
                <a:cs typeface="Calibri Light" panose="020F0302020204030204" pitchFamily="34" charset="0"/>
              </a:rPr>
              <a:t>Climate Policy and Imperfect Competition</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Revisiting the social cost of carbon (</a:t>
            </a:r>
            <a:r>
              <a:rPr lang="en-US" sz="2400" dirty="0">
                <a:latin typeface="+mj-lt"/>
                <a:cs typeface="Calibri Light" panose="020F0302020204030204" pitchFamily="34" charset="0"/>
                <a:hlinkClick r:id="rId4"/>
              </a:rPr>
              <a:t>Nordhaus 2017</a:t>
            </a:r>
            <a:r>
              <a:rPr lang="en-US" sz="2400" dirty="0">
                <a:latin typeface="+mj-lt"/>
                <a:cs typeface="Calibri Light" panose="020F0302020204030204" pitchFamily="34" charset="0"/>
              </a:rPr>
              <a:t>)</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b="1" dirty="0">
                <a:latin typeface="+mj-lt"/>
                <a:cs typeface="Calibri Light" panose="020F0302020204030204" pitchFamily="34" charset="0"/>
              </a:rPr>
              <a:t>REMINDER: </a:t>
            </a:r>
            <a:r>
              <a:rPr lang="en-US" sz="2400" dirty="0">
                <a:latin typeface="+mj-lt"/>
                <a:cs typeface="Calibri Light" panose="020F0302020204030204" pitchFamily="34" charset="0"/>
              </a:rPr>
              <a:t>Case Study #1 – due tomorrow! September 27</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by 11:59pm</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Personal security steps such as a passcode on your phone. Aside, what’s with the GU passwords!? Every day it’s a gamble on if we’ll have class.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Financial security such as diversifying your investments (think small, not likely many of us are managing large stock funds).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Risks to assets such as rental or auto insurance, obviously health insurance</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These are useful observations because they are revealed behaviors that give insight into how people respond to everyday risks.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5693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400" dirty="0">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400" dirty="0">
                <a:latin typeface="+mj-lt"/>
                <a:cs typeface="Calibri Light" panose="020F0302020204030204" pitchFamily="34" charset="0"/>
              </a:rPr>
              <a:t>Personal security steps such as a passcode on your phone. Aside, what’s with the GU passwords!? Every day it’s a gamble on if we’ll have class. </a:t>
            </a:r>
          </a:p>
          <a:p>
            <a:pPr marL="1257300" lvl="2" indent="-342900">
              <a:buFont typeface="Arial" panose="020B0604020202020204" pitchFamily="34" charset="0"/>
              <a:buChar char="•"/>
            </a:pPr>
            <a:r>
              <a:rPr lang="en-US" sz="2400" dirty="0">
                <a:latin typeface="+mj-lt"/>
                <a:cs typeface="Calibri Light" panose="020F0302020204030204" pitchFamily="34" charset="0"/>
              </a:rPr>
              <a:t>Financial security such as diversifying your investments (think small, not likely many of us are managing large stock funds). </a:t>
            </a:r>
          </a:p>
          <a:p>
            <a:pPr marL="1257300" lvl="2" indent="-342900">
              <a:buFont typeface="Arial" panose="020B0604020202020204" pitchFamily="34" charset="0"/>
              <a:buChar char="•"/>
            </a:pPr>
            <a:r>
              <a:rPr lang="en-US" sz="2400" dirty="0">
                <a:latin typeface="+mj-lt"/>
                <a:cs typeface="Calibri Light" panose="020F0302020204030204" pitchFamily="34" charset="0"/>
              </a:rPr>
              <a:t>Risks to assets such as rental or auto insurance, obviously health insurance</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These are useful observations because they are revealed behaviors that give insight into how people respond to everyday risks.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363350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When people are faced with a risk or danger, they are often (occasionally?) able to act in a way that reduces either their chances of facing that risk, or the severity of the bad outcome.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What are examples of things that you do to help protect yourself from risk?</a:t>
            </a:r>
          </a:p>
          <a:p>
            <a:pPr marL="1257300" lvl="2" indent="-342900">
              <a:buFont typeface="Arial" panose="020B0604020202020204" pitchFamily="34" charset="0"/>
              <a:buChar char="•"/>
            </a:pPr>
            <a:r>
              <a:rPr lang="en-US" sz="2400" dirty="0">
                <a:latin typeface="+mj-lt"/>
                <a:cs typeface="Calibri Light" panose="020F0302020204030204" pitchFamily="34" charset="0"/>
              </a:rPr>
              <a:t>Wear a seat belt or a bicycle helmet, other safety items like steel toed boots or harnesses when on a roof</a:t>
            </a:r>
          </a:p>
          <a:p>
            <a:pPr marL="1257300" lvl="2" indent="-342900">
              <a:buFont typeface="Arial" panose="020B0604020202020204" pitchFamily="34" charset="0"/>
              <a:buChar char="•"/>
            </a:pPr>
            <a:r>
              <a:rPr lang="en-US" sz="2400" dirty="0">
                <a:latin typeface="+mj-lt"/>
                <a:cs typeface="Calibri Light" panose="020F0302020204030204" pitchFamily="34" charset="0"/>
              </a:rPr>
              <a:t>Personal security steps such as a passcode on your phone. Aside, what’s with the GU passwords!? Every day it’s a gamble on if we’ll have class. </a:t>
            </a:r>
          </a:p>
          <a:p>
            <a:pPr marL="1257300" lvl="2" indent="-342900">
              <a:buFont typeface="Arial" panose="020B0604020202020204" pitchFamily="34" charset="0"/>
              <a:buChar char="•"/>
            </a:pPr>
            <a:r>
              <a:rPr lang="en-US" sz="2400" dirty="0">
                <a:latin typeface="+mj-lt"/>
                <a:cs typeface="Calibri Light" panose="020F0302020204030204" pitchFamily="34" charset="0"/>
              </a:rPr>
              <a:t>Financial security such as diversifying your investments (think small, not likely many of us are managing large stock funds). </a:t>
            </a:r>
          </a:p>
          <a:p>
            <a:pPr marL="1257300" lvl="2" indent="-342900">
              <a:buFont typeface="Arial" panose="020B0604020202020204" pitchFamily="34" charset="0"/>
              <a:buChar char="•"/>
            </a:pPr>
            <a:r>
              <a:rPr lang="en-US" sz="2400" dirty="0">
                <a:latin typeface="+mj-lt"/>
                <a:cs typeface="Calibri Light" panose="020F0302020204030204" pitchFamily="34" charset="0"/>
              </a:rPr>
              <a:t>Risks to assets such as rental or auto insurance, obviously health insurance</a:t>
            </a:r>
          </a:p>
          <a:p>
            <a:pPr marL="800100" lvl="1" indent="-342900">
              <a:buFont typeface="Arial" panose="020B0604020202020204" pitchFamily="34" charset="0"/>
              <a:buChar char="•"/>
            </a:pPr>
            <a:r>
              <a:rPr lang="en-US" sz="2400" dirty="0">
                <a:latin typeface="+mj-lt"/>
                <a:cs typeface="Calibri Light" panose="020F0302020204030204" pitchFamily="34" charset="0"/>
              </a:rPr>
              <a:t>These are useful observations because they are revealed behaviors that give insight into how people respond to everyday risks.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83463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For nonmarket goods (or </a:t>
            </a:r>
            <a:r>
              <a:rPr lang="en-US" sz="2400" dirty="0" err="1">
                <a:latin typeface="+mj-lt"/>
                <a:cs typeface="Calibri Light" panose="020F0302020204030204" pitchFamily="34" charset="0"/>
              </a:rPr>
              <a:t>bads</a:t>
            </a:r>
            <a:r>
              <a:rPr lang="en-US" sz="2400" dirty="0">
                <a:latin typeface="+mj-lt"/>
                <a:cs typeface="Calibri Light" panose="020F0302020204030204" pitchFamily="34" charset="0"/>
              </a:rPr>
              <a:t>), there are common mitigation or abatement measures that people take to protect themselves from their environment. Can you think of any examples?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Air Pollution</a:t>
            </a:r>
          </a:p>
          <a:p>
            <a:pPr marL="1714500" lvl="3" indent="-342900">
              <a:buFont typeface="Arial" panose="020B0604020202020204" pitchFamily="34" charset="0"/>
              <a:buChar char="•"/>
            </a:pPr>
            <a:r>
              <a:rPr lang="en-US" sz="2400" dirty="0">
                <a:solidFill>
                  <a:schemeClr val="bg1"/>
                </a:solidFill>
                <a:latin typeface="+mj-lt"/>
                <a:cs typeface="Calibri Light" panose="020F0302020204030204" pitchFamily="34" charset="0"/>
              </a:rPr>
              <a:t>Install air filters, air conditioners, or move away entirely</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Water Pollution</a:t>
            </a:r>
          </a:p>
          <a:p>
            <a:pPr marL="1714500" lvl="3" indent="-342900">
              <a:buFont typeface="Arial" panose="020B0604020202020204" pitchFamily="34" charset="0"/>
              <a:buChar char="•"/>
            </a:pPr>
            <a:r>
              <a:rPr lang="en-US" sz="2400" dirty="0">
                <a:solidFill>
                  <a:schemeClr val="bg1"/>
                </a:solidFill>
                <a:latin typeface="+mj-lt"/>
                <a:cs typeface="Calibri Light" panose="020F0302020204030204" pitchFamily="34" charset="0"/>
              </a:rPr>
              <a:t>Water filters, bottled water, test more frequently/drill a deeper well, move</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Noise Pollution</a:t>
            </a:r>
          </a:p>
          <a:p>
            <a:pPr marL="1714500" lvl="3" indent="-342900">
              <a:buFont typeface="Arial" panose="020B0604020202020204" pitchFamily="34" charset="0"/>
              <a:buChar char="•"/>
            </a:pPr>
            <a:r>
              <a:rPr lang="en-US" sz="2400" dirty="0">
                <a:solidFill>
                  <a:schemeClr val="bg1"/>
                </a:solidFill>
                <a:latin typeface="+mj-lt"/>
                <a:cs typeface="Calibri Light" panose="020F0302020204030204" pitchFamily="34" charset="0"/>
              </a:rPr>
              <a:t>Better windows/doors, insulation, move</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Climate Change</a:t>
            </a:r>
          </a:p>
          <a:p>
            <a:pPr marL="1714500" lvl="3" indent="-342900">
              <a:buFont typeface="Arial" panose="020B0604020202020204" pitchFamily="34" charset="0"/>
              <a:buChar char="•"/>
            </a:pPr>
            <a:r>
              <a:rPr lang="en-US" sz="2400" dirty="0">
                <a:solidFill>
                  <a:schemeClr val="bg1"/>
                </a:solidFill>
                <a:latin typeface="+mj-lt"/>
                <a:cs typeface="Calibri Light" panose="020F0302020204030204" pitchFamily="34" charset="0"/>
              </a:rPr>
              <a:t>Find a job where you can work inside, move away from the equator, live in a developed country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272331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For nonmarket goods (or </a:t>
            </a:r>
            <a:r>
              <a:rPr lang="en-US" sz="2400" dirty="0" err="1">
                <a:latin typeface="+mj-lt"/>
                <a:cs typeface="Calibri Light" panose="020F0302020204030204" pitchFamily="34" charset="0"/>
              </a:rPr>
              <a:t>bads</a:t>
            </a:r>
            <a:r>
              <a:rPr lang="en-US" sz="2400" dirty="0">
                <a:latin typeface="+mj-lt"/>
                <a:cs typeface="Calibri Light" panose="020F0302020204030204" pitchFamily="34" charset="0"/>
              </a:rPr>
              <a:t>), there are common mitigation or abatement measures that people take to protect themselves from their environment. Can you think of any examples?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Air Pollution</a:t>
            </a:r>
          </a:p>
          <a:p>
            <a:pPr marL="1714500" lvl="3" indent="-342900">
              <a:buFont typeface="Arial" panose="020B0604020202020204" pitchFamily="34" charset="0"/>
              <a:buChar char="•"/>
            </a:pPr>
            <a:r>
              <a:rPr lang="en-US" sz="2400" dirty="0">
                <a:latin typeface="+mj-lt"/>
                <a:cs typeface="Calibri Light" panose="020F0302020204030204" pitchFamily="34" charset="0"/>
              </a:rPr>
              <a:t>Install air filters, air conditioners, or move away entirely</a:t>
            </a:r>
          </a:p>
          <a:p>
            <a:pPr marL="1257300" lvl="2" indent="-342900">
              <a:buFont typeface="Arial" panose="020B0604020202020204" pitchFamily="34" charset="0"/>
              <a:buChar char="•"/>
            </a:pPr>
            <a:r>
              <a:rPr lang="en-US" sz="2400" dirty="0">
                <a:latin typeface="+mj-lt"/>
                <a:cs typeface="Calibri Light" panose="020F0302020204030204" pitchFamily="34" charset="0"/>
              </a:rPr>
              <a:t>Water Pollution</a:t>
            </a:r>
          </a:p>
          <a:p>
            <a:pPr marL="1714500" lvl="3" indent="-342900">
              <a:buFont typeface="Arial" panose="020B0604020202020204" pitchFamily="34" charset="0"/>
              <a:buChar char="•"/>
            </a:pPr>
            <a:r>
              <a:rPr lang="en-US" sz="2400" dirty="0">
                <a:latin typeface="+mj-lt"/>
                <a:cs typeface="Calibri Light" panose="020F0302020204030204" pitchFamily="34" charset="0"/>
              </a:rPr>
              <a:t>Water filters, bottled water, test more frequently/drill a deeper well, move</a:t>
            </a:r>
          </a:p>
          <a:p>
            <a:pPr marL="1257300" lvl="2" indent="-342900">
              <a:buFont typeface="Arial" panose="020B0604020202020204" pitchFamily="34" charset="0"/>
              <a:buChar char="•"/>
            </a:pPr>
            <a:r>
              <a:rPr lang="en-US" sz="2400" dirty="0">
                <a:latin typeface="+mj-lt"/>
                <a:cs typeface="Calibri Light" panose="020F0302020204030204" pitchFamily="34" charset="0"/>
              </a:rPr>
              <a:t>Noise Pollution</a:t>
            </a:r>
          </a:p>
          <a:p>
            <a:pPr marL="1714500" lvl="3" indent="-342900">
              <a:buFont typeface="Arial" panose="020B0604020202020204" pitchFamily="34" charset="0"/>
              <a:buChar char="•"/>
            </a:pPr>
            <a:r>
              <a:rPr lang="en-US" sz="2400" dirty="0">
                <a:latin typeface="+mj-lt"/>
                <a:cs typeface="Calibri Light" panose="020F0302020204030204" pitchFamily="34" charset="0"/>
              </a:rPr>
              <a:t>Better windows/doors, insulation, move</a:t>
            </a:r>
          </a:p>
          <a:p>
            <a:pPr marL="1257300" lvl="2" indent="-342900">
              <a:buFont typeface="Arial" panose="020B0604020202020204" pitchFamily="34" charset="0"/>
              <a:buChar char="•"/>
            </a:pPr>
            <a:r>
              <a:rPr lang="en-US" sz="2400" dirty="0">
                <a:latin typeface="+mj-lt"/>
                <a:cs typeface="Calibri Light" panose="020F0302020204030204" pitchFamily="34" charset="0"/>
              </a:rPr>
              <a:t>Climate Change</a:t>
            </a:r>
          </a:p>
          <a:p>
            <a:pPr marL="1714500" lvl="3" indent="-342900">
              <a:buFont typeface="Arial" panose="020B0604020202020204" pitchFamily="34" charset="0"/>
              <a:buChar char="•"/>
            </a:pPr>
            <a:r>
              <a:rPr lang="en-US" sz="2400" dirty="0">
                <a:latin typeface="+mj-lt"/>
                <a:cs typeface="Calibri Light" panose="020F0302020204030204" pitchFamily="34" charset="0"/>
              </a:rPr>
              <a:t>Find a job where you can work inside, move away from the equator, live in a developed country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Defensive Behavior</a:t>
            </a:r>
          </a:p>
        </p:txBody>
      </p:sp>
    </p:spTree>
    <p:custDataLst>
      <p:tags r:id="rId1"/>
    </p:custDataLst>
    <p:extLst>
      <p:ext uri="{BB962C8B-B14F-4D97-AF65-F5344CB8AC3E}">
        <p14:creationId xmlns:p14="http://schemas.microsoft.com/office/powerpoint/2010/main" val="91225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60" y="932724"/>
                <a:ext cx="11498080" cy="5925276"/>
              </a:xfrm>
              <a:prstGeom prst="rect">
                <a:avLst/>
              </a:prstGeom>
              <a:noFill/>
              <a:effectLst/>
            </p:spPr>
            <p:txBody>
              <a:bodyPr wrap="square" rtlCol="0">
                <a:spAutoFit/>
              </a:bodyPr>
              <a:lstStyle/>
              <a:p>
                <a:pPr lvl="1"/>
                <a:r>
                  <a:rPr lang="en-US" sz="2400" dirty="0">
                    <a:latin typeface="+mj-lt"/>
                    <a:cs typeface="Calibri Light" panose="020F0302020204030204" pitchFamily="34" charset="0"/>
                  </a:rPr>
                  <a:t>As with all economic models, the optimal level of individual expenditure can be determined by equating the marginal benefits of risk reduction (e.g., changes in environmental quality</a:t>
                </a:r>
                <a:r>
                  <a:rPr lang="en-US" sz="2400" b="1" dirty="0">
                    <a:latin typeface="+mj-lt"/>
                    <a:cs typeface="Calibri Light" panose="020F0302020204030204" pitchFamily="34" charset="0"/>
                  </a:rPr>
                  <a:t>*</a:t>
                </a:r>
                <a:r>
                  <a:rPr lang="en-US" sz="2400" dirty="0">
                    <a:latin typeface="+mj-lt"/>
                    <a:cs typeface="Calibri Light" panose="020F0302020204030204" pitchFamily="34" charset="0"/>
                  </a:rPr>
                  <a:t>) with the marginal costs of those reductions (e.g., expenditures)</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Calibri Light" panose="020F0302020204030204" pitchFamily="34" charset="0"/>
                            </a:rPr>
                          </m:ctrlPr>
                        </m:fPr>
                        <m:num>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𝑈</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𝐸𝑛𝑣𝑄</m:t>
                              </m:r>
                            </m:den>
                          </m:f>
                        </m:num>
                        <m:den>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𝑈</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𝑚𝑜𝑛𝑒𝑦</m:t>
                              </m:r>
                            </m:den>
                          </m:f>
                        </m:den>
                      </m:f>
                      <m:r>
                        <a:rPr lang="en-US" sz="2400" b="0" i="1" smtClean="0">
                          <a:latin typeface="Cambria Math" panose="02040503050406030204" pitchFamily="18" charset="0"/>
                          <a:cs typeface="Calibri Light" panose="020F0302020204030204" pitchFamily="34" charset="0"/>
                        </a:rPr>
                        <m:t>=</m:t>
                      </m:r>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𝑀</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𝑈</m:t>
                              </m:r>
                            </m:e>
                            <m:sub>
                              <m:r>
                                <a:rPr lang="en-US" sz="2400" b="0" i="1" smtClean="0">
                                  <a:latin typeface="Cambria Math" panose="02040503050406030204" pitchFamily="18" charset="0"/>
                                  <a:cs typeface="Calibri Light" panose="020F0302020204030204" pitchFamily="34" charset="0"/>
                                </a:rPr>
                                <m:t>𝐸𝑛𝑣𝑄</m:t>
                              </m:r>
                            </m:sub>
                          </m:sSub>
                        </m:num>
                        <m:den>
                          <m:r>
                            <a:rPr lang="en-US" sz="2400" b="0" i="1" smtClean="0">
                              <a:latin typeface="Cambria Math" panose="02040503050406030204" pitchFamily="18" charset="0"/>
                              <a:cs typeface="Calibri Light" panose="020F0302020204030204" pitchFamily="34" charset="0"/>
                            </a:rPr>
                            <m:t>𝑀</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𝑈</m:t>
                              </m:r>
                            </m:e>
                            <m:sub>
                              <m:r>
                                <a:rPr lang="en-US" sz="2400" b="0" i="1" smtClean="0">
                                  <a:latin typeface="Cambria Math" panose="02040503050406030204" pitchFamily="18" charset="0"/>
                                  <a:cs typeface="Calibri Light" panose="020F0302020204030204" pitchFamily="34" charset="0"/>
                                </a:rPr>
                                <m:t>𝑚𝑜𝑛𝑒𝑦</m:t>
                              </m:r>
                            </m:sub>
                          </m:sSub>
                        </m:den>
                      </m:f>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𝑀𝑅</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𝑆</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𝑚𝑜𝑛𝑒𝑦</m:t>
                          </m:r>
                        </m:sub>
                      </m:sSub>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sub>
                      </m:sSub>
                    </m:oMath>
                  </m:oMathPara>
                </a14:m>
                <a:endParaRPr lang="en-US" sz="2400" b="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bg1"/>
                    </a:solidFill>
                    <a:latin typeface="+mj-lt"/>
                    <a:cs typeface="Calibri Light" panose="020F0302020204030204" pitchFamily="34" charset="0"/>
                  </a:rPr>
                  <a:t>One common way to estimate </a:t>
                </a:r>
                <a14:m>
                  <m:oMath xmlns:m="http://schemas.openxmlformats.org/officeDocument/2006/math">
                    <m:r>
                      <a:rPr lang="en-US" sz="2400" b="0" i="1" smtClean="0">
                        <a:solidFill>
                          <a:schemeClr val="bg1"/>
                        </a:solidFill>
                        <a:latin typeface="Cambria Math" panose="02040503050406030204" pitchFamily="18" charset="0"/>
                        <a:cs typeface="Calibri Light" panose="020F0302020204030204" pitchFamily="34" charset="0"/>
                      </a:rPr>
                      <m:t>𝑀𝑊𝑇</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𝑃</m:t>
                        </m:r>
                      </m:e>
                      <m:sub>
                        <m:r>
                          <a:rPr lang="en-US" sz="2400" b="0" i="1" smtClean="0">
                            <a:solidFill>
                              <a:schemeClr val="bg1"/>
                            </a:solidFill>
                            <a:latin typeface="Cambria Math" panose="02040503050406030204" pitchFamily="18" charset="0"/>
                            <a:cs typeface="Calibri Light" panose="020F0302020204030204" pitchFamily="34" charset="0"/>
                          </a:rPr>
                          <m:t>𝐸𝑛𝑣𝑄</m:t>
                        </m:r>
                      </m:sub>
                    </m:sSub>
                  </m:oMath>
                </a14:m>
                <a:r>
                  <a:rPr lang="en-US" sz="2400" dirty="0">
                    <a:solidFill>
                      <a:schemeClr val="bg1"/>
                    </a:solidFill>
                    <a:latin typeface="+mj-lt"/>
                    <a:cs typeface="Calibri Light" panose="020F0302020204030204" pitchFamily="34" charset="0"/>
                  </a:rPr>
                  <a:t> is through observed expenditures</a:t>
                </a:r>
              </a:p>
              <a:p>
                <a:pPr lvl="1"/>
                <a:endParaRPr lang="en-US" sz="2400" dirty="0">
                  <a:solidFill>
                    <a:schemeClr val="bg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cs typeface="Calibri Light" panose="020F0302020204030204" pitchFamily="34" charset="0"/>
                        </a:rPr>
                        <m:t>𝑐𝑜𝑠</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𝑡</m:t>
                          </m:r>
                        </m:e>
                        <m:sub>
                          <m:r>
                            <a:rPr lang="en-US" sz="2400" b="0" i="1" smtClean="0">
                              <a:solidFill>
                                <a:schemeClr val="bg1"/>
                              </a:solidFill>
                              <a:latin typeface="Cambria Math" panose="02040503050406030204" pitchFamily="18" charset="0"/>
                              <a:cs typeface="Calibri Light" panose="020F0302020204030204" pitchFamily="34" charset="0"/>
                            </a:rPr>
                            <m:t>𝑖𝑡</m:t>
                          </m:r>
                        </m:sub>
                      </m:sSub>
                      <m:r>
                        <a:rPr lang="en-US" sz="2400" b="0" i="1" smtClean="0">
                          <a:solidFill>
                            <a:schemeClr val="bg1"/>
                          </a:solidFill>
                          <a:latin typeface="Cambria Math" panose="02040503050406030204" pitchFamily="18" charset="0"/>
                          <a:cs typeface="Calibri Light" panose="020F0302020204030204" pitchFamily="34" charset="0"/>
                        </a:rPr>
                        <m:t>=</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𝛽</m:t>
                          </m:r>
                        </m:e>
                        <m:sub>
                          <m:r>
                            <a:rPr lang="en-US" sz="2400" b="0" i="1" smtClean="0">
                              <a:solidFill>
                                <a:schemeClr val="bg1"/>
                              </a:solidFill>
                              <a:latin typeface="Cambria Math" panose="02040503050406030204" pitchFamily="18" charset="0"/>
                              <a:cs typeface="Calibri Light" panose="020F0302020204030204" pitchFamily="34" charset="0"/>
                            </a:rPr>
                            <m:t>1</m:t>
                          </m:r>
                        </m:sub>
                      </m:sSub>
                      <m:r>
                        <a:rPr lang="en-US" sz="2400" b="0" i="1" smtClean="0">
                          <a:solidFill>
                            <a:schemeClr val="bg1"/>
                          </a:solidFill>
                          <a:latin typeface="Cambria Math" panose="02040503050406030204" pitchFamily="18" charset="0"/>
                          <a:cs typeface="Calibri Light" panose="020F0302020204030204" pitchFamily="34" charset="0"/>
                        </a:rPr>
                        <m:t>+</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𝛽</m:t>
                          </m:r>
                        </m:e>
                        <m:sub>
                          <m:r>
                            <a:rPr lang="en-US" sz="2400" b="0" i="1" smtClean="0">
                              <a:solidFill>
                                <a:schemeClr val="bg1"/>
                              </a:solidFill>
                              <a:latin typeface="Cambria Math" panose="02040503050406030204" pitchFamily="18" charset="0"/>
                              <a:cs typeface="Calibri Light" panose="020F0302020204030204" pitchFamily="34" charset="0"/>
                            </a:rPr>
                            <m:t>2</m:t>
                          </m:r>
                        </m:sub>
                      </m:sSub>
                      <m:r>
                        <a:rPr lang="en-US" sz="2400" b="0" i="1" smtClean="0">
                          <a:solidFill>
                            <a:schemeClr val="bg1"/>
                          </a:solidFill>
                          <a:latin typeface="Cambria Math" panose="02040503050406030204" pitchFamily="18" charset="0"/>
                          <a:cs typeface="Calibri Light" panose="020F0302020204030204" pitchFamily="34" charset="0"/>
                        </a:rPr>
                        <m:t>𝐸𝑛𝑣𝑄</m:t>
                      </m:r>
                      <m:r>
                        <a:rPr lang="en-US" sz="2400" b="0" i="1" smtClean="0">
                          <a:solidFill>
                            <a:schemeClr val="bg1"/>
                          </a:solidFill>
                          <a:latin typeface="Cambria Math" panose="02040503050406030204" pitchFamily="18" charset="0"/>
                          <a:cs typeface="Calibri Light" panose="020F0302020204030204" pitchFamily="34" charset="0"/>
                        </a:rPr>
                        <m:t>+</m:t>
                      </m:r>
                      <m:r>
                        <a:rPr lang="en-US" sz="2400" b="1" i="1" smtClean="0">
                          <a:solidFill>
                            <a:schemeClr val="bg1"/>
                          </a:solidFill>
                          <a:latin typeface="Cambria Math" panose="02040503050406030204" pitchFamily="18" charset="0"/>
                          <a:cs typeface="Calibri Light" panose="020F0302020204030204" pitchFamily="34" charset="0"/>
                        </a:rPr>
                        <m:t>𝑿</m:t>
                      </m:r>
                      <m:r>
                        <a:rPr lang="en-US" sz="2400" b="1" i="1" smtClean="0">
                          <a:solidFill>
                            <a:schemeClr val="bg1"/>
                          </a:solidFill>
                          <a:latin typeface="Cambria Math" panose="02040503050406030204" pitchFamily="18" charset="0"/>
                          <a:cs typeface="Calibri Light" panose="020F0302020204030204" pitchFamily="34" charset="0"/>
                        </a:rPr>
                        <m:t>𝜷</m:t>
                      </m:r>
                      <m:r>
                        <a:rPr lang="en-US" sz="2400" b="0" i="1" smtClean="0">
                          <a:solidFill>
                            <a:schemeClr val="bg1"/>
                          </a:solidFill>
                          <a:latin typeface="Cambria Math" panose="02040503050406030204" pitchFamily="18" charset="0"/>
                          <a:cs typeface="Calibri Light" panose="020F0302020204030204" pitchFamily="34" charset="0"/>
                        </a:rPr>
                        <m:t>+</m:t>
                      </m:r>
                      <m:r>
                        <a:rPr lang="en-US" sz="2400" b="0" i="1" smtClean="0">
                          <a:solidFill>
                            <a:schemeClr val="bg1"/>
                          </a:solidFill>
                          <a:latin typeface="Cambria Math" panose="02040503050406030204" pitchFamily="18" charset="0"/>
                          <a:cs typeface="Calibri Light" panose="020F0302020204030204" pitchFamily="34" charset="0"/>
                        </a:rPr>
                        <m:t>𝜙</m:t>
                      </m:r>
                      <m:r>
                        <a:rPr lang="en-US" sz="2400" b="0" i="1" smtClean="0">
                          <a:solidFill>
                            <a:schemeClr val="bg1"/>
                          </a:solidFill>
                          <a:latin typeface="Cambria Math" panose="02040503050406030204" pitchFamily="18" charset="0"/>
                          <a:cs typeface="Calibri Light" panose="020F0302020204030204" pitchFamily="34" charset="0"/>
                        </a:rPr>
                        <m:t>+</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𝜀</m:t>
                          </m:r>
                        </m:e>
                        <m:sub>
                          <m:r>
                            <a:rPr lang="en-US" sz="2400" b="0" i="1" smtClean="0">
                              <a:solidFill>
                                <a:schemeClr val="bg1"/>
                              </a:solidFill>
                              <a:latin typeface="Cambria Math" panose="02040503050406030204" pitchFamily="18" charset="0"/>
                              <a:cs typeface="Calibri Light" panose="020F0302020204030204" pitchFamily="34" charset="0"/>
                            </a:rPr>
                            <m:t>𝑖𝑡</m:t>
                          </m:r>
                        </m:sub>
                      </m:sSub>
                    </m:oMath>
                  </m:oMathPara>
                </a14:m>
                <a:endParaRPr lang="en-US" sz="2400" dirty="0">
                  <a:solidFill>
                    <a:schemeClr val="bg1"/>
                  </a:solidFill>
                  <a:latin typeface="+mj-lt"/>
                  <a:cs typeface="Calibri Light" panose="020F0302020204030204" pitchFamily="34" charset="0"/>
                </a:endParaRPr>
              </a:p>
              <a:p>
                <a:pPr lvl="1"/>
                <a:endParaRPr lang="en-US" sz="2400" dirty="0">
                  <a:solidFill>
                    <a:schemeClr val="bg1"/>
                  </a:solidFill>
                  <a:latin typeface="+mj-lt"/>
                  <a:cs typeface="Calibri Light" panose="020F0302020204030204" pitchFamily="34" charset="0"/>
                </a:endParaRPr>
              </a:p>
              <a:p>
                <a:pPr lvl="1"/>
                <a:r>
                  <a:rPr lang="en-US" sz="2400" b="1" dirty="0">
                    <a:latin typeface="+mj-lt"/>
                    <a:cs typeface="Calibri Light" panose="020F0302020204030204" pitchFamily="34" charset="0"/>
                  </a:rPr>
                  <a:t>*</a:t>
                </a:r>
                <a:r>
                  <a:rPr lang="en-US" sz="2400" dirty="0">
                    <a:latin typeface="+mj-lt"/>
                    <a:cs typeface="Calibri Light" panose="020F0302020204030204" pitchFamily="34" charset="0"/>
                  </a:rPr>
                  <a:t> Captures many things, the perceived environmental quality and the perceived risk associated with the perceived exposure</a:t>
                </a:r>
              </a:p>
              <a:p>
                <a:pPr lvl="1"/>
                <a:endParaRPr lang="en-US" sz="2400" dirty="0">
                  <a:latin typeface="+mj-lt"/>
                  <a:cs typeface="Calibri Light" panose="020F0302020204030204" pitchFamily="34" charset="0"/>
                </a:endParaRP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32724"/>
                <a:ext cx="11498080" cy="5925276"/>
              </a:xfrm>
              <a:prstGeom prst="rect">
                <a:avLst/>
              </a:prstGeom>
              <a:blipFill>
                <a:blip r:embed="rId4"/>
                <a:stretch>
                  <a:fillRect t="-823"/>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Model</a:t>
            </a:r>
          </a:p>
        </p:txBody>
      </p:sp>
    </p:spTree>
    <p:custDataLst>
      <p:tags r:id="rId1"/>
    </p:custDataLst>
    <p:extLst>
      <p:ext uri="{BB962C8B-B14F-4D97-AF65-F5344CB8AC3E}">
        <p14:creationId xmlns:p14="http://schemas.microsoft.com/office/powerpoint/2010/main" val="25313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A8AE995-3761-4E8E-B676-D7F73B916651}"/>
                  </a:ext>
                </a:extLst>
              </p:cNvPr>
              <p:cNvSpPr txBox="1"/>
              <p:nvPr/>
            </p:nvSpPr>
            <p:spPr>
              <a:xfrm>
                <a:off x="346960" y="932724"/>
                <a:ext cx="11498080" cy="5925276"/>
              </a:xfrm>
              <a:prstGeom prst="rect">
                <a:avLst/>
              </a:prstGeom>
              <a:noFill/>
              <a:effectLst/>
            </p:spPr>
            <p:txBody>
              <a:bodyPr wrap="square" rtlCol="0">
                <a:spAutoFit/>
              </a:bodyPr>
              <a:lstStyle/>
              <a:p>
                <a:pPr lvl="1"/>
                <a:r>
                  <a:rPr lang="en-US" sz="2400" dirty="0">
                    <a:latin typeface="+mj-lt"/>
                    <a:cs typeface="Calibri Light" panose="020F0302020204030204" pitchFamily="34" charset="0"/>
                  </a:rPr>
                  <a:t>As with all economic models, the optimal level of individual expenditure can be determined by equating the marginal benefits of risk reduction (e.g., changes in environmental quality</a:t>
                </a:r>
                <a:r>
                  <a:rPr lang="en-US" sz="2400" b="1" dirty="0">
                    <a:latin typeface="+mj-lt"/>
                    <a:cs typeface="Calibri Light" panose="020F0302020204030204" pitchFamily="34" charset="0"/>
                  </a:rPr>
                  <a:t>*</a:t>
                </a:r>
                <a:r>
                  <a:rPr lang="en-US" sz="2400" dirty="0">
                    <a:latin typeface="+mj-lt"/>
                    <a:cs typeface="Calibri Light" panose="020F0302020204030204" pitchFamily="34" charset="0"/>
                  </a:rPr>
                  <a:t>) with the marginal costs of those reductions (e.g., expenditures)</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Calibri Light" panose="020F0302020204030204" pitchFamily="34" charset="0"/>
                            </a:rPr>
                          </m:ctrlPr>
                        </m:fPr>
                        <m:num>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𝑈</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𝐸𝑛𝑣𝑄</m:t>
                              </m:r>
                            </m:den>
                          </m:f>
                        </m:num>
                        <m:den>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𝑈</m:t>
                              </m:r>
                            </m:num>
                            <m:den>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𝑚𝑜𝑛𝑒𝑦</m:t>
                              </m:r>
                            </m:den>
                          </m:f>
                        </m:den>
                      </m:f>
                      <m:r>
                        <a:rPr lang="en-US" sz="2400" b="0" i="1" smtClean="0">
                          <a:latin typeface="Cambria Math" panose="02040503050406030204" pitchFamily="18" charset="0"/>
                          <a:cs typeface="Calibri Light" panose="020F0302020204030204" pitchFamily="34" charset="0"/>
                        </a:rPr>
                        <m:t>=</m:t>
                      </m:r>
                      <m:f>
                        <m:fPr>
                          <m:ctrlPr>
                            <a:rPr lang="en-US" sz="2400" b="0" i="1" smtClean="0">
                              <a:latin typeface="Cambria Math" panose="02040503050406030204" pitchFamily="18" charset="0"/>
                              <a:cs typeface="Calibri Light" panose="020F0302020204030204" pitchFamily="34" charset="0"/>
                            </a:rPr>
                          </m:ctrlPr>
                        </m:fPr>
                        <m:num>
                          <m:r>
                            <a:rPr lang="en-US" sz="2400" b="0" i="1" smtClean="0">
                              <a:latin typeface="Cambria Math" panose="02040503050406030204" pitchFamily="18" charset="0"/>
                              <a:cs typeface="Calibri Light" panose="020F0302020204030204" pitchFamily="34" charset="0"/>
                            </a:rPr>
                            <m:t>𝑀</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𝑈</m:t>
                              </m:r>
                            </m:e>
                            <m:sub>
                              <m:r>
                                <a:rPr lang="en-US" sz="2400" b="0" i="1" smtClean="0">
                                  <a:latin typeface="Cambria Math" panose="02040503050406030204" pitchFamily="18" charset="0"/>
                                  <a:cs typeface="Calibri Light" panose="020F0302020204030204" pitchFamily="34" charset="0"/>
                                </a:rPr>
                                <m:t>𝐸𝑛𝑣𝑄</m:t>
                              </m:r>
                            </m:sub>
                          </m:sSub>
                        </m:num>
                        <m:den>
                          <m:r>
                            <a:rPr lang="en-US" sz="2400" b="0" i="1" smtClean="0">
                              <a:latin typeface="Cambria Math" panose="02040503050406030204" pitchFamily="18" charset="0"/>
                              <a:cs typeface="Calibri Light" panose="020F0302020204030204" pitchFamily="34" charset="0"/>
                            </a:rPr>
                            <m:t>𝑀</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𝑈</m:t>
                              </m:r>
                            </m:e>
                            <m:sub>
                              <m:r>
                                <a:rPr lang="en-US" sz="2400" b="0" i="1" smtClean="0">
                                  <a:latin typeface="Cambria Math" panose="02040503050406030204" pitchFamily="18" charset="0"/>
                                  <a:cs typeface="Calibri Light" panose="020F0302020204030204" pitchFamily="34" charset="0"/>
                                </a:rPr>
                                <m:t>𝑚𝑜𝑛𝑒𝑦</m:t>
                              </m:r>
                            </m:sub>
                          </m:sSub>
                        </m:den>
                      </m:f>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𝑀𝑅</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𝑆</m:t>
                          </m:r>
                        </m:e>
                        <m: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 </m:t>
                          </m:r>
                          <m:r>
                            <a:rPr lang="en-US" sz="2400" b="0" i="1" smtClean="0">
                              <a:latin typeface="Cambria Math" panose="02040503050406030204" pitchFamily="18" charset="0"/>
                              <a:cs typeface="Calibri Light" panose="020F0302020204030204" pitchFamily="34" charset="0"/>
                            </a:rPr>
                            <m:t>𝑚𝑜𝑛𝑒𝑦</m:t>
                          </m:r>
                        </m:sub>
                      </m:sSub>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sub>
                      </m:sSub>
                    </m:oMath>
                  </m:oMathPara>
                </a14:m>
                <a:endParaRPr lang="en-US" sz="2400" b="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One common way to estimate </a:t>
                </a:r>
                <a14:m>
                  <m:oMath xmlns:m="http://schemas.openxmlformats.org/officeDocument/2006/math">
                    <m:r>
                      <a:rPr lang="en-US" sz="2400" b="0" i="1" smtClean="0">
                        <a:latin typeface="Cambria Math" panose="02040503050406030204" pitchFamily="18" charset="0"/>
                        <a:cs typeface="Calibri Light" panose="020F0302020204030204" pitchFamily="34" charset="0"/>
                      </a:rPr>
                      <m:t>𝑀𝑊𝑇</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𝑃</m:t>
                        </m:r>
                      </m:e>
                      <m:sub>
                        <m:r>
                          <a:rPr lang="en-US" sz="2400" b="0" i="1" smtClean="0">
                            <a:latin typeface="Cambria Math" panose="02040503050406030204" pitchFamily="18" charset="0"/>
                            <a:cs typeface="Calibri Light" panose="020F0302020204030204" pitchFamily="34" charset="0"/>
                          </a:rPr>
                          <m:t>𝐸𝑛𝑣𝑄</m:t>
                        </m:r>
                      </m:sub>
                    </m:sSub>
                  </m:oMath>
                </a14:m>
                <a:r>
                  <a:rPr lang="en-US" sz="2400" dirty="0">
                    <a:latin typeface="+mj-lt"/>
                    <a:cs typeface="Calibri Light" panose="020F0302020204030204" pitchFamily="34" charset="0"/>
                  </a:rPr>
                  <a:t> is through observed expenditures</a:t>
                </a:r>
              </a:p>
              <a:p>
                <a:pPr lvl="1"/>
                <a:endParaRPr lang="en-US" sz="2400" dirty="0">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Light" panose="020F0302020204030204" pitchFamily="34" charset="0"/>
                        </a:rPr>
                        <m:t>𝑐𝑜𝑠</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𝑡</m:t>
                          </m:r>
                        </m:e>
                        <m:sub>
                          <m:r>
                            <a:rPr lang="en-US" sz="2400" b="0" i="1" smtClean="0">
                              <a:latin typeface="Cambria Math" panose="02040503050406030204" pitchFamily="18" charset="0"/>
                              <a:cs typeface="Calibri Light" panose="020F0302020204030204" pitchFamily="34" charset="0"/>
                            </a:rPr>
                            <m:t>𝑖𝑡</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1</m:t>
                          </m:r>
                        </m:sub>
                      </m:sSub>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𝛽</m:t>
                          </m:r>
                        </m:e>
                        <m:sub>
                          <m:r>
                            <a:rPr lang="en-US" sz="2400" b="0" i="1" smtClean="0">
                              <a:latin typeface="Cambria Math" panose="02040503050406030204" pitchFamily="18" charset="0"/>
                              <a:cs typeface="Calibri Light" panose="020F0302020204030204" pitchFamily="34" charset="0"/>
                            </a:rPr>
                            <m:t>2</m:t>
                          </m:r>
                        </m:sub>
                      </m:sSub>
                      <m:r>
                        <a:rPr lang="en-US" sz="2400" b="0" i="1" smtClean="0">
                          <a:latin typeface="Cambria Math" panose="02040503050406030204" pitchFamily="18" charset="0"/>
                          <a:cs typeface="Calibri Light" panose="020F0302020204030204" pitchFamily="34" charset="0"/>
                        </a:rPr>
                        <m:t>𝐸𝑛𝑣𝑄</m:t>
                      </m:r>
                      <m:r>
                        <a:rPr lang="en-US" sz="2400" b="0" i="1" smtClean="0">
                          <a:latin typeface="Cambria Math" panose="02040503050406030204" pitchFamily="18" charset="0"/>
                          <a:cs typeface="Calibri Light" panose="020F0302020204030204" pitchFamily="34" charset="0"/>
                        </a:rPr>
                        <m:t>+</m:t>
                      </m:r>
                      <m:r>
                        <a:rPr lang="en-US" sz="2400" b="1" i="1" smtClean="0">
                          <a:latin typeface="Cambria Math" panose="02040503050406030204" pitchFamily="18" charset="0"/>
                          <a:cs typeface="Calibri Light" panose="020F0302020204030204" pitchFamily="34" charset="0"/>
                        </a:rPr>
                        <m:t>𝑿</m:t>
                      </m:r>
                      <m:r>
                        <a:rPr lang="en-US" sz="2400" b="1" i="1" smtClean="0">
                          <a:latin typeface="Cambria Math" panose="02040503050406030204" pitchFamily="18" charset="0"/>
                          <a:cs typeface="Calibri Light" panose="020F0302020204030204" pitchFamily="34" charset="0"/>
                        </a:rPr>
                        <m:t>𝜷</m:t>
                      </m:r>
                      <m:r>
                        <a:rPr lang="en-US" sz="2400" b="0" i="1" smtClean="0">
                          <a:latin typeface="Cambria Math" panose="02040503050406030204" pitchFamily="18" charset="0"/>
                          <a:cs typeface="Calibri Light" panose="020F0302020204030204" pitchFamily="34" charset="0"/>
                        </a:rPr>
                        <m:t>+</m:t>
                      </m:r>
                      <m:r>
                        <a:rPr lang="en-US" sz="2400" b="0" i="1" smtClean="0">
                          <a:latin typeface="Cambria Math" panose="02040503050406030204" pitchFamily="18" charset="0"/>
                          <a:cs typeface="Calibri Light" panose="020F0302020204030204" pitchFamily="34" charset="0"/>
                        </a:rPr>
                        <m:t>𝜙</m:t>
                      </m:r>
                      <m:r>
                        <a:rPr lang="en-US" sz="2400" b="0" i="1" smtClean="0">
                          <a:latin typeface="Cambria Math" panose="02040503050406030204" pitchFamily="18" charset="0"/>
                          <a:cs typeface="Calibri Light" panose="020F0302020204030204" pitchFamily="34" charset="0"/>
                        </a:rPr>
                        <m:t>+</m:t>
                      </m:r>
                      <m:sSub>
                        <m:sSubPr>
                          <m:ctrlPr>
                            <a:rPr lang="en-US" sz="2400" b="0" i="1" smtClean="0">
                              <a:latin typeface="Cambria Math" panose="02040503050406030204" pitchFamily="18" charset="0"/>
                              <a:cs typeface="Calibri Light" panose="020F0302020204030204" pitchFamily="34" charset="0"/>
                            </a:rPr>
                          </m:ctrlPr>
                        </m:sSubPr>
                        <m:e>
                          <m:r>
                            <a:rPr lang="en-US" sz="2400" b="0" i="1" smtClean="0">
                              <a:latin typeface="Cambria Math" panose="02040503050406030204" pitchFamily="18" charset="0"/>
                              <a:cs typeface="Calibri Light" panose="020F0302020204030204" pitchFamily="34" charset="0"/>
                            </a:rPr>
                            <m:t>𝜀</m:t>
                          </m:r>
                        </m:e>
                        <m:sub>
                          <m:r>
                            <a:rPr lang="en-US" sz="2400" b="0" i="1" smtClean="0">
                              <a:latin typeface="Cambria Math" panose="02040503050406030204" pitchFamily="18" charset="0"/>
                              <a:cs typeface="Calibri Light" panose="020F0302020204030204" pitchFamily="34" charset="0"/>
                            </a:rPr>
                            <m:t>𝑖𝑡</m:t>
                          </m:r>
                        </m:sub>
                      </m:sSub>
                    </m:oMath>
                  </m:oMathPara>
                </a14:m>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b="1" dirty="0">
                    <a:latin typeface="+mj-lt"/>
                    <a:cs typeface="Calibri Light" panose="020F0302020204030204" pitchFamily="34" charset="0"/>
                  </a:rPr>
                  <a:t>*</a:t>
                </a:r>
                <a:r>
                  <a:rPr lang="en-US" sz="2400" dirty="0">
                    <a:latin typeface="+mj-lt"/>
                    <a:cs typeface="Calibri Light" panose="020F0302020204030204" pitchFamily="34" charset="0"/>
                  </a:rPr>
                  <a:t> Captures many things, the perceived environmental quality and the perceived risk associated with the perceived exposure</a:t>
                </a:r>
              </a:p>
              <a:p>
                <a:pPr lvl="1"/>
                <a:endParaRPr lang="en-US" sz="2400" dirty="0">
                  <a:latin typeface="+mj-lt"/>
                  <a:cs typeface="Calibri Light" panose="020F0302020204030204" pitchFamily="34" charset="0"/>
                </a:endParaRPr>
              </a:p>
            </p:txBody>
          </p:sp>
        </mc:Choice>
        <mc:Fallback>
          <p:sp>
            <p:nvSpPr>
              <p:cNvPr id="9" name="TextBox 8">
                <a:extLst>
                  <a:ext uri="{FF2B5EF4-FFF2-40B4-BE49-F238E27FC236}">
                    <a16:creationId xmlns:a16="http://schemas.microsoft.com/office/drawing/2014/main" id="{9A8AE995-3761-4E8E-B676-D7F73B916651}"/>
                  </a:ext>
                </a:extLst>
              </p:cNvPr>
              <p:cNvSpPr txBox="1">
                <a:spLocks noRot="1" noChangeAspect="1" noMove="1" noResize="1" noEditPoints="1" noAdjustHandles="1" noChangeArrowheads="1" noChangeShapeType="1" noTextEdit="1"/>
              </p:cNvSpPr>
              <p:nvPr/>
            </p:nvSpPr>
            <p:spPr>
              <a:xfrm>
                <a:off x="346960" y="932724"/>
                <a:ext cx="11498080" cy="5925276"/>
              </a:xfrm>
              <a:prstGeom prst="rect">
                <a:avLst/>
              </a:prstGeom>
              <a:blipFill>
                <a:blip r:embed="rId4"/>
                <a:stretch>
                  <a:fillRect t="-823"/>
                </a:stretch>
              </a:blipFill>
              <a:effectLst/>
            </p:spPr>
            <p:txBody>
              <a:bodyPr/>
              <a:lstStyle/>
              <a:p>
                <a:r>
                  <a:rPr lang="en-US">
                    <a:noFill/>
                  </a:rPr>
                  <a:t> </a:t>
                </a:r>
              </a:p>
            </p:txBody>
          </p:sp>
        </mc:Fallback>
      </mc:AlternateContent>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The Model</a:t>
            </a:r>
          </a:p>
        </p:txBody>
      </p:sp>
    </p:spTree>
    <p:custDataLst>
      <p:tags r:id="rId1"/>
    </p:custDataLst>
    <p:extLst>
      <p:ext uri="{BB962C8B-B14F-4D97-AF65-F5344CB8AC3E}">
        <p14:creationId xmlns:p14="http://schemas.microsoft.com/office/powerpoint/2010/main" val="364257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23470</TotalTime>
  <Words>2338</Words>
  <Application>Microsoft Office PowerPoint</Application>
  <PresentationFormat>Widescreen</PresentationFormat>
  <Paragraphs>216</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669</cp:revision>
  <dcterms:created xsi:type="dcterms:W3CDTF">2018-08-24T16:58:07Z</dcterms:created>
  <dcterms:modified xsi:type="dcterms:W3CDTF">2022-09-21T19:07:25Z</dcterms:modified>
</cp:coreProperties>
</file>