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handoutMasterIdLst>
    <p:handoutMasterId r:id="rId43"/>
  </p:handoutMasterIdLst>
  <p:sldIdLst>
    <p:sldId id="315" r:id="rId2"/>
    <p:sldId id="498" r:id="rId3"/>
    <p:sldId id="538" r:id="rId4"/>
    <p:sldId id="547" r:id="rId5"/>
    <p:sldId id="552" r:id="rId6"/>
    <p:sldId id="553" r:id="rId7"/>
    <p:sldId id="554" r:id="rId8"/>
    <p:sldId id="551" r:id="rId9"/>
    <p:sldId id="562" r:id="rId10"/>
    <p:sldId id="559" r:id="rId11"/>
    <p:sldId id="563" r:id="rId12"/>
    <p:sldId id="567" r:id="rId13"/>
    <p:sldId id="568" r:id="rId14"/>
    <p:sldId id="565" r:id="rId15"/>
    <p:sldId id="566" r:id="rId16"/>
    <p:sldId id="572" r:id="rId17"/>
    <p:sldId id="594" r:id="rId18"/>
    <p:sldId id="573" r:id="rId19"/>
    <p:sldId id="574" r:id="rId20"/>
    <p:sldId id="575" r:id="rId21"/>
    <p:sldId id="578" r:id="rId22"/>
    <p:sldId id="577" r:id="rId23"/>
    <p:sldId id="499" r:id="rId24"/>
    <p:sldId id="476" r:id="rId25"/>
    <p:sldId id="541" r:id="rId26"/>
    <p:sldId id="544" r:id="rId27"/>
    <p:sldId id="543" r:id="rId28"/>
    <p:sldId id="540" r:id="rId29"/>
    <p:sldId id="513" r:id="rId30"/>
    <p:sldId id="545" r:id="rId31"/>
    <p:sldId id="582" r:id="rId32"/>
    <p:sldId id="584" r:id="rId33"/>
    <p:sldId id="585" r:id="rId34"/>
    <p:sldId id="588" r:id="rId35"/>
    <p:sldId id="589" r:id="rId36"/>
    <p:sldId id="590" r:id="rId37"/>
    <p:sldId id="592" r:id="rId38"/>
    <p:sldId id="593" r:id="rId39"/>
    <p:sldId id="465" r:id="rId40"/>
    <p:sldId id="5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98"/>
            <p14:sldId id="538"/>
            <p14:sldId id="547"/>
            <p14:sldId id="552"/>
            <p14:sldId id="553"/>
            <p14:sldId id="554"/>
            <p14:sldId id="551"/>
            <p14:sldId id="562"/>
            <p14:sldId id="559"/>
            <p14:sldId id="563"/>
            <p14:sldId id="567"/>
            <p14:sldId id="568"/>
            <p14:sldId id="565"/>
            <p14:sldId id="566"/>
            <p14:sldId id="572"/>
            <p14:sldId id="594"/>
            <p14:sldId id="573"/>
            <p14:sldId id="574"/>
            <p14:sldId id="575"/>
            <p14:sldId id="578"/>
            <p14:sldId id="577"/>
            <p14:sldId id="499"/>
            <p14:sldId id="476"/>
            <p14:sldId id="541"/>
            <p14:sldId id="544"/>
            <p14:sldId id="543"/>
            <p14:sldId id="540"/>
            <p14:sldId id="513"/>
            <p14:sldId id="545"/>
            <p14:sldId id="582"/>
            <p14:sldId id="584"/>
            <p14:sldId id="585"/>
            <p14:sldId id="588"/>
            <p14:sldId id="589"/>
            <p14:sldId id="590"/>
            <p14:sldId id="592"/>
            <p14:sldId id="593"/>
            <p14:sldId id="465"/>
            <p14:sldId id="570"/>
          </p14:sldIdLst>
        </p14:section>
        <p14:section name="Store" id="{99F90279-42E7-411D-A27A-8C0A36389AB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EBA090-0AE9-9F8E-40EE-5CC243E7E5EE}" name="Wes Austin" initials="WA" userId="Wes Austi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F314"/>
    <a:srgbClr val="FF9900"/>
    <a:srgbClr val="DDDDDD"/>
    <a:srgbClr val="00B050"/>
    <a:srgbClr val="007033"/>
    <a:srgbClr val="C00000"/>
    <a:srgbClr val="2E6187"/>
    <a:srgbClr val="E09878"/>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947" autoAdjust="0"/>
  </p:normalViewPr>
  <p:slideViewPr>
    <p:cSldViewPr snapToGrid="0">
      <p:cViewPr varScale="1">
        <p:scale>
          <a:sx n="108" d="100"/>
          <a:sy n="108" d="100"/>
        </p:scale>
        <p:origin x="48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Wes" userId="af0a08d3-450a-44fe-af25-05348afc4137" providerId="ADAL" clId="{1D7F8DD0-D7A5-4150-8577-0680E7F68494}"/>
    <pc:docChg chg="undo custSel addSld delSld modSld sldOrd modSection">
      <pc:chgData name="Austin, Wes" userId="af0a08d3-450a-44fe-af25-05348afc4137" providerId="ADAL" clId="{1D7F8DD0-D7A5-4150-8577-0680E7F68494}" dt="2022-10-17T19:26:58.203" v="2001" actId="20577"/>
      <pc:docMkLst>
        <pc:docMk/>
      </pc:docMkLst>
      <pc:sldChg chg="modSp mod">
        <pc:chgData name="Austin, Wes" userId="af0a08d3-450a-44fe-af25-05348afc4137" providerId="ADAL" clId="{1D7F8DD0-D7A5-4150-8577-0680E7F68494}" dt="2022-10-17T19:26:58.203" v="2001" actId="20577"/>
        <pc:sldMkLst>
          <pc:docMk/>
          <pc:sldMk cId="1473508937" sldId="465"/>
        </pc:sldMkLst>
        <pc:spChg chg="mod">
          <ac:chgData name="Austin, Wes" userId="af0a08d3-450a-44fe-af25-05348afc4137" providerId="ADAL" clId="{1D7F8DD0-D7A5-4150-8577-0680E7F68494}" dt="2022-10-17T19:26:58.203" v="2001" actId="20577"/>
          <ac:spMkLst>
            <pc:docMk/>
            <pc:sldMk cId="1473508937" sldId="465"/>
            <ac:spMk id="11" creationId="{1DF8D491-E9D6-4622-95D9-A31A202ACC5D}"/>
          </ac:spMkLst>
        </pc:spChg>
      </pc:sldChg>
      <pc:sldChg chg="modSp mod">
        <pc:chgData name="Austin, Wes" userId="af0a08d3-450a-44fe-af25-05348afc4137" providerId="ADAL" clId="{1D7F8DD0-D7A5-4150-8577-0680E7F68494}" dt="2022-10-17T19:24:19.802" v="1946" actId="20577"/>
        <pc:sldMkLst>
          <pc:docMk/>
          <pc:sldMk cId="211577993" sldId="513"/>
        </pc:sldMkLst>
        <pc:spChg chg="mod">
          <ac:chgData name="Austin, Wes" userId="af0a08d3-450a-44fe-af25-05348afc4137" providerId="ADAL" clId="{1D7F8DD0-D7A5-4150-8577-0680E7F68494}" dt="2022-10-17T19:24:19.802" v="1946" actId="20577"/>
          <ac:spMkLst>
            <pc:docMk/>
            <pc:sldMk cId="211577993" sldId="513"/>
            <ac:spMk id="9" creationId="{9A8AE995-3761-4E8E-B676-D7F73B916651}"/>
          </ac:spMkLst>
        </pc:spChg>
      </pc:sldChg>
      <pc:sldChg chg="modSp mod">
        <pc:chgData name="Austin, Wes" userId="af0a08d3-450a-44fe-af25-05348afc4137" providerId="ADAL" clId="{1D7F8DD0-D7A5-4150-8577-0680E7F68494}" dt="2022-10-17T16:14:45.865" v="1639" actId="20577"/>
        <pc:sldMkLst>
          <pc:docMk/>
          <pc:sldMk cId="881066144" sldId="545"/>
        </pc:sldMkLst>
        <pc:spChg chg="mod">
          <ac:chgData name="Austin, Wes" userId="af0a08d3-450a-44fe-af25-05348afc4137" providerId="ADAL" clId="{1D7F8DD0-D7A5-4150-8577-0680E7F68494}" dt="2022-10-17T16:14:45.865" v="1639" actId="20577"/>
          <ac:spMkLst>
            <pc:docMk/>
            <pc:sldMk cId="881066144" sldId="545"/>
            <ac:spMk id="9" creationId="{9A8AE995-3761-4E8E-B676-D7F73B916651}"/>
          </ac:spMkLst>
        </pc:spChg>
      </pc:sldChg>
      <pc:sldChg chg="modSp mod">
        <pc:chgData name="Austin, Wes" userId="af0a08d3-450a-44fe-af25-05348afc4137" providerId="ADAL" clId="{1D7F8DD0-D7A5-4150-8577-0680E7F68494}" dt="2022-10-17T15:35:10.731" v="163" actId="114"/>
        <pc:sldMkLst>
          <pc:docMk/>
          <pc:sldMk cId="3394132261" sldId="563"/>
        </pc:sldMkLst>
        <pc:spChg chg="mod">
          <ac:chgData name="Austin, Wes" userId="af0a08d3-450a-44fe-af25-05348afc4137" providerId="ADAL" clId="{1D7F8DD0-D7A5-4150-8577-0680E7F68494}" dt="2022-10-17T15:35:10.731" v="163" actId="114"/>
          <ac:spMkLst>
            <pc:docMk/>
            <pc:sldMk cId="3394132261" sldId="563"/>
            <ac:spMk id="17" creationId="{01B6BE1D-B135-54A2-29BF-BF3B32F73783}"/>
          </ac:spMkLst>
        </pc:spChg>
      </pc:sldChg>
      <pc:sldChg chg="modSp mod">
        <pc:chgData name="Austin, Wes" userId="af0a08d3-450a-44fe-af25-05348afc4137" providerId="ADAL" clId="{1D7F8DD0-D7A5-4150-8577-0680E7F68494}" dt="2022-10-17T15:21:50.643" v="14" actId="14100"/>
        <pc:sldMkLst>
          <pc:docMk/>
          <pc:sldMk cId="2857238044" sldId="565"/>
        </pc:sldMkLst>
        <pc:spChg chg="mod">
          <ac:chgData name="Austin, Wes" userId="af0a08d3-450a-44fe-af25-05348afc4137" providerId="ADAL" clId="{1D7F8DD0-D7A5-4150-8577-0680E7F68494}" dt="2022-10-17T15:21:50.643" v="14" actId="14100"/>
          <ac:spMkLst>
            <pc:docMk/>
            <pc:sldMk cId="2857238044" sldId="565"/>
            <ac:spMk id="56" creationId="{7EC1FF4E-F285-2D52-49CC-3323D9550B47}"/>
          </ac:spMkLst>
        </pc:spChg>
      </pc:sldChg>
      <pc:sldChg chg="addSp delSp modSp mod">
        <pc:chgData name="Austin, Wes" userId="af0a08d3-450a-44fe-af25-05348afc4137" providerId="ADAL" clId="{1D7F8DD0-D7A5-4150-8577-0680E7F68494}" dt="2022-10-17T19:13:29.776" v="1720" actId="207"/>
        <pc:sldMkLst>
          <pc:docMk/>
          <pc:sldMk cId="4268565743" sldId="566"/>
        </pc:sldMkLst>
        <pc:spChg chg="add mod">
          <ac:chgData name="Austin, Wes" userId="af0a08d3-450a-44fe-af25-05348afc4137" providerId="ADAL" clId="{1D7F8DD0-D7A5-4150-8577-0680E7F68494}" dt="2022-10-17T19:12:50.097" v="1686" actId="1076"/>
          <ac:spMkLst>
            <pc:docMk/>
            <pc:sldMk cId="4268565743" sldId="566"/>
            <ac:spMk id="19" creationId="{1088DDC3-9259-4E15-8293-E95551161A84}"/>
          </ac:spMkLst>
        </pc:spChg>
        <pc:spChg chg="add del mod">
          <ac:chgData name="Austin, Wes" userId="af0a08d3-450a-44fe-af25-05348afc4137" providerId="ADAL" clId="{1D7F8DD0-D7A5-4150-8577-0680E7F68494}" dt="2022-10-17T15:40:29.063" v="273" actId="478"/>
          <ac:spMkLst>
            <pc:docMk/>
            <pc:sldMk cId="4268565743" sldId="566"/>
            <ac:spMk id="19" creationId="{186A80B3-41E2-4FC6-89C7-7BC528F5623A}"/>
          </ac:spMkLst>
        </pc:spChg>
        <pc:spChg chg="add mod">
          <ac:chgData name="Austin, Wes" userId="af0a08d3-450a-44fe-af25-05348afc4137" providerId="ADAL" clId="{1D7F8DD0-D7A5-4150-8577-0680E7F68494}" dt="2022-10-17T19:13:29.776" v="1720" actId="207"/>
          <ac:spMkLst>
            <pc:docMk/>
            <pc:sldMk cId="4268565743" sldId="566"/>
            <ac:spMk id="20" creationId="{2435976C-0BF0-480D-907C-B1BBE727A1FA}"/>
          </ac:spMkLst>
        </pc:spChg>
        <pc:spChg chg="add del mod">
          <ac:chgData name="Austin, Wes" userId="af0a08d3-450a-44fe-af25-05348afc4137" providerId="ADAL" clId="{1D7F8DD0-D7A5-4150-8577-0680E7F68494}" dt="2022-10-17T15:44:40.195" v="648"/>
          <ac:spMkLst>
            <pc:docMk/>
            <pc:sldMk cId="4268565743" sldId="566"/>
            <ac:spMk id="21" creationId="{D7005537-778B-4A66-948A-32A0469B80A2}"/>
          </ac:spMkLst>
        </pc:spChg>
        <pc:cxnChg chg="add del mod">
          <ac:chgData name="Austin, Wes" userId="af0a08d3-450a-44fe-af25-05348afc4137" providerId="ADAL" clId="{1D7F8DD0-D7A5-4150-8577-0680E7F68494}" dt="2022-10-17T15:40:29.853" v="274" actId="478"/>
          <ac:cxnSpMkLst>
            <pc:docMk/>
            <pc:sldMk cId="4268565743" sldId="566"/>
            <ac:cxnSpMk id="3" creationId="{3A8CD631-EEB7-4825-851A-706A35DCC771}"/>
          </ac:cxnSpMkLst>
        </pc:cxnChg>
      </pc:sldChg>
      <pc:sldChg chg="modSp mod">
        <pc:chgData name="Austin, Wes" userId="af0a08d3-450a-44fe-af25-05348afc4137" providerId="ADAL" clId="{1D7F8DD0-D7A5-4150-8577-0680E7F68494}" dt="2022-10-17T15:35:41.209" v="260" actId="20577"/>
        <pc:sldMkLst>
          <pc:docMk/>
          <pc:sldMk cId="3093279473" sldId="567"/>
        </pc:sldMkLst>
        <pc:spChg chg="mod">
          <ac:chgData name="Austin, Wes" userId="af0a08d3-450a-44fe-af25-05348afc4137" providerId="ADAL" clId="{1D7F8DD0-D7A5-4150-8577-0680E7F68494}" dt="2022-10-17T15:35:41.209" v="260" actId="20577"/>
          <ac:spMkLst>
            <pc:docMk/>
            <pc:sldMk cId="3093279473" sldId="567"/>
            <ac:spMk id="17" creationId="{01B6BE1D-B135-54A2-29BF-BF3B32F73783}"/>
          </ac:spMkLst>
        </pc:spChg>
      </pc:sldChg>
      <pc:sldChg chg="modSp mod">
        <pc:chgData name="Austin, Wes" userId="af0a08d3-450a-44fe-af25-05348afc4137" providerId="ADAL" clId="{1D7F8DD0-D7A5-4150-8577-0680E7F68494}" dt="2022-10-17T15:36:02.527" v="261"/>
        <pc:sldMkLst>
          <pc:docMk/>
          <pc:sldMk cId="2784496653" sldId="568"/>
        </pc:sldMkLst>
        <pc:spChg chg="mod">
          <ac:chgData name="Austin, Wes" userId="af0a08d3-450a-44fe-af25-05348afc4137" providerId="ADAL" clId="{1D7F8DD0-D7A5-4150-8577-0680E7F68494}" dt="2022-10-17T15:36:02.527" v="261"/>
          <ac:spMkLst>
            <pc:docMk/>
            <pc:sldMk cId="2784496653" sldId="568"/>
            <ac:spMk id="17" creationId="{01B6BE1D-B135-54A2-29BF-BF3B32F73783}"/>
          </ac:spMkLst>
        </pc:spChg>
      </pc:sldChg>
      <pc:sldChg chg="addSp delSp modSp mod">
        <pc:chgData name="Austin, Wes" userId="af0a08d3-450a-44fe-af25-05348afc4137" providerId="ADAL" clId="{1D7F8DD0-D7A5-4150-8577-0680E7F68494}" dt="2022-10-17T19:15:13.007" v="1732" actId="478"/>
        <pc:sldMkLst>
          <pc:docMk/>
          <pc:sldMk cId="3794224384" sldId="572"/>
        </pc:sldMkLst>
        <pc:spChg chg="mod">
          <ac:chgData name="Austin, Wes" userId="af0a08d3-450a-44fe-af25-05348afc4137" providerId="ADAL" clId="{1D7F8DD0-D7A5-4150-8577-0680E7F68494}" dt="2022-10-17T15:26:45.201" v="43" actId="1076"/>
          <ac:spMkLst>
            <pc:docMk/>
            <pc:sldMk cId="3794224384" sldId="572"/>
            <ac:spMk id="14" creationId="{DFD368B5-0BAC-F9A1-FE5A-93377611A8C4}"/>
          </ac:spMkLst>
        </pc:spChg>
        <pc:spChg chg="add mod">
          <ac:chgData name="Austin, Wes" userId="af0a08d3-450a-44fe-af25-05348afc4137" providerId="ADAL" clId="{1D7F8DD0-D7A5-4150-8577-0680E7F68494}" dt="2022-10-17T15:40:20.804" v="271"/>
          <ac:spMkLst>
            <pc:docMk/>
            <pc:sldMk cId="3794224384" sldId="572"/>
            <ac:spMk id="22" creationId="{D4306312-B680-470A-86FF-37C64BFE80C5}"/>
          </ac:spMkLst>
        </pc:spChg>
        <pc:spChg chg="add del mod">
          <ac:chgData name="Austin, Wes" userId="af0a08d3-450a-44fe-af25-05348afc4137" providerId="ADAL" clId="{1D7F8DD0-D7A5-4150-8577-0680E7F68494}" dt="2022-10-17T19:15:13.007" v="1732" actId="478"/>
          <ac:spMkLst>
            <pc:docMk/>
            <pc:sldMk cId="3794224384" sldId="572"/>
            <ac:spMk id="27" creationId="{EC8A53BF-35D9-47E5-B7F6-F6D4FDA64C00}"/>
          </ac:spMkLst>
        </pc:spChg>
        <pc:cxnChg chg="add mod">
          <ac:chgData name="Austin, Wes" userId="af0a08d3-450a-44fe-af25-05348afc4137" providerId="ADAL" clId="{1D7F8DD0-D7A5-4150-8577-0680E7F68494}" dt="2022-10-17T15:40:24.227" v="272"/>
          <ac:cxnSpMkLst>
            <pc:docMk/>
            <pc:sldMk cId="3794224384" sldId="572"/>
            <ac:cxnSpMk id="25" creationId="{5A19530E-5973-411B-A14A-2ACBDC435E7D}"/>
          </ac:cxnSpMkLst>
        </pc:cxnChg>
      </pc:sldChg>
      <pc:sldChg chg="addSp modSp mod">
        <pc:chgData name="Austin, Wes" userId="af0a08d3-450a-44fe-af25-05348afc4137" providerId="ADAL" clId="{1D7F8DD0-D7A5-4150-8577-0680E7F68494}" dt="2022-10-17T19:15:45.412" v="1735"/>
        <pc:sldMkLst>
          <pc:docMk/>
          <pc:sldMk cId="477762789" sldId="573"/>
        </pc:sldMkLst>
        <pc:spChg chg="mod">
          <ac:chgData name="Austin, Wes" userId="af0a08d3-450a-44fe-af25-05348afc4137" providerId="ADAL" clId="{1D7F8DD0-D7A5-4150-8577-0680E7F68494}" dt="2022-10-17T15:24:52.619" v="30" actId="20577"/>
          <ac:spMkLst>
            <pc:docMk/>
            <pc:sldMk cId="477762789" sldId="573"/>
            <ac:spMk id="12" creationId="{8337FE8E-E5AF-A59C-FA59-440F238CEB6B}"/>
          </ac:spMkLst>
        </pc:spChg>
        <pc:spChg chg="add mod">
          <ac:chgData name="Austin, Wes" userId="af0a08d3-450a-44fe-af25-05348afc4137" providerId="ADAL" clId="{1D7F8DD0-D7A5-4150-8577-0680E7F68494}" dt="2022-10-17T15:41:09.371" v="275"/>
          <ac:spMkLst>
            <pc:docMk/>
            <pc:sldMk cId="477762789" sldId="573"/>
            <ac:spMk id="22" creationId="{1911A375-6835-4432-9617-16E6314DFA69}"/>
          </ac:spMkLst>
        </pc:spChg>
        <pc:spChg chg="add mod">
          <ac:chgData name="Austin, Wes" userId="af0a08d3-450a-44fe-af25-05348afc4137" providerId="ADAL" clId="{1D7F8DD0-D7A5-4150-8577-0680E7F68494}" dt="2022-10-17T19:15:45.412" v="1735"/>
          <ac:spMkLst>
            <pc:docMk/>
            <pc:sldMk cId="477762789" sldId="573"/>
            <ac:spMk id="27" creationId="{D2C263E8-1E86-40D8-8140-65666CC981E3}"/>
          </ac:spMkLst>
        </pc:spChg>
        <pc:cxnChg chg="add mod">
          <ac:chgData name="Austin, Wes" userId="af0a08d3-450a-44fe-af25-05348afc4137" providerId="ADAL" clId="{1D7F8DD0-D7A5-4150-8577-0680E7F68494}" dt="2022-10-17T15:41:13.068" v="276"/>
          <ac:cxnSpMkLst>
            <pc:docMk/>
            <pc:sldMk cId="477762789" sldId="573"/>
            <ac:cxnSpMk id="25" creationId="{C2446EDB-6375-40AD-A10A-B15C1EE77701}"/>
          </ac:cxnSpMkLst>
        </pc:cxnChg>
      </pc:sldChg>
      <pc:sldChg chg="addSp modSp mod">
        <pc:chgData name="Austin, Wes" userId="af0a08d3-450a-44fe-af25-05348afc4137" providerId="ADAL" clId="{1D7F8DD0-D7A5-4150-8577-0680E7F68494}" dt="2022-10-17T19:15:51.242" v="1737" actId="1076"/>
        <pc:sldMkLst>
          <pc:docMk/>
          <pc:sldMk cId="4239499725" sldId="574"/>
        </pc:sldMkLst>
        <pc:spChg chg="mod">
          <ac:chgData name="Austin, Wes" userId="af0a08d3-450a-44fe-af25-05348afc4137" providerId="ADAL" clId="{1D7F8DD0-D7A5-4150-8577-0680E7F68494}" dt="2022-10-17T15:41:39.724" v="282" actId="20577"/>
          <ac:spMkLst>
            <pc:docMk/>
            <pc:sldMk cId="4239499725" sldId="574"/>
            <ac:spMk id="14" creationId="{DFD368B5-0BAC-F9A1-FE5A-93377611A8C4}"/>
          </ac:spMkLst>
        </pc:spChg>
        <pc:spChg chg="add mod">
          <ac:chgData name="Austin, Wes" userId="af0a08d3-450a-44fe-af25-05348afc4137" providerId="ADAL" clId="{1D7F8DD0-D7A5-4150-8577-0680E7F68494}" dt="2022-10-17T19:15:51.242" v="1737" actId="1076"/>
          <ac:spMkLst>
            <pc:docMk/>
            <pc:sldMk cId="4239499725" sldId="574"/>
            <ac:spMk id="25" creationId="{0B1FCD25-1738-4370-9515-9E3CE8A3DABA}"/>
          </ac:spMkLst>
        </pc:spChg>
      </pc:sldChg>
      <pc:sldChg chg="modSp mod">
        <pc:chgData name="Austin, Wes" userId="af0a08d3-450a-44fe-af25-05348afc4137" providerId="ADAL" clId="{1D7F8DD0-D7A5-4150-8577-0680E7F68494}" dt="2022-10-17T19:21:48.403" v="1941" actId="207"/>
        <pc:sldMkLst>
          <pc:docMk/>
          <pc:sldMk cId="1895632295" sldId="575"/>
        </pc:sldMkLst>
        <pc:spChg chg="mod">
          <ac:chgData name="Austin, Wes" userId="af0a08d3-450a-44fe-af25-05348afc4137" providerId="ADAL" clId="{1D7F8DD0-D7A5-4150-8577-0680E7F68494}" dt="2022-10-17T19:21:48.403" v="1941" actId="207"/>
          <ac:spMkLst>
            <pc:docMk/>
            <pc:sldMk cId="1895632295" sldId="575"/>
            <ac:spMk id="14" creationId="{DFD368B5-0BAC-F9A1-FE5A-93377611A8C4}"/>
          </ac:spMkLst>
        </pc:spChg>
      </pc:sldChg>
      <pc:sldChg chg="modSp mod">
        <pc:chgData name="Austin, Wes" userId="af0a08d3-450a-44fe-af25-05348afc4137" providerId="ADAL" clId="{1D7F8DD0-D7A5-4150-8577-0680E7F68494}" dt="2022-10-17T19:19:10.416" v="1794" actId="20577"/>
        <pc:sldMkLst>
          <pc:docMk/>
          <pc:sldMk cId="198131020" sldId="577"/>
        </pc:sldMkLst>
        <pc:spChg chg="mod">
          <ac:chgData name="Austin, Wes" userId="af0a08d3-450a-44fe-af25-05348afc4137" providerId="ADAL" clId="{1D7F8DD0-D7A5-4150-8577-0680E7F68494}" dt="2022-10-17T15:55:50.765" v="1237" actId="20577"/>
          <ac:spMkLst>
            <pc:docMk/>
            <pc:sldMk cId="198131020" sldId="577"/>
            <ac:spMk id="8" creationId="{8FBC5C84-198D-80A5-5F71-0C58BB6A54A7}"/>
          </ac:spMkLst>
        </pc:spChg>
        <pc:spChg chg="mod">
          <ac:chgData name="Austin, Wes" userId="af0a08d3-450a-44fe-af25-05348afc4137" providerId="ADAL" clId="{1D7F8DD0-D7A5-4150-8577-0680E7F68494}" dt="2022-10-17T19:19:10.416" v="1794" actId="20577"/>
          <ac:spMkLst>
            <pc:docMk/>
            <pc:sldMk cId="198131020" sldId="577"/>
            <ac:spMk id="14" creationId="{DFD368B5-0BAC-F9A1-FE5A-93377611A8C4}"/>
          </ac:spMkLst>
        </pc:spChg>
      </pc:sldChg>
      <pc:sldChg chg="modSp mod ord">
        <pc:chgData name="Austin, Wes" userId="af0a08d3-450a-44fe-af25-05348afc4137" providerId="ADAL" clId="{1D7F8DD0-D7A5-4150-8577-0680E7F68494}" dt="2022-10-17T15:53:33.067" v="1198" actId="255"/>
        <pc:sldMkLst>
          <pc:docMk/>
          <pc:sldMk cId="2558451640" sldId="578"/>
        </pc:sldMkLst>
        <pc:spChg chg="mod">
          <ac:chgData name="Austin, Wes" userId="af0a08d3-450a-44fe-af25-05348afc4137" providerId="ADAL" clId="{1D7F8DD0-D7A5-4150-8577-0680E7F68494}" dt="2022-10-17T15:53:33.067" v="1198" actId="255"/>
          <ac:spMkLst>
            <pc:docMk/>
            <pc:sldMk cId="2558451640" sldId="578"/>
            <ac:spMk id="14" creationId="{DFD368B5-0BAC-F9A1-FE5A-93377611A8C4}"/>
          </ac:spMkLst>
        </pc:spChg>
      </pc:sldChg>
      <pc:sldChg chg="del">
        <pc:chgData name="Austin, Wes" userId="af0a08d3-450a-44fe-af25-05348afc4137" providerId="ADAL" clId="{1D7F8DD0-D7A5-4150-8577-0680E7F68494}" dt="2022-10-17T19:23:22.109" v="1942" actId="2696"/>
        <pc:sldMkLst>
          <pc:docMk/>
          <pc:sldMk cId="2374329825" sldId="579"/>
        </pc:sldMkLst>
      </pc:sldChg>
      <pc:sldChg chg="modSp mod">
        <pc:chgData name="Austin, Wes" userId="af0a08d3-450a-44fe-af25-05348afc4137" providerId="ADAL" clId="{1D7F8DD0-D7A5-4150-8577-0680E7F68494}" dt="2022-10-17T19:25:02.023" v="1968" actId="20577"/>
        <pc:sldMkLst>
          <pc:docMk/>
          <pc:sldMk cId="2461798537" sldId="584"/>
        </pc:sldMkLst>
        <pc:spChg chg="mod">
          <ac:chgData name="Austin, Wes" userId="af0a08d3-450a-44fe-af25-05348afc4137" providerId="ADAL" clId="{1D7F8DD0-D7A5-4150-8577-0680E7F68494}" dt="2022-10-17T19:25:02.023" v="1968" actId="20577"/>
          <ac:spMkLst>
            <pc:docMk/>
            <pc:sldMk cId="2461798537" sldId="584"/>
            <ac:spMk id="14" creationId="{DFD368B5-0BAC-F9A1-FE5A-93377611A8C4}"/>
          </ac:spMkLst>
        </pc:spChg>
      </pc:sldChg>
      <pc:sldChg chg="del">
        <pc:chgData name="Austin, Wes" userId="af0a08d3-450a-44fe-af25-05348afc4137" providerId="ADAL" clId="{1D7F8DD0-D7A5-4150-8577-0680E7F68494}" dt="2022-10-17T16:15:53.967" v="1641" actId="2696"/>
        <pc:sldMkLst>
          <pc:docMk/>
          <pc:sldMk cId="1813612033" sldId="586"/>
        </pc:sldMkLst>
      </pc:sldChg>
      <pc:sldChg chg="modSp mod">
        <pc:chgData name="Austin, Wes" userId="af0a08d3-450a-44fe-af25-05348afc4137" providerId="ADAL" clId="{1D7F8DD0-D7A5-4150-8577-0680E7F68494}" dt="2022-10-17T19:25:49.671" v="1985" actId="20577"/>
        <pc:sldMkLst>
          <pc:docMk/>
          <pc:sldMk cId="855481076" sldId="589"/>
        </pc:sldMkLst>
        <pc:spChg chg="mod">
          <ac:chgData name="Austin, Wes" userId="af0a08d3-450a-44fe-af25-05348afc4137" providerId="ADAL" clId="{1D7F8DD0-D7A5-4150-8577-0680E7F68494}" dt="2022-10-17T16:16:26.017" v="1643" actId="20577"/>
          <ac:spMkLst>
            <pc:docMk/>
            <pc:sldMk cId="855481076" sldId="589"/>
            <ac:spMk id="8" creationId="{C14AED7C-D62D-E9D7-2461-C8EEE93490B1}"/>
          </ac:spMkLst>
        </pc:spChg>
        <pc:spChg chg="mod">
          <ac:chgData name="Austin, Wes" userId="af0a08d3-450a-44fe-af25-05348afc4137" providerId="ADAL" clId="{1D7F8DD0-D7A5-4150-8577-0680E7F68494}" dt="2022-10-17T19:25:49.671" v="1985" actId="20577"/>
          <ac:spMkLst>
            <pc:docMk/>
            <pc:sldMk cId="855481076" sldId="589"/>
            <ac:spMk id="17" creationId="{01B6BE1D-B135-54A2-29BF-BF3B32F73783}"/>
          </ac:spMkLst>
        </pc:spChg>
      </pc:sldChg>
      <pc:sldChg chg="modSp">
        <pc:chgData name="Austin, Wes" userId="af0a08d3-450a-44fe-af25-05348afc4137" providerId="ADAL" clId="{1D7F8DD0-D7A5-4150-8577-0680E7F68494}" dt="2022-10-17T16:16:33.488" v="1647" actId="20577"/>
        <pc:sldMkLst>
          <pc:docMk/>
          <pc:sldMk cId="1709649542" sldId="590"/>
        </pc:sldMkLst>
        <pc:spChg chg="mod">
          <ac:chgData name="Austin, Wes" userId="af0a08d3-450a-44fe-af25-05348afc4137" providerId="ADAL" clId="{1D7F8DD0-D7A5-4150-8577-0680E7F68494}" dt="2022-10-17T16:16:33.488" v="1647" actId="20577"/>
          <ac:spMkLst>
            <pc:docMk/>
            <pc:sldMk cId="1709649542" sldId="590"/>
            <ac:spMk id="8" creationId="{C14AED7C-D62D-E9D7-2461-C8EEE93490B1}"/>
          </ac:spMkLst>
        </pc:spChg>
      </pc:sldChg>
      <pc:sldChg chg="addSp modSp add">
        <pc:chgData name="Austin, Wes" userId="af0a08d3-450a-44fe-af25-05348afc4137" providerId="ADAL" clId="{1D7F8DD0-D7A5-4150-8577-0680E7F68494}" dt="2022-10-17T19:15:39.594" v="1734"/>
        <pc:sldMkLst>
          <pc:docMk/>
          <pc:sldMk cId="2516503763" sldId="594"/>
        </pc:sldMkLst>
        <pc:spChg chg="add mod">
          <ac:chgData name="Austin, Wes" userId="af0a08d3-450a-44fe-af25-05348afc4137" providerId="ADAL" clId="{1D7F8DD0-D7A5-4150-8577-0680E7F68494}" dt="2022-10-17T19:15:39.594" v="1734"/>
          <ac:spMkLst>
            <pc:docMk/>
            <pc:sldMk cId="2516503763" sldId="594"/>
            <ac:spMk id="27" creationId="{BBDBA66A-045D-4493-8C96-F8C9BF7FD5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13A625-3A15-ACBE-8CBF-C2AAD8D30E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10433B-45C8-E9C7-266E-286ED8395A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7ABB0A-9B4A-4429-BD7A-E953AD02331E}" type="datetimeFigureOut">
              <a:rPr lang="en-US" smtClean="0"/>
              <a:t>10/30/2022</a:t>
            </a:fld>
            <a:endParaRPr lang="en-US"/>
          </a:p>
        </p:txBody>
      </p:sp>
      <p:sp>
        <p:nvSpPr>
          <p:cNvPr id="4" name="Footer Placeholder 3">
            <a:extLst>
              <a:ext uri="{FF2B5EF4-FFF2-40B4-BE49-F238E27FC236}">
                <a16:creationId xmlns:a16="http://schemas.microsoft.com/office/drawing/2014/main" id="{C69F3DAF-81C5-73CC-EF32-22C2A157AA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F4091C-2588-55AB-A9AC-84519A4CDA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04628-7E14-4689-A0F7-5C5F1B1FCBEF}" type="slidenum">
              <a:rPr lang="en-US" smtClean="0"/>
              <a:t>‹#›</a:t>
            </a:fld>
            <a:endParaRPr lang="en-US"/>
          </a:p>
        </p:txBody>
      </p:sp>
    </p:spTree>
    <p:extLst>
      <p:ext uri="{BB962C8B-B14F-4D97-AF65-F5344CB8AC3E}">
        <p14:creationId xmlns:p14="http://schemas.microsoft.com/office/powerpoint/2010/main" val="3795434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10/30/2022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2842226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3646653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471974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1877278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3443208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813239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3396733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220430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2990619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229648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381133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3690895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2638237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260397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856173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1565418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3273689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2452007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2952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4024154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2792162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201896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2613527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4106733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3442536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2069066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37</a:t>
            </a:fld>
            <a:endParaRPr lang="en-US"/>
          </a:p>
        </p:txBody>
      </p:sp>
    </p:spTree>
    <p:extLst>
      <p:ext uri="{BB962C8B-B14F-4D97-AF65-F5344CB8AC3E}">
        <p14:creationId xmlns:p14="http://schemas.microsoft.com/office/powerpoint/2010/main" val="1353034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38</a:t>
            </a:fld>
            <a:endParaRPr lang="en-US"/>
          </a:p>
        </p:txBody>
      </p:sp>
    </p:spTree>
    <p:extLst>
      <p:ext uri="{BB962C8B-B14F-4D97-AF65-F5344CB8AC3E}">
        <p14:creationId xmlns:p14="http://schemas.microsoft.com/office/powerpoint/2010/main" val="301402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39</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40</a:t>
            </a:fld>
            <a:endParaRPr lang="en-US"/>
          </a:p>
        </p:txBody>
      </p:sp>
    </p:spTree>
    <p:extLst>
      <p:ext uri="{BB962C8B-B14F-4D97-AF65-F5344CB8AC3E}">
        <p14:creationId xmlns:p14="http://schemas.microsoft.com/office/powerpoint/2010/main" val="118020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258398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143861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302916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3950855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219495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213399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8" y="6514936"/>
            <a:ext cx="6033221"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13: Economics of Environmental Regulation 2 </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dt="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9.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0.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22.png"/><Relationship Id="rId3" Type="http://schemas.openxmlformats.org/officeDocument/2006/relationships/notesSlide" Target="../notesSlides/notesSlide11.xml"/><Relationship Id="rId7" Type="http://schemas.openxmlformats.org/officeDocument/2006/relationships/image" Target="../media/image190.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2.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3.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31.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5.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6.xml"/><Relationship Id="rId7" Type="http://schemas.openxmlformats.org/officeDocument/2006/relationships/image" Target="../media/image331.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7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42.png"/><Relationship Id="rId4" Type="http://schemas.openxmlformats.org/officeDocument/2006/relationships/hyperlink" Target="https://classex.uni-passau.de/"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20.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410.png"/><Relationship Id="rId5" Type="http://schemas.openxmlformats.org/officeDocument/2006/relationships/image" Target="../media/image400.png"/><Relationship Id="rId4" Type="http://schemas.openxmlformats.org/officeDocument/2006/relationships/image" Target="../media/image39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20.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45.png"/><Relationship Id="rId5" Type="http://schemas.openxmlformats.org/officeDocument/2006/relationships/image" Target="../media/image400.png"/><Relationship Id="rId4" Type="http://schemas.openxmlformats.org/officeDocument/2006/relationships/image" Target="../media/image39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30.xml"/><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450.png"/><Relationship Id="rId5" Type="http://schemas.openxmlformats.org/officeDocument/2006/relationships/image" Target="../media/image440.png"/><Relationship Id="rId10" Type="http://schemas.openxmlformats.org/officeDocument/2006/relationships/image" Target="../media/image49.png"/><Relationship Id="rId4" Type="http://schemas.openxmlformats.org/officeDocument/2006/relationships/image" Target="../media/image7.png"/><Relationship Id="rId9" Type="http://schemas.openxmlformats.org/officeDocument/2006/relationships/image" Target="../media/image48.png"/></Relationships>
</file>

<file path=ppt/slides/_rels/slide3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31.xml"/><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50.png"/><Relationship Id="rId11" Type="http://schemas.openxmlformats.org/officeDocument/2006/relationships/image" Target="../media/image51.png"/><Relationship Id="rId5" Type="http://schemas.openxmlformats.org/officeDocument/2006/relationships/image" Target="../media/image440.png"/><Relationship Id="rId10" Type="http://schemas.openxmlformats.org/officeDocument/2006/relationships/image" Target="../media/image49.png"/><Relationship Id="rId4" Type="http://schemas.openxmlformats.org/officeDocument/2006/relationships/image" Target="../media/image7.png"/><Relationship Id="rId9" Type="http://schemas.openxmlformats.org/officeDocument/2006/relationships/image" Target="../media/image48.png"/></Relationships>
</file>

<file path=ppt/slides/_rels/slide3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32.xml"/><Relationship Id="rId7" Type="http://schemas.openxmlformats.org/officeDocument/2006/relationships/image" Target="../media/image46.png"/><Relationship Id="rId12"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52.png"/><Relationship Id="rId11" Type="http://schemas.openxmlformats.org/officeDocument/2006/relationships/image" Target="../media/image51.png"/><Relationship Id="rId5" Type="http://schemas.openxmlformats.org/officeDocument/2006/relationships/image" Target="../media/image440.png"/><Relationship Id="rId10" Type="http://schemas.openxmlformats.org/officeDocument/2006/relationships/image" Target="../media/image49.png"/><Relationship Id="rId4" Type="http://schemas.openxmlformats.org/officeDocument/2006/relationships/image" Target="../media/image7.png"/><Relationship Id="rId9" Type="http://schemas.openxmlformats.org/officeDocument/2006/relationships/image" Target="../media/image48.png"/></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33.xml"/><Relationship Id="rId7" Type="http://schemas.openxmlformats.org/officeDocument/2006/relationships/image" Target="../media/image46.png"/><Relationship Id="rId12"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54.png"/><Relationship Id="rId11" Type="http://schemas.openxmlformats.org/officeDocument/2006/relationships/image" Target="../media/image510.png"/><Relationship Id="rId5" Type="http://schemas.openxmlformats.org/officeDocument/2006/relationships/image" Target="../media/image440.png"/><Relationship Id="rId10" Type="http://schemas.openxmlformats.org/officeDocument/2006/relationships/image" Target="../media/image49.png"/><Relationship Id="rId4" Type="http://schemas.openxmlformats.org/officeDocument/2006/relationships/image" Target="../media/image7.png"/><Relationship Id="rId9" Type="http://schemas.openxmlformats.org/officeDocument/2006/relationships/image" Target="../media/image48.png"/></Relationships>
</file>

<file path=ppt/slides/_rels/slide3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34.xml"/><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46.png"/><Relationship Id="rId11" Type="http://schemas.openxmlformats.org/officeDocument/2006/relationships/image" Target="../media/image53.png"/><Relationship Id="rId5" Type="http://schemas.openxmlformats.org/officeDocument/2006/relationships/image" Target="../media/image440.png"/><Relationship Id="rId10" Type="http://schemas.openxmlformats.org/officeDocument/2006/relationships/image" Target="../media/image510.png"/><Relationship Id="rId4" Type="http://schemas.openxmlformats.org/officeDocument/2006/relationships/image" Target="../media/image7.png"/><Relationship Id="rId9"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hyperlink" Target="https://www.jstor.org/stable/10.1086/427462" TargetMode="External"/><Relationship Id="rId4" Type="http://schemas.openxmlformats.org/officeDocument/2006/relationships/hyperlink" Target="https://www.nber.org/papers/w30198"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2.png"/><Relationship Id="rId3" Type="http://schemas.openxmlformats.org/officeDocument/2006/relationships/notesSlide" Target="../notesSlides/notesSlide36.xml"/><Relationship Id="rId7" Type="http://schemas.openxmlformats.org/officeDocument/2006/relationships/image" Target="../media/image56.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image" Target="../media/image11.png"/><Relationship Id="rId11" Type="http://schemas.openxmlformats.org/officeDocument/2006/relationships/image" Target="../media/image24.png"/><Relationship Id="rId5" Type="http://schemas.openxmlformats.org/officeDocument/2006/relationships/image" Target="../media/image55.pn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00.png"/><Relationship Id="rId1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a:latin typeface="+mj-lt"/>
                <a:cs typeface="Calibri Light" panose="020F0302020204030204" pitchFamily="34" charset="0"/>
              </a:rPr>
              <a:t>Prof. Austin</a:t>
            </a:r>
          </a:p>
          <a:p>
            <a:r>
              <a:rPr lang="en-US" sz="2600">
                <a:latin typeface="+mj-lt"/>
                <a:cs typeface="Calibri Light" panose="020F0302020204030204" pitchFamily="34" charset="0"/>
              </a:rPr>
              <a:t>Environmental Economics</a:t>
            </a:r>
            <a:br>
              <a:rPr lang="en-US" sz="2600">
                <a:latin typeface="+mj-lt"/>
                <a:cs typeface="Calibri Light" panose="020F0302020204030204" pitchFamily="34" charset="0"/>
              </a:rPr>
            </a:br>
            <a:r>
              <a:rPr lang="en-US" sz="2600">
                <a:latin typeface="+mj-lt"/>
                <a:cs typeface="Calibri Light" panose="020F0302020204030204" pitchFamily="34" charset="0"/>
              </a:rPr>
              <a:t>Econ 475</a:t>
            </a:r>
            <a:endParaRPr lang="en-US" sz="2600" dirty="0">
              <a:latin typeface="+mj-lt"/>
              <a:cs typeface="Calibri Light" panose="020F0302020204030204" pitchFamily="34" charset="0"/>
            </a:endParaRP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13: Economics of Environmental Regulation 2</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57861" y="1944837"/>
            <a:ext cx="4619625" cy="410527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632070" y="1810960"/>
                <a:ext cx="4702070" cy="4680512"/>
              </a:xfrm>
              <a:prstGeom prst="rect">
                <a:avLst/>
              </a:prstGeom>
              <a:noFill/>
              <a:effectLst/>
            </p:spPr>
            <p:txBody>
              <a:bodyPr wrap="square" rtlCol="0">
                <a:spAutoFit/>
              </a:bodyPr>
              <a:lstStyle/>
              <a:p>
                <a:pPr>
                  <a:lnSpc>
                    <a:spcPct val="125000"/>
                  </a:lnSpc>
                </a:pPr>
                <a:endParaRPr lang="en-US" sz="2000" dirty="0">
                  <a:cs typeface="Calibri Light" panose="020F0302020204030204" pitchFamily="34" charset="0"/>
                </a:endParaRPr>
              </a:p>
              <a:p>
                <a:pPr>
                  <a:lnSpc>
                    <a:spcPct val="125000"/>
                  </a:lnSpc>
                </a:pPr>
                <a:r>
                  <a:rPr lang="en-US" sz="2000" dirty="0">
                    <a:cs typeface="Calibri Light" panose="020F0302020204030204" pitchFamily="34" charset="0"/>
                  </a:rPr>
                  <a:t>Firms buy and sell (i.e., trade) allowances if it is profitable. </a:t>
                </a:r>
              </a:p>
              <a:p>
                <a:pPr marL="800100" lvl="1" indent="-342900">
                  <a:lnSpc>
                    <a:spcPct val="125000"/>
                  </a:lnSpc>
                  <a:buFont typeface="Wingdings" panose="05000000000000000000" pitchFamily="2" charset="2"/>
                  <a:buChar char="§"/>
                </a:pPr>
                <a:r>
                  <a:rPr lang="en-US" sz="2000" dirty="0">
                    <a:cs typeface="Calibri Light" panose="020F0302020204030204" pitchFamily="34" charset="0"/>
                  </a:rPr>
                  <a:t>Buy if allowance price &lt; cost of abatement</a:t>
                </a:r>
              </a:p>
              <a:p>
                <a:pPr marL="800100" lvl="1" indent="-342900">
                  <a:lnSpc>
                    <a:spcPct val="125000"/>
                  </a:lnSpc>
                  <a:buFont typeface="Wingdings" panose="05000000000000000000" pitchFamily="2" charset="2"/>
                  <a:buChar char="§"/>
                </a:pPr>
                <a:r>
                  <a:rPr lang="en-US" sz="2000" dirty="0">
                    <a:cs typeface="Calibri Light" panose="020F0302020204030204" pitchFamily="34" charset="0"/>
                  </a:rPr>
                  <a:t>Sell if allowance price &gt; cost of abatement</a:t>
                </a:r>
              </a:p>
              <a:p>
                <a:pPr>
                  <a:lnSpc>
                    <a:spcPct val="125000"/>
                  </a:lnSpc>
                </a:pPr>
                <a:r>
                  <a:rPr lang="en-US" sz="2000" dirty="0">
                    <a:cs typeface="Calibri Light" panose="020F0302020204030204" pitchFamily="34" charset="0"/>
                  </a:rPr>
                  <a:t>In a competitive market, this pushes the price of an allowance </a:t>
                </a:r>
                <a14:m>
                  <m:oMath xmlns:m="http://schemas.openxmlformats.org/officeDocument/2006/math">
                    <m:sSup>
                      <m:sSupPr>
                        <m:ctrlPr>
                          <a:rPr lang="en-US" sz="2000" b="0" i="1" dirty="0" smtClean="0">
                            <a:solidFill>
                              <a:srgbClr val="0070C0"/>
                            </a:solidFill>
                            <a:latin typeface="Cambria Math" panose="02040503050406030204" pitchFamily="18" charset="0"/>
                            <a:cs typeface="Calibri Light" panose="020F0302020204030204" pitchFamily="34" charset="0"/>
                          </a:rPr>
                        </m:ctrlPr>
                      </m:sSupPr>
                      <m:e>
                        <m:r>
                          <a:rPr lang="en-US" sz="2000" b="0" i="1" dirty="0" smtClean="0">
                            <a:solidFill>
                              <a:srgbClr val="0070C0"/>
                            </a:solidFill>
                            <a:latin typeface="Cambria Math" panose="02040503050406030204" pitchFamily="18" charset="0"/>
                            <a:cs typeface="Calibri Light" panose="020F0302020204030204" pitchFamily="34" charset="0"/>
                          </a:rPr>
                          <m:t>𝑝</m:t>
                        </m:r>
                      </m:e>
                      <m:sup>
                        <m:r>
                          <a:rPr lang="en-US" sz="2000" b="0" i="1" dirty="0" smtClean="0">
                            <a:solidFill>
                              <a:srgbClr val="0070C0"/>
                            </a:solidFill>
                            <a:latin typeface="Cambria Math" panose="02040503050406030204" pitchFamily="18" charset="0"/>
                            <a:cs typeface="Calibri Light" panose="020F0302020204030204" pitchFamily="34" charset="0"/>
                          </a:rPr>
                          <m:t>∗</m:t>
                        </m:r>
                      </m:sup>
                    </m:sSup>
                    <m:r>
                      <a:rPr lang="en-US" sz="2000" b="0" i="1" dirty="0" smtClean="0">
                        <a:solidFill>
                          <a:srgbClr val="0070C0"/>
                        </a:solidFill>
                        <a:latin typeface="Cambria Math" panose="02040503050406030204" pitchFamily="18" charset="0"/>
                        <a:cs typeface="Calibri Light" panose="020F0302020204030204" pitchFamily="34" charset="0"/>
                      </a:rPr>
                      <m:t> </m:t>
                    </m:r>
                  </m:oMath>
                </a14:m>
                <a:r>
                  <a:rPr lang="en-US" sz="2000" dirty="0">
                    <a:cs typeface="Calibri Light" panose="020F0302020204030204" pitchFamily="34" charset="0"/>
                  </a:rPr>
                  <a:t>to the level of an efficient tax/subsidy. </a:t>
                </a:r>
              </a:p>
              <a:p>
                <a:pPr>
                  <a:lnSpc>
                    <a:spcPct val="125000"/>
                  </a:lnSpc>
                </a:pPr>
                <a:endParaRPr lang="en-US" sz="2000" dirty="0">
                  <a:cs typeface="Calibri Light" panose="020F0302020204030204" pitchFamily="34" charset="0"/>
                </a:endParaRPr>
              </a:p>
              <a:p>
                <a:pPr>
                  <a:lnSpc>
                    <a:spcPct val="125000"/>
                  </a:lnSpc>
                </a:pPr>
                <a:endParaRPr lang="en-US" sz="2000" dirty="0">
                  <a:cs typeface="Calibri Light" panose="020F0302020204030204" pitchFamily="34" charset="0"/>
                </a:endParaRP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632070" y="1810960"/>
                <a:ext cx="4702070" cy="4680512"/>
              </a:xfrm>
              <a:prstGeom prst="rect">
                <a:avLst/>
              </a:prstGeom>
              <a:blipFill>
                <a:blip r:embed="rId5"/>
                <a:stretch>
                  <a:fillRect l="-1427" r="-908"/>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1" name="Rectangle 20">
            <a:extLst>
              <a:ext uri="{FF2B5EF4-FFF2-40B4-BE49-F238E27FC236}">
                <a16:creationId xmlns:a16="http://schemas.microsoft.com/office/drawing/2014/main" id="{84C99125-64D0-6B8C-6B40-FA3C365B6DC2}"/>
              </a:ext>
            </a:extLst>
          </p:cNvPr>
          <p:cNvSpPr/>
          <p:nvPr/>
        </p:nvSpPr>
        <p:spPr>
          <a:xfrm>
            <a:off x="10200443" y="5665080"/>
            <a:ext cx="1852239" cy="646331"/>
          </a:xfrm>
          <a:prstGeom prst="rect">
            <a:avLst/>
          </a:prstGeom>
        </p:spPr>
        <p:txBody>
          <a:bodyPr wrap="square">
            <a:spAutoFit/>
          </a:bodyPr>
          <a:lstStyle/>
          <a:p>
            <a:pPr algn="ctr"/>
            <a:r>
              <a:rPr lang="en-US" dirty="0">
                <a:cs typeface="Calibri Light" panose="020F0302020204030204" pitchFamily="34" charset="0"/>
              </a:rPr>
              <a:t>Units of pollution abatement</a:t>
            </a: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
        <p:nvSpPr>
          <p:cNvPr id="23" name="Rectangle 22">
            <a:extLst>
              <a:ext uri="{FF2B5EF4-FFF2-40B4-BE49-F238E27FC236}">
                <a16:creationId xmlns:a16="http://schemas.microsoft.com/office/drawing/2014/main" id="{94FC9045-C55C-0825-0FAA-BD8DF1A8077C}"/>
              </a:ext>
            </a:extLst>
          </p:cNvPr>
          <p:cNvSpPr/>
          <p:nvPr/>
        </p:nvSpPr>
        <p:spPr>
          <a:xfrm>
            <a:off x="10614246" y="2255537"/>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537142" y="2611693"/>
            <a:ext cx="3077104" cy="2501845"/>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Equivalence of Market-based Incentives</a:t>
            </a:r>
          </a:p>
        </p:txBody>
      </p:sp>
      <p:cxnSp>
        <p:nvCxnSpPr>
          <p:cNvPr id="2" name="Straight Connector 1">
            <a:extLst>
              <a:ext uri="{FF2B5EF4-FFF2-40B4-BE49-F238E27FC236}">
                <a16:creationId xmlns:a16="http://schemas.microsoft.com/office/drawing/2014/main" id="{4962F60A-0430-C026-2AFB-879A6F4FFEDC}"/>
              </a:ext>
            </a:extLst>
          </p:cNvPr>
          <p:cNvCxnSpPr>
            <a:cxnSpLocks/>
          </p:cNvCxnSpPr>
          <p:nvPr/>
        </p:nvCxnSpPr>
        <p:spPr>
          <a:xfrm>
            <a:off x="9107977" y="3837372"/>
            <a:ext cx="0" cy="1728927"/>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491698" y="562678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rgbClr val="0070C0"/>
                            </a:solidFill>
                            <a:latin typeface="Cambria Math" panose="02040503050406030204" pitchFamily="18" charset="0"/>
                            <a:cs typeface="Calibri Light" panose="020F0302020204030204" pitchFamily="34" charset="0"/>
                          </a:rPr>
                        </m:ctrlPr>
                      </m:sSupPr>
                      <m:e>
                        <m:r>
                          <a:rPr lang="en-US" sz="2000" b="0" i="1" dirty="0" smtClean="0">
                            <a:solidFill>
                              <a:srgbClr val="0070C0"/>
                            </a:solidFill>
                            <a:latin typeface="Cambria Math" panose="02040503050406030204" pitchFamily="18" charset="0"/>
                            <a:cs typeface="Calibri Light" panose="020F0302020204030204" pitchFamily="34" charset="0"/>
                          </a:rPr>
                          <m:t>𝑞</m:t>
                        </m:r>
                      </m:e>
                      <m:sup>
                        <m:r>
                          <a:rPr lang="en-US" sz="2000" i="1" dirty="0">
                            <a:solidFill>
                              <a:srgbClr val="0070C0"/>
                            </a:solidFill>
                            <a:latin typeface="Cambria Math" panose="02040503050406030204" pitchFamily="18" charset="0"/>
                            <a:cs typeface="Calibri Light" panose="020F0302020204030204" pitchFamily="34" charset="0"/>
                          </a:rPr>
                          <m:t>∗</m:t>
                        </m:r>
                      </m:sup>
                    </m:sSup>
                  </m:oMath>
                </a14:m>
                <a:r>
                  <a:rPr lang="en-US" sz="2000" dirty="0">
                    <a:solidFill>
                      <a:srgbClr val="0070C0"/>
                    </a:solidFill>
                    <a:cs typeface="Calibri Light" panose="020F0302020204030204" pitchFamily="34" charset="0"/>
                  </a:rPr>
                  <a:t> </a:t>
                </a:r>
                <a:endParaRPr lang="en-US" sz="2000" dirty="0">
                  <a:solidFill>
                    <a:srgbClr val="FF0000"/>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491698" y="5626781"/>
                <a:ext cx="1205457" cy="400110"/>
              </a:xfrm>
              <a:prstGeom prst="rect">
                <a:avLst/>
              </a:prstGeom>
              <a:blipFill>
                <a:blip r:embed="rId6"/>
                <a:stretch>
                  <a:fillRect b="-7576"/>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CD2FB4A-1ED6-D1E2-60AA-DFDB72A68626}"/>
              </a:ext>
            </a:extLst>
          </p:cNvPr>
          <p:cNvCxnSpPr>
            <a:cxnSpLocks/>
          </p:cNvCxnSpPr>
          <p:nvPr/>
        </p:nvCxnSpPr>
        <p:spPr>
          <a:xfrm>
            <a:off x="8046838" y="5394794"/>
            <a:ext cx="89935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B1FEE6-AA5D-8FBF-870F-40B3F4631445}"/>
              </a:ext>
            </a:extLst>
          </p:cNvPr>
          <p:cNvCxnSpPr>
            <a:cxnSpLocks/>
          </p:cNvCxnSpPr>
          <p:nvPr/>
        </p:nvCxnSpPr>
        <p:spPr>
          <a:xfrm flipV="1">
            <a:off x="8970326" y="4092606"/>
            <a:ext cx="0" cy="120601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159A756-A9CA-DA0C-6E5E-22B9B8B99631}"/>
              </a:ext>
            </a:extLst>
          </p:cNvPr>
          <p:cNvCxnSpPr>
            <a:cxnSpLocks/>
          </p:cNvCxnSpPr>
          <p:nvPr/>
        </p:nvCxnSpPr>
        <p:spPr>
          <a:xfrm>
            <a:off x="6966745" y="3837372"/>
            <a:ext cx="2127681"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DF77950-D626-E4DC-22BC-51851B425F06}"/>
              </a:ext>
            </a:extLst>
          </p:cNvPr>
          <p:cNvSpPr/>
          <p:nvPr/>
        </p:nvSpPr>
        <p:spPr>
          <a:xfrm>
            <a:off x="9212479" y="4381514"/>
            <a:ext cx="1262340" cy="646331"/>
          </a:xfrm>
          <a:prstGeom prst="rect">
            <a:avLst/>
          </a:prstGeom>
        </p:spPr>
        <p:txBody>
          <a:bodyPr wrap="square">
            <a:spAutoFit/>
          </a:bodyPr>
          <a:lstStyle/>
          <a:p>
            <a:pPr algn="ctr"/>
            <a:r>
              <a:rPr lang="en-US" dirty="0">
                <a:cs typeface="Calibri Light" panose="020F0302020204030204" pitchFamily="34" charset="0"/>
              </a:rPr>
              <a:t>Not profit maximizing</a:t>
            </a:r>
          </a:p>
        </p:txBody>
      </p:sp>
      <p:cxnSp>
        <p:nvCxnSpPr>
          <p:cNvPr id="25" name="Straight Connector 24">
            <a:extLst>
              <a:ext uri="{FF2B5EF4-FFF2-40B4-BE49-F238E27FC236}">
                <a16:creationId xmlns:a16="http://schemas.microsoft.com/office/drawing/2014/main" id="{9BB884C3-9212-87C9-D5C0-E8E74A3040A3}"/>
              </a:ext>
            </a:extLst>
          </p:cNvPr>
          <p:cNvCxnSpPr>
            <a:cxnSpLocks/>
          </p:cNvCxnSpPr>
          <p:nvPr/>
        </p:nvCxnSpPr>
        <p:spPr>
          <a:xfrm>
            <a:off x="8970326" y="4572829"/>
            <a:ext cx="324594" cy="0"/>
          </a:xfrm>
          <a:prstGeom prst="line">
            <a:avLst/>
          </a:prstGeom>
          <a:ln>
            <a:solidFill>
              <a:schemeClr val="bg2">
                <a:lumMod val="50000"/>
              </a:schemeClr>
            </a:solidFill>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A618268-DDAC-F335-9D9D-C6D12C5DB57F}"/>
                  </a:ext>
                </a:extLst>
              </p:cNvPr>
              <p:cNvSpPr/>
              <p:nvPr/>
            </p:nvSpPr>
            <p:spPr>
              <a:xfrm>
                <a:off x="5694364" y="3632875"/>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sSup>
                              <m:sSupPr>
                                <m:ctrlPr>
                                  <a:rPr lang="en-US" sz="2000" b="0" i="1" dirty="0" smtClean="0">
                                    <a:solidFill>
                                      <a:srgbClr val="0070C0"/>
                                    </a:solidFill>
                                    <a:latin typeface="Cambria Math" panose="02040503050406030204" pitchFamily="18" charset="0"/>
                                    <a:cs typeface="Calibri Light" panose="020F0302020204030204" pitchFamily="34" charset="0"/>
                                  </a:rPr>
                                </m:ctrlPr>
                              </m:sSupPr>
                              <m:e>
                                <m:r>
                                  <a:rPr lang="en-US" sz="2000" b="0" i="1" dirty="0" smtClean="0">
                                    <a:solidFill>
                                      <a:srgbClr val="0070C0"/>
                                    </a:solidFill>
                                    <a:latin typeface="Cambria Math" panose="02040503050406030204" pitchFamily="18" charset="0"/>
                                    <a:cs typeface="Calibri Light" panose="020F0302020204030204" pitchFamily="34" charset="0"/>
                                  </a:rPr>
                                  <m:t>𝑝</m:t>
                                </m:r>
                              </m:e>
                              <m:sup>
                                <m:r>
                                  <a:rPr lang="en-US" sz="2000" b="0" i="1" dirty="0" smtClean="0">
                                    <a:solidFill>
                                      <a:srgbClr val="0070C0"/>
                                    </a:solidFill>
                                    <a:latin typeface="Cambria Math" panose="02040503050406030204" pitchFamily="18" charset="0"/>
                                    <a:cs typeface="Calibri Light" panose="020F0302020204030204" pitchFamily="34" charset="0"/>
                                  </a:rPr>
                                  <m:t>∗</m:t>
                                </m:r>
                              </m:sup>
                            </m:sSup>
                            <m:r>
                              <a:rPr lang="en-US" sz="2000" b="0" i="1" dirty="0" smtClean="0">
                                <a:solidFill>
                                  <a:schemeClr val="tx1"/>
                                </a:solidFill>
                                <a:latin typeface="Cambria Math" panose="02040503050406030204" pitchFamily="18" charset="0"/>
                                <a:cs typeface="Calibri Light" panose="020F0302020204030204" pitchFamily="34" charset="0"/>
                              </a:rPr>
                              <m:t>≡</m:t>
                            </m:r>
                            <m:r>
                              <a:rPr lang="en-US" sz="2000" i="1" dirty="0">
                                <a:solidFill>
                                  <a:schemeClr val="tx1"/>
                                </a:solidFill>
                                <a:latin typeface="Cambria Math" panose="02040503050406030204" pitchFamily="18" charset="0"/>
                                <a:cs typeface="Calibri Light" panose="020F0302020204030204" pitchFamily="34" charset="0"/>
                              </a:rPr>
                              <m:t>𝑠</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i="1" dirty="0">
                            <a:solidFill>
                              <a:schemeClr val="tx1"/>
                            </a:solidFill>
                            <a:latin typeface="Cambria Math" panose="02040503050406030204" pitchFamily="18" charset="0"/>
                            <a:cs typeface="Calibri Light" panose="020F0302020204030204" pitchFamily="34" charset="0"/>
                          </a:rPr>
                          <m:t>≡</m:t>
                        </m:r>
                        <m:r>
                          <a:rPr lang="en-US" sz="2000" i="1" dirty="0" smtClean="0">
                            <a:solidFill>
                              <a:schemeClr val="tx1"/>
                            </a:solidFill>
                            <a:latin typeface="Cambria Math" panose="02040503050406030204" pitchFamily="18" charset="0"/>
                            <a:cs typeface="Calibri Light" panose="020F0302020204030204" pitchFamily="34" charset="0"/>
                          </a:rPr>
                          <m:t>𝜏</m:t>
                        </m:r>
                      </m:e>
                      <m:sup>
                        <m:r>
                          <a:rPr lang="en-US" sz="2000" i="1" dirty="0" smtClean="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a:t>
                </a:r>
                <a:endParaRPr lang="en-US" sz="2000" dirty="0">
                  <a:cs typeface="Calibri Light" panose="020F0302020204030204" pitchFamily="34" charset="0"/>
                </a:endParaRPr>
              </a:p>
            </p:txBody>
          </p:sp>
        </mc:Choice>
        <mc:Fallback xmlns="">
          <p:sp>
            <p:nvSpPr>
              <p:cNvPr id="29" name="Rectangle 28">
                <a:extLst>
                  <a:ext uri="{FF2B5EF4-FFF2-40B4-BE49-F238E27FC236}">
                    <a16:creationId xmlns:a16="http://schemas.microsoft.com/office/drawing/2014/main" id="{1A618268-DDAC-F335-9D9D-C6D12C5DB57F}"/>
                  </a:ext>
                </a:extLst>
              </p:cNvPr>
              <p:cNvSpPr>
                <a:spLocks noRot="1" noChangeAspect="1" noMove="1" noResize="1" noEditPoints="1" noAdjustHandles="1" noChangeArrowheads="1" noChangeShapeType="1" noTextEdit="1"/>
              </p:cNvSpPr>
              <p:nvPr/>
            </p:nvSpPr>
            <p:spPr>
              <a:xfrm>
                <a:off x="5694364" y="3632875"/>
                <a:ext cx="1205457" cy="400110"/>
              </a:xfrm>
              <a:prstGeom prst="rect">
                <a:avLst/>
              </a:prstGeom>
              <a:blipFill>
                <a:blip r:embed="rId7"/>
                <a:stretch>
                  <a:fillRect l="-14141" r="-10101" b="-606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8208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654974" y="1898643"/>
                <a:ext cx="4702070" cy="4085670"/>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To see why the price of an emissions allowance </a:t>
                </a:r>
                <a14:m>
                  <m:oMath xmlns:m="http://schemas.openxmlformats.org/officeDocument/2006/math">
                    <m:sSup>
                      <m:sSupPr>
                        <m:ctrlPr>
                          <a:rPr lang="en-US" sz="1900" i="1" dirty="0">
                            <a:solidFill>
                              <a:srgbClr val="0070C0"/>
                            </a:solidFill>
                            <a:latin typeface="Cambria Math" panose="02040503050406030204" pitchFamily="18" charset="0"/>
                            <a:cs typeface="Calibri Light" panose="020F0302020204030204" pitchFamily="34" charset="0"/>
                          </a:rPr>
                        </m:ctrlPr>
                      </m:sSupPr>
                      <m:e>
                        <m:r>
                          <a:rPr lang="en-US" sz="1900" i="1" dirty="0">
                            <a:solidFill>
                              <a:srgbClr val="0070C0"/>
                            </a:solidFill>
                            <a:latin typeface="Cambria Math" panose="02040503050406030204" pitchFamily="18" charset="0"/>
                            <a:cs typeface="Calibri Light" panose="020F0302020204030204" pitchFamily="34" charset="0"/>
                          </a:rPr>
                          <m:t>𝑝</m:t>
                        </m:r>
                      </m:e>
                      <m:sup>
                        <m:r>
                          <a:rPr lang="en-US" sz="1900" i="1" dirty="0">
                            <a:solidFill>
                              <a:srgbClr val="0070C0"/>
                            </a:solidFill>
                            <a:latin typeface="Cambria Math" panose="02040503050406030204" pitchFamily="18" charset="0"/>
                            <a:cs typeface="Calibri Light" panose="020F0302020204030204" pitchFamily="34" charset="0"/>
                          </a:rPr>
                          <m:t>∗</m:t>
                        </m:r>
                      </m:sup>
                    </m:sSup>
                  </m:oMath>
                </a14:m>
                <a:r>
                  <a:rPr lang="en-US" sz="1900" dirty="0">
                    <a:cs typeface="Calibri Light" panose="020F0302020204030204" pitchFamily="34" charset="0"/>
                  </a:rPr>
                  <a:t> should be the same as the efficient Pigouvian tax, let’s take the example at right where we have two facilities, </a:t>
                </a:r>
                <a:r>
                  <a:rPr lang="en-US" sz="1900" dirty="0">
                    <a:solidFill>
                      <a:srgbClr val="FF0000"/>
                    </a:solidFill>
                    <a:cs typeface="Calibri Light" panose="020F0302020204030204" pitchFamily="34" charset="0"/>
                  </a:rPr>
                  <a:t>a</a:t>
                </a:r>
                <a:r>
                  <a:rPr lang="en-US" sz="1900" dirty="0">
                    <a:cs typeface="Calibri Light" panose="020F0302020204030204" pitchFamily="34" charset="0"/>
                  </a:rPr>
                  <a:t> and </a:t>
                </a:r>
                <a:r>
                  <a:rPr lang="en-US" sz="1900" dirty="0">
                    <a:solidFill>
                      <a:srgbClr val="0070C0"/>
                    </a:solidFill>
                    <a:cs typeface="Calibri Light" panose="020F0302020204030204" pitchFamily="34" charset="0"/>
                  </a:rPr>
                  <a:t>b</a:t>
                </a:r>
                <a:r>
                  <a:rPr lang="en-US" sz="1900" dirty="0">
                    <a:cs typeface="Calibri Light" panose="020F0302020204030204" pitchFamily="34" charset="0"/>
                  </a:rPr>
                  <a:t>, each with their own marginal cost of abatement function </a:t>
                </a:r>
                <a14:m>
                  <m:oMath xmlns:m="http://schemas.openxmlformats.org/officeDocument/2006/math">
                    <m:r>
                      <a:rPr lang="en-US" sz="1900" b="0" i="1" smtClean="0">
                        <a:solidFill>
                          <a:srgbClr val="FF0000"/>
                        </a:solidFill>
                        <a:latin typeface="Cambria Math" panose="02040503050406030204" pitchFamily="18" charset="0"/>
                      </a:rPr>
                      <m:t>𝑀</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𝐶</m:t>
                        </m:r>
                      </m:e>
                      <m:sub>
                        <m:r>
                          <a:rPr lang="en-US" sz="1900" b="0" i="1" smtClean="0">
                            <a:solidFill>
                              <a:srgbClr val="FF0000"/>
                            </a:solidFill>
                            <a:latin typeface="Cambria Math" panose="02040503050406030204" pitchFamily="18" charset="0"/>
                          </a:rPr>
                          <m:t>𝑎</m:t>
                        </m:r>
                      </m:sub>
                    </m:sSub>
                  </m:oMath>
                </a14:m>
                <a:r>
                  <a:rPr lang="en-US" sz="1900" dirty="0">
                    <a:solidFill>
                      <a:srgbClr val="FF0000"/>
                    </a:solidFill>
                  </a:rPr>
                  <a:t> </a:t>
                </a:r>
                <a:r>
                  <a:rPr lang="en-US" sz="1900" dirty="0"/>
                  <a:t>and </a:t>
                </a:r>
                <a14:m>
                  <m:oMath xmlns:m="http://schemas.openxmlformats.org/officeDocument/2006/math">
                    <m:r>
                      <a:rPr lang="en-US" sz="1900" i="1" smtClean="0">
                        <a:solidFill>
                          <a:srgbClr val="0070C0"/>
                        </a:solidFill>
                        <a:latin typeface="Cambria Math" panose="02040503050406030204" pitchFamily="18" charset="0"/>
                      </a:rPr>
                      <m:t>𝑀</m:t>
                    </m:r>
                    <m:sSub>
                      <m:sSubPr>
                        <m:ctrlPr>
                          <a:rPr lang="en-US" sz="1900" i="1">
                            <a:solidFill>
                              <a:srgbClr val="0070C0"/>
                            </a:solidFill>
                            <a:latin typeface="Cambria Math" panose="02040503050406030204" pitchFamily="18" charset="0"/>
                          </a:rPr>
                        </m:ctrlPr>
                      </m:sSubPr>
                      <m:e>
                        <m:r>
                          <a:rPr lang="en-US" sz="1900" i="1">
                            <a:solidFill>
                              <a:srgbClr val="0070C0"/>
                            </a:solidFill>
                            <a:latin typeface="Cambria Math" panose="02040503050406030204" pitchFamily="18" charset="0"/>
                          </a:rPr>
                          <m:t>𝐶</m:t>
                        </m:r>
                      </m:e>
                      <m:sub>
                        <m:r>
                          <a:rPr lang="en-US" sz="1900" b="0" i="1" smtClean="0">
                            <a:solidFill>
                              <a:srgbClr val="0070C0"/>
                            </a:solidFill>
                            <a:latin typeface="Cambria Math" panose="02040503050406030204" pitchFamily="18" charset="0"/>
                          </a:rPr>
                          <m:t>𝑏</m:t>
                        </m:r>
                      </m:sub>
                    </m:sSub>
                  </m:oMath>
                </a14:m>
                <a:r>
                  <a:rPr lang="en-US" sz="1900" dirty="0">
                    <a:cs typeface="Calibri Light" panose="020F0302020204030204" pitchFamily="34" charset="0"/>
                  </a:rPr>
                  <a:t>. </a:t>
                </a:r>
              </a:p>
              <a:p>
                <a:pPr>
                  <a:lnSpc>
                    <a:spcPct val="125000"/>
                  </a:lnSpc>
                </a:pPr>
                <a:endParaRPr lang="en-US" sz="1900" dirty="0">
                  <a:cs typeface="Calibri Light" panose="020F0302020204030204" pitchFamily="34" charset="0"/>
                </a:endParaRPr>
              </a:p>
              <a:p>
                <a:pPr>
                  <a:lnSpc>
                    <a:spcPct val="125000"/>
                  </a:lnSpc>
                </a:pPr>
                <a:r>
                  <a:rPr lang="en-US" sz="1900" dirty="0">
                    <a:cs typeface="Calibri Light" panose="020F0302020204030204" pitchFamily="34" charset="0"/>
                  </a:rPr>
                  <a:t>Suppose total pollution is 150, firms have equal pollution quantities at 75, and 50 allowances are handed out. So, the cap is 50 tons and 100 tons must be abated. </a:t>
                </a: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654974" y="1898643"/>
                <a:ext cx="4702070" cy="4085670"/>
              </a:xfrm>
              <a:prstGeom prst="rect">
                <a:avLst/>
              </a:prstGeom>
              <a:blipFill>
                <a:blip r:embed="rId6"/>
                <a:stretch>
                  <a:fillRect l="-1166" r="-648" b="-1490"/>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𝑀</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𝐶</m:t>
                          </m:r>
                        </m:e>
                        <m:sub>
                          <m:r>
                            <a:rPr lang="en-US" b="0" i="1" smtClean="0">
                              <a:solidFill>
                                <a:srgbClr val="FF0000"/>
                              </a:solidFill>
                              <a:latin typeface="Cambria Math" panose="02040503050406030204" pitchFamily="18" charset="0"/>
                            </a:rPr>
                            <m:t>𝑎</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7"/>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𝑀</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𝑏</m:t>
                          </m:r>
                        </m:sub>
                      </m:sSub>
                    </m:oMath>
                  </m:oMathPara>
                </a14:m>
                <a:endParaRPr lang="en-US" dirty="0">
                  <a:solidFill>
                    <a:srgbClr val="0070C0"/>
                  </a:solidFill>
                </a:endParaRPr>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8"/>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F9CAA59D-8C7C-ABCC-93C0-3EE0E4BF68DF}"/>
                  </a:ext>
                </a:extLst>
              </p:cNvPr>
              <p:cNvSpPr/>
              <p:nvPr/>
            </p:nvSpPr>
            <p:spPr>
              <a:xfrm>
                <a:off x="5175922" y="3708009"/>
                <a:ext cx="1991436"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 / ton</a:t>
                </a:r>
              </a:p>
            </p:txBody>
          </p:sp>
        </mc:Choice>
        <mc:Fallback xmlns="">
          <p:sp>
            <p:nvSpPr>
              <p:cNvPr id="39" name="Rectangle 38">
                <a:extLst>
                  <a:ext uri="{FF2B5EF4-FFF2-40B4-BE49-F238E27FC236}">
                    <a16:creationId xmlns:a16="http://schemas.microsoft.com/office/drawing/2014/main" id="{F9CAA59D-8C7C-ABCC-93C0-3EE0E4BF68DF}"/>
                  </a:ext>
                </a:extLst>
              </p:cNvPr>
              <p:cNvSpPr>
                <a:spLocks noRot="1" noChangeAspect="1" noMove="1" noResize="1" noEditPoints="1" noAdjustHandles="1" noChangeArrowheads="1" noChangeShapeType="1" noTextEdit="1"/>
              </p:cNvSpPr>
              <p:nvPr/>
            </p:nvSpPr>
            <p:spPr>
              <a:xfrm>
                <a:off x="5175922" y="3708009"/>
                <a:ext cx="1991436" cy="400110"/>
              </a:xfrm>
              <a:prstGeom prst="rect">
                <a:avLst/>
              </a:prstGeom>
              <a:blipFill>
                <a:blip r:embed="rId9"/>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F5AF863-3D57-46EA-1051-246E65EE2121}"/>
                  </a:ext>
                </a:extLst>
              </p:cNvPr>
              <p:cNvSpPr txBox="1"/>
              <p:nvPr/>
            </p:nvSpPr>
            <p:spPr>
              <a:xfrm>
                <a:off x="10726301" y="321734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50" name="TextBox 49">
                <a:extLst>
                  <a:ext uri="{FF2B5EF4-FFF2-40B4-BE49-F238E27FC236}">
                    <a16:creationId xmlns:a16="http://schemas.microsoft.com/office/drawing/2014/main" id="{3F5AF863-3D57-46EA-1051-246E65EE2121}"/>
                  </a:ext>
                </a:extLst>
              </p:cNvPr>
              <p:cNvSpPr txBox="1">
                <a:spLocks noRot="1" noChangeAspect="1" noMove="1" noResize="1" noEditPoints="1" noAdjustHandles="1" noChangeArrowheads="1" noChangeShapeType="1" noTextEdit="1"/>
              </p:cNvSpPr>
              <p:nvPr/>
            </p:nvSpPr>
            <p:spPr>
              <a:xfrm>
                <a:off x="10726301" y="3217341"/>
                <a:ext cx="1146030" cy="369332"/>
              </a:xfrm>
              <a:prstGeom prst="rect">
                <a:avLst/>
              </a:prstGeom>
              <a:blipFill>
                <a:blip r:embed="rId10"/>
                <a:stretch>
                  <a:fillRect/>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ACC00642-FC14-B9B9-0685-6EF29797A7AE}"/>
              </a:ext>
            </a:extLst>
          </p:cNvPr>
          <p:cNvCxnSpPr>
            <a:cxnSpLocks/>
          </p:cNvCxnSpPr>
          <p:nvPr/>
        </p:nvCxnSpPr>
        <p:spPr>
          <a:xfrm>
            <a:off x="9624552" y="3452809"/>
            <a:ext cx="1488483" cy="1152280"/>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F843858-E893-B8B9-414C-3DAC009566FF}"/>
                  </a:ext>
                </a:extLst>
              </p:cNvPr>
              <p:cNvSpPr txBox="1"/>
              <p:nvPr/>
            </p:nvSpPr>
            <p:spPr>
              <a:xfrm>
                <a:off x="11001378" y="4574754"/>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52" name="TextBox 51">
                <a:extLst>
                  <a:ext uri="{FF2B5EF4-FFF2-40B4-BE49-F238E27FC236}">
                    <a16:creationId xmlns:a16="http://schemas.microsoft.com/office/drawing/2014/main" id="{EF843858-E893-B8B9-414C-3DAC009566FF}"/>
                  </a:ext>
                </a:extLst>
              </p:cNvPr>
              <p:cNvSpPr txBox="1">
                <a:spLocks noRot="1" noChangeAspect="1" noMove="1" noResize="1" noEditPoints="1" noAdjustHandles="1" noChangeArrowheads="1" noChangeShapeType="1" noTextEdit="1"/>
              </p:cNvSpPr>
              <p:nvPr/>
            </p:nvSpPr>
            <p:spPr>
              <a:xfrm>
                <a:off x="11001378" y="4574754"/>
                <a:ext cx="499497" cy="369332"/>
              </a:xfrm>
              <a:prstGeom prst="rect">
                <a:avLst/>
              </a:prstGeom>
              <a:blipFill>
                <a:blip r:embed="rId11"/>
                <a:stretch>
                  <a:fillRect r="-3659"/>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39413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4315797"/>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Cap is 50 tons total. Each firm currently pollutes 75 tons, so 100 must be abated. </a:t>
                </a:r>
              </a:p>
              <a:p>
                <a:pPr>
                  <a:lnSpc>
                    <a:spcPct val="125000"/>
                  </a:lnSpc>
                </a:pPr>
                <a:r>
                  <a:rPr lang="en-US" sz="1900" dirty="0">
                    <a:cs typeface="Calibri Light" panose="020F0302020204030204" pitchFamily="34" charset="0"/>
                  </a:rPr>
                  <a:t>Let:</a:t>
                </a:r>
              </a:p>
              <a:p>
                <a:pPr>
                  <a:lnSpc>
                    <a:spcPct val="125000"/>
                  </a:lnSpc>
                </a:pPr>
                <a14:m>
                  <m:oMathPara xmlns:m="http://schemas.openxmlformats.org/officeDocument/2006/math">
                    <m:oMathParaPr>
                      <m:jc m:val="centerGroup"/>
                    </m:oMathParaPr>
                    <m:oMath xmlns:m="http://schemas.openxmlformats.org/officeDocument/2006/math">
                      <m:r>
                        <a:rPr lang="en-US" sz="1900" b="0" i="1" smtClean="0">
                          <a:solidFill>
                            <a:srgbClr val="FF0000"/>
                          </a:solidFill>
                          <a:latin typeface="Cambria Math" panose="02040503050406030204" pitchFamily="18" charset="0"/>
                        </a:rPr>
                        <m:t>𝑀</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𝐶</m:t>
                          </m:r>
                        </m:e>
                        <m:sub>
                          <m:r>
                            <a:rPr lang="en-US" sz="1900" b="0" i="1" smtClean="0">
                              <a:solidFill>
                                <a:srgbClr val="FF0000"/>
                              </a:solidFill>
                              <a:latin typeface="Cambria Math" panose="02040503050406030204" pitchFamily="18" charset="0"/>
                            </a:rPr>
                            <m:t>𝑎</m:t>
                          </m:r>
                        </m:sub>
                      </m:sSub>
                      <m:r>
                        <a:rPr lang="en-US" sz="1900" b="0" i="1" smtClean="0">
                          <a:solidFill>
                            <a:srgbClr val="FF0000"/>
                          </a:solidFill>
                          <a:latin typeface="Cambria Math" panose="02040503050406030204" pitchFamily="18" charset="0"/>
                        </a:rPr>
                        <m:t>=</m:t>
                      </m:r>
                      <m:f>
                        <m:fPr>
                          <m:ctrlPr>
                            <a:rPr lang="en-US" sz="1900" b="0" i="1" smtClean="0">
                              <a:solidFill>
                                <a:srgbClr val="FF0000"/>
                              </a:solidFill>
                              <a:latin typeface="Cambria Math" panose="02040503050406030204" pitchFamily="18" charset="0"/>
                            </a:rPr>
                          </m:ctrlPr>
                        </m:fPr>
                        <m:num>
                          <m:r>
                            <a:rPr lang="en-US" sz="1900" b="0" i="1" smtClean="0">
                              <a:solidFill>
                                <a:srgbClr val="FF0000"/>
                              </a:solidFill>
                              <a:latin typeface="Cambria Math" panose="02040503050406030204" pitchFamily="18" charset="0"/>
                            </a:rPr>
                            <m:t>1</m:t>
                          </m:r>
                        </m:num>
                        <m:den>
                          <m:r>
                            <a:rPr lang="en-US" sz="1900" b="0" i="1" smtClean="0">
                              <a:solidFill>
                                <a:srgbClr val="FF0000"/>
                              </a:solidFill>
                              <a:latin typeface="Cambria Math" panose="02040503050406030204" pitchFamily="18" charset="0"/>
                            </a:rPr>
                            <m:t>4</m:t>
                          </m:r>
                        </m:den>
                      </m:f>
                      <m:r>
                        <a:rPr lang="en-US" sz="1900" b="0" i="1" smtClean="0">
                          <a:solidFill>
                            <a:srgbClr val="FF0000"/>
                          </a:solidFill>
                          <a:latin typeface="Cambria Math" panose="02040503050406030204" pitchFamily="18" charset="0"/>
                        </a:rPr>
                        <m:t>∗</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𝑞</m:t>
                          </m:r>
                        </m:e>
                        <m:sub>
                          <m:r>
                            <a:rPr lang="en-US" sz="1900" b="0" i="1" smtClean="0">
                              <a:solidFill>
                                <a:srgbClr val="FF0000"/>
                              </a:solidFill>
                              <a:latin typeface="Cambria Math" panose="02040503050406030204" pitchFamily="18" charset="0"/>
                            </a:rPr>
                            <m:t>𝑎</m:t>
                          </m:r>
                        </m:sub>
                      </m:sSub>
                    </m:oMath>
                  </m:oMathPara>
                </a14:m>
                <a:endParaRPr lang="en-US" sz="1900" dirty="0">
                  <a:solidFill>
                    <a:srgbClr val="FF0000"/>
                  </a:solidFill>
                  <a:cs typeface="Calibri Light" panose="020F0302020204030204" pitchFamily="34" charset="0"/>
                </a:endParaRPr>
              </a:p>
              <a:p>
                <a:pPr>
                  <a:lnSpc>
                    <a:spcPct val="125000"/>
                  </a:lnSpc>
                </a:pPr>
                <a14:m>
                  <m:oMathPara xmlns:m="http://schemas.openxmlformats.org/officeDocument/2006/math">
                    <m:oMathParaPr>
                      <m:jc m:val="centerGroup"/>
                    </m:oMathParaPr>
                    <m:oMath xmlns:m="http://schemas.openxmlformats.org/officeDocument/2006/math">
                      <m:r>
                        <a:rPr lang="en-US" sz="1900" b="0" i="1" smtClean="0">
                          <a:solidFill>
                            <a:srgbClr val="0070C0"/>
                          </a:solidFill>
                          <a:latin typeface="Cambria Math" panose="02040503050406030204" pitchFamily="18" charset="0"/>
                        </a:rPr>
                        <m:t>𝑀</m:t>
                      </m:r>
                      <m:sSub>
                        <m:sSubPr>
                          <m:ctrlPr>
                            <a:rPr lang="en-US" sz="1900" b="0" i="1" smtClean="0">
                              <a:solidFill>
                                <a:srgbClr val="0070C0"/>
                              </a:solidFill>
                              <a:latin typeface="Cambria Math" panose="02040503050406030204" pitchFamily="18" charset="0"/>
                            </a:rPr>
                          </m:ctrlPr>
                        </m:sSubPr>
                        <m:e>
                          <m:r>
                            <a:rPr lang="en-US" sz="1900" b="0" i="1" smtClean="0">
                              <a:solidFill>
                                <a:srgbClr val="0070C0"/>
                              </a:solidFill>
                              <a:latin typeface="Cambria Math" panose="02040503050406030204" pitchFamily="18" charset="0"/>
                            </a:rPr>
                            <m:t>𝐶</m:t>
                          </m:r>
                        </m:e>
                        <m:sub>
                          <m:r>
                            <a:rPr lang="en-US" sz="1900" b="0" i="1" smtClean="0">
                              <a:solidFill>
                                <a:srgbClr val="0070C0"/>
                              </a:solidFill>
                              <a:latin typeface="Cambria Math" panose="02040503050406030204" pitchFamily="18" charset="0"/>
                            </a:rPr>
                            <m:t>𝑏</m:t>
                          </m:r>
                        </m:sub>
                      </m:sSub>
                      <m:r>
                        <a:rPr lang="en-US" sz="1900" b="0" i="1" smtClean="0">
                          <a:solidFill>
                            <a:srgbClr val="0070C0"/>
                          </a:solidFill>
                          <a:latin typeface="Cambria Math" panose="02040503050406030204" pitchFamily="18" charset="0"/>
                        </a:rPr>
                        <m:t>=</m:t>
                      </m:r>
                      <m:f>
                        <m:fPr>
                          <m:ctrlPr>
                            <a:rPr lang="en-US" sz="1900" b="0" i="1" smtClean="0">
                              <a:solidFill>
                                <a:srgbClr val="0070C0"/>
                              </a:solidFill>
                              <a:latin typeface="Cambria Math" panose="02040503050406030204" pitchFamily="18" charset="0"/>
                            </a:rPr>
                          </m:ctrlPr>
                        </m:fPr>
                        <m:num>
                          <m:r>
                            <a:rPr lang="en-US" sz="1900" b="0" i="1" smtClean="0">
                              <a:solidFill>
                                <a:srgbClr val="0070C0"/>
                              </a:solidFill>
                              <a:latin typeface="Cambria Math" panose="02040503050406030204" pitchFamily="18" charset="0"/>
                            </a:rPr>
                            <m:t>1</m:t>
                          </m:r>
                        </m:num>
                        <m:den>
                          <m:r>
                            <a:rPr lang="en-US" sz="1900" b="0" i="1" smtClean="0">
                              <a:solidFill>
                                <a:srgbClr val="0070C0"/>
                              </a:solidFill>
                              <a:latin typeface="Cambria Math" panose="02040503050406030204" pitchFamily="18" charset="0"/>
                            </a:rPr>
                            <m:t>6</m:t>
                          </m:r>
                        </m:den>
                      </m:f>
                      <m:r>
                        <a:rPr lang="en-US" sz="1900" b="0" i="1" smtClean="0">
                          <a:solidFill>
                            <a:srgbClr val="0070C0"/>
                          </a:solidFill>
                          <a:latin typeface="Cambria Math" panose="02040503050406030204" pitchFamily="18" charset="0"/>
                        </a:rPr>
                        <m:t>∗</m:t>
                      </m:r>
                      <m:sSub>
                        <m:sSubPr>
                          <m:ctrlPr>
                            <a:rPr lang="en-US" sz="1900" b="0" i="1" smtClean="0">
                              <a:solidFill>
                                <a:srgbClr val="0070C0"/>
                              </a:solidFill>
                              <a:latin typeface="Cambria Math" panose="02040503050406030204" pitchFamily="18" charset="0"/>
                            </a:rPr>
                          </m:ctrlPr>
                        </m:sSubPr>
                        <m:e>
                          <m:r>
                            <a:rPr lang="en-US" sz="1900" b="0" i="1" smtClean="0">
                              <a:solidFill>
                                <a:srgbClr val="0070C0"/>
                              </a:solidFill>
                              <a:latin typeface="Cambria Math" panose="02040503050406030204" pitchFamily="18" charset="0"/>
                            </a:rPr>
                            <m:t>𝑞</m:t>
                          </m:r>
                        </m:e>
                        <m:sub>
                          <m:r>
                            <a:rPr lang="en-US" sz="1900" b="0" i="1" smtClean="0">
                              <a:solidFill>
                                <a:srgbClr val="0070C0"/>
                              </a:solidFill>
                              <a:latin typeface="Cambria Math" panose="02040503050406030204" pitchFamily="18" charset="0"/>
                            </a:rPr>
                            <m:t>𝑏</m:t>
                          </m:r>
                        </m:sub>
                      </m:sSub>
                    </m:oMath>
                  </m:oMathPara>
                </a14:m>
                <a:endParaRPr lang="en-US" sz="1900" dirty="0">
                  <a:solidFill>
                    <a:srgbClr val="0070C0"/>
                  </a:solidFill>
                </a:endParaRPr>
              </a:p>
              <a:p>
                <a:pPr>
                  <a:lnSpc>
                    <a:spcPct val="125000"/>
                  </a:lnSpc>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𝑀𝐶</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10</m:t>
                          </m:r>
                        </m:den>
                      </m:f>
                      <m:r>
                        <a:rPr lang="en-US" sz="1900" b="0" i="1" smtClean="0">
                          <a:latin typeface="Cambria Math" panose="02040503050406030204" pitchFamily="18" charset="0"/>
                        </a:rPr>
                        <m:t>∗</m:t>
                      </m:r>
                      <m:r>
                        <a:rPr lang="en-US" sz="1900" b="0" i="1" smtClean="0">
                          <a:latin typeface="Cambria Math" panose="02040503050406030204" pitchFamily="18" charset="0"/>
                        </a:rPr>
                        <m:t>𝑞</m:t>
                      </m:r>
                    </m:oMath>
                  </m:oMathPara>
                </a14:m>
                <a:endParaRPr lang="en-US" sz="1900" dirty="0">
                  <a:cs typeface="Calibri Light" panose="020F0302020204030204" pitchFamily="34" charset="0"/>
                </a:endParaRPr>
              </a:p>
              <a:p>
                <a:pPr>
                  <a:lnSpc>
                    <a:spcPct val="125000"/>
                  </a:lnSpc>
                </a:pPr>
                <a:endParaRPr lang="en-US" sz="1900" dirty="0">
                  <a:cs typeface="Calibri Light" panose="020F0302020204030204" pitchFamily="34" charset="0"/>
                </a:endParaRPr>
              </a:p>
              <a:p>
                <a:pPr>
                  <a:lnSpc>
                    <a:spcPct val="125000"/>
                  </a:lnSpc>
                </a:pPr>
                <a:r>
                  <a:rPr lang="en-US" sz="1900" dirty="0">
                    <a:cs typeface="Calibri Light" panose="020F0302020204030204" pitchFamily="34" charset="0"/>
                  </a:rPr>
                  <a:t>How much would each firm abate with a Pigouvian tax of $10 per ton? </a:t>
                </a: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4315797"/>
              </a:xfrm>
              <a:prstGeom prst="rect">
                <a:avLst/>
              </a:prstGeom>
              <a:blipFill>
                <a:blip r:embed="rId6"/>
                <a:stretch>
                  <a:fillRect l="-1297" b="-1554"/>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𝑀</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𝐶</m:t>
                          </m:r>
                        </m:e>
                        <m:sub>
                          <m:r>
                            <a:rPr lang="en-US" b="0" i="1" smtClean="0">
                              <a:solidFill>
                                <a:srgbClr val="FF0000"/>
                              </a:solidFill>
                              <a:latin typeface="Cambria Math" panose="02040503050406030204" pitchFamily="18" charset="0"/>
                            </a:rPr>
                            <m:t>𝑎</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7"/>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𝑀</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𝑏</m:t>
                          </m:r>
                        </m:sub>
                      </m:sSub>
                    </m:oMath>
                  </m:oMathPara>
                </a14:m>
                <a:endParaRPr lang="en-US" dirty="0">
                  <a:solidFill>
                    <a:srgbClr val="0070C0"/>
                  </a:solidFill>
                </a:endParaRPr>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8"/>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5140644" y="3708009"/>
                <a:ext cx="1991436"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 / ton</a:t>
                </a: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5140644" y="3708009"/>
                <a:ext cx="1991436" cy="400110"/>
              </a:xfrm>
              <a:prstGeom prst="rect">
                <a:avLst/>
              </a:prstGeom>
              <a:blipFill>
                <a:blip r:embed="rId9"/>
                <a:stretch>
                  <a:fillRect t="-7576" b="-25758"/>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9624552" y="3452809"/>
            <a:ext cx="1488483" cy="1152280"/>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1001378" y="4574754"/>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1001378" y="4574754"/>
                <a:ext cx="499497" cy="369332"/>
              </a:xfrm>
              <a:prstGeom prst="rect">
                <a:avLst/>
              </a:prstGeom>
              <a:blipFill>
                <a:blip r:embed="rId10"/>
                <a:stretch>
                  <a:fillRect r="-3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726301" y="3172710"/>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726301" y="3172710"/>
                <a:ext cx="1146030" cy="369332"/>
              </a:xfrm>
              <a:prstGeom prst="rect">
                <a:avLst/>
              </a:prstGeom>
              <a:blipFill>
                <a:blip r:embed="rId1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09327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4315797"/>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Cap is 50 tons total. Each firm currently pollutes 75 tons, so 100 must be abated. </a:t>
                </a:r>
              </a:p>
              <a:p>
                <a:pPr>
                  <a:lnSpc>
                    <a:spcPct val="125000"/>
                  </a:lnSpc>
                </a:pPr>
                <a:r>
                  <a:rPr lang="en-US" sz="1900" dirty="0">
                    <a:cs typeface="Calibri Light" panose="020F0302020204030204" pitchFamily="34" charset="0"/>
                  </a:rPr>
                  <a:t>Let:</a:t>
                </a:r>
              </a:p>
              <a:p>
                <a:pPr>
                  <a:lnSpc>
                    <a:spcPct val="125000"/>
                  </a:lnSpc>
                </a:pPr>
                <a14:m>
                  <m:oMathPara xmlns:m="http://schemas.openxmlformats.org/officeDocument/2006/math">
                    <m:oMathParaPr>
                      <m:jc m:val="centerGroup"/>
                    </m:oMathParaPr>
                    <m:oMath xmlns:m="http://schemas.openxmlformats.org/officeDocument/2006/math">
                      <m:r>
                        <a:rPr lang="en-US" sz="1900" b="0" i="1" smtClean="0">
                          <a:solidFill>
                            <a:srgbClr val="FF0000"/>
                          </a:solidFill>
                          <a:latin typeface="Cambria Math" panose="02040503050406030204" pitchFamily="18" charset="0"/>
                        </a:rPr>
                        <m:t>𝑀</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𝐶</m:t>
                          </m:r>
                        </m:e>
                        <m:sub>
                          <m:r>
                            <a:rPr lang="en-US" sz="1900" b="0" i="1" smtClean="0">
                              <a:solidFill>
                                <a:srgbClr val="FF0000"/>
                              </a:solidFill>
                              <a:latin typeface="Cambria Math" panose="02040503050406030204" pitchFamily="18" charset="0"/>
                            </a:rPr>
                            <m:t>𝑎</m:t>
                          </m:r>
                        </m:sub>
                      </m:sSub>
                      <m:r>
                        <a:rPr lang="en-US" sz="1900" b="0" i="1" smtClean="0">
                          <a:solidFill>
                            <a:srgbClr val="FF0000"/>
                          </a:solidFill>
                          <a:latin typeface="Cambria Math" panose="02040503050406030204" pitchFamily="18" charset="0"/>
                        </a:rPr>
                        <m:t>=</m:t>
                      </m:r>
                      <m:f>
                        <m:fPr>
                          <m:ctrlPr>
                            <a:rPr lang="en-US" sz="1900" b="0" i="1" smtClean="0">
                              <a:solidFill>
                                <a:srgbClr val="FF0000"/>
                              </a:solidFill>
                              <a:latin typeface="Cambria Math" panose="02040503050406030204" pitchFamily="18" charset="0"/>
                            </a:rPr>
                          </m:ctrlPr>
                        </m:fPr>
                        <m:num>
                          <m:r>
                            <a:rPr lang="en-US" sz="1900" b="0" i="1" smtClean="0">
                              <a:solidFill>
                                <a:srgbClr val="FF0000"/>
                              </a:solidFill>
                              <a:latin typeface="Cambria Math" panose="02040503050406030204" pitchFamily="18" charset="0"/>
                            </a:rPr>
                            <m:t>1</m:t>
                          </m:r>
                        </m:num>
                        <m:den>
                          <m:r>
                            <a:rPr lang="en-US" sz="1900" b="0" i="1" smtClean="0">
                              <a:solidFill>
                                <a:srgbClr val="FF0000"/>
                              </a:solidFill>
                              <a:latin typeface="Cambria Math" panose="02040503050406030204" pitchFamily="18" charset="0"/>
                            </a:rPr>
                            <m:t>4</m:t>
                          </m:r>
                        </m:den>
                      </m:f>
                      <m:r>
                        <a:rPr lang="en-US" sz="1900" b="0" i="1" smtClean="0">
                          <a:solidFill>
                            <a:srgbClr val="FF0000"/>
                          </a:solidFill>
                          <a:latin typeface="Cambria Math" panose="02040503050406030204" pitchFamily="18" charset="0"/>
                        </a:rPr>
                        <m:t>∗</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𝑞</m:t>
                          </m:r>
                        </m:e>
                        <m:sub>
                          <m:r>
                            <a:rPr lang="en-US" sz="1900" b="0" i="1" smtClean="0">
                              <a:solidFill>
                                <a:srgbClr val="FF0000"/>
                              </a:solidFill>
                              <a:latin typeface="Cambria Math" panose="02040503050406030204" pitchFamily="18" charset="0"/>
                            </a:rPr>
                            <m:t>𝑎</m:t>
                          </m:r>
                        </m:sub>
                      </m:sSub>
                    </m:oMath>
                  </m:oMathPara>
                </a14:m>
                <a:endParaRPr lang="en-US" sz="1900" dirty="0">
                  <a:solidFill>
                    <a:srgbClr val="FF0000"/>
                  </a:solidFill>
                  <a:cs typeface="Calibri Light" panose="020F0302020204030204" pitchFamily="34" charset="0"/>
                </a:endParaRPr>
              </a:p>
              <a:p>
                <a:pPr>
                  <a:lnSpc>
                    <a:spcPct val="125000"/>
                  </a:lnSpc>
                </a:pPr>
                <a14:m>
                  <m:oMathPara xmlns:m="http://schemas.openxmlformats.org/officeDocument/2006/math">
                    <m:oMathParaPr>
                      <m:jc m:val="centerGroup"/>
                    </m:oMathParaPr>
                    <m:oMath xmlns:m="http://schemas.openxmlformats.org/officeDocument/2006/math">
                      <m:r>
                        <a:rPr lang="en-US" sz="1900" b="0" i="1" smtClean="0">
                          <a:solidFill>
                            <a:srgbClr val="0070C0"/>
                          </a:solidFill>
                          <a:latin typeface="Cambria Math" panose="02040503050406030204" pitchFamily="18" charset="0"/>
                        </a:rPr>
                        <m:t>𝑀</m:t>
                      </m:r>
                      <m:sSub>
                        <m:sSubPr>
                          <m:ctrlPr>
                            <a:rPr lang="en-US" sz="1900" b="0" i="1" smtClean="0">
                              <a:solidFill>
                                <a:srgbClr val="0070C0"/>
                              </a:solidFill>
                              <a:latin typeface="Cambria Math" panose="02040503050406030204" pitchFamily="18" charset="0"/>
                            </a:rPr>
                          </m:ctrlPr>
                        </m:sSubPr>
                        <m:e>
                          <m:r>
                            <a:rPr lang="en-US" sz="1900" b="0" i="1" smtClean="0">
                              <a:solidFill>
                                <a:srgbClr val="0070C0"/>
                              </a:solidFill>
                              <a:latin typeface="Cambria Math" panose="02040503050406030204" pitchFamily="18" charset="0"/>
                            </a:rPr>
                            <m:t>𝐶</m:t>
                          </m:r>
                        </m:e>
                        <m:sub>
                          <m:r>
                            <a:rPr lang="en-US" sz="1900" b="0" i="1" smtClean="0">
                              <a:solidFill>
                                <a:srgbClr val="0070C0"/>
                              </a:solidFill>
                              <a:latin typeface="Cambria Math" panose="02040503050406030204" pitchFamily="18" charset="0"/>
                            </a:rPr>
                            <m:t>𝑏</m:t>
                          </m:r>
                        </m:sub>
                      </m:sSub>
                      <m:r>
                        <a:rPr lang="en-US" sz="1900" b="0" i="1" smtClean="0">
                          <a:solidFill>
                            <a:srgbClr val="0070C0"/>
                          </a:solidFill>
                          <a:latin typeface="Cambria Math" panose="02040503050406030204" pitchFamily="18" charset="0"/>
                        </a:rPr>
                        <m:t>=</m:t>
                      </m:r>
                      <m:f>
                        <m:fPr>
                          <m:ctrlPr>
                            <a:rPr lang="en-US" sz="1900" b="0" i="1" smtClean="0">
                              <a:solidFill>
                                <a:srgbClr val="0070C0"/>
                              </a:solidFill>
                              <a:latin typeface="Cambria Math" panose="02040503050406030204" pitchFamily="18" charset="0"/>
                            </a:rPr>
                          </m:ctrlPr>
                        </m:fPr>
                        <m:num>
                          <m:r>
                            <a:rPr lang="en-US" sz="1900" b="0" i="1" smtClean="0">
                              <a:solidFill>
                                <a:srgbClr val="0070C0"/>
                              </a:solidFill>
                              <a:latin typeface="Cambria Math" panose="02040503050406030204" pitchFamily="18" charset="0"/>
                            </a:rPr>
                            <m:t>1</m:t>
                          </m:r>
                        </m:num>
                        <m:den>
                          <m:r>
                            <a:rPr lang="en-US" sz="1900" b="0" i="1" smtClean="0">
                              <a:solidFill>
                                <a:srgbClr val="0070C0"/>
                              </a:solidFill>
                              <a:latin typeface="Cambria Math" panose="02040503050406030204" pitchFamily="18" charset="0"/>
                            </a:rPr>
                            <m:t>6</m:t>
                          </m:r>
                        </m:den>
                      </m:f>
                      <m:r>
                        <a:rPr lang="en-US" sz="1900" b="0" i="1" smtClean="0">
                          <a:solidFill>
                            <a:srgbClr val="0070C0"/>
                          </a:solidFill>
                          <a:latin typeface="Cambria Math" panose="02040503050406030204" pitchFamily="18" charset="0"/>
                        </a:rPr>
                        <m:t>∗</m:t>
                      </m:r>
                      <m:sSub>
                        <m:sSubPr>
                          <m:ctrlPr>
                            <a:rPr lang="en-US" sz="1900" b="0" i="1" smtClean="0">
                              <a:solidFill>
                                <a:srgbClr val="0070C0"/>
                              </a:solidFill>
                              <a:latin typeface="Cambria Math" panose="02040503050406030204" pitchFamily="18" charset="0"/>
                            </a:rPr>
                          </m:ctrlPr>
                        </m:sSubPr>
                        <m:e>
                          <m:r>
                            <a:rPr lang="en-US" sz="1900" b="0" i="1" smtClean="0">
                              <a:solidFill>
                                <a:srgbClr val="0070C0"/>
                              </a:solidFill>
                              <a:latin typeface="Cambria Math" panose="02040503050406030204" pitchFamily="18" charset="0"/>
                            </a:rPr>
                            <m:t>𝑞</m:t>
                          </m:r>
                        </m:e>
                        <m:sub>
                          <m:r>
                            <a:rPr lang="en-US" sz="1900" b="0" i="1" smtClean="0">
                              <a:solidFill>
                                <a:srgbClr val="0070C0"/>
                              </a:solidFill>
                              <a:latin typeface="Cambria Math" panose="02040503050406030204" pitchFamily="18" charset="0"/>
                            </a:rPr>
                            <m:t>𝑏</m:t>
                          </m:r>
                        </m:sub>
                      </m:sSub>
                    </m:oMath>
                  </m:oMathPara>
                </a14:m>
                <a:endParaRPr lang="en-US" sz="1900" dirty="0">
                  <a:solidFill>
                    <a:srgbClr val="0070C0"/>
                  </a:solidFill>
                </a:endParaRPr>
              </a:p>
              <a:p>
                <a:pPr>
                  <a:lnSpc>
                    <a:spcPct val="125000"/>
                  </a:lnSpc>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𝑀𝐶</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10</m:t>
                          </m:r>
                        </m:den>
                      </m:f>
                      <m:r>
                        <a:rPr lang="en-US" sz="1900" b="0" i="1" smtClean="0">
                          <a:latin typeface="Cambria Math" panose="02040503050406030204" pitchFamily="18" charset="0"/>
                        </a:rPr>
                        <m:t>∗</m:t>
                      </m:r>
                      <m:r>
                        <a:rPr lang="en-US" sz="1900" b="0" i="1" smtClean="0">
                          <a:latin typeface="Cambria Math" panose="02040503050406030204" pitchFamily="18" charset="0"/>
                        </a:rPr>
                        <m:t>𝑞</m:t>
                      </m:r>
                    </m:oMath>
                  </m:oMathPara>
                </a14:m>
                <a:endParaRPr lang="en-US" sz="1900" dirty="0">
                  <a:cs typeface="Calibri Light" panose="020F0302020204030204" pitchFamily="34" charset="0"/>
                </a:endParaRPr>
              </a:p>
              <a:p>
                <a:pPr>
                  <a:lnSpc>
                    <a:spcPct val="125000"/>
                  </a:lnSpc>
                </a:pPr>
                <a:endParaRPr lang="en-US" sz="1900" dirty="0">
                  <a:cs typeface="Calibri Light" panose="020F0302020204030204" pitchFamily="34" charset="0"/>
                </a:endParaRPr>
              </a:p>
              <a:p>
                <a:pPr>
                  <a:lnSpc>
                    <a:spcPct val="125000"/>
                  </a:lnSpc>
                </a:pPr>
                <a:r>
                  <a:rPr lang="en-US" sz="1900" dirty="0">
                    <a:cs typeface="Calibri Light" panose="020F0302020204030204" pitchFamily="34" charset="0"/>
                  </a:rPr>
                  <a:t>How much would each firm abate with a Pigouvian tax of $10 per ton? </a:t>
                </a: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4315797"/>
              </a:xfrm>
              <a:prstGeom prst="rect">
                <a:avLst/>
              </a:prstGeom>
              <a:blipFill>
                <a:blip r:embed="rId6"/>
                <a:stretch>
                  <a:fillRect l="-1297" b="-1554"/>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m:t>
                          </m:r>
                        </m:sub>
                      </m:sSub>
                    </m:oMath>
                  </m:oMathPara>
                </a14:m>
                <a:endParaRPr lang="en-US" dirty="0"/>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7"/>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oMath>
                  </m:oMathPara>
                </a14:m>
                <a:endParaRPr lang="en-US" dirty="0"/>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8"/>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0E6B6AA-3BBC-9FB0-B9BD-E1C40CDF2877}"/>
              </a:ext>
            </a:extLst>
          </p:cNvPr>
          <p:cNvCxnSpPr>
            <a:cxnSpLocks/>
          </p:cNvCxnSpPr>
          <p:nvPr/>
        </p:nvCxnSpPr>
        <p:spPr>
          <a:xfrm flipV="1">
            <a:off x="7897880" y="3896633"/>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C25484B1-204B-F8D0-D297-29D81D2C9CF9}"/>
              </a:ext>
            </a:extLst>
          </p:cNvPr>
          <p:cNvCxnSpPr>
            <a:cxnSpLocks/>
          </p:cNvCxnSpPr>
          <p:nvPr/>
        </p:nvCxnSpPr>
        <p:spPr>
          <a:xfrm flipV="1">
            <a:off x="890396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756C6F-BE15-B27A-C4B4-D66983759B14}"/>
                  </a:ext>
                </a:extLst>
              </p:cNvPr>
              <p:cNvSpPr/>
              <p:nvPr/>
            </p:nvSpPr>
            <p:spPr>
              <a:xfrm>
                <a:off x="8734247" y="5630887"/>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0070C0"/>
                          </a:solidFill>
                          <a:latin typeface="Cambria Math" panose="02040503050406030204" pitchFamily="18" charset="0"/>
                          <a:cs typeface="Calibri Light" panose="020F0302020204030204" pitchFamily="34" charset="0"/>
                        </a:rPr>
                        <m:t>6</m:t>
                      </m:r>
                      <m:r>
                        <a:rPr lang="en-US" sz="2000" b="0" i="1" dirty="0" smtClean="0">
                          <a:solidFill>
                            <a:srgbClr val="0070C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6" name="Rectangle 45">
                <a:extLst>
                  <a:ext uri="{FF2B5EF4-FFF2-40B4-BE49-F238E27FC236}">
                    <a16:creationId xmlns:a16="http://schemas.microsoft.com/office/drawing/2014/main" id="{96756C6F-BE15-B27A-C4B4-D66983759B14}"/>
                  </a:ext>
                </a:extLst>
              </p:cNvPr>
              <p:cNvSpPr>
                <a:spLocks noRot="1" noChangeAspect="1" noMove="1" noResize="1" noEditPoints="1" noAdjustHandles="1" noChangeArrowheads="1" noChangeShapeType="1" noTextEdit="1"/>
              </p:cNvSpPr>
              <p:nvPr/>
            </p:nvSpPr>
            <p:spPr>
              <a:xfrm>
                <a:off x="8734247" y="5630887"/>
                <a:ext cx="391917" cy="400110"/>
              </a:xfrm>
              <a:prstGeom prst="rect">
                <a:avLst/>
              </a:prstGeom>
              <a:blipFill>
                <a:blip r:embed="rId9"/>
                <a:stretch>
                  <a:fillRect l="-15625"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B92FCDA-4778-F378-3CB9-24CDA8DF2540}"/>
                  </a:ext>
                </a:extLst>
              </p:cNvPr>
              <p:cNvSpPr/>
              <p:nvPr/>
            </p:nvSpPr>
            <p:spPr>
              <a:xfrm>
                <a:off x="7731129" y="5639849"/>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4</m:t>
                      </m:r>
                      <m:r>
                        <a:rPr lang="en-US" sz="2000" b="0" i="1" dirty="0" smtClean="0">
                          <a:solidFill>
                            <a:srgbClr val="FF000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7" name="Rectangle 46">
                <a:extLst>
                  <a:ext uri="{FF2B5EF4-FFF2-40B4-BE49-F238E27FC236}">
                    <a16:creationId xmlns:a16="http://schemas.microsoft.com/office/drawing/2014/main" id="{FB92FCDA-4778-F378-3CB9-24CDA8DF2540}"/>
                  </a:ext>
                </a:extLst>
              </p:cNvPr>
              <p:cNvSpPr>
                <a:spLocks noRot="1" noChangeAspect="1" noMove="1" noResize="1" noEditPoints="1" noAdjustHandles="1" noChangeArrowheads="1" noChangeShapeType="1" noTextEdit="1"/>
              </p:cNvSpPr>
              <p:nvPr/>
            </p:nvSpPr>
            <p:spPr>
              <a:xfrm>
                <a:off x="7731129" y="5639849"/>
                <a:ext cx="391917" cy="400110"/>
              </a:xfrm>
              <a:prstGeom prst="rect">
                <a:avLst/>
              </a:prstGeom>
              <a:blipFill>
                <a:blip r:embed="rId10"/>
                <a:stretch>
                  <a:fillRect l="-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5140644" y="3708009"/>
                <a:ext cx="1991436"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 / ton</a:t>
                </a: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5140644" y="3708009"/>
                <a:ext cx="1991436" cy="400110"/>
              </a:xfrm>
              <a:prstGeom prst="rect">
                <a:avLst/>
              </a:prstGeom>
              <a:blipFill>
                <a:blip r:embed="rId11"/>
                <a:stretch>
                  <a:fillRect t="-7576" b="-25758"/>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9624552" y="3452809"/>
            <a:ext cx="1488483" cy="1152280"/>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1001378" y="4574754"/>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1001378" y="4574754"/>
                <a:ext cx="499497" cy="369332"/>
              </a:xfrm>
              <a:prstGeom prst="rect">
                <a:avLst/>
              </a:prstGeom>
              <a:blipFill>
                <a:blip r:embed="rId12"/>
                <a:stretch>
                  <a:fillRect r="-3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726301" y="3172710"/>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726301" y="3172710"/>
                <a:ext cx="1146030" cy="369332"/>
              </a:xfrm>
              <a:prstGeom prst="rect">
                <a:avLst/>
              </a:prstGeom>
              <a:blipFill>
                <a:blip r:embed="rId13"/>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78449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21C45C-72A4-C9A2-D748-1C6446A61481}"/>
              </a:ext>
            </a:extLst>
          </p:cNvPr>
          <p:cNvPicPr>
            <a:picLocks noChangeAspect="1"/>
          </p:cNvPicPr>
          <p:nvPr/>
        </p:nvPicPr>
        <p:blipFill>
          <a:blip r:embed="rId4"/>
          <a:stretch>
            <a:fillRect/>
          </a:stretch>
        </p:blipFill>
        <p:spPr>
          <a:xfrm>
            <a:off x="1709044" y="2047339"/>
            <a:ext cx="4619625" cy="4105275"/>
          </a:xfrm>
          <a:prstGeom prst="rect">
            <a:avLst/>
          </a:prstGeom>
        </p:spPr>
      </p:pic>
      <p:pic>
        <p:nvPicPr>
          <p:cNvPr id="6" name="Picture 5">
            <a:extLst>
              <a:ext uri="{FF2B5EF4-FFF2-40B4-BE49-F238E27FC236}">
                <a16:creationId xmlns:a16="http://schemas.microsoft.com/office/drawing/2014/main" id="{DF07514E-356B-C388-1939-52988BB3C8B4}"/>
              </a:ext>
            </a:extLst>
          </p:cNvPr>
          <p:cNvPicPr>
            <a:picLocks noChangeAspect="1"/>
          </p:cNvPicPr>
          <p:nvPr/>
        </p:nvPicPr>
        <p:blipFill>
          <a:blip r:embed="rId4"/>
          <a:stretch>
            <a:fillRect/>
          </a:stretch>
        </p:blipFill>
        <p:spPr>
          <a:xfrm flipH="1">
            <a:off x="6469611" y="2047338"/>
            <a:ext cx="4619627"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8456979" y="4502263"/>
            <a:ext cx="0" cy="1217861"/>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a:off x="6920288" y="3687075"/>
            <a:ext cx="3980084" cy="2016920"/>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a:off x="1845326" y="4502263"/>
            <a:ext cx="9055046"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F9CAA59D-8C7C-ABCC-93C0-3EE0E4BF68DF}"/>
                  </a:ext>
                </a:extLst>
              </p:cNvPr>
              <p:cNvSpPr/>
              <p:nvPr/>
            </p:nvSpPr>
            <p:spPr>
              <a:xfrm>
                <a:off x="-104681" y="4302208"/>
                <a:ext cx="2165618"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 / ton</a:t>
                </a:r>
              </a:p>
            </p:txBody>
          </p:sp>
        </mc:Choice>
        <mc:Fallback xmlns="">
          <p:sp>
            <p:nvSpPr>
              <p:cNvPr id="39" name="Rectangle 38">
                <a:extLst>
                  <a:ext uri="{FF2B5EF4-FFF2-40B4-BE49-F238E27FC236}">
                    <a16:creationId xmlns:a16="http://schemas.microsoft.com/office/drawing/2014/main" id="{F9CAA59D-8C7C-ABCC-93C0-3EE0E4BF68DF}"/>
                  </a:ext>
                </a:extLst>
              </p:cNvPr>
              <p:cNvSpPr>
                <a:spLocks noRot="1" noChangeAspect="1" noMove="1" noResize="1" noEditPoints="1" noAdjustHandles="1" noChangeArrowheads="1" noChangeShapeType="1" noTextEdit="1"/>
              </p:cNvSpPr>
              <p:nvPr/>
            </p:nvSpPr>
            <p:spPr>
              <a:xfrm>
                <a:off x="-104681" y="4302208"/>
                <a:ext cx="2165618" cy="400110"/>
              </a:xfrm>
              <a:prstGeom prst="rect">
                <a:avLst/>
              </a:prstGeom>
              <a:blipFill>
                <a:blip r:embed="rId5"/>
                <a:stretch>
                  <a:fillRect t="-9231" b="-27692"/>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C25484B1-204B-F8D0-D297-29D81D2C9CF9}"/>
              </a:ext>
            </a:extLst>
          </p:cNvPr>
          <p:cNvCxnSpPr>
            <a:cxnSpLocks/>
          </p:cNvCxnSpPr>
          <p:nvPr/>
        </p:nvCxnSpPr>
        <p:spPr>
          <a:xfrm flipV="1">
            <a:off x="3290410" y="4502263"/>
            <a:ext cx="0" cy="120173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756C6F-BE15-B27A-C4B4-D66983759B14}"/>
                  </a:ext>
                </a:extLst>
              </p:cNvPr>
              <p:cNvSpPr/>
              <p:nvPr/>
            </p:nvSpPr>
            <p:spPr>
              <a:xfrm>
                <a:off x="8261020" y="5756498"/>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0070C0"/>
                          </a:solidFill>
                          <a:latin typeface="Cambria Math" panose="02040503050406030204" pitchFamily="18" charset="0"/>
                          <a:cs typeface="Calibri Light" panose="020F0302020204030204" pitchFamily="34" charset="0"/>
                        </a:rPr>
                        <m:t>6</m:t>
                      </m:r>
                      <m:r>
                        <a:rPr lang="en-US" sz="2000" b="0" i="1" dirty="0" smtClean="0">
                          <a:solidFill>
                            <a:srgbClr val="0070C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6" name="Rectangle 45">
                <a:extLst>
                  <a:ext uri="{FF2B5EF4-FFF2-40B4-BE49-F238E27FC236}">
                    <a16:creationId xmlns:a16="http://schemas.microsoft.com/office/drawing/2014/main" id="{96756C6F-BE15-B27A-C4B4-D66983759B14}"/>
                  </a:ext>
                </a:extLst>
              </p:cNvPr>
              <p:cNvSpPr>
                <a:spLocks noRot="1" noChangeAspect="1" noMove="1" noResize="1" noEditPoints="1" noAdjustHandles="1" noChangeArrowheads="1" noChangeShapeType="1" noTextEdit="1"/>
              </p:cNvSpPr>
              <p:nvPr/>
            </p:nvSpPr>
            <p:spPr>
              <a:xfrm>
                <a:off x="8261020" y="5756498"/>
                <a:ext cx="391917" cy="400110"/>
              </a:xfrm>
              <a:prstGeom prst="rect">
                <a:avLst/>
              </a:prstGeom>
              <a:blipFill>
                <a:blip r:embed="rId6"/>
                <a:stretch>
                  <a:fillRect l="-15625"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B92FCDA-4778-F378-3CB9-24CDA8DF2540}"/>
                  </a:ext>
                </a:extLst>
              </p:cNvPr>
              <p:cNvSpPr/>
              <p:nvPr/>
            </p:nvSpPr>
            <p:spPr>
              <a:xfrm>
                <a:off x="3094451" y="5720124"/>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4</m:t>
                      </m:r>
                      <m:r>
                        <a:rPr lang="en-US" sz="2000" b="0" i="1" dirty="0" smtClean="0">
                          <a:solidFill>
                            <a:srgbClr val="FF000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7" name="Rectangle 46">
                <a:extLst>
                  <a:ext uri="{FF2B5EF4-FFF2-40B4-BE49-F238E27FC236}">
                    <a16:creationId xmlns:a16="http://schemas.microsoft.com/office/drawing/2014/main" id="{FB92FCDA-4778-F378-3CB9-24CDA8DF2540}"/>
                  </a:ext>
                </a:extLst>
              </p:cNvPr>
              <p:cNvSpPr>
                <a:spLocks noRot="1" noChangeAspect="1" noMove="1" noResize="1" noEditPoints="1" noAdjustHandles="1" noChangeArrowheads="1" noChangeShapeType="1" noTextEdit="1"/>
              </p:cNvSpPr>
              <p:nvPr/>
            </p:nvSpPr>
            <p:spPr>
              <a:xfrm>
                <a:off x="3094451" y="5720124"/>
                <a:ext cx="391917" cy="400110"/>
              </a:xfrm>
              <a:prstGeom prst="rect">
                <a:avLst/>
              </a:prstGeom>
              <a:blipFill>
                <a:blip r:embed="rId7"/>
                <a:stretch>
                  <a:fillRect l="-1718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BEFD4993-CB9C-A633-7FCE-D295F3550655}"/>
              </a:ext>
            </a:extLst>
          </p:cNvPr>
          <p:cNvSpPr/>
          <p:nvPr/>
        </p:nvSpPr>
        <p:spPr>
          <a:xfrm>
            <a:off x="5245860" y="5756200"/>
            <a:ext cx="2165618" cy="707886"/>
          </a:xfrm>
          <a:prstGeom prst="rect">
            <a:avLst/>
          </a:prstGeom>
        </p:spPr>
        <p:txBody>
          <a:bodyPr wrap="square">
            <a:spAutoFit/>
          </a:bodyPr>
          <a:lstStyle/>
          <a:p>
            <a:pPr algn="ctr"/>
            <a:r>
              <a:rPr lang="en-US" sz="2000" dirty="0">
                <a:solidFill>
                  <a:schemeClr val="tx1"/>
                </a:solidFill>
                <a:cs typeface="Calibri Light" panose="020F0302020204030204" pitchFamily="34" charset="0"/>
              </a:rPr>
              <a:t>100 tons of abatement</a:t>
            </a:r>
            <a:endParaRPr lang="en-US" sz="2000" dirty="0">
              <a:solidFill>
                <a:srgbClr val="FF0000"/>
              </a:solidFill>
              <a:cs typeface="Calibri Light" panose="020F0302020204030204" pitchFamily="34" charset="0"/>
            </a:endParaRPr>
          </a:p>
        </p:txBody>
      </p:sp>
      <p:cxnSp>
        <p:nvCxnSpPr>
          <p:cNvPr id="15" name="Straight Connector 14">
            <a:extLst>
              <a:ext uri="{FF2B5EF4-FFF2-40B4-BE49-F238E27FC236}">
                <a16:creationId xmlns:a16="http://schemas.microsoft.com/office/drawing/2014/main" id="{8E6BA079-30AD-A75F-C553-27A19D7AA829}"/>
              </a:ext>
            </a:extLst>
          </p:cNvPr>
          <p:cNvCxnSpPr>
            <a:cxnSpLocks/>
          </p:cNvCxnSpPr>
          <p:nvPr/>
        </p:nvCxnSpPr>
        <p:spPr>
          <a:xfrm flipV="1">
            <a:off x="1867393" y="2453487"/>
            <a:ext cx="3854397" cy="323425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441A663-FD5C-B8F6-1911-A05EB336C4D7}"/>
                  </a:ext>
                </a:extLst>
              </p:cNvPr>
              <p:cNvSpPr txBox="1"/>
              <p:nvPr/>
            </p:nvSpPr>
            <p:spPr>
              <a:xfrm>
                <a:off x="279338" y="3316782"/>
                <a:ext cx="6151830" cy="740587"/>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1</m:t>
                          </m:r>
                        </m:num>
                        <m:den>
                          <m:r>
                            <a:rPr lang="en-US" sz="1800" b="0" i="1" smtClean="0">
                              <a:solidFill>
                                <a:srgbClr val="FF0000"/>
                              </a:solidFill>
                              <a:latin typeface="Cambria Math" panose="02040503050406030204" pitchFamily="18" charset="0"/>
                            </a:rPr>
                            <m:t>4</m:t>
                          </m:r>
                        </m:den>
                      </m:f>
                      <m:r>
                        <a:rPr lang="en-US" sz="1800" b="0" i="1" smtClean="0">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𝑞</m:t>
                      </m:r>
                    </m:oMath>
                  </m:oMathPara>
                </a14:m>
                <a:endParaRPr lang="en-US" sz="1800" dirty="0">
                  <a:solidFill>
                    <a:srgbClr val="FF0000"/>
                  </a:solidFill>
                  <a:cs typeface="Calibri Light" panose="020F0302020204030204" pitchFamily="34" charset="0"/>
                </a:endParaRPr>
              </a:p>
            </p:txBody>
          </p:sp>
        </mc:Choice>
        <mc:Fallback xmlns="">
          <p:sp>
            <p:nvSpPr>
              <p:cNvPr id="28" name="TextBox 27">
                <a:extLst>
                  <a:ext uri="{FF2B5EF4-FFF2-40B4-BE49-F238E27FC236}">
                    <a16:creationId xmlns:a16="http://schemas.microsoft.com/office/drawing/2014/main" id="{3441A663-FD5C-B8F6-1911-A05EB336C4D7}"/>
                  </a:ext>
                </a:extLst>
              </p:cNvPr>
              <p:cNvSpPr txBox="1">
                <a:spLocks noRot="1" noChangeAspect="1" noMove="1" noResize="1" noEditPoints="1" noAdjustHandles="1" noChangeArrowheads="1" noChangeShapeType="1" noTextEdit="1"/>
              </p:cNvSpPr>
              <p:nvPr/>
            </p:nvSpPr>
            <p:spPr>
              <a:xfrm>
                <a:off x="279338" y="3316782"/>
                <a:ext cx="6151830" cy="7405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A369836-6F90-C9C2-77C5-094419D39C19}"/>
                  </a:ext>
                </a:extLst>
              </p:cNvPr>
              <p:cNvSpPr txBox="1"/>
              <p:nvPr/>
            </p:nvSpPr>
            <p:spPr>
              <a:xfrm>
                <a:off x="7099674" y="3177966"/>
                <a:ext cx="1731004" cy="74283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0070C0"/>
                          </a:solidFill>
                          <a:latin typeface="Cambria Math" panose="02040503050406030204" pitchFamily="18" charset="0"/>
                        </a:rPr>
                        <m:t>𝑀</m:t>
                      </m:r>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𝐶</m:t>
                          </m:r>
                        </m:e>
                        <m:sub>
                          <m:r>
                            <a:rPr lang="en-US" sz="1800" b="0" i="1" smtClean="0">
                              <a:solidFill>
                                <a:srgbClr val="0070C0"/>
                              </a:solidFill>
                              <a:latin typeface="Cambria Math" panose="02040503050406030204" pitchFamily="18" charset="0"/>
                            </a:rPr>
                            <m:t>𝑏</m:t>
                          </m:r>
                        </m:sub>
                      </m:sSub>
                      <m:r>
                        <a:rPr lang="en-US" sz="1800" b="0" i="1" smtClean="0">
                          <a:solidFill>
                            <a:srgbClr val="0070C0"/>
                          </a:solidFill>
                          <a:latin typeface="Cambria Math" panose="02040503050406030204" pitchFamily="18" charset="0"/>
                        </a:rPr>
                        <m:t>=</m:t>
                      </m:r>
                      <m:f>
                        <m:fPr>
                          <m:ctrlPr>
                            <a:rPr lang="en-US" sz="1800" b="0" i="1" smtClean="0">
                              <a:solidFill>
                                <a:srgbClr val="0070C0"/>
                              </a:solidFill>
                              <a:latin typeface="Cambria Math" panose="02040503050406030204" pitchFamily="18" charset="0"/>
                            </a:rPr>
                          </m:ctrlPr>
                        </m:fPr>
                        <m:num>
                          <m:r>
                            <a:rPr lang="en-US" sz="1800" b="0" i="1" smtClean="0">
                              <a:solidFill>
                                <a:srgbClr val="0070C0"/>
                              </a:solidFill>
                              <a:latin typeface="Cambria Math" panose="02040503050406030204" pitchFamily="18" charset="0"/>
                            </a:rPr>
                            <m:t>1</m:t>
                          </m:r>
                        </m:num>
                        <m:den>
                          <m:r>
                            <a:rPr lang="en-US" sz="1800" b="0" i="1" smtClean="0">
                              <a:solidFill>
                                <a:srgbClr val="0070C0"/>
                              </a:solidFill>
                              <a:latin typeface="Cambria Math" panose="02040503050406030204" pitchFamily="18" charset="0"/>
                            </a:rPr>
                            <m:t>6</m:t>
                          </m:r>
                        </m:den>
                      </m:f>
                      <m:r>
                        <a:rPr lang="en-US" sz="1800" b="0" i="1" smtClean="0">
                          <a:solidFill>
                            <a:srgbClr val="0070C0"/>
                          </a:solidFill>
                          <a:latin typeface="Cambria Math" panose="02040503050406030204" pitchFamily="18" charset="0"/>
                        </a:rPr>
                        <m:t>∗</m:t>
                      </m:r>
                      <m:r>
                        <a:rPr lang="en-US" sz="1800" b="0" i="1" smtClean="0">
                          <a:solidFill>
                            <a:srgbClr val="0070C0"/>
                          </a:solidFill>
                          <a:latin typeface="Cambria Math" panose="02040503050406030204" pitchFamily="18" charset="0"/>
                        </a:rPr>
                        <m:t>𝑞</m:t>
                      </m:r>
                    </m:oMath>
                  </m:oMathPara>
                </a14:m>
                <a:endParaRPr lang="en-US" sz="1800" dirty="0">
                  <a:solidFill>
                    <a:srgbClr val="0070C0"/>
                  </a:solidFill>
                </a:endParaRPr>
              </a:p>
            </p:txBody>
          </p:sp>
        </mc:Choice>
        <mc:Fallback xmlns="">
          <p:sp>
            <p:nvSpPr>
              <p:cNvPr id="31" name="TextBox 30">
                <a:extLst>
                  <a:ext uri="{FF2B5EF4-FFF2-40B4-BE49-F238E27FC236}">
                    <a16:creationId xmlns:a16="http://schemas.microsoft.com/office/drawing/2014/main" id="{4A369836-6F90-C9C2-77C5-094419D39C19}"/>
                  </a:ext>
                </a:extLst>
              </p:cNvPr>
              <p:cNvSpPr txBox="1">
                <a:spLocks noRot="1" noChangeAspect="1" noMove="1" noResize="1" noEditPoints="1" noAdjustHandles="1" noChangeArrowheads="1" noChangeShapeType="1" noTextEdit="1"/>
              </p:cNvSpPr>
              <p:nvPr/>
            </p:nvSpPr>
            <p:spPr>
              <a:xfrm>
                <a:off x="7099674" y="3177966"/>
                <a:ext cx="1731004" cy="742832"/>
              </a:xfrm>
              <a:prstGeom prst="rect">
                <a:avLst/>
              </a:prstGeom>
              <a:blipFill>
                <a:blip r:embed="rId9"/>
                <a:stretch>
                  <a:fillRect/>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7265F7EA-1DC4-A1E3-A43C-BD0CCC914076}"/>
              </a:ext>
            </a:extLst>
          </p:cNvPr>
          <p:cNvCxnSpPr>
            <a:cxnSpLocks/>
          </p:cNvCxnSpPr>
          <p:nvPr/>
        </p:nvCxnSpPr>
        <p:spPr>
          <a:xfrm flipV="1">
            <a:off x="5727462" y="2175029"/>
            <a:ext cx="0" cy="3512715"/>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C0803C3D-3DE0-EDB3-5D1E-2D9FECD22AE2}"/>
              </a:ext>
            </a:extLst>
          </p:cNvPr>
          <p:cNvCxnSpPr>
            <a:cxnSpLocks/>
          </p:cNvCxnSpPr>
          <p:nvPr/>
        </p:nvCxnSpPr>
        <p:spPr>
          <a:xfrm flipV="1">
            <a:off x="6958731" y="2175029"/>
            <a:ext cx="0" cy="352896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Right Triangle 54">
            <a:extLst>
              <a:ext uri="{FF2B5EF4-FFF2-40B4-BE49-F238E27FC236}">
                <a16:creationId xmlns:a16="http://schemas.microsoft.com/office/drawing/2014/main" id="{21EF10D3-139C-77A4-40D4-C7120E10A8C6}"/>
              </a:ext>
            </a:extLst>
          </p:cNvPr>
          <p:cNvSpPr/>
          <p:nvPr/>
        </p:nvSpPr>
        <p:spPr>
          <a:xfrm rot="16200000">
            <a:off x="1991246" y="4390927"/>
            <a:ext cx="1181489" cy="1404157"/>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55">
            <a:extLst>
              <a:ext uri="{FF2B5EF4-FFF2-40B4-BE49-F238E27FC236}">
                <a16:creationId xmlns:a16="http://schemas.microsoft.com/office/drawing/2014/main" id="{7EC1FF4E-F285-2D52-49CC-3323D9550B47}"/>
              </a:ext>
            </a:extLst>
          </p:cNvPr>
          <p:cNvSpPr/>
          <p:nvPr/>
        </p:nvSpPr>
        <p:spPr>
          <a:xfrm>
            <a:off x="8456979" y="4465889"/>
            <a:ext cx="2443391" cy="1217861"/>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0095A29-C56A-4E49-8C4A-950A9E8B5635}"/>
              </a:ext>
            </a:extLst>
          </p:cNvPr>
          <p:cNvSpPr txBox="1"/>
          <p:nvPr/>
        </p:nvSpPr>
        <p:spPr>
          <a:xfrm>
            <a:off x="2707108" y="5095784"/>
            <a:ext cx="442360" cy="400110"/>
          </a:xfrm>
          <a:prstGeom prst="rect">
            <a:avLst/>
          </a:prstGeom>
          <a:noFill/>
        </p:spPr>
        <p:txBody>
          <a:bodyPr wrap="square" rtlCol="0">
            <a:spAutoFit/>
          </a:bodyPr>
          <a:lstStyle/>
          <a:p>
            <a:r>
              <a:rPr lang="en-US" sz="2000" dirty="0">
                <a:solidFill>
                  <a:srgbClr val="FF0000"/>
                </a:solidFill>
              </a:rPr>
              <a:t>A</a:t>
            </a:r>
          </a:p>
        </p:txBody>
      </p:sp>
      <p:sp>
        <p:nvSpPr>
          <p:cNvPr id="58" name="TextBox 57">
            <a:extLst>
              <a:ext uri="{FF2B5EF4-FFF2-40B4-BE49-F238E27FC236}">
                <a16:creationId xmlns:a16="http://schemas.microsoft.com/office/drawing/2014/main" id="{9A41D0DE-9D85-62C1-DD07-ABBFC25B731E}"/>
              </a:ext>
            </a:extLst>
          </p:cNvPr>
          <p:cNvSpPr txBox="1"/>
          <p:nvPr/>
        </p:nvSpPr>
        <p:spPr>
          <a:xfrm>
            <a:off x="8835307" y="5050555"/>
            <a:ext cx="442360" cy="400110"/>
          </a:xfrm>
          <a:prstGeom prst="rect">
            <a:avLst/>
          </a:prstGeom>
          <a:noFill/>
        </p:spPr>
        <p:txBody>
          <a:bodyPr wrap="square" rtlCol="0">
            <a:spAutoFit/>
          </a:bodyPr>
          <a:lstStyle/>
          <a:p>
            <a:r>
              <a:rPr lang="en-US" sz="2000" dirty="0">
                <a:solidFill>
                  <a:srgbClr val="0070C0"/>
                </a:solidFill>
              </a:rPr>
              <a:t>B</a:t>
            </a:r>
          </a:p>
        </p:txBody>
      </p:sp>
      <p:sp>
        <p:nvSpPr>
          <p:cNvPr id="59" name="Rectangle 58">
            <a:extLst>
              <a:ext uri="{FF2B5EF4-FFF2-40B4-BE49-F238E27FC236}">
                <a16:creationId xmlns:a16="http://schemas.microsoft.com/office/drawing/2014/main" id="{D71C6CC3-AD60-1642-A459-48BEAF485DB3}"/>
              </a:ext>
            </a:extLst>
          </p:cNvPr>
          <p:cNvSpPr/>
          <p:nvPr/>
        </p:nvSpPr>
        <p:spPr>
          <a:xfrm>
            <a:off x="1950991" y="1783703"/>
            <a:ext cx="2714268" cy="1323439"/>
          </a:xfrm>
          <a:prstGeom prst="rect">
            <a:avLst/>
          </a:prstGeom>
        </p:spPr>
        <p:txBody>
          <a:bodyPr wrap="square">
            <a:spAutoFit/>
          </a:bodyPr>
          <a:lstStyle/>
          <a:p>
            <a:pPr algn="ctr"/>
            <a:r>
              <a:rPr lang="en-US" sz="2000" dirty="0">
                <a:solidFill>
                  <a:srgbClr val="FF0000"/>
                </a:solidFill>
                <a:cs typeface="Calibri Light" panose="020F0302020204030204" pitchFamily="34" charset="0"/>
              </a:rPr>
              <a:t>Area of A is the total cost of abatement for this firm at 40 units of abatement  </a:t>
            </a:r>
          </a:p>
        </p:txBody>
      </p:sp>
      <p:cxnSp>
        <p:nvCxnSpPr>
          <p:cNvPr id="60" name="Straight Connector 59">
            <a:extLst>
              <a:ext uri="{FF2B5EF4-FFF2-40B4-BE49-F238E27FC236}">
                <a16:creationId xmlns:a16="http://schemas.microsoft.com/office/drawing/2014/main" id="{671FE00F-1676-BE1F-0627-E072C2FAAF16}"/>
              </a:ext>
            </a:extLst>
          </p:cNvPr>
          <p:cNvCxnSpPr>
            <a:cxnSpLocks/>
          </p:cNvCxnSpPr>
          <p:nvPr/>
        </p:nvCxnSpPr>
        <p:spPr>
          <a:xfrm>
            <a:off x="2383777" y="2841743"/>
            <a:ext cx="15027" cy="2408867"/>
          </a:xfrm>
          <a:prstGeom prst="line">
            <a:avLst/>
          </a:prstGeom>
          <a:ln>
            <a:solidFill>
              <a:schemeClr val="tx2">
                <a:lumMod val="40000"/>
                <a:lumOff val="6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5" name="Rectangle 24">
            <a:extLst>
              <a:ext uri="{FF2B5EF4-FFF2-40B4-BE49-F238E27FC236}">
                <a16:creationId xmlns:a16="http://schemas.microsoft.com/office/drawing/2014/main" id="{427E1E4C-B0C2-4344-A1FC-1657608049AF}"/>
              </a:ext>
            </a:extLst>
          </p:cNvPr>
          <p:cNvSpPr/>
          <p:nvPr/>
        </p:nvSpPr>
        <p:spPr>
          <a:xfrm>
            <a:off x="8033675" y="1783703"/>
            <a:ext cx="2714268" cy="1323439"/>
          </a:xfrm>
          <a:prstGeom prst="rect">
            <a:avLst/>
          </a:prstGeom>
        </p:spPr>
        <p:txBody>
          <a:bodyPr wrap="square">
            <a:spAutoFit/>
          </a:bodyPr>
          <a:lstStyle/>
          <a:p>
            <a:pPr algn="ctr"/>
            <a:r>
              <a:rPr lang="en-US" sz="2000" dirty="0">
                <a:solidFill>
                  <a:srgbClr val="0070C0"/>
                </a:solidFill>
                <a:cs typeface="Calibri Light" panose="020F0302020204030204" pitchFamily="34" charset="0"/>
              </a:rPr>
              <a:t>Area of B is the total cost of abatement for this firm at 60 units of abatement  </a:t>
            </a:r>
          </a:p>
        </p:txBody>
      </p:sp>
      <p:cxnSp>
        <p:nvCxnSpPr>
          <p:cNvPr id="26" name="Straight Connector 25">
            <a:extLst>
              <a:ext uri="{FF2B5EF4-FFF2-40B4-BE49-F238E27FC236}">
                <a16:creationId xmlns:a16="http://schemas.microsoft.com/office/drawing/2014/main" id="{1FA83B29-1BF8-46FB-A849-53C78A03D42E}"/>
              </a:ext>
            </a:extLst>
          </p:cNvPr>
          <p:cNvCxnSpPr>
            <a:cxnSpLocks/>
          </p:cNvCxnSpPr>
          <p:nvPr/>
        </p:nvCxnSpPr>
        <p:spPr>
          <a:xfrm>
            <a:off x="10118592" y="2886972"/>
            <a:ext cx="15027" cy="2408867"/>
          </a:xfrm>
          <a:prstGeom prst="line">
            <a:avLst/>
          </a:prstGeom>
          <a:ln>
            <a:solidFill>
              <a:schemeClr val="tx2">
                <a:lumMod val="40000"/>
                <a:lumOff val="6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ustDataLst>
      <p:tags r:id="rId1"/>
    </p:custDataLst>
    <p:extLst>
      <p:ext uri="{BB962C8B-B14F-4D97-AF65-F5344CB8AC3E}">
        <p14:creationId xmlns:p14="http://schemas.microsoft.com/office/powerpoint/2010/main" val="285723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3639843" y="4475630"/>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1828519" y="4275575"/>
            <a:ext cx="2165618" cy="400110"/>
          </a:xfrm>
          <a:prstGeom prst="rect">
            <a:avLst/>
          </a:prstGeom>
        </p:spPr>
        <p:txBody>
          <a:bodyPr wrap="square">
            <a:spAutoFit/>
          </a:bodyPr>
          <a:lstStyle/>
          <a:p>
            <a:pPr algn="ctr"/>
            <a:r>
              <a:rPr lang="en-US" sz="2000" dirty="0">
                <a:solidFill>
                  <a:srgbClr val="FF0000"/>
                </a:solidFill>
                <a:cs typeface="Calibri Light" panose="020F0302020204030204" pitchFamily="34" charset="0"/>
              </a:rPr>
              <a:t>$10 / ton</a:t>
            </a:r>
          </a:p>
        </p:txBody>
      </p:sp>
      <p:sp>
        <p:nvSpPr>
          <p:cNvPr id="45" name="Rectangle 44">
            <a:extLst>
              <a:ext uri="{FF2B5EF4-FFF2-40B4-BE49-F238E27FC236}">
                <a16:creationId xmlns:a16="http://schemas.microsoft.com/office/drawing/2014/main" id="{EB0253B7-448D-3BB9-5863-7F01A3A2D158}"/>
              </a:ext>
            </a:extLst>
          </p:cNvPr>
          <p:cNvSpPr/>
          <p:nvPr/>
        </p:nvSpPr>
        <p:spPr>
          <a:xfrm>
            <a:off x="8612765" y="4275575"/>
            <a:ext cx="2165618" cy="400110"/>
          </a:xfrm>
          <a:prstGeom prst="rect">
            <a:avLst/>
          </a:prstGeom>
        </p:spPr>
        <p:txBody>
          <a:bodyPr wrap="square">
            <a:spAutoFit/>
          </a:bodyPr>
          <a:lstStyle/>
          <a:p>
            <a:pPr algn="ctr"/>
            <a:r>
              <a:rPr lang="en-US" sz="2000" dirty="0">
                <a:solidFill>
                  <a:srgbClr val="0070C0"/>
                </a:solidFill>
                <a:cs typeface="Calibri Light" panose="020F0302020204030204" pitchFamily="34" charset="0"/>
              </a:rPr>
              <a:t>$10 / ton</a:t>
            </a:r>
          </a:p>
        </p:txBody>
      </p:sp>
      <p:sp>
        <p:nvSpPr>
          <p:cNvPr id="51" name="Rectangle 50">
            <a:extLst>
              <a:ext uri="{FF2B5EF4-FFF2-40B4-BE49-F238E27FC236}">
                <a16:creationId xmlns:a16="http://schemas.microsoft.com/office/drawing/2014/main" id="{9AA11B18-C171-06F8-6E6F-0EDB7C5C1B3C}"/>
              </a:ext>
            </a:extLst>
          </p:cNvPr>
          <p:cNvSpPr/>
          <p:nvPr/>
        </p:nvSpPr>
        <p:spPr>
          <a:xfrm>
            <a:off x="2759825" y="1337375"/>
            <a:ext cx="1234312" cy="646331"/>
          </a:xfrm>
          <a:prstGeom prst="rect">
            <a:avLst/>
          </a:prstGeom>
        </p:spPr>
        <p:txBody>
          <a:bodyPr wrap="none">
            <a:spAutoFit/>
          </a:bodyPr>
          <a:lstStyle/>
          <a:p>
            <a:pPr algn="ctr"/>
            <a:r>
              <a:rPr lang="en-US" dirty="0">
                <a:solidFill>
                  <a:srgbClr val="FF0000"/>
                </a:solidFill>
                <a:cs typeface="Calibri Light" panose="020F0302020204030204" pitchFamily="34" charset="0"/>
              </a:rPr>
              <a:t>A’s Cost of </a:t>
            </a:r>
          </a:p>
          <a:p>
            <a:pPr algn="ctr"/>
            <a:r>
              <a:rPr lang="en-US" dirty="0">
                <a:solidFill>
                  <a:srgbClr val="FF0000"/>
                </a:solidFill>
                <a:cs typeface="Calibri Light" panose="020F0302020204030204" pitchFamily="34" charset="0"/>
              </a:rPr>
              <a:t>Abatement</a:t>
            </a:r>
          </a:p>
        </p:txBody>
      </p:sp>
      <p:sp>
        <p:nvSpPr>
          <p:cNvPr id="52" name="Rectangle 51">
            <a:extLst>
              <a:ext uri="{FF2B5EF4-FFF2-40B4-BE49-F238E27FC236}">
                <a16:creationId xmlns:a16="http://schemas.microsoft.com/office/drawing/2014/main" id="{A095673C-EB74-90DC-E716-873F193C5C18}"/>
              </a:ext>
            </a:extLst>
          </p:cNvPr>
          <p:cNvSpPr/>
          <p:nvPr/>
        </p:nvSpPr>
        <p:spPr>
          <a:xfrm>
            <a:off x="8514373" y="1249451"/>
            <a:ext cx="1234312" cy="646331"/>
          </a:xfrm>
          <a:prstGeom prst="rect">
            <a:avLst/>
          </a:prstGeom>
        </p:spPr>
        <p:txBody>
          <a:bodyPr wrap="none">
            <a:spAutoFit/>
          </a:bodyPr>
          <a:lstStyle/>
          <a:p>
            <a:pPr algn="ctr"/>
            <a:r>
              <a:rPr lang="en-US" dirty="0">
                <a:solidFill>
                  <a:srgbClr val="0070C0"/>
                </a:solidFill>
                <a:cs typeface="Calibri Light" panose="020F0302020204030204" pitchFamily="34" charset="0"/>
              </a:rPr>
              <a:t>B’s Cost of </a:t>
            </a:r>
          </a:p>
          <a:p>
            <a:pPr algn="ctr"/>
            <a:r>
              <a:rPr lang="en-US" dirty="0">
                <a:solidFill>
                  <a:srgbClr val="0070C0"/>
                </a:solidFill>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088DDC3-9259-4E15-8293-E95551161A84}"/>
                  </a:ext>
                </a:extLst>
              </p:cNvPr>
              <p:cNvSpPr/>
              <p:nvPr/>
            </p:nvSpPr>
            <p:spPr>
              <a:xfrm>
                <a:off x="6291958" y="5864902"/>
                <a:ext cx="2714268" cy="707886"/>
              </a:xfrm>
              <a:prstGeom prst="rect">
                <a:avLst/>
              </a:prstGeom>
            </p:spPr>
            <p:txBody>
              <a:bodyPr wrap="square">
                <a:spAutoFit/>
              </a:bodyPr>
              <a:lstStyle/>
              <a:p>
                <a:pPr algn="ctr"/>
                <a:r>
                  <a:rPr lang="en-US" sz="2000" dirty="0">
                    <a:solidFill>
                      <a:srgbClr val="FF0000"/>
                    </a:solidFill>
                    <a:cs typeface="Calibri Light" panose="020F0302020204030204" pitchFamily="34" charset="0"/>
                  </a:rPr>
                  <a:t>A’s abatement </a:t>
                </a:r>
                <a14:m>
                  <m:oMath xmlns:m="http://schemas.openxmlformats.org/officeDocument/2006/math">
                    <m:r>
                      <a:rPr lang="en-US" sz="2000" b="0" i="1" smtClean="0">
                        <a:solidFill>
                          <a:srgbClr val="FF0000"/>
                        </a:solidFill>
                        <a:latin typeface="Cambria Math" panose="02040503050406030204" pitchFamily="18" charset="0"/>
                        <a:cs typeface="Calibri Light" panose="020F0302020204030204" pitchFamily="34" charset="0"/>
                      </a:rPr>
                      <m:t>→</m:t>
                    </m:r>
                  </m:oMath>
                </a14:m>
                <a:endParaRPr lang="en-US" sz="2000" b="0" dirty="0">
                  <a:solidFill>
                    <a:srgbClr val="FF0000"/>
                  </a:solidFill>
                  <a:cs typeface="Calibri Light" panose="020F0302020204030204" pitchFamily="34" charset="0"/>
                </a:endParaRPr>
              </a:p>
              <a:p>
                <a:pPr algn="ctr"/>
                <a:endParaRPr lang="en-US" sz="2000" dirty="0">
                  <a:solidFill>
                    <a:srgbClr val="FF0000"/>
                  </a:solidFill>
                  <a:cs typeface="Calibri Light" panose="020F0302020204030204" pitchFamily="34" charset="0"/>
                </a:endParaRPr>
              </a:p>
            </p:txBody>
          </p:sp>
        </mc:Choice>
        <mc:Fallback xmlns="">
          <p:sp>
            <p:nvSpPr>
              <p:cNvPr id="19" name="Rectangle 18">
                <a:extLst>
                  <a:ext uri="{FF2B5EF4-FFF2-40B4-BE49-F238E27FC236}">
                    <a16:creationId xmlns:a16="http://schemas.microsoft.com/office/drawing/2014/main" id="{1088DDC3-9259-4E15-8293-E95551161A84}"/>
                  </a:ext>
                </a:extLst>
              </p:cNvPr>
              <p:cNvSpPr>
                <a:spLocks noRot="1" noChangeAspect="1" noMove="1" noResize="1" noEditPoints="1" noAdjustHandles="1" noChangeArrowheads="1" noChangeShapeType="1" noTextEdit="1"/>
              </p:cNvSpPr>
              <p:nvPr/>
            </p:nvSpPr>
            <p:spPr>
              <a:xfrm>
                <a:off x="6291958" y="5864902"/>
                <a:ext cx="2714268" cy="707886"/>
              </a:xfrm>
              <a:prstGeom prst="rect">
                <a:avLst/>
              </a:prstGeom>
              <a:blipFill>
                <a:blip r:embed="rId7"/>
                <a:stretch>
                  <a:fillRect t="-4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2435976C-0BF0-480D-907C-B1BBE727A1FA}"/>
                  </a:ext>
                </a:extLst>
              </p:cNvPr>
              <p:cNvSpPr/>
              <p:nvPr/>
            </p:nvSpPr>
            <p:spPr>
              <a:xfrm>
                <a:off x="3525046" y="5855277"/>
                <a:ext cx="2714268" cy="707886"/>
              </a:xfrm>
              <a:prstGeom prst="rect">
                <a:avLst/>
              </a:prstGeom>
            </p:spPr>
            <p:txBody>
              <a:bodyPr wrap="square">
                <a:spAutoFit/>
              </a:bodyPr>
              <a:lstStyle/>
              <a:p>
                <a:pPr algn="ctr"/>
                <a14:m>
                  <m:oMath xmlns:m="http://schemas.openxmlformats.org/officeDocument/2006/math">
                    <m:r>
                      <a:rPr lang="en-US" sz="2000" b="0" i="1" smtClean="0">
                        <a:solidFill>
                          <a:srgbClr val="0070C0"/>
                        </a:solidFill>
                        <a:latin typeface="Cambria Math" panose="02040503050406030204" pitchFamily="18" charset="0"/>
                        <a:cs typeface="Calibri Light" panose="020F0302020204030204" pitchFamily="34" charset="0"/>
                      </a:rPr>
                      <m:t>←</m:t>
                    </m:r>
                  </m:oMath>
                </a14:m>
                <a:r>
                  <a:rPr lang="en-US" sz="2000" dirty="0">
                    <a:solidFill>
                      <a:srgbClr val="0070C0"/>
                    </a:solidFill>
                    <a:cs typeface="Calibri Light" panose="020F0302020204030204" pitchFamily="34" charset="0"/>
                  </a:rPr>
                  <a:t>B’s abatement</a:t>
                </a:r>
                <a:endParaRPr lang="en-US" sz="2000" b="0" dirty="0">
                  <a:solidFill>
                    <a:srgbClr val="0070C0"/>
                  </a:solidFill>
                  <a:cs typeface="Calibri Light" panose="020F0302020204030204" pitchFamily="34" charset="0"/>
                </a:endParaRPr>
              </a:p>
              <a:p>
                <a:pPr algn="ctr"/>
                <a:endParaRPr lang="en-US" sz="2000" dirty="0">
                  <a:solidFill>
                    <a:srgbClr val="0070C0"/>
                  </a:solidFill>
                  <a:cs typeface="Calibri Light" panose="020F0302020204030204" pitchFamily="34" charset="0"/>
                </a:endParaRPr>
              </a:p>
            </p:txBody>
          </p:sp>
        </mc:Choice>
        <mc:Fallback xmlns="">
          <p:sp>
            <p:nvSpPr>
              <p:cNvPr id="20" name="Rectangle 19">
                <a:extLst>
                  <a:ext uri="{FF2B5EF4-FFF2-40B4-BE49-F238E27FC236}">
                    <a16:creationId xmlns:a16="http://schemas.microsoft.com/office/drawing/2014/main" id="{2435976C-0BF0-480D-907C-B1BBE727A1FA}"/>
                  </a:ext>
                </a:extLst>
              </p:cNvPr>
              <p:cNvSpPr>
                <a:spLocks noRot="1" noChangeAspect="1" noMove="1" noResize="1" noEditPoints="1" noAdjustHandles="1" noChangeArrowheads="1" noChangeShapeType="1" noTextEdit="1"/>
              </p:cNvSpPr>
              <p:nvPr/>
            </p:nvSpPr>
            <p:spPr>
              <a:xfrm>
                <a:off x="3525046" y="5855277"/>
                <a:ext cx="2714268" cy="707886"/>
              </a:xfrm>
              <a:prstGeom prst="rect">
                <a:avLst/>
              </a:prstGeom>
              <a:blipFill>
                <a:blip r:embed="rId8"/>
                <a:stretch>
                  <a:fillRect t="-517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26856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3639843" y="4475630"/>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1917797" y="4247170"/>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3952828" y="4177583"/>
            <a:ext cx="1309370" cy="1935338"/>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6255551" y="4752346"/>
            <a:ext cx="2667888" cy="1047592"/>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4771534" y="5257270"/>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6560567" y="5266809"/>
            <a:ext cx="442360" cy="400110"/>
          </a:xfrm>
          <a:prstGeom prst="rect">
            <a:avLst/>
          </a:prstGeom>
          <a:noFill/>
        </p:spPr>
        <p:txBody>
          <a:bodyPr wrap="square" rtlCol="0">
            <a:spAutoFit/>
          </a:bodyPr>
          <a:lstStyle/>
          <a:p>
            <a:r>
              <a:rPr lang="en-US" sz="2000" dirty="0">
                <a:solidFill>
                  <a:srgbClr val="0070C0"/>
                </a:solidFill>
              </a:rPr>
              <a:t>B</a:t>
            </a:r>
          </a:p>
        </p:txBody>
      </p:sp>
      <p:sp>
        <p:nvSpPr>
          <p:cNvPr id="6" name="TextBox 5">
            <a:extLst>
              <a:ext uri="{FF2B5EF4-FFF2-40B4-BE49-F238E27FC236}">
                <a16:creationId xmlns:a16="http://schemas.microsoft.com/office/drawing/2014/main" id="{2918A996-411B-624B-4BC4-58999485856F}"/>
              </a:ext>
            </a:extLst>
          </p:cNvPr>
          <p:cNvSpPr txBox="1"/>
          <p:nvPr/>
        </p:nvSpPr>
        <p:spPr>
          <a:xfrm>
            <a:off x="5685307" y="5249801"/>
            <a:ext cx="442360" cy="400110"/>
          </a:xfrm>
          <a:prstGeom prst="rect">
            <a:avLst/>
          </a:prstGeom>
          <a:noFill/>
        </p:spPr>
        <p:txBody>
          <a:bodyPr wrap="square" rtlCol="0">
            <a:spAutoFit/>
          </a:bodyPr>
          <a:lstStyle/>
          <a:p>
            <a:r>
              <a:rPr lang="en-US" sz="2000" dirty="0"/>
              <a:t>C</a:t>
            </a:r>
          </a:p>
        </p:txBody>
      </p:sp>
      <p:sp>
        <p:nvSpPr>
          <p:cNvPr id="14" name="TextBox 13">
            <a:extLst>
              <a:ext uri="{FF2B5EF4-FFF2-40B4-BE49-F238E27FC236}">
                <a16:creationId xmlns:a16="http://schemas.microsoft.com/office/drawing/2014/main" id="{DFD368B5-0BAC-F9A1-FE5A-93377611A8C4}"/>
              </a:ext>
            </a:extLst>
          </p:cNvPr>
          <p:cNvSpPr txBox="1"/>
          <p:nvPr/>
        </p:nvSpPr>
        <p:spPr>
          <a:xfrm>
            <a:off x="434418" y="2159828"/>
            <a:ext cx="1562935" cy="1892762"/>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How could abatement be assigned to minimize costs? </a:t>
            </a:r>
          </a:p>
        </p:txBody>
      </p:sp>
      <p:sp>
        <p:nvSpPr>
          <p:cNvPr id="15" name="Rectangle 14">
            <a:extLst>
              <a:ext uri="{FF2B5EF4-FFF2-40B4-BE49-F238E27FC236}">
                <a16:creationId xmlns:a16="http://schemas.microsoft.com/office/drawing/2014/main" id="{5F1156E5-498F-B747-15A7-BD1EB174B1F4}"/>
              </a:ext>
            </a:extLst>
          </p:cNvPr>
          <p:cNvSpPr/>
          <p:nvPr/>
        </p:nvSpPr>
        <p:spPr>
          <a:xfrm>
            <a:off x="2759825" y="1337375"/>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4306312-B680-470A-86FF-37C64BFE80C5}"/>
                  </a:ext>
                </a:extLst>
              </p:cNvPr>
              <p:cNvSpPr txBox="1"/>
              <p:nvPr/>
            </p:nvSpPr>
            <p:spPr>
              <a:xfrm>
                <a:off x="2362543" y="3507148"/>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chemeClr val="tx1"/>
                          </a:solidFill>
                          <a:latin typeface="Cambria Math" panose="02040503050406030204" pitchFamily="18" charset="0"/>
                        </a:rPr>
                        <m:t>=</m:t>
                      </m:r>
                      <m:r>
                        <a:rPr lang="en-US" i="1">
                          <a:solidFill>
                            <a:srgbClr val="0070C0"/>
                          </a:solidFill>
                          <a:latin typeface="Cambria Math" panose="02040503050406030204" pitchFamily="18" charset="0"/>
                        </a:rPr>
                        <m:t>𝑀</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𝐶</m:t>
                          </m:r>
                        </m:e>
                        <m:sub>
                          <m:r>
                            <a:rPr lang="en-US" i="1">
                              <a:solidFill>
                                <a:srgbClr val="0070C0"/>
                              </a:solidFill>
                              <a:latin typeface="Cambria Math" panose="02040503050406030204" pitchFamily="18" charset="0"/>
                            </a:rPr>
                            <m:t>𝑏</m:t>
                          </m:r>
                        </m:sub>
                      </m:sSub>
                    </m:oMath>
                  </m:oMathPara>
                </a14:m>
                <a:endParaRPr lang="en-US" sz="1800" dirty="0">
                  <a:solidFill>
                    <a:srgbClr val="FF0000"/>
                  </a:solidFill>
                  <a:cs typeface="Calibri Light" panose="020F0302020204030204" pitchFamily="34" charset="0"/>
                </a:endParaRPr>
              </a:p>
            </p:txBody>
          </p:sp>
        </mc:Choice>
        <mc:Fallback xmlns="">
          <p:sp>
            <p:nvSpPr>
              <p:cNvPr id="22" name="TextBox 21">
                <a:extLst>
                  <a:ext uri="{FF2B5EF4-FFF2-40B4-BE49-F238E27FC236}">
                    <a16:creationId xmlns:a16="http://schemas.microsoft.com/office/drawing/2014/main" id="{D4306312-B680-470A-86FF-37C64BFE80C5}"/>
                  </a:ext>
                </a:extLst>
              </p:cNvPr>
              <p:cNvSpPr txBox="1">
                <a:spLocks noRot="1" noChangeAspect="1" noMove="1" noResize="1" noEditPoints="1" noAdjustHandles="1" noChangeArrowheads="1" noChangeShapeType="1" noTextEdit="1"/>
              </p:cNvSpPr>
              <p:nvPr/>
            </p:nvSpPr>
            <p:spPr>
              <a:xfrm>
                <a:off x="2362543" y="3507148"/>
                <a:ext cx="6151830" cy="438582"/>
              </a:xfrm>
              <a:prstGeom prst="rect">
                <a:avLst/>
              </a:prstGeom>
              <a:blipFill>
                <a:blip r:embed="rId7"/>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A19530E-5973-411B-A14A-2ACBDC435E7D}"/>
              </a:ext>
            </a:extLst>
          </p:cNvPr>
          <p:cNvCxnSpPr/>
          <p:nvPr/>
        </p:nvCxnSpPr>
        <p:spPr>
          <a:xfrm>
            <a:off x="5438458" y="3945730"/>
            <a:ext cx="83453" cy="47248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3794224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3639843" y="4475630"/>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1917797" y="4247170"/>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3952828" y="4177583"/>
            <a:ext cx="1309370" cy="1935338"/>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6255551" y="4752346"/>
            <a:ext cx="2667888" cy="1047592"/>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4771534" y="5257270"/>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6560567" y="5266809"/>
            <a:ext cx="442360" cy="400110"/>
          </a:xfrm>
          <a:prstGeom prst="rect">
            <a:avLst/>
          </a:prstGeom>
          <a:noFill/>
        </p:spPr>
        <p:txBody>
          <a:bodyPr wrap="square" rtlCol="0">
            <a:spAutoFit/>
          </a:bodyPr>
          <a:lstStyle/>
          <a:p>
            <a:r>
              <a:rPr lang="en-US" sz="2000" dirty="0">
                <a:solidFill>
                  <a:srgbClr val="0070C0"/>
                </a:solidFill>
              </a:rPr>
              <a:t>B</a:t>
            </a:r>
          </a:p>
        </p:txBody>
      </p:sp>
      <p:sp>
        <p:nvSpPr>
          <p:cNvPr id="6" name="TextBox 5">
            <a:extLst>
              <a:ext uri="{FF2B5EF4-FFF2-40B4-BE49-F238E27FC236}">
                <a16:creationId xmlns:a16="http://schemas.microsoft.com/office/drawing/2014/main" id="{2918A996-411B-624B-4BC4-58999485856F}"/>
              </a:ext>
            </a:extLst>
          </p:cNvPr>
          <p:cNvSpPr txBox="1"/>
          <p:nvPr/>
        </p:nvSpPr>
        <p:spPr>
          <a:xfrm>
            <a:off x="5685307" y="5249801"/>
            <a:ext cx="442360" cy="400110"/>
          </a:xfrm>
          <a:prstGeom prst="rect">
            <a:avLst/>
          </a:prstGeom>
          <a:noFill/>
        </p:spPr>
        <p:txBody>
          <a:bodyPr wrap="square" rtlCol="0">
            <a:spAutoFit/>
          </a:bodyPr>
          <a:lstStyle/>
          <a:p>
            <a:r>
              <a:rPr lang="en-US" sz="2000" dirty="0"/>
              <a:t>C</a:t>
            </a:r>
          </a:p>
        </p:txBody>
      </p:sp>
      <p:sp>
        <p:nvSpPr>
          <p:cNvPr id="14" name="TextBox 13">
            <a:extLst>
              <a:ext uri="{FF2B5EF4-FFF2-40B4-BE49-F238E27FC236}">
                <a16:creationId xmlns:a16="http://schemas.microsoft.com/office/drawing/2014/main" id="{DFD368B5-0BAC-F9A1-FE5A-93377611A8C4}"/>
              </a:ext>
            </a:extLst>
          </p:cNvPr>
          <p:cNvSpPr txBox="1"/>
          <p:nvPr/>
        </p:nvSpPr>
        <p:spPr>
          <a:xfrm>
            <a:off x="434418" y="2159828"/>
            <a:ext cx="1562935" cy="1892762"/>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How could abatement be assigned to minimize costs? </a:t>
            </a:r>
          </a:p>
        </p:txBody>
      </p:sp>
      <p:sp>
        <p:nvSpPr>
          <p:cNvPr id="15" name="Rectangle 14">
            <a:extLst>
              <a:ext uri="{FF2B5EF4-FFF2-40B4-BE49-F238E27FC236}">
                <a16:creationId xmlns:a16="http://schemas.microsoft.com/office/drawing/2014/main" id="{5F1156E5-498F-B747-15A7-BD1EB174B1F4}"/>
              </a:ext>
            </a:extLst>
          </p:cNvPr>
          <p:cNvSpPr/>
          <p:nvPr/>
        </p:nvSpPr>
        <p:spPr>
          <a:xfrm>
            <a:off x="2759825" y="1337375"/>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4306312-B680-470A-86FF-37C64BFE80C5}"/>
                  </a:ext>
                </a:extLst>
              </p:cNvPr>
              <p:cNvSpPr txBox="1"/>
              <p:nvPr/>
            </p:nvSpPr>
            <p:spPr>
              <a:xfrm>
                <a:off x="2362543" y="3507148"/>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chemeClr val="tx1"/>
                          </a:solidFill>
                          <a:latin typeface="Cambria Math" panose="02040503050406030204" pitchFamily="18" charset="0"/>
                        </a:rPr>
                        <m:t>=</m:t>
                      </m:r>
                      <m:r>
                        <a:rPr lang="en-US" i="1">
                          <a:solidFill>
                            <a:srgbClr val="0070C0"/>
                          </a:solidFill>
                          <a:latin typeface="Cambria Math" panose="02040503050406030204" pitchFamily="18" charset="0"/>
                        </a:rPr>
                        <m:t>𝑀</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𝐶</m:t>
                          </m:r>
                        </m:e>
                        <m:sub>
                          <m:r>
                            <a:rPr lang="en-US" i="1">
                              <a:solidFill>
                                <a:srgbClr val="0070C0"/>
                              </a:solidFill>
                              <a:latin typeface="Cambria Math" panose="02040503050406030204" pitchFamily="18" charset="0"/>
                            </a:rPr>
                            <m:t>𝑏</m:t>
                          </m:r>
                        </m:sub>
                      </m:sSub>
                    </m:oMath>
                  </m:oMathPara>
                </a14:m>
                <a:endParaRPr lang="en-US" sz="1800" dirty="0">
                  <a:solidFill>
                    <a:srgbClr val="FF0000"/>
                  </a:solidFill>
                  <a:cs typeface="Calibri Light" panose="020F0302020204030204" pitchFamily="34" charset="0"/>
                </a:endParaRPr>
              </a:p>
            </p:txBody>
          </p:sp>
        </mc:Choice>
        <mc:Fallback xmlns="">
          <p:sp>
            <p:nvSpPr>
              <p:cNvPr id="22" name="TextBox 21">
                <a:extLst>
                  <a:ext uri="{FF2B5EF4-FFF2-40B4-BE49-F238E27FC236}">
                    <a16:creationId xmlns:a16="http://schemas.microsoft.com/office/drawing/2014/main" id="{D4306312-B680-470A-86FF-37C64BFE80C5}"/>
                  </a:ext>
                </a:extLst>
              </p:cNvPr>
              <p:cNvSpPr txBox="1">
                <a:spLocks noRot="1" noChangeAspect="1" noMove="1" noResize="1" noEditPoints="1" noAdjustHandles="1" noChangeArrowheads="1" noChangeShapeType="1" noTextEdit="1"/>
              </p:cNvSpPr>
              <p:nvPr/>
            </p:nvSpPr>
            <p:spPr>
              <a:xfrm>
                <a:off x="2362543" y="3507148"/>
                <a:ext cx="6151830" cy="438582"/>
              </a:xfrm>
              <a:prstGeom prst="rect">
                <a:avLst/>
              </a:prstGeom>
              <a:blipFill>
                <a:blip r:embed="rId7"/>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A19530E-5973-411B-A14A-2ACBDC435E7D}"/>
              </a:ext>
            </a:extLst>
          </p:cNvPr>
          <p:cNvCxnSpPr/>
          <p:nvPr/>
        </p:nvCxnSpPr>
        <p:spPr>
          <a:xfrm>
            <a:off x="5438458" y="3945730"/>
            <a:ext cx="83453" cy="47248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BDBA66A-045D-4493-8C96-F8C9BF7FD563}"/>
                  </a:ext>
                </a:extLst>
              </p:cNvPr>
              <p:cNvSpPr txBox="1"/>
              <p:nvPr/>
            </p:nvSpPr>
            <p:spPr>
              <a:xfrm>
                <a:off x="2445996" y="5860533"/>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40</m:t>
                      </m:r>
                      <m:r>
                        <a:rPr lang="en-US" sz="1800" b="0" i="1" smtClean="0">
                          <a:solidFill>
                            <a:schemeClr val="tx1"/>
                          </a:solidFill>
                          <a:latin typeface="Cambria Math" panose="02040503050406030204" pitchFamily="18" charset="0"/>
                        </a:rPr>
                        <m:t>,</m:t>
                      </m:r>
                      <m:r>
                        <a:rPr lang="en-US" sz="1800" b="0" i="1" smtClean="0">
                          <a:solidFill>
                            <a:srgbClr val="FF0000"/>
                          </a:solidFill>
                          <a:latin typeface="Cambria Math" panose="02040503050406030204" pitchFamily="18" charset="0"/>
                        </a:rPr>
                        <m:t> </m:t>
                      </m:r>
                      <m:r>
                        <a:rPr lang="en-US" b="0" i="1" smtClean="0">
                          <a:solidFill>
                            <a:srgbClr val="0070C0"/>
                          </a:solidFill>
                          <a:latin typeface="Cambria Math" panose="02040503050406030204" pitchFamily="18" charset="0"/>
                        </a:rPr>
                        <m:t>60</m:t>
                      </m:r>
                    </m:oMath>
                  </m:oMathPara>
                </a14:m>
                <a:endParaRPr lang="en-US" sz="1800" dirty="0">
                  <a:solidFill>
                    <a:srgbClr val="FF0000"/>
                  </a:solidFill>
                  <a:cs typeface="Calibri Light" panose="020F0302020204030204" pitchFamily="34" charset="0"/>
                </a:endParaRPr>
              </a:p>
            </p:txBody>
          </p:sp>
        </mc:Choice>
        <mc:Fallback xmlns="">
          <p:sp>
            <p:nvSpPr>
              <p:cNvPr id="27" name="TextBox 26">
                <a:extLst>
                  <a:ext uri="{FF2B5EF4-FFF2-40B4-BE49-F238E27FC236}">
                    <a16:creationId xmlns:a16="http://schemas.microsoft.com/office/drawing/2014/main" id="{BBDBA66A-045D-4493-8C96-F8C9BF7FD563}"/>
                  </a:ext>
                </a:extLst>
              </p:cNvPr>
              <p:cNvSpPr txBox="1">
                <a:spLocks noRot="1" noChangeAspect="1" noMove="1" noResize="1" noEditPoints="1" noAdjustHandles="1" noChangeArrowheads="1" noChangeShapeType="1" noTextEdit="1"/>
              </p:cNvSpPr>
              <p:nvPr/>
            </p:nvSpPr>
            <p:spPr>
              <a:xfrm>
                <a:off x="2445996" y="5860533"/>
                <a:ext cx="6151830" cy="438582"/>
              </a:xfrm>
              <a:prstGeom prst="rect">
                <a:avLst/>
              </a:prstGeom>
              <a:blipFill>
                <a:blip r:embed="rId8"/>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51650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3639843" y="4475630"/>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1915091" y="4272728"/>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3961117" y="4194759"/>
            <a:ext cx="1283904" cy="1926453"/>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6255551" y="4752346"/>
            <a:ext cx="2667888" cy="1047592"/>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4771534" y="5257270"/>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6560567" y="5266809"/>
            <a:ext cx="442360" cy="400110"/>
          </a:xfrm>
          <a:prstGeom prst="rect">
            <a:avLst/>
          </a:prstGeom>
          <a:noFill/>
        </p:spPr>
        <p:txBody>
          <a:bodyPr wrap="square" rtlCol="0">
            <a:spAutoFit/>
          </a:bodyPr>
          <a:lstStyle/>
          <a:p>
            <a:r>
              <a:rPr lang="en-US" sz="2000" dirty="0">
                <a:solidFill>
                  <a:srgbClr val="0070C0"/>
                </a:solidFill>
              </a:rPr>
              <a:t>B</a:t>
            </a:r>
          </a:p>
        </p:txBody>
      </p:sp>
      <p:sp>
        <p:nvSpPr>
          <p:cNvPr id="6" name="TextBox 5">
            <a:extLst>
              <a:ext uri="{FF2B5EF4-FFF2-40B4-BE49-F238E27FC236}">
                <a16:creationId xmlns:a16="http://schemas.microsoft.com/office/drawing/2014/main" id="{2918A996-411B-624B-4BC4-58999485856F}"/>
              </a:ext>
            </a:extLst>
          </p:cNvPr>
          <p:cNvSpPr txBox="1"/>
          <p:nvPr/>
        </p:nvSpPr>
        <p:spPr>
          <a:xfrm>
            <a:off x="5685307" y="5249801"/>
            <a:ext cx="442360" cy="400110"/>
          </a:xfrm>
          <a:prstGeom prst="rect">
            <a:avLst/>
          </a:prstGeom>
          <a:noFill/>
        </p:spPr>
        <p:txBody>
          <a:bodyPr wrap="square" rtlCol="0">
            <a:spAutoFit/>
          </a:bodyPr>
          <a:lstStyle/>
          <a:p>
            <a:r>
              <a:rPr lang="en-US" sz="2000" dirty="0"/>
              <a:t>C</a:t>
            </a:r>
          </a:p>
        </p:txBody>
      </p:sp>
      <p:sp>
        <p:nvSpPr>
          <p:cNvPr id="12" name="TextBox 11">
            <a:extLst>
              <a:ext uri="{FF2B5EF4-FFF2-40B4-BE49-F238E27FC236}">
                <a16:creationId xmlns:a16="http://schemas.microsoft.com/office/drawing/2014/main" id="{8337FE8E-E5AF-A59C-FA59-440F238CEB6B}"/>
              </a:ext>
            </a:extLst>
          </p:cNvPr>
          <p:cNvSpPr txBox="1"/>
          <p:nvPr/>
        </p:nvSpPr>
        <p:spPr>
          <a:xfrm>
            <a:off x="429504" y="2156441"/>
            <a:ext cx="1803769" cy="2989216"/>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How will these firms trade allowances to achieve the lowest-cost allocation of pollution abatement?</a:t>
            </a:r>
          </a:p>
        </p:txBody>
      </p:sp>
      <p:sp>
        <p:nvSpPr>
          <p:cNvPr id="17" name="Rectangle 16">
            <a:extLst>
              <a:ext uri="{FF2B5EF4-FFF2-40B4-BE49-F238E27FC236}">
                <a16:creationId xmlns:a16="http://schemas.microsoft.com/office/drawing/2014/main" id="{6D43C1FD-C55F-E52F-AE5F-3B4B714681EC}"/>
              </a:ext>
            </a:extLst>
          </p:cNvPr>
          <p:cNvSpPr/>
          <p:nvPr/>
        </p:nvSpPr>
        <p:spPr>
          <a:xfrm>
            <a:off x="2759825" y="1337375"/>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11A375-6835-4432-9617-16E6314DFA69}"/>
                  </a:ext>
                </a:extLst>
              </p:cNvPr>
              <p:cNvSpPr txBox="1"/>
              <p:nvPr/>
            </p:nvSpPr>
            <p:spPr>
              <a:xfrm>
                <a:off x="2362543" y="3507148"/>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chemeClr val="tx1"/>
                          </a:solidFill>
                          <a:latin typeface="Cambria Math" panose="02040503050406030204" pitchFamily="18" charset="0"/>
                        </a:rPr>
                        <m:t>=</m:t>
                      </m:r>
                      <m:r>
                        <a:rPr lang="en-US" i="1">
                          <a:solidFill>
                            <a:srgbClr val="0070C0"/>
                          </a:solidFill>
                          <a:latin typeface="Cambria Math" panose="02040503050406030204" pitchFamily="18" charset="0"/>
                        </a:rPr>
                        <m:t>𝑀</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𝐶</m:t>
                          </m:r>
                        </m:e>
                        <m:sub>
                          <m:r>
                            <a:rPr lang="en-US" i="1">
                              <a:solidFill>
                                <a:srgbClr val="0070C0"/>
                              </a:solidFill>
                              <a:latin typeface="Cambria Math" panose="02040503050406030204" pitchFamily="18" charset="0"/>
                            </a:rPr>
                            <m:t>𝑏</m:t>
                          </m:r>
                        </m:sub>
                      </m:sSub>
                    </m:oMath>
                  </m:oMathPara>
                </a14:m>
                <a:endParaRPr lang="en-US" sz="1800" dirty="0">
                  <a:solidFill>
                    <a:srgbClr val="FF0000"/>
                  </a:solidFill>
                  <a:cs typeface="Calibri Light" panose="020F0302020204030204" pitchFamily="34" charset="0"/>
                </a:endParaRPr>
              </a:p>
            </p:txBody>
          </p:sp>
        </mc:Choice>
        <mc:Fallback xmlns="">
          <p:sp>
            <p:nvSpPr>
              <p:cNvPr id="22" name="TextBox 21">
                <a:extLst>
                  <a:ext uri="{FF2B5EF4-FFF2-40B4-BE49-F238E27FC236}">
                    <a16:creationId xmlns:a16="http://schemas.microsoft.com/office/drawing/2014/main" id="{1911A375-6835-4432-9617-16E6314DFA69}"/>
                  </a:ext>
                </a:extLst>
              </p:cNvPr>
              <p:cNvSpPr txBox="1">
                <a:spLocks noRot="1" noChangeAspect="1" noMove="1" noResize="1" noEditPoints="1" noAdjustHandles="1" noChangeArrowheads="1" noChangeShapeType="1" noTextEdit="1"/>
              </p:cNvSpPr>
              <p:nvPr/>
            </p:nvSpPr>
            <p:spPr>
              <a:xfrm>
                <a:off x="2362543" y="3507148"/>
                <a:ext cx="6151830" cy="438582"/>
              </a:xfrm>
              <a:prstGeom prst="rect">
                <a:avLst/>
              </a:prstGeom>
              <a:blipFill>
                <a:blip r:embed="rId7"/>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C2446EDB-6375-40AD-A10A-B15C1EE77701}"/>
              </a:ext>
            </a:extLst>
          </p:cNvPr>
          <p:cNvCxnSpPr/>
          <p:nvPr/>
        </p:nvCxnSpPr>
        <p:spPr>
          <a:xfrm>
            <a:off x="5438458" y="3945730"/>
            <a:ext cx="83453" cy="47248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2C263E8-1E86-40D8-8140-65666CC981E3}"/>
                  </a:ext>
                </a:extLst>
              </p:cNvPr>
              <p:cNvSpPr txBox="1"/>
              <p:nvPr/>
            </p:nvSpPr>
            <p:spPr>
              <a:xfrm>
                <a:off x="2445996" y="5860533"/>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40</m:t>
                      </m:r>
                      <m:r>
                        <a:rPr lang="en-US" sz="1800" b="0" i="1" smtClean="0">
                          <a:solidFill>
                            <a:schemeClr val="tx1"/>
                          </a:solidFill>
                          <a:latin typeface="Cambria Math" panose="02040503050406030204" pitchFamily="18" charset="0"/>
                        </a:rPr>
                        <m:t>,</m:t>
                      </m:r>
                      <m:r>
                        <a:rPr lang="en-US" sz="1800" b="0" i="1" smtClean="0">
                          <a:solidFill>
                            <a:srgbClr val="FF0000"/>
                          </a:solidFill>
                          <a:latin typeface="Cambria Math" panose="02040503050406030204" pitchFamily="18" charset="0"/>
                        </a:rPr>
                        <m:t> </m:t>
                      </m:r>
                      <m:r>
                        <a:rPr lang="en-US" b="0" i="1" smtClean="0">
                          <a:solidFill>
                            <a:srgbClr val="0070C0"/>
                          </a:solidFill>
                          <a:latin typeface="Cambria Math" panose="02040503050406030204" pitchFamily="18" charset="0"/>
                        </a:rPr>
                        <m:t>60</m:t>
                      </m:r>
                    </m:oMath>
                  </m:oMathPara>
                </a14:m>
                <a:endParaRPr lang="en-US" sz="1800" dirty="0">
                  <a:solidFill>
                    <a:srgbClr val="FF0000"/>
                  </a:solidFill>
                  <a:cs typeface="Calibri Light" panose="020F0302020204030204" pitchFamily="34" charset="0"/>
                </a:endParaRPr>
              </a:p>
            </p:txBody>
          </p:sp>
        </mc:Choice>
        <mc:Fallback xmlns="">
          <p:sp>
            <p:nvSpPr>
              <p:cNvPr id="27" name="TextBox 26">
                <a:extLst>
                  <a:ext uri="{FF2B5EF4-FFF2-40B4-BE49-F238E27FC236}">
                    <a16:creationId xmlns:a16="http://schemas.microsoft.com/office/drawing/2014/main" id="{D2C263E8-1E86-40D8-8140-65666CC981E3}"/>
                  </a:ext>
                </a:extLst>
              </p:cNvPr>
              <p:cNvSpPr txBox="1">
                <a:spLocks noRot="1" noChangeAspect="1" noMove="1" noResize="1" noEditPoints="1" noAdjustHandles="1" noChangeArrowheads="1" noChangeShapeType="1" noTextEdit="1"/>
              </p:cNvSpPr>
              <p:nvPr/>
            </p:nvSpPr>
            <p:spPr>
              <a:xfrm>
                <a:off x="2445996" y="5860533"/>
                <a:ext cx="6151830" cy="438582"/>
              </a:xfrm>
              <a:prstGeom prst="rect">
                <a:avLst/>
              </a:prstGeom>
              <a:blipFill>
                <a:blip r:embed="rId8"/>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77762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5500248" y="1997476"/>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10782084" y="1935332"/>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a:stCxn id="2" idx="0"/>
          </p:cNvCxnSpPr>
          <p:nvPr/>
        </p:nvCxnSpPr>
        <p:spPr>
          <a:xfrm>
            <a:off x="5500248" y="5766881"/>
            <a:ext cx="5293589" cy="213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5500248" y="3746377"/>
            <a:ext cx="5266573" cy="2012386"/>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a:stCxn id="2" idx="0"/>
          </p:cNvCxnSpPr>
          <p:nvPr/>
        </p:nvCxnSpPr>
        <p:spPr>
          <a:xfrm flipV="1">
            <a:off x="5500248" y="2265499"/>
            <a:ext cx="5281836" cy="350138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8125949" y="2108448"/>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7929990" y="5824638"/>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7929990" y="5824638"/>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10539768" y="5771301"/>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10539768" y="5771301"/>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3485020" y="5850238"/>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3485020" y="5850238"/>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5500248" y="4475630"/>
            <a:ext cx="5293589" cy="2435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3709318" y="4275575"/>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5825590" y="4174643"/>
            <a:ext cx="1266896" cy="1917580"/>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8125949" y="4742270"/>
            <a:ext cx="2667887" cy="1024611"/>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6598955" y="5206838"/>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8384250" y="5179606"/>
            <a:ext cx="442360" cy="400110"/>
          </a:xfrm>
          <a:prstGeom prst="rect">
            <a:avLst/>
          </a:prstGeom>
          <a:noFill/>
        </p:spPr>
        <p:txBody>
          <a:bodyPr wrap="square" rtlCol="0">
            <a:spAutoFit/>
          </a:bodyPr>
          <a:lstStyle/>
          <a:p>
            <a:r>
              <a:rPr lang="en-US" sz="2000" dirty="0">
                <a:solidFill>
                  <a:srgbClr val="0070C0"/>
                </a:solidFill>
              </a:rPr>
              <a:t>B</a:t>
            </a:r>
          </a:p>
        </p:txBody>
      </p:sp>
      <p:sp>
        <p:nvSpPr>
          <p:cNvPr id="6" name="TextBox 5">
            <a:extLst>
              <a:ext uri="{FF2B5EF4-FFF2-40B4-BE49-F238E27FC236}">
                <a16:creationId xmlns:a16="http://schemas.microsoft.com/office/drawing/2014/main" id="{2918A996-411B-624B-4BC4-58999485856F}"/>
              </a:ext>
            </a:extLst>
          </p:cNvPr>
          <p:cNvSpPr txBox="1"/>
          <p:nvPr/>
        </p:nvSpPr>
        <p:spPr>
          <a:xfrm>
            <a:off x="7554439" y="5211976"/>
            <a:ext cx="442360" cy="400110"/>
          </a:xfrm>
          <a:prstGeom prst="rect">
            <a:avLst/>
          </a:prstGeom>
          <a:noFill/>
        </p:spPr>
        <p:txBody>
          <a:bodyPr wrap="square" rtlCol="0">
            <a:spAutoFit/>
          </a:bodyPr>
          <a:lstStyle/>
          <a:p>
            <a:r>
              <a:rPr lang="en-US" sz="2000" dirty="0"/>
              <a:t>C</a:t>
            </a:r>
          </a:p>
        </p:txBody>
      </p:sp>
      <p:sp>
        <p:nvSpPr>
          <p:cNvPr id="14" name="TextBox 13">
            <a:extLst>
              <a:ext uri="{FF2B5EF4-FFF2-40B4-BE49-F238E27FC236}">
                <a16:creationId xmlns:a16="http://schemas.microsoft.com/office/drawing/2014/main" id="{DFD368B5-0BAC-F9A1-FE5A-93377611A8C4}"/>
              </a:ext>
            </a:extLst>
          </p:cNvPr>
          <p:cNvSpPr txBox="1"/>
          <p:nvPr/>
        </p:nvSpPr>
        <p:spPr>
          <a:xfrm>
            <a:off x="480627" y="2398250"/>
            <a:ext cx="3356051" cy="2989216"/>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How will these firms trade:</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If each facility is assigned 25 pollution allowances?</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If A is assigned all 50 pollution allowances?</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If B is assigned all 50 pollution allowances?</a:t>
            </a:r>
          </a:p>
        </p:txBody>
      </p:sp>
      <p:sp>
        <p:nvSpPr>
          <p:cNvPr id="22" name="Rectangle 21">
            <a:extLst>
              <a:ext uri="{FF2B5EF4-FFF2-40B4-BE49-F238E27FC236}">
                <a16:creationId xmlns:a16="http://schemas.microsoft.com/office/drawing/2014/main" id="{E267D05F-162C-AC08-2ADA-9CEE825C6FA8}"/>
              </a:ext>
            </a:extLst>
          </p:cNvPr>
          <p:cNvSpPr/>
          <p:nvPr/>
        </p:nvSpPr>
        <p:spPr>
          <a:xfrm>
            <a:off x="4198134" y="1406812"/>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1FCD25-1738-4370-9515-9E3CE8A3DABA}"/>
                  </a:ext>
                </a:extLst>
              </p:cNvPr>
              <p:cNvSpPr txBox="1"/>
              <p:nvPr/>
            </p:nvSpPr>
            <p:spPr>
              <a:xfrm>
                <a:off x="4341913" y="5769005"/>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40</m:t>
                      </m:r>
                      <m:r>
                        <a:rPr lang="en-US" sz="1800" b="0" i="1" smtClean="0">
                          <a:solidFill>
                            <a:schemeClr val="tx1"/>
                          </a:solidFill>
                          <a:latin typeface="Cambria Math" panose="02040503050406030204" pitchFamily="18" charset="0"/>
                        </a:rPr>
                        <m:t>,</m:t>
                      </m:r>
                      <m:r>
                        <a:rPr lang="en-US" sz="1800" b="0" i="1" smtClean="0">
                          <a:solidFill>
                            <a:srgbClr val="FF0000"/>
                          </a:solidFill>
                          <a:latin typeface="Cambria Math" panose="02040503050406030204" pitchFamily="18" charset="0"/>
                        </a:rPr>
                        <m:t> </m:t>
                      </m:r>
                      <m:r>
                        <a:rPr lang="en-US" b="0" i="1" smtClean="0">
                          <a:solidFill>
                            <a:srgbClr val="0070C0"/>
                          </a:solidFill>
                          <a:latin typeface="Cambria Math" panose="02040503050406030204" pitchFamily="18" charset="0"/>
                        </a:rPr>
                        <m:t>60</m:t>
                      </m:r>
                    </m:oMath>
                  </m:oMathPara>
                </a14:m>
                <a:endParaRPr lang="en-US" sz="1800" dirty="0">
                  <a:solidFill>
                    <a:srgbClr val="FF0000"/>
                  </a:solidFill>
                  <a:cs typeface="Calibri Light" panose="020F0302020204030204" pitchFamily="34" charset="0"/>
                </a:endParaRPr>
              </a:p>
            </p:txBody>
          </p:sp>
        </mc:Choice>
        <mc:Fallback xmlns="">
          <p:sp>
            <p:nvSpPr>
              <p:cNvPr id="25" name="TextBox 24">
                <a:extLst>
                  <a:ext uri="{FF2B5EF4-FFF2-40B4-BE49-F238E27FC236}">
                    <a16:creationId xmlns:a16="http://schemas.microsoft.com/office/drawing/2014/main" id="{0B1FCD25-1738-4370-9515-9E3CE8A3DABA}"/>
                  </a:ext>
                </a:extLst>
              </p:cNvPr>
              <p:cNvSpPr txBox="1">
                <a:spLocks noRot="1" noChangeAspect="1" noMove="1" noResize="1" noEditPoints="1" noAdjustHandles="1" noChangeArrowheads="1" noChangeShapeType="1" noTextEdit="1"/>
              </p:cNvSpPr>
              <p:nvPr/>
            </p:nvSpPr>
            <p:spPr>
              <a:xfrm>
                <a:off x="4341913" y="5769005"/>
                <a:ext cx="6151830" cy="438582"/>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23949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chemeClr val="bg2">
                    <a:lumMod val="50000"/>
                  </a:schemeClr>
                </a:solidFill>
                <a:latin typeface="+mj-lt"/>
                <a:ea typeface="Cambria" panose="02040503050406030204" pitchFamily="18" charset="0"/>
              </a:rPr>
              <a:t>Part 1: Cap and Trade Instruments</a:t>
            </a:r>
          </a:p>
        </p:txBody>
      </p:sp>
    </p:spTree>
    <p:extLst>
      <p:ext uri="{BB962C8B-B14F-4D97-AF65-F5344CB8AC3E}">
        <p14:creationId xmlns:p14="http://schemas.microsoft.com/office/powerpoint/2010/main" val="350907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D368B5-0BAC-F9A1-FE5A-93377611A8C4}"/>
                  </a:ext>
                </a:extLst>
              </p:cNvPr>
              <p:cNvSpPr txBox="1"/>
              <p:nvPr/>
            </p:nvSpPr>
            <p:spPr>
              <a:xfrm>
                <a:off x="498381" y="1838957"/>
                <a:ext cx="10421153" cy="4318618"/>
              </a:xfrm>
              <a:prstGeom prst="rect">
                <a:avLst/>
              </a:prstGeom>
              <a:noFill/>
              <a:effectLst/>
            </p:spPr>
            <p:txBody>
              <a:bodyPr wrap="square" rtlCol="0">
                <a:spAutoFit/>
              </a:bodyPr>
              <a:lstStyle/>
              <a:p>
                <a:pPr>
                  <a:lnSpc>
                    <a:spcPct val="125000"/>
                  </a:lnSpc>
                </a:pPr>
                <a:r>
                  <a:rPr lang="en-US" sz="1700" dirty="0">
                    <a:cs typeface="Calibri Light" panose="020F0302020204030204" pitchFamily="34" charset="0"/>
                  </a:rPr>
                  <a:t>How will these firms trade:</a:t>
                </a:r>
              </a:p>
              <a:p>
                <a:pPr marL="800100" lvl="1" indent="-342900">
                  <a:lnSpc>
                    <a:spcPct val="125000"/>
                  </a:lnSpc>
                  <a:buFont typeface="Wingdings" panose="05000000000000000000" pitchFamily="2" charset="2"/>
                  <a:buChar char="§"/>
                </a:pPr>
                <a:r>
                  <a:rPr lang="en-US" sz="1700" dirty="0">
                    <a:cs typeface="Calibri Light" panose="020F0302020204030204" pitchFamily="34" charset="0"/>
                  </a:rPr>
                  <a:t>If each facility is assigned 25 pollution allowances?</a:t>
                </a:r>
              </a:p>
              <a:p>
                <a:pPr marL="1257300" lvl="2" indent="-342900">
                  <a:lnSpc>
                    <a:spcPct val="125000"/>
                  </a:lnSpc>
                  <a:buFont typeface="Wingdings" panose="05000000000000000000" pitchFamily="2" charset="2"/>
                  <a:buChar char="Ø"/>
                </a:pPr>
                <a:r>
                  <a:rPr lang="en-US" sz="1700" dirty="0">
                    <a:cs typeface="Calibri Light" panose="020F0302020204030204" pitchFamily="34" charset="0"/>
                  </a:rPr>
                  <a:t>Both will pollute 25 tons and need to abate 50 tons in the absence of trading. However, at the point where A reaches 40 units of abatement, A and B can come to an agreement where A purchases 10 of B’s allowances because A is willing to pay B more for these allowances than it costs B to abate. This will push B to 60 units of abatement, where </a:t>
                </a:r>
                <a14:m>
                  <m:oMath xmlns:m="http://schemas.openxmlformats.org/officeDocument/2006/math">
                    <m:r>
                      <a:rPr lang="en-US" sz="1700" b="0" i="1" smtClean="0">
                        <a:solidFill>
                          <a:srgbClr val="FF0000"/>
                        </a:solidFill>
                        <a:latin typeface="Cambria Math" panose="02040503050406030204" pitchFamily="18" charset="0"/>
                      </a:rPr>
                      <m:t>𝑀</m:t>
                    </m:r>
                    <m:sSub>
                      <m:sSubPr>
                        <m:ctrlPr>
                          <a:rPr lang="en-US" sz="1700" b="0" i="1" smtClean="0">
                            <a:solidFill>
                              <a:srgbClr val="FF0000"/>
                            </a:solidFill>
                            <a:latin typeface="Cambria Math" panose="02040503050406030204" pitchFamily="18" charset="0"/>
                          </a:rPr>
                        </m:ctrlPr>
                      </m:sSubPr>
                      <m:e>
                        <m:r>
                          <a:rPr lang="en-US" sz="1700" b="0" i="1" smtClean="0">
                            <a:solidFill>
                              <a:srgbClr val="FF0000"/>
                            </a:solidFill>
                            <a:latin typeface="Cambria Math" panose="02040503050406030204" pitchFamily="18" charset="0"/>
                          </a:rPr>
                          <m:t>𝐶</m:t>
                        </m:r>
                      </m:e>
                      <m:sub>
                        <m:r>
                          <a:rPr lang="en-US" sz="1700" b="0" i="1" smtClean="0">
                            <a:solidFill>
                              <a:srgbClr val="FF0000"/>
                            </a:solidFill>
                            <a:latin typeface="Cambria Math" panose="02040503050406030204" pitchFamily="18" charset="0"/>
                          </a:rPr>
                          <m:t>𝑎</m:t>
                        </m:r>
                      </m:sub>
                    </m:sSub>
                    <m:r>
                      <a:rPr lang="en-US" sz="1700" b="0" i="1" smtClean="0">
                        <a:solidFill>
                          <a:schemeClr val="tx1"/>
                        </a:solidFill>
                        <a:latin typeface="Cambria Math" panose="02040503050406030204" pitchFamily="18" charset="0"/>
                      </a:rPr>
                      <m:t>=</m:t>
                    </m:r>
                    <m:r>
                      <a:rPr lang="en-US" sz="1700" i="1">
                        <a:solidFill>
                          <a:srgbClr val="0070C0"/>
                        </a:solidFill>
                        <a:latin typeface="Cambria Math" panose="02040503050406030204" pitchFamily="18" charset="0"/>
                      </a:rPr>
                      <m:t>𝑀</m:t>
                    </m:r>
                    <m:sSub>
                      <m:sSubPr>
                        <m:ctrlPr>
                          <a:rPr lang="en-US" sz="1700" i="1">
                            <a:solidFill>
                              <a:srgbClr val="0070C0"/>
                            </a:solidFill>
                            <a:latin typeface="Cambria Math" panose="02040503050406030204" pitchFamily="18" charset="0"/>
                          </a:rPr>
                        </m:ctrlPr>
                      </m:sSubPr>
                      <m:e>
                        <m:r>
                          <a:rPr lang="en-US" sz="1700" i="1">
                            <a:solidFill>
                              <a:srgbClr val="0070C0"/>
                            </a:solidFill>
                            <a:latin typeface="Cambria Math" panose="02040503050406030204" pitchFamily="18" charset="0"/>
                          </a:rPr>
                          <m:t>𝐶</m:t>
                        </m:r>
                      </m:e>
                      <m:sub>
                        <m:r>
                          <a:rPr lang="en-US" sz="1700" i="1">
                            <a:solidFill>
                              <a:srgbClr val="0070C0"/>
                            </a:solidFill>
                            <a:latin typeface="Cambria Math" panose="02040503050406030204" pitchFamily="18" charset="0"/>
                          </a:rPr>
                          <m:t>𝑏</m:t>
                        </m:r>
                      </m:sub>
                    </m:sSub>
                  </m:oMath>
                </a14:m>
                <a:r>
                  <a:rPr lang="en-US" sz="1700" dirty="0">
                    <a:cs typeface="Calibri Light" panose="020F0302020204030204" pitchFamily="34" charset="0"/>
                  </a:rPr>
                  <a:t>.</a:t>
                </a:r>
              </a:p>
              <a:p>
                <a:pPr marL="800100" lvl="1" indent="-342900">
                  <a:lnSpc>
                    <a:spcPct val="125000"/>
                  </a:lnSpc>
                  <a:buFont typeface="Wingdings" panose="05000000000000000000" pitchFamily="2" charset="2"/>
                  <a:buChar char="§"/>
                </a:pPr>
                <a:r>
                  <a:rPr lang="en-US" sz="1700" dirty="0">
                    <a:cs typeface="Calibri Light" panose="020F0302020204030204" pitchFamily="34" charset="0"/>
                  </a:rPr>
                  <a:t>If A is assigned all 50 pollution allowances?</a:t>
                </a:r>
              </a:p>
              <a:p>
                <a:pPr marL="1257300" lvl="2" indent="-342900">
                  <a:lnSpc>
                    <a:spcPct val="125000"/>
                  </a:lnSpc>
                  <a:buFont typeface="Wingdings" panose="05000000000000000000" pitchFamily="2" charset="2"/>
                  <a:buChar char="Ø"/>
                </a:pPr>
                <a:r>
                  <a:rPr lang="en-US" sz="1700" dirty="0">
                    <a:cs typeface="Calibri Light" panose="020F0302020204030204" pitchFamily="34" charset="0"/>
                  </a:rPr>
                  <a:t>A can pollute 50 units and only needs to abate 25. B needs to abate 75. Once B abates 60, however, B is willing to compensate A more for their allowances than it costs A to abate. A will agree because this trade is also worthwhile for them, as their MC is less than B’s offer price. </a:t>
                </a:r>
              </a:p>
              <a:p>
                <a:pPr marL="800100" lvl="1" indent="-342900">
                  <a:lnSpc>
                    <a:spcPct val="125000"/>
                  </a:lnSpc>
                  <a:buFont typeface="Wingdings" panose="05000000000000000000" pitchFamily="2" charset="2"/>
                  <a:buChar char="§"/>
                </a:pPr>
                <a:r>
                  <a:rPr lang="en-US" sz="1700" dirty="0">
                    <a:cs typeface="Calibri Light" panose="020F0302020204030204" pitchFamily="34" charset="0"/>
                  </a:rPr>
                  <a:t>If B is assigned all 50 pollution allowances?</a:t>
                </a:r>
              </a:p>
              <a:p>
                <a:pPr marL="1257300" lvl="2" indent="-342900">
                  <a:lnSpc>
                    <a:spcPct val="125000"/>
                  </a:lnSpc>
                  <a:buFont typeface="Wingdings" panose="05000000000000000000" pitchFamily="2" charset="2"/>
                  <a:buChar char="Ø"/>
                </a:pPr>
                <a:r>
                  <a:rPr lang="en-US" sz="1700" dirty="0">
                    <a:cs typeface="Calibri Light" panose="020F0302020204030204" pitchFamily="34" charset="0"/>
                  </a:rPr>
                  <a:t>A would need to abate 75 in the absence of trading, but they will find it worthwhile to pay B for their allowances over the entire region where </a:t>
                </a:r>
                <a14:m>
                  <m:oMath xmlns:m="http://schemas.openxmlformats.org/officeDocument/2006/math">
                    <m:r>
                      <a:rPr lang="en-US" sz="1700" b="0" i="1" smtClean="0">
                        <a:solidFill>
                          <a:srgbClr val="FF0000"/>
                        </a:solidFill>
                        <a:latin typeface="Cambria Math" panose="02040503050406030204" pitchFamily="18" charset="0"/>
                      </a:rPr>
                      <m:t>𝑀</m:t>
                    </m:r>
                    <m:sSub>
                      <m:sSubPr>
                        <m:ctrlPr>
                          <a:rPr lang="en-US" sz="1700" b="0" i="1" smtClean="0">
                            <a:solidFill>
                              <a:srgbClr val="FF0000"/>
                            </a:solidFill>
                            <a:latin typeface="Cambria Math" panose="02040503050406030204" pitchFamily="18" charset="0"/>
                          </a:rPr>
                        </m:ctrlPr>
                      </m:sSubPr>
                      <m:e>
                        <m:r>
                          <a:rPr lang="en-US" sz="1700" b="0" i="1" smtClean="0">
                            <a:solidFill>
                              <a:srgbClr val="FF0000"/>
                            </a:solidFill>
                            <a:latin typeface="Cambria Math" panose="02040503050406030204" pitchFamily="18" charset="0"/>
                          </a:rPr>
                          <m:t>𝐶</m:t>
                        </m:r>
                      </m:e>
                      <m:sub>
                        <m:r>
                          <a:rPr lang="en-US" sz="1700" b="0" i="1" smtClean="0">
                            <a:solidFill>
                              <a:srgbClr val="FF0000"/>
                            </a:solidFill>
                            <a:latin typeface="Cambria Math" panose="02040503050406030204" pitchFamily="18" charset="0"/>
                          </a:rPr>
                          <m:t>𝑎</m:t>
                        </m:r>
                      </m:sub>
                    </m:sSub>
                    <m:r>
                      <a:rPr lang="en-US" sz="1700" b="0" i="1" smtClean="0">
                        <a:solidFill>
                          <a:schemeClr val="tx1"/>
                        </a:solidFill>
                        <a:latin typeface="Cambria Math" panose="02040503050406030204" pitchFamily="18" charset="0"/>
                      </a:rPr>
                      <m:t>&gt;</m:t>
                    </m:r>
                    <m:r>
                      <a:rPr lang="en-US" sz="1700" i="1">
                        <a:solidFill>
                          <a:srgbClr val="0070C0"/>
                        </a:solidFill>
                        <a:latin typeface="Cambria Math" panose="02040503050406030204" pitchFamily="18" charset="0"/>
                      </a:rPr>
                      <m:t>𝑀</m:t>
                    </m:r>
                    <m:sSub>
                      <m:sSubPr>
                        <m:ctrlPr>
                          <a:rPr lang="en-US" sz="1700" i="1">
                            <a:solidFill>
                              <a:srgbClr val="0070C0"/>
                            </a:solidFill>
                            <a:latin typeface="Cambria Math" panose="02040503050406030204" pitchFamily="18" charset="0"/>
                          </a:rPr>
                        </m:ctrlPr>
                      </m:sSubPr>
                      <m:e>
                        <m:r>
                          <a:rPr lang="en-US" sz="1700" i="1">
                            <a:solidFill>
                              <a:srgbClr val="0070C0"/>
                            </a:solidFill>
                            <a:latin typeface="Cambria Math" panose="02040503050406030204" pitchFamily="18" charset="0"/>
                          </a:rPr>
                          <m:t>𝐶</m:t>
                        </m:r>
                      </m:e>
                      <m:sub>
                        <m:r>
                          <a:rPr lang="en-US" sz="1700" i="1">
                            <a:solidFill>
                              <a:srgbClr val="0070C0"/>
                            </a:solidFill>
                            <a:latin typeface="Cambria Math" panose="02040503050406030204" pitchFamily="18" charset="0"/>
                          </a:rPr>
                          <m:t>𝑏</m:t>
                        </m:r>
                      </m:sub>
                    </m:sSub>
                  </m:oMath>
                </a14:m>
                <a:r>
                  <a:rPr lang="en-US" sz="1700" dirty="0">
                    <a:cs typeface="Calibri Light" panose="020F0302020204030204" pitchFamily="34" charset="0"/>
                  </a:rPr>
                  <a:t>. This is the region to the right of </a:t>
                </a:r>
                <a14:m>
                  <m:oMath xmlns:m="http://schemas.openxmlformats.org/officeDocument/2006/math">
                    <m:sSub>
                      <m:sSubPr>
                        <m:ctrlPr>
                          <a:rPr lang="en-US" sz="1700" i="1">
                            <a:solidFill>
                              <a:srgbClr val="FF0000"/>
                            </a:solidFill>
                            <a:latin typeface="Cambria Math" panose="02040503050406030204" pitchFamily="18" charset="0"/>
                          </a:rPr>
                        </m:ctrlPr>
                      </m:sSubPr>
                      <m:e>
                        <m:r>
                          <a:rPr lang="en-US" sz="1700" b="0" i="1" smtClean="0">
                            <a:solidFill>
                              <a:srgbClr val="FF0000"/>
                            </a:solidFill>
                            <a:latin typeface="Cambria Math" panose="02040503050406030204" pitchFamily="18" charset="0"/>
                          </a:rPr>
                          <m:t>𝑞</m:t>
                        </m:r>
                      </m:e>
                      <m:sub>
                        <m:r>
                          <a:rPr lang="en-US" sz="1700" i="1">
                            <a:solidFill>
                              <a:srgbClr val="FF0000"/>
                            </a:solidFill>
                            <a:latin typeface="Cambria Math" panose="02040503050406030204" pitchFamily="18" charset="0"/>
                          </a:rPr>
                          <m:t>𝑎</m:t>
                        </m:r>
                      </m:sub>
                    </m:sSub>
                    <m:r>
                      <a:rPr lang="en-US" sz="1700" b="0" i="1" smtClean="0">
                        <a:solidFill>
                          <a:srgbClr val="FF0000"/>
                        </a:solidFill>
                        <a:latin typeface="Cambria Math" panose="02040503050406030204" pitchFamily="18" charset="0"/>
                      </a:rPr>
                      <m:t>=40</m:t>
                    </m:r>
                  </m:oMath>
                </a14:m>
                <a:endParaRPr lang="en-US" sz="1700" dirty="0">
                  <a:cs typeface="Calibri Light" panose="020F0302020204030204" pitchFamily="34" charset="0"/>
                </a:endParaRPr>
              </a:p>
            </p:txBody>
          </p:sp>
        </mc:Choice>
        <mc:Fallback xmlns="">
          <p:sp>
            <p:nvSpPr>
              <p:cNvPr id="14" name="TextBox 13">
                <a:extLst>
                  <a:ext uri="{FF2B5EF4-FFF2-40B4-BE49-F238E27FC236}">
                    <a16:creationId xmlns:a16="http://schemas.microsoft.com/office/drawing/2014/main" id="{DFD368B5-0BAC-F9A1-FE5A-93377611A8C4}"/>
                  </a:ext>
                </a:extLst>
              </p:cNvPr>
              <p:cNvSpPr txBox="1">
                <a:spLocks noRot="1" noChangeAspect="1" noMove="1" noResize="1" noEditPoints="1" noAdjustHandles="1" noChangeArrowheads="1" noChangeShapeType="1" noTextEdit="1"/>
              </p:cNvSpPr>
              <p:nvPr/>
            </p:nvSpPr>
            <p:spPr>
              <a:xfrm>
                <a:off x="498381" y="1838957"/>
                <a:ext cx="10421153" cy="4318618"/>
              </a:xfrm>
              <a:prstGeom prst="rect">
                <a:avLst/>
              </a:prstGeom>
              <a:blipFill>
                <a:blip r:embed="rId4"/>
                <a:stretch>
                  <a:fillRect l="-410" r="-117" b="-989"/>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895632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Allowance Price Formation in Cap and Trade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D368B5-0BAC-F9A1-FE5A-93377611A8C4}"/>
                  </a:ext>
                </a:extLst>
              </p:cNvPr>
              <p:cNvSpPr txBox="1"/>
              <p:nvPr/>
            </p:nvSpPr>
            <p:spPr>
              <a:xfrm>
                <a:off x="480626" y="2398250"/>
                <a:ext cx="9844103" cy="2828147"/>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Conclusion: Allocation of abatement occurs only when all firms that abate pollution have equal marginal abatement costs at their quantity of abatement, i.e. </a:t>
                </a:r>
                <a14:m>
                  <m:oMath xmlns:m="http://schemas.openxmlformats.org/officeDocument/2006/math">
                    <m:r>
                      <a:rPr lang="en-US" sz="2400" b="0" i="1" smtClean="0">
                        <a:solidFill>
                          <a:srgbClr val="FF0000"/>
                        </a:solidFill>
                        <a:latin typeface="Cambria Math" panose="02040503050406030204" pitchFamily="18" charset="0"/>
                      </a:rPr>
                      <m:t>𝑀</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𝐶</m:t>
                        </m:r>
                      </m:e>
                      <m:sub>
                        <m:r>
                          <a:rPr lang="en-US" sz="2400" b="0" i="1" smtClean="0">
                            <a:solidFill>
                              <a:srgbClr val="FF0000"/>
                            </a:solidFill>
                            <a:latin typeface="Cambria Math" panose="02040503050406030204" pitchFamily="18" charset="0"/>
                          </a:rPr>
                          <m:t>𝑎</m:t>
                        </m:r>
                      </m:sub>
                    </m:sSub>
                    <m:r>
                      <a:rPr lang="en-US" sz="2400" b="0" i="1" smtClean="0">
                        <a:solidFill>
                          <a:schemeClr val="tx1"/>
                        </a:solidFill>
                        <a:latin typeface="Cambria Math" panose="02040503050406030204" pitchFamily="18" charset="0"/>
                      </a:rPr>
                      <m:t>=</m:t>
                    </m:r>
                    <m:r>
                      <a:rPr lang="en-US" sz="2400" i="1">
                        <a:solidFill>
                          <a:srgbClr val="0070C0"/>
                        </a:solidFill>
                        <a:latin typeface="Cambria Math" panose="02040503050406030204" pitchFamily="18" charset="0"/>
                      </a:rPr>
                      <m:t>𝑀</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𝐶</m:t>
                        </m:r>
                      </m:e>
                      <m:sub>
                        <m:r>
                          <a:rPr lang="en-US" sz="2400" i="1">
                            <a:solidFill>
                              <a:srgbClr val="0070C0"/>
                            </a:solidFill>
                            <a:latin typeface="Cambria Math" panose="02040503050406030204" pitchFamily="18" charset="0"/>
                          </a:rPr>
                          <m:t>𝑏</m:t>
                        </m:r>
                      </m:sub>
                    </m:sSub>
                  </m:oMath>
                </a14:m>
                <a:r>
                  <a:rPr lang="en-US" sz="2400" dirty="0">
                    <a:cs typeface="Calibri Light" panose="020F0302020204030204" pitchFamily="34" charset="0"/>
                  </a:rPr>
                  <a:t>. </a:t>
                </a:r>
              </a:p>
              <a:p>
                <a:pPr>
                  <a:lnSpc>
                    <a:spcPct val="125000"/>
                  </a:lnSpc>
                </a:pPr>
                <a:endParaRPr lang="en-US" sz="2400" dirty="0">
                  <a:cs typeface="Calibri Light" panose="020F0302020204030204" pitchFamily="34" charset="0"/>
                </a:endParaRPr>
              </a:p>
              <a:p>
                <a:pPr>
                  <a:lnSpc>
                    <a:spcPct val="125000"/>
                  </a:lnSpc>
                </a:pPr>
                <a:r>
                  <a:rPr lang="en-US" sz="2400" dirty="0">
                    <a:cs typeface="Calibri Light" panose="020F0302020204030204" pitchFamily="34" charset="0"/>
                  </a:rPr>
                  <a:t>Otherwise, firms could buy or sell allowances to arbitrage away excess costs, hence re-allocating abatement to minimize the entire industry’s marginal cost. </a:t>
                </a:r>
              </a:p>
            </p:txBody>
          </p:sp>
        </mc:Choice>
        <mc:Fallback xmlns="">
          <p:sp>
            <p:nvSpPr>
              <p:cNvPr id="14" name="TextBox 13">
                <a:extLst>
                  <a:ext uri="{FF2B5EF4-FFF2-40B4-BE49-F238E27FC236}">
                    <a16:creationId xmlns:a16="http://schemas.microsoft.com/office/drawing/2014/main" id="{DFD368B5-0BAC-F9A1-FE5A-93377611A8C4}"/>
                  </a:ext>
                </a:extLst>
              </p:cNvPr>
              <p:cNvSpPr txBox="1">
                <a:spLocks noRot="1" noChangeAspect="1" noMove="1" noResize="1" noEditPoints="1" noAdjustHandles="1" noChangeArrowheads="1" noChangeShapeType="1" noTextEdit="1"/>
              </p:cNvSpPr>
              <p:nvPr/>
            </p:nvSpPr>
            <p:spPr>
              <a:xfrm>
                <a:off x="480626" y="2398250"/>
                <a:ext cx="9844103" cy="2828147"/>
              </a:xfrm>
              <a:prstGeom prst="rect">
                <a:avLst/>
              </a:prstGeom>
              <a:blipFill>
                <a:blip r:embed="rId4"/>
                <a:stretch>
                  <a:fillRect l="-991" r="-1548" b="-3879"/>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55845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Quick Caveat on Price Formation</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5500248" y="1997476"/>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10782084" y="1935332"/>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a:stCxn id="2" idx="0"/>
          </p:cNvCxnSpPr>
          <p:nvPr/>
        </p:nvCxnSpPr>
        <p:spPr>
          <a:xfrm>
            <a:off x="5500248" y="5766881"/>
            <a:ext cx="5293589" cy="213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5500248" y="3746377"/>
            <a:ext cx="5266573" cy="2012386"/>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a:stCxn id="2" idx="0"/>
          </p:cNvCxnSpPr>
          <p:nvPr/>
        </p:nvCxnSpPr>
        <p:spPr>
          <a:xfrm flipV="1">
            <a:off x="5500248" y="2265499"/>
            <a:ext cx="5281836" cy="350138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8125949" y="2108448"/>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7929990" y="5824638"/>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7929990" y="5824638"/>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10539768" y="5771301"/>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10539768" y="5771301"/>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3485020" y="5850238"/>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3485020" y="5850238"/>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5500248" y="4475630"/>
            <a:ext cx="5293589" cy="2435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3794493" y="4275575"/>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5825590" y="4174643"/>
            <a:ext cx="1266896" cy="1917580"/>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7417828" y="4475630"/>
            <a:ext cx="3376009" cy="1314231"/>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6598955" y="5206838"/>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8384250" y="5179606"/>
            <a:ext cx="442360" cy="400110"/>
          </a:xfrm>
          <a:prstGeom prst="rect">
            <a:avLst/>
          </a:prstGeom>
          <a:noFill/>
        </p:spPr>
        <p:txBody>
          <a:bodyPr wrap="square" rtlCol="0">
            <a:spAutoFit/>
          </a:bodyPr>
          <a:lstStyle/>
          <a:p>
            <a:r>
              <a:rPr lang="en-US" sz="2000" dirty="0">
                <a:solidFill>
                  <a:srgbClr val="0070C0"/>
                </a:solidFill>
              </a:rPr>
              <a:t>B</a:t>
            </a:r>
          </a:p>
        </p:txBody>
      </p:sp>
      <p:sp>
        <p:nvSpPr>
          <p:cNvPr id="14" name="TextBox 13">
            <a:extLst>
              <a:ext uri="{FF2B5EF4-FFF2-40B4-BE49-F238E27FC236}">
                <a16:creationId xmlns:a16="http://schemas.microsoft.com/office/drawing/2014/main" id="{DFD368B5-0BAC-F9A1-FE5A-93377611A8C4}"/>
              </a:ext>
            </a:extLst>
          </p:cNvPr>
          <p:cNvSpPr txBox="1"/>
          <p:nvPr/>
        </p:nvSpPr>
        <p:spPr>
          <a:xfrm>
            <a:off x="172840" y="1653705"/>
            <a:ext cx="4130787" cy="3529171"/>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Short aside:</a:t>
            </a:r>
          </a:p>
          <a:p>
            <a:pPr marL="800100" lvl="1" indent="-342900">
              <a:lnSpc>
                <a:spcPct val="125000"/>
              </a:lnSpc>
              <a:buFont typeface="Wingdings" panose="05000000000000000000" pitchFamily="2" charset="2"/>
              <a:buChar char="§"/>
            </a:pPr>
            <a:r>
              <a:rPr lang="en-US" dirty="0">
                <a:cs typeface="Calibri Light" panose="020F0302020204030204" pitchFamily="34" charset="0"/>
              </a:rPr>
              <a:t>With equal allowance allotments at 25, B could charge A $10 for their 10 allowances and actually make revenue from the sales. </a:t>
            </a:r>
          </a:p>
          <a:p>
            <a:pPr marL="800100" lvl="1" indent="-342900">
              <a:lnSpc>
                <a:spcPct val="125000"/>
              </a:lnSpc>
              <a:buFont typeface="Wingdings" panose="05000000000000000000" pitchFamily="2" charset="2"/>
              <a:buChar char="§"/>
            </a:pPr>
            <a:r>
              <a:rPr lang="en-US" dirty="0">
                <a:cs typeface="Calibri Light" panose="020F0302020204030204" pitchFamily="34" charset="0"/>
              </a:rPr>
              <a:t>Total cost of abatement would still be minimized, but B is made better off by these trades. </a:t>
            </a:r>
          </a:p>
          <a:p>
            <a:pPr marL="800100" lvl="1" indent="-342900">
              <a:lnSpc>
                <a:spcPct val="125000"/>
              </a:lnSpc>
              <a:buFont typeface="Wingdings" panose="05000000000000000000" pitchFamily="2" charset="2"/>
              <a:buChar char="§"/>
            </a:pPr>
            <a:r>
              <a:rPr lang="en-US" dirty="0">
                <a:cs typeface="Calibri Light" panose="020F0302020204030204" pitchFamily="34" charset="0"/>
              </a:rPr>
              <a:t>We’ll return to this concern of  allotment values later today. </a:t>
            </a:r>
          </a:p>
        </p:txBody>
      </p:sp>
      <p:sp>
        <p:nvSpPr>
          <p:cNvPr id="9" name="Rectangle 8">
            <a:extLst>
              <a:ext uri="{FF2B5EF4-FFF2-40B4-BE49-F238E27FC236}">
                <a16:creationId xmlns:a16="http://schemas.microsoft.com/office/drawing/2014/main" id="{13DED46C-934D-CA85-B6F3-FC39A77D9AF8}"/>
              </a:ext>
            </a:extLst>
          </p:cNvPr>
          <p:cNvSpPr/>
          <p:nvPr/>
        </p:nvSpPr>
        <p:spPr>
          <a:xfrm>
            <a:off x="6036301" y="1997476"/>
            <a:ext cx="1365574" cy="1015663"/>
          </a:xfrm>
          <a:prstGeom prst="rect">
            <a:avLst/>
          </a:prstGeom>
        </p:spPr>
        <p:txBody>
          <a:bodyPr wrap="square">
            <a:spAutoFit/>
          </a:bodyPr>
          <a:lstStyle/>
          <a:p>
            <a:pPr algn="ctr"/>
            <a:r>
              <a:rPr lang="en-US" sz="2000" i="1" dirty="0">
                <a:cs typeface="Calibri Light" panose="020F0302020204030204" pitchFamily="34" charset="0"/>
              </a:rPr>
              <a:t>What about this region?</a:t>
            </a:r>
          </a:p>
        </p:txBody>
      </p:sp>
      <p:cxnSp>
        <p:nvCxnSpPr>
          <p:cNvPr id="15" name="Straight Arrow Connector 14">
            <a:extLst>
              <a:ext uri="{FF2B5EF4-FFF2-40B4-BE49-F238E27FC236}">
                <a16:creationId xmlns:a16="http://schemas.microsoft.com/office/drawing/2014/main" id="{8B8992D6-67F5-7646-C5DD-3311F44B04CC}"/>
              </a:ext>
            </a:extLst>
          </p:cNvPr>
          <p:cNvCxnSpPr>
            <a:cxnSpLocks/>
          </p:cNvCxnSpPr>
          <p:nvPr/>
        </p:nvCxnSpPr>
        <p:spPr>
          <a:xfrm>
            <a:off x="6968971" y="3013139"/>
            <a:ext cx="961019" cy="15677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3F97ADA8-FC1E-5C75-D0D6-780CBCFE2F9F}"/>
              </a:ext>
            </a:extLst>
          </p:cNvPr>
          <p:cNvSpPr/>
          <p:nvPr/>
        </p:nvSpPr>
        <p:spPr>
          <a:xfrm>
            <a:off x="10793837" y="1398939"/>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Tree>
    <p:custDataLst>
      <p:tags r:id="rId1"/>
    </p:custDataLst>
    <p:extLst>
      <p:ext uri="{BB962C8B-B14F-4D97-AF65-F5344CB8AC3E}">
        <p14:creationId xmlns:p14="http://schemas.microsoft.com/office/powerpoint/2010/main" val="198131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chemeClr val="bg2">
                    <a:lumMod val="50000"/>
                  </a:schemeClr>
                </a:solidFill>
                <a:latin typeface="+mn-lt"/>
                <a:ea typeface="Cambria" panose="02040503050406030204" pitchFamily="18" charset="0"/>
              </a:rPr>
              <a:t>Part 2: For Want of A Chair</a:t>
            </a:r>
          </a:p>
        </p:txBody>
      </p:sp>
    </p:spTree>
    <p:extLst>
      <p:ext uri="{BB962C8B-B14F-4D97-AF65-F5344CB8AC3E}">
        <p14:creationId xmlns:p14="http://schemas.microsoft.com/office/powerpoint/2010/main" val="1707473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27082" y="1910801"/>
            <a:ext cx="5697170" cy="3869777"/>
          </a:xfrm>
          <a:prstGeom prst="rect">
            <a:avLst/>
          </a:prstGeom>
          <a:noFill/>
          <a:effectLst/>
        </p:spPr>
        <p:txBody>
          <a:bodyPr wrap="square" rtlCol="0">
            <a:spAutoFit/>
          </a:bodyPr>
          <a:lstStyle/>
          <a:p>
            <a:pPr marL="457200" indent="-457200">
              <a:lnSpc>
                <a:spcPct val="125000"/>
              </a:lnSpc>
              <a:buFont typeface="+mj-lt"/>
              <a:buAutoNum type="arabicPeriod"/>
            </a:pPr>
            <a:r>
              <a:rPr lang="en-US" sz="2200" dirty="0">
                <a:cs typeface="Calibri Light" panose="020F0302020204030204" pitchFamily="34" charset="0"/>
              </a:rPr>
              <a:t>Please navigate to the following web-page:</a:t>
            </a:r>
          </a:p>
          <a:p>
            <a:pPr>
              <a:lnSpc>
                <a:spcPct val="125000"/>
              </a:lnSpc>
            </a:pPr>
            <a:r>
              <a:rPr lang="en-US" sz="2200" dirty="0">
                <a:solidFill>
                  <a:schemeClr val="bg1">
                    <a:lumMod val="75000"/>
                  </a:schemeClr>
                </a:solidFill>
                <a:cs typeface="Calibri Light" panose="020F0302020204030204" pitchFamily="34" charset="0"/>
                <a:hlinkClick r:id="rId4"/>
              </a:rPr>
              <a:t>https://classEx.uni-passau.de</a:t>
            </a: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r>
              <a:rPr lang="en-US" sz="2200" b="0" i="0" dirty="0">
                <a:solidFill>
                  <a:srgbClr val="000000"/>
                </a:solidFill>
                <a:effectLst/>
              </a:rPr>
              <a:t>2. Type in “US- Environmental Protection Agency” </a:t>
            </a:r>
          </a:p>
          <a:p>
            <a:pPr>
              <a:lnSpc>
                <a:spcPct val="125000"/>
              </a:lnSpc>
            </a:pPr>
            <a:r>
              <a:rPr lang="en-US" sz="2200" dirty="0">
                <a:solidFill>
                  <a:srgbClr val="000000"/>
                </a:solidFill>
              </a:rPr>
              <a:t> </a:t>
            </a:r>
            <a:endParaRPr lang="en-US" sz="2200" b="0" i="0" dirty="0">
              <a:solidFill>
                <a:srgbClr val="000000"/>
              </a:solidFill>
              <a:effectLst/>
            </a:endParaRPr>
          </a:p>
          <a:p>
            <a:pPr>
              <a:lnSpc>
                <a:spcPct val="125000"/>
              </a:lnSpc>
            </a:pPr>
            <a:r>
              <a:rPr lang="en-US" sz="2200" dirty="0">
                <a:solidFill>
                  <a:srgbClr val="000000"/>
                </a:solidFill>
              </a:rPr>
              <a:t>3. Enter the password: </a:t>
            </a:r>
            <a:r>
              <a:rPr lang="en-US" sz="2200" b="0" i="0" dirty="0">
                <a:solidFill>
                  <a:srgbClr val="000000"/>
                </a:solidFill>
                <a:effectLst/>
              </a:rPr>
              <a:t>m5GK</a:t>
            </a:r>
            <a:r>
              <a:rPr lang="en-US" sz="2200" b="0" i="0" dirty="0">
                <a:solidFill>
                  <a:schemeClr val="bg1">
                    <a:lumMod val="75000"/>
                  </a:schemeClr>
                </a:solidFill>
                <a:effectLst/>
                <a:cs typeface="Calibri Light" panose="020F0302020204030204" pitchFamily="34" charset="0"/>
              </a:rPr>
              <a:t> </a:t>
            </a:r>
            <a:r>
              <a:rPr lang="en-US" sz="2200" dirty="0">
                <a:solidFill>
                  <a:schemeClr val="bg1">
                    <a:lumMod val="75000"/>
                  </a:schemeClr>
                </a:solidFill>
                <a:cs typeface="Calibri Light" panose="020F0302020204030204" pitchFamily="34" charset="0"/>
              </a:rPr>
              <a:t> </a:t>
            </a: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For Want of a Chair:</a:t>
            </a:r>
          </a:p>
          <a:p>
            <a:pPr algn="ctr"/>
            <a:r>
              <a:rPr lang="en-US" sz="4000" dirty="0">
                <a:solidFill>
                  <a:schemeClr val="tx1"/>
                </a:solidFill>
                <a:latin typeface="+mj-lt"/>
              </a:rPr>
              <a:t>How to Play</a:t>
            </a:r>
          </a:p>
        </p:txBody>
      </p:sp>
      <p:pic>
        <p:nvPicPr>
          <p:cNvPr id="5" name="Picture 4">
            <a:extLst>
              <a:ext uri="{FF2B5EF4-FFF2-40B4-BE49-F238E27FC236}">
                <a16:creationId xmlns:a16="http://schemas.microsoft.com/office/drawing/2014/main" id="{7B4DA9F5-499A-C7A7-E7DA-C322B424041D}"/>
              </a:ext>
            </a:extLst>
          </p:cNvPr>
          <p:cNvPicPr>
            <a:picLocks noChangeAspect="1"/>
          </p:cNvPicPr>
          <p:nvPr/>
        </p:nvPicPr>
        <p:blipFill>
          <a:blip r:embed="rId5"/>
          <a:stretch>
            <a:fillRect/>
          </a:stretch>
        </p:blipFill>
        <p:spPr>
          <a:xfrm>
            <a:off x="6259541" y="1615735"/>
            <a:ext cx="5697170" cy="4263344"/>
          </a:xfrm>
          <a:prstGeom prst="rect">
            <a:avLst/>
          </a:prstGeom>
        </p:spPr>
      </p:pic>
    </p:spTree>
    <p:custDataLst>
      <p:tags r:id="rId1"/>
    </p:custDataLst>
    <p:extLst>
      <p:ext uri="{BB962C8B-B14F-4D97-AF65-F5344CB8AC3E}">
        <p14:creationId xmlns:p14="http://schemas.microsoft.com/office/powerpoint/2010/main" val="1205464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27083" y="1910801"/>
            <a:ext cx="7574044" cy="3869777"/>
          </a:xfrm>
          <a:prstGeom prst="rect">
            <a:avLst/>
          </a:prstGeom>
          <a:noFill/>
          <a:effectLst/>
        </p:spPr>
        <p:txBody>
          <a:bodyPr wrap="square" rtlCol="0">
            <a:spAutoFit/>
          </a:bodyPr>
          <a:lstStyle/>
          <a:p>
            <a:pPr marL="457200" indent="-457200">
              <a:lnSpc>
                <a:spcPct val="125000"/>
              </a:lnSpc>
              <a:buFont typeface="+mj-lt"/>
              <a:buAutoNum type="arabicPeriod"/>
            </a:pPr>
            <a:r>
              <a:rPr lang="en-US" sz="2200" dirty="0">
                <a:cs typeface="Calibri Light" panose="020F0302020204030204" pitchFamily="34" charset="0"/>
              </a:rPr>
              <a:t>Each of you is now a polluting facility, and each chair represents one allowance to pollute. </a:t>
            </a:r>
          </a:p>
          <a:p>
            <a:pPr marL="457200" indent="-457200">
              <a:lnSpc>
                <a:spcPct val="125000"/>
              </a:lnSpc>
              <a:buFont typeface="+mj-lt"/>
              <a:buAutoNum type="arabicPeriod"/>
            </a:pPr>
            <a:r>
              <a:rPr lang="en-US" sz="2200" dirty="0">
                <a:cs typeface="Calibri Light" panose="020F0302020204030204" pitchFamily="34" charset="0"/>
              </a:rPr>
              <a:t>We will play the classic game of musical chairs to determine the initial allowance of pollution across firms. </a:t>
            </a:r>
          </a:p>
          <a:p>
            <a:pPr marL="457200" indent="-457200">
              <a:lnSpc>
                <a:spcPct val="125000"/>
              </a:lnSpc>
              <a:buFont typeface="+mj-lt"/>
              <a:buAutoNum type="arabicPeriod"/>
            </a:pPr>
            <a:r>
              <a:rPr lang="en-US" sz="2200" dirty="0">
                <a:cs typeface="Calibri Light" panose="020F0302020204030204" pitchFamily="34" charset="0"/>
              </a:rPr>
              <a:t>If you have a chair, you have an allowance to pollute. If you are standing, then you have abated your pollution at some cost that is unique to you. </a:t>
            </a: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For Want of a Chair:</a:t>
            </a:r>
          </a:p>
          <a:p>
            <a:pPr algn="ctr"/>
            <a:r>
              <a:rPr lang="en-US" sz="4000" dirty="0">
                <a:solidFill>
                  <a:schemeClr val="tx1"/>
                </a:solidFill>
                <a:latin typeface="+mj-lt"/>
              </a:rPr>
              <a:t>How it Works</a:t>
            </a:r>
          </a:p>
        </p:txBody>
      </p:sp>
    </p:spTree>
    <p:custDataLst>
      <p:tags r:id="rId1"/>
    </p:custDataLst>
    <p:extLst>
      <p:ext uri="{BB962C8B-B14F-4D97-AF65-F5344CB8AC3E}">
        <p14:creationId xmlns:p14="http://schemas.microsoft.com/office/powerpoint/2010/main" val="4138215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27082" y="1910801"/>
            <a:ext cx="5603201" cy="5139356"/>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If you are seated, you may want to sell your right to pollute if the allowance sale price is greater than your cost of abating. </a:t>
            </a:r>
          </a:p>
          <a:p>
            <a:pPr>
              <a:lnSpc>
                <a:spcPct val="125000"/>
              </a:lnSpc>
            </a:pPr>
            <a:endParaRPr lang="en-US" sz="2200" dirty="0">
              <a:cs typeface="Calibri Light" panose="020F0302020204030204" pitchFamily="34" charset="0"/>
            </a:endParaRPr>
          </a:p>
          <a:p>
            <a:pPr>
              <a:lnSpc>
                <a:spcPct val="125000"/>
              </a:lnSpc>
            </a:pPr>
            <a:r>
              <a:rPr lang="en-US" sz="2200" dirty="0">
                <a:cs typeface="Calibri Light" panose="020F0302020204030204" pitchFamily="34" charset="0"/>
              </a:rPr>
              <a:t>For player 485803, the cost of abatement is </a:t>
            </a:r>
            <a:r>
              <a:rPr lang="en-US" sz="2200" dirty="0">
                <a:solidFill>
                  <a:srgbClr val="FF0000"/>
                </a:solidFill>
                <a:cs typeface="Calibri Light" panose="020F0302020204030204" pitchFamily="34" charset="0"/>
              </a:rPr>
              <a:t>$632</a:t>
            </a:r>
            <a:r>
              <a:rPr lang="en-US" sz="2200" dirty="0">
                <a:cs typeface="Calibri Light" panose="020F0302020204030204" pitchFamily="34" charset="0"/>
              </a:rPr>
              <a:t>. They are better off selling their seat if:</a:t>
            </a:r>
          </a:p>
          <a:p>
            <a:pPr>
              <a:lnSpc>
                <a:spcPct val="125000"/>
              </a:lnSpc>
            </a:pPr>
            <a:endParaRPr lang="en-US" sz="2200" dirty="0">
              <a:cs typeface="Calibri Light" panose="020F0302020204030204" pitchFamily="34" charset="0"/>
            </a:endParaRPr>
          </a:p>
          <a:p>
            <a:pPr algn="ctr">
              <a:lnSpc>
                <a:spcPct val="125000"/>
              </a:lnSpc>
            </a:pPr>
            <a:r>
              <a:rPr lang="en-US" sz="2200" dirty="0">
                <a:cs typeface="Calibri Light" panose="020F0302020204030204" pitchFamily="34" charset="0"/>
              </a:rPr>
              <a:t>Sale Price &gt; </a:t>
            </a:r>
            <a:r>
              <a:rPr lang="en-US" sz="2200" dirty="0">
                <a:solidFill>
                  <a:srgbClr val="FF0000"/>
                </a:solidFill>
                <a:cs typeface="Calibri Light" panose="020F0302020204030204" pitchFamily="34" charset="0"/>
              </a:rPr>
              <a:t>$632</a:t>
            </a:r>
            <a:endParaRPr lang="en-US" sz="2200" dirty="0">
              <a:cs typeface="Calibri Light" panose="020F0302020204030204" pitchFamily="34" charset="0"/>
            </a:endParaRPr>
          </a:p>
          <a:p>
            <a:pPr>
              <a:lnSpc>
                <a:spcPct val="125000"/>
              </a:lnSpc>
            </a:pPr>
            <a:endParaRPr lang="en-US" sz="2200" dirty="0">
              <a:cs typeface="Calibri Light" panose="020F0302020204030204" pitchFamily="34" charset="0"/>
            </a:endParaRPr>
          </a:p>
          <a:p>
            <a:pPr>
              <a:lnSpc>
                <a:spcPct val="125000"/>
              </a:lnSpc>
            </a:pPr>
            <a:endParaRPr lang="en-US" sz="2200" dirty="0">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For Want of a Chair:</a:t>
            </a:r>
          </a:p>
          <a:p>
            <a:pPr algn="ctr"/>
            <a:r>
              <a:rPr lang="en-US" sz="4000" dirty="0">
                <a:solidFill>
                  <a:schemeClr val="tx1"/>
                </a:solidFill>
                <a:latin typeface="+mj-lt"/>
              </a:rPr>
              <a:t>How it Works</a:t>
            </a:r>
          </a:p>
        </p:txBody>
      </p:sp>
      <p:pic>
        <p:nvPicPr>
          <p:cNvPr id="4" name="Picture 3">
            <a:extLst>
              <a:ext uri="{FF2B5EF4-FFF2-40B4-BE49-F238E27FC236}">
                <a16:creationId xmlns:a16="http://schemas.microsoft.com/office/drawing/2014/main" id="{D6A48115-BEF4-AB73-468B-2820CF9BDD38}"/>
              </a:ext>
            </a:extLst>
          </p:cNvPr>
          <p:cNvPicPr>
            <a:picLocks noChangeAspect="1"/>
          </p:cNvPicPr>
          <p:nvPr/>
        </p:nvPicPr>
        <p:blipFill>
          <a:blip r:embed="rId4"/>
          <a:stretch>
            <a:fillRect/>
          </a:stretch>
        </p:blipFill>
        <p:spPr>
          <a:xfrm>
            <a:off x="6261719" y="1776320"/>
            <a:ext cx="4382607" cy="4307207"/>
          </a:xfrm>
          <a:prstGeom prst="rect">
            <a:avLst/>
          </a:prstGeom>
        </p:spPr>
      </p:pic>
    </p:spTree>
    <p:custDataLst>
      <p:tags r:id="rId1"/>
    </p:custDataLst>
    <p:extLst>
      <p:ext uri="{BB962C8B-B14F-4D97-AF65-F5344CB8AC3E}">
        <p14:creationId xmlns:p14="http://schemas.microsoft.com/office/powerpoint/2010/main" val="241008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27082" y="1910801"/>
            <a:ext cx="5603201" cy="4292970"/>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If you are standing, you may want to buy the right to sit if the offer price for a pollution allowance is less than the cost of abating. </a:t>
            </a:r>
          </a:p>
          <a:p>
            <a:pPr>
              <a:lnSpc>
                <a:spcPct val="125000"/>
              </a:lnSpc>
            </a:pPr>
            <a:endParaRPr lang="en-US" sz="2200" dirty="0">
              <a:cs typeface="Calibri Light" panose="020F0302020204030204" pitchFamily="34" charset="0"/>
            </a:endParaRPr>
          </a:p>
          <a:p>
            <a:pPr>
              <a:lnSpc>
                <a:spcPct val="125000"/>
              </a:lnSpc>
            </a:pPr>
            <a:r>
              <a:rPr lang="en-US" sz="2200" dirty="0">
                <a:cs typeface="Calibri Light" panose="020F0302020204030204" pitchFamily="34" charset="0"/>
              </a:rPr>
              <a:t>For player 485802, the cost of abatement is </a:t>
            </a:r>
            <a:r>
              <a:rPr lang="en-US" sz="2200" dirty="0">
                <a:solidFill>
                  <a:srgbClr val="FF0000"/>
                </a:solidFill>
                <a:cs typeface="Calibri Light" panose="020F0302020204030204" pitchFamily="34" charset="0"/>
              </a:rPr>
              <a:t>$2,223</a:t>
            </a:r>
            <a:r>
              <a:rPr lang="en-US" sz="2200" dirty="0">
                <a:cs typeface="Calibri Light" panose="020F0302020204030204" pitchFamily="34" charset="0"/>
              </a:rPr>
              <a:t>. They are better off purchasing a seat if:</a:t>
            </a:r>
          </a:p>
          <a:p>
            <a:pPr>
              <a:lnSpc>
                <a:spcPct val="125000"/>
              </a:lnSpc>
            </a:pPr>
            <a:endParaRPr lang="en-US" sz="2200" dirty="0">
              <a:cs typeface="Calibri Light" panose="020F0302020204030204" pitchFamily="34" charset="0"/>
            </a:endParaRPr>
          </a:p>
          <a:p>
            <a:pPr algn="ctr">
              <a:lnSpc>
                <a:spcPct val="125000"/>
              </a:lnSpc>
            </a:pPr>
            <a:r>
              <a:rPr lang="en-US" sz="2200" dirty="0">
                <a:cs typeface="Calibri Light" panose="020F0302020204030204" pitchFamily="34" charset="0"/>
              </a:rPr>
              <a:t>Purchase Price &lt; </a:t>
            </a:r>
            <a:r>
              <a:rPr lang="en-US" sz="2200" dirty="0">
                <a:solidFill>
                  <a:srgbClr val="FF0000"/>
                </a:solidFill>
                <a:cs typeface="Calibri Light" panose="020F0302020204030204" pitchFamily="34" charset="0"/>
              </a:rPr>
              <a:t>$2,223</a:t>
            </a:r>
            <a:endParaRPr lang="en-US" sz="2200" dirty="0">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For Want of a Chair:</a:t>
            </a:r>
          </a:p>
          <a:p>
            <a:pPr algn="ctr"/>
            <a:r>
              <a:rPr lang="en-US" sz="4000" dirty="0">
                <a:solidFill>
                  <a:schemeClr val="tx1"/>
                </a:solidFill>
                <a:latin typeface="+mj-lt"/>
              </a:rPr>
              <a:t>How it Works</a:t>
            </a:r>
          </a:p>
        </p:txBody>
      </p:sp>
      <p:pic>
        <p:nvPicPr>
          <p:cNvPr id="5" name="Picture 4">
            <a:extLst>
              <a:ext uri="{FF2B5EF4-FFF2-40B4-BE49-F238E27FC236}">
                <a16:creationId xmlns:a16="http://schemas.microsoft.com/office/drawing/2014/main" id="{57AEAF64-652A-B77C-702D-599B51998CF8}"/>
              </a:ext>
            </a:extLst>
          </p:cNvPr>
          <p:cNvPicPr>
            <a:picLocks noChangeAspect="1"/>
          </p:cNvPicPr>
          <p:nvPr/>
        </p:nvPicPr>
        <p:blipFill>
          <a:blip r:embed="rId4"/>
          <a:stretch>
            <a:fillRect/>
          </a:stretch>
        </p:blipFill>
        <p:spPr>
          <a:xfrm>
            <a:off x="6543859" y="1351508"/>
            <a:ext cx="4029445" cy="4730604"/>
          </a:xfrm>
          <a:prstGeom prst="rect">
            <a:avLst/>
          </a:prstGeom>
        </p:spPr>
      </p:pic>
    </p:spTree>
    <p:custDataLst>
      <p:tags r:id="rId1"/>
    </p:custDataLst>
    <p:extLst>
      <p:ext uri="{BB962C8B-B14F-4D97-AF65-F5344CB8AC3E}">
        <p14:creationId xmlns:p14="http://schemas.microsoft.com/office/powerpoint/2010/main" val="1450271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chemeClr val="bg2">
                    <a:lumMod val="50000"/>
                  </a:schemeClr>
                </a:solidFill>
                <a:latin typeface="+mn-lt"/>
                <a:ea typeface="Cambria" panose="02040503050406030204" pitchFamily="18" charset="0"/>
              </a:rPr>
              <a:t>Part 3: Other Considerations</a:t>
            </a:r>
          </a:p>
        </p:txBody>
      </p:sp>
    </p:spTree>
    <p:extLst>
      <p:ext uri="{BB962C8B-B14F-4D97-AF65-F5344CB8AC3E}">
        <p14:creationId xmlns:p14="http://schemas.microsoft.com/office/powerpoint/2010/main" val="2948735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593412" y="1981823"/>
            <a:ext cx="10281734" cy="4292970"/>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We spent the first part of class showing how emissions taxes and cap-and-trade systems have theoretical similarities. Specifically:</a:t>
            </a:r>
          </a:p>
          <a:p>
            <a:pPr>
              <a:lnSpc>
                <a:spcPct val="125000"/>
              </a:lnSpc>
            </a:pPr>
            <a:endParaRPr lang="en-US" sz="2200" dirty="0">
              <a:cs typeface="Calibri Light" panose="020F0302020204030204" pitchFamily="34" charset="0"/>
            </a:endParaRPr>
          </a:p>
          <a:p>
            <a:pPr marL="800100" lvl="1" indent="-342900">
              <a:lnSpc>
                <a:spcPct val="125000"/>
              </a:lnSpc>
              <a:buFont typeface="Wingdings" panose="05000000000000000000" pitchFamily="2" charset="2"/>
              <a:buChar char="§"/>
            </a:pPr>
            <a:r>
              <a:rPr lang="en-US" sz="2200" dirty="0">
                <a:cs typeface="Calibri Light" panose="020F0302020204030204" pitchFamily="34" charset="0"/>
              </a:rPr>
              <a:t>Emissions taxes (or abatement subsidies) set the price of pollution and push firms to the optimal quantity of abatement. </a:t>
            </a:r>
          </a:p>
          <a:p>
            <a:pPr marL="800100" lvl="1" indent="-342900">
              <a:lnSpc>
                <a:spcPct val="125000"/>
              </a:lnSpc>
              <a:buFont typeface="Wingdings" panose="05000000000000000000" pitchFamily="2" charset="2"/>
              <a:buChar char="§"/>
            </a:pPr>
            <a:r>
              <a:rPr lang="en-US" sz="2200" dirty="0">
                <a:cs typeface="Calibri Light" panose="020F0302020204030204" pitchFamily="34" charset="0"/>
              </a:rPr>
              <a:t>Cap-and-trade set the quantity of pollution, and the price of an allowance is pushed to the level of a Pigouvian tax through trades. </a:t>
            </a:r>
          </a:p>
          <a:p>
            <a:pPr marL="800100" lvl="1" indent="-342900">
              <a:lnSpc>
                <a:spcPct val="125000"/>
              </a:lnSpc>
              <a:buFont typeface="Wingdings" panose="05000000000000000000" pitchFamily="2" charset="2"/>
              <a:buChar char="§"/>
            </a:pPr>
            <a:r>
              <a:rPr lang="en-US" sz="2200" dirty="0">
                <a:cs typeface="Calibri Light" panose="020F0302020204030204" pitchFamily="34" charset="0"/>
              </a:rPr>
              <a:t>In theory, the quantity and price of pollution abatement is equivalent in both systems. </a:t>
            </a:r>
          </a:p>
          <a:p>
            <a:pPr marL="800100" lvl="1" indent="-342900">
              <a:lnSpc>
                <a:spcPct val="125000"/>
              </a:lnSpc>
              <a:buFont typeface="Wingdings" panose="05000000000000000000" pitchFamily="2" charset="2"/>
              <a:buChar char="§"/>
            </a:pPr>
            <a:endParaRPr lang="en-US" sz="2200" dirty="0">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Equivalence between Pigouvian Taxes and Quantity Controls</a:t>
            </a:r>
          </a:p>
        </p:txBody>
      </p:sp>
    </p:spTree>
    <p:custDataLst>
      <p:tags r:id="rId1"/>
    </p:custDataLst>
    <p:extLst>
      <p:ext uri="{BB962C8B-B14F-4D97-AF65-F5344CB8AC3E}">
        <p14:creationId xmlns:p14="http://schemas.microsoft.com/office/powerpoint/2010/main" val="21157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27082" y="1351508"/>
            <a:ext cx="10807643" cy="4680512"/>
          </a:xfrm>
          <a:prstGeom prst="rect">
            <a:avLst/>
          </a:prstGeom>
          <a:noFill/>
          <a:effectLst/>
        </p:spPr>
        <p:txBody>
          <a:bodyPr wrap="square" rtlCol="0">
            <a:spAutoFit/>
          </a:bodyPr>
          <a:lstStyle/>
          <a:p>
            <a:pPr>
              <a:lnSpc>
                <a:spcPct val="125000"/>
              </a:lnSpc>
            </a:pPr>
            <a:r>
              <a:rPr lang="en-US" sz="2000" dirty="0">
                <a:latin typeface="+mj-lt"/>
                <a:cs typeface="Calibri Light" panose="020F0302020204030204" pitchFamily="34" charset="0"/>
              </a:rPr>
              <a:t>Many regulatory instruments are available. These need not be implemented in isolation:</a:t>
            </a:r>
          </a:p>
          <a:p>
            <a:pPr marL="800100" lvl="1" indent="-342900">
              <a:lnSpc>
                <a:spcPct val="125000"/>
              </a:lnSpc>
              <a:buFont typeface="Wingdings" panose="05000000000000000000" pitchFamily="2" charset="2"/>
              <a:buChar char="§"/>
            </a:pPr>
            <a:r>
              <a:rPr lang="en-US" sz="2000" dirty="0">
                <a:solidFill>
                  <a:srgbClr val="DDDDDD"/>
                </a:solidFill>
                <a:latin typeface="+mj-lt"/>
                <a:cs typeface="Calibri Light" panose="020F0302020204030204" pitchFamily="34" charset="0"/>
              </a:rPr>
              <a:t>Information approaches</a:t>
            </a:r>
          </a:p>
          <a:p>
            <a:pPr marL="1257300" lvl="2" indent="-342900">
              <a:lnSpc>
                <a:spcPct val="125000"/>
              </a:lnSpc>
              <a:buFont typeface="Wingdings" panose="05000000000000000000" pitchFamily="2" charset="2"/>
              <a:buChar char="Ø"/>
            </a:pPr>
            <a:r>
              <a:rPr lang="en-US" sz="2000" dirty="0">
                <a:solidFill>
                  <a:srgbClr val="DDDDDD"/>
                </a:solidFill>
                <a:latin typeface="+mj-lt"/>
                <a:cs typeface="Calibri Light" panose="020F0302020204030204" pitchFamily="34" charset="0"/>
              </a:rPr>
              <a:t>Toxic Releases Inventory and the Emergency Planning and Community Right-to-Know Act</a:t>
            </a:r>
          </a:p>
          <a:p>
            <a:pPr marL="1257300" lvl="2" indent="-342900">
              <a:lnSpc>
                <a:spcPct val="125000"/>
              </a:lnSpc>
              <a:buFont typeface="Wingdings" panose="05000000000000000000" pitchFamily="2" charset="2"/>
              <a:buChar char="Ø"/>
            </a:pPr>
            <a:r>
              <a:rPr lang="en-US" sz="2000" dirty="0">
                <a:solidFill>
                  <a:srgbClr val="DDDDDD"/>
                </a:solidFill>
                <a:latin typeface="+mj-lt"/>
                <a:cs typeface="Calibri Light" panose="020F0302020204030204" pitchFamily="34" charset="0"/>
              </a:rPr>
              <a:t>Behavioral Nudges</a:t>
            </a:r>
          </a:p>
          <a:p>
            <a:pPr marL="800100" lvl="1" indent="-342900">
              <a:lnSpc>
                <a:spcPct val="125000"/>
              </a:lnSpc>
              <a:buFont typeface="Wingdings" panose="05000000000000000000" pitchFamily="2" charset="2"/>
              <a:buChar char="§"/>
            </a:pPr>
            <a:r>
              <a:rPr lang="en-US" sz="2000" dirty="0">
                <a:solidFill>
                  <a:srgbClr val="DDDDDD"/>
                </a:solidFill>
                <a:latin typeface="+mj-lt"/>
                <a:cs typeface="Calibri Light" panose="020F0302020204030204" pitchFamily="34" charset="0"/>
              </a:rPr>
              <a:t>Liability approaches </a:t>
            </a:r>
          </a:p>
          <a:p>
            <a:pPr marL="1257300" lvl="2" indent="-342900">
              <a:lnSpc>
                <a:spcPct val="125000"/>
              </a:lnSpc>
              <a:buFont typeface="Wingdings" panose="05000000000000000000" pitchFamily="2" charset="2"/>
              <a:buChar char="Ø"/>
            </a:pPr>
            <a:r>
              <a:rPr lang="en-US" sz="2000" dirty="0">
                <a:solidFill>
                  <a:srgbClr val="DDDDDD"/>
                </a:solidFill>
                <a:latin typeface="+mj-lt"/>
                <a:cs typeface="Calibri Light" panose="020F0302020204030204" pitchFamily="34" charset="0"/>
              </a:rPr>
              <a:t>CERCLA and the Superfund program </a:t>
            </a:r>
          </a:p>
          <a:p>
            <a:pPr marL="800100" lvl="1" indent="-342900">
              <a:lnSpc>
                <a:spcPct val="125000"/>
              </a:lnSpc>
              <a:buFont typeface="Wingdings" panose="05000000000000000000" pitchFamily="2" charset="2"/>
              <a:buChar char="§"/>
            </a:pPr>
            <a:r>
              <a:rPr lang="en-US" sz="2000" dirty="0">
                <a:solidFill>
                  <a:srgbClr val="DDDDDD"/>
                </a:solidFill>
                <a:latin typeface="+mj-lt"/>
                <a:cs typeface="Calibri Light" panose="020F0302020204030204" pitchFamily="34" charset="0"/>
              </a:rPr>
              <a:t>Prescriptive Regulations (Command-and-Control) </a:t>
            </a:r>
          </a:p>
          <a:p>
            <a:pPr marL="1257300" lvl="2" indent="-342900">
              <a:lnSpc>
                <a:spcPct val="125000"/>
              </a:lnSpc>
              <a:buFont typeface="Wingdings" panose="05000000000000000000" pitchFamily="2" charset="2"/>
              <a:buChar char="§"/>
            </a:pPr>
            <a:r>
              <a:rPr lang="en-US" sz="2000" dirty="0">
                <a:solidFill>
                  <a:srgbClr val="DDDDDD"/>
                </a:solidFill>
                <a:latin typeface="+mj-lt"/>
                <a:cs typeface="Calibri Light" panose="020F0302020204030204" pitchFamily="34" charset="0"/>
              </a:rPr>
              <a:t>Technology and performance-based standards. </a:t>
            </a:r>
          </a:p>
          <a:p>
            <a:pPr marL="800100" lvl="1" indent="-342900">
              <a:lnSpc>
                <a:spcPct val="125000"/>
              </a:lnSpc>
              <a:buFont typeface="Wingdings" panose="05000000000000000000" pitchFamily="2" charset="2"/>
              <a:buChar char="§"/>
            </a:pPr>
            <a:r>
              <a:rPr lang="en-US" sz="2000" dirty="0">
                <a:solidFill>
                  <a:srgbClr val="DDDDDD"/>
                </a:solidFill>
                <a:latin typeface="+mj-lt"/>
                <a:cs typeface="Calibri Light" panose="020F0302020204030204" pitchFamily="34" charset="0"/>
              </a:rPr>
              <a:t>Emission Fees or Abatement Subsidies </a:t>
            </a:r>
          </a:p>
          <a:p>
            <a:pPr marL="1257300" lvl="2" indent="-342900">
              <a:lnSpc>
                <a:spcPct val="125000"/>
              </a:lnSpc>
              <a:buFont typeface="Wingdings" panose="05000000000000000000" pitchFamily="2" charset="2"/>
              <a:buChar char="Ø"/>
            </a:pPr>
            <a:r>
              <a:rPr lang="en-US" sz="2000" dirty="0">
                <a:solidFill>
                  <a:srgbClr val="DDDDDD"/>
                </a:solidFill>
                <a:latin typeface="+mj-lt"/>
                <a:cs typeface="Calibri Light" panose="020F0302020204030204" pitchFamily="34" charset="0"/>
              </a:rPr>
              <a:t>Pigouvian taxes</a:t>
            </a:r>
          </a:p>
          <a:p>
            <a:pPr marL="800100" lvl="1" indent="-342900">
              <a:lnSpc>
                <a:spcPct val="125000"/>
              </a:lnSpc>
              <a:buFont typeface="Wingdings" panose="05000000000000000000" pitchFamily="2" charset="2"/>
              <a:buChar char="§"/>
            </a:pPr>
            <a:r>
              <a:rPr lang="en-US" sz="2000" dirty="0">
                <a:latin typeface="+mj-lt"/>
                <a:cs typeface="Calibri Light" panose="020F0302020204030204" pitchFamily="34" charset="0"/>
              </a:rPr>
              <a:t>Quantity Control and Allowance Trading</a:t>
            </a:r>
          </a:p>
          <a:p>
            <a:pPr marL="1257300" lvl="2" indent="-342900">
              <a:lnSpc>
                <a:spcPct val="125000"/>
              </a:lnSpc>
              <a:buFont typeface="Wingdings" panose="05000000000000000000" pitchFamily="2" charset="2"/>
              <a:buChar char="Ø"/>
            </a:pPr>
            <a:r>
              <a:rPr lang="en-US" sz="2000" dirty="0">
                <a:latin typeface="+mj-lt"/>
                <a:cs typeface="Calibri Light" panose="020F0302020204030204" pitchFamily="34" charset="0"/>
              </a:rPr>
              <a:t>Cap-and-trade systems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Refresher: Regulatory Instruments</a:t>
            </a:r>
          </a:p>
        </p:txBody>
      </p:sp>
      <p:sp>
        <p:nvSpPr>
          <p:cNvPr id="2" name="Right Brace 1">
            <a:extLst>
              <a:ext uri="{FF2B5EF4-FFF2-40B4-BE49-F238E27FC236}">
                <a16:creationId xmlns:a16="http://schemas.microsoft.com/office/drawing/2014/main" id="{F2B415CA-B20A-D8FE-A7F0-81FFEA9D0F86}"/>
              </a:ext>
            </a:extLst>
          </p:cNvPr>
          <p:cNvSpPr/>
          <p:nvPr/>
        </p:nvSpPr>
        <p:spPr>
          <a:xfrm>
            <a:off x="5337231" y="4621076"/>
            <a:ext cx="725103" cy="138603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EEC920A9-E935-1203-795F-BE360161E656}"/>
              </a:ext>
            </a:extLst>
          </p:cNvPr>
          <p:cNvSpPr txBox="1"/>
          <p:nvPr/>
        </p:nvSpPr>
        <p:spPr>
          <a:xfrm>
            <a:off x="6235845" y="5114040"/>
            <a:ext cx="3841736" cy="400110"/>
          </a:xfrm>
          <a:prstGeom prst="rect">
            <a:avLst/>
          </a:prstGeom>
          <a:noFill/>
          <a:effectLst/>
        </p:spPr>
        <p:txBody>
          <a:bodyPr wrap="square" rtlCol="0">
            <a:spAutoFit/>
          </a:bodyPr>
          <a:lstStyle/>
          <a:p>
            <a:r>
              <a:rPr lang="en-US" sz="2000" dirty="0">
                <a:latin typeface="+mj-lt"/>
                <a:cs typeface="Calibri Light" panose="020F0302020204030204" pitchFamily="34" charset="0"/>
              </a:rPr>
              <a:t>Market-based instruments. </a:t>
            </a:r>
            <a:endParaRPr lang="en-US" sz="2000" dirty="0">
              <a:solidFill>
                <a:schemeClr val="bg1">
                  <a:lumMod val="75000"/>
                </a:schemeClr>
              </a:solidFill>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766858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593412" y="1981823"/>
            <a:ext cx="9189780" cy="2600199"/>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Two ways in which Pigouvian taxes and quantity controls are not the same:</a:t>
            </a:r>
          </a:p>
          <a:p>
            <a:pPr>
              <a:lnSpc>
                <a:spcPct val="125000"/>
              </a:lnSpc>
            </a:pPr>
            <a:endParaRPr lang="en-US" sz="2200" dirty="0">
              <a:cs typeface="Calibri Light" panose="020F0302020204030204" pitchFamily="34" charset="0"/>
            </a:endParaRPr>
          </a:p>
          <a:p>
            <a:pPr marL="914400" lvl="1" indent="-457200">
              <a:lnSpc>
                <a:spcPct val="125000"/>
              </a:lnSpc>
              <a:buFont typeface="+mj-lt"/>
              <a:buAutoNum type="arabicParenR"/>
            </a:pPr>
            <a:r>
              <a:rPr lang="en-US" sz="2200" dirty="0">
                <a:cs typeface="Calibri Light" panose="020F0302020204030204" pitchFamily="34" charset="0"/>
              </a:rPr>
              <a:t>Tax revenue (or subsidy cost) vs. allowance value.</a:t>
            </a:r>
          </a:p>
          <a:p>
            <a:pPr marL="914400" lvl="1" indent="-457200">
              <a:lnSpc>
                <a:spcPct val="125000"/>
              </a:lnSpc>
              <a:buFont typeface="+mj-lt"/>
              <a:buAutoNum type="arabicParenR"/>
            </a:pPr>
            <a:r>
              <a:rPr lang="en-US" sz="2200" dirty="0">
                <a:cs typeface="Calibri Light" panose="020F0302020204030204" pitchFamily="34" charset="0"/>
              </a:rPr>
              <a:t>When the abatement cost curve is not known with certainty, the quantity reduced and the marginal cost of abatement at that quantity are not the same for each regulatory instrument.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How Pigouvian Taxes and Quantity Controls Differ </a:t>
            </a:r>
          </a:p>
        </p:txBody>
      </p:sp>
    </p:spTree>
    <p:custDataLst>
      <p:tags r:id="rId1"/>
    </p:custDataLst>
    <p:extLst>
      <p:ext uri="{BB962C8B-B14F-4D97-AF65-F5344CB8AC3E}">
        <p14:creationId xmlns:p14="http://schemas.microsoft.com/office/powerpoint/2010/main" val="881066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69C358-DC8B-12B3-DED8-49A9A9BF2BC2}"/>
              </a:ext>
            </a:extLst>
          </p:cNvPr>
          <p:cNvSpPr/>
          <p:nvPr/>
        </p:nvSpPr>
        <p:spPr>
          <a:xfrm>
            <a:off x="9188388" y="4057096"/>
            <a:ext cx="2418877" cy="1765248"/>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1) Tax Revenue vs. Allowance Value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6587232" y="2009173"/>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6569477"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6569476" y="2464670"/>
            <a:ext cx="5055545" cy="3323570"/>
          </a:xfrm>
          <a:prstGeom prst="line">
            <a:avLst/>
          </a:prstGeom>
          <a:ln>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9185183" y="2141505"/>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11449483" y="5882151"/>
                <a:ext cx="391917"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𝑡𝑜𝑡𝑎𝑙</m:t>
                          </m:r>
                        </m:sup>
                      </m:sSup>
                    </m:oMath>
                  </m:oMathPara>
                </a14:m>
                <a:endParaRPr lang="en-US" sz="2000" b="0" dirty="0">
                  <a:solidFill>
                    <a:schemeClr val="tx1"/>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11449483" y="5882151"/>
                <a:ext cx="391917" cy="405624"/>
              </a:xfrm>
              <a:prstGeom prst="rect">
                <a:avLst/>
              </a:prstGeom>
              <a:blipFill>
                <a:blip r:embed="rId4"/>
                <a:stretch>
                  <a:fillRect l="-59375" r="-35938" b="-7576"/>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6587232" y="4065844"/>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90235985-9E96-FE82-BDE9-17F74664CA25}"/>
                  </a:ext>
                </a:extLst>
              </p:cNvPr>
              <p:cNvSpPr/>
              <p:nvPr/>
            </p:nvSpPr>
            <p:spPr>
              <a:xfrm>
                <a:off x="5289232" y="3870496"/>
                <a:ext cx="216561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cs typeface="Calibri Light" panose="020F0302020204030204" pitchFamily="34" charset="0"/>
                        </a:rPr>
                        <m:t>𝑝</m:t>
                      </m:r>
                      <m:r>
                        <a:rPr lang="en-US" sz="2000" b="0" i="1" smtClean="0">
                          <a:solidFill>
                            <a:schemeClr val="tx1"/>
                          </a:solidFill>
                          <a:latin typeface="Cambria Math" panose="02040503050406030204" pitchFamily="18" charset="0"/>
                          <a:cs typeface="Calibri Light" panose="020F0302020204030204" pitchFamily="34" charset="0"/>
                        </a:rPr>
                        <m:t>∗</m:t>
                      </m:r>
                    </m:oMath>
                  </m:oMathPara>
                </a14:m>
                <a:endParaRPr lang="en-US" sz="2000" dirty="0">
                  <a:solidFill>
                    <a:schemeClr val="tx1"/>
                  </a:solidFill>
                  <a:cs typeface="Calibri Light" panose="020F0302020204030204" pitchFamily="34" charset="0"/>
                </a:endParaRPr>
              </a:p>
            </p:txBody>
          </p:sp>
        </mc:Choice>
        <mc:Fallback xmlns="">
          <p:sp>
            <p:nvSpPr>
              <p:cNvPr id="44" name="Rectangle 43">
                <a:extLst>
                  <a:ext uri="{FF2B5EF4-FFF2-40B4-BE49-F238E27FC236}">
                    <a16:creationId xmlns:a16="http://schemas.microsoft.com/office/drawing/2014/main" id="{90235985-9E96-FE82-BDE9-17F74664CA25}"/>
                  </a:ext>
                </a:extLst>
              </p:cNvPr>
              <p:cNvSpPr>
                <a:spLocks noRot="1" noChangeAspect="1" noMove="1" noResize="1" noEditPoints="1" noAdjustHandles="1" noChangeArrowheads="1" noChangeShapeType="1" noTextEdit="1"/>
              </p:cNvSpPr>
              <p:nvPr/>
            </p:nvSpPr>
            <p:spPr>
              <a:xfrm>
                <a:off x="5289232" y="3870496"/>
                <a:ext cx="2165618" cy="400110"/>
              </a:xfrm>
              <a:prstGeom prst="rect">
                <a:avLst/>
              </a:prstGeom>
              <a:blipFill>
                <a:blip r:embed="rId5"/>
                <a:stretch>
                  <a:fillRect b="-6061"/>
                </a:stretch>
              </a:blipFill>
            </p:spPr>
            <p:txBody>
              <a:bodyPr/>
              <a:lstStyle/>
              <a:p>
                <a:r>
                  <a:rPr lang="en-US">
                    <a:noFill/>
                  </a:rPr>
                  <a:t> </a:t>
                </a:r>
              </a:p>
            </p:txBody>
          </p:sp>
        </mc:Fallback>
      </mc:AlternateContent>
      <p:sp>
        <p:nvSpPr>
          <p:cNvPr id="2" name="Right Triangle 1">
            <a:extLst>
              <a:ext uri="{FF2B5EF4-FFF2-40B4-BE49-F238E27FC236}">
                <a16:creationId xmlns:a16="http://schemas.microsoft.com/office/drawing/2014/main" id="{C0ADD7F9-317E-59B3-123D-5C6F0F795558}"/>
              </a:ext>
            </a:extLst>
          </p:cNvPr>
          <p:cNvSpPr/>
          <p:nvPr/>
        </p:nvSpPr>
        <p:spPr>
          <a:xfrm rot="16200000">
            <a:off x="7006549" y="3628771"/>
            <a:ext cx="1741560" cy="2615708"/>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8392096" y="4889942"/>
            <a:ext cx="442360" cy="400110"/>
          </a:xfrm>
          <a:prstGeom prst="rect">
            <a:avLst/>
          </a:prstGeom>
          <a:noFill/>
        </p:spPr>
        <p:txBody>
          <a:bodyPr wrap="square" rtlCol="0">
            <a:spAutoFit/>
          </a:bodyPr>
          <a:lstStyle/>
          <a:p>
            <a:r>
              <a:rPr lang="en-US" sz="2000" dirty="0"/>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10481206" y="4889942"/>
            <a:ext cx="442360" cy="400110"/>
          </a:xfrm>
          <a:prstGeom prst="rect">
            <a:avLst/>
          </a:prstGeom>
          <a:noFill/>
        </p:spPr>
        <p:txBody>
          <a:bodyPr wrap="square" rtlCol="0">
            <a:spAutoFit/>
          </a:bodyPr>
          <a:lstStyle/>
          <a:p>
            <a:r>
              <a:rPr lang="en-US" sz="2000" dirty="0"/>
              <a:t>B</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D368B5-0BAC-F9A1-FE5A-93377611A8C4}"/>
                  </a:ext>
                </a:extLst>
              </p:cNvPr>
              <p:cNvSpPr txBox="1"/>
              <p:nvPr/>
            </p:nvSpPr>
            <p:spPr>
              <a:xfrm>
                <a:off x="726088" y="1609258"/>
                <a:ext cx="4719462" cy="3309304"/>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What are we looking at?</a:t>
                </a:r>
              </a:p>
              <a:p>
                <a:pPr marL="285750" indent="-285750">
                  <a:lnSpc>
                    <a:spcPct val="125000"/>
                  </a:lnSpc>
                  <a:buFont typeface="Wingdings" panose="05000000000000000000" pitchFamily="2" charset="2"/>
                  <a:buChar char="§"/>
                </a:pPr>
                <a14:m>
                  <m:oMath xmlns:m="http://schemas.openxmlformats.org/officeDocument/2006/math">
                    <m:sSup>
                      <m:sSupPr>
                        <m:ctrlPr>
                          <a:rPr lang="en-US" sz="1800" b="0" i="1" dirty="0" smtClean="0">
                            <a:solidFill>
                              <a:schemeClr val="tx1"/>
                            </a:solidFill>
                            <a:latin typeface="Cambria Math" panose="02040503050406030204" pitchFamily="18" charset="0"/>
                            <a:cs typeface="Calibri Light" panose="020F0302020204030204" pitchFamily="34" charset="0"/>
                          </a:rPr>
                        </m:ctrlPr>
                      </m:sSupPr>
                      <m:e>
                        <m:r>
                          <a:rPr lang="en-US" sz="1800" i="1" dirty="0" smtClean="0">
                            <a:solidFill>
                              <a:schemeClr val="tx1"/>
                            </a:solidFill>
                            <a:latin typeface="Cambria Math" panose="02040503050406030204" pitchFamily="18" charset="0"/>
                            <a:cs typeface="Calibri Light" panose="020F0302020204030204" pitchFamily="34" charset="0"/>
                          </a:rPr>
                          <m:t>𝑞</m:t>
                        </m:r>
                      </m:e>
                      <m:sup>
                        <m:r>
                          <a:rPr lang="en-US" sz="1800" b="0" i="1" dirty="0" smtClean="0">
                            <a:solidFill>
                              <a:schemeClr val="tx1"/>
                            </a:solidFill>
                            <a:latin typeface="Cambria Math" panose="02040503050406030204" pitchFamily="18" charset="0"/>
                            <a:cs typeface="Calibri Light" panose="020F0302020204030204" pitchFamily="34" charset="0"/>
                          </a:rPr>
                          <m:t>∗</m:t>
                        </m:r>
                      </m:sup>
                    </m:sSup>
                  </m:oMath>
                </a14:m>
                <a:r>
                  <a:rPr lang="en-US" sz="1900" dirty="0">
                    <a:cs typeface="Calibri Light" panose="020F0302020204030204" pitchFamily="34" charset="0"/>
                  </a:rPr>
                  <a:t> is the quantity of pollution abated.</a:t>
                </a:r>
              </a:p>
              <a:p>
                <a:pPr marL="285750" indent="-285750">
                  <a:lnSpc>
                    <a:spcPct val="125000"/>
                  </a:lnSpc>
                  <a:buFont typeface="Wingdings" panose="05000000000000000000" pitchFamily="2" charset="2"/>
                  <a:buChar char="§"/>
                </a:pPr>
                <a14:m>
                  <m:oMath xmlns:m="http://schemas.openxmlformats.org/officeDocument/2006/math">
                    <m:sSup>
                      <m:sSupPr>
                        <m:ctrlPr>
                          <a:rPr lang="en-US" sz="1800" b="0" i="1" dirty="0" smtClean="0">
                            <a:solidFill>
                              <a:schemeClr val="tx1"/>
                            </a:solidFill>
                            <a:latin typeface="Cambria Math" panose="02040503050406030204" pitchFamily="18" charset="0"/>
                            <a:cs typeface="Calibri Light" panose="020F0302020204030204" pitchFamily="34" charset="0"/>
                          </a:rPr>
                        </m:ctrlPr>
                      </m:sSupPr>
                      <m:e>
                        <m:r>
                          <a:rPr lang="en-US" sz="1800" i="1" dirty="0" smtClean="0">
                            <a:solidFill>
                              <a:schemeClr val="tx1"/>
                            </a:solidFill>
                            <a:latin typeface="Cambria Math" panose="02040503050406030204" pitchFamily="18" charset="0"/>
                            <a:cs typeface="Calibri Light" panose="020F0302020204030204" pitchFamily="34" charset="0"/>
                          </a:rPr>
                          <m:t>𝑞</m:t>
                        </m:r>
                      </m:e>
                      <m:sup>
                        <m:r>
                          <a:rPr lang="en-US" sz="1800" b="0" i="1" dirty="0" smtClean="0">
                            <a:solidFill>
                              <a:schemeClr val="tx1"/>
                            </a:solidFill>
                            <a:latin typeface="Cambria Math" panose="02040503050406030204" pitchFamily="18" charset="0"/>
                            <a:cs typeface="Calibri Light" panose="020F0302020204030204" pitchFamily="34" charset="0"/>
                          </a:rPr>
                          <m:t>𝑡𝑜𝑡𝑎𝑙</m:t>
                        </m:r>
                      </m:sup>
                    </m:sSup>
                  </m:oMath>
                </a14:m>
                <a:r>
                  <a:rPr lang="en-US" dirty="0">
                    <a:cs typeface="Calibri Light" panose="020F0302020204030204" pitchFamily="34" charset="0"/>
                  </a:rPr>
                  <a:t> is the total amount of potential pollution, such that </a:t>
                </a:r>
                <a14:m>
                  <m:oMath xmlns:m="http://schemas.openxmlformats.org/officeDocument/2006/math">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𝑞</m:t>
                        </m:r>
                      </m:e>
                      <m:sup>
                        <m:r>
                          <a:rPr lang="en-US" i="1" dirty="0">
                            <a:latin typeface="Cambria Math" panose="02040503050406030204" pitchFamily="18" charset="0"/>
                            <a:cs typeface="Calibri Light" panose="020F0302020204030204" pitchFamily="34" charset="0"/>
                          </a:rPr>
                          <m:t>𝑡𝑜𝑡𝑎𝑙</m:t>
                        </m:r>
                      </m:sup>
                    </m:sSup>
                    <m:r>
                      <a:rPr lang="en-US" b="0" i="1" dirty="0" smtClean="0">
                        <a:latin typeface="Cambria Math" panose="02040503050406030204" pitchFamily="18" charset="0"/>
                        <a:cs typeface="Calibri Light" panose="020F0302020204030204" pitchFamily="34" charset="0"/>
                      </a:rPr>
                      <m:t>−</m:t>
                    </m:r>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𝑞</m:t>
                        </m:r>
                      </m:e>
                      <m:sup>
                        <m:r>
                          <a:rPr lang="en-US" i="1" dirty="0">
                            <a:latin typeface="Cambria Math" panose="02040503050406030204" pitchFamily="18" charset="0"/>
                            <a:cs typeface="Calibri Light" panose="020F0302020204030204" pitchFamily="34" charset="0"/>
                          </a:rPr>
                          <m:t>∗</m:t>
                        </m:r>
                      </m:sup>
                    </m:sSup>
                  </m:oMath>
                </a14:m>
                <a:r>
                  <a:rPr lang="en-US" dirty="0">
                    <a:cs typeface="Calibri Light" panose="020F0302020204030204" pitchFamily="34" charset="0"/>
                  </a:rPr>
                  <a:t> is the quantity of actual emissions. </a:t>
                </a:r>
              </a:p>
              <a:p>
                <a:pPr>
                  <a:lnSpc>
                    <a:spcPct val="125000"/>
                  </a:lnSpc>
                </a:pPr>
                <a:endParaRPr lang="en-US" sz="1900" dirty="0">
                  <a:cs typeface="Calibri Light" panose="020F0302020204030204" pitchFamily="34" charset="0"/>
                </a:endParaRPr>
              </a:p>
              <a:p>
                <a:pPr>
                  <a:lnSpc>
                    <a:spcPct val="125000"/>
                  </a:lnSpc>
                </a:pPr>
                <a:r>
                  <a:rPr lang="en-US" sz="1900" dirty="0">
                    <a:cs typeface="Calibri Light" panose="020F0302020204030204" pitchFamily="34" charset="0"/>
                  </a:rPr>
                  <a:t>What are A and B?</a:t>
                </a:r>
              </a:p>
              <a:p>
                <a:pPr>
                  <a:lnSpc>
                    <a:spcPct val="125000"/>
                  </a:lnSpc>
                </a:pPr>
                <a:endParaRPr lang="en-US" sz="1900" dirty="0">
                  <a:cs typeface="Calibri Light" panose="020F0302020204030204" pitchFamily="34" charset="0"/>
                </a:endParaRPr>
              </a:p>
              <a:p>
                <a:pPr>
                  <a:lnSpc>
                    <a:spcPct val="125000"/>
                  </a:lnSpc>
                </a:pPr>
                <a:endParaRPr lang="en-US" sz="1900" dirty="0">
                  <a:cs typeface="Calibri Light" panose="020F0302020204030204" pitchFamily="34" charset="0"/>
                </a:endParaRPr>
              </a:p>
            </p:txBody>
          </p:sp>
        </mc:Choice>
        <mc:Fallback xmlns="">
          <p:sp>
            <p:nvSpPr>
              <p:cNvPr id="14" name="TextBox 13">
                <a:extLst>
                  <a:ext uri="{FF2B5EF4-FFF2-40B4-BE49-F238E27FC236}">
                    <a16:creationId xmlns:a16="http://schemas.microsoft.com/office/drawing/2014/main" id="{DFD368B5-0BAC-F9A1-FE5A-93377611A8C4}"/>
                  </a:ext>
                </a:extLst>
              </p:cNvPr>
              <p:cNvSpPr txBox="1">
                <a:spLocks noRot="1" noChangeAspect="1" noMove="1" noResize="1" noEditPoints="1" noAdjustHandles="1" noChangeArrowheads="1" noChangeShapeType="1" noTextEdit="1"/>
              </p:cNvSpPr>
              <p:nvPr/>
            </p:nvSpPr>
            <p:spPr>
              <a:xfrm>
                <a:off x="726088" y="1609258"/>
                <a:ext cx="4719462" cy="3309304"/>
              </a:xfrm>
              <a:prstGeom prst="rect">
                <a:avLst/>
              </a:prstGeom>
              <a:blipFill>
                <a:blip r:embed="rId6"/>
                <a:stretch>
                  <a:fillRect l="-116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96697A8-7A70-2E36-11A0-D03B93EE59DB}"/>
                  </a:ext>
                </a:extLst>
              </p:cNvPr>
              <p:cNvSpPr/>
              <p:nvPr/>
            </p:nvSpPr>
            <p:spPr>
              <a:xfrm>
                <a:off x="9087942" y="586065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m:t>
                          </m:r>
                        </m:sup>
                      </m:sSup>
                    </m:oMath>
                  </m:oMathPara>
                </a14:m>
                <a:endParaRPr lang="en-US" sz="2000" b="0" dirty="0">
                  <a:solidFill>
                    <a:schemeClr val="tx1"/>
                  </a:solidFill>
                  <a:cs typeface="Calibri Light" panose="020F0302020204030204" pitchFamily="34" charset="0"/>
                </a:endParaRPr>
              </a:p>
            </p:txBody>
          </p:sp>
        </mc:Choice>
        <mc:Fallback xmlns="">
          <p:sp>
            <p:nvSpPr>
              <p:cNvPr id="9" name="Rectangle 8">
                <a:extLst>
                  <a:ext uri="{FF2B5EF4-FFF2-40B4-BE49-F238E27FC236}">
                    <a16:creationId xmlns:a16="http://schemas.microsoft.com/office/drawing/2014/main" id="{596697A8-7A70-2E36-11A0-D03B93EE59DB}"/>
                  </a:ext>
                </a:extLst>
              </p:cNvPr>
              <p:cNvSpPr>
                <a:spLocks noRot="1" noChangeAspect="1" noMove="1" noResize="1" noEditPoints="1" noAdjustHandles="1" noChangeArrowheads="1" noChangeShapeType="1" noTextEdit="1"/>
              </p:cNvSpPr>
              <p:nvPr/>
            </p:nvSpPr>
            <p:spPr>
              <a:xfrm>
                <a:off x="9087942" y="5860652"/>
                <a:ext cx="391917" cy="400110"/>
              </a:xfrm>
              <a:prstGeom prst="rect">
                <a:avLst/>
              </a:prstGeom>
              <a:blipFill>
                <a:blip r:embed="rId7"/>
                <a:stretch>
                  <a:fillRect l="-12500" b="-7576"/>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1F008398-28A3-51F0-7402-8EE9903F53F6}"/>
              </a:ext>
            </a:extLst>
          </p:cNvPr>
          <p:cNvSpPr/>
          <p:nvPr/>
        </p:nvSpPr>
        <p:spPr>
          <a:xfrm>
            <a:off x="5271994" y="1818339"/>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17" name="Straight Connector 16">
            <a:extLst>
              <a:ext uri="{FF2B5EF4-FFF2-40B4-BE49-F238E27FC236}">
                <a16:creationId xmlns:a16="http://schemas.microsoft.com/office/drawing/2014/main" id="{9360B7FB-4631-9860-E067-FDE8BE1C2F1F}"/>
              </a:ext>
            </a:extLst>
          </p:cNvPr>
          <p:cNvCxnSpPr>
            <a:cxnSpLocks/>
          </p:cNvCxnSpPr>
          <p:nvPr/>
        </p:nvCxnSpPr>
        <p:spPr>
          <a:xfrm flipV="1">
            <a:off x="11625021" y="2060152"/>
            <a:ext cx="0" cy="375472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52480022-1FD5-A1E3-787B-BA10D1821443}"/>
              </a:ext>
            </a:extLst>
          </p:cNvPr>
          <p:cNvSpPr/>
          <p:nvPr/>
        </p:nvSpPr>
        <p:spPr>
          <a:xfrm>
            <a:off x="10248365" y="2049561"/>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spTree>
    <p:custDataLst>
      <p:tags r:id="rId1"/>
    </p:custDataLst>
    <p:extLst>
      <p:ext uri="{BB962C8B-B14F-4D97-AF65-F5344CB8AC3E}">
        <p14:creationId xmlns:p14="http://schemas.microsoft.com/office/powerpoint/2010/main" val="231912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69C358-DC8B-12B3-DED8-49A9A9BF2BC2}"/>
              </a:ext>
            </a:extLst>
          </p:cNvPr>
          <p:cNvSpPr/>
          <p:nvPr/>
        </p:nvSpPr>
        <p:spPr>
          <a:xfrm>
            <a:off x="9188388" y="4057096"/>
            <a:ext cx="2418877" cy="1765248"/>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1) Tax Revenue vs. Allowance Value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6587232" y="2009173"/>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6569477"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6569476" y="2464670"/>
            <a:ext cx="5055545" cy="3323570"/>
          </a:xfrm>
          <a:prstGeom prst="line">
            <a:avLst/>
          </a:prstGeom>
          <a:ln>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9185183" y="2141505"/>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11449483" y="5882151"/>
                <a:ext cx="391917"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𝑡𝑜𝑡𝑎𝑙</m:t>
                          </m:r>
                        </m:sup>
                      </m:sSup>
                    </m:oMath>
                  </m:oMathPara>
                </a14:m>
                <a:endParaRPr lang="en-US" sz="2000" b="0" dirty="0">
                  <a:solidFill>
                    <a:schemeClr val="tx1"/>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11449483" y="5882151"/>
                <a:ext cx="391917" cy="405624"/>
              </a:xfrm>
              <a:prstGeom prst="rect">
                <a:avLst/>
              </a:prstGeom>
              <a:blipFill>
                <a:blip r:embed="rId4"/>
                <a:stretch>
                  <a:fillRect l="-59375" r="-35938" b="-7576"/>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6587232" y="4065844"/>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90235985-9E96-FE82-BDE9-17F74664CA25}"/>
                  </a:ext>
                </a:extLst>
              </p:cNvPr>
              <p:cNvSpPr/>
              <p:nvPr/>
            </p:nvSpPr>
            <p:spPr>
              <a:xfrm>
                <a:off x="5289232" y="3870496"/>
                <a:ext cx="216561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cs typeface="Calibri Light" panose="020F0302020204030204" pitchFamily="34" charset="0"/>
                        </a:rPr>
                        <m:t>𝑝</m:t>
                      </m:r>
                      <m:r>
                        <a:rPr lang="en-US" sz="2000" b="0" i="1" smtClean="0">
                          <a:solidFill>
                            <a:schemeClr val="tx1"/>
                          </a:solidFill>
                          <a:latin typeface="Cambria Math" panose="02040503050406030204" pitchFamily="18" charset="0"/>
                          <a:cs typeface="Calibri Light" panose="020F0302020204030204" pitchFamily="34" charset="0"/>
                        </a:rPr>
                        <m:t>∗</m:t>
                      </m:r>
                    </m:oMath>
                  </m:oMathPara>
                </a14:m>
                <a:endParaRPr lang="en-US" sz="2000" dirty="0">
                  <a:solidFill>
                    <a:schemeClr val="tx1"/>
                  </a:solidFill>
                  <a:cs typeface="Calibri Light" panose="020F0302020204030204" pitchFamily="34" charset="0"/>
                </a:endParaRPr>
              </a:p>
            </p:txBody>
          </p:sp>
        </mc:Choice>
        <mc:Fallback xmlns="">
          <p:sp>
            <p:nvSpPr>
              <p:cNvPr id="44" name="Rectangle 43">
                <a:extLst>
                  <a:ext uri="{FF2B5EF4-FFF2-40B4-BE49-F238E27FC236}">
                    <a16:creationId xmlns:a16="http://schemas.microsoft.com/office/drawing/2014/main" id="{90235985-9E96-FE82-BDE9-17F74664CA25}"/>
                  </a:ext>
                </a:extLst>
              </p:cNvPr>
              <p:cNvSpPr>
                <a:spLocks noRot="1" noChangeAspect="1" noMove="1" noResize="1" noEditPoints="1" noAdjustHandles="1" noChangeArrowheads="1" noChangeShapeType="1" noTextEdit="1"/>
              </p:cNvSpPr>
              <p:nvPr/>
            </p:nvSpPr>
            <p:spPr>
              <a:xfrm>
                <a:off x="5289232" y="3870496"/>
                <a:ext cx="2165618" cy="400110"/>
              </a:xfrm>
              <a:prstGeom prst="rect">
                <a:avLst/>
              </a:prstGeom>
              <a:blipFill>
                <a:blip r:embed="rId5"/>
                <a:stretch>
                  <a:fillRect b="-6061"/>
                </a:stretch>
              </a:blipFill>
            </p:spPr>
            <p:txBody>
              <a:bodyPr/>
              <a:lstStyle/>
              <a:p>
                <a:r>
                  <a:rPr lang="en-US">
                    <a:noFill/>
                  </a:rPr>
                  <a:t> </a:t>
                </a:r>
              </a:p>
            </p:txBody>
          </p:sp>
        </mc:Fallback>
      </mc:AlternateContent>
      <p:sp>
        <p:nvSpPr>
          <p:cNvPr id="2" name="Right Triangle 1">
            <a:extLst>
              <a:ext uri="{FF2B5EF4-FFF2-40B4-BE49-F238E27FC236}">
                <a16:creationId xmlns:a16="http://schemas.microsoft.com/office/drawing/2014/main" id="{C0ADD7F9-317E-59B3-123D-5C6F0F795558}"/>
              </a:ext>
            </a:extLst>
          </p:cNvPr>
          <p:cNvSpPr/>
          <p:nvPr/>
        </p:nvSpPr>
        <p:spPr>
          <a:xfrm rot="16200000">
            <a:off x="7006549" y="3628771"/>
            <a:ext cx="1741560" cy="2615708"/>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8392096" y="4889942"/>
            <a:ext cx="442360" cy="400110"/>
          </a:xfrm>
          <a:prstGeom prst="rect">
            <a:avLst/>
          </a:prstGeom>
          <a:noFill/>
        </p:spPr>
        <p:txBody>
          <a:bodyPr wrap="square" rtlCol="0">
            <a:spAutoFit/>
          </a:bodyPr>
          <a:lstStyle/>
          <a:p>
            <a:r>
              <a:rPr lang="en-US" sz="2000" dirty="0"/>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10481206" y="4889942"/>
            <a:ext cx="442360" cy="400110"/>
          </a:xfrm>
          <a:prstGeom prst="rect">
            <a:avLst/>
          </a:prstGeom>
          <a:noFill/>
        </p:spPr>
        <p:txBody>
          <a:bodyPr wrap="square" rtlCol="0">
            <a:spAutoFit/>
          </a:bodyPr>
          <a:lstStyle/>
          <a:p>
            <a:r>
              <a:rPr lang="en-US" sz="2000" dirty="0"/>
              <a:t>B</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D368B5-0BAC-F9A1-FE5A-93377611A8C4}"/>
                  </a:ext>
                </a:extLst>
              </p:cNvPr>
              <p:cNvSpPr txBox="1"/>
              <p:nvPr/>
            </p:nvSpPr>
            <p:spPr>
              <a:xfrm>
                <a:off x="726088" y="1609258"/>
                <a:ext cx="4719462" cy="4580228"/>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What are we looking at?</a:t>
                </a:r>
              </a:p>
              <a:p>
                <a:pPr marL="285750" indent="-285750">
                  <a:lnSpc>
                    <a:spcPct val="125000"/>
                  </a:lnSpc>
                  <a:buFont typeface="Wingdings" panose="05000000000000000000" pitchFamily="2" charset="2"/>
                  <a:buChar char="§"/>
                </a:pPr>
                <a14:m>
                  <m:oMath xmlns:m="http://schemas.openxmlformats.org/officeDocument/2006/math">
                    <m:sSup>
                      <m:sSupPr>
                        <m:ctrlPr>
                          <a:rPr lang="en-US" b="0" i="1" dirty="0" smtClean="0">
                            <a:solidFill>
                              <a:schemeClr val="tx1"/>
                            </a:solidFill>
                            <a:latin typeface="Cambria Math" panose="02040503050406030204" pitchFamily="18" charset="0"/>
                            <a:cs typeface="Calibri Light" panose="020F0302020204030204" pitchFamily="34" charset="0"/>
                          </a:rPr>
                        </m:ctrlPr>
                      </m:sSupPr>
                      <m:e>
                        <m:r>
                          <a:rPr lang="en-US" i="1" dirty="0" smtClean="0">
                            <a:solidFill>
                              <a:schemeClr val="tx1"/>
                            </a:solidFill>
                            <a:latin typeface="Cambria Math" panose="02040503050406030204" pitchFamily="18" charset="0"/>
                            <a:cs typeface="Calibri Light" panose="020F0302020204030204" pitchFamily="34" charset="0"/>
                          </a:rPr>
                          <m:t>𝑞</m:t>
                        </m:r>
                      </m:e>
                      <m:sup>
                        <m:r>
                          <a:rPr lang="en-US" b="0" i="1" dirty="0" smtClean="0">
                            <a:solidFill>
                              <a:schemeClr val="tx1"/>
                            </a:solidFill>
                            <a:latin typeface="Cambria Math" panose="02040503050406030204" pitchFamily="18" charset="0"/>
                            <a:cs typeface="Calibri Light" panose="020F0302020204030204" pitchFamily="34" charset="0"/>
                          </a:rPr>
                          <m:t>∗</m:t>
                        </m:r>
                      </m:sup>
                    </m:sSup>
                  </m:oMath>
                </a14:m>
                <a:r>
                  <a:rPr lang="en-US" dirty="0">
                    <a:cs typeface="Calibri Light" panose="020F0302020204030204" pitchFamily="34" charset="0"/>
                  </a:rPr>
                  <a:t> is the quantity of pollution abated.</a:t>
                </a:r>
              </a:p>
              <a:p>
                <a:pPr marL="285750" indent="-285750">
                  <a:lnSpc>
                    <a:spcPct val="125000"/>
                  </a:lnSpc>
                  <a:buFont typeface="Wingdings" panose="05000000000000000000" pitchFamily="2" charset="2"/>
                  <a:buChar char="§"/>
                </a:pPr>
                <a14:m>
                  <m:oMath xmlns:m="http://schemas.openxmlformats.org/officeDocument/2006/math">
                    <m:sSup>
                      <m:sSupPr>
                        <m:ctrlPr>
                          <a:rPr lang="en-US" b="0" i="1" dirty="0" smtClean="0">
                            <a:solidFill>
                              <a:schemeClr val="tx1"/>
                            </a:solidFill>
                            <a:latin typeface="Cambria Math" panose="02040503050406030204" pitchFamily="18" charset="0"/>
                            <a:cs typeface="Calibri Light" panose="020F0302020204030204" pitchFamily="34" charset="0"/>
                          </a:rPr>
                        </m:ctrlPr>
                      </m:sSupPr>
                      <m:e>
                        <m:r>
                          <a:rPr lang="en-US" i="1" dirty="0" smtClean="0">
                            <a:solidFill>
                              <a:schemeClr val="tx1"/>
                            </a:solidFill>
                            <a:latin typeface="Cambria Math" panose="02040503050406030204" pitchFamily="18" charset="0"/>
                            <a:cs typeface="Calibri Light" panose="020F0302020204030204" pitchFamily="34" charset="0"/>
                          </a:rPr>
                          <m:t>𝑞</m:t>
                        </m:r>
                      </m:e>
                      <m:sup>
                        <m:r>
                          <a:rPr lang="en-US" b="0" i="1" dirty="0" smtClean="0">
                            <a:solidFill>
                              <a:schemeClr val="tx1"/>
                            </a:solidFill>
                            <a:latin typeface="Cambria Math" panose="02040503050406030204" pitchFamily="18" charset="0"/>
                            <a:cs typeface="Calibri Light" panose="020F0302020204030204" pitchFamily="34" charset="0"/>
                          </a:rPr>
                          <m:t>𝑡𝑜𝑡𝑎𝑙</m:t>
                        </m:r>
                      </m:sup>
                    </m:sSup>
                  </m:oMath>
                </a14:m>
                <a:r>
                  <a:rPr lang="en-US" dirty="0">
                    <a:cs typeface="Calibri Light" panose="020F0302020204030204" pitchFamily="34" charset="0"/>
                  </a:rPr>
                  <a:t> is the total amount of potential pollution, such that </a:t>
                </a:r>
                <a14:m>
                  <m:oMath xmlns:m="http://schemas.openxmlformats.org/officeDocument/2006/math">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𝑞</m:t>
                        </m:r>
                      </m:e>
                      <m:sup>
                        <m:r>
                          <a:rPr lang="en-US" i="1" dirty="0">
                            <a:latin typeface="Cambria Math" panose="02040503050406030204" pitchFamily="18" charset="0"/>
                            <a:cs typeface="Calibri Light" panose="020F0302020204030204" pitchFamily="34" charset="0"/>
                          </a:rPr>
                          <m:t>𝑡𝑜𝑡𝑎𝑙</m:t>
                        </m:r>
                      </m:sup>
                    </m:sSup>
                    <m:r>
                      <a:rPr lang="en-US" b="0" i="1" dirty="0" smtClean="0">
                        <a:latin typeface="Cambria Math" panose="02040503050406030204" pitchFamily="18" charset="0"/>
                        <a:cs typeface="Calibri Light" panose="020F0302020204030204" pitchFamily="34" charset="0"/>
                      </a:rPr>
                      <m:t>−</m:t>
                    </m:r>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𝑞</m:t>
                        </m:r>
                      </m:e>
                      <m:sup>
                        <m:r>
                          <a:rPr lang="en-US" i="1" dirty="0">
                            <a:latin typeface="Cambria Math" panose="02040503050406030204" pitchFamily="18" charset="0"/>
                            <a:cs typeface="Calibri Light" panose="020F0302020204030204" pitchFamily="34" charset="0"/>
                          </a:rPr>
                          <m:t>∗</m:t>
                        </m:r>
                      </m:sup>
                    </m:sSup>
                  </m:oMath>
                </a14:m>
                <a:r>
                  <a:rPr lang="en-US" dirty="0">
                    <a:cs typeface="Calibri Light" panose="020F0302020204030204" pitchFamily="34" charset="0"/>
                  </a:rPr>
                  <a:t> is the quantity of actual emissions. </a:t>
                </a:r>
              </a:p>
              <a:p>
                <a:pPr>
                  <a:lnSpc>
                    <a:spcPct val="125000"/>
                  </a:lnSpc>
                </a:pPr>
                <a:endParaRPr lang="en-US" dirty="0">
                  <a:cs typeface="Calibri Light" panose="020F0302020204030204" pitchFamily="34" charset="0"/>
                </a:endParaRPr>
              </a:p>
              <a:p>
                <a:pPr>
                  <a:lnSpc>
                    <a:spcPct val="125000"/>
                  </a:lnSpc>
                </a:pPr>
                <a:r>
                  <a:rPr lang="en-US" dirty="0">
                    <a:cs typeface="Calibri Light" panose="020F0302020204030204" pitchFamily="34" charset="0"/>
                  </a:rPr>
                  <a:t>What are A and B?</a:t>
                </a:r>
              </a:p>
              <a:p>
                <a:pPr marL="342900" indent="-342900">
                  <a:lnSpc>
                    <a:spcPct val="125000"/>
                  </a:lnSpc>
                  <a:buFont typeface="Wingdings" panose="05000000000000000000" pitchFamily="2" charset="2"/>
                  <a:buChar char="§"/>
                </a:pPr>
                <a:r>
                  <a:rPr lang="en-US" dirty="0">
                    <a:cs typeface="Calibri Light" panose="020F0302020204030204" pitchFamily="34" charset="0"/>
                  </a:rPr>
                  <a:t>The area of A is total abatement cost. </a:t>
                </a:r>
              </a:p>
              <a:p>
                <a:pPr marL="342900" indent="-342900">
                  <a:lnSpc>
                    <a:spcPct val="125000"/>
                  </a:lnSpc>
                  <a:buFont typeface="Wingdings" panose="05000000000000000000" pitchFamily="2" charset="2"/>
                  <a:buChar char="§"/>
                </a:pPr>
                <a:r>
                  <a:rPr lang="en-US" dirty="0">
                    <a:cs typeface="Calibri Light" panose="020F0302020204030204" pitchFamily="34" charset="0"/>
                  </a:rPr>
                  <a:t>The area of B is the tax revenue </a:t>
                </a:r>
                <a:r>
                  <a:rPr lang="en-US" b="1" i="1" dirty="0">
                    <a:cs typeface="Calibri Light" panose="020F0302020204030204" pitchFamily="34" charset="0"/>
                  </a:rPr>
                  <a:t>or</a:t>
                </a:r>
                <a:r>
                  <a:rPr lang="en-US" i="1" dirty="0">
                    <a:cs typeface="Calibri Light" panose="020F0302020204030204" pitchFamily="34" charset="0"/>
                  </a:rPr>
                  <a:t> </a:t>
                </a:r>
                <a:r>
                  <a:rPr lang="en-US" dirty="0">
                    <a:cs typeface="Calibri Light" panose="020F0302020204030204" pitchFamily="34" charset="0"/>
                  </a:rPr>
                  <a:t>the value of allowances. </a:t>
                </a:r>
              </a:p>
              <a:p>
                <a:pPr marL="342900" indent="-342900">
                  <a:lnSpc>
                    <a:spcPct val="125000"/>
                  </a:lnSpc>
                  <a:buFont typeface="Wingdings" panose="05000000000000000000" pitchFamily="2" charset="2"/>
                  <a:buChar char="§"/>
                </a:pPr>
                <a:r>
                  <a:rPr lang="en-US" dirty="0">
                    <a:cs typeface="Calibri Light" panose="020F0302020204030204" pitchFamily="34" charset="0"/>
                  </a:rPr>
                  <a:t>In cap-and-trade, can recoup B through an allowance auction or assign allowances for equity. </a:t>
                </a:r>
              </a:p>
            </p:txBody>
          </p:sp>
        </mc:Choice>
        <mc:Fallback xmlns="">
          <p:sp>
            <p:nvSpPr>
              <p:cNvPr id="14" name="TextBox 13">
                <a:extLst>
                  <a:ext uri="{FF2B5EF4-FFF2-40B4-BE49-F238E27FC236}">
                    <a16:creationId xmlns:a16="http://schemas.microsoft.com/office/drawing/2014/main" id="{DFD368B5-0BAC-F9A1-FE5A-93377611A8C4}"/>
                  </a:ext>
                </a:extLst>
              </p:cNvPr>
              <p:cNvSpPr txBox="1">
                <a:spLocks noRot="1" noChangeAspect="1" noMove="1" noResize="1" noEditPoints="1" noAdjustHandles="1" noChangeArrowheads="1" noChangeShapeType="1" noTextEdit="1"/>
              </p:cNvSpPr>
              <p:nvPr/>
            </p:nvSpPr>
            <p:spPr>
              <a:xfrm>
                <a:off x="726088" y="1609258"/>
                <a:ext cx="4719462" cy="4580228"/>
              </a:xfrm>
              <a:prstGeom prst="rect">
                <a:avLst/>
              </a:prstGeom>
              <a:blipFill>
                <a:blip r:embed="rId6"/>
                <a:stretch>
                  <a:fillRect l="-1034" r="-129" b="-1198"/>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96697A8-7A70-2E36-11A0-D03B93EE59DB}"/>
                  </a:ext>
                </a:extLst>
              </p:cNvPr>
              <p:cNvSpPr/>
              <p:nvPr/>
            </p:nvSpPr>
            <p:spPr>
              <a:xfrm>
                <a:off x="9087942" y="586065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m:t>
                          </m:r>
                        </m:sup>
                      </m:sSup>
                    </m:oMath>
                  </m:oMathPara>
                </a14:m>
                <a:endParaRPr lang="en-US" sz="2000" b="0" dirty="0">
                  <a:solidFill>
                    <a:schemeClr val="tx1"/>
                  </a:solidFill>
                  <a:cs typeface="Calibri Light" panose="020F0302020204030204" pitchFamily="34" charset="0"/>
                </a:endParaRPr>
              </a:p>
            </p:txBody>
          </p:sp>
        </mc:Choice>
        <mc:Fallback xmlns="">
          <p:sp>
            <p:nvSpPr>
              <p:cNvPr id="9" name="Rectangle 8">
                <a:extLst>
                  <a:ext uri="{FF2B5EF4-FFF2-40B4-BE49-F238E27FC236}">
                    <a16:creationId xmlns:a16="http://schemas.microsoft.com/office/drawing/2014/main" id="{596697A8-7A70-2E36-11A0-D03B93EE59DB}"/>
                  </a:ext>
                </a:extLst>
              </p:cNvPr>
              <p:cNvSpPr>
                <a:spLocks noRot="1" noChangeAspect="1" noMove="1" noResize="1" noEditPoints="1" noAdjustHandles="1" noChangeArrowheads="1" noChangeShapeType="1" noTextEdit="1"/>
              </p:cNvSpPr>
              <p:nvPr/>
            </p:nvSpPr>
            <p:spPr>
              <a:xfrm>
                <a:off x="9087942" y="5860652"/>
                <a:ext cx="391917" cy="400110"/>
              </a:xfrm>
              <a:prstGeom prst="rect">
                <a:avLst/>
              </a:prstGeom>
              <a:blipFill>
                <a:blip r:embed="rId7"/>
                <a:stretch>
                  <a:fillRect l="-12500" b="-7576"/>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1F008398-28A3-51F0-7402-8EE9903F53F6}"/>
              </a:ext>
            </a:extLst>
          </p:cNvPr>
          <p:cNvSpPr/>
          <p:nvPr/>
        </p:nvSpPr>
        <p:spPr>
          <a:xfrm>
            <a:off x="5271994" y="1818339"/>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17" name="Straight Connector 16">
            <a:extLst>
              <a:ext uri="{FF2B5EF4-FFF2-40B4-BE49-F238E27FC236}">
                <a16:creationId xmlns:a16="http://schemas.microsoft.com/office/drawing/2014/main" id="{9360B7FB-4631-9860-E067-FDE8BE1C2F1F}"/>
              </a:ext>
            </a:extLst>
          </p:cNvPr>
          <p:cNvCxnSpPr>
            <a:cxnSpLocks/>
          </p:cNvCxnSpPr>
          <p:nvPr/>
        </p:nvCxnSpPr>
        <p:spPr>
          <a:xfrm flipV="1">
            <a:off x="11625021" y="2060152"/>
            <a:ext cx="0" cy="375472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7E3798E7-544D-20B7-C371-E5A78ACA9BDB}"/>
              </a:ext>
            </a:extLst>
          </p:cNvPr>
          <p:cNvSpPr/>
          <p:nvPr/>
        </p:nvSpPr>
        <p:spPr>
          <a:xfrm>
            <a:off x="10248365" y="2049561"/>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spTree>
    <p:custDataLst>
      <p:tags r:id="rId1"/>
    </p:custDataLst>
    <p:extLst>
      <p:ext uri="{BB962C8B-B14F-4D97-AF65-F5344CB8AC3E}">
        <p14:creationId xmlns:p14="http://schemas.microsoft.com/office/powerpoint/2010/main" val="2461798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593411" y="1981823"/>
            <a:ext cx="10192957" cy="2177006"/>
          </a:xfrm>
          <a:prstGeom prst="rect">
            <a:avLst/>
          </a:prstGeom>
          <a:noFill/>
          <a:effectLst/>
        </p:spPr>
        <p:txBody>
          <a:bodyPr wrap="square" rtlCol="0">
            <a:spAutoFit/>
          </a:bodyPr>
          <a:lstStyle/>
          <a:p>
            <a:pPr lvl="1">
              <a:lnSpc>
                <a:spcPct val="125000"/>
              </a:lnSpc>
            </a:pPr>
            <a:r>
              <a:rPr lang="en-US" sz="2200" dirty="0">
                <a:cs typeface="Calibri Light" panose="020F0302020204030204" pitchFamily="34" charset="0"/>
              </a:rPr>
              <a:t>When the abatement cost curve is not known with certainty, the quantity reduced and the marginal cost of abatement at that quantity are not the same for each regulatory instrument (setting prices vs. setting quantities).  </a:t>
            </a:r>
          </a:p>
          <a:p>
            <a:pPr lvl="1">
              <a:lnSpc>
                <a:spcPct val="125000"/>
              </a:lnSpc>
            </a:pPr>
            <a:endParaRPr lang="en-US" sz="2200" dirty="0">
              <a:cs typeface="Calibri Light" panose="020F0302020204030204" pitchFamily="34" charset="0"/>
            </a:endParaRPr>
          </a:p>
          <a:p>
            <a:pPr lvl="1">
              <a:lnSpc>
                <a:spcPct val="125000"/>
              </a:lnSpc>
            </a:pPr>
            <a:r>
              <a:rPr lang="en-US" sz="2200" dirty="0">
                <a:cs typeface="Calibri Light" panose="020F0302020204030204" pitchFamily="34" charset="0"/>
              </a:rPr>
              <a:t>Why might industry-wide marginal abatement costs not be known with certainty?</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2) Prices vs. Quantities</a:t>
            </a:r>
          </a:p>
        </p:txBody>
      </p:sp>
    </p:spTree>
    <p:custDataLst>
      <p:tags r:id="rId1"/>
    </p:custDataLst>
    <p:extLst>
      <p:ext uri="{BB962C8B-B14F-4D97-AF65-F5344CB8AC3E}">
        <p14:creationId xmlns:p14="http://schemas.microsoft.com/office/powerpoint/2010/main" val="2252848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1451679"/>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Let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a14:m>
                <a:r>
                  <a:rPr lang="en-US" dirty="0"/>
                  <a:t> represent the expected marginal costs, however </a:t>
                </a:r>
                <a14:m>
                  <m:oMath xmlns:m="http://schemas.openxmlformats.org/officeDocument/2006/math">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a14:m>
                <a:r>
                  <a:rPr lang="en-US" dirty="0"/>
                  <a:t> is the actual marginal cost of abatement for the industry. </a:t>
                </a:r>
              </a:p>
              <a:p>
                <a:pPr lvl="1">
                  <a:lnSpc>
                    <a:spcPct val="125000"/>
                  </a:lnSpc>
                </a:pPr>
                <a:endParaRPr lang="en-US" dirty="0"/>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1451679"/>
              </a:xfrm>
              <a:prstGeom prst="rect">
                <a:avLst/>
              </a:prstGeom>
              <a:blipFill>
                <a:blip r:embed="rId6"/>
                <a:stretch>
                  <a:fillRect l="-1167"/>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908064"/>
            <a:ext cx="0" cy="169278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7"/>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8"/>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9"/>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10"/>
                <a:stretch>
                  <a:fillRect r="-1844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171203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3875420"/>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Let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a14:m>
                <a:r>
                  <a:rPr lang="en-US" dirty="0"/>
                  <a:t> represent the expected marginal costs, however </a:t>
                </a:r>
                <a14:m>
                  <m:oMath xmlns:m="http://schemas.openxmlformats.org/officeDocument/2006/math">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a14:m>
                <a:r>
                  <a:rPr lang="en-US" dirty="0"/>
                  <a:t> is the actual marginal cost of abatement for the industry. </a:t>
                </a:r>
              </a:p>
              <a:p>
                <a:pPr marL="742950" lvl="1" indent="-285750">
                  <a:lnSpc>
                    <a:spcPct val="125000"/>
                  </a:lnSpc>
                  <a:buFont typeface="Wingdings" panose="05000000000000000000" pitchFamily="2" charset="2"/>
                  <a:buChar char="§"/>
                </a:pPr>
                <a:r>
                  <a:rPr lang="en-US" dirty="0"/>
                  <a:t>A cap-and-trade program will still abate to </a:t>
                </a:r>
                <a14:m>
                  <m:oMath xmlns:m="http://schemas.openxmlformats.org/officeDocument/2006/math">
                    <m:sSup>
                      <m:sSupPr>
                        <m:ctrlPr>
                          <a:rPr lang="en-US" sz="1800" i="1" dirty="0" smtClean="0">
                            <a:solidFill>
                              <a:schemeClr val="tx1"/>
                            </a:solidFill>
                            <a:latin typeface="Cambria Math" panose="02040503050406030204" pitchFamily="18" charset="0"/>
                            <a:cs typeface="Calibri Light" panose="020F0302020204030204" pitchFamily="34" charset="0"/>
                          </a:rPr>
                        </m:ctrlPr>
                      </m:sSupPr>
                      <m:e>
                        <m:r>
                          <a:rPr lang="en-US" sz="1800" b="0" i="1" dirty="0" smtClean="0">
                            <a:solidFill>
                              <a:schemeClr val="tx1"/>
                            </a:solidFill>
                            <a:latin typeface="Cambria Math" panose="02040503050406030204" pitchFamily="18" charset="0"/>
                            <a:cs typeface="Calibri Light" panose="020F0302020204030204" pitchFamily="34" charset="0"/>
                          </a:rPr>
                          <m:t>𝑞</m:t>
                        </m:r>
                      </m:e>
                      <m:sup>
                        <m:r>
                          <a:rPr lang="en-US" sz="1800" i="1" dirty="0">
                            <a:solidFill>
                              <a:schemeClr val="tx1"/>
                            </a:solidFill>
                            <a:latin typeface="Cambria Math" panose="02040503050406030204" pitchFamily="18" charset="0"/>
                            <a:cs typeface="Calibri Light" panose="020F0302020204030204" pitchFamily="34" charset="0"/>
                          </a:rPr>
                          <m:t>∗</m:t>
                        </m:r>
                      </m:sup>
                    </m:sSup>
                  </m:oMath>
                </a14:m>
                <a:r>
                  <a:rPr lang="en-US" dirty="0"/>
                  <a:t>, even though the marginal costs will be </a:t>
                </a:r>
                <a14:m>
                  <m:oMath xmlns:m="http://schemas.openxmlformats.org/officeDocument/2006/math">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𝑝</m:t>
                        </m:r>
                      </m:e>
                      <m:sup>
                        <m:r>
                          <a:rPr lang="en-US" i="1" dirty="0">
                            <a:latin typeface="Cambria Math" panose="02040503050406030204" pitchFamily="18" charset="0"/>
                            <a:cs typeface="Calibri Light" panose="020F0302020204030204" pitchFamily="34" charset="0"/>
                          </a:rPr>
                          <m:t>𝑐</m:t>
                        </m:r>
                        <m:r>
                          <a:rPr lang="en-US" b="0" i="1" dirty="0" smtClean="0">
                            <a:latin typeface="Cambria Math" panose="02040503050406030204" pitchFamily="18" charset="0"/>
                            <a:cs typeface="Calibri Light" panose="020F0302020204030204" pitchFamily="34" charset="0"/>
                          </a:rPr>
                          <m:t>𝑡</m:t>
                        </m:r>
                      </m:sup>
                    </m:sSup>
                    <m:r>
                      <a:rPr lang="en-US" b="0" i="0" dirty="0" smtClean="0">
                        <a:latin typeface="Cambria Math" panose="02040503050406030204" pitchFamily="18" charset="0"/>
                        <a:cs typeface="Calibri Light" panose="020F0302020204030204" pitchFamily="34" charset="0"/>
                      </a:rPr>
                      <m:t>.</m:t>
                    </m:r>
                  </m:oMath>
                </a14:m>
                <a:r>
                  <a:rPr lang="en-US" dirty="0">
                    <a:cs typeface="Calibri Light" panose="020F0302020204030204" pitchFamily="34" charset="0"/>
                  </a:rPr>
                  <a:t> </a:t>
                </a:r>
              </a:p>
              <a:p>
                <a:pPr marL="742950" lvl="1" indent="-285750">
                  <a:lnSpc>
                    <a:spcPct val="125000"/>
                  </a:lnSpc>
                  <a:buFont typeface="Wingdings" panose="05000000000000000000" pitchFamily="2" charset="2"/>
                  <a:buChar char="§"/>
                </a:pPr>
                <a:r>
                  <a:rPr lang="en-US" dirty="0">
                    <a:cs typeface="Calibri Light" panose="020F0302020204030204" pitchFamily="34" charset="0"/>
                  </a:rPr>
                  <a:t>The marginal benefits will be less than the marginal abatement cost at this quantity, leading to deadweight loss of region A. </a:t>
                </a:r>
              </a:p>
              <a:p>
                <a:pPr lvl="1">
                  <a:lnSpc>
                    <a:spcPct val="125000"/>
                  </a:lnSpc>
                </a:pPr>
                <a:endParaRPr lang="en-US" dirty="0"/>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3875420"/>
              </a:xfrm>
              <a:prstGeom prst="rect">
                <a:avLst/>
              </a:prstGeom>
              <a:blipFill>
                <a:blip r:embed="rId6"/>
                <a:stretch>
                  <a:fillRect l="-1167"/>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004167"/>
            <a:ext cx="0" cy="259667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7"/>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8"/>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9"/>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10"/>
                <a:stretch>
                  <a:fillRect r="-18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14AED7C-D62D-E9D7-2461-C8EEE93490B1}"/>
                  </a:ext>
                </a:extLst>
              </p:cNvPr>
              <p:cNvSpPr/>
              <p:nvPr/>
            </p:nvSpPr>
            <p:spPr>
              <a:xfrm>
                <a:off x="6121690" y="2788288"/>
                <a:ext cx="740158"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b="0" i="1" dirty="0" smtClean="0">
                              <a:solidFill>
                                <a:schemeClr val="tx1"/>
                              </a:solidFill>
                              <a:latin typeface="Cambria Math" panose="02040503050406030204" pitchFamily="18" charset="0"/>
                              <a:cs typeface="Calibri Light" panose="020F0302020204030204" pitchFamily="34" charset="0"/>
                            </a:rPr>
                            <m:t>𝑐𝑡</m:t>
                          </m:r>
                        </m:sup>
                      </m:sSup>
                    </m:oMath>
                  </m:oMathPara>
                </a14:m>
                <a:endParaRPr lang="en-US" sz="2000" dirty="0">
                  <a:solidFill>
                    <a:schemeClr val="tx1"/>
                  </a:solidFill>
                  <a:cs typeface="Calibri Light" panose="020F0302020204030204" pitchFamily="34" charset="0"/>
                </a:endParaRPr>
              </a:p>
            </p:txBody>
          </p:sp>
        </mc:Choice>
        <mc:Fallback xmlns="">
          <p:sp>
            <p:nvSpPr>
              <p:cNvPr id="8" name="Rectangle 7">
                <a:extLst>
                  <a:ext uri="{FF2B5EF4-FFF2-40B4-BE49-F238E27FC236}">
                    <a16:creationId xmlns:a16="http://schemas.microsoft.com/office/drawing/2014/main" id="{C14AED7C-D62D-E9D7-2461-C8EEE93490B1}"/>
                  </a:ext>
                </a:extLst>
              </p:cNvPr>
              <p:cNvSpPr>
                <a:spLocks noRot="1" noChangeAspect="1" noMove="1" noResize="1" noEditPoints="1" noAdjustHandles="1" noChangeArrowheads="1" noChangeShapeType="1" noTextEdit="1"/>
              </p:cNvSpPr>
              <p:nvPr/>
            </p:nvSpPr>
            <p:spPr>
              <a:xfrm>
                <a:off x="6121690" y="2788288"/>
                <a:ext cx="740158" cy="405624"/>
              </a:xfrm>
              <a:prstGeom prst="rect">
                <a:avLst/>
              </a:prstGeom>
              <a:blipFill>
                <a:blip r:embed="rId11"/>
                <a:stretch>
                  <a:fillRect b="-597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95499C25-FA5D-15F0-3BCA-17F2C3B9B19A}"/>
              </a:ext>
            </a:extLst>
          </p:cNvPr>
          <p:cNvCxnSpPr>
            <a:cxnSpLocks/>
          </p:cNvCxnSpPr>
          <p:nvPr/>
        </p:nvCxnSpPr>
        <p:spPr>
          <a:xfrm flipV="1">
            <a:off x="6955599" y="3004167"/>
            <a:ext cx="2213818"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Freeform: Shape 13">
            <a:extLst>
              <a:ext uri="{FF2B5EF4-FFF2-40B4-BE49-F238E27FC236}">
                <a16:creationId xmlns:a16="http://schemas.microsoft.com/office/drawing/2014/main" id="{78077196-4021-3934-6778-93A674B3E3BE}"/>
              </a:ext>
            </a:extLst>
          </p:cNvPr>
          <p:cNvSpPr/>
          <p:nvPr/>
        </p:nvSpPr>
        <p:spPr>
          <a:xfrm>
            <a:off x="8407153" y="3027285"/>
            <a:ext cx="772358" cy="870012"/>
          </a:xfrm>
          <a:custGeom>
            <a:avLst/>
            <a:gdLst>
              <a:gd name="connsiteX0" fmla="*/ 0 w 772358"/>
              <a:gd name="connsiteY0" fmla="*/ 594804 h 870012"/>
              <a:gd name="connsiteX1" fmla="*/ 763480 w 772358"/>
              <a:gd name="connsiteY1" fmla="*/ 870012 h 870012"/>
              <a:gd name="connsiteX2" fmla="*/ 772358 w 772358"/>
              <a:gd name="connsiteY2" fmla="*/ 0 h 870012"/>
              <a:gd name="connsiteX3" fmla="*/ 390618 w 772358"/>
              <a:gd name="connsiteY3" fmla="*/ 275208 h 870012"/>
              <a:gd name="connsiteX4" fmla="*/ 0 w 772358"/>
              <a:gd name="connsiteY4" fmla="*/ 594804 h 87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58" h="870012">
                <a:moveTo>
                  <a:pt x="0" y="594804"/>
                </a:moveTo>
                <a:lnTo>
                  <a:pt x="763480" y="870012"/>
                </a:lnTo>
                <a:cubicBezTo>
                  <a:pt x="766439" y="580008"/>
                  <a:pt x="769399" y="290004"/>
                  <a:pt x="772358" y="0"/>
                </a:cubicBezTo>
                <a:lnTo>
                  <a:pt x="390618" y="275208"/>
                </a:lnTo>
                <a:lnTo>
                  <a:pt x="0" y="594804"/>
                </a:lnTo>
                <a:close/>
              </a:path>
            </a:pathLst>
          </a:cu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53EE87-AE9A-E679-DF6C-D1A98C7C7640}"/>
              </a:ext>
            </a:extLst>
          </p:cNvPr>
          <p:cNvSpPr txBox="1"/>
          <p:nvPr/>
        </p:nvSpPr>
        <p:spPr>
          <a:xfrm>
            <a:off x="8776563" y="3331737"/>
            <a:ext cx="270729" cy="369332"/>
          </a:xfrm>
          <a:prstGeom prst="rect">
            <a:avLst/>
          </a:prstGeom>
          <a:noFill/>
        </p:spPr>
        <p:txBody>
          <a:bodyPr wrap="square" rtlCol="0">
            <a:spAutoFit/>
          </a:bodyPr>
          <a:lstStyle/>
          <a:p>
            <a:r>
              <a:rPr lang="en-US" dirty="0"/>
              <a:t>A</a:t>
            </a:r>
          </a:p>
        </p:txBody>
      </p:sp>
    </p:spTree>
    <p:custDataLst>
      <p:tags r:id="rId1"/>
    </p:custDataLst>
    <p:extLst>
      <p:ext uri="{BB962C8B-B14F-4D97-AF65-F5344CB8AC3E}">
        <p14:creationId xmlns:p14="http://schemas.microsoft.com/office/powerpoint/2010/main" val="855481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2836674"/>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Let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a14:m>
                <a:r>
                  <a:rPr lang="en-US" dirty="0"/>
                  <a:t> represent the expected marginal costs, however </a:t>
                </a:r>
                <a14:m>
                  <m:oMath xmlns:m="http://schemas.openxmlformats.org/officeDocument/2006/math">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a14:m>
                <a:r>
                  <a:rPr lang="en-US" dirty="0"/>
                  <a:t> is the actual marginal cost of abatement for the industry. </a:t>
                </a:r>
              </a:p>
              <a:p>
                <a:pPr marL="742950" lvl="1" indent="-285750">
                  <a:lnSpc>
                    <a:spcPct val="125000"/>
                  </a:lnSpc>
                  <a:buFont typeface="Wingdings" panose="05000000000000000000" pitchFamily="2" charset="2"/>
                  <a:buChar char="§"/>
                </a:pPr>
                <a:r>
                  <a:rPr lang="en-US" dirty="0"/>
                  <a:t>With a tax set at </a:t>
                </a:r>
                <a14:m>
                  <m:oMath xmlns:m="http://schemas.openxmlformats.org/officeDocument/2006/math">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𝑝</m:t>
                        </m:r>
                      </m:e>
                      <m:sup>
                        <m:r>
                          <a:rPr lang="en-US" i="1" dirty="0">
                            <a:latin typeface="Cambria Math" panose="02040503050406030204" pitchFamily="18" charset="0"/>
                            <a:cs typeface="Calibri Light" panose="020F0302020204030204" pitchFamily="34" charset="0"/>
                          </a:rPr>
                          <m:t>∗</m:t>
                        </m:r>
                      </m:sup>
                    </m:sSup>
                    <m:r>
                      <a:rPr lang="en-US" b="0" i="1" dirty="0" smtClean="0">
                        <a:latin typeface="Cambria Math" panose="02040503050406030204" pitchFamily="18" charset="0"/>
                        <a:cs typeface="Calibri Light" panose="020F0302020204030204" pitchFamily="34" charset="0"/>
                      </a:rPr>
                      <m:t>,</m:t>
                    </m:r>
                  </m:oMath>
                </a14:m>
                <a:r>
                  <a:rPr lang="en-US" dirty="0"/>
                  <a:t> firms will only abate up to </a:t>
                </a:r>
                <a14:m>
                  <m:oMath xmlns:m="http://schemas.openxmlformats.org/officeDocument/2006/math">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𝑞</m:t>
                        </m:r>
                      </m:e>
                      <m:sup>
                        <m:r>
                          <a:rPr lang="en-US" i="1" dirty="0">
                            <a:latin typeface="Cambria Math" panose="02040503050406030204" pitchFamily="18" charset="0"/>
                            <a:cs typeface="Calibri Light" panose="020F0302020204030204" pitchFamily="34" charset="0"/>
                          </a:rPr>
                          <m:t>𝑇𝑎𝑥</m:t>
                        </m:r>
                      </m:sup>
                    </m:sSup>
                    <m:r>
                      <a:rPr lang="en-US" b="0" i="1" dirty="0" smtClean="0">
                        <a:latin typeface="Cambria Math" panose="02040503050406030204" pitchFamily="18" charset="0"/>
                        <a:cs typeface="Calibri Light" panose="020F0302020204030204" pitchFamily="34" charset="0"/>
                      </a:rPr>
                      <m:t>.</m:t>
                    </m:r>
                  </m:oMath>
                </a14:m>
                <a:endParaRPr lang="en-US" dirty="0"/>
              </a:p>
              <a:p>
                <a:pPr marL="742950" lvl="1" indent="-285750">
                  <a:lnSpc>
                    <a:spcPct val="125000"/>
                  </a:lnSpc>
                  <a:buFont typeface="Wingdings" panose="05000000000000000000" pitchFamily="2" charset="2"/>
                  <a:buChar char="§"/>
                </a:pPr>
                <a:r>
                  <a:rPr lang="en-US" dirty="0"/>
                  <a:t>Marginal benefits are higher than marginal costs at </a:t>
                </a:r>
                <a14:m>
                  <m:oMath xmlns:m="http://schemas.openxmlformats.org/officeDocument/2006/math">
                    <m:sSup>
                      <m:sSupPr>
                        <m:ctrlPr>
                          <a:rPr lang="en-US" sz="1800" i="1" dirty="0" smtClean="0">
                            <a:solidFill>
                              <a:schemeClr val="tx1"/>
                            </a:solidFill>
                            <a:latin typeface="Cambria Math" panose="02040503050406030204" pitchFamily="18" charset="0"/>
                            <a:cs typeface="Calibri Light" panose="020F0302020204030204" pitchFamily="34" charset="0"/>
                          </a:rPr>
                        </m:ctrlPr>
                      </m:sSupPr>
                      <m:e>
                        <m:r>
                          <a:rPr lang="en-US" sz="1800" b="0" i="1" dirty="0" smtClean="0">
                            <a:solidFill>
                              <a:schemeClr val="tx1"/>
                            </a:solidFill>
                            <a:latin typeface="Cambria Math" panose="02040503050406030204" pitchFamily="18" charset="0"/>
                            <a:cs typeface="Calibri Light" panose="020F0302020204030204" pitchFamily="34" charset="0"/>
                          </a:rPr>
                          <m:t>𝑞</m:t>
                        </m:r>
                      </m:e>
                      <m:sup>
                        <m:r>
                          <a:rPr lang="en-US" sz="1800" b="0" i="1" dirty="0" smtClean="0">
                            <a:solidFill>
                              <a:schemeClr val="tx1"/>
                            </a:solidFill>
                            <a:latin typeface="Cambria Math" panose="02040503050406030204" pitchFamily="18" charset="0"/>
                            <a:cs typeface="Calibri Light" panose="020F0302020204030204" pitchFamily="34" charset="0"/>
                          </a:rPr>
                          <m:t>𝑇𝑎𝑥</m:t>
                        </m:r>
                      </m:sup>
                    </m:sSup>
                  </m:oMath>
                </a14:m>
                <a:r>
                  <a:rPr lang="en-US" dirty="0"/>
                  <a:t>, leading to deadweight loss of region B. </a:t>
                </a: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2836674"/>
              </a:xfrm>
              <a:prstGeom prst="rect">
                <a:avLst/>
              </a:prstGeom>
              <a:blipFill>
                <a:blip r:embed="rId6"/>
                <a:stretch>
                  <a:fillRect l="-1167" r="-1816" b="-2581"/>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004167"/>
            <a:ext cx="0" cy="259667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7"/>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8"/>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9"/>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10"/>
                <a:stretch>
                  <a:fillRect r="-18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14AED7C-D62D-E9D7-2461-C8EEE93490B1}"/>
                  </a:ext>
                </a:extLst>
              </p:cNvPr>
              <p:cNvSpPr/>
              <p:nvPr/>
            </p:nvSpPr>
            <p:spPr>
              <a:xfrm>
                <a:off x="6121690" y="2788288"/>
                <a:ext cx="740158"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b="0" i="1" dirty="0" smtClean="0">
                              <a:solidFill>
                                <a:schemeClr val="tx1"/>
                              </a:solidFill>
                              <a:latin typeface="Cambria Math" panose="02040503050406030204" pitchFamily="18" charset="0"/>
                              <a:cs typeface="Calibri Light" panose="020F0302020204030204" pitchFamily="34" charset="0"/>
                            </a:rPr>
                            <m:t>𝑐𝑡</m:t>
                          </m:r>
                        </m:sup>
                      </m:sSup>
                    </m:oMath>
                  </m:oMathPara>
                </a14:m>
                <a:endParaRPr lang="en-US" sz="2000" dirty="0">
                  <a:solidFill>
                    <a:schemeClr val="tx1"/>
                  </a:solidFill>
                  <a:cs typeface="Calibri Light" panose="020F0302020204030204" pitchFamily="34" charset="0"/>
                </a:endParaRPr>
              </a:p>
            </p:txBody>
          </p:sp>
        </mc:Choice>
        <mc:Fallback xmlns="">
          <p:sp>
            <p:nvSpPr>
              <p:cNvPr id="8" name="Rectangle 7">
                <a:extLst>
                  <a:ext uri="{FF2B5EF4-FFF2-40B4-BE49-F238E27FC236}">
                    <a16:creationId xmlns:a16="http://schemas.microsoft.com/office/drawing/2014/main" id="{C14AED7C-D62D-E9D7-2461-C8EEE93490B1}"/>
                  </a:ext>
                </a:extLst>
              </p:cNvPr>
              <p:cNvSpPr>
                <a:spLocks noRot="1" noChangeAspect="1" noMove="1" noResize="1" noEditPoints="1" noAdjustHandles="1" noChangeArrowheads="1" noChangeShapeType="1" noTextEdit="1"/>
              </p:cNvSpPr>
              <p:nvPr/>
            </p:nvSpPr>
            <p:spPr>
              <a:xfrm>
                <a:off x="6121690" y="2788288"/>
                <a:ext cx="740158" cy="405624"/>
              </a:xfrm>
              <a:prstGeom prst="rect">
                <a:avLst/>
              </a:prstGeom>
              <a:blipFill>
                <a:blip r:embed="rId11"/>
                <a:stretch>
                  <a:fillRect b="-597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95499C25-FA5D-15F0-3BCA-17F2C3B9B19A}"/>
              </a:ext>
            </a:extLst>
          </p:cNvPr>
          <p:cNvCxnSpPr>
            <a:cxnSpLocks/>
          </p:cNvCxnSpPr>
          <p:nvPr/>
        </p:nvCxnSpPr>
        <p:spPr>
          <a:xfrm flipV="1">
            <a:off x="6955599" y="3004167"/>
            <a:ext cx="2213818"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Freeform: Shape 13">
            <a:extLst>
              <a:ext uri="{FF2B5EF4-FFF2-40B4-BE49-F238E27FC236}">
                <a16:creationId xmlns:a16="http://schemas.microsoft.com/office/drawing/2014/main" id="{78077196-4021-3934-6778-93A674B3E3BE}"/>
              </a:ext>
            </a:extLst>
          </p:cNvPr>
          <p:cNvSpPr/>
          <p:nvPr/>
        </p:nvSpPr>
        <p:spPr>
          <a:xfrm>
            <a:off x="8407153" y="3027285"/>
            <a:ext cx="772358" cy="870012"/>
          </a:xfrm>
          <a:custGeom>
            <a:avLst/>
            <a:gdLst>
              <a:gd name="connsiteX0" fmla="*/ 0 w 772358"/>
              <a:gd name="connsiteY0" fmla="*/ 594804 h 870012"/>
              <a:gd name="connsiteX1" fmla="*/ 763480 w 772358"/>
              <a:gd name="connsiteY1" fmla="*/ 870012 h 870012"/>
              <a:gd name="connsiteX2" fmla="*/ 772358 w 772358"/>
              <a:gd name="connsiteY2" fmla="*/ 0 h 870012"/>
              <a:gd name="connsiteX3" fmla="*/ 390618 w 772358"/>
              <a:gd name="connsiteY3" fmla="*/ 275208 h 870012"/>
              <a:gd name="connsiteX4" fmla="*/ 0 w 772358"/>
              <a:gd name="connsiteY4" fmla="*/ 594804 h 87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58" h="870012">
                <a:moveTo>
                  <a:pt x="0" y="594804"/>
                </a:moveTo>
                <a:lnTo>
                  <a:pt x="763480" y="870012"/>
                </a:lnTo>
                <a:cubicBezTo>
                  <a:pt x="766439" y="580008"/>
                  <a:pt x="769399" y="290004"/>
                  <a:pt x="772358" y="0"/>
                </a:cubicBezTo>
                <a:lnTo>
                  <a:pt x="390618" y="275208"/>
                </a:lnTo>
                <a:lnTo>
                  <a:pt x="0" y="594804"/>
                </a:lnTo>
                <a:close/>
              </a:path>
            </a:pathLst>
          </a:cu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53EE87-AE9A-E679-DF6C-D1A98C7C7640}"/>
              </a:ext>
            </a:extLst>
          </p:cNvPr>
          <p:cNvSpPr txBox="1"/>
          <p:nvPr/>
        </p:nvSpPr>
        <p:spPr>
          <a:xfrm>
            <a:off x="8776563" y="3331737"/>
            <a:ext cx="270729" cy="369332"/>
          </a:xfrm>
          <a:prstGeom prst="rect">
            <a:avLst/>
          </a:prstGeom>
          <a:noFill/>
        </p:spPr>
        <p:txBody>
          <a:bodyPr wrap="square" rtlCol="0">
            <a:spAutoFit/>
          </a:bodyPr>
          <a:lstStyle/>
          <a:p>
            <a:r>
              <a:rPr lang="en-US" dirty="0"/>
              <a:t>A</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57D7A2B-CAAD-35E9-548F-2026F2E1B1F2}"/>
                  </a:ext>
                </a:extLst>
              </p:cNvPr>
              <p:cNvSpPr/>
              <p:nvPr/>
            </p:nvSpPr>
            <p:spPr>
              <a:xfrm>
                <a:off x="7890453" y="567921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𝑇𝑎𝑥</m:t>
                          </m:r>
                        </m:sup>
                      </m:sSup>
                    </m:oMath>
                  </m:oMathPara>
                </a14:m>
                <a:endParaRPr lang="en-US" sz="2000" dirty="0">
                  <a:solidFill>
                    <a:schemeClr val="tx1"/>
                  </a:solidFill>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A57D7A2B-CAAD-35E9-548F-2026F2E1B1F2}"/>
                  </a:ext>
                </a:extLst>
              </p:cNvPr>
              <p:cNvSpPr>
                <a:spLocks noRot="1" noChangeAspect="1" noMove="1" noResize="1" noEditPoints="1" noAdjustHandles="1" noChangeArrowheads="1" noChangeShapeType="1" noTextEdit="1"/>
              </p:cNvSpPr>
              <p:nvPr/>
            </p:nvSpPr>
            <p:spPr>
              <a:xfrm>
                <a:off x="7890453" y="5679218"/>
                <a:ext cx="426936" cy="400110"/>
              </a:xfrm>
              <a:prstGeom prst="rect">
                <a:avLst/>
              </a:prstGeom>
              <a:blipFill>
                <a:blip r:embed="rId12"/>
                <a:stretch>
                  <a:fillRect l="-35714" r="-14286" b="-7692"/>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03236DAE-726A-2724-8F6C-3ABA9714AE64}"/>
              </a:ext>
            </a:extLst>
          </p:cNvPr>
          <p:cNvCxnSpPr>
            <a:cxnSpLocks/>
          </p:cNvCxnSpPr>
          <p:nvPr/>
        </p:nvCxnSpPr>
        <p:spPr>
          <a:xfrm flipV="1">
            <a:off x="8062508" y="3515557"/>
            <a:ext cx="0" cy="199268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Freeform: Shape 24">
            <a:extLst>
              <a:ext uri="{FF2B5EF4-FFF2-40B4-BE49-F238E27FC236}">
                <a16:creationId xmlns:a16="http://schemas.microsoft.com/office/drawing/2014/main" id="{E0983375-21DB-5694-4680-9E2E6FED92F7}"/>
              </a:ext>
            </a:extLst>
          </p:cNvPr>
          <p:cNvSpPr/>
          <p:nvPr/>
        </p:nvSpPr>
        <p:spPr>
          <a:xfrm>
            <a:off x="8048282" y="3497802"/>
            <a:ext cx="337352" cy="399495"/>
          </a:xfrm>
          <a:custGeom>
            <a:avLst/>
            <a:gdLst>
              <a:gd name="connsiteX0" fmla="*/ 0 w 337352"/>
              <a:gd name="connsiteY0" fmla="*/ 408373 h 408373"/>
              <a:gd name="connsiteX1" fmla="*/ 17756 w 337352"/>
              <a:gd name="connsiteY1" fmla="*/ 0 h 408373"/>
              <a:gd name="connsiteX2" fmla="*/ 337352 w 337352"/>
              <a:gd name="connsiteY2" fmla="*/ 115410 h 408373"/>
              <a:gd name="connsiteX3" fmla="*/ 0 w 337352"/>
              <a:gd name="connsiteY3" fmla="*/ 408373 h 408373"/>
            </a:gdLst>
            <a:ahLst/>
            <a:cxnLst>
              <a:cxn ang="0">
                <a:pos x="connsiteX0" y="connsiteY0"/>
              </a:cxn>
              <a:cxn ang="0">
                <a:pos x="connsiteX1" y="connsiteY1"/>
              </a:cxn>
              <a:cxn ang="0">
                <a:pos x="connsiteX2" y="connsiteY2"/>
              </a:cxn>
              <a:cxn ang="0">
                <a:pos x="connsiteX3" y="connsiteY3"/>
              </a:cxn>
            </a:cxnLst>
            <a:rect l="l" t="t" r="r" b="b"/>
            <a:pathLst>
              <a:path w="337352" h="408373">
                <a:moveTo>
                  <a:pt x="0" y="408373"/>
                </a:moveTo>
                <a:lnTo>
                  <a:pt x="17756" y="0"/>
                </a:lnTo>
                <a:lnTo>
                  <a:pt x="337352" y="115410"/>
                </a:lnTo>
                <a:lnTo>
                  <a:pt x="0" y="408373"/>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3838EC91-6D72-DE47-C6E3-1C660F899021}"/>
              </a:ext>
            </a:extLst>
          </p:cNvPr>
          <p:cNvSpPr txBox="1"/>
          <p:nvPr/>
        </p:nvSpPr>
        <p:spPr>
          <a:xfrm>
            <a:off x="8005714" y="3485216"/>
            <a:ext cx="270729" cy="369332"/>
          </a:xfrm>
          <a:prstGeom prst="rect">
            <a:avLst/>
          </a:prstGeom>
          <a:noFill/>
        </p:spPr>
        <p:txBody>
          <a:bodyPr wrap="square" rtlCol="0">
            <a:spAutoFit/>
          </a:bodyPr>
          <a:lstStyle/>
          <a:p>
            <a:r>
              <a:rPr lang="en-US" dirty="0"/>
              <a:t>B</a:t>
            </a:r>
          </a:p>
        </p:txBody>
      </p:sp>
    </p:spTree>
    <p:custDataLst>
      <p:tags r:id="rId1"/>
    </p:custDataLst>
    <p:extLst>
      <p:ext uri="{BB962C8B-B14F-4D97-AF65-F5344CB8AC3E}">
        <p14:creationId xmlns:p14="http://schemas.microsoft.com/office/powerpoint/2010/main" val="1709649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2836674"/>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In this example, visual inspection suggests that </a:t>
                </a:r>
                <a14:m>
                  <m:oMath xmlns:m="http://schemas.openxmlformats.org/officeDocument/2006/math">
                    <m:r>
                      <a:rPr lang="en-US" b="0" i="1" smtClean="0">
                        <a:latin typeface="Cambria Math" panose="02040503050406030204" pitchFamily="18" charset="0"/>
                        <a:cs typeface="Calibri Light" panose="020F0302020204030204" pitchFamily="34" charset="0"/>
                      </a:rPr>
                      <m:t>𝐴</m:t>
                    </m:r>
                    <m:r>
                      <a:rPr lang="en-US" b="0" i="1" smtClean="0">
                        <a:latin typeface="Cambria Math" panose="02040503050406030204" pitchFamily="18" charset="0"/>
                        <a:cs typeface="Calibri Light" panose="020F0302020204030204" pitchFamily="34" charset="0"/>
                      </a:rPr>
                      <m:t>&gt;</m:t>
                    </m:r>
                    <m:r>
                      <a:rPr lang="en-US" b="0" i="1" smtClean="0">
                        <a:latin typeface="Cambria Math" panose="02040503050406030204" pitchFamily="18" charset="0"/>
                        <a:cs typeface="Calibri Light" panose="020F0302020204030204" pitchFamily="34" charset="0"/>
                      </a:rPr>
                      <m:t>𝐵</m:t>
                    </m:r>
                  </m:oMath>
                </a14:m>
                <a:r>
                  <a:rPr lang="en-US" dirty="0"/>
                  <a:t>. This suggests that the tax is preferable to the quantity control under uncertainty. </a:t>
                </a:r>
              </a:p>
              <a:p>
                <a:pPr>
                  <a:lnSpc>
                    <a:spcPct val="125000"/>
                  </a:lnSpc>
                </a:pPr>
                <a:endParaRPr lang="en-US" dirty="0"/>
              </a:p>
              <a:p>
                <a:pPr>
                  <a:lnSpc>
                    <a:spcPct val="125000"/>
                  </a:lnSpc>
                </a:pPr>
                <a:r>
                  <a:rPr lang="en-US" dirty="0"/>
                  <a:t>This finding is not universal. The preference of one instrument over another depends on the slope of the MC curve with respect to the MB curve. </a:t>
                </a: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2836674"/>
              </a:xfrm>
              <a:prstGeom prst="rect">
                <a:avLst/>
              </a:prstGeom>
              <a:blipFill>
                <a:blip r:embed="rId6"/>
                <a:stretch>
                  <a:fillRect l="-1167" r="-1946" b="-2581"/>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004167"/>
            <a:ext cx="0" cy="259667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7"/>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8"/>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9"/>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10"/>
                <a:stretch>
                  <a:fillRect r="-18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14AED7C-D62D-E9D7-2461-C8EEE93490B1}"/>
                  </a:ext>
                </a:extLst>
              </p:cNvPr>
              <p:cNvSpPr/>
              <p:nvPr/>
            </p:nvSpPr>
            <p:spPr>
              <a:xfrm>
                <a:off x="6121690" y="2788288"/>
                <a:ext cx="740158"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b="0" i="1" dirty="0" smtClean="0">
                              <a:solidFill>
                                <a:schemeClr val="tx1"/>
                              </a:solidFill>
                              <a:latin typeface="Cambria Math" panose="02040503050406030204" pitchFamily="18" charset="0"/>
                              <a:cs typeface="Calibri Light" panose="020F0302020204030204" pitchFamily="34" charset="0"/>
                            </a:rPr>
                            <m:t>𝑐𝑝</m:t>
                          </m:r>
                        </m:sup>
                      </m:sSup>
                    </m:oMath>
                  </m:oMathPara>
                </a14:m>
                <a:endParaRPr lang="en-US" sz="2000" dirty="0">
                  <a:solidFill>
                    <a:schemeClr val="tx1"/>
                  </a:solidFill>
                  <a:cs typeface="Calibri Light" panose="020F0302020204030204" pitchFamily="34" charset="0"/>
                </a:endParaRPr>
              </a:p>
            </p:txBody>
          </p:sp>
        </mc:Choice>
        <mc:Fallback xmlns="">
          <p:sp>
            <p:nvSpPr>
              <p:cNvPr id="8" name="Rectangle 7">
                <a:extLst>
                  <a:ext uri="{FF2B5EF4-FFF2-40B4-BE49-F238E27FC236}">
                    <a16:creationId xmlns:a16="http://schemas.microsoft.com/office/drawing/2014/main" id="{C14AED7C-D62D-E9D7-2461-C8EEE93490B1}"/>
                  </a:ext>
                </a:extLst>
              </p:cNvPr>
              <p:cNvSpPr>
                <a:spLocks noRot="1" noChangeAspect="1" noMove="1" noResize="1" noEditPoints="1" noAdjustHandles="1" noChangeArrowheads="1" noChangeShapeType="1" noTextEdit="1"/>
              </p:cNvSpPr>
              <p:nvPr/>
            </p:nvSpPr>
            <p:spPr>
              <a:xfrm>
                <a:off x="6121690" y="2788288"/>
                <a:ext cx="740158" cy="405624"/>
              </a:xfrm>
              <a:prstGeom prst="rect">
                <a:avLst/>
              </a:prstGeom>
              <a:blipFill>
                <a:blip r:embed="rId11"/>
                <a:stretch>
                  <a:fillRect b="-597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95499C25-FA5D-15F0-3BCA-17F2C3B9B19A}"/>
              </a:ext>
            </a:extLst>
          </p:cNvPr>
          <p:cNvCxnSpPr>
            <a:cxnSpLocks/>
          </p:cNvCxnSpPr>
          <p:nvPr/>
        </p:nvCxnSpPr>
        <p:spPr>
          <a:xfrm flipV="1">
            <a:off x="6955599" y="3004167"/>
            <a:ext cx="2213818"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Freeform: Shape 13">
            <a:extLst>
              <a:ext uri="{FF2B5EF4-FFF2-40B4-BE49-F238E27FC236}">
                <a16:creationId xmlns:a16="http://schemas.microsoft.com/office/drawing/2014/main" id="{78077196-4021-3934-6778-93A674B3E3BE}"/>
              </a:ext>
            </a:extLst>
          </p:cNvPr>
          <p:cNvSpPr/>
          <p:nvPr/>
        </p:nvSpPr>
        <p:spPr>
          <a:xfrm>
            <a:off x="8407153" y="3027285"/>
            <a:ext cx="772358" cy="870012"/>
          </a:xfrm>
          <a:custGeom>
            <a:avLst/>
            <a:gdLst>
              <a:gd name="connsiteX0" fmla="*/ 0 w 772358"/>
              <a:gd name="connsiteY0" fmla="*/ 594804 h 870012"/>
              <a:gd name="connsiteX1" fmla="*/ 763480 w 772358"/>
              <a:gd name="connsiteY1" fmla="*/ 870012 h 870012"/>
              <a:gd name="connsiteX2" fmla="*/ 772358 w 772358"/>
              <a:gd name="connsiteY2" fmla="*/ 0 h 870012"/>
              <a:gd name="connsiteX3" fmla="*/ 390618 w 772358"/>
              <a:gd name="connsiteY3" fmla="*/ 275208 h 870012"/>
              <a:gd name="connsiteX4" fmla="*/ 0 w 772358"/>
              <a:gd name="connsiteY4" fmla="*/ 594804 h 87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58" h="870012">
                <a:moveTo>
                  <a:pt x="0" y="594804"/>
                </a:moveTo>
                <a:lnTo>
                  <a:pt x="763480" y="870012"/>
                </a:lnTo>
                <a:cubicBezTo>
                  <a:pt x="766439" y="580008"/>
                  <a:pt x="769399" y="290004"/>
                  <a:pt x="772358" y="0"/>
                </a:cubicBezTo>
                <a:lnTo>
                  <a:pt x="390618" y="275208"/>
                </a:lnTo>
                <a:lnTo>
                  <a:pt x="0" y="594804"/>
                </a:lnTo>
                <a:close/>
              </a:path>
            </a:pathLst>
          </a:cu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53EE87-AE9A-E679-DF6C-D1A98C7C7640}"/>
              </a:ext>
            </a:extLst>
          </p:cNvPr>
          <p:cNvSpPr txBox="1"/>
          <p:nvPr/>
        </p:nvSpPr>
        <p:spPr>
          <a:xfrm>
            <a:off x="8776563" y="3331737"/>
            <a:ext cx="270729" cy="369332"/>
          </a:xfrm>
          <a:prstGeom prst="rect">
            <a:avLst/>
          </a:prstGeom>
          <a:noFill/>
        </p:spPr>
        <p:txBody>
          <a:bodyPr wrap="square" rtlCol="0">
            <a:spAutoFit/>
          </a:bodyPr>
          <a:lstStyle/>
          <a:p>
            <a:r>
              <a:rPr lang="en-US" dirty="0"/>
              <a:t>A</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57D7A2B-CAAD-35E9-548F-2026F2E1B1F2}"/>
                  </a:ext>
                </a:extLst>
              </p:cNvPr>
              <p:cNvSpPr/>
              <p:nvPr/>
            </p:nvSpPr>
            <p:spPr>
              <a:xfrm>
                <a:off x="7890453" y="567921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𝑇𝑎𝑥</m:t>
                          </m:r>
                        </m:sup>
                      </m:sSup>
                    </m:oMath>
                  </m:oMathPara>
                </a14:m>
                <a:endParaRPr lang="en-US" sz="2000" dirty="0">
                  <a:solidFill>
                    <a:schemeClr val="tx1"/>
                  </a:solidFill>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A57D7A2B-CAAD-35E9-548F-2026F2E1B1F2}"/>
                  </a:ext>
                </a:extLst>
              </p:cNvPr>
              <p:cNvSpPr>
                <a:spLocks noRot="1" noChangeAspect="1" noMove="1" noResize="1" noEditPoints="1" noAdjustHandles="1" noChangeArrowheads="1" noChangeShapeType="1" noTextEdit="1"/>
              </p:cNvSpPr>
              <p:nvPr/>
            </p:nvSpPr>
            <p:spPr>
              <a:xfrm>
                <a:off x="7890453" y="5679218"/>
                <a:ext cx="426936" cy="400110"/>
              </a:xfrm>
              <a:prstGeom prst="rect">
                <a:avLst/>
              </a:prstGeom>
              <a:blipFill>
                <a:blip r:embed="rId12"/>
                <a:stretch>
                  <a:fillRect l="-35714" r="-14286" b="-7692"/>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03236DAE-726A-2724-8F6C-3ABA9714AE64}"/>
              </a:ext>
            </a:extLst>
          </p:cNvPr>
          <p:cNvCxnSpPr>
            <a:cxnSpLocks/>
          </p:cNvCxnSpPr>
          <p:nvPr/>
        </p:nvCxnSpPr>
        <p:spPr>
          <a:xfrm flipV="1">
            <a:off x="8062508" y="3515557"/>
            <a:ext cx="0" cy="199268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Freeform: Shape 24">
            <a:extLst>
              <a:ext uri="{FF2B5EF4-FFF2-40B4-BE49-F238E27FC236}">
                <a16:creationId xmlns:a16="http://schemas.microsoft.com/office/drawing/2014/main" id="{E0983375-21DB-5694-4680-9E2E6FED92F7}"/>
              </a:ext>
            </a:extLst>
          </p:cNvPr>
          <p:cNvSpPr/>
          <p:nvPr/>
        </p:nvSpPr>
        <p:spPr>
          <a:xfrm>
            <a:off x="8048282" y="3497802"/>
            <a:ext cx="337352" cy="399495"/>
          </a:xfrm>
          <a:custGeom>
            <a:avLst/>
            <a:gdLst>
              <a:gd name="connsiteX0" fmla="*/ 0 w 337352"/>
              <a:gd name="connsiteY0" fmla="*/ 408373 h 408373"/>
              <a:gd name="connsiteX1" fmla="*/ 17756 w 337352"/>
              <a:gd name="connsiteY1" fmla="*/ 0 h 408373"/>
              <a:gd name="connsiteX2" fmla="*/ 337352 w 337352"/>
              <a:gd name="connsiteY2" fmla="*/ 115410 h 408373"/>
              <a:gd name="connsiteX3" fmla="*/ 0 w 337352"/>
              <a:gd name="connsiteY3" fmla="*/ 408373 h 408373"/>
            </a:gdLst>
            <a:ahLst/>
            <a:cxnLst>
              <a:cxn ang="0">
                <a:pos x="connsiteX0" y="connsiteY0"/>
              </a:cxn>
              <a:cxn ang="0">
                <a:pos x="connsiteX1" y="connsiteY1"/>
              </a:cxn>
              <a:cxn ang="0">
                <a:pos x="connsiteX2" y="connsiteY2"/>
              </a:cxn>
              <a:cxn ang="0">
                <a:pos x="connsiteX3" y="connsiteY3"/>
              </a:cxn>
            </a:cxnLst>
            <a:rect l="l" t="t" r="r" b="b"/>
            <a:pathLst>
              <a:path w="337352" h="408373">
                <a:moveTo>
                  <a:pt x="0" y="408373"/>
                </a:moveTo>
                <a:lnTo>
                  <a:pt x="17756" y="0"/>
                </a:lnTo>
                <a:lnTo>
                  <a:pt x="337352" y="115410"/>
                </a:lnTo>
                <a:lnTo>
                  <a:pt x="0" y="408373"/>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3838EC91-6D72-DE47-C6E3-1C660F899021}"/>
              </a:ext>
            </a:extLst>
          </p:cNvPr>
          <p:cNvSpPr txBox="1"/>
          <p:nvPr/>
        </p:nvSpPr>
        <p:spPr>
          <a:xfrm>
            <a:off x="8005714" y="3485216"/>
            <a:ext cx="270729" cy="369332"/>
          </a:xfrm>
          <a:prstGeom prst="rect">
            <a:avLst/>
          </a:prstGeom>
          <a:noFill/>
        </p:spPr>
        <p:txBody>
          <a:bodyPr wrap="square" rtlCol="0">
            <a:spAutoFit/>
          </a:bodyPr>
          <a:lstStyle/>
          <a:p>
            <a:r>
              <a:rPr lang="en-US" dirty="0"/>
              <a:t>B</a:t>
            </a:r>
          </a:p>
        </p:txBody>
      </p:sp>
    </p:spTree>
    <p:custDataLst>
      <p:tags r:id="rId1"/>
    </p:custDataLst>
    <p:extLst>
      <p:ext uri="{BB962C8B-B14F-4D97-AF65-F5344CB8AC3E}">
        <p14:creationId xmlns:p14="http://schemas.microsoft.com/office/powerpoint/2010/main" val="1092522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1B6BE1D-B135-54A2-29BF-BF3B32F73783}"/>
              </a:ext>
            </a:extLst>
          </p:cNvPr>
          <p:cNvSpPr txBox="1"/>
          <p:nvPr/>
        </p:nvSpPr>
        <p:spPr>
          <a:xfrm>
            <a:off x="693117" y="2363296"/>
            <a:ext cx="5293142" cy="3182923"/>
          </a:xfrm>
          <a:prstGeom prst="rect">
            <a:avLst/>
          </a:prstGeom>
          <a:noFill/>
          <a:effectLst/>
        </p:spPr>
        <p:txBody>
          <a:bodyPr wrap="square" rtlCol="0">
            <a:spAutoFit/>
          </a:bodyPr>
          <a:lstStyle/>
          <a:p>
            <a:pPr>
              <a:lnSpc>
                <a:spcPct val="125000"/>
              </a:lnSpc>
            </a:pPr>
            <a:r>
              <a:rPr lang="en-US" b="1" dirty="0">
                <a:cs typeface="Calibri Light" panose="020F0302020204030204" pitchFamily="34" charset="0"/>
              </a:rPr>
              <a:t>The Weitzman Rule</a:t>
            </a:r>
          </a:p>
          <a:p>
            <a:pPr>
              <a:lnSpc>
                <a:spcPct val="125000"/>
              </a:lnSpc>
            </a:pPr>
            <a:endParaRPr lang="en-US" dirty="0">
              <a:cs typeface="Calibri Light" panose="020F0302020204030204" pitchFamily="34" charset="0"/>
            </a:endParaRPr>
          </a:p>
          <a:p>
            <a:pPr>
              <a:lnSpc>
                <a:spcPct val="125000"/>
              </a:lnSpc>
            </a:pPr>
            <a:r>
              <a:rPr lang="en-US" dirty="0">
                <a:cs typeface="Calibri Light" panose="020F0302020204030204" pitchFamily="34" charset="0"/>
              </a:rPr>
              <a:t>When marginal costs are uncertain, a tax instrument is preferred:</a:t>
            </a:r>
            <a:endParaRPr lang="en-US" dirty="0"/>
          </a:p>
          <a:p>
            <a:pPr marL="742950" lvl="1" indent="-285750">
              <a:lnSpc>
                <a:spcPct val="125000"/>
              </a:lnSpc>
              <a:buFont typeface="Wingdings" panose="05000000000000000000" pitchFamily="2" charset="2"/>
              <a:buChar char="§"/>
            </a:pPr>
            <a:r>
              <a:rPr lang="en-US" dirty="0"/>
              <a:t>If the absolute value of the slope of MC &gt; MB (i.e., MB is flatter).  </a:t>
            </a:r>
          </a:p>
          <a:p>
            <a:pPr>
              <a:lnSpc>
                <a:spcPct val="125000"/>
              </a:lnSpc>
            </a:pPr>
            <a:r>
              <a:rPr lang="en-US" dirty="0"/>
              <a:t>A quantity instrument is preferred:</a:t>
            </a:r>
          </a:p>
          <a:p>
            <a:pPr marL="742950" lvl="1" indent="-285750">
              <a:lnSpc>
                <a:spcPct val="125000"/>
              </a:lnSpc>
              <a:buFont typeface="Wingdings" panose="05000000000000000000" pitchFamily="2" charset="2"/>
              <a:buChar char="§"/>
            </a:pPr>
            <a:r>
              <a:rPr lang="en-US" dirty="0"/>
              <a:t>If the absolute value of the slope of MB &gt; MC (i.e., MC is flatter).</a:t>
            </a:r>
          </a:p>
        </p:txBody>
      </p:sp>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004167"/>
            <a:ext cx="0" cy="259667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6"/>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7"/>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8"/>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9"/>
                <a:stretch>
                  <a:fillRect r="-18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14AED7C-D62D-E9D7-2461-C8EEE93490B1}"/>
                  </a:ext>
                </a:extLst>
              </p:cNvPr>
              <p:cNvSpPr/>
              <p:nvPr/>
            </p:nvSpPr>
            <p:spPr>
              <a:xfrm>
                <a:off x="6121690" y="2788288"/>
                <a:ext cx="740158"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b="0" i="1" dirty="0" smtClean="0">
                              <a:solidFill>
                                <a:schemeClr val="tx1"/>
                              </a:solidFill>
                              <a:latin typeface="Cambria Math" panose="02040503050406030204" pitchFamily="18" charset="0"/>
                              <a:cs typeface="Calibri Light" panose="020F0302020204030204" pitchFamily="34" charset="0"/>
                            </a:rPr>
                            <m:t>𝑐𝑝</m:t>
                          </m:r>
                        </m:sup>
                      </m:sSup>
                    </m:oMath>
                  </m:oMathPara>
                </a14:m>
                <a:endParaRPr lang="en-US" sz="2000" dirty="0">
                  <a:solidFill>
                    <a:schemeClr val="tx1"/>
                  </a:solidFill>
                  <a:cs typeface="Calibri Light" panose="020F0302020204030204" pitchFamily="34" charset="0"/>
                </a:endParaRPr>
              </a:p>
            </p:txBody>
          </p:sp>
        </mc:Choice>
        <mc:Fallback xmlns="">
          <p:sp>
            <p:nvSpPr>
              <p:cNvPr id="8" name="Rectangle 7">
                <a:extLst>
                  <a:ext uri="{FF2B5EF4-FFF2-40B4-BE49-F238E27FC236}">
                    <a16:creationId xmlns:a16="http://schemas.microsoft.com/office/drawing/2014/main" id="{C14AED7C-D62D-E9D7-2461-C8EEE93490B1}"/>
                  </a:ext>
                </a:extLst>
              </p:cNvPr>
              <p:cNvSpPr>
                <a:spLocks noRot="1" noChangeAspect="1" noMove="1" noResize="1" noEditPoints="1" noAdjustHandles="1" noChangeArrowheads="1" noChangeShapeType="1" noTextEdit="1"/>
              </p:cNvSpPr>
              <p:nvPr/>
            </p:nvSpPr>
            <p:spPr>
              <a:xfrm>
                <a:off x="6121690" y="2788288"/>
                <a:ext cx="740158" cy="405624"/>
              </a:xfrm>
              <a:prstGeom prst="rect">
                <a:avLst/>
              </a:prstGeom>
              <a:blipFill>
                <a:blip r:embed="rId10"/>
                <a:stretch>
                  <a:fillRect b="-597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95499C25-FA5D-15F0-3BCA-17F2C3B9B19A}"/>
              </a:ext>
            </a:extLst>
          </p:cNvPr>
          <p:cNvCxnSpPr>
            <a:cxnSpLocks/>
          </p:cNvCxnSpPr>
          <p:nvPr/>
        </p:nvCxnSpPr>
        <p:spPr>
          <a:xfrm flipV="1">
            <a:off x="6955599" y="3004167"/>
            <a:ext cx="2213818"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Freeform: Shape 13">
            <a:extLst>
              <a:ext uri="{FF2B5EF4-FFF2-40B4-BE49-F238E27FC236}">
                <a16:creationId xmlns:a16="http://schemas.microsoft.com/office/drawing/2014/main" id="{78077196-4021-3934-6778-93A674B3E3BE}"/>
              </a:ext>
            </a:extLst>
          </p:cNvPr>
          <p:cNvSpPr/>
          <p:nvPr/>
        </p:nvSpPr>
        <p:spPr>
          <a:xfrm>
            <a:off x="8407153" y="3027285"/>
            <a:ext cx="772358" cy="870012"/>
          </a:xfrm>
          <a:custGeom>
            <a:avLst/>
            <a:gdLst>
              <a:gd name="connsiteX0" fmla="*/ 0 w 772358"/>
              <a:gd name="connsiteY0" fmla="*/ 594804 h 870012"/>
              <a:gd name="connsiteX1" fmla="*/ 763480 w 772358"/>
              <a:gd name="connsiteY1" fmla="*/ 870012 h 870012"/>
              <a:gd name="connsiteX2" fmla="*/ 772358 w 772358"/>
              <a:gd name="connsiteY2" fmla="*/ 0 h 870012"/>
              <a:gd name="connsiteX3" fmla="*/ 390618 w 772358"/>
              <a:gd name="connsiteY3" fmla="*/ 275208 h 870012"/>
              <a:gd name="connsiteX4" fmla="*/ 0 w 772358"/>
              <a:gd name="connsiteY4" fmla="*/ 594804 h 87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58" h="870012">
                <a:moveTo>
                  <a:pt x="0" y="594804"/>
                </a:moveTo>
                <a:lnTo>
                  <a:pt x="763480" y="870012"/>
                </a:lnTo>
                <a:cubicBezTo>
                  <a:pt x="766439" y="580008"/>
                  <a:pt x="769399" y="290004"/>
                  <a:pt x="772358" y="0"/>
                </a:cubicBezTo>
                <a:lnTo>
                  <a:pt x="390618" y="275208"/>
                </a:lnTo>
                <a:lnTo>
                  <a:pt x="0" y="594804"/>
                </a:lnTo>
                <a:close/>
              </a:path>
            </a:pathLst>
          </a:cu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53EE87-AE9A-E679-DF6C-D1A98C7C7640}"/>
              </a:ext>
            </a:extLst>
          </p:cNvPr>
          <p:cNvSpPr txBox="1"/>
          <p:nvPr/>
        </p:nvSpPr>
        <p:spPr>
          <a:xfrm>
            <a:off x="8776563" y="3331737"/>
            <a:ext cx="270729" cy="369332"/>
          </a:xfrm>
          <a:prstGeom prst="rect">
            <a:avLst/>
          </a:prstGeom>
          <a:noFill/>
        </p:spPr>
        <p:txBody>
          <a:bodyPr wrap="square" rtlCol="0">
            <a:spAutoFit/>
          </a:bodyPr>
          <a:lstStyle/>
          <a:p>
            <a:r>
              <a:rPr lang="en-US" dirty="0"/>
              <a:t>A</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57D7A2B-CAAD-35E9-548F-2026F2E1B1F2}"/>
                  </a:ext>
                </a:extLst>
              </p:cNvPr>
              <p:cNvSpPr/>
              <p:nvPr/>
            </p:nvSpPr>
            <p:spPr>
              <a:xfrm>
                <a:off x="7890453" y="567921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𝑇𝑎𝑥</m:t>
                          </m:r>
                        </m:sup>
                      </m:sSup>
                    </m:oMath>
                  </m:oMathPara>
                </a14:m>
                <a:endParaRPr lang="en-US" sz="2000" dirty="0">
                  <a:solidFill>
                    <a:schemeClr val="tx1"/>
                  </a:solidFill>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A57D7A2B-CAAD-35E9-548F-2026F2E1B1F2}"/>
                  </a:ext>
                </a:extLst>
              </p:cNvPr>
              <p:cNvSpPr>
                <a:spLocks noRot="1" noChangeAspect="1" noMove="1" noResize="1" noEditPoints="1" noAdjustHandles="1" noChangeArrowheads="1" noChangeShapeType="1" noTextEdit="1"/>
              </p:cNvSpPr>
              <p:nvPr/>
            </p:nvSpPr>
            <p:spPr>
              <a:xfrm>
                <a:off x="7890453" y="5679218"/>
                <a:ext cx="426936" cy="400110"/>
              </a:xfrm>
              <a:prstGeom prst="rect">
                <a:avLst/>
              </a:prstGeom>
              <a:blipFill>
                <a:blip r:embed="rId11"/>
                <a:stretch>
                  <a:fillRect l="-35714" r="-14286" b="-7692"/>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03236DAE-726A-2724-8F6C-3ABA9714AE64}"/>
              </a:ext>
            </a:extLst>
          </p:cNvPr>
          <p:cNvCxnSpPr>
            <a:cxnSpLocks/>
          </p:cNvCxnSpPr>
          <p:nvPr/>
        </p:nvCxnSpPr>
        <p:spPr>
          <a:xfrm flipV="1">
            <a:off x="8062508" y="3515557"/>
            <a:ext cx="0" cy="199268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Freeform: Shape 24">
            <a:extLst>
              <a:ext uri="{FF2B5EF4-FFF2-40B4-BE49-F238E27FC236}">
                <a16:creationId xmlns:a16="http://schemas.microsoft.com/office/drawing/2014/main" id="{E0983375-21DB-5694-4680-9E2E6FED92F7}"/>
              </a:ext>
            </a:extLst>
          </p:cNvPr>
          <p:cNvSpPr/>
          <p:nvPr/>
        </p:nvSpPr>
        <p:spPr>
          <a:xfrm>
            <a:off x="8048282" y="3497802"/>
            <a:ext cx="337352" cy="399495"/>
          </a:xfrm>
          <a:custGeom>
            <a:avLst/>
            <a:gdLst>
              <a:gd name="connsiteX0" fmla="*/ 0 w 337352"/>
              <a:gd name="connsiteY0" fmla="*/ 408373 h 408373"/>
              <a:gd name="connsiteX1" fmla="*/ 17756 w 337352"/>
              <a:gd name="connsiteY1" fmla="*/ 0 h 408373"/>
              <a:gd name="connsiteX2" fmla="*/ 337352 w 337352"/>
              <a:gd name="connsiteY2" fmla="*/ 115410 h 408373"/>
              <a:gd name="connsiteX3" fmla="*/ 0 w 337352"/>
              <a:gd name="connsiteY3" fmla="*/ 408373 h 408373"/>
            </a:gdLst>
            <a:ahLst/>
            <a:cxnLst>
              <a:cxn ang="0">
                <a:pos x="connsiteX0" y="connsiteY0"/>
              </a:cxn>
              <a:cxn ang="0">
                <a:pos x="connsiteX1" y="connsiteY1"/>
              </a:cxn>
              <a:cxn ang="0">
                <a:pos x="connsiteX2" y="connsiteY2"/>
              </a:cxn>
              <a:cxn ang="0">
                <a:pos x="connsiteX3" y="connsiteY3"/>
              </a:cxn>
            </a:cxnLst>
            <a:rect l="l" t="t" r="r" b="b"/>
            <a:pathLst>
              <a:path w="337352" h="408373">
                <a:moveTo>
                  <a:pt x="0" y="408373"/>
                </a:moveTo>
                <a:lnTo>
                  <a:pt x="17756" y="0"/>
                </a:lnTo>
                <a:lnTo>
                  <a:pt x="337352" y="115410"/>
                </a:lnTo>
                <a:lnTo>
                  <a:pt x="0" y="408373"/>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3838EC91-6D72-DE47-C6E3-1C660F899021}"/>
              </a:ext>
            </a:extLst>
          </p:cNvPr>
          <p:cNvSpPr txBox="1"/>
          <p:nvPr/>
        </p:nvSpPr>
        <p:spPr>
          <a:xfrm>
            <a:off x="8005714" y="3485216"/>
            <a:ext cx="270729" cy="369332"/>
          </a:xfrm>
          <a:prstGeom prst="rect">
            <a:avLst/>
          </a:prstGeom>
          <a:noFill/>
        </p:spPr>
        <p:txBody>
          <a:bodyPr wrap="square" rtlCol="0">
            <a:spAutoFit/>
          </a:bodyPr>
          <a:lstStyle/>
          <a:p>
            <a:r>
              <a:rPr lang="en-US" dirty="0"/>
              <a:t>B</a:t>
            </a:r>
          </a:p>
        </p:txBody>
      </p:sp>
    </p:spTree>
    <p:custDataLst>
      <p:tags r:id="rId1"/>
    </p:custDataLst>
    <p:extLst>
      <p:ext uri="{BB962C8B-B14F-4D97-AF65-F5344CB8AC3E}">
        <p14:creationId xmlns:p14="http://schemas.microsoft.com/office/powerpoint/2010/main" val="3838669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6" y="1482657"/>
            <a:ext cx="10755528" cy="3785652"/>
          </a:xfrm>
          <a:prstGeom prst="rect">
            <a:avLst/>
          </a:prstGeom>
          <a:noFill/>
          <a:effectLst/>
        </p:spPr>
        <p:txBody>
          <a:bodyPr wrap="square" rtlCol="0">
            <a:spAutoFit/>
          </a:bodyPr>
          <a:lstStyle/>
          <a:p>
            <a:pPr lvl="1"/>
            <a:endParaRPr lang="en-US" sz="2400" b="1"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Next class will cover the Clean Air Act. We’ll discuss the background of the regulation and how </a:t>
            </a:r>
            <a:r>
              <a:rPr lang="en-US" sz="2400">
                <a:latin typeface="+mj-lt"/>
                <a:cs typeface="Calibri Light" panose="020F0302020204030204" pitchFamily="34" charset="0"/>
              </a:rPr>
              <a:t>it functions, </a:t>
            </a:r>
            <a:r>
              <a:rPr lang="en-US" sz="2400" dirty="0">
                <a:latin typeface="+mj-lt"/>
                <a:cs typeface="Calibri Light" panose="020F0302020204030204" pitchFamily="34" charset="0"/>
              </a:rPr>
              <a:t>cover a cap-and-trade system in Southern California, and discuss some prominent papers on the topic</a:t>
            </a:r>
            <a:r>
              <a:rPr lang="en-US" sz="2400" b="1" dirty="0">
                <a:latin typeface="+mj-lt"/>
                <a:cs typeface="Calibri Light" panose="020F0302020204030204" pitchFamily="34" charset="0"/>
              </a:rPr>
              <a:t>. </a:t>
            </a: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Materials for Wednesday: </a:t>
            </a:r>
          </a:p>
          <a:p>
            <a:pPr lvl="2"/>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hlinkClick r:id="rId4"/>
              </a:rPr>
              <a:t>Hernandez-Cortes, Meng, and Weber (2022)</a:t>
            </a:r>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effectLst/>
                <a:latin typeface="+mj-lt"/>
                <a:ea typeface="Times New Roman" panose="02020603050405020304" pitchFamily="18" charset="0"/>
                <a:cs typeface="Calibri Light" panose="020F0302020204030204" pitchFamily="34" charset="0"/>
              </a:rPr>
              <a:t>(</a:t>
            </a:r>
            <a:r>
              <a:rPr lang="en-US" sz="2400" i="1" dirty="0">
                <a:effectLst/>
                <a:latin typeface="+mj-lt"/>
                <a:ea typeface="Times New Roman" panose="02020603050405020304" pitchFamily="18" charset="0"/>
                <a:cs typeface="Calibri Light" panose="020F0302020204030204" pitchFamily="34" charset="0"/>
              </a:rPr>
              <a:t>optional</a:t>
            </a:r>
            <a:r>
              <a:rPr lang="en-US" sz="2400" dirty="0">
                <a:effectLst/>
                <a:latin typeface="+mj-lt"/>
                <a:ea typeface="Times New Roman" panose="02020603050405020304" pitchFamily="18" charset="0"/>
                <a:cs typeface="Calibri Light" panose="020F0302020204030204" pitchFamily="34" charset="0"/>
              </a:rPr>
              <a:t>) </a:t>
            </a:r>
            <a:r>
              <a:rPr lang="en-US" sz="2400" dirty="0" err="1">
                <a:effectLst/>
                <a:latin typeface="+mj-lt"/>
                <a:ea typeface="Times New Roman" panose="02020603050405020304" pitchFamily="18" charset="0"/>
                <a:cs typeface="Calibri Light" panose="020F0302020204030204" pitchFamily="34" charset="0"/>
                <a:hlinkClick r:id="rId5"/>
              </a:rPr>
              <a:t>Chay</a:t>
            </a:r>
            <a:r>
              <a:rPr lang="en-US" sz="2400" dirty="0">
                <a:effectLst/>
                <a:latin typeface="+mj-lt"/>
                <a:ea typeface="Times New Roman" panose="02020603050405020304" pitchFamily="18" charset="0"/>
                <a:cs typeface="Calibri Light" panose="020F0302020204030204" pitchFamily="34" charset="0"/>
                <a:hlinkClick r:id="rId5"/>
              </a:rPr>
              <a:t> and Greenstone (2005)</a:t>
            </a: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68869" y="2366065"/>
            <a:ext cx="11067861" cy="3289811"/>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What is a cap-and-trade regulatory instrument?</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Quantity control (“cap”) places a restriction on the total quantity of emissions for a given pollutant by distributing allowances that sum to that quantity.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Allowance trading (“and trade”) is the subsequent market for pollution allowances. Trading creates an incentive for firms to abate, buy, and/or sell allowances to save money. Supply and demand ensures firms abate or trade in a cost-effective way.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89926" y="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Quantity Control and Allowance Trading</a:t>
            </a:r>
          </a:p>
        </p:txBody>
      </p:sp>
    </p:spTree>
    <p:custDataLst>
      <p:tags r:id="rId1"/>
    </p:custDataLst>
    <p:extLst>
      <p:ext uri="{BB962C8B-B14F-4D97-AF65-F5344CB8AC3E}">
        <p14:creationId xmlns:p14="http://schemas.microsoft.com/office/powerpoint/2010/main" val="1590025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Proof </a:t>
                </a:r>
                <a14:m>
                  <m:oMath xmlns:m="http://schemas.openxmlformats.org/officeDocument/2006/math">
                    <m:r>
                      <a:rPr lang="en-US" sz="4000" b="0" i="1" smtClean="0">
                        <a:latin typeface="Cambria Math" panose="02040503050406030204" pitchFamily="18" charset="0"/>
                      </a:rPr>
                      <m:t>𝑀𝐶</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
                          <a:rPr lang="en-US" sz="4000" b="0" i="1" smtClean="0">
                            <a:latin typeface="Cambria Math" panose="02040503050406030204" pitchFamily="18" charset="0"/>
                          </a:rPr>
                          <m:t>10</m:t>
                        </m:r>
                      </m:den>
                    </m:f>
                    <m:r>
                      <a:rPr lang="en-US" sz="4000" b="0" i="1" smtClean="0">
                        <a:latin typeface="Cambria Math" panose="02040503050406030204" pitchFamily="18" charset="0"/>
                      </a:rPr>
                      <m:t>∗</m:t>
                    </m:r>
                    <m:r>
                      <a:rPr lang="en-US" sz="4000" b="0" i="1" smtClean="0">
                        <a:latin typeface="Cambria Math" panose="02040503050406030204" pitchFamily="18" charset="0"/>
                      </a:rPr>
                      <m:t>𝑞</m:t>
                    </m:r>
                  </m:oMath>
                </a14:m>
                <a:endParaRPr lang="en-US" sz="4000" dirty="0">
                  <a:cs typeface="Calibri Light" panose="020F0302020204030204" pitchFamily="34" charset="0"/>
                </a:endParaRPr>
              </a:p>
            </p:txBody>
          </p:sp>
        </mc:Choice>
        <mc:Fallback xmlns="">
          <p:sp>
            <p:nvSpPr>
              <p:cNvPr id="8" name="Title 2">
                <a:extLst>
                  <a:ext uri="{FF2B5EF4-FFF2-40B4-BE49-F238E27FC236}">
                    <a16:creationId xmlns:a16="http://schemas.microsoft.com/office/drawing/2014/main" id="{8FBC5C84-198D-80A5-5F71-0C58BB6A54A7}"/>
                  </a:ext>
                </a:extLst>
              </p:cNvPr>
              <p:cNvSpPr txBox="1">
                <a:spLocks noRot="1" noChangeAspect="1" noMove="1" noResize="1" noEditPoints="1" noAdjustHandles="1" noChangeArrowheads="1" noChangeShapeType="1" noTextEdit="1"/>
              </p:cNvSpPr>
              <p:nvPr/>
            </p:nvSpPr>
            <p:spPr>
              <a:xfrm>
                <a:off x="2647069" y="-423710"/>
                <a:ext cx="7225748" cy="1775218"/>
              </a:xfrm>
              <a:prstGeom prst="rect">
                <a:avLst/>
              </a:prstGeom>
              <a:blipFill>
                <a:blip r:embed="rId5"/>
                <a:stretch>
                  <a:fillRect b="-75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6"/>
                <a:stretch>
                  <a:fillRect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70206" y="1684152"/>
                <a:ext cx="5912040" cy="4394921"/>
              </a:xfrm>
              <a:prstGeom prst="rect">
                <a:avLst/>
              </a:prstGeom>
              <a:noFill/>
              <a:effectLst/>
            </p:spPr>
            <p:txBody>
              <a:bodyPr wrap="square" rtlCol="0">
                <a:spAutoFit/>
              </a:bodyPr>
              <a:lstStyle/>
              <a:p>
                <a:pPr>
                  <a:lnSpc>
                    <a:spcPct val="125000"/>
                  </a:lnSpc>
                </a:pPr>
                <a:r>
                  <a:rPr lang="en-US" sz="1400" dirty="0">
                    <a:cs typeface="Calibri Light" panose="020F0302020204030204" pitchFamily="34" charset="0"/>
                  </a:rPr>
                  <a:t>The aggregate marginal cost of abatement curve across all firms is the sum of each firm’s abatement quantity at a given cost of abatement. </a:t>
                </a:r>
              </a:p>
              <a:p>
                <a:pPr>
                  <a:lnSpc>
                    <a:spcPct val="125000"/>
                  </a:lnSpc>
                </a:pPr>
                <a:endParaRPr lang="en-US" sz="1400" dirty="0">
                  <a:cs typeface="Calibri Light" panose="020F0302020204030204" pitchFamily="34" charset="0"/>
                </a:endParaRPr>
              </a:p>
              <a:p>
                <a:pPr>
                  <a:lnSpc>
                    <a:spcPct val="125000"/>
                  </a:lnSpc>
                </a:pPr>
                <a:r>
                  <a:rPr lang="en-US" sz="1400" dirty="0">
                    <a:cs typeface="Calibri Light" panose="020F0302020204030204" pitchFamily="34" charset="0"/>
                  </a:rPr>
                  <a:t>That is, </a:t>
                </a:r>
                <a14:m>
                  <m:oMath xmlns:m="http://schemas.openxmlformats.org/officeDocument/2006/math">
                    <m:r>
                      <a:rPr lang="en-US" sz="1400" b="0" i="1" smtClean="0">
                        <a:latin typeface="Cambria Math" panose="02040503050406030204" pitchFamily="18" charset="0"/>
                      </a:rPr>
                      <m:t>𝑀𝐶</m:t>
                    </m:r>
                    <m:r>
                      <a:rPr lang="en-US" sz="1400" b="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d>
                      <m:dPr>
                        <m:ctrlPr>
                          <a:rPr lang="en-US" sz="1400" i="1" smtClean="0">
                            <a:latin typeface="Cambria Math" panose="02040503050406030204" pitchFamily="18" charset="0"/>
                          </a:rPr>
                        </m:ctrlPr>
                      </m:dPr>
                      <m:e>
                        <m:r>
                          <a:rPr lang="en-US" sz="1400" b="0" i="1" smtClean="0">
                            <a:latin typeface="Cambria Math" panose="02040503050406030204" pitchFamily="18" charset="0"/>
                          </a:rPr>
                          <m:t>𝑝</m:t>
                        </m:r>
                      </m:e>
                    </m:d>
                    <m:r>
                      <a:rPr lang="en-US" sz="1400" b="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d>
                      <m:dPr>
                        <m:ctrlPr>
                          <a:rPr lang="en-US" sz="1400" i="1" smtClean="0">
                            <a:latin typeface="Cambria Math" panose="02040503050406030204" pitchFamily="18" charset="0"/>
                          </a:rPr>
                        </m:ctrlPr>
                      </m:dPr>
                      <m:e>
                        <m:r>
                          <a:rPr lang="en-US" sz="1400" b="0" i="1" smtClean="0">
                            <a:latin typeface="Cambria Math" panose="02040503050406030204" pitchFamily="18" charset="0"/>
                          </a:rPr>
                          <m:t>𝑝</m:t>
                        </m:r>
                      </m:e>
                    </m:d>
                  </m:oMath>
                </a14:m>
                <a:r>
                  <a:rPr lang="en-US" sz="1400" dirty="0">
                    <a:cs typeface="Calibri Light" panose="020F0302020204030204" pitchFamily="34" charset="0"/>
                  </a:rPr>
                  <a:t>.</a:t>
                </a:r>
              </a:p>
              <a:p>
                <a:pPr>
                  <a:lnSpc>
                    <a:spcPct val="125000"/>
                  </a:lnSpc>
                </a:pPr>
                <a:endParaRPr lang="en-US" sz="1400" dirty="0">
                  <a:cs typeface="Calibri Light" panose="020F0302020204030204" pitchFamily="34" charset="0"/>
                </a:endParaRPr>
              </a:p>
              <a:p>
                <a:pPr>
                  <a:lnSpc>
                    <a:spcPct val="125000"/>
                  </a:lnSpc>
                </a:pPr>
                <a:r>
                  <a:rPr lang="en-US" sz="1400" dirty="0">
                    <a:cs typeface="Calibri Light" panose="020F0302020204030204" pitchFamily="34" charset="0"/>
                  </a:rPr>
                  <a:t>In words, MC is the total quantity of abatement by both firms at any given cost of abatement,</a:t>
                </a:r>
                <a14:m>
                  <m:oMath xmlns:m="http://schemas.openxmlformats.org/officeDocument/2006/math">
                    <m:sSup>
                      <m:sSupPr>
                        <m:ctrlPr>
                          <a:rPr lang="en-US" sz="1400" i="1" dirty="0" smtClean="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 </m:t>
                        </m:r>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oMath>
                </a14:m>
                <a:r>
                  <a:rPr lang="en-US" sz="1400" dirty="0">
                    <a:cs typeface="Calibri Light" panose="020F0302020204030204" pitchFamily="34" charset="0"/>
                  </a:rPr>
                  <a:t>. Therefore, we can substitute</a:t>
                </a:r>
                <a14:m>
                  <m:oMath xmlns:m="http://schemas.openxmlformats.org/officeDocument/2006/math">
                    <m:sSup>
                      <m:sSupPr>
                        <m:ctrlPr>
                          <a:rPr lang="en-US" sz="1400" i="1" dirty="0" smtClean="0">
                            <a:latin typeface="Cambria Math" panose="02040503050406030204" pitchFamily="18" charset="0"/>
                            <a:cs typeface="Calibri Light" panose="020F0302020204030204" pitchFamily="34" charset="0"/>
                          </a:rPr>
                        </m:ctrlPr>
                      </m:sSupPr>
                      <m:e>
                        <m:r>
                          <a:rPr lang="en-US" sz="1400" b="0" i="1" dirty="0" smtClean="0">
                            <a:latin typeface="Cambria Math" panose="02040503050406030204" pitchFamily="18" charset="0"/>
                            <a:cs typeface="Calibri Light" panose="020F0302020204030204" pitchFamily="34" charset="0"/>
                          </a:rPr>
                          <m:t> </m:t>
                        </m:r>
                        <m:r>
                          <a:rPr lang="en-US" sz="1400" i="1" dirty="0">
                            <a:latin typeface="Cambria Math" panose="02040503050406030204" pitchFamily="18" charset="0"/>
                            <a:cs typeface="Calibri Light" panose="020F0302020204030204" pitchFamily="34" charset="0"/>
                          </a:rPr>
                          <m:t>𝑝</m:t>
                        </m:r>
                      </m:e>
                      <m:sup>
                        <m:r>
                          <a:rPr lang="en-US" sz="1400" i="1" dirty="0" smtClean="0">
                            <a:latin typeface="Cambria Math" panose="02040503050406030204" pitchFamily="18" charset="0"/>
                            <a:cs typeface="Calibri Light" panose="020F0302020204030204" pitchFamily="34" charset="0"/>
                          </a:rPr>
                          <m:t>∗</m:t>
                        </m:r>
                      </m:sup>
                    </m:sSup>
                  </m:oMath>
                </a14:m>
                <a:r>
                  <a:rPr lang="en-US" sz="1400" dirty="0">
                    <a:cs typeface="Calibri Light" panose="020F0302020204030204" pitchFamily="34" charset="0"/>
                  </a:rPr>
                  <a:t> for </a:t>
                </a:r>
                <a14:m>
                  <m:oMath xmlns:m="http://schemas.openxmlformats.org/officeDocument/2006/math">
                    <m:r>
                      <a:rPr lang="en-US" sz="1400" i="1">
                        <a:latin typeface="Cambria Math" panose="02040503050406030204" pitchFamily="18" charset="0"/>
                      </a:rPr>
                      <m:t>𝑀</m:t>
                    </m:r>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𝑎</m:t>
                        </m:r>
                      </m:sub>
                    </m:sSub>
                  </m:oMath>
                </a14:m>
                <a:r>
                  <a:rPr lang="en-US" sz="1400" dirty="0"/>
                  <a:t> and </a:t>
                </a:r>
                <a14:m>
                  <m:oMath xmlns:m="http://schemas.openxmlformats.org/officeDocument/2006/math">
                    <m:r>
                      <a:rPr lang="en-US" sz="1400" i="1">
                        <a:latin typeface="Cambria Math" panose="02040503050406030204" pitchFamily="18" charset="0"/>
                      </a:rPr>
                      <m:t>𝑀</m:t>
                    </m:r>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𝑏</m:t>
                        </m:r>
                      </m:sub>
                    </m:sSub>
                    <m:r>
                      <a:rPr lang="en-US" sz="1400" b="0" i="1" smtClean="0">
                        <a:latin typeface="Cambria Math" panose="02040503050406030204" pitchFamily="18" charset="0"/>
                      </a:rPr>
                      <m:t>→</m:t>
                    </m:r>
                  </m:oMath>
                </a14:m>
                <a:r>
                  <a:rPr lang="en-US" sz="1400" dirty="0">
                    <a:cs typeface="Calibri Light" panose="020F0302020204030204" pitchFamily="34" charset="0"/>
                  </a:rPr>
                  <a:t> </a:t>
                </a:r>
              </a:p>
              <a:p>
                <a:pPr>
                  <a:lnSpc>
                    <a:spcPct val="125000"/>
                  </a:lnSpc>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r>
                        <a:rPr lang="en-US" sz="1400" b="0" i="1" smtClean="0">
                          <a:solidFill>
                            <a:schemeClr val="tx1"/>
                          </a:solidFill>
                          <a:latin typeface="Cambria Math" panose="02040503050406030204" pitchFamily="18" charset="0"/>
                        </a:rPr>
                        <m:t>=</m:t>
                      </m:r>
                      <m:sSup>
                        <m:sSupPr>
                          <m:ctrlPr>
                            <a:rPr lang="en-US" sz="1400" i="1" dirty="0" smtClean="0">
                              <a:latin typeface="Cambria Math" panose="02040503050406030204" pitchFamily="18" charset="0"/>
                              <a:cs typeface="Calibri Light" panose="020F0302020204030204" pitchFamily="34" charset="0"/>
                            </a:rPr>
                          </m:ctrlPr>
                        </m:sSupPr>
                        <m:e>
                          <m:r>
                            <a:rPr lang="en-US" sz="1400" b="0" i="1" dirty="0" smtClean="0">
                              <a:latin typeface="Cambria Math" panose="02040503050406030204" pitchFamily="18" charset="0"/>
                              <a:cs typeface="Calibri Light" panose="020F0302020204030204" pitchFamily="34" charset="0"/>
                            </a:rPr>
                            <m:t>𝑝</m:t>
                          </m:r>
                        </m:e>
                        <m:sup>
                          <m:r>
                            <a:rPr lang="en-US" sz="1400" b="0" i="1" dirty="0" smtClean="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→4</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m:t>
                      </m:r>
                      <m:sSub>
                        <m:sSubPr>
                          <m:ctrlPr>
                            <a:rPr lang="en-US" sz="1400" i="1" dirty="0" smtClean="0">
                              <a:latin typeface="Cambria Math" panose="02040503050406030204" pitchFamily="18" charset="0"/>
                              <a:cs typeface="Calibri Light" panose="020F0302020204030204" pitchFamily="34" charset="0"/>
                            </a:rPr>
                          </m:ctrlPr>
                        </m:sSubPr>
                        <m:e>
                          <m:r>
                            <a:rPr lang="en-US" sz="1400" b="0" i="1" dirty="0" smtClean="0">
                              <a:latin typeface="Cambria Math" panose="02040503050406030204" pitchFamily="18" charset="0"/>
                              <a:cs typeface="Calibri Light" panose="020F0302020204030204" pitchFamily="34" charset="0"/>
                            </a:rPr>
                            <m:t>𝑞</m:t>
                          </m:r>
                        </m:e>
                        <m:sub>
                          <m:r>
                            <a:rPr lang="en-US" sz="1400" b="0" i="1" dirty="0" smtClean="0">
                              <a:latin typeface="Cambria Math" panose="02040503050406030204" pitchFamily="18" charset="0"/>
                              <a:cs typeface="Calibri Light" panose="020F0302020204030204" pitchFamily="34" charset="0"/>
                            </a:rPr>
                            <m:t>1</m:t>
                          </m:r>
                        </m:sub>
                      </m:sSub>
                    </m:oMath>
                  </m:oMathPara>
                </a14:m>
                <a:endParaRPr lang="en-US" sz="1400" dirty="0">
                  <a:solidFill>
                    <a:schemeClr val="tx1"/>
                  </a:solidFill>
                </a:endParaRPr>
              </a:p>
              <a:p>
                <a:pPr>
                  <a:lnSpc>
                    <a:spcPct val="125000"/>
                  </a:lnSpc>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6</m:t>
                          </m:r>
                        </m:den>
                      </m:f>
                      <m:r>
                        <a:rPr lang="en-US" sz="1400" b="0" i="1" smtClean="0">
                          <a:latin typeface="Cambria Math" panose="02040503050406030204" pitchFamily="18" charset="0"/>
                        </a:rPr>
                        <m:t>∗</m:t>
                      </m:r>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𝑞</m:t>
                          </m:r>
                        </m:e>
                        <m:sub>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sSup>
                        <m:sSupPr>
                          <m:ctrlPr>
                            <a:rPr lang="en-US" sz="1400" i="1" dirty="0" smtClean="0">
                              <a:latin typeface="Cambria Math" panose="02040503050406030204" pitchFamily="18" charset="0"/>
                              <a:cs typeface="Calibri Light" panose="020F0302020204030204" pitchFamily="34" charset="0"/>
                            </a:rPr>
                          </m:ctrlPr>
                        </m:sSupPr>
                        <m:e>
                          <m:r>
                            <a:rPr lang="en-US" sz="1400" b="0" i="1" dirty="0" smtClean="0">
                              <a:latin typeface="Cambria Math" panose="02040503050406030204" pitchFamily="18" charset="0"/>
                              <a:cs typeface="Calibri Light" panose="020F0302020204030204" pitchFamily="34" charset="0"/>
                            </a:rPr>
                            <m:t>𝑝</m:t>
                          </m:r>
                        </m:e>
                        <m:sup>
                          <m:r>
                            <a:rPr lang="en-US" sz="1400" b="0" i="1" dirty="0" smtClean="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→6</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m:t>
                      </m:r>
                      <m:sSub>
                        <m:sSubPr>
                          <m:ctrlPr>
                            <a:rPr lang="en-US" sz="1400" i="1" dirty="0" smtClean="0">
                              <a:latin typeface="Cambria Math" panose="02040503050406030204" pitchFamily="18" charset="0"/>
                              <a:cs typeface="Calibri Light" panose="020F0302020204030204" pitchFamily="34" charset="0"/>
                            </a:rPr>
                          </m:ctrlPr>
                        </m:sSubPr>
                        <m:e>
                          <m:r>
                            <a:rPr lang="en-US" sz="1400" b="0" i="1" dirty="0" smtClean="0">
                              <a:latin typeface="Cambria Math" panose="02040503050406030204" pitchFamily="18" charset="0"/>
                              <a:cs typeface="Calibri Light" panose="020F0302020204030204" pitchFamily="34" charset="0"/>
                            </a:rPr>
                            <m:t>𝑞</m:t>
                          </m:r>
                        </m:e>
                        <m:sub>
                          <m:r>
                            <a:rPr lang="en-US" sz="1400" b="0" i="1" dirty="0" smtClean="0">
                              <a:latin typeface="Cambria Math" panose="02040503050406030204" pitchFamily="18" charset="0"/>
                              <a:cs typeface="Calibri Light" panose="020F0302020204030204" pitchFamily="34" charset="0"/>
                            </a:rPr>
                            <m:t>2</m:t>
                          </m:r>
                        </m:sub>
                      </m:sSub>
                    </m:oMath>
                  </m:oMathPara>
                </a14:m>
                <a:endParaRPr lang="en-US" sz="1400" dirty="0">
                  <a:cs typeface="Calibri Light" panose="020F0302020204030204" pitchFamily="34" charset="0"/>
                </a:endParaRPr>
              </a:p>
              <a:p>
                <a:pPr>
                  <a:lnSpc>
                    <a:spcPct val="125000"/>
                  </a:lnSpc>
                </a:pPr>
                <a:r>
                  <a:rPr lang="en-US" sz="1400" dirty="0">
                    <a:cs typeface="Calibri Light" panose="020F0302020204030204" pitchFamily="34" charset="0"/>
                  </a:rPr>
                  <a:t>Note aggregate quantity </a:t>
                </a:r>
                <a14:m>
                  <m:oMath xmlns:m="http://schemas.openxmlformats.org/officeDocument/2006/math">
                    <m:sSub>
                      <m:sSubPr>
                        <m:ctrlPr>
                          <a:rPr lang="en-US" sz="1400" i="1" dirty="0" smtClean="0">
                            <a:latin typeface="Cambria Math" panose="02040503050406030204" pitchFamily="18" charset="0"/>
                            <a:cs typeface="Calibri Light" panose="020F0302020204030204" pitchFamily="34" charset="0"/>
                          </a:rPr>
                        </m:ctrlPr>
                      </m:sSubPr>
                      <m:e>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𝑞</m:t>
                            </m:r>
                          </m:e>
                          <m:sup>
                            <m:r>
                              <a:rPr lang="en-US" sz="1400" i="1" dirty="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 </m:t>
                        </m:r>
                        <m:r>
                          <a:rPr lang="en-US" sz="1400" b="0" i="1" dirty="0" smtClean="0">
                            <a:latin typeface="Cambria Math" panose="02040503050406030204" pitchFamily="18" charset="0"/>
                            <a:cs typeface="Calibri Light" panose="020F0302020204030204" pitchFamily="34" charset="0"/>
                          </a:rPr>
                          <m:t>𝑞</m:t>
                        </m:r>
                      </m:e>
                      <m:sub>
                        <m:r>
                          <a:rPr lang="en-US" sz="1400" b="0" i="1" dirty="0" smtClean="0">
                            <a:latin typeface="Cambria Math" panose="02040503050406030204" pitchFamily="18" charset="0"/>
                            <a:cs typeface="Calibri Light" panose="020F0302020204030204" pitchFamily="34" charset="0"/>
                          </a:rPr>
                          <m:t>1</m:t>
                        </m:r>
                      </m:sub>
                    </m:sSub>
                    <m:r>
                      <a:rPr lang="en-US" sz="1400" b="0" i="1" dirty="0" smtClean="0">
                        <a:latin typeface="Cambria Math" panose="02040503050406030204" pitchFamily="18" charset="0"/>
                        <a:cs typeface="Calibri Light" panose="020F0302020204030204" pitchFamily="34" charset="0"/>
                      </a:rPr>
                      <m:t>+</m:t>
                    </m:r>
                    <m:sSub>
                      <m:sSubPr>
                        <m:ctrlPr>
                          <a:rPr lang="en-US" sz="1400" i="1" dirty="0" smtClean="0">
                            <a:latin typeface="Cambria Math" panose="02040503050406030204" pitchFamily="18" charset="0"/>
                            <a:cs typeface="Calibri Light" panose="020F0302020204030204" pitchFamily="34" charset="0"/>
                          </a:rPr>
                        </m:ctrlPr>
                      </m:sSubPr>
                      <m:e>
                        <m:r>
                          <a:rPr lang="en-US" sz="1400" b="0" i="1" dirty="0" smtClean="0">
                            <a:latin typeface="Cambria Math" panose="02040503050406030204" pitchFamily="18" charset="0"/>
                            <a:cs typeface="Calibri Light" panose="020F0302020204030204" pitchFamily="34" charset="0"/>
                          </a:rPr>
                          <m:t>𝑞</m:t>
                        </m:r>
                      </m:e>
                      <m:sub>
                        <m:r>
                          <a:rPr lang="en-US" sz="1400" b="0" i="1" dirty="0" smtClean="0">
                            <a:latin typeface="Cambria Math" panose="02040503050406030204" pitchFamily="18" charset="0"/>
                            <a:cs typeface="Calibri Light" panose="020F0302020204030204" pitchFamily="34" charset="0"/>
                          </a:rPr>
                          <m:t>2</m:t>
                        </m:r>
                      </m:sub>
                    </m:sSub>
                  </m:oMath>
                </a14:m>
                <a:r>
                  <a:rPr lang="en-US" sz="1400" dirty="0">
                    <a:cs typeface="Calibri Light" panose="020F0302020204030204" pitchFamily="34" charset="0"/>
                  </a:rPr>
                  <a:t>.</a:t>
                </a:r>
              </a:p>
              <a:p>
                <a:pPr>
                  <a:lnSpc>
                    <a:spcPct val="125000"/>
                  </a:lnSpc>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𝑞</m:t>
                          </m:r>
                        </m:e>
                        <m:sup>
                          <m:r>
                            <a:rPr lang="en-US" sz="1400" i="1" dirty="0">
                              <a:latin typeface="Cambria Math" panose="02040503050406030204" pitchFamily="18" charset="0"/>
                              <a:cs typeface="Calibri Light" panose="020F0302020204030204" pitchFamily="34" charset="0"/>
                            </a:rPr>
                            <m:t>∗</m:t>
                          </m:r>
                        </m:sup>
                      </m:sSup>
                      <m:r>
                        <a:rPr lang="en-US" sz="1400" b="0" i="1" smtClean="0">
                          <a:latin typeface="Cambria Math" panose="02040503050406030204" pitchFamily="18" charset="0"/>
                        </a:rPr>
                        <m:t>=4</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smtClean="0">
                          <a:latin typeface="Cambria Math" panose="02040503050406030204" pitchFamily="18" charset="0"/>
                        </a:rPr>
                        <m:t>+6</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smtClean="0">
                          <a:latin typeface="Cambria Math" panose="02040503050406030204" pitchFamily="18" charset="0"/>
                        </a:rPr>
                        <m:t>=10</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oMath>
                  </m:oMathPara>
                </a14:m>
                <a:endParaRPr lang="en-US" sz="1400" dirty="0"/>
              </a:p>
              <a:p>
                <a:pPr>
                  <a:lnSpc>
                    <a:spcPct val="125000"/>
                  </a:lnSpc>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10</m:t>
                          </m:r>
                        </m:den>
                      </m:f>
                      <m:sSup>
                        <m:sSupPr>
                          <m:ctrlPr>
                            <a:rPr lang="en-US" sz="1400" i="1" dirty="0">
                              <a:latin typeface="Cambria Math" panose="02040503050406030204" pitchFamily="18" charset="0"/>
                              <a:cs typeface="Calibri Light" panose="020F0302020204030204" pitchFamily="34" charset="0"/>
                            </a:rPr>
                          </m:ctrlPr>
                        </m:sSupPr>
                        <m:e>
                          <m:r>
                            <a:rPr lang="en-US" sz="1400" b="0" i="1" dirty="0" smtClean="0">
                              <a:latin typeface="Cambria Math" panose="02040503050406030204" pitchFamily="18" charset="0"/>
                              <a:cs typeface="Calibri Light" panose="020F0302020204030204" pitchFamily="34" charset="0"/>
                            </a:rPr>
                            <m:t>𝑞</m:t>
                          </m:r>
                        </m:e>
                        <m:sup>
                          <m:r>
                            <a:rPr lang="en-US" sz="1400" b="0" i="1" dirty="0" smtClean="0">
                              <a:latin typeface="Cambria Math" panose="02040503050406030204" pitchFamily="18" charset="0"/>
                              <a:cs typeface="Calibri Light" panose="020F0302020204030204" pitchFamily="34" charset="0"/>
                            </a:rPr>
                            <m:t>∗</m:t>
                          </m:r>
                        </m:sup>
                      </m:sSup>
                    </m:oMath>
                  </m:oMathPara>
                </a14:m>
                <a:endParaRPr lang="en-US" sz="1400" dirty="0">
                  <a:cs typeface="Calibri Light" panose="020F0302020204030204" pitchFamily="34" charset="0"/>
                </a:endParaRPr>
              </a:p>
              <a:p>
                <a:pPr>
                  <a:lnSpc>
                    <a:spcPct val="125000"/>
                  </a:lnSpc>
                </a:pPr>
                <a:r>
                  <a:rPr lang="en-US" sz="1400" dirty="0">
                    <a:cs typeface="Calibri Light" panose="020F0302020204030204" pitchFamily="34" charset="0"/>
                  </a:rPr>
                  <a:t>Without loss of generality, </a:t>
                </a:r>
                <a14:m>
                  <m:oMath xmlns:m="http://schemas.openxmlformats.org/officeDocument/2006/math">
                    <m:r>
                      <a:rPr lang="en-US" sz="1400" b="0" i="1" smtClean="0">
                        <a:latin typeface="Cambria Math" panose="02040503050406030204" pitchFamily="18" charset="0"/>
                      </a:rPr>
                      <m:t>𝑀𝐶</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10</m:t>
                        </m:r>
                      </m:den>
                    </m:f>
                    <m:r>
                      <a:rPr lang="en-US" sz="1400" b="0" i="1" smtClean="0">
                        <a:latin typeface="Cambria Math" panose="02040503050406030204" pitchFamily="18" charset="0"/>
                      </a:rPr>
                      <m:t>∗</m:t>
                    </m:r>
                    <m:r>
                      <a:rPr lang="en-US" sz="1400" b="0" i="1" smtClean="0">
                        <a:latin typeface="Cambria Math" panose="02040503050406030204" pitchFamily="18" charset="0"/>
                      </a:rPr>
                      <m:t>𝑞</m:t>
                    </m:r>
                  </m:oMath>
                </a14:m>
                <a:endParaRPr lang="en-US" sz="1400" dirty="0">
                  <a:cs typeface="Calibri Light" panose="020F0302020204030204" pitchFamily="34" charset="0"/>
                </a:endParaRP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70206" y="1684152"/>
                <a:ext cx="5912040" cy="4394921"/>
              </a:xfrm>
              <a:prstGeom prst="rect">
                <a:avLst/>
              </a:prstGeom>
              <a:blipFill>
                <a:blip r:embed="rId7"/>
                <a:stretch>
                  <a:fillRect l="-309"/>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m:t>
                          </m:r>
                        </m:sub>
                      </m:sSub>
                    </m:oMath>
                  </m:oMathPara>
                </a14:m>
                <a:endParaRPr lang="en-US" dirty="0"/>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8"/>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oMath>
                  </m:oMathPara>
                </a14:m>
                <a:endParaRPr lang="en-US" dirty="0"/>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9"/>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0E6B6AA-3BBC-9FB0-B9BD-E1C40CDF2877}"/>
              </a:ext>
            </a:extLst>
          </p:cNvPr>
          <p:cNvCxnSpPr>
            <a:cxnSpLocks/>
          </p:cNvCxnSpPr>
          <p:nvPr/>
        </p:nvCxnSpPr>
        <p:spPr>
          <a:xfrm flipV="1">
            <a:off x="7897880" y="3896633"/>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C25484B1-204B-F8D0-D297-29D81D2C9CF9}"/>
              </a:ext>
            </a:extLst>
          </p:cNvPr>
          <p:cNvCxnSpPr>
            <a:cxnSpLocks/>
          </p:cNvCxnSpPr>
          <p:nvPr/>
        </p:nvCxnSpPr>
        <p:spPr>
          <a:xfrm flipV="1">
            <a:off x="890396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756C6F-BE15-B27A-C4B4-D66983759B14}"/>
                  </a:ext>
                </a:extLst>
              </p:cNvPr>
              <p:cNvSpPr/>
              <p:nvPr/>
            </p:nvSpPr>
            <p:spPr>
              <a:xfrm>
                <a:off x="8734247" y="5630887"/>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0070C0"/>
                          </a:solidFill>
                          <a:latin typeface="Cambria Math" panose="02040503050406030204" pitchFamily="18" charset="0"/>
                          <a:cs typeface="Calibri Light" panose="020F0302020204030204" pitchFamily="34" charset="0"/>
                        </a:rPr>
                        <m:t>6</m:t>
                      </m:r>
                      <m:r>
                        <a:rPr lang="en-US" sz="2000" b="0" i="1" dirty="0" smtClean="0">
                          <a:solidFill>
                            <a:srgbClr val="0070C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6" name="Rectangle 45">
                <a:extLst>
                  <a:ext uri="{FF2B5EF4-FFF2-40B4-BE49-F238E27FC236}">
                    <a16:creationId xmlns:a16="http://schemas.microsoft.com/office/drawing/2014/main" id="{96756C6F-BE15-B27A-C4B4-D66983759B14}"/>
                  </a:ext>
                </a:extLst>
              </p:cNvPr>
              <p:cNvSpPr>
                <a:spLocks noRot="1" noChangeAspect="1" noMove="1" noResize="1" noEditPoints="1" noAdjustHandles="1" noChangeArrowheads="1" noChangeShapeType="1" noTextEdit="1"/>
              </p:cNvSpPr>
              <p:nvPr/>
            </p:nvSpPr>
            <p:spPr>
              <a:xfrm>
                <a:off x="8734247" y="5630887"/>
                <a:ext cx="391917" cy="400110"/>
              </a:xfrm>
              <a:prstGeom prst="rect">
                <a:avLst/>
              </a:prstGeom>
              <a:blipFill>
                <a:blip r:embed="rId10"/>
                <a:stretch>
                  <a:fillRect l="-15625"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B92FCDA-4778-F378-3CB9-24CDA8DF2540}"/>
                  </a:ext>
                </a:extLst>
              </p:cNvPr>
              <p:cNvSpPr/>
              <p:nvPr/>
            </p:nvSpPr>
            <p:spPr>
              <a:xfrm>
                <a:off x="7731129" y="5639849"/>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4</m:t>
                      </m:r>
                      <m:r>
                        <a:rPr lang="en-US" sz="2000" b="0" i="1" dirty="0" smtClean="0">
                          <a:solidFill>
                            <a:srgbClr val="FF000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7" name="Rectangle 46">
                <a:extLst>
                  <a:ext uri="{FF2B5EF4-FFF2-40B4-BE49-F238E27FC236}">
                    <a16:creationId xmlns:a16="http://schemas.microsoft.com/office/drawing/2014/main" id="{FB92FCDA-4778-F378-3CB9-24CDA8DF2540}"/>
                  </a:ext>
                </a:extLst>
              </p:cNvPr>
              <p:cNvSpPr>
                <a:spLocks noRot="1" noChangeAspect="1" noMove="1" noResize="1" noEditPoints="1" noAdjustHandles="1" noChangeArrowheads="1" noChangeShapeType="1" noTextEdit="1"/>
              </p:cNvSpPr>
              <p:nvPr/>
            </p:nvSpPr>
            <p:spPr>
              <a:xfrm>
                <a:off x="7731129" y="5639849"/>
                <a:ext cx="391917" cy="400110"/>
              </a:xfrm>
              <a:prstGeom prst="rect">
                <a:avLst/>
              </a:prstGeom>
              <a:blipFill>
                <a:blip r:embed="rId11"/>
                <a:stretch>
                  <a:fillRect l="-15385"/>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9624552" y="3452809"/>
            <a:ext cx="1488483" cy="1152280"/>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1001378" y="4574754"/>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1001378" y="4574754"/>
                <a:ext cx="499497" cy="369332"/>
              </a:xfrm>
              <a:prstGeom prst="rect">
                <a:avLst/>
              </a:prstGeom>
              <a:blipFill>
                <a:blip r:embed="rId12"/>
                <a:stretch>
                  <a:fillRect r="-3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726301" y="3172710"/>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726301" y="3172710"/>
                <a:ext cx="114603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271DAA-7ED0-ED47-97C3-4DBEF2F8219B}"/>
                  </a:ext>
                </a:extLst>
              </p:cNvPr>
              <p:cNvSpPr txBox="1"/>
              <p:nvPr/>
            </p:nvSpPr>
            <p:spPr>
              <a:xfrm>
                <a:off x="6047174" y="3723690"/>
                <a:ext cx="1393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dirty="0" smtClean="0">
                              <a:solidFill>
                                <a:schemeClr val="tx1"/>
                              </a:solidFill>
                              <a:latin typeface="Cambria Math" panose="02040503050406030204" pitchFamily="18" charset="0"/>
                              <a:cs typeface="Calibri Light" panose="020F0302020204030204" pitchFamily="34" charset="0"/>
                            </a:rPr>
                          </m:ctrlPr>
                        </m:sSupPr>
                        <m:e>
                          <m:r>
                            <a:rPr lang="en-US" sz="1800" b="0" i="1" dirty="0" smtClean="0">
                              <a:solidFill>
                                <a:schemeClr val="tx1"/>
                              </a:solidFill>
                              <a:latin typeface="Cambria Math" panose="02040503050406030204" pitchFamily="18" charset="0"/>
                              <a:cs typeface="Calibri Light" panose="020F0302020204030204" pitchFamily="34" charset="0"/>
                            </a:rPr>
                            <m:t>𝑝</m:t>
                          </m:r>
                        </m:e>
                        <m:sup>
                          <m:r>
                            <a:rPr lang="en-US" sz="1800" i="1" dirty="0">
                              <a:solidFill>
                                <a:schemeClr val="tx1"/>
                              </a:solidFill>
                              <a:latin typeface="Cambria Math" panose="02040503050406030204" pitchFamily="18" charset="0"/>
                              <a:cs typeface="Calibri Light" panose="020F0302020204030204" pitchFamily="34" charset="0"/>
                            </a:rPr>
                            <m:t>∗</m:t>
                          </m:r>
                        </m:sup>
                      </m:sSup>
                    </m:oMath>
                  </m:oMathPara>
                </a14:m>
                <a:endParaRPr lang="en-US" dirty="0"/>
              </a:p>
            </p:txBody>
          </p:sp>
        </mc:Choice>
        <mc:Fallback xmlns="">
          <p:sp>
            <p:nvSpPr>
              <p:cNvPr id="9" name="TextBox 8">
                <a:extLst>
                  <a:ext uri="{FF2B5EF4-FFF2-40B4-BE49-F238E27FC236}">
                    <a16:creationId xmlns:a16="http://schemas.microsoft.com/office/drawing/2014/main" id="{90271DAA-7ED0-ED47-97C3-4DBEF2F8219B}"/>
                  </a:ext>
                </a:extLst>
              </p:cNvPr>
              <p:cNvSpPr txBox="1">
                <a:spLocks noRot="1" noChangeAspect="1" noMove="1" noResize="1" noEditPoints="1" noAdjustHandles="1" noChangeArrowheads="1" noChangeShapeType="1" noTextEdit="1"/>
              </p:cNvSpPr>
              <p:nvPr/>
            </p:nvSpPr>
            <p:spPr>
              <a:xfrm>
                <a:off x="6047174" y="3723690"/>
                <a:ext cx="1393156" cy="369332"/>
              </a:xfrm>
              <a:prstGeom prst="rect">
                <a:avLst/>
              </a:prstGeom>
              <a:blipFill>
                <a:blip r:embed="rId14"/>
                <a:stretch>
                  <a:fillRect b="-666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18430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Recall the Optimal Emissions Tax and Abatement Subsidy </a:t>
            </a:r>
          </a:p>
        </p:txBody>
      </p:sp>
      <p:pic>
        <p:nvPicPr>
          <p:cNvPr id="19" name="Picture 18">
            <a:extLst>
              <a:ext uri="{FF2B5EF4-FFF2-40B4-BE49-F238E27FC236}">
                <a16:creationId xmlns:a16="http://schemas.microsoft.com/office/drawing/2014/main" id="{98A4B444-E63C-E2F5-4C76-24486F772BE8}"/>
              </a:ext>
            </a:extLst>
          </p:cNvPr>
          <p:cNvPicPr>
            <a:picLocks noChangeAspect="1"/>
          </p:cNvPicPr>
          <p:nvPr/>
        </p:nvPicPr>
        <p:blipFill>
          <a:blip r:embed="rId4"/>
          <a:stretch>
            <a:fillRect/>
          </a:stretch>
        </p:blipFill>
        <p:spPr>
          <a:xfrm>
            <a:off x="6857861" y="1932372"/>
            <a:ext cx="4619625" cy="3810000"/>
          </a:xfrm>
          <a:prstGeom prst="rect">
            <a:avLst/>
          </a:prstGeom>
        </p:spPr>
      </p:pic>
      <p:sp>
        <p:nvSpPr>
          <p:cNvPr id="20" name="Title 2">
            <a:extLst>
              <a:ext uri="{FF2B5EF4-FFF2-40B4-BE49-F238E27FC236}">
                <a16:creationId xmlns:a16="http://schemas.microsoft.com/office/drawing/2014/main" id="{1A4CAF76-396F-655D-378B-2163C8BA1AAB}"/>
              </a:ext>
            </a:extLst>
          </p:cNvPr>
          <p:cNvSpPr>
            <a:spLocks noGrp="1"/>
          </p:cNvSpPr>
          <p:nvPr>
            <p:ph type="title"/>
          </p:nvPr>
        </p:nvSpPr>
        <p:spPr>
          <a:xfrm>
            <a:off x="7167773" y="1573492"/>
            <a:ext cx="4229814" cy="464266"/>
          </a:xfrm>
        </p:spPr>
        <p:txBody>
          <a:bodyPr>
            <a:normAutofit/>
          </a:bodyPr>
          <a:lstStyle/>
          <a:p>
            <a:pPr algn="ctr"/>
            <a:r>
              <a:rPr lang="en-US" dirty="0">
                <a:solidFill>
                  <a:schemeClr val="tx1"/>
                </a:solidFill>
                <a:latin typeface="+mj-lt"/>
              </a:rPr>
              <a:t>Market for Pollution Abatement</a:t>
            </a:r>
          </a:p>
        </p:txBody>
      </p:sp>
      <p:sp>
        <p:nvSpPr>
          <p:cNvPr id="21" name="Rectangle 20">
            <a:extLst>
              <a:ext uri="{FF2B5EF4-FFF2-40B4-BE49-F238E27FC236}">
                <a16:creationId xmlns:a16="http://schemas.microsoft.com/office/drawing/2014/main" id="{84C99125-64D0-6B8C-6B40-FA3C365B6DC2}"/>
              </a:ext>
            </a:extLst>
          </p:cNvPr>
          <p:cNvSpPr/>
          <p:nvPr/>
        </p:nvSpPr>
        <p:spPr>
          <a:xfrm>
            <a:off x="10200443" y="5665080"/>
            <a:ext cx="1852239" cy="646331"/>
          </a:xfrm>
          <a:prstGeom prst="rect">
            <a:avLst/>
          </a:prstGeom>
        </p:spPr>
        <p:txBody>
          <a:bodyPr wrap="square">
            <a:spAutoFit/>
          </a:bodyPr>
          <a:lstStyle/>
          <a:p>
            <a:pPr algn="ctr"/>
            <a:r>
              <a:rPr lang="en-US" dirty="0">
                <a:cs typeface="Calibri Light" panose="020F0302020204030204" pitchFamily="34" charset="0"/>
              </a:rPr>
              <a:t>Units of pollution abatement</a:t>
            </a:r>
          </a:p>
        </p:txBody>
      </p:sp>
      <p:sp>
        <p:nvSpPr>
          <p:cNvPr id="22" name="Rectangle 21">
            <a:extLst>
              <a:ext uri="{FF2B5EF4-FFF2-40B4-BE49-F238E27FC236}">
                <a16:creationId xmlns:a16="http://schemas.microsoft.com/office/drawing/2014/main" id="{4FF48E2B-8939-43FE-286B-088453766F58}"/>
              </a:ext>
            </a:extLst>
          </p:cNvPr>
          <p:cNvSpPr/>
          <p:nvPr/>
        </p:nvSpPr>
        <p:spPr>
          <a:xfrm>
            <a:off x="5690586" y="1932372"/>
            <a:ext cx="1282281" cy="646331"/>
          </a:xfrm>
          <a:prstGeom prst="rect">
            <a:avLst/>
          </a:prstGeom>
        </p:spPr>
        <p:txBody>
          <a:bodyPr wrap="squar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
        <p:nvSpPr>
          <p:cNvPr id="23" name="Rectangle 22">
            <a:extLst>
              <a:ext uri="{FF2B5EF4-FFF2-40B4-BE49-F238E27FC236}">
                <a16:creationId xmlns:a16="http://schemas.microsoft.com/office/drawing/2014/main" id="{94FC9045-C55C-0825-0FAA-BD8DF1A8077C}"/>
              </a:ext>
            </a:extLst>
          </p:cNvPr>
          <p:cNvSpPr/>
          <p:nvPr/>
        </p:nvSpPr>
        <p:spPr>
          <a:xfrm>
            <a:off x="10614246" y="2255537"/>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sp>
        <p:nvSpPr>
          <p:cNvPr id="24" name="Rectangle 23">
            <a:extLst>
              <a:ext uri="{FF2B5EF4-FFF2-40B4-BE49-F238E27FC236}">
                <a16:creationId xmlns:a16="http://schemas.microsoft.com/office/drawing/2014/main" id="{7B5EC0E4-858F-92D9-71F7-01853316010C}"/>
              </a:ext>
            </a:extLst>
          </p:cNvPr>
          <p:cNvSpPr/>
          <p:nvPr/>
        </p:nvSpPr>
        <p:spPr>
          <a:xfrm>
            <a:off x="10877981" y="4686278"/>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Benefit of </a:t>
            </a:r>
          </a:p>
          <a:p>
            <a:pPr algn="ctr"/>
            <a:r>
              <a:rPr lang="en-US" sz="1400" dirty="0">
                <a:cs typeface="Calibri Light" panose="020F0302020204030204" pitchFamily="34" charset="0"/>
              </a:rPr>
              <a:t>Abatement</a:t>
            </a:r>
            <a:endParaRPr lang="en-US" sz="1400" dirty="0"/>
          </a:p>
        </p:txBody>
      </p:sp>
      <p:cxnSp>
        <p:nvCxnSpPr>
          <p:cNvPr id="2" name="Straight Connector 1">
            <a:extLst>
              <a:ext uri="{FF2B5EF4-FFF2-40B4-BE49-F238E27FC236}">
                <a16:creationId xmlns:a16="http://schemas.microsoft.com/office/drawing/2014/main" id="{1BC430F9-5782-9325-C4C6-E6071E251490}"/>
              </a:ext>
            </a:extLst>
          </p:cNvPr>
          <p:cNvCxnSpPr>
            <a:cxnSpLocks/>
          </p:cNvCxnSpPr>
          <p:nvPr/>
        </p:nvCxnSpPr>
        <p:spPr>
          <a:xfrm flipH="1">
            <a:off x="6972867" y="3847816"/>
            <a:ext cx="2147943" cy="0"/>
          </a:xfrm>
          <a:prstGeom prst="line">
            <a:avLst/>
          </a:prstGeom>
          <a:ln>
            <a:solidFill>
              <a:srgbClr val="E09878"/>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C26958B-4A8A-5DF9-565D-79AF9209F38C}"/>
                  </a:ext>
                </a:extLst>
              </p:cNvPr>
              <p:cNvSpPr/>
              <p:nvPr/>
            </p:nvSpPr>
            <p:spPr>
              <a:xfrm>
                <a:off x="5851285" y="364776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𝑠</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i="1" dirty="0">
                            <a:solidFill>
                              <a:schemeClr val="tx1"/>
                            </a:solidFill>
                            <a:latin typeface="Cambria Math" panose="02040503050406030204" pitchFamily="18" charset="0"/>
                            <a:cs typeface="Calibri Light" panose="020F0302020204030204" pitchFamily="34" charset="0"/>
                          </a:rPr>
                          <m:t>≡</m:t>
                        </m:r>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a:t>
                </a:r>
                <a:endParaRPr lang="en-US" sz="2000" dirty="0">
                  <a:cs typeface="Calibri Light" panose="020F0302020204030204" pitchFamily="34" charset="0"/>
                </a:endParaRPr>
              </a:p>
            </p:txBody>
          </p:sp>
        </mc:Choice>
        <mc:Fallback xmlns="">
          <p:sp>
            <p:nvSpPr>
              <p:cNvPr id="3" name="Rectangle 2">
                <a:extLst>
                  <a:ext uri="{FF2B5EF4-FFF2-40B4-BE49-F238E27FC236}">
                    <a16:creationId xmlns:a16="http://schemas.microsoft.com/office/drawing/2014/main" id="{DC26958B-4A8A-5DF9-565D-79AF9209F38C}"/>
                  </a:ext>
                </a:extLst>
              </p:cNvPr>
              <p:cNvSpPr>
                <a:spLocks noRot="1" noChangeAspect="1" noMove="1" noResize="1" noEditPoints="1" noAdjustHandles="1" noChangeArrowheads="1" noChangeShapeType="1" noTextEdit="1"/>
              </p:cNvSpPr>
              <p:nvPr/>
            </p:nvSpPr>
            <p:spPr>
              <a:xfrm>
                <a:off x="5851285" y="3647761"/>
                <a:ext cx="1205457" cy="400110"/>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81ABF35-7AF6-685D-3C1C-2AFE616BD80F}"/>
              </a:ext>
            </a:extLst>
          </p:cNvPr>
          <p:cNvSpPr txBox="1"/>
          <p:nvPr/>
        </p:nvSpPr>
        <p:spPr>
          <a:xfrm>
            <a:off x="455544" y="2654131"/>
            <a:ext cx="4507263" cy="2366482"/>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The optimal emissions tax or abatement subsidy is the price where the marginal cost of abatement equals the marginal benefit of abatement. </a:t>
            </a:r>
          </a:p>
        </p:txBody>
      </p:sp>
    </p:spTree>
    <p:custDataLst>
      <p:tags r:id="rId1"/>
    </p:custDataLst>
    <p:extLst>
      <p:ext uri="{BB962C8B-B14F-4D97-AF65-F5344CB8AC3E}">
        <p14:creationId xmlns:p14="http://schemas.microsoft.com/office/powerpoint/2010/main" val="291971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365904" y="2664575"/>
                <a:ext cx="4507263" cy="2366482"/>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The tax/subsidy where the marginal cost of abatement equals the marginal benefit of abatement is also associated with a specific quantity of abatement, </a:t>
                </a:r>
                <a14:m>
                  <m:oMath xmlns:m="http://schemas.openxmlformats.org/officeDocument/2006/math">
                    <m:sSup>
                      <m:sSupPr>
                        <m:ctrlPr>
                          <a:rPr lang="en-US" sz="2400" i="1" dirty="0" smtClean="0">
                            <a:solidFill>
                              <a:srgbClr val="0070C0"/>
                            </a:solidFill>
                            <a:latin typeface="Cambria Math" panose="02040503050406030204" pitchFamily="18" charset="0"/>
                            <a:cs typeface="Calibri Light" panose="020F0302020204030204" pitchFamily="34" charset="0"/>
                          </a:rPr>
                        </m:ctrlPr>
                      </m:sSupPr>
                      <m:e>
                        <m:r>
                          <a:rPr lang="en-US" sz="2400" b="0" i="1" dirty="0" smtClean="0">
                            <a:solidFill>
                              <a:srgbClr val="0070C0"/>
                            </a:solidFill>
                            <a:latin typeface="Cambria Math" panose="02040503050406030204" pitchFamily="18" charset="0"/>
                            <a:cs typeface="Calibri Light" panose="020F0302020204030204" pitchFamily="34" charset="0"/>
                          </a:rPr>
                          <m:t>𝑞</m:t>
                        </m:r>
                      </m:e>
                      <m:sup>
                        <m:r>
                          <a:rPr lang="en-US" sz="2400" i="1" dirty="0">
                            <a:solidFill>
                              <a:srgbClr val="0070C0"/>
                            </a:solidFill>
                            <a:latin typeface="Cambria Math" panose="02040503050406030204" pitchFamily="18" charset="0"/>
                            <a:cs typeface="Calibri Light" panose="020F0302020204030204" pitchFamily="34" charset="0"/>
                          </a:rPr>
                          <m:t>∗</m:t>
                        </m:r>
                      </m:sup>
                    </m:sSup>
                    <m:r>
                      <a:rPr lang="en-US" sz="2400" b="0" i="1" dirty="0" smtClean="0">
                        <a:solidFill>
                          <a:schemeClr val="tx1"/>
                        </a:solidFill>
                        <a:latin typeface="Cambria Math" panose="02040503050406030204" pitchFamily="18" charset="0"/>
                        <a:cs typeface="Calibri Light" panose="020F0302020204030204" pitchFamily="34" charset="0"/>
                      </a:rPr>
                      <m:t>.</m:t>
                    </m:r>
                  </m:oMath>
                </a14:m>
                <a:r>
                  <a:rPr lang="en-US" sz="2400" dirty="0">
                    <a:solidFill>
                      <a:schemeClr val="tx1"/>
                    </a:solidFill>
                    <a:cs typeface="Calibri Light" panose="020F0302020204030204" pitchFamily="34" charset="0"/>
                  </a:rPr>
                  <a:t> </a:t>
                </a:r>
                <a:endParaRPr lang="en-US" sz="2400" dirty="0">
                  <a:cs typeface="Calibri Light" panose="020F0302020204030204" pitchFamily="34" charset="0"/>
                </a:endParaRP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65904" y="2664575"/>
                <a:ext cx="4507263" cy="2366482"/>
              </a:xfrm>
              <a:prstGeom prst="rect">
                <a:avLst/>
              </a:prstGeom>
              <a:blipFill>
                <a:blip r:embed="rId4"/>
                <a:stretch>
                  <a:fillRect l="-2030" r="-2571" b="-4897"/>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398254"/>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Optimal Quantity of Pollution Abatement</a:t>
            </a:r>
          </a:p>
        </p:txBody>
      </p:sp>
      <p:pic>
        <p:nvPicPr>
          <p:cNvPr id="19" name="Picture 18">
            <a:extLst>
              <a:ext uri="{FF2B5EF4-FFF2-40B4-BE49-F238E27FC236}">
                <a16:creationId xmlns:a16="http://schemas.microsoft.com/office/drawing/2014/main" id="{98A4B444-E63C-E2F5-4C76-24486F772BE8}"/>
              </a:ext>
            </a:extLst>
          </p:cNvPr>
          <p:cNvPicPr>
            <a:picLocks noChangeAspect="1"/>
          </p:cNvPicPr>
          <p:nvPr/>
        </p:nvPicPr>
        <p:blipFill>
          <a:blip r:embed="rId5"/>
          <a:stretch>
            <a:fillRect/>
          </a:stretch>
        </p:blipFill>
        <p:spPr>
          <a:xfrm>
            <a:off x="6857861" y="1932372"/>
            <a:ext cx="4619625" cy="3810000"/>
          </a:xfrm>
          <a:prstGeom prst="rect">
            <a:avLst/>
          </a:prstGeom>
        </p:spPr>
      </p:pic>
      <p:sp>
        <p:nvSpPr>
          <p:cNvPr id="20" name="Title 2">
            <a:extLst>
              <a:ext uri="{FF2B5EF4-FFF2-40B4-BE49-F238E27FC236}">
                <a16:creationId xmlns:a16="http://schemas.microsoft.com/office/drawing/2014/main" id="{1A4CAF76-396F-655D-378B-2163C8BA1AAB}"/>
              </a:ext>
            </a:extLst>
          </p:cNvPr>
          <p:cNvSpPr>
            <a:spLocks noGrp="1"/>
          </p:cNvSpPr>
          <p:nvPr>
            <p:ph type="title"/>
          </p:nvPr>
        </p:nvSpPr>
        <p:spPr>
          <a:xfrm>
            <a:off x="7167773" y="1573492"/>
            <a:ext cx="4229814" cy="464266"/>
          </a:xfrm>
        </p:spPr>
        <p:txBody>
          <a:bodyPr>
            <a:normAutofit/>
          </a:bodyPr>
          <a:lstStyle/>
          <a:p>
            <a:pPr algn="ctr"/>
            <a:r>
              <a:rPr lang="en-US" dirty="0">
                <a:solidFill>
                  <a:schemeClr val="tx1"/>
                </a:solidFill>
                <a:latin typeface="+mj-lt"/>
              </a:rPr>
              <a:t>Market for Pollution Abatement</a:t>
            </a:r>
          </a:p>
        </p:txBody>
      </p:sp>
      <p:sp>
        <p:nvSpPr>
          <p:cNvPr id="21" name="Rectangle 20">
            <a:extLst>
              <a:ext uri="{FF2B5EF4-FFF2-40B4-BE49-F238E27FC236}">
                <a16:creationId xmlns:a16="http://schemas.microsoft.com/office/drawing/2014/main" id="{84C99125-64D0-6B8C-6B40-FA3C365B6DC2}"/>
              </a:ext>
            </a:extLst>
          </p:cNvPr>
          <p:cNvSpPr/>
          <p:nvPr/>
        </p:nvSpPr>
        <p:spPr>
          <a:xfrm>
            <a:off x="10200443" y="5665080"/>
            <a:ext cx="1852239" cy="646331"/>
          </a:xfrm>
          <a:prstGeom prst="rect">
            <a:avLst/>
          </a:prstGeom>
        </p:spPr>
        <p:txBody>
          <a:bodyPr wrap="square">
            <a:spAutoFit/>
          </a:bodyPr>
          <a:lstStyle/>
          <a:p>
            <a:pPr algn="ctr"/>
            <a:r>
              <a:rPr lang="en-US" dirty="0">
                <a:cs typeface="Calibri Light" panose="020F0302020204030204" pitchFamily="34" charset="0"/>
              </a:rPr>
              <a:t>Units of pollution abatement</a:t>
            </a:r>
          </a:p>
        </p:txBody>
      </p:sp>
      <p:sp>
        <p:nvSpPr>
          <p:cNvPr id="22" name="Rectangle 21">
            <a:extLst>
              <a:ext uri="{FF2B5EF4-FFF2-40B4-BE49-F238E27FC236}">
                <a16:creationId xmlns:a16="http://schemas.microsoft.com/office/drawing/2014/main" id="{4FF48E2B-8939-43FE-286B-088453766F58}"/>
              </a:ext>
            </a:extLst>
          </p:cNvPr>
          <p:cNvSpPr/>
          <p:nvPr/>
        </p:nvSpPr>
        <p:spPr>
          <a:xfrm>
            <a:off x="5690586" y="1932372"/>
            <a:ext cx="1282281" cy="646331"/>
          </a:xfrm>
          <a:prstGeom prst="rect">
            <a:avLst/>
          </a:prstGeom>
        </p:spPr>
        <p:txBody>
          <a:bodyPr wrap="squar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
        <p:nvSpPr>
          <p:cNvPr id="23" name="Rectangle 22">
            <a:extLst>
              <a:ext uri="{FF2B5EF4-FFF2-40B4-BE49-F238E27FC236}">
                <a16:creationId xmlns:a16="http://schemas.microsoft.com/office/drawing/2014/main" id="{94FC9045-C55C-0825-0FAA-BD8DF1A8077C}"/>
              </a:ext>
            </a:extLst>
          </p:cNvPr>
          <p:cNvSpPr/>
          <p:nvPr/>
        </p:nvSpPr>
        <p:spPr>
          <a:xfrm>
            <a:off x="10614246" y="2255537"/>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sp>
        <p:nvSpPr>
          <p:cNvPr id="24" name="Rectangle 23">
            <a:extLst>
              <a:ext uri="{FF2B5EF4-FFF2-40B4-BE49-F238E27FC236}">
                <a16:creationId xmlns:a16="http://schemas.microsoft.com/office/drawing/2014/main" id="{7B5EC0E4-858F-92D9-71F7-01853316010C}"/>
              </a:ext>
            </a:extLst>
          </p:cNvPr>
          <p:cNvSpPr/>
          <p:nvPr/>
        </p:nvSpPr>
        <p:spPr>
          <a:xfrm>
            <a:off x="10877981" y="4686278"/>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Benefit of </a:t>
            </a:r>
          </a:p>
          <a:p>
            <a:pPr algn="ctr"/>
            <a:r>
              <a:rPr lang="en-US" sz="1400" dirty="0">
                <a:cs typeface="Calibri Light" panose="020F0302020204030204" pitchFamily="34" charset="0"/>
              </a:rPr>
              <a:t>Abatement</a:t>
            </a:r>
            <a:endParaRPr lang="en-US" sz="1400" dirty="0"/>
          </a:p>
        </p:txBody>
      </p:sp>
      <p:cxnSp>
        <p:nvCxnSpPr>
          <p:cNvPr id="2" name="Straight Connector 1">
            <a:extLst>
              <a:ext uri="{FF2B5EF4-FFF2-40B4-BE49-F238E27FC236}">
                <a16:creationId xmlns:a16="http://schemas.microsoft.com/office/drawing/2014/main" id="{1BC430F9-5782-9325-C4C6-E6071E251490}"/>
              </a:ext>
            </a:extLst>
          </p:cNvPr>
          <p:cNvCxnSpPr>
            <a:cxnSpLocks/>
          </p:cNvCxnSpPr>
          <p:nvPr/>
        </p:nvCxnSpPr>
        <p:spPr>
          <a:xfrm flipH="1">
            <a:off x="6972867" y="3847816"/>
            <a:ext cx="2147943"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C26958B-4A8A-5DF9-565D-79AF9209F38C}"/>
                  </a:ext>
                </a:extLst>
              </p:cNvPr>
              <p:cNvSpPr/>
              <p:nvPr/>
            </p:nvSpPr>
            <p:spPr>
              <a:xfrm>
                <a:off x="5851285" y="364776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𝑠</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i="1" dirty="0">
                            <a:solidFill>
                              <a:schemeClr val="tx1"/>
                            </a:solidFill>
                            <a:latin typeface="Cambria Math" panose="02040503050406030204" pitchFamily="18" charset="0"/>
                            <a:cs typeface="Calibri Light" panose="020F0302020204030204" pitchFamily="34" charset="0"/>
                          </a:rPr>
                          <m:t>≡</m:t>
                        </m:r>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a:t>
                </a:r>
                <a:endParaRPr lang="en-US" sz="2000" dirty="0">
                  <a:cs typeface="Calibri Light" panose="020F0302020204030204" pitchFamily="34" charset="0"/>
                </a:endParaRPr>
              </a:p>
            </p:txBody>
          </p:sp>
        </mc:Choice>
        <mc:Fallback xmlns="">
          <p:sp>
            <p:nvSpPr>
              <p:cNvPr id="3" name="Rectangle 2">
                <a:extLst>
                  <a:ext uri="{FF2B5EF4-FFF2-40B4-BE49-F238E27FC236}">
                    <a16:creationId xmlns:a16="http://schemas.microsoft.com/office/drawing/2014/main" id="{DC26958B-4A8A-5DF9-565D-79AF9209F38C}"/>
                  </a:ext>
                </a:extLst>
              </p:cNvPr>
              <p:cNvSpPr>
                <a:spLocks noRot="1" noChangeAspect="1" noMove="1" noResize="1" noEditPoints="1" noAdjustHandles="1" noChangeArrowheads="1" noChangeShapeType="1" noTextEdit="1"/>
              </p:cNvSpPr>
              <p:nvPr/>
            </p:nvSpPr>
            <p:spPr>
              <a:xfrm>
                <a:off x="5851285" y="3647761"/>
                <a:ext cx="1205457" cy="400110"/>
              </a:xfrm>
              <a:prstGeom prst="rect">
                <a:avLst/>
              </a:prstGeom>
              <a:blipFill>
                <a:blip r:embed="rId6"/>
                <a:stretch>
                  <a:fillRect/>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ED597B42-83C3-338D-83EE-1630C3D3CA40}"/>
              </a:ext>
            </a:extLst>
          </p:cNvPr>
          <p:cNvCxnSpPr>
            <a:cxnSpLocks/>
          </p:cNvCxnSpPr>
          <p:nvPr/>
        </p:nvCxnSpPr>
        <p:spPr>
          <a:xfrm>
            <a:off x="9107977" y="3837372"/>
            <a:ext cx="0" cy="1728927"/>
          </a:xfrm>
          <a:prstGeom prst="line">
            <a:avLst/>
          </a:prstGeom>
          <a:ln>
            <a:solidFill>
              <a:srgbClr val="E09878"/>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E8F7631-5339-824B-7235-FB9832757727}"/>
                  </a:ext>
                </a:extLst>
              </p:cNvPr>
              <p:cNvSpPr/>
              <p:nvPr/>
            </p:nvSpPr>
            <p:spPr>
              <a:xfrm>
                <a:off x="8491698" y="562678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rgbClr val="0070C0"/>
                            </a:solidFill>
                            <a:latin typeface="Cambria Math" panose="02040503050406030204" pitchFamily="18" charset="0"/>
                            <a:cs typeface="Calibri Light" panose="020F0302020204030204" pitchFamily="34" charset="0"/>
                          </a:rPr>
                        </m:ctrlPr>
                      </m:sSupPr>
                      <m:e>
                        <m:r>
                          <a:rPr lang="en-US" sz="2000" b="0" i="1" dirty="0" smtClean="0">
                            <a:solidFill>
                              <a:srgbClr val="0070C0"/>
                            </a:solidFill>
                            <a:latin typeface="Cambria Math" panose="02040503050406030204" pitchFamily="18" charset="0"/>
                            <a:cs typeface="Calibri Light" panose="020F0302020204030204" pitchFamily="34" charset="0"/>
                          </a:rPr>
                          <m:t>𝑞</m:t>
                        </m:r>
                      </m:e>
                      <m:sup>
                        <m:r>
                          <a:rPr lang="en-US" sz="2000" i="1" dirty="0">
                            <a:solidFill>
                              <a:srgbClr val="0070C0"/>
                            </a:solidFill>
                            <a:latin typeface="Cambria Math" panose="02040503050406030204" pitchFamily="18" charset="0"/>
                            <a:cs typeface="Calibri Light" panose="020F0302020204030204" pitchFamily="34" charset="0"/>
                          </a:rPr>
                          <m:t>∗</m:t>
                        </m:r>
                      </m:sup>
                    </m:sSup>
                  </m:oMath>
                </a14:m>
                <a:r>
                  <a:rPr lang="en-US" sz="2000" dirty="0">
                    <a:solidFill>
                      <a:srgbClr val="0070C0"/>
                    </a:solidFill>
                    <a:cs typeface="Calibri Light" panose="020F0302020204030204" pitchFamily="34" charset="0"/>
                  </a:rPr>
                  <a:t> </a:t>
                </a:r>
                <a:endParaRPr lang="en-US" sz="2000" dirty="0">
                  <a:solidFill>
                    <a:srgbClr val="FF0000"/>
                  </a:solidFill>
                  <a:cs typeface="Calibri Light" panose="020F0302020204030204" pitchFamily="34" charset="0"/>
                </a:endParaRPr>
              </a:p>
            </p:txBody>
          </p:sp>
        </mc:Choice>
        <mc:Fallback xmlns="">
          <p:sp>
            <p:nvSpPr>
              <p:cNvPr id="7" name="Rectangle 6">
                <a:extLst>
                  <a:ext uri="{FF2B5EF4-FFF2-40B4-BE49-F238E27FC236}">
                    <a16:creationId xmlns:a16="http://schemas.microsoft.com/office/drawing/2014/main" id="{7E8F7631-5339-824B-7235-FB9832757727}"/>
                  </a:ext>
                </a:extLst>
              </p:cNvPr>
              <p:cNvSpPr>
                <a:spLocks noRot="1" noChangeAspect="1" noMove="1" noResize="1" noEditPoints="1" noAdjustHandles="1" noChangeArrowheads="1" noChangeShapeType="1" noTextEdit="1"/>
              </p:cNvSpPr>
              <p:nvPr/>
            </p:nvSpPr>
            <p:spPr>
              <a:xfrm>
                <a:off x="8491698" y="5626781"/>
                <a:ext cx="1205457" cy="400110"/>
              </a:xfrm>
              <a:prstGeom prst="rect">
                <a:avLst/>
              </a:prstGeom>
              <a:blipFill>
                <a:blip r:embed="rId7"/>
                <a:stretch>
                  <a:fillRect b="-757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5667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497771" y="2136093"/>
                <a:ext cx="4507263" cy="3288849"/>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In a theoretical competitive market with known pollution abatement costs, a regulator could achieve the same optimal pollution abatement with a </a:t>
                </a:r>
                <a:r>
                  <a:rPr lang="en-US" sz="2400" dirty="0">
                    <a:solidFill>
                      <a:srgbClr val="FF0000"/>
                    </a:solidFill>
                    <a:cs typeface="Calibri Light" panose="020F0302020204030204" pitchFamily="34" charset="0"/>
                  </a:rPr>
                  <a:t>Pigouvian tax at </a:t>
                </a:r>
                <a14:m>
                  <m:oMath xmlns:m="http://schemas.openxmlformats.org/officeDocument/2006/math">
                    <m:sSup>
                      <m:sSupPr>
                        <m:ctrlPr>
                          <a:rPr lang="en-US" sz="2400" b="0" i="1" dirty="0" smtClean="0">
                            <a:solidFill>
                              <a:srgbClr val="FF0000"/>
                            </a:solidFill>
                            <a:latin typeface="Cambria Math" panose="02040503050406030204" pitchFamily="18" charset="0"/>
                            <a:cs typeface="Calibri Light" panose="020F0302020204030204" pitchFamily="34" charset="0"/>
                          </a:rPr>
                        </m:ctrlPr>
                      </m:sSupPr>
                      <m:e>
                        <m:r>
                          <a:rPr lang="en-US" sz="2400" i="1" dirty="0">
                            <a:solidFill>
                              <a:srgbClr val="FF0000"/>
                            </a:solidFill>
                            <a:latin typeface="Cambria Math" panose="02040503050406030204" pitchFamily="18" charset="0"/>
                            <a:cs typeface="Calibri Light" panose="020F0302020204030204" pitchFamily="34" charset="0"/>
                          </a:rPr>
                          <m:t>𝜏</m:t>
                        </m:r>
                      </m:e>
                      <m:sup>
                        <m:r>
                          <a:rPr lang="en-US" sz="2400" b="0" i="1" dirty="0" smtClean="0">
                            <a:solidFill>
                              <a:srgbClr val="FF0000"/>
                            </a:solidFill>
                            <a:latin typeface="Cambria Math" panose="02040503050406030204" pitchFamily="18" charset="0"/>
                            <a:cs typeface="Calibri Light" panose="020F0302020204030204" pitchFamily="34" charset="0"/>
                          </a:rPr>
                          <m:t>∗</m:t>
                        </m:r>
                      </m:sup>
                    </m:sSup>
                  </m:oMath>
                </a14:m>
                <a:r>
                  <a:rPr lang="en-US" sz="2400" dirty="0">
                    <a:cs typeface="Calibri Light" panose="020F0302020204030204" pitchFamily="34" charset="0"/>
                  </a:rPr>
                  <a:t>as they could with </a:t>
                </a:r>
                <a:r>
                  <a:rPr lang="en-US" sz="2400" dirty="0">
                    <a:solidFill>
                      <a:srgbClr val="0070C0"/>
                    </a:solidFill>
                    <a:cs typeface="Calibri Light" panose="020F0302020204030204" pitchFamily="34" charset="0"/>
                  </a:rPr>
                  <a:t>a quantity control at </a:t>
                </a:r>
                <a14:m>
                  <m:oMath xmlns:m="http://schemas.openxmlformats.org/officeDocument/2006/math">
                    <m:sSup>
                      <m:sSupPr>
                        <m:ctrlPr>
                          <a:rPr lang="en-US" sz="2400" i="1" dirty="0" smtClean="0">
                            <a:solidFill>
                              <a:srgbClr val="0070C0"/>
                            </a:solidFill>
                            <a:latin typeface="Cambria Math" panose="02040503050406030204" pitchFamily="18" charset="0"/>
                            <a:cs typeface="Calibri Light" panose="020F0302020204030204" pitchFamily="34" charset="0"/>
                          </a:rPr>
                        </m:ctrlPr>
                      </m:sSupPr>
                      <m:e>
                        <m:r>
                          <a:rPr lang="en-US" sz="2400" b="0" i="1" dirty="0" smtClean="0">
                            <a:solidFill>
                              <a:srgbClr val="0070C0"/>
                            </a:solidFill>
                            <a:latin typeface="Cambria Math" panose="02040503050406030204" pitchFamily="18" charset="0"/>
                            <a:cs typeface="Calibri Light" panose="020F0302020204030204" pitchFamily="34" charset="0"/>
                          </a:rPr>
                          <m:t>𝑞</m:t>
                        </m:r>
                      </m:e>
                      <m:sup>
                        <m:r>
                          <a:rPr lang="en-US" sz="2400" i="1" dirty="0">
                            <a:solidFill>
                              <a:srgbClr val="0070C0"/>
                            </a:solidFill>
                            <a:latin typeface="Cambria Math" panose="02040503050406030204" pitchFamily="18" charset="0"/>
                            <a:cs typeface="Calibri Light" panose="020F0302020204030204" pitchFamily="34" charset="0"/>
                          </a:rPr>
                          <m:t>∗</m:t>
                        </m:r>
                      </m:sup>
                    </m:sSup>
                  </m:oMath>
                </a14:m>
                <a:r>
                  <a:rPr lang="en-US" sz="2400" dirty="0">
                    <a:solidFill>
                      <a:schemeClr val="tx1"/>
                    </a:solidFill>
                    <a:cs typeface="Calibri Light" panose="020F0302020204030204" pitchFamily="34" charset="0"/>
                  </a:rPr>
                  <a:t>. </a:t>
                </a:r>
                <a:endParaRPr lang="en-US" sz="2400" dirty="0">
                  <a:cs typeface="Calibri Light" panose="020F0302020204030204" pitchFamily="34" charset="0"/>
                </a:endParaRP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497771" y="2136093"/>
                <a:ext cx="4507263" cy="3288849"/>
              </a:xfrm>
              <a:prstGeom prst="rect">
                <a:avLst/>
              </a:prstGeom>
              <a:blipFill>
                <a:blip r:embed="rId4"/>
                <a:stretch>
                  <a:fillRect l="-2165" r="-2706" b="-3148"/>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pic>
        <p:nvPicPr>
          <p:cNvPr id="19" name="Picture 18">
            <a:extLst>
              <a:ext uri="{FF2B5EF4-FFF2-40B4-BE49-F238E27FC236}">
                <a16:creationId xmlns:a16="http://schemas.microsoft.com/office/drawing/2014/main" id="{98A4B444-E63C-E2F5-4C76-24486F772BE8}"/>
              </a:ext>
            </a:extLst>
          </p:cNvPr>
          <p:cNvPicPr>
            <a:picLocks noChangeAspect="1"/>
          </p:cNvPicPr>
          <p:nvPr/>
        </p:nvPicPr>
        <p:blipFill>
          <a:blip r:embed="rId5"/>
          <a:stretch>
            <a:fillRect/>
          </a:stretch>
        </p:blipFill>
        <p:spPr>
          <a:xfrm>
            <a:off x="6857861" y="1932372"/>
            <a:ext cx="4619625" cy="3810000"/>
          </a:xfrm>
          <a:prstGeom prst="rect">
            <a:avLst/>
          </a:prstGeom>
        </p:spPr>
      </p:pic>
      <p:sp>
        <p:nvSpPr>
          <p:cNvPr id="20" name="Title 2">
            <a:extLst>
              <a:ext uri="{FF2B5EF4-FFF2-40B4-BE49-F238E27FC236}">
                <a16:creationId xmlns:a16="http://schemas.microsoft.com/office/drawing/2014/main" id="{1A4CAF76-396F-655D-378B-2163C8BA1AAB}"/>
              </a:ext>
            </a:extLst>
          </p:cNvPr>
          <p:cNvSpPr>
            <a:spLocks noGrp="1"/>
          </p:cNvSpPr>
          <p:nvPr>
            <p:ph type="title"/>
          </p:nvPr>
        </p:nvSpPr>
        <p:spPr>
          <a:xfrm>
            <a:off x="7167773" y="1573492"/>
            <a:ext cx="4229814" cy="464266"/>
          </a:xfrm>
        </p:spPr>
        <p:txBody>
          <a:bodyPr>
            <a:normAutofit/>
          </a:bodyPr>
          <a:lstStyle/>
          <a:p>
            <a:pPr algn="ctr"/>
            <a:r>
              <a:rPr lang="en-US" dirty="0">
                <a:solidFill>
                  <a:schemeClr val="tx1"/>
                </a:solidFill>
                <a:latin typeface="+mj-lt"/>
              </a:rPr>
              <a:t>Market for Pollution Abatement</a:t>
            </a:r>
          </a:p>
        </p:txBody>
      </p:sp>
      <p:sp>
        <p:nvSpPr>
          <p:cNvPr id="21" name="Rectangle 20">
            <a:extLst>
              <a:ext uri="{FF2B5EF4-FFF2-40B4-BE49-F238E27FC236}">
                <a16:creationId xmlns:a16="http://schemas.microsoft.com/office/drawing/2014/main" id="{84C99125-64D0-6B8C-6B40-FA3C365B6DC2}"/>
              </a:ext>
            </a:extLst>
          </p:cNvPr>
          <p:cNvSpPr/>
          <p:nvPr/>
        </p:nvSpPr>
        <p:spPr>
          <a:xfrm>
            <a:off x="10200443" y="5665080"/>
            <a:ext cx="1852239" cy="646331"/>
          </a:xfrm>
          <a:prstGeom prst="rect">
            <a:avLst/>
          </a:prstGeom>
        </p:spPr>
        <p:txBody>
          <a:bodyPr wrap="square">
            <a:spAutoFit/>
          </a:bodyPr>
          <a:lstStyle/>
          <a:p>
            <a:pPr algn="ctr"/>
            <a:r>
              <a:rPr lang="en-US" dirty="0">
                <a:cs typeface="Calibri Light" panose="020F0302020204030204" pitchFamily="34" charset="0"/>
              </a:rPr>
              <a:t>Units of pollution abatement</a:t>
            </a:r>
          </a:p>
        </p:txBody>
      </p:sp>
      <p:sp>
        <p:nvSpPr>
          <p:cNvPr id="22" name="Rectangle 21">
            <a:extLst>
              <a:ext uri="{FF2B5EF4-FFF2-40B4-BE49-F238E27FC236}">
                <a16:creationId xmlns:a16="http://schemas.microsoft.com/office/drawing/2014/main" id="{4FF48E2B-8939-43FE-286B-088453766F58}"/>
              </a:ext>
            </a:extLst>
          </p:cNvPr>
          <p:cNvSpPr/>
          <p:nvPr/>
        </p:nvSpPr>
        <p:spPr>
          <a:xfrm>
            <a:off x="5690586" y="1932372"/>
            <a:ext cx="1282281" cy="646331"/>
          </a:xfrm>
          <a:prstGeom prst="rect">
            <a:avLst/>
          </a:prstGeom>
        </p:spPr>
        <p:txBody>
          <a:bodyPr wrap="squar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
        <p:nvSpPr>
          <p:cNvPr id="23" name="Rectangle 22">
            <a:extLst>
              <a:ext uri="{FF2B5EF4-FFF2-40B4-BE49-F238E27FC236}">
                <a16:creationId xmlns:a16="http://schemas.microsoft.com/office/drawing/2014/main" id="{94FC9045-C55C-0825-0FAA-BD8DF1A8077C}"/>
              </a:ext>
            </a:extLst>
          </p:cNvPr>
          <p:cNvSpPr/>
          <p:nvPr/>
        </p:nvSpPr>
        <p:spPr>
          <a:xfrm>
            <a:off x="10614246" y="2255537"/>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sp>
        <p:nvSpPr>
          <p:cNvPr id="24" name="Rectangle 23">
            <a:extLst>
              <a:ext uri="{FF2B5EF4-FFF2-40B4-BE49-F238E27FC236}">
                <a16:creationId xmlns:a16="http://schemas.microsoft.com/office/drawing/2014/main" id="{7B5EC0E4-858F-92D9-71F7-01853316010C}"/>
              </a:ext>
            </a:extLst>
          </p:cNvPr>
          <p:cNvSpPr/>
          <p:nvPr/>
        </p:nvSpPr>
        <p:spPr>
          <a:xfrm>
            <a:off x="10877981" y="4686278"/>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Benefit of </a:t>
            </a:r>
          </a:p>
          <a:p>
            <a:pPr algn="ctr"/>
            <a:r>
              <a:rPr lang="en-US" sz="1400" dirty="0">
                <a:cs typeface="Calibri Light" panose="020F0302020204030204" pitchFamily="34" charset="0"/>
              </a:rPr>
              <a:t>Abatement</a:t>
            </a:r>
            <a:endParaRPr lang="en-US" sz="1400" dirty="0"/>
          </a:p>
        </p:txBody>
      </p:sp>
      <p:cxnSp>
        <p:nvCxnSpPr>
          <p:cNvPr id="2" name="Straight Connector 1">
            <a:extLst>
              <a:ext uri="{FF2B5EF4-FFF2-40B4-BE49-F238E27FC236}">
                <a16:creationId xmlns:a16="http://schemas.microsoft.com/office/drawing/2014/main" id="{1BC430F9-5782-9325-C4C6-E6071E251490}"/>
              </a:ext>
            </a:extLst>
          </p:cNvPr>
          <p:cNvCxnSpPr>
            <a:cxnSpLocks/>
          </p:cNvCxnSpPr>
          <p:nvPr/>
        </p:nvCxnSpPr>
        <p:spPr>
          <a:xfrm flipH="1">
            <a:off x="6972867" y="3847816"/>
            <a:ext cx="2147943"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C26958B-4A8A-5DF9-565D-79AF9209F38C}"/>
                  </a:ext>
                </a:extLst>
              </p:cNvPr>
              <p:cNvSpPr/>
              <p:nvPr/>
            </p:nvSpPr>
            <p:spPr>
              <a:xfrm>
                <a:off x="5851285" y="364776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𝑠</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i="1" dirty="0">
                            <a:solidFill>
                              <a:schemeClr val="tx1"/>
                            </a:solidFill>
                            <a:latin typeface="Cambria Math" panose="02040503050406030204" pitchFamily="18" charset="0"/>
                            <a:cs typeface="Calibri Light" panose="020F0302020204030204" pitchFamily="34" charset="0"/>
                          </a:rPr>
                          <m:t>≡</m:t>
                        </m:r>
                        <m:r>
                          <a:rPr lang="en-US" sz="2000" i="1" dirty="0" smtClean="0">
                            <a:solidFill>
                              <a:srgbClr val="FF0000"/>
                            </a:solidFill>
                            <a:latin typeface="Cambria Math" panose="02040503050406030204" pitchFamily="18" charset="0"/>
                            <a:cs typeface="Calibri Light" panose="020F0302020204030204" pitchFamily="34" charset="0"/>
                          </a:rPr>
                          <m:t>𝜏</m:t>
                        </m:r>
                      </m:e>
                      <m:sup>
                        <m:r>
                          <a:rPr lang="en-US" sz="2000" i="1" dirty="0" smtClean="0">
                            <a:solidFill>
                              <a:srgbClr val="FF0000"/>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a:t>
                </a:r>
                <a:endParaRPr lang="en-US" sz="2000" dirty="0">
                  <a:cs typeface="Calibri Light" panose="020F0302020204030204" pitchFamily="34" charset="0"/>
                </a:endParaRPr>
              </a:p>
            </p:txBody>
          </p:sp>
        </mc:Choice>
        <mc:Fallback xmlns="">
          <p:sp>
            <p:nvSpPr>
              <p:cNvPr id="3" name="Rectangle 2">
                <a:extLst>
                  <a:ext uri="{FF2B5EF4-FFF2-40B4-BE49-F238E27FC236}">
                    <a16:creationId xmlns:a16="http://schemas.microsoft.com/office/drawing/2014/main" id="{DC26958B-4A8A-5DF9-565D-79AF9209F38C}"/>
                  </a:ext>
                </a:extLst>
              </p:cNvPr>
              <p:cNvSpPr>
                <a:spLocks noRot="1" noChangeAspect="1" noMove="1" noResize="1" noEditPoints="1" noAdjustHandles="1" noChangeArrowheads="1" noChangeShapeType="1" noTextEdit="1"/>
              </p:cNvSpPr>
              <p:nvPr/>
            </p:nvSpPr>
            <p:spPr>
              <a:xfrm>
                <a:off x="5851285" y="3647761"/>
                <a:ext cx="1205457" cy="400110"/>
              </a:xfrm>
              <a:prstGeom prst="rect">
                <a:avLst/>
              </a:prstGeom>
              <a:blipFill>
                <a:blip r:embed="rId6"/>
                <a:stretch>
                  <a:fillRect/>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ED597B42-83C3-338D-83EE-1630C3D3CA40}"/>
              </a:ext>
            </a:extLst>
          </p:cNvPr>
          <p:cNvCxnSpPr>
            <a:cxnSpLocks/>
          </p:cNvCxnSpPr>
          <p:nvPr/>
        </p:nvCxnSpPr>
        <p:spPr>
          <a:xfrm>
            <a:off x="9107977" y="3837372"/>
            <a:ext cx="0" cy="1728927"/>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E8F7631-5339-824B-7235-FB9832757727}"/>
                  </a:ext>
                </a:extLst>
              </p:cNvPr>
              <p:cNvSpPr/>
              <p:nvPr/>
            </p:nvSpPr>
            <p:spPr>
              <a:xfrm>
                <a:off x="8491698" y="562678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rgbClr val="0070C0"/>
                            </a:solidFill>
                            <a:latin typeface="Cambria Math" panose="02040503050406030204" pitchFamily="18" charset="0"/>
                            <a:cs typeface="Calibri Light" panose="020F0302020204030204" pitchFamily="34" charset="0"/>
                          </a:rPr>
                        </m:ctrlPr>
                      </m:sSupPr>
                      <m:e>
                        <m:r>
                          <a:rPr lang="en-US" sz="2000" b="0" i="1" dirty="0" smtClean="0">
                            <a:solidFill>
                              <a:srgbClr val="0070C0"/>
                            </a:solidFill>
                            <a:latin typeface="Cambria Math" panose="02040503050406030204" pitchFamily="18" charset="0"/>
                            <a:cs typeface="Calibri Light" panose="020F0302020204030204" pitchFamily="34" charset="0"/>
                          </a:rPr>
                          <m:t>𝑞</m:t>
                        </m:r>
                      </m:e>
                      <m:sup>
                        <m:r>
                          <a:rPr lang="en-US" sz="2000" i="1" dirty="0">
                            <a:solidFill>
                              <a:srgbClr val="0070C0"/>
                            </a:solidFill>
                            <a:latin typeface="Cambria Math" panose="02040503050406030204" pitchFamily="18" charset="0"/>
                            <a:cs typeface="Calibri Light" panose="020F0302020204030204" pitchFamily="34" charset="0"/>
                          </a:rPr>
                          <m:t>∗</m:t>
                        </m:r>
                      </m:sup>
                    </m:sSup>
                  </m:oMath>
                </a14:m>
                <a:r>
                  <a:rPr lang="en-US" sz="2000" dirty="0">
                    <a:solidFill>
                      <a:srgbClr val="0070C0"/>
                    </a:solidFill>
                    <a:cs typeface="Calibri Light" panose="020F0302020204030204" pitchFamily="34" charset="0"/>
                  </a:rPr>
                  <a:t> </a:t>
                </a:r>
                <a:endParaRPr lang="en-US" sz="2000" dirty="0">
                  <a:solidFill>
                    <a:srgbClr val="FF0000"/>
                  </a:solidFill>
                  <a:cs typeface="Calibri Light" panose="020F0302020204030204" pitchFamily="34" charset="0"/>
                </a:endParaRPr>
              </a:p>
            </p:txBody>
          </p:sp>
        </mc:Choice>
        <mc:Fallback xmlns="">
          <p:sp>
            <p:nvSpPr>
              <p:cNvPr id="7" name="Rectangle 6">
                <a:extLst>
                  <a:ext uri="{FF2B5EF4-FFF2-40B4-BE49-F238E27FC236}">
                    <a16:creationId xmlns:a16="http://schemas.microsoft.com/office/drawing/2014/main" id="{7E8F7631-5339-824B-7235-FB9832757727}"/>
                  </a:ext>
                </a:extLst>
              </p:cNvPr>
              <p:cNvSpPr>
                <a:spLocks noRot="1" noChangeAspect="1" noMove="1" noResize="1" noEditPoints="1" noAdjustHandles="1" noChangeArrowheads="1" noChangeShapeType="1" noTextEdit="1"/>
              </p:cNvSpPr>
              <p:nvPr/>
            </p:nvSpPr>
            <p:spPr>
              <a:xfrm>
                <a:off x="8491698" y="5626781"/>
                <a:ext cx="1205457" cy="400110"/>
              </a:xfrm>
              <a:prstGeom prst="rect">
                <a:avLst/>
              </a:prstGeom>
              <a:blipFill>
                <a:blip r:embed="rId7"/>
                <a:stretch>
                  <a:fillRect b="-7576"/>
                </a:stretch>
              </a:blipFill>
            </p:spPr>
            <p:txBody>
              <a:bodyPr/>
              <a:lstStyle/>
              <a:p>
                <a:r>
                  <a:rPr lang="en-US">
                    <a:noFill/>
                  </a:rPr>
                  <a:t> </a:t>
                </a:r>
              </a:p>
            </p:txBody>
          </p:sp>
        </mc:Fallback>
      </mc:AlternateContent>
      <p:sp>
        <p:nvSpPr>
          <p:cNvPr id="5" name="Title 2">
            <a:extLst>
              <a:ext uri="{FF2B5EF4-FFF2-40B4-BE49-F238E27FC236}">
                <a16:creationId xmlns:a16="http://schemas.microsoft.com/office/drawing/2014/main" id="{B9A9E077-0D3A-2595-2E30-147586D208ED}"/>
              </a:ext>
            </a:extLst>
          </p:cNvPr>
          <p:cNvSpPr txBox="1">
            <a:spLocks/>
          </p:cNvSpPr>
          <p:nvPr/>
        </p:nvSpPr>
        <p:spPr>
          <a:xfrm>
            <a:off x="2551204" y="-2713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E73628B2-D154-2354-353D-76F6A220AFBD}"/>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Combining Price and Quantity Regulatory Instruments</a:t>
            </a:r>
          </a:p>
        </p:txBody>
      </p:sp>
    </p:spTree>
    <p:custDataLst>
      <p:tags r:id="rId1"/>
    </p:custDataLst>
    <p:extLst>
      <p:ext uri="{BB962C8B-B14F-4D97-AF65-F5344CB8AC3E}">
        <p14:creationId xmlns:p14="http://schemas.microsoft.com/office/powerpoint/2010/main" val="310004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57861" y="1944837"/>
            <a:ext cx="4619625" cy="4105275"/>
          </a:xfrm>
          <a:prstGeom prst="rect">
            <a:avLst/>
          </a:prstGeom>
        </p:spPr>
      </p:pic>
      <p:sp>
        <p:nvSpPr>
          <p:cNvPr id="9" name="TextBox 8">
            <a:extLst>
              <a:ext uri="{FF2B5EF4-FFF2-40B4-BE49-F238E27FC236}">
                <a16:creationId xmlns:a16="http://schemas.microsoft.com/office/drawing/2014/main" id="{9A8AE995-3761-4E8E-B676-D7F73B916651}"/>
              </a:ext>
            </a:extLst>
          </p:cNvPr>
          <p:cNvSpPr txBox="1"/>
          <p:nvPr/>
        </p:nvSpPr>
        <p:spPr>
          <a:xfrm>
            <a:off x="625649" y="2679374"/>
            <a:ext cx="4037736" cy="2366482"/>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A tax or subsidy pushes firms to the optimal quantity because it is more profitable to abate than to pay the tax for emitting a unit of pollution.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1" name="Rectangle 20">
            <a:extLst>
              <a:ext uri="{FF2B5EF4-FFF2-40B4-BE49-F238E27FC236}">
                <a16:creationId xmlns:a16="http://schemas.microsoft.com/office/drawing/2014/main" id="{84C99125-64D0-6B8C-6B40-FA3C365B6DC2}"/>
              </a:ext>
            </a:extLst>
          </p:cNvPr>
          <p:cNvSpPr/>
          <p:nvPr/>
        </p:nvSpPr>
        <p:spPr>
          <a:xfrm>
            <a:off x="10200443" y="5665080"/>
            <a:ext cx="1852239" cy="646331"/>
          </a:xfrm>
          <a:prstGeom prst="rect">
            <a:avLst/>
          </a:prstGeom>
        </p:spPr>
        <p:txBody>
          <a:bodyPr wrap="square">
            <a:spAutoFit/>
          </a:bodyPr>
          <a:lstStyle/>
          <a:p>
            <a:pPr algn="ctr"/>
            <a:r>
              <a:rPr lang="en-US" dirty="0">
                <a:cs typeface="Calibri Light" panose="020F0302020204030204" pitchFamily="34" charset="0"/>
              </a:rPr>
              <a:t>Units of pollution abatement</a:t>
            </a: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
        <p:nvSpPr>
          <p:cNvPr id="23" name="Rectangle 22">
            <a:extLst>
              <a:ext uri="{FF2B5EF4-FFF2-40B4-BE49-F238E27FC236}">
                <a16:creationId xmlns:a16="http://schemas.microsoft.com/office/drawing/2014/main" id="{94FC9045-C55C-0825-0FAA-BD8DF1A8077C}"/>
              </a:ext>
            </a:extLst>
          </p:cNvPr>
          <p:cNvSpPr/>
          <p:nvPr/>
        </p:nvSpPr>
        <p:spPr>
          <a:xfrm>
            <a:off x="10614246" y="2255537"/>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537142" y="2611693"/>
            <a:ext cx="3077104" cy="2501845"/>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Equivalence of Market-based Incentives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4E28282-12BB-E100-E925-31685827BB41}"/>
                  </a:ext>
                </a:extLst>
              </p:cNvPr>
              <p:cNvSpPr/>
              <p:nvPr/>
            </p:nvSpPr>
            <p:spPr>
              <a:xfrm>
                <a:off x="5851285" y="364776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𝑠</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i="1" dirty="0">
                            <a:solidFill>
                              <a:schemeClr val="tx1"/>
                            </a:solidFill>
                            <a:latin typeface="Cambria Math" panose="02040503050406030204" pitchFamily="18" charset="0"/>
                            <a:cs typeface="Calibri Light" panose="020F0302020204030204" pitchFamily="34" charset="0"/>
                          </a:rPr>
                          <m:t>≡</m:t>
                        </m:r>
                        <m:r>
                          <a:rPr lang="en-US" sz="2000" i="1" dirty="0" smtClean="0">
                            <a:solidFill>
                              <a:schemeClr val="tx1"/>
                            </a:solidFill>
                            <a:latin typeface="Cambria Math" panose="02040503050406030204" pitchFamily="18" charset="0"/>
                            <a:cs typeface="Calibri Light" panose="020F0302020204030204" pitchFamily="34" charset="0"/>
                          </a:rPr>
                          <m:t>𝜏</m:t>
                        </m:r>
                      </m:e>
                      <m:sup>
                        <m:r>
                          <a:rPr lang="en-US" sz="2000" i="1" dirty="0" smtClean="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a:t>
                </a:r>
                <a:endParaRPr lang="en-US" sz="2000" dirty="0">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74E28282-12BB-E100-E925-31685827BB41}"/>
                  </a:ext>
                </a:extLst>
              </p:cNvPr>
              <p:cNvSpPr>
                <a:spLocks noRot="1" noChangeAspect="1" noMove="1" noResize="1" noEditPoints="1" noAdjustHandles="1" noChangeArrowheads="1" noChangeShapeType="1" noTextEdit="1"/>
              </p:cNvSpPr>
              <p:nvPr/>
            </p:nvSpPr>
            <p:spPr>
              <a:xfrm>
                <a:off x="5851285" y="3647761"/>
                <a:ext cx="1205457" cy="400110"/>
              </a:xfrm>
              <a:prstGeom prst="rect">
                <a:avLst/>
              </a:prstGeom>
              <a:blipFill>
                <a:blip r:embed="rId5"/>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93CFADE-5E8C-CF4D-2286-69FD28FB20F6}"/>
              </a:ext>
            </a:extLst>
          </p:cNvPr>
          <p:cNvCxnSpPr>
            <a:cxnSpLocks/>
          </p:cNvCxnSpPr>
          <p:nvPr/>
        </p:nvCxnSpPr>
        <p:spPr>
          <a:xfrm flipH="1">
            <a:off x="6972867" y="3847816"/>
            <a:ext cx="2147943"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3810C9D-BECB-60E2-DCB2-4B20EA50513E}"/>
              </a:ext>
            </a:extLst>
          </p:cNvPr>
          <p:cNvCxnSpPr>
            <a:cxnSpLocks/>
          </p:cNvCxnSpPr>
          <p:nvPr/>
        </p:nvCxnSpPr>
        <p:spPr>
          <a:xfrm flipV="1">
            <a:off x="8153883" y="3959932"/>
            <a:ext cx="463684" cy="3846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E6C3175-B0D3-E3D0-9937-AA64183C8057}"/>
              </a:ext>
            </a:extLst>
          </p:cNvPr>
          <p:cNvSpPr/>
          <p:nvPr/>
        </p:nvSpPr>
        <p:spPr>
          <a:xfrm>
            <a:off x="6990623" y="4025718"/>
            <a:ext cx="1262340" cy="646331"/>
          </a:xfrm>
          <a:prstGeom prst="rect">
            <a:avLst/>
          </a:prstGeom>
        </p:spPr>
        <p:txBody>
          <a:bodyPr wrap="square">
            <a:spAutoFit/>
          </a:bodyPr>
          <a:lstStyle/>
          <a:p>
            <a:pPr algn="ctr"/>
            <a:r>
              <a:rPr lang="en-US" dirty="0">
                <a:cs typeface="Calibri Light" panose="020F0302020204030204" pitchFamily="34" charset="0"/>
              </a:rPr>
              <a:t>Not profit maximizing</a:t>
            </a:r>
          </a:p>
        </p:txBody>
      </p:sp>
    </p:spTree>
    <p:custDataLst>
      <p:tags r:id="rId1"/>
    </p:custDataLst>
    <p:extLst>
      <p:ext uri="{BB962C8B-B14F-4D97-AF65-F5344CB8AC3E}">
        <p14:creationId xmlns:p14="http://schemas.microsoft.com/office/powerpoint/2010/main" val="66545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57861" y="1944837"/>
            <a:ext cx="4619625" cy="410527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574402" y="2960465"/>
                <a:ext cx="4871653" cy="1753813"/>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A quantity control mandates the quantity by creating </a:t>
                </a:r>
                <a14:m>
                  <m:oMath xmlns:m="http://schemas.openxmlformats.org/officeDocument/2006/math">
                    <m:sSup>
                      <m:sSupPr>
                        <m:ctrlPr>
                          <a:rPr lang="en-US" sz="2200" i="1" dirty="0" smtClean="0">
                            <a:solidFill>
                              <a:srgbClr val="0070C0"/>
                            </a:solidFill>
                            <a:latin typeface="Cambria Math" panose="02040503050406030204" pitchFamily="18" charset="0"/>
                            <a:cs typeface="Calibri Light" panose="020F0302020204030204" pitchFamily="34" charset="0"/>
                          </a:rPr>
                        </m:ctrlPr>
                      </m:sSupPr>
                      <m:e>
                        <m:r>
                          <a:rPr lang="en-US" sz="2200" b="0" i="1" dirty="0" smtClean="0">
                            <a:solidFill>
                              <a:srgbClr val="0070C0"/>
                            </a:solidFill>
                            <a:latin typeface="Cambria Math" panose="02040503050406030204" pitchFamily="18" charset="0"/>
                            <a:cs typeface="Calibri Light" panose="020F0302020204030204" pitchFamily="34" charset="0"/>
                          </a:rPr>
                          <m:t>𝑞</m:t>
                        </m:r>
                      </m:e>
                      <m:sup>
                        <m:r>
                          <a:rPr lang="en-US" sz="2200" i="1" dirty="0">
                            <a:solidFill>
                              <a:srgbClr val="0070C0"/>
                            </a:solidFill>
                            <a:latin typeface="Cambria Math" panose="02040503050406030204" pitchFamily="18" charset="0"/>
                            <a:cs typeface="Calibri Light" panose="020F0302020204030204" pitchFamily="34" charset="0"/>
                          </a:rPr>
                          <m:t>∗</m:t>
                        </m:r>
                      </m:sup>
                    </m:sSup>
                  </m:oMath>
                </a14:m>
                <a:r>
                  <a:rPr lang="en-US" sz="2200" dirty="0">
                    <a:cs typeface="Calibri Light" panose="020F0302020204030204" pitchFamily="34" charset="0"/>
                  </a:rPr>
                  <a:t>pollution allowances and distributing them to regulated entities for free or by auction. </a:t>
                </a: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574402" y="2960465"/>
                <a:ext cx="4871653" cy="1753813"/>
              </a:xfrm>
              <a:prstGeom prst="rect">
                <a:avLst/>
              </a:prstGeom>
              <a:blipFill>
                <a:blip r:embed="rId5"/>
                <a:stretch>
                  <a:fillRect l="-1627" r="-2628" b="-6272"/>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1" name="Rectangle 20">
            <a:extLst>
              <a:ext uri="{FF2B5EF4-FFF2-40B4-BE49-F238E27FC236}">
                <a16:creationId xmlns:a16="http://schemas.microsoft.com/office/drawing/2014/main" id="{84C99125-64D0-6B8C-6B40-FA3C365B6DC2}"/>
              </a:ext>
            </a:extLst>
          </p:cNvPr>
          <p:cNvSpPr/>
          <p:nvPr/>
        </p:nvSpPr>
        <p:spPr>
          <a:xfrm>
            <a:off x="10200443" y="5665080"/>
            <a:ext cx="1852239" cy="646331"/>
          </a:xfrm>
          <a:prstGeom prst="rect">
            <a:avLst/>
          </a:prstGeom>
        </p:spPr>
        <p:txBody>
          <a:bodyPr wrap="square">
            <a:spAutoFit/>
          </a:bodyPr>
          <a:lstStyle/>
          <a:p>
            <a:pPr algn="ctr"/>
            <a:r>
              <a:rPr lang="en-US" dirty="0">
                <a:cs typeface="Calibri Light" panose="020F0302020204030204" pitchFamily="34" charset="0"/>
              </a:rPr>
              <a:t>Units of pollution abatement</a:t>
            </a: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
        <p:nvSpPr>
          <p:cNvPr id="23" name="Rectangle 22">
            <a:extLst>
              <a:ext uri="{FF2B5EF4-FFF2-40B4-BE49-F238E27FC236}">
                <a16:creationId xmlns:a16="http://schemas.microsoft.com/office/drawing/2014/main" id="{94FC9045-C55C-0825-0FAA-BD8DF1A8077C}"/>
              </a:ext>
            </a:extLst>
          </p:cNvPr>
          <p:cNvSpPr/>
          <p:nvPr/>
        </p:nvSpPr>
        <p:spPr>
          <a:xfrm>
            <a:off x="10614246" y="2255537"/>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537142" y="2611693"/>
            <a:ext cx="3077104" cy="2501845"/>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Equivalence of Market-based Incentives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4E28282-12BB-E100-E925-31685827BB41}"/>
                  </a:ext>
                </a:extLst>
              </p:cNvPr>
              <p:cNvSpPr/>
              <p:nvPr/>
            </p:nvSpPr>
            <p:spPr>
              <a:xfrm>
                <a:off x="5851285" y="364776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𝑠</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i="1" dirty="0">
                            <a:solidFill>
                              <a:schemeClr val="tx1"/>
                            </a:solidFill>
                            <a:latin typeface="Cambria Math" panose="02040503050406030204" pitchFamily="18" charset="0"/>
                            <a:cs typeface="Calibri Light" panose="020F0302020204030204" pitchFamily="34" charset="0"/>
                          </a:rPr>
                          <m:t>≡</m:t>
                        </m:r>
                        <m:r>
                          <a:rPr lang="en-US" sz="2000" i="1" dirty="0" smtClean="0">
                            <a:solidFill>
                              <a:schemeClr val="tx1"/>
                            </a:solidFill>
                            <a:latin typeface="Cambria Math" panose="02040503050406030204" pitchFamily="18" charset="0"/>
                            <a:cs typeface="Calibri Light" panose="020F0302020204030204" pitchFamily="34" charset="0"/>
                          </a:rPr>
                          <m:t>𝜏</m:t>
                        </m:r>
                      </m:e>
                      <m:sup>
                        <m:r>
                          <a:rPr lang="en-US" sz="2000" i="1" dirty="0" smtClean="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a:t>
                </a:r>
                <a:endParaRPr lang="en-US" sz="2000" dirty="0">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74E28282-12BB-E100-E925-31685827BB41}"/>
                  </a:ext>
                </a:extLst>
              </p:cNvPr>
              <p:cNvSpPr>
                <a:spLocks noRot="1" noChangeAspect="1" noMove="1" noResize="1" noEditPoints="1" noAdjustHandles="1" noChangeArrowheads="1" noChangeShapeType="1" noTextEdit="1"/>
              </p:cNvSpPr>
              <p:nvPr/>
            </p:nvSpPr>
            <p:spPr>
              <a:xfrm>
                <a:off x="5851285" y="3647761"/>
                <a:ext cx="1205457" cy="400110"/>
              </a:xfrm>
              <a:prstGeom prst="rect">
                <a:avLst/>
              </a:prstGeom>
              <a:blipFill>
                <a:blip r:embed="rId6"/>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893CFADE-5E8C-CF4D-2286-69FD28FB20F6}"/>
              </a:ext>
            </a:extLst>
          </p:cNvPr>
          <p:cNvCxnSpPr>
            <a:cxnSpLocks/>
          </p:cNvCxnSpPr>
          <p:nvPr/>
        </p:nvCxnSpPr>
        <p:spPr>
          <a:xfrm flipH="1">
            <a:off x="6972867" y="3847816"/>
            <a:ext cx="2147943"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3810C9D-BECB-60E2-DCB2-4B20EA50513E}"/>
              </a:ext>
            </a:extLst>
          </p:cNvPr>
          <p:cNvCxnSpPr>
            <a:cxnSpLocks/>
          </p:cNvCxnSpPr>
          <p:nvPr/>
        </p:nvCxnSpPr>
        <p:spPr>
          <a:xfrm flipV="1">
            <a:off x="8153883" y="3959932"/>
            <a:ext cx="463684" cy="3846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E6C3175-B0D3-E3D0-9937-AA64183C8057}"/>
              </a:ext>
            </a:extLst>
          </p:cNvPr>
          <p:cNvSpPr/>
          <p:nvPr/>
        </p:nvSpPr>
        <p:spPr>
          <a:xfrm>
            <a:off x="6990623" y="4025718"/>
            <a:ext cx="1262340" cy="646331"/>
          </a:xfrm>
          <a:prstGeom prst="rect">
            <a:avLst/>
          </a:prstGeom>
        </p:spPr>
        <p:txBody>
          <a:bodyPr wrap="square">
            <a:spAutoFit/>
          </a:bodyPr>
          <a:lstStyle/>
          <a:p>
            <a:pPr algn="ctr"/>
            <a:r>
              <a:rPr lang="en-US" dirty="0">
                <a:cs typeface="Calibri Light" panose="020F0302020204030204" pitchFamily="34" charset="0"/>
              </a:rPr>
              <a:t>Not profit maximizing</a:t>
            </a:r>
          </a:p>
        </p:txBody>
      </p:sp>
      <p:cxnSp>
        <p:nvCxnSpPr>
          <p:cNvPr id="2" name="Straight Connector 1">
            <a:extLst>
              <a:ext uri="{FF2B5EF4-FFF2-40B4-BE49-F238E27FC236}">
                <a16:creationId xmlns:a16="http://schemas.microsoft.com/office/drawing/2014/main" id="{4962F60A-0430-C026-2AFB-879A6F4FFEDC}"/>
              </a:ext>
            </a:extLst>
          </p:cNvPr>
          <p:cNvCxnSpPr>
            <a:cxnSpLocks/>
          </p:cNvCxnSpPr>
          <p:nvPr/>
        </p:nvCxnSpPr>
        <p:spPr>
          <a:xfrm>
            <a:off x="9107977" y="3837372"/>
            <a:ext cx="0" cy="1728927"/>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491698" y="562678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rgbClr val="0070C0"/>
                            </a:solidFill>
                            <a:latin typeface="Cambria Math" panose="02040503050406030204" pitchFamily="18" charset="0"/>
                            <a:cs typeface="Calibri Light" panose="020F0302020204030204" pitchFamily="34" charset="0"/>
                          </a:rPr>
                        </m:ctrlPr>
                      </m:sSupPr>
                      <m:e>
                        <m:r>
                          <a:rPr lang="en-US" sz="2000" b="0" i="1" dirty="0" smtClean="0">
                            <a:solidFill>
                              <a:srgbClr val="0070C0"/>
                            </a:solidFill>
                            <a:latin typeface="Cambria Math" panose="02040503050406030204" pitchFamily="18" charset="0"/>
                            <a:cs typeface="Calibri Light" panose="020F0302020204030204" pitchFamily="34" charset="0"/>
                          </a:rPr>
                          <m:t>𝑞</m:t>
                        </m:r>
                      </m:e>
                      <m:sup>
                        <m:r>
                          <a:rPr lang="en-US" sz="2000" i="1" dirty="0">
                            <a:solidFill>
                              <a:srgbClr val="0070C0"/>
                            </a:solidFill>
                            <a:latin typeface="Cambria Math" panose="02040503050406030204" pitchFamily="18" charset="0"/>
                            <a:cs typeface="Calibri Light" panose="020F0302020204030204" pitchFamily="34" charset="0"/>
                          </a:rPr>
                          <m:t>∗</m:t>
                        </m:r>
                      </m:sup>
                    </m:sSup>
                  </m:oMath>
                </a14:m>
                <a:r>
                  <a:rPr lang="en-US" sz="2000" dirty="0">
                    <a:solidFill>
                      <a:srgbClr val="0070C0"/>
                    </a:solidFill>
                    <a:cs typeface="Calibri Light" panose="020F0302020204030204" pitchFamily="34" charset="0"/>
                  </a:rPr>
                  <a:t> </a:t>
                </a:r>
                <a:endParaRPr lang="en-US" sz="2000" dirty="0">
                  <a:solidFill>
                    <a:srgbClr val="FF0000"/>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491698" y="5626781"/>
                <a:ext cx="1205457" cy="400110"/>
              </a:xfrm>
              <a:prstGeom prst="rect">
                <a:avLst/>
              </a:prstGeom>
              <a:blipFill>
                <a:blip r:embed="rId7"/>
                <a:stretch>
                  <a:fillRect b="-7576"/>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CD2FB4A-1ED6-D1E2-60AA-DFDB72A68626}"/>
              </a:ext>
            </a:extLst>
          </p:cNvPr>
          <p:cNvCxnSpPr>
            <a:cxnSpLocks/>
          </p:cNvCxnSpPr>
          <p:nvPr/>
        </p:nvCxnSpPr>
        <p:spPr>
          <a:xfrm>
            <a:off x="8046838" y="5394794"/>
            <a:ext cx="89935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51240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28694</TotalTime>
  <Words>2683</Words>
  <Application>Microsoft Office PowerPoint</Application>
  <PresentationFormat>Widescreen</PresentationFormat>
  <Paragraphs>462</Paragraphs>
  <Slides>40</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Times New Roman</vt:lpstr>
      <vt:lpstr>Wingdings</vt:lpstr>
      <vt:lpstr>Presentation</vt:lpstr>
      <vt:lpstr>PowerPoint Presentation</vt:lpstr>
      <vt:lpstr>Part 1: Cap and Trade Instruments</vt:lpstr>
      <vt:lpstr>PowerPoint Presentation</vt:lpstr>
      <vt:lpstr>PowerPoint Presentation</vt:lpstr>
      <vt:lpstr>Market for Pollution Abatement</vt:lpstr>
      <vt:lpstr>Market for Pollution Abatement</vt:lpstr>
      <vt:lpstr>Market for Pollution Abatement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For Want of A Chair</vt:lpstr>
      <vt:lpstr>PowerPoint Presentation</vt:lpstr>
      <vt:lpstr>PowerPoint Presentation</vt:lpstr>
      <vt:lpstr>PowerPoint Presentation</vt:lpstr>
      <vt:lpstr>PowerPoint Presentation</vt:lpstr>
      <vt:lpstr>Part 3: Other Considerations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Wes Austin</cp:lastModifiedBy>
  <cp:revision>712</cp:revision>
  <dcterms:created xsi:type="dcterms:W3CDTF">2018-08-24T16:58:07Z</dcterms:created>
  <dcterms:modified xsi:type="dcterms:W3CDTF">2022-10-30T18:46:55Z</dcterms:modified>
</cp:coreProperties>
</file>