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15" r:id="rId2"/>
    <p:sldId id="704" r:id="rId3"/>
    <p:sldId id="617" r:id="rId4"/>
    <p:sldId id="601" r:id="rId5"/>
    <p:sldId id="734" r:id="rId6"/>
    <p:sldId id="736" r:id="rId7"/>
    <p:sldId id="723" r:id="rId8"/>
    <p:sldId id="727" r:id="rId9"/>
    <p:sldId id="737" r:id="rId10"/>
    <p:sldId id="728" r:id="rId11"/>
    <p:sldId id="732" r:id="rId12"/>
    <p:sldId id="724" r:id="rId13"/>
    <p:sldId id="731" r:id="rId14"/>
    <p:sldId id="740" r:id="rId15"/>
    <p:sldId id="741" r:id="rId16"/>
    <p:sldId id="739" r:id="rId17"/>
    <p:sldId id="742" r:id="rId18"/>
    <p:sldId id="743" r:id="rId19"/>
    <p:sldId id="744" r:id="rId20"/>
    <p:sldId id="738" r:id="rId21"/>
    <p:sldId id="725" r:id="rId22"/>
    <p:sldId id="745" r:id="rId23"/>
    <p:sldId id="746" r:id="rId24"/>
    <p:sldId id="748" r:id="rId25"/>
    <p:sldId id="749" r:id="rId26"/>
    <p:sldId id="750" r:id="rId27"/>
    <p:sldId id="751" r:id="rId28"/>
    <p:sldId id="733" r:id="rId29"/>
    <p:sldId id="710" r:id="rId30"/>
    <p:sldId id="721" r:id="rId31"/>
    <p:sldId id="752" r:id="rId32"/>
    <p:sldId id="753" r:id="rId33"/>
    <p:sldId id="754" r:id="rId34"/>
    <p:sldId id="755" r:id="rId35"/>
    <p:sldId id="720" r:id="rId36"/>
    <p:sldId id="719" r:id="rId37"/>
    <p:sldId id="706" r:id="rId38"/>
    <p:sldId id="4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704"/>
            <p14:sldId id="617"/>
            <p14:sldId id="601"/>
            <p14:sldId id="734"/>
            <p14:sldId id="736"/>
            <p14:sldId id="723"/>
            <p14:sldId id="727"/>
            <p14:sldId id="737"/>
            <p14:sldId id="728"/>
            <p14:sldId id="732"/>
            <p14:sldId id="724"/>
            <p14:sldId id="731"/>
            <p14:sldId id="740"/>
            <p14:sldId id="741"/>
            <p14:sldId id="739"/>
            <p14:sldId id="742"/>
            <p14:sldId id="743"/>
            <p14:sldId id="744"/>
            <p14:sldId id="738"/>
            <p14:sldId id="725"/>
            <p14:sldId id="745"/>
            <p14:sldId id="746"/>
            <p14:sldId id="748"/>
            <p14:sldId id="749"/>
            <p14:sldId id="750"/>
            <p14:sldId id="751"/>
            <p14:sldId id="733"/>
            <p14:sldId id="710"/>
            <p14:sldId id="721"/>
            <p14:sldId id="752"/>
            <p14:sldId id="753"/>
            <p14:sldId id="754"/>
            <p14:sldId id="755"/>
            <p14:sldId id="720"/>
            <p14:sldId id="719"/>
            <p14:sldId id="706"/>
            <p14:sldId id="465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EBA090-0AE9-9F8E-40EE-5CC243E7E5EE}" name="Wes Austin" initials="WA" userId="Wes Austi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3F314"/>
    <a:srgbClr val="FF9900"/>
    <a:srgbClr val="00B050"/>
    <a:srgbClr val="007033"/>
    <a:srgbClr val="C00000"/>
    <a:srgbClr val="2E6187"/>
    <a:srgbClr val="E09878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41" autoAdjust="0"/>
  </p:normalViewPr>
  <p:slideViewPr>
    <p:cSldViewPr snapToGrid="0">
      <p:cViewPr varScale="1">
        <p:scale>
          <a:sx n="91" d="100"/>
          <a:sy n="91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13A625-3A15-ACBE-8CBF-C2AAD8D30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0433B-45C8-E9C7-266E-286ED839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ABB0A-9B4A-4429-BD7A-E953AD02331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3DAF-81C5-73CC-EF32-22C2A157AA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4091C-2588-55AB-A9AC-84519A4C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4628-7E14-4689-A0F7-5C5F1B1F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4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5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3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6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8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1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4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2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8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4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2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0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8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time cover Denny’s paper on TSDFs.</a:t>
            </a:r>
          </a:p>
          <a:p>
            <a:r>
              <a:rPr lang="en-US" dirty="0"/>
              <a:t>https://econ.appstate.edu/RePEc/pdf/wp2107.pdf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0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4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1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5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5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8" y="6514936"/>
            <a:ext cx="6033221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17: CERCLA and RCRA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ncbi.nlm.nih.gov/pmc/articles/PMC8992005/#:~:text=Results%3A,4.55%2C%20and%200.51%2C%20respectively." TargetMode="Externa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hyperlink" Target="https://semspub.epa.gov/work/02/206057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semspub.epa.gov/work/02/20605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semspub.epa.gov/work/02/206057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hyperlink" Target="https://semspub.epa.gov/work/02/206057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hyperlink" Target="https://semspub.epa.gov/work/02/206057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hyperlink" Target="https://semspub.epa.gov/work/02/206057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7.png"/><Relationship Id="rId4" Type="http://schemas.openxmlformats.org/officeDocument/2006/relationships/hyperlink" Target="https://semspub.epa.gov/work/02/20605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https://semspub.epa.gov/work/02/206057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hyperlink" Target="https://www.journals.uchicago.edu/doi/abs/10.1086/706807?mobileUi=0&amp;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hyperlink" Target="https://www.journals.uchicago.edu/doi/abs/10.1086/706807?mobileUi=0&amp;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hyperlink" Target="https://www.journals.uchicago.edu/doi/abs/10.1086/706807?mobileUi=0&amp;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journals.uchicago.edu/doi/abs/10.1086/706807?mobileUi=0&amp;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journals.uchicago.edu/doi/abs/10.1086/706807?mobileUi=0&amp;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journals.uchicago.edu/doi/abs/10.1086/706807?mobileUi=0&amp;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2.png"/><Relationship Id="rId4" Type="http://schemas.openxmlformats.org/officeDocument/2006/relationships/hyperlink" Target="https://www.journals.uchicago.edu/doi/abs/10.1086/706807?mobileUi=0&amp;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hyperlink" Target="https://storymaps.arcgis.com/stories/21c9f971aa0146beb7b4c5ab74b8e279" TargetMode="Externa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hyperlink" Target="https://www.uschamber.com/assets/documents/PFOS-and-PFOA-Private-Cleanup-Costs-at-Superfund-Sites-6.8.22.pdf" TargetMode="External"/><Relationship Id="rId4" Type="http://schemas.openxmlformats.org/officeDocument/2006/relationships/hyperlink" Target="https://www.federalregister.gov/documents/2022/09/06/2022-18657/designation-of-perfluorooctanoic-acid-pfoa-and-perfluorooctanesulfonic-acid-pfos-as-cercla-hazardo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openoregon.pressbooks.pub/envirobiology/chapter/6-4-case-study-the-love-canal-disaster/" TargetMode="Externa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hyperlink" Target="https://www.journals.uchicago.edu/doi/pdf/10.1093/reep/ren01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hyperlink" Target="https://thedcline.org/2020/04/24/decades-of-setbacks-stall-the-development-of-a-landfill-turned-park-in-ward-7/" TargetMode="Externa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hyperlink" Target="https://www.epa.gov/transforming-waste-tool/zero-waste-case-study-san-francisco" TargetMode="External"/><Relationship Id="rId5" Type="http://schemas.openxmlformats.org/officeDocument/2006/relationships/image" Target="../media/image25.jpeg"/><Relationship Id="rId4" Type="http://schemas.openxmlformats.org/officeDocument/2006/relationships/hyperlink" Target="https://www.jstor.org/stable/2118314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ewg.org/interactive-maps/pfas_contamination/map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hyperlink" Target="https://www.resources.org/resources-radio/driving-toward-justice-transportation-and-equity-with-regan-patterson/" TargetMode="External"/><Relationship Id="rId4" Type="http://schemas.openxmlformats.org/officeDocument/2006/relationships/hyperlink" Target="https://bryanparthum.github.io/papers/journal_articles/Killeen%20and%20Levinson%202017%20-%20Fuel%20Economy%20and%20Emissions%20Standards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news.stlpublicradio.org/government-politics-issues/2019-08-26/20-years-ago-route-66-state-park-rose-from-the-ashes-of-times-beach" TargetMode="External"/><Relationship Id="rId5" Type="http://schemas.openxmlformats.org/officeDocument/2006/relationships/hyperlink" Target="https://www.epa.gov/mo/town-flood-and-superfund-looking-back-times-beach-disaster-nearly-40-years-later" TargetMode="External"/><Relationship Id="rId4" Type="http://schemas.openxmlformats.org/officeDocument/2006/relationships/hyperlink" Target="https://www.epa.gov/hudsonriverpcbs" TargetMode="External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epa.gov/sites/default/files/2014-12/documents/cerclas_overlooked_cleanup_program.pd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www.epa.gov/sites/default/files/2014-12/documents/cerclas_overlooked_cleanup_program.pdf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jpeg"/><Relationship Id="rId4" Type="http://schemas.openxmlformats.org/officeDocument/2006/relationships/hyperlink" Target="https://www.nationalgeographic.com/superfun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nationalgeographic.com/superfu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+mj-lt"/>
                <a:cs typeface="Calibri Light" panose="020F0302020204030204" pitchFamily="34" charset="0"/>
              </a:rPr>
              <a:t>Prof. Austin</a:t>
            </a:r>
          </a:p>
          <a:p>
            <a:r>
              <a:rPr lang="en-US" sz="260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>
                <a:latin typeface="+mj-lt"/>
                <a:cs typeface="Calibri Light" panose="020F0302020204030204" pitchFamily="34" charset="0"/>
              </a:rPr>
            </a:br>
            <a:r>
              <a:rPr lang="en-US" sz="2600">
                <a:latin typeface="+mj-lt"/>
                <a:cs typeface="Calibri Light" panose="020F0302020204030204" pitchFamily="34" charset="0"/>
              </a:rPr>
              <a:t>Econ 475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Lecture 17: Hazardous Wastes, CERCLA, and RCRA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6471" y="2087958"/>
            <a:ext cx="7936802" cy="39110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CERCLA allows compelling that cleanup payments be recovered from or made by 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potentially responsible parties</a:t>
            </a:r>
            <a:r>
              <a:rPr lang="en-US" sz="2000" dirty="0">
                <a:cs typeface="Calibri Light" panose="020F0302020204030204" pitchFamily="34" charset="0"/>
              </a:rPr>
              <a:t>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Liability is joint across all polluting parties although costs are not divided equally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Firms or operators of facilities that generated the hazardous substance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Firms that transported the pollution to or from the site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Firms that stored the pollution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Cleanup liability is strict (i.e., fault-based vs. no-fault liability)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Liability is fully retroactive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Potentially Responsible Parties (PRPs)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6F70E88-B379-E810-603E-ECBFCEA703A3}"/>
              </a:ext>
            </a:extLst>
          </p:cNvPr>
          <p:cNvSpPr/>
          <p:nvPr/>
        </p:nvSpPr>
        <p:spPr>
          <a:xfrm flipH="1">
            <a:off x="8468686" y="3737992"/>
            <a:ext cx="629174" cy="135207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0A7A4-A44C-B870-8D66-95E45A9829B2}"/>
              </a:ext>
            </a:extLst>
          </p:cNvPr>
          <p:cNvSpPr txBox="1"/>
          <p:nvPr/>
        </p:nvSpPr>
        <p:spPr>
          <a:xfrm>
            <a:off x="9169167" y="4108528"/>
            <a:ext cx="2938943" cy="8803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dirty="0">
                <a:cs typeface="Calibri Light" panose="020F0302020204030204" pitchFamily="34" charset="0"/>
              </a:rPr>
              <a:t>Cannot escape liability by paying another firm to get rid of the waste or subsidiarizing the pollution.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21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Some Limits to CERCLA Liability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B1998-F741-2C1D-6D2E-E8D5B75BAE71}"/>
              </a:ext>
            </a:extLst>
          </p:cNvPr>
          <p:cNvSpPr txBox="1"/>
          <p:nvPr/>
        </p:nvSpPr>
        <p:spPr>
          <a:xfrm>
            <a:off x="871638" y="2904587"/>
            <a:ext cx="4254036" cy="21770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Strict liability except in a few cases: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Nearby landowners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Acts of a third-party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Extreme acts of nature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Acts of war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C6E4E-49DC-6865-60B7-4AF7154B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9" y="2162086"/>
            <a:ext cx="4858943" cy="36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13E88-E53D-219E-0351-13E63D1C66ED}"/>
              </a:ext>
            </a:extLst>
          </p:cNvPr>
          <p:cNvSpPr txBox="1"/>
          <p:nvPr/>
        </p:nvSpPr>
        <p:spPr>
          <a:xfrm>
            <a:off x="7919209" y="5824095"/>
            <a:ext cx="4135771" cy="37728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cs typeface="Calibri Light" panose="020F0302020204030204" pitchFamily="34" charset="0"/>
              </a:rPr>
              <a:t>Source: </a:t>
            </a:r>
            <a:r>
              <a:rPr lang="en-US" sz="1600" dirty="0">
                <a:cs typeface="Calibri Light" panose="020F0302020204030204" pitchFamily="34" charset="0"/>
                <a:hlinkClick r:id="rId5"/>
              </a:rPr>
              <a:t>Lieberman-</a:t>
            </a:r>
            <a:r>
              <a:rPr lang="en-US" sz="1600" dirty="0" err="1">
                <a:cs typeface="Calibri Light" panose="020F0302020204030204" pitchFamily="34" charset="0"/>
                <a:hlinkClick r:id="rId5"/>
              </a:rPr>
              <a:t>Cribbin</a:t>
            </a:r>
            <a:r>
              <a:rPr lang="en-US" sz="1600" dirty="0">
                <a:cs typeface="Calibri Light" panose="020F0302020204030204" pitchFamily="34" charset="0"/>
                <a:hlinkClick r:id="rId5"/>
              </a:rPr>
              <a:t> et al. (2021). </a:t>
            </a:r>
            <a:endParaRPr lang="en-US" sz="1600" dirty="0"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970E4-D6F4-D49A-AB79-C031FE66216C}"/>
              </a:ext>
            </a:extLst>
          </p:cNvPr>
          <p:cNvSpPr txBox="1"/>
          <p:nvPr/>
        </p:nvSpPr>
        <p:spPr>
          <a:xfrm>
            <a:off x="6342079" y="1709302"/>
            <a:ext cx="5285062" cy="4129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70C0"/>
                </a:solidFill>
                <a:cs typeface="Calibri Light" panose="020F0302020204030204" pitchFamily="34" charset="0"/>
              </a:rPr>
              <a:t>Figure: </a:t>
            </a:r>
            <a:r>
              <a:rPr lang="en-US" dirty="0">
                <a:cs typeface="Calibri Light" panose="020F0302020204030204" pitchFamily="34" charset="0"/>
              </a:rPr>
              <a:t>Hurricane Harvey Accidents Near Houston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77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Liability as a Regulatory Instrument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610F3-11E7-76A9-1DF7-B8120BD83A4C}"/>
              </a:ext>
            </a:extLst>
          </p:cNvPr>
          <p:cNvSpPr txBox="1"/>
          <p:nvPr/>
        </p:nvSpPr>
        <p:spPr>
          <a:xfrm>
            <a:off x="731685" y="2277274"/>
            <a:ext cx="4728082" cy="23034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Advantages: </a:t>
            </a:r>
          </a:p>
          <a:p>
            <a:pPr marL="342900" lvl="0" indent="-342900">
              <a:lnSpc>
                <a:spcPct val="135000"/>
              </a:lnSpc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 cost if minimal risk and infrequent accidents. </a:t>
            </a:r>
          </a:p>
          <a:p>
            <a:pPr marL="342900" indent="-342900">
              <a:lnSpc>
                <a:spcPct val="135000"/>
              </a:lnSpc>
              <a:buFontTx/>
              <a:buAutoNum type="arabicParenR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More decentralized than direct regulation, hence lower information requirements for the regulator.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D11771-A31B-D851-67AB-8315533BF814}"/>
                  </a:ext>
                </a:extLst>
              </p:cNvPr>
              <p:cNvSpPr txBox="1"/>
              <p:nvPr/>
            </p:nvSpPr>
            <p:spPr>
              <a:xfrm>
                <a:off x="6405996" y="2207732"/>
                <a:ext cx="4879002" cy="34252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5000"/>
                  </a:lnSpc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Disadvantages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342900" lvl="0" indent="-342900">
                  <a:lnSpc>
                    <a:spcPct val="135000"/>
                  </a:lnSpc>
                  <a:buAutoNum type="arabicParenR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costly than direct regulation for common and/or significant hazards.</a:t>
                </a:r>
              </a:p>
              <a:p>
                <a:pPr marL="342900" lvl="0" indent="-342900">
                  <a:lnSpc>
                    <a:spcPct val="135000"/>
                  </a:lnSpc>
                  <a:buAutoNum type="arabicParenR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Legal process is not always initiated and can be capricious, hence lowering incentive for polluters to take precautions. </a:t>
                </a:r>
              </a:p>
              <a:p>
                <a:pPr marL="342900" lvl="0" indent="-342900">
                  <a:lnSpc>
                    <a:spcPct val="135000"/>
                  </a:lnSpc>
                  <a:buAutoNum type="arabicParenR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Polluter b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ankruptcy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cleanup costs may fall on taxpayers. </a:t>
                </a:r>
              </a:p>
              <a:p>
                <a:pPr marL="342900" lvl="0" indent="-342900">
                  <a:lnSpc>
                    <a:spcPct val="135000"/>
                  </a:lnSpc>
                  <a:buAutoNum type="arabicParenR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D11771-A31B-D851-67AB-8315533B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96" y="2207732"/>
                <a:ext cx="4879002" cy="3425297"/>
              </a:xfrm>
              <a:prstGeom prst="rect">
                <a:avLst/>
              </a:prstGeom>
              <a:blipFill>
                <a:blip r:embed="rId4"/>
                <a:stretch>
                  <a:fillRect l="-112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483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5B888-FC7A-B574-9794-09EF5C73311E}"/>
                  </a:ext>
                </a:extLst>
              </p:cNvPr>
              <p:cNvSpPr txBox="1"/>
              <p:nvPr/>
            </p:nvSpPr>
            <p:spPr>
              <a:xfrm>
                <a:off x="1790653" y="2071452"/>
                <a:ext cx="7529516" cy="345787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5000"/>
                  </a:lnSpc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Research question: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cleanup of superfund sites raise housing values?</a:t>
                </a:r>
              </a:p>
              <a:p>
                <a:pPr lvl="0">
                  <a:lnSpc>
                    <a:spcPct val="135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35000"/>
                  </a:lnSpc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Methods: </a:t>
                </a: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Compare housing values within 3 miles of 321 NPL sites that are cleaned (i.e., delisted from the NPL) to those that are not cleaned using tract-level data from the 1990 and 2000 census.</a:t>
                </a: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Run a basic hedonic model -- the effect of de-listing on home values.</a:t>
                </a:r>
                <a:endParaRPr lang="en-US" dirty="0"/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𝐻𝑜𝑢𝑠𝑖𝑛𝑔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𝑘𝑡</m:t>
                              </m:r>
                            </m:sub>
                          </m:sSub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5B888-FC7A-B574-9794-09EF5C73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53" y="2071452"/>
                <a:ext cx="7529516" cy="3457870"/>
              </a:xfrm>
              <a:prstGeom prst="rect">
                <a:avLst/>
              </a:prstGeom>
              <a:blipFill>
                <a:blip r:embed="rId5"/>
                <a:stretch>
                  <a:fillRect l="-7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0524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5B888-FC7A-B574-9794-09EF5C73311E}"/>
                  </a:ext>
                </a:extLst>
              </p:cNvPr>
              <p:cNvSpPr txBox="1"/>
              <p:nvPr/>
            </p:nvSpPr>
            <p:spPr>
              <a:xfrm>
                <a:off x="669908" y="2221496"/>
                <a:ext cx="4243636" cy="230274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5000"/>
                  </a:lnSpc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Tract-level first-differences hedonic model: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Tract k, years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{1990, 2000}. </a:t>
                </a: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Main variable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share of the tract in a 3-mile buffer around the NPL site. </a:t>
                </a: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Point estimate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5B888-FC7A-B574-9794-09EF5C73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08" y="2221496"/>
                <a:ext cx="4243636" cy="2302746"/>
              </a:xfrm>
              <a:prstGeom prst="rect">
                <a:avLst/>
              </a:prstGeom>
              <a:blipFill>
                <a:blip r:embed="rId5"/>
                <a:stretch>
                  <a:fillRect l="-1293" r="-1437" b="-317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BDD7A9-0BD0-470E-910C-0CD030CB0338}"/>
              </a:ext>
            </a:extLst>
          </p:cNvPr>
          <p:cNvCxnSpPr>
            <a:cxnSpLocks/>
          </p:cNvCxnSpPr>
          <p:nvPr/>
        </p:nvCxnSpPr>
        <p:spPr>
          <a:xfrm flipV="1">
            <a:off x="7897551" y="2782793"/>
            <a:ext cx="1270009" cy="53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EACD80-BB8D-3A54-4263-BBDCA6A0537D}"/>
              </a:ext>
            </a:extLst>
          </p:cNvPr>
          <p:cNvSpPr txBox="1"/>
          <p:nvPr/>
        </p:nvSpPr>
        <p:spPr>
          <a:xfrm>
            <a:off x="9286613" y="1769540"/>
            <a:ext cx="2504308" cy="27569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rgbClr val="0070C0"/>
                </a:solidFill>
                <a:cs typeface="Calibri Light" panose="020F0302020204030204" pitchFamily="34" charset="0"/>
              </a:rPr>
              <a:t>Variables for steps in the superfund process (proposal, listing, construction, de-listing).</a:t>
            </a:r>
          </a:p>
          <a:p>
            <a:pPr>
              <a:lnSpc>
                <a:spcPct val="125000"/>
              </a:lnSpc>
            </a:pPr>
            <a:endParaRPr lang="en-US" sz="2000" dirty="0">
              <a:solidFill>
                <a:srgbClr val="0070C0"/>
              </a:solidFill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000" dirty="0">
              <a:solidFill>
                <a:srgbClr val="0070C0"/>
              </a:solidFill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6FD28-5C39-7FA4-2941-78E066FD0E9F}"/>
              </a:ext>
            </a:extLst>
          </p:cNvPr>
          <p:cNvSpPr txBox="1"/>
          <p:nvPr/>
        </p:nvSpPr>
        <p:spPr>
          <a:xfrm>
            <a:off x="9286613" y="4229747"/>
            <a:ext cx="2824263" cy="19874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rgbClr val="FF0000"/>
                </a:solidFill>
              </a:rPr>
              <a:t>Housing stock, socioeconomic, and demographic characteristics of the tract.</a:t>
            </a:r>
            <a:endParaRPr lang="en-US" sz="2000" dirty="0">
              <a:solidFill>
                <a:srgbClr val="FF0000"/>
              </a:solidFill>
              <a:cs typeface="Calibri Light" panose="020F03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97FFE-50B8-671D-C671-A19A3FA0B21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5868" y="4593523"/>
            <a:ext cx="1870745" cy="629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4F416-58CC-6614-E0CC-90327FA5C43C}"/>
                  </a:ext>
                </a:extLst>
              </p:cNvPr>
              <p:cNvSpPr txBox="1"/>
              <p:nvPr/>
            </p:nvSpPr>
            <p:spPr>
              <a:xfrm>
                <a:off x="5233499" y="2526162"/>
                <a:ext cx="3457477" cy="2067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𝐻𝑜𝑢𝑠𝑖𝑛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2000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𝐻𝑜𝑢𝑠𝑖𝑛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1990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2000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,1990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,2000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,1990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,2000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,1990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,2000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,1990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,2000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1990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54F416-58CC-6614-E0CC-90327FA5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99" y="2526162"/>
                <a:ext cx="3457477" cy="2067361"/>
              </a:xfrm>
              <a:prstGeom prst="rect">
                <a:avLst/>
              </a:prstGeom>
              <a:blipFill>
                <a:blip r:embed="rId6"/>
                <a:stretch>
                  <a:fillRect t="-21176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7651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5B888-FC7A-B574-9794-09EF5C73311E}"/>
                  </a:ext>
                </a:extLst>
              </p:cNvPr>
              <p:cNvSpPr txBox="1"/>
              <p:nvPr/>
            </p:nvSpPr>
            <p:spPr>
              <a:xfrm>
                <a:off x="669907" y="2221496"/>
                <a:ext cx="5227553" cy="305134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5000"/>
                  </a:lnSpc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Another twist: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G&amp;T run these regressions nine times, once for each percentile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the housing value distribution in a given tract where:</a:t>
                </a:r>
              </a:p>
              <a:p>
                <a:pPr lvl="1"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10, 20,…,90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35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Why not just use the median?</a:t>
                </a:r>
              </a:p>
              <a:p>
                <a:pPr lvl="1">
                  <a:lnSpc>
                    <a:spcPct val="135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5B888-FC7A-B574-9794-09EF5C73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07" y="2221496"/>
                <a:ext cx="5227553" cy="3051348"/>
              </a:xfrm>
              <a:prstGeom prst="rect">
                <a:avLst/>
              </a:prstGeom>
              <a:blipFill>
                <a:blip r:embed="rId5"/>
                <a:stretch>
                  <a:fillRect l="-105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63A3771-AD6A-3686-267B-C7DD35F72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374" y="1768373"/>
            <a:ext cx="4962525" cy="4143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27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44A31-1870-45D2-AF86-00FC6190E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62" y="1628605"/>
            <a:ext cx="6972300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B0C40-2009-97F6-24C3-3EA752221526}"/>
              </a:ext>
            </a:extLst>
          </p:cNvPr>
          <p:cNvSpPr txBox="1"/>
          <p:nvPr/>
        </p:nvSpPr>
        <p:spPr>
          <a:xfrm>
            <a:off x="534652" y="1851267"/>
            <a:ext cx="3626288" cy="19295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1) Proposing a site for the NPL list is associated with significant decreases in home values for the lowest-valued homes.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67A3C-A950-587B-78E9-F42BECD44A49}"/>
              </a:ext>
            </a:extLst>
          </p:cNvPr>
          <p:cNvSpPr/>
          <p:nvPr/>
        </p:nvSpPr>
        <p:spPr>
          <a:xfrm>
            <a:off x="4605556" y="2516697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58753-EE5C-45B9-4F68-EEC2DDEF3675}"/>
              </a:ext>
            </a:extLst>
          </p:cNvPr>
          <p:cNvSpPr/>
          <p:nvPr/>
        </p:nvSpPr>
        <p:spPr>
          <a:xfrm>
            <a:off x="4472731" y="4425326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56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44A31-1870-45D2-AF86-00FC6190E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62" y="1628605"/>
            <a:ext cx="6972300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B0C40-2009-97F6-24C3-3EA752221526}"/>
              </a:ext>
            </a:extLst>
          </p:cNvPr>
          <p:cNvSpPr txBox="1"/>
          <p:nvPr/>
        </p:nvSpPr>
        <p:spPr>
          <a:xfrm>
            <a:off x="534652" y="1851267"/>
            <a:ext cx="3626288" cy="30513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2) Listing a site on the NPL is associated with significant increases in home values, with increases being more evenly spread across homes in the bottom half of the value distribution.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67A3C-A950-587B-78E9-F42BECD44A49}"/>
              </a:ext>
            </a:extLst>
          </p:cNvPr>
          <p:cNvSpPr/>
          <p:nvPr/>
        </p:nvSpPr>
        <p:spPr>
          <a:xfrm>
            <a:off x="4605556" y="2892104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58753-EE5C-45B9-4F68-EEC2DDEF3675}"/>
              </a:ext>
            </a:extLst>
          </p:cNvPr>
          <p:cNvSpPr/>
          <p:nvPr/>
        </p:nvSpPr>
        <p:spPr>
          <a:xfrm>
            <a:off x="4472168" y="4809945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40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44A31-1870-45D2-AF86-00FC6190E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62" y="1628605"/>
            <a:ext cx="6972300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B0C40-2009-97F6-24C3-3EA752221526}"/>
              </a:ext>
            </a:extLst>
          </p:cNvPr>
          <p:cNvSpPr txBox="1"/>
          <p:nvPr/>
        </p:nvSpPr>
        <p:spPr>
          <a:xfrm>
            <a:off x="534652" y="1851267"/>
            <a:ext cx="3450119" cy="37992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3) Finishing construction of the remediation plan on an NPL site is also associated with significant increases in home values across the value distribution.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Increases are largest in magnitude for homes with the lowest baseline values.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67A3C-A950-587B-78E9-F42BECD44A49}"/>
              </a:ext>
            </a:extLst>
          </p:cNvPr>
          <p:cNvSpPr/>
          <p:nvPr/>
        </p:nvSpPr>
        <p:spPr>
          <a:xfrm>
            <a:off x="4605556" y="3294776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58753-EE5C-45B9-4F68-EEC2DDEF3675}"/>
              </a:ext>
            </a:extLst>
          </p:cNvPr>
          <p:cNvSpPr/>
          <p:nvPr/>
        </p:nvSpPr>
        <p:spPr>
          <a:xfrm>
            <a:off x="4472168" y="5170672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44A31-1870-45D2-AF86-00FC6190E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62" y="1628605"/>
            <a:ext cx="6972300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B0C40-2009-97F6-24C3-3EA752221526}"/>
              </a:ext>
            </a:extLst>
          </p:cNvPr>
          <p:cNvSpPr txBox="1"/>
          <p:nvPr/>
        </p:nvSpPr>
        <p:spPr>
          <a:xfrm>
            <a:off x="534652" y="1851267"/>
            <a:ext cx="3450119" cy="41731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4) Deletion from the NPL list dramatically increases home values, by 19-25% depending on the starting values.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Increases are largest in magnitude for homes with the largest baseline values, but proportionally are largest for lowest-valued homes.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67A3C-A950-587B-78E9-F42BECD44A49}"/>
              </a:ext>
            </a:extLst>
          </p:cNvPr>
          <p:cNvSpPr/>
          <p:nvPr/>
        </p:nvSpPr>
        <p:spPr>
          <a:xfrm>
            <a:off x="4605556" y="3695355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58753-EE5C-45B9-4F68-EEC2DDEF3675}"/>
              </a:ext>
            </a:extLst>
          </p:cNvPr>
          <p:cNvSpPr/>
          <p:nvPr/>
        </p:nvSpPr>
        <p:spPr>
          <a:xfrm>
            <a:off x="4538862" y="5605011"/>
            <a:ext cx="6972300" cy="4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4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Cambria" panose="02040503050406030204" pitchFamily="18" charset="0"/>
              </a:rPr>
              <a:t>Part 1: Comprehensive Environmental Response, Compensation, and Liability Act</a:t>
            </a:r>
          </a:p>
        </p:txBody>
      </p:sp>
    </p:spTree>
    <p:extLst>
      <p:ext uri="{BB962C8B-B14F-4D97-AF65-F5344CB8AC3E}">
        <p14:creationId xmlns:p14="http://schemas.microsoft.com/office/powerpoint/2010/main" val="287994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Gamper-Rambindran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and Timmins (2013) 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5B888-FC7A-B574-9794-09EF5C73311E}"/>
              </a:ext>
            </a:extLst>
          </p:cNvPr>
          <p:cNvSpPr txBox="1"/>
          <p:nvPr/>
        </p:nvSpPr>
        <p:spPr>
          <a:xfrm>
            <a:off x="1874109" y="2247621"/>
            <a:ext cx="7848731" cy="33801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Summary of findings and take-away: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impacts of completing construction of remediation on home values, larger impacts from deletion from the NPL.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Benefits are the sum of the housing value changes for each decile times the tract-level number of houses divided by ten.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benefits per site are $72 million, average costs are $9 million.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Benefits &gt; Costs for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out of 55 sites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02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latin typeface="+mj-lt"/>
                <a:cs typeface="Calibri" panose="020F0502020204030204" pitchFamily="34" charset="0"/>
              </a:rPr>
              <a:t>Other Benefits of Cleanup: 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7884C-CF6E-5E29-94A0-5F56542E62B4}"/>
              </a:ext>
            </a:extLst>
          </p:cNvPr>
          <p:cNvSpPr txBox="1"/>
          <p:nvPr/>
        </p:nvSpPr>
        <p:spPr>
          <a:xfrm>
            <a:off x="2175827" y="2260252"/>
            <a:ext cx="7671699" cy="34252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Research goal: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/>
              <a:t>xamine the long-term effects of prenatal exposure to environmental toxics from Superfund sites on observable outcomes in restricted-use education data. Research setting: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/>
              <a:t>8% of Florida students born from 1994-2002 live within 2 miles of a Superfund site.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These students also have K-12 education records. </a:t>
            </a:r>
          </a:p>
          <a:p>
            <a:pPr lvl="0">
              <a:lnSpc>
                <a:spcPct val="135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Methods: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/>
              <a:t>ompare siblings living within 2 miles of an NPL site who faced different toxic exposures during gestation because of Superfund site cleanup.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51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07884C-CF6E-5E29-94A0-5F56542E62B4}"/>
                  </a:ext>
                </a:extLst>
              </p:cNvPr>
              <p:cNvSpPr txBox="1"/>
              <p:nvPr/>
            </p:nvSpPr>
            <p:spPr>
              <a:xfrm>
                <a:off x="415858" y="2239232"/>
                <a:ext cx="7225749" cy="385951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5000"/>
                  </a:lnSpc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Empirical Model: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Sibling comparison before and after cleanup of a superfund site. </a:t>
                </a:r>
                <a:endParaRPr lang="en-US" dirty="0"/>
              </a:p>
              <a:p>
                <a:pPr lvl="0"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𝐵𝑒𝑓𝑜𝑟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𝐷𝑢𝑟𝑖𝑛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b="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Child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, family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, year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school-related behavioral problems, Florida Comprehensive Assessment Test (FCAT) scores, grade repetition, and diagnosis with a cognitive disability</a:t>
                </a:r>
              </a:p>
              <a:p>
                <a:pPr marL="742950" lvl="1" indent="-285750">
                  <a:lnSpc>
                    <a:spcPct val="13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Before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indicator for being born before cleanup, </a:t>
                </a:r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during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indicator for being born during cleanup.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07884C-CF6E-5E29-94A0-5F56542E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8" y="2239232"/>
                <a:ext cx="7225749" cy="3859518"/>
              </a:xfrm>
              <a:prstGeom prst="rect">
                <a:avLst/>
              </a:prstGeom>
              <a:blipFill>
                <a:blip r:embed="rId5"/>
                <a:stretch>
                  <a:fillRect l="-675" b="-158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4C3DF9F-5E06-04FB-C2AB-E60CD2416458}"/>
              </a:ext>
            </a:extLst>
          </p:cNvPr>
          <p:cNvSpPr txBox="1"/>
          <p:nvPr/>
        </p:nvSpPr>
        <p:spPr>
          <a:xfrm>
            <a:off x="7818540" y="3877410"/>
            <a:ext cx="2824263" cy="12180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rgbClr val="FF0000"/>
                </a:solidFill>
              </a:rPr>
              <a:t>Controls for gender, birth year, birth month, birth spacing, and birth order</a:t>
            </a:r>
            <a:endParaRPr lang="en-US" sz="2000" dirty="0">
              <a:solidFill>
                <a:srgbClr val="FF0000"/>
              </a:solidFill>
              <a:cs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D09119-B7CC-6935-3050-1FFDE5C95ABD}"/>
              </a:ext>
            </a:extLst>
          </p:cNvPr>
          <p:cNvCxnSpPr>
            <a:cxnSpLocks/>
          </p:cNvCxnSpPr>
          <p:nvPr/>
        </p:nvCxnSpPr>
        <p:spPr>
          <a:xfrm>
            <a:off x="5681096" y="3510613"/>
            <a:ext cx="2028387" cy="591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A811B7-DAB7-6F70-8969-495580BB4FE0}"/>
              </a:ext>
            </a:extLst>
          </p:cNvPr>
          <p:cNvSpPr txBox="1"/>
          <p:nvPr/>
        </p:nvSpPr>
        <p:spPr>
          <a:xfrm>
            <a:off x="7978517" y="2371577"/>
            <a:ext cx="2504308" cy="12180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rgbClr val="0070C0"/>
                </a:solidFill>
                <a:cs typeface="Calibri Light" panose="020F0302020204030204" pitchFamily="34" charset="0"/>
              </a:rPr>
              <a:t>Family fixed effect</a:t>
            </a:r>
          </a:p>
          <a:p>
            <a:pPr>
              <a:lnSpc>
                <a:spcPct val="125000"/>
              </a:lnSpc>
            </a:pPr>
            <a:endParaRPr lang="en-US" sz="2000" dirty="0">
              <a:solidFill>
                <a:srgbClr val="0070C0"/>
              </a:solidFill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000" dirty="0">
              <a:solidFill>
                <a:srgbClr val="0070C0"/>
              </a:solidFill>
              <a:cs typeface="Calibri Light" panose="020F03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2B63F6-3AA8-5D09-8703-A4DADFF56F16}"/>
              </a:ext>
            </a:extLst>
          </p:cNvPr>
          <p:cNvCxnSpPr>
            <a:cxnSpLocks/>
          </p:cNvCxnSpPr>
          <p:nvPr/>
        </p:nvCxnSpPr>
        <p:spPr>
          <a:xfrm flipV="1">
            <a:off x="6011677" y="2619680"/>
            <a:ext cx="1966840" cy="493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9425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7884C-CF6E-5E29-94A0-5F56542E62B4}"/>
              </a:ext>
            </a:extLst>
          </p:cNvPr>
          <p:cNvSpPr txBox="1"/>
          <p:nvPr/>
        </p:nvSpPr>
        <p:spPr>
          <a:xfrm>
            <a:off x="390692" y="2464248"/>
            <a:ext cx="5705308" cy="30513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Other considerations: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Potential for effects of toxic chemicals exposure to endure after cleanup.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Avoidance behaviors could bias any results to zero.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Unknown mechanism of exposure across sites.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Cleanup takes a long time, so the sample is relatively limited.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DE5DE-F8B8-6860-A31E-5DED29E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83" y="2464248"/>
            <a:ext cx="5305425" cy="3629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332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26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14F36-8840-A9A1-2C5E-B23BA87B4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76" y="1252724"/>
            <a:ext cx="5546740" cy="3491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790BF-81AF-D954-B8CB-D1C6F36D5E09}"/>
              </a:ext>
            </a:extLst>
          </p:cNvPr>
          <p:cNvSpPr txBox="1"/>
          <p:nvPr/>
        </p:nvSpPr>
        <p:spPr>
          <a:xfrm>
            <a:off x="415857" y="2239232"/>
            <a:ext cx="4849195" cy="41731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Children born before cleanup, in comparison to siblings born after cleanup, are significantly more likely to: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 a grade</a:t>
            </a:r>
          </a:p>
          <a:p>
            <a:pPr marL="1200150" lvl="2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8.3 percentage points more likely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lower on standardized tests </a:t>
            </a:r>
          </a:p>
          <a:p>
            <a:pPr marL="1200150" lvl="2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is one half the impact of being in a small class in Kindergarten.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more behavioral incidents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diagnosed with a cognitive disability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D5EC-4C97-6053-6C61-F4F635254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76" y="4434198"/>
            <a:ext cx="5200650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A6382B-AEC6-5F69-B5AD-320100B0EEEB}"/>
              </a:ext>
            </a:extLst>
          </p:cNvPr>
          <p:cNvSpPr/>
          <p:nvPr/>
        </p:nvSpPr>
        <p:spPr>
          <a:xfrm>
            <a:off x="7021585" y="3254928"/>
            <a:ext cx="647001" cy="1068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92939-ED94-3C67-C654-A3053508C685}"/>
              </a:ext>
            </a:extLst>
          </p:cNvPr>
          <p:cNvSpPr/>
          <p:nvPr/>
        </p:nvSpPr>
        <p:spPr>
          <a:xfrm>
            <a:off x="7021585" y="5972960"/>
            <a:ext cx="3565321" cy="347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80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26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14F36-8840-A9A1-2C5E-B23BA87B4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76" y="1252724"/>
            <a:ext cx="5546740" cy="3491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790BF-81AF-D954-B8CB-D1C6F36D5E09}"/>
              </a:ext>
            </a:extLst>
          </p:cNvPr>
          <p:cNvSpPr txBox="1"/>
          <p:nvPr/>
        </p:nvSpPr>
        <p:spPr>
          <a:xfrm>
            <a:off x="415857" y="2239232"/>
            <a:ext cx="4849195" cy="41731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Children born before cleanup, in comparison to siblings born after cleanup, are significantly more likely to: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a grade</a:t>
            </a:r>
          </a:p>
          <a:p>
            <a:pPr marL="1200150" lvl="2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8.3 percentage points more likely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lower on standardized tests </a:t>
            </a:r>
          </a:p>
          <a:p>
            <a:pPr marL="1200150" lvl="2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Effect is one half the impact of being in a small class in Kindergarten.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more behavioral incidents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diagnosed with a cognitive disability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D5EC-4C97-6053-6C61-F4F635254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76" y="4434198"/>
            <a:ext cx="5200650" cy="1885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EF82DC-F665-62C6-F399-7C1926587ADE}"/>
              </a:ext>
            </a:extLst>
          </p:cNvPr>
          <p:cNvSpPr/>
          <p:nvPr/>
        </p:nvSpPr>
        <p:spPr>
          <a:xfrm>
            <a:off x="7823345" y="3256998"/>
            <a:ext cx="647001" cy="1068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9D62A-6104-2EFC-05D5-CC4364514F1F}"/>
              </a:ext>
            </a:extLst>
          </p:cNvPr>
          <p:cNvSpPr/>
          <p:nvPr/>
        </p:nvSpPr>
        <p:spPr>
          <a:xfrm>
            <a:off x="6988029" y="5712902"/>
            <a:ext cx="3565321" cy="347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718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26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14F36-8840-A9A1-2C5E-B23BA87B4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76" y="1252724"/>
            <a:ext cx="5546740" cy="3491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790BF-81AF-D954-B8CB-D1C6F36D5E09}"/>
              </a:ext>
            </a:extLst>
          </p:cNvPr>
          <p:cNvSpPr txBox="1"/>
          <p:nvPr/>
        </p:nvSpPr>
        <p:spPr>
          <a:xfrm>
            <a:off x="415857" y="2239232"/>
            <a:ext cx="4849195" cy="41731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Children born before cleanup, in comparison to siblings born after cleanup, are significantly more likely to: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a grade</a:t>
            </a:r>
          </a:p>
          <a:p>
            <a:pPr marL="1200150" lvl="2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8.3 percentage points more likely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 lower on standardized tests </a:t>
            </a:r>
          </a:p>
          <a:p>
            <a:pPr marL="1200150" lvl="2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Effect is one half the impact of being in a small class in Kindergarten.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more behavioral incidents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diagnosed with a cognitive disability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D5EC-4C97-6053-6C61-F4F635254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76" y="4434198"/>
            <a:ext cx="5200650" cy="1885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EF82DC-F665-62C6-F399-7C1926587ADE}"/>
              </a:ext>
            </a:extLst>
          </p:cNvPr>
          <p:cNvSpPr/>
          <p:nvPr/>
        </p:nvSpPr>
        <p:spPr>
          <a:xfrm>
            <a:off x="8687411" y="3270751"/>
            <a:ext cx="1597492" cy="1068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9D62A-6104-2EFC-05D5-CC4364514F1F}"/>
              </a:ext>
            </a:extLst>
          </p:cNvPr>
          <p:cNvSpPr/>
          <p:nvPr/>
        </p:nvSpPr>
        <p:spPr>
          <a:xfrm>
            <a:off x="6988029" y="5431682"/>
            <a:ext cx="3565321" cy="347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450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26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Persico,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Figlio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, and Roth (2020)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790BF-81AF-D954-B8CB-D1C6F36D5E09}"/>
              </a:ext>
            </a:extLst>
          </p:cNvPr>
          <p:cNvSpPr txBox="1"/>
          <p:nvPr/>
        </p:nvSpPr>
        <p:spPr>
          <a:xfrm>
            <a:off x="441024" y="2413959"/>
            <a:ext cx="4849195" cy="26774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notable findings: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 are not necessarily limited to within three miles of a Superfund site.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80 million Americans live within 3 miles of a Superfund site, and 11 million live within one mile.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6583-59B8-63C5-BB10-CCF89D202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942" y="1676754"/>
            <a:ext cx="6641483" cy="4151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377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533304" y="-236790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Other Impacts of Cleanup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5B888-FC7A-B574-9794-09EF5C73311E}"/>
              </a:ext>
            </a:extLst>
          </p:cNvPr>
          <p:cNvSpPr txBox="1"/>
          <p:nvPr/>
        </p:nvSpPr>
        <p:spPr>
          <a:xfrm>
            <a:off x="661826" y="2442178"/>
            <a:ext cx="6849008" cy="26774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EPA has spent nearly $17 billion to clean up roughly 650 Superfund sites since the start of the program. Now, thes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e sites: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Support over 10,000 businesses with total annual sales of more than $63 billion. </a:t>
            </a:r>
          </a:p>
          <a:p>
            <a:pPr marL="742950" lvl="1" indent="-28575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These businesses employed over 245,000 employees taking home $18 billion in income annually. </a:t>
            </a:r>
          </a:p>
          <a:p>
            <a:pPr lvl="0">
              <a:lnSpc>
                <a:spcPct val="135000"/>
              </a:lnSpc>
            </a:pPr>
            <a:endParaRPr lang="en-US" dirty="0">
              <a:solidFill>
                <a:srgbClr val="111111"/>
              </a:solidFill>
              <a:latin typeface="SourceSans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67FEE-8322-3B23-6F12-ED46E0A1F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779" y="44355"/>
            <a:ext cx="2541961" cy="6052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915F8-1F8C-8E78-1BD5-73B4B61E7ED2}"/>
              </a:ext>
            </a:extLst>
          </p:cNvPr>
          <p:cNvSpPr txBox="1"/>
          <p:nvPr/>
        </p:nvSpPr>
        <p:spPr>
          <a:xfrm>
            <a:off x="8279937" y="6097012"/>
            <a:ext cx="3741487" cy="37728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1" dirty="0">
                <a:solidFill>
                  <a:srgbClr val="0070C0"/>
                </a:solidFill>
                <a:cs typeface="Calibri Light" panose="020F0302020204030204" pitchFamily="34" charset="0"/>
              </a:rPr>
              <a:t>Source: </a:t>
            </a:r>
            <a:r>
              <a:rPr lang="en-US" sz="1600" dirty="0">
                <a:cs typeface="Calibri Light" panose="020F0302020204030204" pitchFamily="34" charset="0"/>
                <a:hlinkClick r:id="rId5"/>
              </a:rPr>
              <a:t>EPA, 2022. </a:t>
            </a:r>
            <a:endParaRPr lang="en-US" sz="1600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62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525409"/>
            <a:ext cx="7225748" cy="121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fr-FR" sz="4000" dirty="0">
                <a:solidFill>
                  <a:srgbClr val="0070C0"/>
                </a:solidFill>
                <a:latin typeface="+mj-lt"/>
              </a:rPr>
              <a:t>CERCLA in the News: </a:t>
            </a:r>
            <a:r>
              <a:rPr lang="fr-FR" sz="4000" dirty="0" err="1">
                <a:solidFill>
                  <a:srgbClr val="0070C0"/>
                </a:solidFill>
                <a:latin typeface="+mj-lt"/>
              </a:rPr>
              <a:t>Designation</a:t>
            </a:r>
            <a:r>
              <a:rPr lang="fr-FR" sz="4000" dirty="0">
                <a:solidFill>
                  <a:srgbClr val="0070C0"/>
                </a:solidFill>
                <a:latin typeface="+mj-lt"/>
              </a:rPr>
              <a:t> of PFAS as a </a:t>
            </a:r>
            <a:r>
              <a:rPr lang="fr-FR" sz="4000" dirty="0" err="1">
                <a:solidFill>
                  <a:srgbClr val="0070C0"/>
                </a:solidFill>
                <a:latin typeface="+mj-lt"/>
              </a:rPr>
              <a:t>Hazardous</a:t>
            </a:r>
            <a:r>
              <a:rPr lang="fr-FR" sz="4000" dirty="0">
                <a:solidFill>
                  <a:srgbClr val="0070C0"/>
                </a:solidFill>
                <a:latin typeface="+mj-lt"/>
              </a:rPr>
              <a:t> Substance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C9C1A-2C0A-C647-439F-D071114C11D6}"/>
              </a:ext>
            </a:extLst>
          </p:cNvPr>
          <p:cNvSpPr txBox="1"/>
          <p:nvPr/>
        </p:nvSpPr>
        <p:spPr>
          <a:xfrm>
            <a:off x="628455" y="2417315"/>
            <a:ext cx="8935959" cy="3141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EPA is proposing to designate PFOA and PFOS as hazardous substances.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You can submit a public comment on the proposed regulation </a:t>
            </a:r>
            <a:r>
              <a:rPr lang="en-US" sz="2000" dirty="0">
                <a:cs typeface="Calibri Light" panose="020F0302020204030204" pitchFamily="34" charset="0"/>
                <a:hlinkClick r:id="rId4"/>
              </a:rPr>
              <a:t>here</a:t>
            </a:r>
            <a:r>
              <a:rPr lang="en-US" sz="2000" dirty="0"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25000"/>
              </a:lnSpc>
            </a:pPr>
            <a:endParaRPr lang="en-US" sz="20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A hazardous substance designation would mean that sites contaminated with these chemicals could become Superfund sites, with resulting cleanup and liability.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As many as 44,000 new sites would be investigated. </a:t>
            </a:r>
          </a:p>
          <a:p>
            <a:pPr>
              <a:lnSpc>
                <a:spcPct val="125000"/>
              </a:lnSpc>
            </a:pPr>
            <a:endParaRPr lang="en-US" sz="20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Some notable opposition from industry (see </a:t>
            </a:r>
            <a:r>
              <a:rPr lang="en-US" sz="2000" dirty="0">
                <a:cs typeface="Calibri Light" panose="020F0302020204030204" pitchFamily="34" charset="0"/>
                <a:hlinkClick r:id="rId5"/>
              </a:rPr>
              <a:t>Chamber of Commerce report</a:t>
            </a:r>
            <a:r>
              <a:rPr lang="en-US" sz="2000" dirty="0">
                <a:cs typeface="Calibri Light" panose="020F0302020204030204" pitchFamily="34" charset="0"/>
              </a:rPr>
              <a:t>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8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6F36D3-DD33-23CB-7384-06AA37E96198}"/>
              </a:ext>
            </a:extLst>
          </p:cNvPr>
          <p:cNvSpPr txBox="1"/>
          <p:nvPr/>
        </p:nvSpPr>
        <p:spPr>
          <a:xfrm>
            <a:off x="455334" y="2359056"/>
            <a:ext cx="6168486" cy="3526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Original site of a potential canal connecting upper and lower Niagara Rivers.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Hooker Chemical Company waste dumping site for lindane, chlorobenzenes, acid chlorides, and many other chemicals.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Miscarriages, half of children had birth defects, one third of residents had chromosomal damage.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221 families relocated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$275m in cleanup costs.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9DE45C4-EAEF-510B-58CF-71D3365B273C}"/>
              </a:ext>
            </a:extLst>
          </p:cNvPr>
          <p:cNvSpPr txBox="1">
            <a:spLocks/>
          </p:cNvSpPr>
          <p:nvPr/>
        </p:nvSpPr>
        <p:spPr>
          <a:xfrm>
            <a:off x="-1129748" y="430567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Love Canal, NY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E6EC54-04A8-3421-CCA9-83CF1A5A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42" y="291689"/>
            <a:ext cx="3752848" cy="55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A71DA-3E83-AAE5-9B11-99786A686B53}"/>
              </a:ext>
            </a:extLst>
          </p:cNvPr>
          <p:cNvSpPr txBox="1"/>
          <p:nvPr/>
        </p:nvSpPr>
        <p:spPr>
          <a:xfrm>
            <a:off x="7346747" y="5827953"/>
            <a:ext cx="4497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cs typeface="Calibri Light" panose="020F0302020204030204" pitchFamily="34" charset="0"/>
              </a:rPr>
              <a:t>Figure: </a:t>
            </a:r>
            <a:r>
              <a:rPr lang="en-US" b="0" i="0" dirty="0">
                <a:solidFill>
                  <a:srgbClr val="1B1B1B"/>
                </a:solidFill>
                <a:effectLst/>
              </a:rPr>
              <a:t>Aerial image of the Love Canal community (</a:t>
            </a:r>
            <a:r>
              <a:rPr lang="en-US" b="0" i="0" dirty="0">
                <a:solidFill>
                  <a:srgbClr val="1B1B1B"/>
                </a:solidFill>
                <a:effectLst/>
                <a:hlinkClick r:id="rId5"/>
              </a:rPr>
              <a:t>source</a:t>
            </a:r>
            <a:r>
              <a:rPr lang="en-US" b="0" i="0" dirty="0">
                <a:solidFill>
                  <a:srgbClr val="1B1B1B"/>
                </a:solidFill>
                <a:effectLst/>
              </a:rPr>
              <a:t>).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C8742-2064-F883-B356-B417E96FDDC7}"/>
              </a:ext>
            </a:extLst>
          </p:cNvPr>
          <p:cNvSpPr txBox="1"/>
          <p:nvPr/>
        </p:nvSpPr>
        <p:spPr>
          <a:xfrm>
            <a:off x="10511119" y="1030047"/>
            <a:ext cx="1452993" cy="83330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b="1" dirty="0">
                <a:cs typeface="Calibri Light" panose="020F0302020204030204" pitchFamily="34" charset="0"/>
              </a:rPr>
              <a:t>Elementary School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6289C3-6BF6-EA81-D653-B59CC2D278DA}"/>
              </a:ext>
            </a:extLst>
          </p:cNvPr>
          <p:cNvCxnSpPr>
            <a:cxnSpLocks/>
          </p:cNvCxnSpPr>
          <p:nvPr/>
        </p:nvCxnSpPr>
        <p:spPr>
          <a:xfrm flipH="1">
            <a:off x="8998721" y="1629528"/>
            <a:ext cx="1512398" cy="524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BF5371-C92E-9688-EA6B-4A42B8D22EE7}"/>
              </a:ext>
            </a:extLst>
          </p:cNvPr>
          <p:cNvSpPr txBox="1"/>
          <p:nvPr/>
        </p:nvSpPr>
        <p:spPr>
          <a:xfrm>
            <a:off x="10511119" y="3645917"/>
            <a:ext cx="1452993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b="1" dirty="0">
                <a:cs typeface="Calibri Light" panose="020F0302020204030204" pitchFamily="34" charset="0"/>
              </a:rPr>
              <a:t>Former Canal 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47079-7397-18F2-304B-A2C564D7602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144000" y="4062569"/>
            <a:ext cx="13671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1797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Cambria" panose="02040503050406030204" pitchFamily="18" charset="0"/>
              </a:rPr>
              <a:t>Part 2: Resource Conservation and Recovery Act</a:t>
            </a:r>
          </a:p>
        </p:txBody>
      </p:sp>
    </p:spTree>
    <p:extLst>
      <p:ext uri="{BB962C8B-B14F-4D97-AF65-F5344CB8AC3E}">
        <p14:creationId xmlns:p14="http://schemas.microsoft.com/office/powerpoint/2010/main" val="50854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525409"/>
            <a:ext cx="7225748" cy="741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fr-FR" sz="4000" dirty="0">
                <a:solidFill>
                  <a:srgbClr val="0070C0"/>
                </a:solidFill>
                <a:latin typeface="+mj-lt"/>
              </a:rPr>
              <a:t>RCRA </a:t>
            </a:r>
            <a:r>
              <a:rPr lang="fr-FR" sz="4000" dirty="0" err="1">
                <a:solidFill>
                  <a:srgbClr val="0070C0"/>
                </a:solidFill>
                <a:latin typeface="+mj-lt"/>
              </a:rPr>
              <a:t>Overview</a:t>
            </a:r>
            <a:endParaRPr lang="fr-FR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C9C1A-2C0A-C647-439F-D071114C11D6}"/>
              </a:ext>
            </a:extLst>
          </p:cNvPr>
          <p:cNvSpPr txBox="1"/>
          <p:nvPr/>
        </p:nvSpPr>
        <p:spPr>
          <a:xfrm>
            <a:off x="620066" y="2064978"/>
            <a:ext cx="10151398" cy="37201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900" dirty="0">
                <a:cs typeface="Calibri Light" panose="020F0302020204030204" pitchFamily="34" charset="0"/>
              </a:rPr>
              <a:t>The Resource Conservation and Recovery Act (RCRA), which existed before the Superfund program, provides minimum standards for land storage of waste. </a:t>
            </a:r>
          </a:p>
          <a:p>
            <a:pPr>
              <a:lnSpc>
                <a:spcPct val="125000"/>
              </a:lnSpc>
            </a:pPr>
            <a:endParaRPr lang="en-US" sz="19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900" dirty="0">
                <a:cs typeface="Calibri Light" panose="020F0302020204030204" pitchFamily="34" charset="0"/>
              </a:rPr>
              <a:t>It was the “... last remaining loophole in environmental law, that of unregulated land disposal of discarded materials and hazardous wastes” (</a:t>
            </a:r>
            <a:r>
              <a:rPr lang="en-US" sz="1900" dirty="0">
                <a:cs typeface="Calibri Light" panose="020F0302020204030204" pitchFamily="34" charset="0"/>
                <a:hlinkClick r:id="rId4"/>
              </a:rPr>
              <a:t>Jenkins et al. 2008</a:t>
            </a:r>
            <a:r>
              <a:rPr lang="en-US" sz="1900" dirty="0">
                <a:cs typeface="Calibri Light" panose="020F0302020204030204" pitchFamily="34" charset="0"/>
              </a:rPr>
              <a:t>).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Subtitle D, Hazardous Waste: “cradle-to-grave” requirements on hazardous waste management.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Subtitle C, Nonhazardous Waste: Minimum standards for landfills and recycling programs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1900" dirty="0">
              <a:cs typeface="Calibri Light" panose="020F0302020204030204" pitchFamily="34" charset="0"/>
            </a:endParaRPr>
          </a:p>
          <a:p>
            <a:pPr lvl="1">
              <a:lnSpc>
                <a:spcPct val="125000"/>
              </a:lnSpc>
            </a:pPr>
            <a:endParaRPr lang="en-US" sz="1900" b="1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62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83126" y="525409"/>
            <a:ext cx="7225748" cy="741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fr-FR" sz="4000" dirty="0">
                <a:solidFill>
                  <a:srgbClr val="0070C0"/>
                </a:solidFill>
                <a:latin typeface="+mj-lt"/>
              </a:rPr>
              <a:t>RCRA: </a:t>
            </a:r>
            <a:r>
              <a:rPr lang="fr-FR" sz="4000" dirty="0" err="1">
                <a:solidFill>
                  <a:srgbClr val="0070C0"/>
                </a:solidFill>
                <a:latin typeface="+mj-lt"/>
              </a:rPr>
              <a:t>Subtitle</a:t>
            </a:r>
            <a:r>
              <a:rPr lang="fr-FR" sz="4000" dirty="0">
                <a:solidFill>
                  <a:srgbClr val="0070C0"/>
                </a:solidFill>
                <a:latin typeface="+mj-lt"/>
              </a:rPr>
              <a:t> 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C9C1A-2C0A-C647-439F-D071114C11D6}"/>
              </a:ext>
            </a:extLst>
          </p:cNvPr>
          <p:cNvSpPr txBox="1"/>
          <p:nvPr/>
        </p:nvSpPr>
        <p:spPr>
          <a:xfrm>
            <a:off x="620065" y="2064978"/>
            <a:ext cx="10109453" cy="3141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Largely based on the first hazardous waste control act written by California, RCRA:D establishes many requirements for hazardous waste management: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Defines hazardous waste.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Specific listed chemicals </a:t>
            </a:r>
            <a:r>
              <a:rPr lang="en-US" sz="2000" i="1" dirty="0">
                <a:cs typeface="Calibri Light" panose="020F0302020204030204" pitchFamily="34" charset="0"/>
              </a:rPr>
              <a:t>OR</a:t>
            </a:r>
            <a:r>
              <a:rPr lang="en-US" sz="2000" dirty="0">
                <a:cs typeface="Calibri Light" panose="020F0302020204030204" pitchFamily="34" charset="0"/>
              </a:rPr>
              <a:t> any substance that exhibits toxicity, ignitability, corrosivity, or reactivity.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Tracking and reporting of all wastes from cradle to grave.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Transport, storage, and disposal procedure requirements.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New waste management industry: Treatment, Storage, and Disposal (TSD) facilities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415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-1129748" y="810635"/>
            <a:ext cx="7225748" cy="741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fr-FR" sz="4000" dirty="0">
                <a:solidFill>
                  <a:srgbClr val="0070C0"/>
                </a:solidFill>
                <a:latin typeface="+mj-lt"/>
              </a:rPr>
              <a:t>RCRA: </a:t>
            </a:r>
            <a:r>
              <a:rPr lang="fr-FR" sz="4000" dirty="0" err="1">
                <a:solidFill>
                  <a:srgbClr val="0070C0"/>
                </a:solidFill>
                <a:latin typeface="+mj-lt"/>
              </a:rPr>
              <a:t>Subtitle</a:t>
            </a:r>
            <a:r>
              <a:rPr lang="fr-FR" sz="4000" dirty="0">
                <a:solidFill>
                  <a:srgbClr val="0070C0"/>
                </a:solidFill>
                <a:latin typeface="+mj-lt"/>
              </a:rPr>
              <a:t>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C9C1A-2C0A-C647-439F-D071114C11D6}"/>
              </a:ext>
            </a:extLst>
          </p:cNvPr>
          <p:cNvSpPr txBox="1"/>
          <p:nvPr/>
        </p:nvSpPr>
        <p:spPr>
          <a:xfrm>
            <a:off x="860740" y="2338995"/>
            <a:ext cx="5321432" cy="3526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Increased landfill requirements: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Eliminated open dumping and open burning of waste.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Closed nearly 900 landfills and led to increasing concentration in the waste management industry.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Recycling and trash programs delegated to states, resulting in a wide variety of program types.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BF604E-C131-4971-802B-B5E035CC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10" y="1360209"/>
            <a:ext cx="5832690" cy="450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FB771-0E0F-4F34-ADD4-05F25390397F}"/>
              </a:ext>
            </a:extLst>
          </p:cNvPr>
          <p:cNvSpPr txBox="1"/>
          <p:nvPr/>
        </p:nvSpPr>
        <p:spPr>
          <a:xfrm>
            <a:off x="6471532" y="5648770"/>
            <a:ext cx="5187242" cy="68505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cs typeface="Calibri Light" panose="020F0302020204030204" pitchFamily="34" charset="0"/>
              </a:rPr>
              <a:t>The Kenilworth Dump in DC allowed open burning for decades. </a:t>
            </a:r>
            <a:r>
              <a:rPr lang="en-US" sz="1600" dirty="0">
                <a:cs typeface="Calibri Light" panose="020F0302020204030204" pitchFamily="34" charset="0"/>
                <a:hlinkClick r:id="rId5"/>
              </a:rPr>
              <a:t>Source</a:t>
            </a:r>
            <a:r>
              <a:rPr lang="en-US" sz="1600" dirty="0">
                <a:cs typeface="Calibri Light" panose="020F0302020204030204" pitchFamily="34" charset="0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619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170501" y="521093"/>
            <a:ext cx="7225748" cy="741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fr-FR" sz="4000" dirty="0" err="1">
                <a:solidFill>
                  <a:srgbClr val="0070C0"/>
                </a:solidFill>
                <a:latin typeface="+mj-lt"/>
              </a:rPr>
              <a:t>Experimentation</a:t>
            </a:r>
            <a:r>
              <a:rPr lang="fr-FR" sz="4000" dirty="0">
                <a:solidFill>
                  <a:srgbClr val="0070C0"/>
                </a:solidFill>
                <a:latin typeface="+mj-lt"/>
              </a:rPr>
              <a:t> in Waste Management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C9C1A-2C0A-C647-439F-D071114C11D6}"/>
              </a:ext>
            </a:extLst>
          </p:cNvPr>
          <p:cNvSpPr txBox="1"/>
          <p:nvPr/>
        </p:nvSpPr>
        <p:spPr>
          <a:xfrm>
            <a:off x="745126" y="1855519"/>
            <a:ext cx="6223233" cy="45679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Calibri Light" panose="020F0302020204030204" pitchFamily="34" charset="0"/>
              </a:rPr>
              <a:t>Some market-based examples: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dirty="0">
                <a:cs typeface="Calibri Light" panose="020F0302020204030204" pitchFamily="34" charset="0"/>
              </a:rPr>
              <a:t>Front-end disposal charges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alibri Light" panose="020F0302020204030204" pitchFamily="34" charset="0"/>
              </a:rPr>
              <a:t>Examples: Plastic bag fees, car batteries.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dirty="0">
                <a:cs typeface="Calibri Light" panose="020F0302020204030204" pitchFamily="34" charset="0"/>
              </a:rPr>
              <a:t>Deposit refund schemes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alibri Light" panose="020F0302020204030204" pitchFamily="34" charset="0"/>
              </a:rPr>
              <a:t>Examples: Soda cans, car batteries. Essentially works like an abatement subsidy or pollution tax.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dirty="0">
                <a:cs typeface="Calibri Light" panose="020F0302020204030204" pitchFamily="34" charset="0"/>
              </a:rPr>
              <a:t>Cash for trash programs 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>
                <a:cs typeface="Calibri Light" panose="020F0302020204030204" pitchFamily="34" charset="0"/>
              </a:rPr>
              <a:t>Examples: </a:t>
            </a:r>
            <a:r>
              <a:rPr lang="en-US" dirty="0">
                <a:cs typeface="Calibri Light" panose="020F0302020204030204" pitchFamily="34" charset="0"/>
              </a:rPr>
              <a:t>Seattle, Austin TX, Portland ME, all have “pay as you throw” strategies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alibri Light" panose="020F0302020204030204" pitchFamily="34" charset="0"/>
              </a:rPr>
              <a:t>Increased composting, recycling, and trash compacting. Might have increased illegal dumping by </a:t>
            </a:r>
            <a:r>
              <a:rPr lang="en-US" dirty="0">
                <a:solidFill>
                  <a:srgbClr val="FF0000"/>
                </a:solidFill>
                <a:cs typeface="Calibri Light" panose="020F0302020204030204" pitchFamily="34" charset="0"/>
              </a:rPr>
              <a:t>28-43%</a:t>
            </a:r>
            <a:r>
              <a:rPr lang="en-US" dirty="0">
                <a:cs typeface="Calibri Light" panose="020F0302020204030204" pitchFamily="34" charset="0"/>
              </a:rPr>
              <a:t> (</a:t>
            </a:r>
            <a:r>
              <a:rPr lang="en-US" dirty="0">
                <a:cs typeface="Calibri Light" panose="020F0302020204030204" pitchFamily="34" charset="0"/>
                <a:hlinkClick r:id="rId4"/>
              </a:rPr>
              <a:t>Fullerton, 1996</a:t>
            </a:r>
            <a:r>
              <a:rPr lang="en-US" dirty="0">
                <a:cs typeface="Calibri Light" panose="020F0302020204030204" pitchFamily="34" charset="0"/>
              </a:rPr>
              <a:t>).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endParaRPr lang="en-US" dirty="0">
              <a:cs typeface="Calibri Light" panose="020F0302020204030204" pitchFamily="34" charset="0"/>
            </a:endParaRPr>
          </a:p>
        </p:txBody>
      </p:sp>
      <p:pic>
        <p:nvPicPr>
          <p:cNvPr id="2050" name="Picture 2" descr="Zero Waste Case Study: San Francisco | US EPA">
            <a:extLst>
              <a:ext uri="{FF2B5EF4-FFF2-40B4-BE49-F238E27FC236}">
                <a16:creationId xmlns:a16="http://schemas.microsoft.com/office/drawing/2014/main" id="{41BB4CD1-395D-4EDF-B8FF-F865D0A7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81" y="2116134"/>
            <a:ext cx="4593021" cy="305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80DC8-9001-463A-847B-A12DDF0135AD}"/>
              </a:ext>
            </a:extLst>
          </p:cNvPr>
          <p:cNvSpPr txBox="1"/>
          <p:nvPr/>
        </p:nvSpPr>
        <p:spPr>
          <a:xfrm>
            <a:off x="7399281" y="5173364"/>
            <a:ext cx="4593021" cy="7591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Calibri Light" panose="020F0302020204030204" pitchFamily="34" charset="0"/>
              </a:rPr>
              <a:t>Mandatory three-stream waste collection in San Francisco diverts 80% of waste (</a:t>
            </a:r>
            <a:r>
              <a:rPr lang="en-US" dirty="0">
                <a:cs typeface="Calibri Light" panose="020F0302020204030204" pitchFamily="34" charset="0"/>
                <a:hlinkClick r:id="rId6"/>
              </a:rPr>
              <a:t>EPA, 2021</a:t>
            </a:r>
            <a:r>
              <a:rPr lang="en-US" dirty="0">
                <a:cs typeface="Calibri Light" panose="020F0302020204030204" pitchFamily="34" charset="0"/>
              </a:rPr>
              <a:t>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4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Cambria" panose="02040503050406030204" pitchFamily="18" charset="0"/>
              </a:rPr>
              <a:t>Part 3: Case Study #3 PFAS NPDWR</a:t>
            </a:r>
          </a:p>
        </p:txBody>
      </p:sp>
    </p:spTree>
    <p:extLst>
      <p:ext uri="{BB962C8B-B14F-4D97-AF65-F5344CB8AC3E}">
        <p14:creationId xmlns:p14="http://schemas.microsoft.com/office/powerpoint/2010/main" val="3458873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C1114C5-4090-AE34-02FC-F7E59BB400B0}"/>
              </a:ext>
            </a:extLst>
          </p:cNvPr>
          <p:cNvSpPr txBox="1">
            <a:spLocks/>
          </p:cNvSpPr>
          <p:nvPr/>
        </p:nvSpPr>
        <p:spPr>
          <a:xfrm>
            <a:off x="537687" y="208451"/>
            <a:ext cx="7225748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What Are Per- and Polyfluoroalkyl Substances (PFAS)?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7D8F3-497F-E45B-12A3-6E9FC423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" t="3713" r="2514" b="11341"/>
          <a:stretch/>
        </p:blipFill>
        <p:spPr>
          <a:xfrm>
            <a:off x="164112" y="1634387"/>
            <a:ext cx="6014745" cy="45910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072FDE3-E9E0-7CEF-137D-6FB2B1A0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078" y="1803062"/>
            <a:ext cx="4916872" cy="3471151"/>
          </a:xfrm>
        </p:spPr>
        <p:txBody>
          <a:bodyPr>
            <a:noAutofit/>
          </a:bodyPr>
          <a:lstStyle/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PFAS refers to a large class of synthetic chemicals.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Chains of carbon atoms surrounded by fluorine atoms.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in homes, businesses, and industry since the 1940s.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Detected in soil, water, and air samples.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people have been exposed to PFAS. 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Resist decomposition in the environment and in the human body (“forever chemicals”). 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 or suspected toxicity.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developmental, reproductive, liver, immune, thyroid, cardiovascular, and kidney effects.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are relatively well understood; many others are not.</a:t>
            </a:r>
          </a:p>
        </p:txBody>
      </p:sp>
    </p:spTree>
    <p:extLst>
      <p:ext uri="{BB962C8B-B14F-4D97-AF65-F5344CB8AC3E}">
        <p14:creationId xmlns:p14="http://schemas.microsoft.com/office/powerpoint/2010/main" val="178987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0553F-B58F-6842-CC90-E30D4ADE073A}"/>
              </a:ext>
            </a:extLst>
          </p:cNvPr>
          <p:cNvSpPr txBox="1"/>
          <p:nvPr/>
        </p:nvSpPr>
        <p:spPr>
          <a:xfrm>
            <a:off x="2141707" y="270783"/>
            <a:ext cx="7908586" cy="59105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dirty="0">
                <a:cs typeface="Calibri Light" panose="020F0302020204030204" pitchFamily="34" charset="0"/>
                <a:hlinkClick r:id="rId4"/>
              </a:rPr>
              <a:t>Environmental Working Group’s PFAS Interactive Map</a:t>
            </a:r>
            <a:endParaRPr lang="en-US" sz="2800" dirty="0"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C302F-35A4-0675-4E86-5976D039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003" y="955419"/>
            <a:ext cx="9899994" cy="5336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193FB-359B-77CD-29FE-6504F9A5C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683" y="4653865"/>
            <a:ext cx="1923314" cy="16378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4654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-269435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800" dirty="0">
                <a:solidFill>
                  <a:srgbClr val="0070C0"/>
                </a:solidFill>
                <a:latin typeface="+mj-lt"/>
              </a:rPr>
              <a:t>Next class</a:t>
            </a:r>
          </a:p>
          <a:p>
            <a:pPr algn="ctr"/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8D491-E9D6-4622-95D9-A31A202ACC5D}"/>
              </a:ext>
            </a:extLst>
          </p:cNvPr>
          <p:cNvSpPr txBox="1"/>
          <p:nvPr/>
        </p:nvSpPr>
        <p:spPr>
          <a:xfrm>
            <a:off x="603872" y="1905506"/>
            <a:ext cx="10755528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endParaRPr lang="en-US" sz="2400" b="1" dirty="0"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Next class will cover the topic of regulating cars. </a:t>
            </a:r>
          </a:p>
          <a:p>
            <a:pPr lvl="1"/>
            <a:endParaRPr lang="en-US" sz="2400" dirty="0"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A reading and optional podcast for Wednesday: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  <a:hlinkClick r:id="rId4"/>
              </a:rPr>
              <a:t>Killeen and Levinson (2017)</a:t>
            </a:r>
            <a:endParaRPr lang="en-US" sz="2400" dirty="0"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  <a:hlinkClick r:id="rId5" tooltip="https://www.resources.org/resources-radio/driving-toward-justice-transportation-and-equity-with-regan-patterson/"/>
              </a:rPr>
              <a:t>Regan Patterson Transportation Justice podcast</a:t>
            </a:r>
            <a:endParaRPr lang="en-US" sz="2400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333520" y="2409128"/>
            <a:ext cx="3512763" cy="3869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Many others: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  <a:hlinkClick r:id="rId4"/>
              </a:rPr>
              <a:t>The Hudson River (PCBs)</a:t>
            </a:r>
            <a:endParaRPr lang="en-US" sz="2200" dirty="0"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  <a:hlinkClick r:id="rId5"/>
              </a:rPr>
              <a:t>Times Beach, MO (dioxins) </a:t>
            </a:r>
            <a:r>
              <a:rPr lang="en-US" sz="2200" dirty="0">
                <a:cs typeface="Calibri Light" panose="020F0302020204030204" pitchFamily="34" charset="0"/>
              </a:rPr>
              <a:t> - (image </a:t>
            </a:r>
            <a:r>
              <a:rPr lang="en-US" sz="2200" dirty="0">
                <a:cs typeface="Calibri Light" panose="020F0302020204030204" pitchFamily="34" charset="0"/>
                <a:hlinkClick r:id="rId6"/>
              </a:rPr>
              <a:t>link</a:t>
            </a:r>
            <a:r>
              <a:rPr lang="en-US" sz="2200" dirty="0">
                <a:cs typeface="Calibri Light" panose="020F0302020204030204" pitchFamily="34" charset="0"/>
              </a:rPr>
              <a:t>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Valley of the Drums, KY (heavy metals)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2200" dirty="0">
              <a:cs typeface="Calibri Light" panose="020F030202020403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-192902" y="266817"/>
            <a:ext cx="4589226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Motivation for CERCLA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E935F-1552-9DC4-EFAB-E28014D0E818}"/>
              </a:ext>
            </a:extLst>
          </p:cNvPr>
          <p:cNvSpPr txBox="1"/>
          <p:nvPr/>
        </p:nvSpPr>
        <p:spPr>
          <a:xfrm>
            <a:off x="7808219" y="5755685"/>
            <a:ext cx="4383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cs typeface="Calibri Light" panose="020F0302020204030204" pitchFamily="34" charset="0"/>
              </a:rPr>
              <a:t>Figure: </a:t>
            </a:r>
            <a:r>
              <a:rPr lang="en-US" sz="1400" b="0" i="0" dirty="0">
                <a:solidFill>
                  <a:srgbClr val="1B1B1B"/>
                </a:solidFill>
                <a:effectLst/>
              </a:rPr>
              <a:t>General Electric (GE) dumped 1.3 million tons of PCBs into the Hudson river over 30 years until 1977.</a:t>
            </a:r>
            <a:endParaRPr lang="en-US" sz="1400" dirty="0"/>
          </a:p>
        </p:txBody>
      </p:sp>
      <p:pic>
        <p:nvPicPr>
          <p:cNvPr id="2050" name="Picture 2" descr="Introduction to Risk Assessment - ppt video online download">
            <a:extLst>
              <a:ext uri="{FF2B5EF4-FFF2-40B4-BE49-F238E27FC236}">
                <a16:creationId xmlns:a16="http://schemas.microsoft.com/office/drawing/2014/main" id="{DA460042-9E3E-122B-F7EB-D17EA47A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07" y="266817"/>
            <a:ext cx="3424439" cy="25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67CFE-0CF8-A823-83D6-0E4AA726AD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7147" y="187732"/>
            <a:ext cx="4170611" cy="5457039"/>
          </a:xfrm>
          <a:prstGeom prst="rect">
            <a:avLst/>
          </a:prstGeom>
        </p:spPr>
      </p:pic>
      <p:pic>
        <p:nvPicPr>
          <p:cNvPr id="2052" name="Picture 4" descr="20 Years Ago, Route 66 State Park Rose From The Ashes Of Times Beach | STLPR">
            <a:extLst>
              <a:ext uri="{FF2B5EF4-FFF2-40B4-BE49-F238E27FC236}">
                <a16:creationId xmlns:a16="http://schemas.microsoft.com/office/drawing/2014/main" id="{D9670C66-696D-5645-0C22-CB9E8F6C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75" y="2863646"/>
            <a:ext cx="4018172" cy="26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87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2153165"/>
            <a:ext cx="10339818" cy="39288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Three key pieces to CERCLA: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000" dirty="0">
                <a:cs typeface="Calibri Light" panose="020F0302020204030204" pitchFamily="34" charset="0"/>
              </a:rPr>
              <a:t>Identify hazardous waste sites, characterize their toxicity, and place some on a 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National Priorities List (NPL)</a:t>
            </a:r>
            <a:r>
              <a:rPr lang="en-US" sz="2000" dirty="0"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000" dirty="0">
                <a:cs typeface="Calibri Light" panose="020F0302020204030204" pitchFamily="34" charset="0"/>
              </a:rPr>
              <a:t>Establishment of a fund (i.e., the “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Superfund</a:t>
            </a:r>
            <a:r>
              <a:rPr lang="en-US" sz="2000" dirty="0">
                <a:cs typeface="Calibri Light" panose="020F0302020204030204" pitchFamily="34" charset="0"/>
              </a:rPr>
              <a:t>”) to clean up these sites in a timely manner. </a:t>
            </a:r>
          </a:p>
          <a:p>
            <a:pPr marL="1371600" lvl="2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Originally, fund was created with a tax on oil refineries and chemicals producers, which was dropped and then re-instated in 2021.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000" dirty="0">
                <a:cs typeface="Calibri Light" panose="020F0302020204030204" pitchFamily="34" charset="0"/>
              </a:rPr>
              <a:t>Allows the government, states, or private entities to recover cleanup costs from the release or potential release of hazardous substances from 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Potentially Responsible Parties</a:t>
            </a:r>
            <a:r>
              <a:rPr lang="en-US" sz="2000" dirty="0">
                <a:cs typeface="Calibri Light" panose="020F0302020204030204" pitchFamily="34" charset="0"/>
              </a:rPr>
              <a:t>. </a:t>
            </a:r>
          </a:p>
          <a:p>
            <a:pPr lvl="1"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CERCLA and the Superfund 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83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482627" y="1703369"/>
            <a:ext cx="5777833" cy="55476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900" dirty="0">
                <a:cs typeface="Calibri Light" panose="020F0302020204030204" pitchFamily="34" charset="0"/>
              </a:rPr>
              <a:t>Steps leading up to clean-up: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A site is reported to the National Response Center (24/7 call line) and then proposed as a site (“</a:t>
            </a:r>
            <a:r>
              <a:rPr lang="en-US" sz="1900" dirty="0">
                <a:solidFill>
                  <a:srgbClr val="0070C0"/>
                </a:solidFill>
                <a:cs typeface="Calibri Light" panose="020F0302020204030204" pitchFamily="34" charset="0"/>
              </a:rPr>
              <a:t>proposal</a:t>
            </a:r>
            <a:r>
              <a:rPr lang="en-US" sz="1900" dirty="0">
                <a:cs typeface="Calibri Light" panose="020F0302020204030204" pitchFamily="34" charset="0"/>
              </a:rPr>
              <a:t>”)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Preliminary investigation and site assessment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National Priorities Listing (“</a:t>
            </a:r>
            <a:r>
              <a:rPr lang="en-US" sz="1900" dirty="0">
                <a:solidFill>
                  <a:srgbClr val="0070C0"/>
                </a:solidFill>
                <a:cs typeface="Calibri Light" panose="020F0302020204030204" pitchFamily="34" charset="0"/>
              </a:rPr>
              <a:t>listing</a:t>
            </a:r>
            <a:r>
              <a:rPr lang="en-US" sz="1900" dirty="0">
                <a:cs typeface="Calibri Light" panose="020F0302020204030204" pitchFamily="34" charset="0"/>
              </a:rPr>
              <a:t>”)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Remedial investigation and cleanup feasibility study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Design of remediation action and Record of Decision (ROD) for the plan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Remedial cleanup construction (“</a:t>
            </a:r>
            <a:r>
              <a:rPr lang="en-US" sz="1900" dirty="0">
                <a:solidFill>
                  <a:srgbClr val="0070C0"/>
                </a:solidFill>
                <a:cs typeface="Calibri Light" panose="020F0302020204030204" pitchFamily="34" charset="0"/>
              </a:rPr>
              <a:t>construction</a:t>
            </a:r>
            <a:r>
              <a:rPr lang="en-US" sz="1900" dirty="0">
                <a:cs typeface="Calibri Light" panose="020F0302020204030204" pitchFamily="34" charset="0"/>
              </a:rPr>
              <a:t>”)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cs typeface="Calibri Light" panose="020F0302020204030204" pitchFamily="34" charset="0"/>
              </a:rPr>
              <a:t>Eventually, de-listing (“</a:t>
            </a:r>
            <a:r>
              <a:rPr lang="en-US" sz="1900" dirty="0">
                <a:solidFill>
                  <a:srgbClr val="0070C0"/>
                </a:solidFill>
                <a:cs typeface="Calibri Light" panose="020F0302020204030204" pitchFamily="34" charset="0"/>
              </a:rPr>
              <a:t>deletion</a:t>
            </a:r>
            <a:r>
              <a:rPr lang="en-US" sz="1900" dirty="0">
                <a:cs typeface="Calibri Light" panose="020F0302020204030204" pitchFamily="34" charset="0"/>
              </a:rPr>
              <a:t>”)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1900" dirty="0"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19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900" dirty="0">
                <a:cs typeface="Calibri Light" panose="020F0302020204030204" pitchFamily="34" charset="0"/>
              </a:rPr>
              <a:t>  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The Superfund Timeline to Full Cleanup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4C389-294F-BF5A-508A-EE1867CB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02" y="2013762"/>
            <a:ext cx="5233070" cy="408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32954-6537-9BC4-48D8-C4E3710B545F}"/>
              </a:ext>
            </a:extLst>
          </p:cNvPr>
          <p:cNvSpPr txBox="1"/>
          <p:nvPr/>
        </p:nvSpPr>
        <p:spPr>
          <a:xfrm>
            <a:off x="9624551" y="6097005"/>
            <a:ext cx="2300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cs typeface="Calibri Light" panose="020F0302020204030204" pitchFamily="34" charset="0"/>
              </a:rPr>
              <a:t>Source: </a:t>
            </a:r>
            <a:r>
              <a:rPr lang="en-US" sz="1400" dirty="0">
                <a:cs typeface="Calibri Light" panose="020F0302020204030204" pitchFamily="34" charset="0"/>
                <a:hlinkClick r:id="rId5"/>
              </a:rPr>
              <a:t>Jenkins et al. (2011).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2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Two Types of Actions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DBCEE-0F24-0DD4-CA12-8388208114F0}"/>
              </a:ext>
            </a:extLst>
          </p:cNvPr>
          <p:cNvSpPr txBox="1"/>
          <p:nvPr/>
        </p:nvSpPr>
        <p:spPr>
          <a:xfrm>
            <a:off x="731685" y="2084327"/>
            <a:ext cx="5364315" cy="37992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5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nature of the site, there are two types of action that may be taken: 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actions: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short-term responses to an emergency spill or ongoing urgent threat to public health. Much more common but less well-known incidents. 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Remedial actions: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Longer-term response to complex sites with multi-year investigation, detailed planning, public comment periods, and eventual clean-ups.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69085-3482-43AC-AAF2-3EB37D594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09" y="2343807"/>
            <a:ext cx="6194791" cy="2964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4ABDA-2177-AA95-16A9-F836CD02500D}"/>
              </a:ext>
            </a:extLst>
          </p:cNvPr>
          <p:cNvSpPr txBox="1"/>
          <p:nvPr/>
        </p:nvSpPr>
        <p:spPr>
          <a:xfrm>
            <a:off x="9624551" y="5492998"/>
            <a:ext cx="2300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cs typeface="Calibri Light" panose="020F0302020204030204" pitchFamily="34" charset="0"/>
              </a:rPr>
              <a:t>Source: </a:t>
            </a:r>
            <a:r>
              <a:rPr lang="en-US" sz="1400" dirty="0">
                <a:cs typeface="Calibri Light" panose="020F0302020204030204" pitchFamily="34" charset="0"/>
                <a:hlinkClick r:id="rId5"/>
              </a:rPr>
              <a:t>Jenkins et al. (2011).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5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38082" y="2084511"/>
            <a:ext cx="5168436" cy="3869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During site assessment: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Locations receive a Hazard Ranking Score (HRS).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Sites with a HRS above 28 are placed on the National Priorities List.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1,700 NPL sites created from 47,000 investigations.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cs typeface="Calibri Light" panose="020F0302020204030204" pitchFamily="34" charset="0"/>
              </a:rPr>
              <a:t>Currently  there are 1337 NPL sites, and 392 have been de-listed.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National Priorities Listing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3B21A-D966-7129-2653-83B828843D93}"/>
              </a:ext>
            </a:extLst>
          </p:cNvPr>
          <p:cNvSpPr txBox="1"/>
          <p:nvPr/>
        </p:nvSpPr>
        <p:spPr>
          <a:xfrm>
            <a:off x="8955993" y="5954288"/>
            <a:ext cx="2894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cs typeface="Calibri Light" panose="020F0302020204030204" pitchFamily="34" charset="0"/>
              </a:rPr>
              <a:t>Source: </a:t>
            </a:r>
            <a:r>
              <a:rPr lang="en-US" sz="1400" b="0" i="0" dirty="0">
                <a:solidFill>
                  <a:srgbClr val="1B1B1B"/>
                </a:solidFill>
                <a:effectLst/>
                <a:hlinkClick r:id="rId4"/>
              </a:rPr>
              <a:t>National Geographic (2014)</a:t>
            </a:r>
            <a:endParaRPr lang="en-US" sz="1400" dirty="0"/>
          </a:p>
        </p:txBody>
      </p:sp>
      <p:pic>
        <p:nvPicPr>
          <p:cNvPr id="6" name="Picture 2" descr="How Close Are You to a Superfund Site? | National Geographic">
            <a:extLst>
              <a:ext uri="{FF2B5EF4-FFF2-40B4-BE49-F238E27FC236}">
                <a16:creationId xmlns:a16="http://schemas.microsoft.com/office/drawing/2014/main" id="{4FA8D4BF-D0DB-EA6C-30D0-48428D64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84" y="1856748"/>
            <a:ext cx="5771353" cy="40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25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561253" y="1877436"/>
            <a:ext cx="6702671" cy="484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cs typeface="Calibri Light" panose="020F0302020204030204" pitchFamily="34" charset="0"/>
              </a:rPr>
              <a:t>It can take a long time to complete clean-up…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Timeline for NPL De-listing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3B21A-D966-7129-2653-83B828843D93}"/>
              </a:ext>
            </a:extLst>
          </p:cNvPr>
          <p:cNvSpPr txBox="1"/>
          <p:nvPr/>
        </p:nvSpPr>
        <p:spPr>
          <a:xfrm>
            <a:off x="8904718" y="6097627"/>
            <a:ext cx="2894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cs typeface="Calibri Light" panose="020F0302020204030204" pitchFamily="34" charset="0"/>
              </a:rPr>
              <a:t>Source: </a:t>
            </a:r>
            <a:r>
              <a:rPr lang="en-US" sz="1400" b="0" i="0" dirty="0">
                <a:solidFill>
                  <a:srgbClr val="1B1B1B"/>
                </a:solidFill>
                <a:effectLst/>
                <a:hlinkClick r:id="rId4"/>
              </a:rPr>
              <a:t>National Geographic (2014)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0C7A9-3E6F-5455-1029-520164EC6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6" y="2573377"/>
            <a:ext cx="5857875" cy="3524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A24D9-E5ED-D71A-996B-BBF4E0557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19" y="2497558"/>
            <a:ext cx="4634056" cy="3675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3118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31781</TotalTime>
  <Words>2421</Words>
  <Application>Microsoft Office PowerPoint</Application>
  <PresentationFormat>Widescreen</PresentationFormat>
  <Paragraphs>267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SourceSansPro</vt:lpstr>
      <vt:lpstr>Times New Roman</vt:lpstr>
      <vt:lpstr>Wingdings</vt:lpstr>
      <vt:lpstr>Presentation</vt:lpstr>
      <vt:lpstr>PowerPoint Presentation</vt:lpstr>
      <vt:lpstr>Part 1: Comprehensive Environmental Response, Compensation, and Liability 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Resource Conservation and Recovery Act</vt:lpstr>
      <vt:lpstr>PowerPoint Presentation</vt:lpstr>
      <vt:lpstr>PowerPoint Presentation</vt:lpstr>
      <vt:lpstr>PowerPoint Presentation</vt:lpstr>
      <vt:lpstr>PowerPoint Presentation</vt:lpstr>
      <vt:lpstr>Part 3: Case Study #3 PFAS NPDWR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Wes Austin</cp:lastModifiedBy>
  <cp:revision>817</cp:revision>
  <dcterms:created xsi:type="dcterms:W3CDTF">2018-08-24T16:58:07Z</dcterms:created>
  <dcterms:modified xsi:type="dcterms:W3CDTF">2022-11-01T01:59:05Z</dcterms:modified>
</cp:coreProperties>
</file>