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tags/tag37.xml" ContentType="application/vnd.openxmlformats-officedocument.presentationml.tags+xml"/>
  <Override PartName="/ppt/notesSlides/notesSlide37.xml" ContentType="application/vnd.openxmlformats-officedocument.presentationml.notesSlide+xml"/>
  <Override PartName="/ppt/tags/tag38.xml" ContentType="application/vnd.openxmlformats-officedocument.presentationml.tags+xml"/>
  <Override PartName="/ppt/notesSlides/notesSlide38.xml" ContentType="application/vnd.openxmlformats-officedocument.presentationml.notesSlide+xml"/>
  <Override PartName="/ppt/tags/tag39.xml" ContentType="application/vnd.openxmlformats-officedocument.presentationml.tags+xml"/>
  <Override PartName="/ppt/notesSlides/notesSlide3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15" r:id="rId2"/>
    <p:sldId id="763" r:id="rId3"/>
    <p:sldId id="778" r:id="rId4"/>
    <p:sldId id="777" r:id="rId5"/>
    <p:sldId id="764" r:id="rId6"/>
    <p:sldId id="779" r:id="rId7"/>
    <p:sldId id="791" r:id="rId8"/>
    <p:sldId id="768" r:id="rId9"/>
    <p:sldId id="769" r:id="rId10"/>
    <p:sldId id="765" r:id="rId11"/>
    <p:sldId id="782" r:id="rId12"/>
    <p:sldId id="784" r:id="rId13"/>
    <p:sldId id="783" r:id="rId14"/>
    <p:sldId id="785" r:id="rId15"/>
    <p:sldId id="772" r:id="rId16"/>
    <p:sldId id="773" r:id="rId17"/>
    <p:sldId id="774" r:id="rId18"/>
    <p:sldId id="786" r:id="rId19"/>
    <p:sldId id="787" r:id="rId20"/>
    <p:sldId id="788" r:id="rId21"/>
    <p:sldId id="767" r:id="rId22"/>
    <p:sldId id="771" r:id="rId23"/>
    <p:sldId id="792" r:id="rId24"/>
    <p:sldId id="799" r:id="rId25"/>
    <p:sldId id="796" r:id="rId26"/>
    <p:sldId id="795" r:id="rId27"/>
    <p:sldId id="793" r:id="rId28"/>
    <p:sldId id="794" r:id="rId29"/>
    <p:sldId id="798" r:id="rId30"/>
    <p:sldId id="800" r:id="rId31"/>
    <p:sldId id="789" r:id="rId32"/>
    <p:sldId id="770" r:id="rId33"/>
    <p:sldId id="756" r:id="rId34"/>
    <p:sldId id="734" r:id="rId35"/>
    <p:sldId id="801" r:id="rId36"/>
    <p:sldId id="759" r:id="rId37"/>
    <p:sldId id="802" r:id="rId38"/>
    <p:sldId id="790" r:id="rId39"/>
    <p:sldId id="804" r:id="rId40"/>
    <p:sldId id="762" r:id="rId41"/>
    <p:sldId id="46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FEF91F-1E90-493F-958D-5DD030754175}">
          <p14:sldIdLst>
            <p14:sldId id="315"/>
            <p14:sldId id="763"/>
            <p14:sldId id="778"/>
            <p14:sldId id="777"/>
            <p14:sldId id="764"/>
            <p14:sldId id="779"/>
            <p14:sldId id="791"/>
            <p14:sldId id="768"/>
            <p14:sldId id="769"/>
            <p14:sldId id="765"/>
            <p14:sldId id="782"/>
            <p14:sldId id="784"/>
            <p14:sldId id="783"/>
            <p14:sldId id="785"/>
            <p14:sldId id="772"/>
            <p14:sldId id="773"/>
            <p14:sldId id="774"/>
            <p14:sldId id="786"/>
            <p14:sldId id="787"/>
            <p14:sldId id="788"/>
            <p14:sldId id="767"/>
            <p14:sldId id="771"/>
            <p14:sldId id="792"/>
            <p14:sldId id="799"/>
            <p14:sldId id="796"/>
            <p14:sldId id="795"/>
            <p14:sldId id="793"/>
            <p14:sldId id="794"/>
            <p14:sldId id="798"/>
            <p14:sldId id="800"/>
            <p14:sldId id="789"/>
            <p14:sldId id="770"/>
            <p14:sldId id="756"/>
            <p14:sldId id="734"/>
            <p14:sldId id="801"/>
            <p14:sldId id="759"/>
            <p14:sldId id="802"/>
            <p14:sldId id="790"/>
            <p14:sldId id="804"/>
            <p14:sldId id="762"/>
            <p14:sldId id="465"/>
          </p14:sldIdLst>
        </p14:section>
        <p14:section name="Store" id="{99F90279-42E7-411D-A27A-8C0A36389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EBA090-0AE9-9F8E-40EE-5CC243E7E5EE}" name="Wes Austin" initials="WA" userId="Wes Austi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um, Bryan Michael" initials="PBM" lastIdx="3" clrIdx="0">
    <p:extLst>
      <p:ext uri="{19B8F6BF-5375-455C-9EA6-DF929625EA0E}">
        <p15:presenceInfo xmlns:p15="http://schemas.microsoft.com/office/powerpoint/2012/main" userId="S-1-5-21-2509641344-1052565914-3260824488-13179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3F314"/>
    <a:srgbClr val="FF9900"/>
    <a:srgbClr val="00B050"/>
    <a:srgbClr val="007033"/>
    <a:srgbClr val="C00000"/>
    <a:srgbClr val="2E6187"/>
    <a:srgbClr val="E09878"/>
    <a:srgbClr val="00002E"/>
    <a:srgbClr val="3B1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327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13A625-3A15-ACBE-8CBF-C2AAD8D30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0433B-45C8-E9C7-266E-286ED839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ABB0A-9B4A-4429-BD7A-E953AD02331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F3DAF-81C5-73CC-EF32-22C2A157AA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4091C-2588-55AB-A9AC-84519A4C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4628-7E14-4689-A0F7-5C5F1B1F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34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1268-28D7-4A1D-B6E7-7FC72436707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CB739-FC4C-4CC2-B8DD-75C8DB48E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5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9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4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0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86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8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2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83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1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2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27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2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3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3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4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2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1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0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2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1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7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2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0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0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B739-FC4C-4CC2-B8DD-75C8DB48E1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>
            <a:cxnSpLocks/>
          </p:cNvCxnSpPr>
          <p:nvPr userDrawn="1"/>
        </p:nvCxnSpPr>
        <p:spPr>
          <a:xfrm flipV="1">
            <a:off x="576573" y="3252524"/>
            <a:ext cx="871982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2895600" y="2336373"/>
            <a:ext cx="640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5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78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2251882" y="6506128"/>
            <a:ext cx="6587318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WTP for water quality, location information, and the rural-urban divide</a:t>
            </a:r>
          </a:p>
        </p:txBody>
      </p:sp>
    </p:spTree>
    <p:extLst>
      <p:ext uri="{BB962C8B-B14F-4D97-AF65-F5344CB8AC3E}">
        <p14:creationId xmlns:p14="http://schemas.microsoft.com/office/powerpoint/2010/main" val="6213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6453218"/>
            <a:ext cx="12192000" cy="418034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oter Placeholder 4"/>
          <p:cNvSpPr txBox="1">
            <a:spLocks/>
          </p:cNvSpPr>
          <p:nvPr userDrawn="1"/>
        </p:nvSpPr>
        <p:spPr>
          <a:xfrm>
            <a:off x="7906894" y="6514937"/>
            <a:ext cx="4285106" cy="294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ooter Placeholder 4"/>
          <p:cNvSpPr txBox="1">
            <a:spLocks/>
          </p:cNvSpPr>
          <p:nvPr userDrawn="1"/>
        </p:nvSpPr>
        <p:spPr>
          <a:xfrm>
            <a:off x="62778" y="6514936"/>
            <a:ext cx="6033221" cy="2945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18: Regulating Cars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36995" y="6490212"/>
            <a:ext cx="6318010" cy="288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6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5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://www.mpgillusion.com/p/what-is-mpg-illusio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mpgillusion.com/p/what-is-mpg-illusi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www.mpgillusion.com/p/what-is-mpg-illusi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0.png"/><Relationship Id="rId4" Type="http://schemas.openxmlformats.org/officeDocument/2006/relationships/hyperlink" Target="http://nsmn1.uh.edu/dgraur/niv/theMPGIllusio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1.jpeg"/><Relationship Id="rId4" Type="http://schemas.openxmlformats.org/officeDocument/2006/relationships/hyperlink" Target="http://www.mpgillusion.com/p/what-is-mpg-illusio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hyperlink" Target="https://nap.nationalacademies.org/read/21744/chapter/3" TargetMode="Externa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hyperlink" Target="https://blog.grabcad.com/blog/2018/12/20/whatever-happened-to-the-station-wago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3.jpeg"/><Relationship Id="rId5" Type="http://schemas.openxmlformats.org/officeDocument/2006/relationships/hyperlink" Target="https://www.thetruthaboutcars.com/2012/10/how-cafe-killed-compact-trucks-and-station-wagons/" TargetMode="External"/><Relationship Id="rId4" Type="http://schemas.openxmlformats.org/officeDocument/2006/relationships/hyperlink" Target="https://scholars.unh.edu/cgi/viewcontent.cgi?article=1009&amp;context=econ_facpu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hyperlink" Target="https://www.sciencedirect.com/science/article/abs/pii/S0165176517303427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hyperlink" Target="https://www.sciencedirect.com/science/article/abs/pii/S0165176517303427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hyperlink" Target="https://www.sciencedirect.com/science/article/abs/pii/S0165176517303427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epa.gov/ghgemissions/sources-greenhouse-gas-emissions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7.png"/><Relationship Id="rId4" Type="http://schemas.openxmlformats.org/officeDocument/2006/relationships/hyperlink" Target="https://drive.google.com/file/d/1Ym3m3qyyz5RVASt2k48kEFJEmnopdvvs/view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hyperlink" Target="https://drive.google.com/file/d/1Ym3m3qyyz5RVASt2k48kEFJEmnopdvvs/view" TargetMode="Externa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hyperlink" Target="https://www.nber.org/system/files/working_papers/w7774/w7774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nber.org/system/files/working_papers/w7774/w7774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nber.org/system/files/working_papers/w7774/w7774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hyperlink" Target="https://www.nber.org/system/files/working_papers/w7774/w7774.pdf" TargetMode="Externa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hyperlink" Target="https://www.nber.org/system/files/working_papers/w7774/w7774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1.emf"/><Relationship Id="rId4" Type="http://schemas.openxmlformats.org/officeDocument/2006/relationships/hyperlink" Target="https://www.nber.org/system/files/working_papers/w7774/w7774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22.emf"/><Relationship Id="rId4" Type="http://schemas.openxmlformats.org/officeDocument/2006/relationships/hyperlink" Target="https://www.nber.org/system/files/working_papers/w7774/w7774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22.emf"/><Relationship Id="rId4" Type="http://schemas.openxmlformats.org/officeDocument/2006/relationships/hyperlink" Target="https://www.nber.org/system/files/working_papers/w7774/w7774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2.emf"/><Relationship Id="rId4" Type="http://schemas.openxmlformats.org/officeDocument/2006/relationships/hyperlink" Target="https://www.nber.org/system/files/working_papers/w7774/w7774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hyperlink" Target="https://www.nber.org/system/files/working_papers/w22242/w22242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hyperlink" Target="https://www.nhtsa.gov/sites/nhtsa.gov/files/2022-04/Final-Rule-Preamble_CAFE-MY-2024-2026.pdf" TargetMode="Externa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hyperlink" Target="https://turborevs.org.uk/types-of-catalytic-converters/" TargetMode="Externa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hyperlink" Target="https://media.rff.org/documents/RFF-DP-03-37.pdf" TargetMode="Externa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hyperlink" Target="https://econweb.ucsd.edu/~m3jacobs/OptimalMobileRegulation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hyperlink" Target="https://econweb.ucsd.edu/~m3jacobs/OptimalMobileRegulation.pdf" TargetMode="Externa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27.png"/><Relationship Id="rId4" Type="http://schemas.openxmlformats.org/officeDocument/2006/relationships/hyperlink" Target="https://econweb.ucsd.edu/~m3jacobs/OptimalMobileRegulation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afdc.energy.gov/data/10562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hyperlink" Target="https://academic.oup.com/restud/advance-article-abstract/doi/10.1093/restud/rdac007/6529413?redirectedFrom=fulltext&amp;login=fals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s://www.aeaweb.org/articles?id=10.1257/aer.20130935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journals.uchicago.edu/doi/full/10.1086/70679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pubs.acs.org/doi/10.1021/acs.est.9b041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632" y="4471423"/>
            <a:ext cx="67093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+mj-lt"/>
                <a:cs typeface="Calibri Light" panose="020F0302020204030204" pitchFamily="34" charset="0"/>
              </a:rPr>
              <a:t>Prof. Austin</a:t>
            </a:r>
          </a:p>
          <a:p>
            <a:r>
              <a:rPr lang="en-US" sz="2600">
                <a:latin typeface="+mj-lt"/>
                <a:cs typeface="Calibri Light" panose="020F0302020204030204" pitchFamily="34" charset="0"/>
              </a:rPr>
              <a:t>Environmental Economics</a:t>
            </a:r>
            <a:br>
              <a:rPr lang="en-US" sz="2600">
                <a:latin typeface="+mj-lt"/>
                <a:cs typeface="Calibri Light" panose="020F0302020204030204" pitchFamily="34" charset="0"/>
              </a:rPr>
            </a:br>
            <a:r>
              <a:rPr lang="en-US" sz="2600">
                <a:latin typeface="+mj-lt"/>
                <a:cs typeface="Calibri Light" panose="020F0302020204030204" pitchFamily="34" charset="0"/>
              </a:rPr>
              <a:t>Econ 475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4632" y="2603768"/>
            <a:ext cx="11022736" cy="70788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  <a:cs typeface="Calibri Light" panose="020F0302020204030204" pitchFamily="34" charset="0"/>
              </a:rPr>
              <a:t>Lecture 18: Regulating Cars</a:t>
            </a:r>
          </a:p>
        </p:txBody>
      </p:sp>
    </p:spTree>
    <p:extLst>
      <p:ext uri="{BB962C8B-B14F-4D97-AF65-F5344CB8AC3E}">
        <p14:creationId xmlns:p14="http://schemas.microsoft.com/office/powerpoint/2010/main" val="276847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MPG Illusion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586F7-F372-CF5A-7041-D3BE1566A1A3}"/>
              </a:ext>
            </a:extLst>
          </p:cNvPr>
          <p:cNvSpPr txBox="1"/>
          <p:nvPr/>
        </p:nvSpPr>
        <p:spPr>
          <a:xfrm>
            <a:off x="1256497" y="2545511"/>
            <a:ext cx="8721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you drive 10,000 miles per year (about average).  Which improvement in </a:t>
            </a:r>
          </a:p>
          <a:p>
            <a:r>
              <a:rPr lang="en-US" sz="2000" dirty="0"/>
              <a:t>fuel economy is best?</a:t>
            </a:r>
          </a:p>
          <a:p>
            <a:endParaRPr lang="en-US" sz="2000" dirty="0"/>
          </a:p>
          <a:p>
            <a:pPr marL="800100" lvl="1" indent="-342900">
              <a:buAutoNum type="alphaLcParenR"/>
            </a:pPr>
            <a:r>
              <a:rPr lang="en-US" sz="2000" dirty="0"/>
              <a:t>From 10 to 11 mpg</a:t>
            </a:r>
          </a:p>
          <a:p>
            <a:pPr marL="800100" lvl="1" indent="-342900">
              <a:buAutoNum type="alphaLcParenR"/>
            </a:pPr>
            <a:r>
              <a:rPr lang="en-US" sz="2000" dirty="0"/>
              <a:t>From 17 to 20 mpg</a:t>
            </a:r>
          </a:p>
          <a:p>
            <a:pPr marL="800100" lvl="1" indent="-342900">
              <a:buAutoNum type="alphaLcParenR"/>
            </a:pPr>
            <a:r>
              <a:rPr lang="en-US" sz="2000" dirty="0"/>
              <a:t>From 35 to 50 mpg</a:t>
            </a:r>
          </a:p>
          <a:p>
            <a:pPr marL="342900" indent="-342900">
              <a:buAutoNum type="alphaLcParenR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F1DEB-F83E-CE5A-2C29-ACFD4C2827E5}"/>
              </a:ext>
            </a:extLst>
          </p:cNvPr>
          <p:cNvSpPr/>
          <p:nvPr/>
        </p:nvSpPr>
        <p:spPr>
          <a:xfrm>
            <a:off x="6470122" y="6112201"/>
            <a:ext cx="560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http://www.mpgillusion.com/p/what-is-mpg-illusion.html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92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MPG Illusion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F1DEB-F83E-CE5A-2C29-ACFD4C2827E5}"/>
              </a:ext>
            </a:extLst>
          </p:cNvPr>
          <p:cNvSpPr/>
          <p:nvPr/>
        </p:nvSpPr>
        <p:spPr>
          <a:xfrm>
            <a:off x="6470122" y="6112201"/>
            <a:ext cx="560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http://www.mpgillusion.com/p/what-is-mpg-illusion.html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9806C-ECF5-5B9D-8F63-872690799AD6}"/>
              </a:ext>
            </a:extLst>
          </p:cNvPr>
          <p:cNvSpPr txBox="1"/>
          <p:nvPr/>
        </p:nvSpPr>
        <p:spPr>
          <a:xfrm>
            <a:off x="705136" y="1867129"/>
            <a:ext cx="5602368" cy="42957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/>
              <a:t>Miles per gallon is a useful metric for: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How far you can go with one gallon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Range of your tank</a:t>
            </a:r>
          </a:p>
          <a:p>
            <a:pPr>
              <a:lnSpc>
                <a:spcPct val="125000"/>
              </a:lnSpc>
            </a:pPr>
            <a:r>
              <a:rPr lang="en-US" sz="2000" dirty="0"/>
              <a:t>What is most useful in making a fuel economy consumer decision?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How much gas you’ll use given your driving habits, or </a:t>
            </a:r>
            <a:r>
              <a:rPr lang="en-US" sz="2000" b="1" dirty="0">
                <a:solidFill>
                  <a:srgbClr val="0070C0"/>
                </a:solidFill>
              </a:rPr>
              <a:t>gallons per mile</a:t>
            </a:r>
            <a:r>
              <a:rPr lang="en-US" sz="2000" dirty="0"/>
              <a:t>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Related, how much you’ll spend on gas.</a:t>
            </a:r>
          </a:p>
          <a:p>
            <a:pPr>
              <a:lnSpc>
                <a:spcPct val="125000"/>
              </a:lnSpc>
            </a:pPr>
            <a:endParaRPr lang="en-US" sz="2000" dirty="0"/>
          </a:p>
          <a:p>
            <a:pPr>
              <a:lnSpc>
                <a:spcPct val="125000"/>
              </a:lnSpc>
            </a:pPr>
            <a:r>
              <a:rPr lang="en-US" sz="2000" dirty="0"/>
              <a:t>The latter is also more useful for considering the GHG implications. One gallon is 20 pounds of CO2.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BE945-DCD6-13D7-2E1C-D3AEF8FC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690" y="1867129"/>
            <a:ext cx="5638800" cy="3990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748A8-14FA-4792-861F-F80065C6804F}"/>
                  </a:ext>
                </a:extLst>
              </p:cNvPr>
              <p:cNvSpPr txBox="1"/>
              <p:nvPr/>
            </p:nvSpPr>
            <p:spPr>
              <a:xfrm>
                <a:off x="6224309" y="1410375"/>
                <a:ext cx="6093994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𝑔𝑝𝑚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𝑚𝑝𝑔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748A8-14FA-4792-861F-F80065C6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09" y="1410375"/>
                <a:ext cx="6093994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577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MPG Illusion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9806C-ECF5-5B9D-8F63-872690799AD6}"/>
              </a:ext>
            </a:extLst>
          </p:cNvPr>
          <p:cNvSpPr txBox="1"/>
          <p:nvPr/>
        </p:nvSpPr>
        <p:spPr>
          <a:xfrm>
            <a:off x="733487" y="2447412"/>
            <a:ext cx="4464337" cy="30623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2000" dirty="0">
                <a:latin typeface="Calibri" panose="020F0502020204030204" pitchFamily="34" charset="0"/>
              </a:rPr>
              <a:t>Table displays MPG improvements that yield equal decreases in gas consumption </a:t>
            </a:r>
            <a:endParaRPr lang="en-US" altLang="en-US" sz="2000" dirty="0"/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Gas savings are not a linear function of MPG.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Gallons per mile is a more intuitive way of thinking about fuel economy 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graphicFrame>
        <p:nvGraphicFramePr>
          <p:cNvPr id="3" name="Group 51">
            <a:extLst>
              <a:ext uri="{FF2B5EF4-FFF2-40B4-BE49-F238E27FC236}">
                <a16:creationId xmlns:a16="http://schemas.microsoft.com/office/drawing/2014/main" id="{BE6A78F8-3BD4-233E-96CE-386A88F2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0832"/>
              </p:ext>
            </p:extLst>
          </p:nvPr>
        </p:nvGraphicFramePr>
        <p:xfrm>
          <a:off x="5507418" y="1845001"/>
          <a:ext cx="6399858" cy="4267200"/>
        </p:xfrm>
        <a:graphic>
          <a:graphicData uri="http://schemas.openxmlformats.org/drawingml/2006/table">
            <a:tbl>
              <a:tblPr/>
              <a:tblGrid>
                <a:gridCol w="2133286">
                  <a:extLst>
                    <a:ext uri="{9D8B030D-6E8A-4147-A177-3AD203B41FA5}">
                      <a16:colId xmlns:a16="http://schemas.microsoft.com/office/drawing/2014/main" val="3048392538"/>
                    </a:ext>
                  </a:extLst>
                </a:gridCol>
                <a:gridCol w="2133286">
                  <a:extLst>
                    <a:ext uri="{9D8B030D-6E8A-4147-A177-3AD203B41FA5}">
                      <a16:colId xmlns:a16="http://schemas.microsoft.com/office/drawing/2014/main" val="298255686"/>
                    </a:ext>
                  </a:extLst>
                </a:gridCol>
                <a:gridCol w="2133286">
                  <a:extLst>
                    <a:ext uri="{9D8B030D-6E8A-4147-A177-3AD203B41FA5}">
                      <a16:colId xmlns:a16="http://schemas.microsoft.com/office/drawing/2014/main" val="4196159526"/>
                    </a:ext>
                  </a:extLst>
                </a:gridCol>
              </a:tblGrid>
              <a:tr h="571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Miles Per Gallon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Gallons Per 100 Miles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Gallons Per 10,000 Miles 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054524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534115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450964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12.5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794625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14.0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451179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16.5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449126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20.0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55435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97571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33.0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06667"/>
                  </a:ext>
                </a:extLst>
              </a:tr>
              <a:tr h="3231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50.0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4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0702CB2-011F-CD22-E566-9E7D89D28847}"/>
              </a:ext>
            </a:extLst>
          </p:cNvPr>
          <p:cNvSpPr/>
          <p:nvPr/>
        </p:nvSpPr>
        <p:spPr>
          <a:xfrm>
            <a:off x="6470122" y="6112201"/>
            <a:ext cx="560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http://www.mpgillusion.com/p/what-is-mpg-illusion.html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910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Larrick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&amp; Soll, 2008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CC915-37B1-545E-EDBD-0CA938BBA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770" y="1718895"/>
            <a:ext cx="7048500" cy="436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C7713-4B9F-AB3B-11BC-131EFC8A4521}"/>
              </a:ext>
            </a:extLst>
          </p:cNvPr>
          <p:cNvSpPr txBox="1"/>
          <p:nvPr/>
        </p:nvSpPr>
        <p:spPr>
          <a:xfrm>
            <a:off x="575730" y="2176571"/>
            <a:ext cx="3646145" cy="34470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en-US" sz="2000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Consumers do systematically mis-judge fuel economy savings.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Can be improved dramatically by re-framing in terms of GPM and providing this information to consumers. 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26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Solving MPG Illusion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F1DEB-F83E-CE5A-2C29-ACFD4C2827E5}"/>
              </a:ext>
            </a:extLst>
          </p:cNvPr>
          <p:cNvSpPr/>
          <p:nvPr/>
        </p:nvSpPr>
        <p:spPr>
          <a:xfrm>
            <a:off x="6470122" y="6112201"/>
            <a:ext cx="560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http://www.mpgillusion.com/p/what-is-mpg-illusion.html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CBAF03-09CF-8C2F-C221-9A25AD92A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51" y="1623420"/>
            <a:ext cx="6667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484BA-A72A-9A75-BAC3-85DC42ECD1D0}"/>
              </a:ext>
            </a:extLst>
          </p:cNvPr>
          <p:cNvSpPr/>
          <p:nvPr/>
        </p:nvSpPr>
        <p:spPr>
          <a:xfrm>
            <a:off x="3531476" y="3429000"/>
            <a:ext cx="1713186" cy="4177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77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9" y="2153165"/>
            <a:ext cx="4287280" cy="36980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The CAFE standards were modified after 2011.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Allowed trading of MPG allowances across firms.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New fuel standard depending on </a:t>
            </a:r>
            <a:r>
              <a:rPr lang="en-US" sz="2100" b="1" dirty="0">
                <a:solidFill>
                  <a:srgbClr val="0070C0"/>
                </a:solidFill>
                <a:cs typeface="Calibri Light" panose="020F0302020204030204" pitchFamily="34" charset="0"/>
              </a:rPr>
              <a:t>footprint</a:t>
            </a:r>
            <a:r>
              <a:rPr lang="en-US" sz="2100" dirty="0">
                <a:cs typeface="Calibri Light" panose="020F0302020204030204" pitchFamily="34" charset="0"/>
              </a:rPr>
              <a:t> of the vehicle.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Continuous increases in AFE standard by footprint over time.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</a:t>
            </a:r>
          </a:p>
        </p:txBody>
      </p:sp>
      <p:pic>
        <p:nvPicPr>
          <p:cNvPr id="3074" name="Picture 2" descr="1 Introduction | Cost, Effectiveness, and Deployment of Fuel Economy  Technologies for Light-Duty Vehicles |The National Academies Press">
            <a:extLst>
              <a:ext uri="{FF2B5EF4-FFF2-40B4-BE49-F238E27FC236}">
                <a16:creationId xmlns:a16="http://schemas.microsoft.com/office/drawing/2014/main" id="{803974EF-4C28-EB58-9CF6-40EF76CA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7" y="1979885"/>
            <a:ext cx="6304893" cy="36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46EAA-49FD-FBAA-AD87-E6C1EC065E3B}"/>
              </a:ext>
            </a:extLst>
          </p:cNvPr>
          <p:cNvSpPr txBox="1"/>
          <p:nvPr/>
        </p:nvSpPr>
        <p:spPr>
          <a:xfrm>
            <a:off x="10867697" y="5576856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Source.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B9AA2-1AF6-A916-6D36-3628300C886A}"/>
              </a:ext>
            </a:extLst>
          </p:cNvPr>
          <p:cNvSpPr txBox="1"/>
          <p:nvPr/>
        </p:nvSpPr>
        <p:spPr>
          <a:xfrm>
            <a:off x="5707117" y="5528735"/>
            <a:ext cx="1219199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Footprint  (sq feet)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140A0-5516-A47D-2607-F6E83A24680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316717" y="4628982"/>
            <a:ext cx="0" cy="899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306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736664" y="1948066"/>
            <a:ext cx="6284246" cy="4505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One motivation for footprint-based standards was to improve safety. Carmakers no longer had a strong incentive to decrease car size to achieve AFE standards.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Actual effect: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Cars became larger within type (</a:t>
            </a:r>
            <a:r>
              <a:rPr lang="en-US" sz="2100" dirty="0">
                <a:cs typeface="Calibri Light" panose="020F0302020204030204" pitchFamily="34" charset="0"/>
                <a:hlinkClick r:id="rId4"/>
              </a:rPr>
              <a:t>Jean, 2015</a:t>
            </a:r>
            <a:r>
              <a:rPr lang="en-US" sz="2100" dirty="0">
                <a:cs typeface="Calibri Light" panose="020F0302020204030204" pitchFamily="34" charset="0"/>
              </a:rPr>
              <a:t>).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Compact trucks and station wagons far less common (</a:t>
            </a:r>
            <a:r>
              <a:rPr lang="en-US" sz="2100" dirty="0">
                <a:cs typeface="Calibri Light" panose="020F0302020204030204" pitchFamily="34" charset="0"/>
                <a:hlinkClick r:id="rId5"/>
              </a:rPr>
              <a:t>link</a:t>
            </a:r>
            <a:r>
              <a:rPr lang="en-US" sz="2100" dirty="0">
                <a:cs typeface="Calibri Light" panose="020F0302020204030204" pitchFamily="34" charset="0"/>
              </a:rPr>
              <a:t>).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Aggregate effect on accident fatality risk? 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2011: Increased Vehicle Size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2E6B08-E689-5847-0286-1186A0A79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10" y="2141621"/>
            <a:ext cx="4997696" cy="3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F0EB1-C298-F823-CD8E-11EE27607E36}"/>
              </a:ext>
            </a:extLst>
          </p:cNvPr>
          <p:cNvSpPr txBox="1"/>
          <p:nvPr/>
        </p:nvSpPr>
        <p:spPr>
          <a:xfrm>
            <a:off x="10593488" y="5473418"/>
            <a:ext cx="172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Image source.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45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2153165"/>
            <a:ext cx="5695666" cy="36980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US-made cars were on average larger and had lower MPG than imported cars.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Imported cars had an easier time meeting a uniform AFE of 33.3 mpg.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Difference in MPG of -0.5 is roughly </a:t>
            </a:r>
            <a:r>
              <a:rPr lang="en-US" sz="2100" dirty="0">
                <a:solidFill>
                  <a:srgbClr val="FF0000"/>
                </a:solidFill>
                <a:cs typeface="Calibri Light" panose="020F0302020204030204" pitchFamily="34" charset="0"/>
              </a:rPr>
              <a:t>$28 disadvantage per car</a:t>
            </a:r>
            <a:r>
              <a:rPr lang="en-US" sz="2100" dirty="0">
                <a:cs typeface="Calibri Light" panose="020F0302020204030204" pitchFamily="34" charset="0"/>
              </a:rPr>
              <a:t> for US carmakers.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For big three US auto-makers (GM, Ford, Chrysler), </a:t>
            </a:r>
            <a:r>
              <a:rPr lang="en-US" sz="2100" dirty="0">
                <a:solidFill>
                  <a:srgbClr val="0070C0"/>
                </a:solidFill>
                <a:cs typeface="Calibri Light" panose="020F0302020204030204" pitchFamily="34" charset="0"/>
              </a:rPr>
              <a:t>difference of -4.4 is a $242 disadvantage per car.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2011: A Tariff?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FA106-8DEE-7A6D-338E-98017A7E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434" y="2353825"/>
            <a:ext cx="5420281" cy="29644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0D22C-9C9E-B582-E122-DA3E602A19A2}"/>
              </a:ext>
            </a:extLst>
          </p:cNvPr>
          <p:cNvSpPr/>
          <p:nvPr/>
        </p:nvSpPr>
        <p:spPr>
          <a:xfrm>
            <a:off x="7966841" y="3930869"/>
            <a:ext cx="856077" cy="599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49966-1509-C09E-6525-3F0D30128DDB}"/>
              </a:ext>
            </a:extLst>
          </p:cNvPr>
          <p:cNvSpPr/>
          <p:nvPr/>
        </p:nvSpPr>
        <p:spPr>
          <a:xfrm>
            <a:off x="7963459" y="4624552"/>
            <a:ext cx="856077" cy="5990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52B1D-C748-25E0-A4ED-FB626A7FC6C7}"/>
              </a:ext>
            </a:extLst>
          </p:cNvPr>
          <p:cNvSpPr txBox="1"/>
          <p:nvPr/>
        </p:nvSpPr>
        <p:spPr>
          <a:xfrm>
            <a:off x="9637986" y="603931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Levinson (2017)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90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1188609" y="1964706"/>
            <a:ext cx="2248273" cy="16782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Fail a new footprint based AFE, but pass a uniform AFE.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2011: A Tariff?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58A90-77C2-C6F1-C9E0-1D97AB8B6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30" y="1964706"/>
            <a:ext cx="5802531" cy="407498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828827-9BC7-9B39-B9EA-C8F047C59BB3}"/>
              </a:ext>
            </a:extLst>
          </p:cNvPr>
          <p:cNvCxnSpPr>
            <a:cxnSpLocks/>
          </p:cNvCxnSpPr>
          <p:nvPr/>
        </p:nvCxnSpPr>
        <p:spPr>
          <a:xfrm>
            <a:off x="3026979" y="3429000"/>
            <a:ext cx="11246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B40F90-04B5-FA6E-1103-BDCF70D995D6}"/>
              </a:ext>
            </a:extLst>
          </p:cNvPr>
          <p:cNvSpPr txBox="1"/>
          <p:nvPr/>
        </p:nvSpPr>
        <p:spPr>
          <a:xfrm>
            <a:off x="9507547" y="2803846"/>
            <a:ext cx="2248273" cy="16782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Pass a new footprint based AFE, but fail a uniform AFE.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BA4ECC-63B7-3C53-3A16-A9CE0E299E78}"/>
              </a:ext>
            </a:extLst>
          </p:cNvPr>
          <p:cNvCxnSpPr>
            <a:cxnSpLocks/>
          </p:cNvCxnSpPr>
          <p:nvPr/>
        </p:nvCxnSpPr>
        <p:spPr>
          <a:xfrm flipH="1">
            <a:off x="7930055" y="3739055"/>
            <a:ext cx="13926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256C72-5338-A55B-8CDF-7BC32075224A}"/>
              </a:ext>
            </a:extLst>
          </p:cNvPr>
          <p:cNvSpPr txBox="1"/>
          <p:nvPr/>
        </p:nvSpPr>
        <p:spPr>
          <a:xfrm>
            <a:off x="9637986" y="603931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Levinson (2017)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84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2011: A Tariff?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227D-208E-2D57-3FFF-2820FC6BCBEC}"/>
              </a:ext>
            </a:extLst>
          </p:cNvPr>
          <p:cNvSpPr txBox="1"/>
          <p:nvPr/>
        </p:nvSpPr>
        <p:spPr>
          <a:xfrm>
            <a:off x="851338" y="2314932"/>
            <a:ext cx="4939862" cy="3911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/>
              <a:t>Switch to footprint-based standards meant US-made cars were on average </a:t>
            </a:r>
            <a:r>
              <a:rPr lang="en-US" sz="2000" dirty="0">
                <a:solidFill>
                  <a:srgbClr val="FF0000"/>
                </a:solidFill>
              </a:rPr>
              <a:t>0.62</a:t>
            </a:r>
            <a:r>
              <a:rPr lang="en-US" sz="2000" dirty="0"/>
              <a:t> above the new AFE, while imported cars were </a:t>
            </a:r>
            <a:r>
              <a:rPr lang="en-US" sz="2000" dirty="0">
                <a:solidFill>
                  <a:srgbClr val="FF0000"/>
                </a:solidFill>
              </a:rPr>
              <a:t>-0.68 </a:t>
            </a:r>
            <a:r>
              <a:rPr lang="en-US" sz="2000" dirty="0"/>
              <a:t>below it.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With fine of $55 per mpg difference, this is a $72 advantage per car.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With trading of allotments, this meant US carmakers could also sell their new footprint advantage to foreign carmakers.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1F96A-DB36-7B7C-2372-2F270613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14" y="2564999"/>
            <a:ext cx="5775118" cy="2836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9ECE14-6053-35C6-034B-F71AA54B342A}"/>
              </a:ext>
            </a:extLst>
          </p:cNvPr>
          <p:cNvSpPr/>
          <p:nvPr/>
        </p:nvSpPr>
        <p:spPr>
          <a:xfrm>
            <a:off x="7903779" y="3531476"/>
            <a:ext cx="856077" cy="599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4C357-56C5-8E8D-EF94-2291A9946EF3}"/>
              </a:ext>
            </a:extLst>
          </p:cNvPr>
          <p:cNvSpPr txBox="1"/>
          <p:nvPr/>
        </p:nvSpPr>
        <p:spPr>
          <a:xfrm>
            <a:off x="9637986" y="603931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Levinson (2017)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26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926091" y="2834004"/>
            <a:ext cx="10339818" cy="23900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Many externalities: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GHG emissions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Other air pollutants (e.g., CO, PM, NOx)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Traffic congestion costs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Accidents and fatalities	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21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-628176" y="0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Why Regulate Cars?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F5D85-B34E-76F3-09E3-9B2EFF5C6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764" y="445024"/>
            <a:ext cx="4303822" cy="571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4B144-DEDD-C182-5F8F-8760088B76F7}"/>
              </a:ext>
            </a:extLst>
          </p:cNvPr>
          <p:cNvSpPr txBox="1"/>
          <p:nvPr/>
        </p:nvSpPr>
        <p:spPr>
          <a:xfrm>
            <a:off x="8944304" y="604364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EPA (2021).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24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after 2011: A Tariff?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4C357-56C5-8E8D-EF94-2291A9946EF3}"/>
              </a:ext>
            </a:extLst>
          </p:cNvPr>
          <p:cNvSpPr txBox="1"/>
          <p:nvPr/>
        </p:nvSpPr>
        <p:spPr>
          <a:xfrm>
            <a:off x="9637986" y="6039311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Levinson (2017)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729F3-1603-310A-9415-051461B45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05" y="1288001"/>
            <a:ext cx="3819990" cy="47513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320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321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CAFE: Overall Costs and Benefits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14B3F-529B-EFF0-6BD1-006FA68F8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072" y="1345325"/>
            <a:ext cx="8607928" cy="473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4EAFC-6BBC-1F31-DFC0-BB3BE6E42D97}"/>
              </a:ext>
            </a:extLst>
          </p:cNvPr>
          <p:cNvSpPr txBox="1"/>
          <p:nvPr/>
        </p:nvSpPr>
        <p:spPr>
          <a:xfrm>
            <a:off x="599090" y="2717896"/>
            <a:ext cx="2774731" cy="1987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/>
              <a:t>Still, large net benefits of new CAFE standards. </a:t>
            </a:r>
          </a:p>
          <a:p>
            <a:pPr>
              <a:lnSpc>
                <a:spcPct val="125000"/>
              </a:lnSpc>
            </a:pPr>
            <a:endParaRPr lang="en-US" sz="2000" dirty="0"/>
          </a:p>
          <a:p>
            <a:pPr>
              <a:lnSpc>
                <a:spcPct val="125000"/>
              </a:lnSpc>
            </a:pPr>
            <a:r>
              <a:rPr lang="en-US" sz="2000" dirty="0"/>
              <a:t>What about alternative policy designs?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08FC8-95FE-80B1-18DC-FD2467978D15}"/>
              </a:ext>
            </a:extLst>
          </p:cNvPr>
          <p:cNvSpPr txBox="1"/>
          <p:nvPr/>
        </p:nvSpPr>
        <p:spPr>
          <a:xfrm>
            <a:off x="9637986" y="6077936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Levinson (2017)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7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1965274"/>
            <a:ext cx="10339818" cy="4505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Research Question: </a:t>
            </a:r>
            <a:r>
              <a:rPr lang="en-US" sz="2100" dirty="0">
                <a:cs typeface="Calibri Light" panose="020F0302020204030204" pitchFamily="34" charset="0"/>
              </a:rPr>
              <a:t>What combination of taxes or subsidies on cars maximizes consumer welfare?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Methods: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Consumer utility model parameterized with real data from 1261 individuals/cars.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Simulate alternative combinations of taxes.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cs typeface="Calibri Light" panose="020F0302020204030204" pitchFamily="34" charset="0"/>
              </a:rPr>
              <a:t>No tax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cs typeface="Calibri Light" panose="020F0302020204030204" pitchFamily="34" charset="0"/>
              </a:rPr>
              <a:t>Ideal Pigouvian tax on externalities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cs typeface="Calibri Light" panose="020F0302020204030204" pitchFamily="34" charset="0"/>
              </a:rPr>
              <a:t>Combination of gas, engine size, and vehicle age taxes.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Calculate welfare improvements.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13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1965274"/>
            <a:ext cx="10339818" cy="28901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Consumer utility model: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Consumer maximizes utility: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Subject to budget constraint: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42E30-5E35-4B9E-81CA-539CC202D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106" y="3262124"/>
            <a:ext cx="7678969" cy="1187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85F91C-D158-437D-BCC2-9CB893CDC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14" y="4987491"/>
            <a:ext cx="7805771" cy="1316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88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1965274"/>
            <a:ext cx="10339818" cy="28901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Consumer utility model: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Consumer maximizes utility: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Subject to budget constraint: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42E30-5E35-4B9E-81CA-539CC202D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106" y="3262124"/>
            <a:ext cx="7678969" cy="11871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0976A3-70D9-4E67-BF86-DA2511C64F12}"/>
              </a:ext>
            </a:extLst>
          </p:cNvPr>
          <p:cNvCxnSpPr>
            <a:cxnSpLocks/>
          </p:cNvCxnSpPr>
          <p:nvPr/>
        </p:nvCxnSpPr>
        <p:spPr>
          <a:xfrm flipH="1">
            <a:off x="9793197" y="2824503"/>
            <a:ext cx="891347" cy="7579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D35859-B0F6-46BF-8889-BF4D0E72E1C6}"/>
              </a:ext>
            </a:extLst>
          </p:cNvPr>
          <p:cNvCxnSpPr>
            <a:cxnSpLocks/>
          </p:cNvCxnSpPr>
          <p:nvPr/>
        </p:nvCxnSpPr>
        <p:spPr>
          <a:xfrm flipH="1">
            <a:off x="4434145" y="2725740"/>
            <a:ext cx="350797" cy="64598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170D11-8E9C-4A24-A34B-21235F857307}"/>
              </a:ext>
            </a:extLst>
          </p:cNvPr>
          <p:cNvCxnSpPr>
            <a:cxnSpLocks/>
          </p:cNvCxnSpPr>
          <p:nvPr/>
        </p:nvCxnSpPr>
        <p:spPr>
          <a:xfrm flipH="1">
            <a:off x="6249647" y="2705086"/>
            <a:ext cx="1551691" cy="62942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9182C-450A-422C-B87C-2A35FE280F4F}"/>
              </a:ext>
            </a:extLst>
          </p:cNvPr>
          <p:cNvCxnSpPr>
            <a:cxnSpLocks/>
          </p:cNvCxnSpPr>
          <p:nvPr/>
        </p:nvCxnSpPr>
        <p:spPr>
          <a:xfrm flipH="1">
            <a:off x="5243411" y="2738515"/>
            <a:ext cx="852589" cy="59599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0A6A4-2C51-4A8F-87AF-81B6170B589C}"/>
              </a:ext>
            </a:extLst>
          </p:cNvPr>
          <p:cNvSpPr txBox="1"/>
          <p:nvPr/>
        </p:nvSpPr>
        <p:spPr>
          <a:xfrm>
            <a:off x="10202501" y="1991198"/>
            <a:ext cx="1219199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rgbClr val="FF0000"/>
                </a:solidFill>
                <a:cs typeface="Calibri Light" panose="020F0302020204030204" pitchFamily="34" charset="0"/>
              </a:rPr>
              <a:t>External damages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67859-4777-4013-A09C-6F9B919A578F}"/>
              </a:ext>
            </a:extLst>
          </p:cNvPr>
          <p:cNvSpPr txBox="1"/>
          <p:nvPr/>
        </p:nvSpPr>
        <p:spPr>
          <a:xfrm>
            <a:off x="7088006" y="1954156"/>
            <a:ext cx="1487714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Car vintage (v)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02226-729D-49ED-82E1-415D4D79CDCD}"/>
              </a:ext>
            </a:extLst>
          </p:cNvPr>
          <p:cNvSpPr txBox="1"/>
          <p:nvPr/>
        </p:nvSpPr>
        <p:spPr>
          <a:xfrm>
            <a:off x="4094053" y="2342855"/>
            <a:ext cx="1219199" cy="4485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VMT (m)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56E33-35A4-401D-8355-88E749D5CDC8}"/>
              </a:ext>
            </a:extLst>
          </p:cNvPr>
          <p:cNvSpPr txBox="1"/>
          <p:nvPr/>
        </p:nvSpPr>
        <p:spPr>
          <a:xfrm>
            <a:off x="5610168" y="1928855"/>
            <a:ext cx="1247114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Engine size 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11833-2437-49CE-970F-0AD5072FF8C2}"/>
              </a:ext>
            </a:extLst>
          </p:cNvPr>
          <p:cNvSpPr txBox="1"/>
          <p:nvPr/>
        </p:nvSpPr>
        <p:spPr>
          <a:xfrm>
            <a:off x="8806444" y="1965274"/>
            <a:ext cx="1219199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Other goods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CE7969-EE14-4AFF-A647-08B57BC62E75}"/>
              </a:ext>
            </a:extLst>
          </p:cNvPr>
          <p:cNvCxnSpPr>
            <a:cxnSpLocks/>
          </p:cNvCxnSpPr>
          <p:nvPr/>
        </p:nvCxnSpPr>
        <p:spPr>
          <a:xfrm flipH="1">
            <a:off x="8707852" y="2787461"/>
            <a:ext cx="588134" cy="58426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F9882-CC63-41B4-8542-865287AC5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14" y="4987491"/>
            <a:ext cx="7805771" cy="1316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717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804190" y="1963431"/>
                <a:ext cx="10339818" cy="387041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100" b="1" dirty="0">
                    <a:cs typeface="Calibri Light" panose="020F0302020204030204" pitchFamily="34" charset="0"/>
                  </a:rPr>
                  <a:t>Aside: </a:t>
                </a:r>
                <a:r>
                  <a:rPr lang="en-US" sz="2100" dirty="0">
                    <a:cs typeface="Calibri Light" panose="020F0302020204030204" pitchFamily="34" charset="0"/>
                  </a:rPr>
                  <a:t>External damages </a:t>
                </a:r>
                <a:r>
                  <a:rPr lang="en-US" sz="2100" b="1" dirty="0">
                    <a:cs typeface="Calibri Light" panose="020F0302020204030204" pitchFamily="34" charset="0"/>
                  </a:rPr>
                  <a:t>E</a:t>
                </a:r>
                <a:r>
                  <a:rPr lang="en-US" sz="2100" dirty="0">
                    <a:cs typeface="Calibri Light" panose="020F0302020204030204" pitchFamily="34" charset="0"/>
                  </a:rPr>
                  <a:t> are a function of miles traveled and emissions per mile (EPM), where EPM is in turn a function of car size and newness:</a:t>
                </a:r>
              </a:p>
              <a:p>
                <a:pPr>
                  <a:lnSpc>
                    <a:spcPct val="125000"/>
                  </a:lnSpc>
                </a:pPr>
                <a:endParaRPr lang="en-US" sz="21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𝐸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𝐸𝑃𝑀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sz="21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2100" dirty="0">
                    <a:cs typeface="Calibri Light" panose="020F0302020204030204" pitchFamily="34" charset="0"/>
                  </a:rPr>
                  <a:t>Based on their consumer and car data, larger cars have higher emissions, newer cars have lower emissions. </a:t>
                </a:r>
              </a:p>
              <a:p>
                <a:pPr>
                  <a:lnSpc>
                    <a:spcPct val="125000"/>
                  </a:lnSpc>
                </a:pPr>
                <a:endParaRPr lang="en-US" sz="21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90" y="1963431"/>
                <a:ext cx="10339818" cy="3870419"/>
              </a:xfrm>
              <a:prstGeom prst="rect">
                <a:avLst/>
              </a:prstGeom>
              <a:blipFill>
                <a:blip r:embed="rId4"/>
                <a:stretch>
                  <a:fillRect l="-70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5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8915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1965274"/>
            <a:ext cx="10339818" cy="28901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Consumer utility model: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Consumer maximizes utility: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Subject to budget constraint: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42E30-5E35-4B9E-81CA-539CC202D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106" y="3262124"/>
            <a:ext cx="7678969" cy="1187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BAB11-68B5-461D-9333-667E24F2C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114" y="4987491"/>
            <a:ext cx="7805771" cy="1316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1C3B6-4A71-4CA5-A06F-766946E1C74E}"/>
              </a:ext>
            </a:extLst>
          </p:cNvPr>
          <p:cNvSpPr txBox="1"/>
          <p:nvPr/>
        </p:nvSpPr>
        <p:spPr>
          <a:xfrm>
            <a:off x="683971" y="5421645"/>
            <a:ext cx="1219199" cy="4485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FB984-13B4-4783-8FB3-A72E503B2426}"/>
              </a:ext>
            </a:extLst>
          </p:cNvPr>
          <p:cNvSpPr txBox="1"/>
          <p:nvPr/>
        </p:nvSpPr>
        <p:spPr>
          <a:xfrm>
            <a:off x="4441780" y="4538907"/>
            <a:ext cx="1219199" cy="4485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Gas 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81BAE-0D05-474C-8722-30423E0CB3E9}"/>
              </a:ext>
            </a:extLst>
          </p:cNvPr>
          <p:cNvSpPr txBox="1"/>
          <p:nvPr/>
        </p:nvSpPr>
        <p:spPr>
          <a:xfrm>
            <a:off x="6011677" y="4538907"/>
            <a:ext cx="1219199" cy="4485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Size 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D8273-091F-4CF2-BD35-EE89F4839441}"/>
              </a:ext>
            </a:extLst>
          </p:cNvPr>
          <p:cNvSpPr txBox="1"/>
          <p:nvPr/>
        </p:nvSpPr>
        <p:spPr>
          <a:xfrm>
            <a:off x="7681368" y="4542587"/>
            <a:ext cx="1658396" cy="44858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Vintage tax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E2673-7765-431C-8198-71CD4129124B}"/>
              </a:ext>
            </a:extLst>
          </p:cNvPr>
          <p:cNvSpPr txBox="1"/>
          <p:nvPr/>
        </p:nvSpPr>
        <p:spPr>
          <a:xfrm>
            <a:off x="10412879" y="4763199"/>
            <a:ext cx="1219199" cy="121802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Ideal emissions tax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DF1051-4E32-44B9-BD1D-3E58B65C269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03170" y="5645937"/>
            <a:ext cx="495633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BE5BF-4B4D-4C6F-8191-D80E7BA24457}"/>
              </a:ext>
            </a:extLst>
          </p:cNvPr>
          <p:cNvCxnSpPr>
            <a:cxnSpLocks/>
          </p:cNvCxnSpPr>
          <p:nvPr/>
        </p:nvCxnSpPr>
        <p:spPr>
          <a:xfrm flipH="1">
            <a:off x="3795386" y="4987491"/>
            <a:ext cx="1153696" cy="33607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1C7516-F3F1-4083-A299-21990CF147B6}"/>
              </a:ext>
            </a:extLst>
          </p:cNvPr>
          <p:cNvCxnSpPr>
            <a:cxnSpLocks/>
          </p:cNvCxnSpPr>
          <p:nvPr/>
        </p:nvCxnSpPr>
        <p:spPr>
          <a:xfrm flipH="1">
            <a:off x="5273458" y="4987491"/>
            <a:ext cx="1241378" cy="53648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CE892-0728-4E62-B242-2611A91E8588}"/>
              </a:ext>
            </a:extLst>
          </p:cNvPr>
          <p:cNvCxnSpPr>
            <a:cxnSpLocks/>
          </p:cNvCxnSpPr>
          <p:nvPr/>
        </p:nvCxnSpPr>
        <p:spPr>
          <a:xfrm flipH="1">
            <a:off x="6514836" y="4987491"/>
            <a:ext cx="1903956" cy="53648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640FA8-DA52-4B6B-B160-F7A04B41AA88}"/>
              </a:ext>
            </a:extLst>
          </p:cNvPr>
          <p:cNvCxnSpPr>
            <a:cxnSpLocks/>
          </p:cNvCxnSpPr>
          <p:nvPr/>
        </p:nvCxnSpPr>
        <p:spPr>
          <a:xfrm flipH="1">
            <a:off x="8718115" y="5421645"/>
            <a:ext cx="1694764" cy="102333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55595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60322" y="1556931"/>
            <a:ext cx="3960949" cy="61218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Parameterize the model using 1261 consumer and vehicle data points: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Gasoline and car expenditures from 1994 Consumer Expenditure Survey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California Air Resource Board surveillance program data on air emissions per car, VMT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11937" y="-849026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F4A-66BA-48BC-9033-5454EC8E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271" y="1212456"/>
            <a:ext cx="7710407" cy="5216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04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00417" y="2503893"/>
            <a:ext cx="3369500" cy="24861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Results:</a:t>
            </a:r>
          </a:p>
          <a:p>
            <a:pPr lvl="1"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1)</a:t>
            </a:r>
            <a:r>
              <a:rPr lang="en-US" sz="2100" dirty="0">
                <a:solidFill>
                  <a:srgbClr val="FF0000"/>
                </a:solidFill>
                <a:cs typeface="Calibri Light" panose="020F0302020204030204" pitchFamily="34" charset="0"/>
              </a:rPr>
              <a:t> 71%</a:t>
            </a:r>
            <a:r>
              <a:rPr lang="en-US" sz="2100" dirty="0">
                <a:cs typeface="Calibri Light" panose="020F0302020204030204" pitchFamily="34" charset="0"/>
              </a:rPr>
              <a:t> of the welfare gains from the first-best Pigouvian can be achieved with a three-part tax.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7C7C-A409-4E52-9E02-D4D952A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52" y="2084707"/>
            <a:ext cx="8509348" cy="369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3FA719-EE46-413E-BB78-5B548F18C165}"/>
              </a:ext>
            </a:extLst>
          </p:cNvPr>
          <p:cNvSpPr/>
          <p:nvPr/>
        </p:nvSpPr>
        <p:spPr>
          <a:xfrm>
            <a:off x="10797436" y="3607496"/>
            <a:ext cx="830880" cy="476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362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200417" y="2503893"/>
            <a:ext cx="3369500" cy="20822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Results:</a:t>
            </a:r>
          </a:p>
          <a:p>
            <a:pPr lvl="1"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2) </a:t>
            </a:r>
            <a:r>
              <a:rPr lang="en-US" sz="2100" dirty="0">
                <a:solidFill>
                  <a:srgbClr val="FF0000"/>
                </a:solidFill>
                <a:cs typeface="Calibri Light" panose="020F0302020204030204" pitchFamily="34" charset="0"/>
              </a:rPr>
              <a:t>62%</a:t>
            </a:r>
            <a:r>
              <a:rPr lang="en-US" sz="2100" dirty="0">
                <a:cs typeface="Calibri Light" panose="020F0302020204030204" pitchFamily="34" charset="0"/>
              </a:rPr>
              <a:t> of the welfare gains from the first-best can be achieved with just a fuel tax.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7C7C-A409-4E52-9E02-D4D952A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52" y="2084707"/>
            <a:ext cx="8509348" cy="369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3FA719-EE46-413E-BB78-5B548F18C165}"/>
              </a:ext>
            </a:extLst>
          </p:cNvPr>
          <p:cNvSpPr/>
          <p:nvPr/>
        </p:nvSpPr>
        <p:spPr>
          <a:xfrm>
            <a:off x="10885118" y="4271375"/>
            <a:ext cx="655516" cy="363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2027041"/>
            <a:ext cx="10339818" cy="3141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Some options for reducing these externalities: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 Light" panose="020F0302020204030204" pitchFamily="34" charset="0"/>
              </a:rPr>
              <a:t>Fuel Tax: </a:t>
            </a:r>
            <a:r>
              <a:rPr lang="en-US" sz="2000" dirty="0">
                <a:cs typeface="Calibri Light" panose="020F0302020204030204" pitchFamily="34" charset="0"/>
              </a:rPr>
              <a:t>a tax on each unit of fuel purchased.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 Light" panose="020F0302020204030204" pitchFamily="34" charset="0"/>
              </a:rPr>
              <a:t>Fuel Economy Standard: </a:t>
            </a:r>
            <a:r>
              <a:rPr lang="en-US" sz="2000" dirty="0">
                <a:cs typeface="Calibri Light" panose="020F0302020204030204" pitchFamily="34" charset="0"/>
              </a:rPr>
              <a:t>A car must meet a certain miles per gallon standard.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 Light" panose="020F0302020204030204" pitchFamily="34" charset="0"/>
              </a:rPr>
              <a:t>Attribute-based Fuel Economy Standard: </a:t>
            </a:r>
            <a:r>
              <a:rPr lang="en-US" sz="2000" dirty="0">
                <a:cs typeface="Calibri Light" panose="020F0302020204030204" pitchFamily="34" charset="0"/>
              </a:rPr>
              <a:t>Different types of cars must meet different miles per gallon standards.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cs typeface="Calibri Light" panose="020F0302020204030204" pitchFamily="34" charset="0"/>
              </a:rPr>
              <a:t>Emissions Standards: </a:t>
            </a:r>
            <a:r>
              <a:rPr lang="en-US" sz="2000" dirty="0">
                <a:cs typeface="Calibri Light" panose="020F0302020204030204" pitchFamily="34" charset="0"/>
              </a:rPr>
              <a:t>Specific required reductions of tailpipe emissions for all car models.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Others: car property tax, tax on car attributes (engine size, age, weight), car type requirements, new/old car registration fee, etc.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Some Policy Options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329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139943" y="1846146"/>
            <a:ext cx="3586619" cy="4505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Results:</a:t>
            </a:r>
          </a:p>
          <a:p>
            <a:pPr lvl="1"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3) What’s going on with taxes on size and vintage?</a:t>
            </a:r>
          </a:p>
          <a:p>
            <a:pPr lvl="1"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Adding car size or increasing vintage affects fuel efficiency, meaning these individuals already pay more for extra size through gas tax. Optimal tax rebates part of that.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Fullerton and West (2000)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7C7C-A409-4E52-9E02-D4D952A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52" y="2084707"/>
            <a:ext cx="8509348" cy="369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3FA719-EE46-413E-BB78-5B548F18C165}"/>
              </a:ext>
            </a:extLst>
          </p:cNvPr>
          <p:cNvSpPr/>
          <p:nvPr/>
        </p:nvSpPr>
        <p:spPr>
          <a:xfrm>
            <a:off x="6325643" y="3545011"/>
            <a:ext cx="2167003" cy="31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774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Anderson and </a:t>
            </a:r>
            <a:r>
              <a:rPr lang="en-US" sz="4000" dirty="0" err="1">
                <a:solidFill>
                  <a:srgbClr val="0070C0"/>
                </a:solidFill>
                <a:latin typeface="+mj-lt"/>
                <a:hlinkClick r:id="rId4"/>
              </a:rPr>
              <a:t>Sallee</a:t>
            </a:r>
            <a:r>
              <a:rPr lang="en-US" sz="4000" dirty="0">
                <a:solidFill>
                  <a:srgbClr val="0070C0"/>
                </a:solidFill>
                <a:latin typeface="+mj-lt"/>
                <a:hlinkClick r:id="rId4"/>
              </a:rPr>
              <a:t> (2016)</a:t>
            </a:r>
            <a:endParaRPr 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4B468-1F93-415C-B53B-113BAB5DDCFB}"/>
              </a:ext>
            </a:extLst>
          </p:cNvPr>
          <p:cNvSpPr txBox="1"/>
          <p:nvPr/>
        </p:nvSpPr>
        <p:spPr>
          <a:xfrm>
            <a:off x="926091" y="2151000"/>
            <a:ext cx="10339818" cy="329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To summarize the literature and provide a few key take-aways. </a:t>
            </a: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No regulatory alternative achieves the economic efficiency of a fuel tax.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Biases in consumer choice are not strong enough to overturn the finding that a fuel tax is more efficient than a fuel economy standard.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arenR"/>
            </a:pPr>
            <a:r>
              <a:rPr lang="en-US" sz="2100" dirty="0">
                <a:cs typeface="Calibri Light" panose="020F0302020204030204" pitchFamily="34" charset="0"/>
              </a:rPr>
              <a:t>Attribute-based standards are obtuse instruments for addressing behavioral biases because they preserve existing tradeoffs between fuel economy and other car attributes.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228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956737" y="2266514"/>
            <a:ext cx="5054940" cy="410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Two newer revisions to the rules: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2020 Safer Affordable Fuel-Efficient (SAFE) Vehicles Act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2022 proposed new CAFE is set at higher AFE levels over time. </a:t>
            </a:r>
          </a:p>
          <a:p>
            <a:pPr lvl="1"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Each are the same as 2011 CAFE in policy design. EPA and DOT coordinate on similar fuel economy and carbon dioxide standards that increase over time.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181907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Latest in Average Fuel Economy Standards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FAABE1-7367-4539-A4B3-0F52ACA9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117" y="2266514"/>
            <a:ext cx="4944867" cy="4149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7F402-15F8-438A-9B95-F6C38FAD9E22}"/>
              </a:ext>
            </a:extLst>
          </p:cNvPr>
          <p:cNvSpPr txBox="1"/>
          <p:nvPr/>
        </p:nvSpPr>
        <p:spPr>
          <a:xfrm>
            <a:off x="7802685" y="1926103"/>
            <a:ext cx="398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New CAFE Footprint-based Standards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666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A3557F-96F0-8004-194F-1DA16D1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406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+mj-lt"/>
                <a:ea typeface="Cambria" panose="02040503050406030204" pitchFamily="18" charset="0"/>
              </a:rPr>
              <a:t>Part 2: Vehicle Air Pollution Standards</a:t>
            </a:r>
          </a:p>
        </p:txBody>
      </p:sp>
    </p:spTree>
    <p:extLst>
      <p:ext uri="{BB962C8B-B14F-4D97-AF65-F5344CB8AC3E}">
        <p14:creationId xmlns:p14="http://schemas.microsoft.com/office/powerpoint/2010/main" val="4231006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1395572" y="2297536"/>
            <a:ext cx="9232209" cy="328981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cs typeface="Calibri Light" panose="020F0302020204030204" pitchFamily="34" charset="0"/>
              </a:rPr>
              <a:t>The Clean Air Act allows regulation of mobile sources of pollution. Three general types of regulatory instrument have been used: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Technology-based emissions standards for new vehicles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Calibri Light" panose="020F0302020204030204" pitchFamily="34" charset="0"/>
              </a:rPr>
              <a:t>Examples: catalytic converters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Emissions standards for new vehicles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Calibri Light" panose="020F0302020204030204" pitchFamily="34" charset="0"/>
              </a:rPr>
              <a:t>Fuel content regulations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cs typeface="Calibri Light" panose="020F0302020204030204" pitchFamily="34" charset="0"/>
              </a:rPr>
              <a:t>Examples: leaded gasoline, VOCs, renewable fuel standards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Regulatory Instruments in CAA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830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389753" y="1943747"/>
            <a:ext cx="7012051" cy="410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dirty="0">
                <a:cs typeface="Calibri Light" panose="020F0302020204030204" pitchFamily="34" charset="0"/>
              </a:rPr>
              <a:t>1972 standards for carbon monoxide and NOx in mobile sources essentially required installation of catalytic converters: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Catalytic converters were not economically viable in the 1960s, but rapidly became so after standards.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Composed of precious metals that serve as catalysts in neutralizing air pollutants without altering the metal itself.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Rhodium abates NOx.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Palladium abates CO.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cs typeface="Calibri Light" panose="020F0302020204030204" pitchFamily="34" charset="0"/>
              </a:rPr>
              <a:t>Platinum abates both.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Earliest Emissions Standards</a:t>
            </a:r>
          </a:p>
        </p:txBody>
      </p:sp>
      <p:pic>
        <p:nvPicPr>
          <p:cNvPr id="1026" name="Picture 2" descr="Types of Catalytic Converters - Turborevs">
            <a:extLst>
              <a:ext uri="{FF2B5EF4-FFF2-40B4-BE49-F238E27FC236}">
                <a16:creationId xmlns:a16="http://schemas.microsoft.com/office/drawing/2014/main" id="{41D28159-161D-4614-9637-348F89CA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602" y="2843407"/>
            <a:ext cx="4570861" cy="230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294106-63A6-46BF-B367-CFDDE7A5FD58}"/>
              </a:ext>
            </a:extLst>
          </p:cNvPr>
          <p:cNvSpPr txBox="1"/>
          <p:nvPr/>
        </p:nvSpPr>
        <p:spPr>
          <a:xfrm>
            <a:off x="10898217" y="5624186"/>
            <a:ext cx="90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Source.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200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98A2C1-33CB-46A7-BA5E-EE6174294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2152822"/>
            <a:ext cx="5486400" cy="381000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Lead Fuel Content Regulations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94559-F334-4467-AAFA-C53CF13604EE}"/>
              </a:ext>
            </a:extLst>
          </p:cNvPr>
          <p:cNvSpPr txBox="1"/>
          <p:nvPr/>
        </p:nvSpPr>
        <p:spPr>
          <a:xfrm>
            <a:off x="403358" y="1990325"/>
            <a:ext cx="6330817" cy="38754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>
                <a:cs typeface="Calibri Light" panose="020F0302020204030204" pitchFamily="34" charset="0"/>
              </a:rPr>
              <a:t>Lead coats the metals in a CC, decreasing its efficacy over time.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In 1975, new vehicles required to use unleaded gasoline (fuel content regulation)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dirty="0">
                <a:cs typeface="Calibri Light" panose="020F0302020204030204" pitchFamily="34" charset="0"/>
              </a:rPr>
              <a:t>Smaller refineries couldn’t abate lead from their fuel at competitive costs.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Market-based lead phasedown allowed firms to reduce lead by under the legal limit and sell the difference as credits to other refiners or bank them for later.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alibri Light" panose="020F0302020204030204" pitchFamily="34" charset="0"/>
              </a:rPr>
              <a:t>Lead phase-down (1982-1987) took place faster than expected and generated 20% savings compared to uniform limit.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64DC6-CC91-4FA7-8AE9-CA2199D23695}"/>
              </a:ext>
            </a:extLst>
          </p:cNvPr>
          <p:cNvSpPr txBox="1"/>
          <p:nvPr/>
        </p:nvSpPr>
        <p:spPr>
          <a:xfrm>
            <a:off x="8609557" y="6027327"/>
            <a:ext cx="358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cs typeface="Calibri Light" panose="020F0302020204030204" pitchFamily="34" charset="0"/>
                <a:hlinkClick r:id="rId5"/>
              </a:rPr>
              <a:t>Newell and Rogers, 2003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F7AFF-C207-4C5C-A1BB-188491CB14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146008" y="1394142"/>
            <a:ext cx="0" cy="370395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D8959F-F280-4667-8503-15E12976D85A}"/>
              </a:ext>
            </a:extLst>
          </p:cNvPr>
          <p:cNvSpPr txBox="1"/>
          <p:nvPr/>
        </p:nvSpPr>
        <p:spPr>
          <a:xfrm>
            <a:off x="10158540" y="560837"/>
            <a:ext cx="1974936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Leaded gas fully banned in 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EAE91-3547-4446-9064-5287D531934C}"/>
              </a:ext>
            </a:extLst>
          </p:cNvPr>
          <p:cNvSpPr txBox="1"/>
          <p:nvPr/>
        </p:nvSpPr>
        <p:spPr>
          <a:xfrm>
            <a:off x="8981094" y="1486997"/>
            <a:ext cx="1974936" cy="83330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Market-based phasedown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243E3F-2836-4DC2-B88C-2B8986C829C2}"/>
              </a:ext>
            </a:extLst>
          </p:cNvPr>
          <p:cNvCxnSpPr>
            <a:cxnSpLocks/>
          </p:cNvCxnSpPr>
          <p:nvPr/>
        </p:nvCxnSpPr>
        <p:spPr>
          <a:xfrm>
            <a:off x="10275448" y="2320302"/>
            <a:ext cx="0" cy="164095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632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Evolution of Exhaust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AF4C-5784-4CC7-A9EA-8939808C16B9}"/>
              </a:ext>
            </a:extLst>
          </p:cNvPr>
          <p:cNvSpPr txBox="1"/>
          <p:nvPr/>
        </p:nvSpPr>
        <p:spPr>
          <a:xfrm>
            <a:off x="1898139" y="1990325"/>
            <a:ext cx="8227075" cy="42957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Car exhaust standards for specific criteria air pollutants have dramatically lowered these emissions over time.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Few incentives to reduce tailpipe emissions for manufacturers, and consumers are generally not aware of pollution composition of emissions.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Increasing standards over time explains ~99% of the reductions in tailpipe emissions for criteria pollutants (</a:t>
            </a:r>
            <a:r>
              <a:rPr lang="en-US" sz="2000" dirty="0">
                <a:solidFill>
                  <a:srgbClr val="0070C0"/>
                </a:solidFill>
                <a:latin typeface="+mj-lt"/>
                <a:hlinkClick r:id="rId4"/>
              </a:rPr>
              <a:t>Jacobsen, </a:t>
            </a:r>
            <a:r>
              <a:rPr lang="en-US" sz="2000" dirty="0" err="1">
                <a:solidFill>
                  <a:srgbClr val="0070C0"/>
                </a:solidFill>
                <a:latin typeface="+mj-lt"/>
                <a:hlinkClick r:id="rId4"/>
              </a:rPr>
              <a:t>Sallee</a:t>
            </a:r>
            <a:r>
              <a:rPr lang="en-US" sz="2000" dirty="0">
                <a:solidFill>
                  <a:srgbClr val="0070C0"/>
                </a:solidFill>
                <a:latin typeface="+mj-lt"/>
                <a:hlinkClick r:id="rId4"/>
              </a:rPr>
              <a:t>, Shapiro, and </a:t>
            </a:r>
            <a:r>
              <a:rPr lang="en-US" sz="2000" dirty="0" err="1">
                <a:solidFill>
                  <a:srgbClr val="0070C0"/>
                </a:solidFill>
                <a:latin typeface="+mj-lt"/>
                <a:hlinkClick r:id="rId4"/>
              </a:rPr>
              <a:t>Benthem</a:t>
            </a:r>
            <a:r>
              <a:rPr lang="en-US" sz="2000" dirty="0">
                <a:solidFill>
                  <a:srgbClr val="0070C0"/>
                </a:solidFill>
                <a:latin typeface="+mj-lt"/>
                <a:hlinkClick r:id="rId4"/>
              </a:rPr>
              <a:t>, 2022)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Roughly 16 percent of all vehicles sold (80 million), had recalls for failing emissions standards from 1975-2008.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endParaRPr lang="en-US" sz="20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110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Evolution of Exhaust Standards: CO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9A45F-4335-489E-AB3B-34A4319B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41" y="1880307"/>
            <a:ext cx="11092117" cy="4067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81249-28C7-49D7-AE73-5461FA0D6CA2}"/>
              </a:ext>
            </a:extLst>
          </p:cNvPr>
          <p:cNvSpPr txBox="1"/>
          <p:nvPr/>
        </p:nvSpPr>
        <p:spPr>
          <a:xfrm>
            <a:off x="6663847" y="6072964"/>
            <a:ext cx="55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5"/>
              </a:rPr>
              <a:t>Jacobsen, </a:t>
            </a:r>
            <a:r>
              <a:rPr lang="en-US" sz="1800" dirty="0" err="1">
                <a:solidFill>
                  <a:srgbClr val="0070C0"/>
                </a:solidFill>
                <a:latin typeface="+mj-lt"/>
                <a:hlinkClick r:id="rId5"/>
              </a:rPr>
              <a:t>Sallee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5"/>
              </a:rPr>
              <a:t>, Shapiro, and </a:t>
            </a:r>
            <a:r>
              <a:rPr lang="en-US" sz="1800" dirty="0" err="1">
                <a:solidFill>
                  <a:srgbClr val="0070C0"/>
                </a:solidFill>
                <a:latin typeface="+mj-lt"/>
                <a:hlinkClick r:id="rId5"/>
              </a:rPr>
              <a:t>Benthem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5"/>
              </a:rPr>
              <a:t> (2022)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.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31380-CD67-4380-B4E7-1BDA1127A7BB}"/>
              </a:ext>
            </a:extLst>
          </p:cNvPr>
          <p:cNvCxnSpPr>
            <a:cxnSpLocks/>
          </p:cNvCxnSpPr>
          <p:nvPr/>
        </p:nvCxnSpPr>
        <p:spPr>
          <a:xfrm flipH="1">
            <a:off x="4321479" y="2608522"/>
            <a:ext cx="818297" cy="1775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A2019-B859-44DB-84F0-5D0849209972}"/>
              </a:ext>
            </a:extLst>
          </p:cNvPr>
          <p:cNvCxnSpPr>
            <a:cxnSpLocks/>
          </p:cNvCxnSpPr>
          <p:nvPr/>
        </p:nvCxnSpPr>
        <p:spPr>
          <a:xfrm>
            <a:off x="6095999" y="2718148"/>
            <a:ext cx="567848" cy="175364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755314-A19B-4669-9267-BCD9AAA361C0}"/>
              </a:ext>
            </a:extLst>
          </p:cNvPr>
          <p:cNvSpPr txBox="1"/>
          <p:nvPr/>
        </p:nvSpPr>
        <p:spPr>
          <a:xfrm>
            <a:off x="4819263" y="1754760"/>
            <a:ext cx="1594593" cy="198746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solidFill>
                  <a:schemeClr val="tx1"/>
                </a:solidFill>
                <a:cs typeface="Calibri Light" panose="020F0302020204030204" pitchFamily="34" charset="0"/>
              </a:rPr>
              <a:t>Note the y axis is not the same scale across figures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931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1102290" y="-228401"/>
            <a:ext cx="10321447" cy="1030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Evolution of Car Emission Rates of New Vehicles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81249-28C7-49D7-AE73-5461FA0D6CA2}"/>
              </a:ext>
            </a:extLst>
          </p:cNvPr>
          <p:cNvSpPr txBox="1"/>
          <p:nvPr/>
        </p:nvSpPr>
        <p:spPr>
          <a:xfrm>
            <a:off x="6839211" y="6123229"/>
            <a:ext cx="552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4"/>
              </a:rPr>
              <a:t>Jacobsen, </a:t>
            </a:r>
            <a:r>
              <a:rPr lang="en-US" sz="1800" dirty="0" err="1">
                <a:solidFill>
                  <a:srgbClr val="0070C0"/>
                </a:solidFill>
                <a:latin typeface="+mj-lt"/>
                <a:hlinkClick r:id="rId4"/>
              </a:rPr>
              <a:t>Sallee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4"/>
              </a:rPr>
              <a:t>, Shapiro, and </a:t>
            </a:r>
            <a:r>
              <a:rPr lang="en-US" sz="1800" dirty="0" err="1">
                <a:solidFill>
                  <a:srgbClr val="0070C0"/>
                </a:solidFill>
                <a:latin typeface="+mj-lt"/>
                <a:hlinkClick r:id="rId4"/>
              </a:rPr>
              <a:t>Benthem</a:t>
            </a:r>
            <a:r>
              <a:rPr lang="en-US" sz="1800" dirty="0">
                <a:solidFill>
                  <a:srgbClr val="0070C0"/>
                </a:solidFill>
                <a:latin typeface="+mj-lt"/>
                <a:hlinkClick r:id="rId4"/>
              </a:rPr>
              <a:t> (2022)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.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874D-544F-4511-ABC2-D73362D2F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356" y="901874"/>
            <a:ext cx="7422780" cy="5271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53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695281" y="1764282"/>
                <a:ext cx="4935498" cy="402321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>
                    <a:cs typeface="Calibri Light" panose="020F0302020204030204" pitchFamily="34" charset="0"/>
                  </a:rPr>
                  <a:t>For each manufacturer, the average mpg of all cars sold must be below the CAFE Standard:</a:t>
                </a:r>
              </a:p>
              <a:p>
                <a:pPr>
                  <a:lnSpc>
                    <a:spcPct val="125000"/>
                  </a:lnSpc>
                </a:pPr>
                <a:endParaRPr lang="en-US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𝐶𝐴𝐹𝐸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dirty="0">
                  <a:cs typeface="Calibri Light" panose="020F030202020403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cs typeface="Calibri Light" panose="020F0302020204030204" pitchFamily="34" charset="0"/>
                  </a:rPr>
                  <a:t> is a model of car sold,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Calibri Light" panose="020F0302020204030204" pitchFamily="34" charset="0"/>
                  </a:rPr>
                  <a:t> is the total sold of that model, N is the total cars sold of a given type for one manufacturer.</a:t>
                </a:r>
              </a:p>
              <a:p>
                <a:pPr marL="285750" indent="-28575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cs typeface="Calibri Light" panose="020F0302020204030204" pitchFamily="34" charset="0"/>
                  </a:rPr>
                  <a:t>$55 charge per car for each mpg under the standard originally, now $290.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1" y="1764282"/>
                <a:ext cx="4935498" cy="4023217"/>
              </a:xfrm>
              <a:prstGeom prst="rect">
                <a:avLst/>
              </a:prstGeom>
              <a:blipFill>
                <a:blip r:embed="rId4"/>
                <a:stretch>
                  <a:fillRect l="-988" r="-864" b="-15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The Corporate Average Fuel Economy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8D9D2-59A3-1EA6-F814-E1A5F733C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421" y="2209426"/>
            <a:ext cx="6645579" cy="3159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5D58B-86DE-E1B2-1533-9933EFAC4306}"/>
              </a:ext>
            </a:extLst>
          </p:cNvPr>
          <p:cNvSpPr txBox="1"/>
          <p:nvPr/>
        </p:nvSpPr>
        <p:spPr>
          <a:xfrm>
            <a:off x="9827173" y="5694187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Source.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957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Pitfalls of Tailpipe Emissions Standards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CCE9E-A1A1-484C-8194-14355B1C06D9}"/>
              </a:ext>
            </a:extLst>
          </p:cNvPr>
          <p:cNvSpPr txBox="1"/>
          <p:nvPr/>
        </p:nvSpPr>
        <p:spPr>
          <a:xfrm>
            <a:off x="1898139" y="1764857"/>
            <a:ext cx="8811614" cy="42957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Two concerns over time: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New car standards increase prices of new cars relative to older cars.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  <a:cs typeface="Calibri Light" panose="020F0302020204030204" pitchFamily="34" charset="0"/>
              </a:rPr>
              <a:t>Gruenspecht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 effect</a:t>
            </a:r>
            <a:r>
              <a:rPr lang="en-US" sz="2000" dirty="0">
                <a:cs typeface="Calibri Light" panose="020F0302020204030204" pitchFamily="34" charset="0"/>
              </a:rPr>
              <a:t>: dirty cars are kept for longer, hence more air pollution.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Cheating on emissions tests: Automakers have incentives to engage in various types of cheating behaviors.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cs typeface="Calibri Light" panose="020F0302020204030204" pitchFamily="34" charset="0"/>
              </a:rPr>
              <a:t>Volkswagen “defeat devices”: Sold 600,000 cars in US from 2006-2015.</a:t>
            </a:r>
          </a:p>
          <a:p>
            <a:pPr marL="1714500" lvl="3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cs typeface="Calibri Light" panose="020F0302020204030204" pitchFamily="34" charset="0"/>
              </a:rPr>
              <a:t>Each released equivalent air pollution of 150 gasoline cars. </a:t>
            </a:r>
          </a:p>
          <a:p>
            <a:pPr marL="1714500" lvl="3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cs typeface="Calibri Light" panose="020F0302020204030204" pitchFamily="34" charset="0"/>
              </a:rPr>
              <a:t>Estimated 40,000 additional low birthweight newborns caused by the cheating cars (</a:t>
            </a:r>
            <a:r>
              <a:rPr lang="en-US" sz="2000" dirty="0">
                <a:cs typeface="Calibri Light" panose="020F0302020204030204" pitchFamily="34" charset="0"/>
                <a:hlinkClick r:id="rId4"/>
              </a:rPr>
              <a:t>Alexander and Schwandt, 2022</a:t>
            </a:r>
            <a:r>
              <a:rPr lang="en-US" sz="2000" dirty="0">
                <a:cs typeface="Calibri Light" panose="020F0302020204030204" pitchFamily="34" charset="0"/>
              </a:rPr>
              <a:t>)</a:t>
            </a:r>
          </a:p>
          <a:p>
            <a:pPr lvl="1">
              <a:lnSpc>
                <a:spcPct val="125000"/>
              </a:lnSpc>
            </a:pPr>
            <a:endParaRPr lang="en-US" sz="20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21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B513DB1-4502-409F-937E-1F652A2AED9E}"/>
              </a:ext>
            </a:extLst>
          </p:cNvPr>
          <p:cNvSpPr txBox="1">
            <a:spLocks/>
          </p:cNvSpPr>
          <p:nvPr/>
        </p:nvSpPr>
        <p:spPr>
          <a:xfrm>
            <a:off x="371061" y="-269435"/>
            <a:ext cx="11449878" cy="1632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800" dirty="0">
                <a:solidFill>
                  <a:srgbClr val="0070C0"/>
                </a:solidFill>
                <a:latin typeface="+mj-lt"/>
              </a:rPr>
              <a:t>Next class</a:t>
            </a:r>
          </a:p>
          <a:p>
            <a:pPr algn="ctr"/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8D491-E9D6-4622-95D9-A31A202ACC5D}"/>
              </a:ext>
            </a:extLst>
          </p:cNvPr>
          <p:cNvSpPr txBox="1"/>
          <p:nvPr/>
        </p:nvSpPr>
        <p:spPr>
          <a:xfrm>
            <a:off x="603872" y="1905506"/>
            <a:ext cx="10755528" cy="2677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1"/>
            <a:endParaRPr lang="en-US" sz="2400" b="1" dirty="0"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Don’t forget to </a:t>
            </a:r>
            <a:r>
              <a:rPr lang="en-US" sz="2400" b="1" dirty="0">
                <a:solidFill>
                  <a:srgbClr val="0070C0"/>
                </a:solidFill>
                <a:cs typeface="Calibri Light" panose="020F0302020204030204" pitchFamily="34" charset="0"/>
              </a:rPr>
              <a:t>submit your third case study </a:t>
            </a:r>
            <a:r>
              <a:rPr lang="en-US" sz="2400" dirty="0">
                <a:cs typeface="Calibri Light" panose="020F0302020204030204" pitchFamily="34" charset="0"/>
              </a:rPr>
              <a:t>by Monday’s class!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On Monday we will start by going over your case study and then play a review game for the Midterm.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cs typeface="Calibri Light" panose="020F0302020204030204" pitchFamily="34" charset="0"/>
            </a:endParaRPr>
          </a:p>
          <a:p>
            <a:pPr lvl="1"/>
            <a:endParaRPr lang="en-US" sz="2400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5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6A8B3-1F9B-EBF1-3918-E5F0E92B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133131"/>
            <a:ext cx="9228082" cy="6152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5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/>
              <p:nvPr/>
            </p:nvSpPr>
            <p:spPr>
              <a:xfrm>
                <a:off x="637987" y="2414775"/>
                <a:ext cx="6393562" cy="314162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000" dirty="0">
                    <a:cs typeface="Calibri Light" panose="020F0302020204030204" pitchFamily="34" charset="0"/>
                  </a:rPr>
                  <a:t>Some effects of the attribute-based CAFE Standard: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Trucks have lower standards than traditional passenger vehicles</a:t>
                </a:r>
              </a:p>
              <a:p>
                <a:pPr marL="1257300" lvl="2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Increased the share of trucks on the road</a:t>
                </a:r>
              </a:p>
              <a:p>
                <a:pPr marL="1257300" lvl="2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Decreased size of cars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More trucks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</m:oMath>
                </a14:m>
                <a:r>
                  <a:rPr lang="en-US" sz="2000" dirty="0">
                    <a:cs typeface="Calibri Light" panose="020F0302020204030204" pitchFamily="34" charset="0"/>
                  </a:rPr>
                  <a:t> smaller cars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cs typeface="Calibri Light" panose="020F0302020204030204" pitchFamily="34" charset="0"/>
                  </a:rPr>
                  <a:t> more hazardous accidents, especially for smaller cars. </a:t>
                </a:r>
              </a:p>
              <a:p>
                <a:pPr marL="800100" lvl="1" indent="-342900">
                  <a:lnSpc>
                    <a:spcPct val="125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Calibri Light" panose="020F0302020204030204" pitchFamily="34" charset="0"/>
                  </a:rPr>
                  <a:t>Also, unexpected engineering incentives.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8AE995-3761-4E8E-B676-D7F73B91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7" y="2414775"/>
                <a:ext cx="6393562" cy="3141629"/>
              </a:xfrm>
              <a:prstGeom prst="rect">
                <a:avLst/>
              </a:prstGeom>
              <a:blipFill>
                <a:blip r:embed="rId4"/>
                <a:stretch>
                  <a:fillRect l="-1050" b="-252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CAFE Standard in Practice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B862B-3AB4-28D7-516B-81D58627A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926" y="2153165"/>
            <a:ext cx="4681250" cy="3510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08B00-DDAD-E983-98B3-59066A99164D}"/>
              </a:ext>
            </a:extLst>
          </p:cNvPr>
          <p:cNvSpPr txBox="1"/>
          <p:nvPr/>
        </p:nvSpPr>
        <p:spPr>
          <a:xfrm>
            <a:off x="6779172" y="5664102"/>
            <a:ext cx="52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PT cruiser was engineered to meet design classifications of a light truck to lower Chrysler’s light truck AFE.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060A4-C7C8-9CF6-B929-424354301969}"/>
              </a:ext>
            </a:extLst>
          </p:cNvPr>
          <p:cNvSpPr txBox="1"/>
          <p:nvPr/>
        </p:nvSpPr>
        <p:spPr>
          <a:xfrm>
            <a:off x="8591255" y="1891555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Car or truck?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4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564286" y="2027221"/>
            <a:ext cx="5848546" cy="39110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Also, the </a:t>
            </a:r>
            <a:r>
              <a:rPr lang="en-US" sz="2000" b="1" dirty="0" err="1">
                <a:solidFill>
                  <a:srgbClr val="0070C0"/>
                </a:solidFill>
                <a:cs typeface="Calibri Light" panose="020F0302020204030204" pitchFamily="34" charset="0"/>
              </a:rPr>
              <a:t>Gruenspecht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 effect</a:t>
            </a:r>
            <a:r>
              <a:rPr lang="en-US" sz="2000" dirty="0"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AFE standards decrease relative sale prices of new high fuel economy cars vs. new low fuel  economy cars (</a:t>
            </a:r>
            <a:r>
              <a:rPr lang="en-US" sz="2000" dirty="0">
                <a:cs typeface="Calibri Light" panose="020F0302020204030204" pitchFamily="34" charset="0"/>
                <a:hlinkClick r:id="rId4"/>
              </a:rPr>
              <a:t>Bento et al., 2020</a:t>
            </a:r>
            <a:r>
              <a:rPr lang="en-US" sz="2000" dirty="0">
                <a:cs typeface="Calibri Light" panose="020F0302020204030204" pitchFamily="34" charset="0"/>
              </a:rPr>
              <a:t>).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New high fuel economy cars are relatively cheaper in relation to used ones, hence scrapped sooner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New low-fuel economy cars are relatively more expensive in relation to used ones, hence scrapped later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More on CAFE in Practice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03160-1464-4CEE-BEE7-61762AF01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034" y="1785391"/>
            <a:ext cx="5231882" cy="4287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BF59DB-9DAA-4E45-9946-777F9F31867D}"/>
              </a:ext>
            </a:extLst>
          </p:cNvPr>
          <p:cNvSpPr txBox="1"/>
          <p:nvPr/>
        </p:nvSpPr>
        <p:spPr>
          <a:xfrm>
            <a:off x="8599951" y="6073175"/>
            <a:ext cx="359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6"/>
              </a:rPr>
              <a:t>Jacobsen and </a:t>
            </a:r>
            <a:r>
              <a:rPr lang="en-US" sz="1600" dirty="0" err="1">
                <a:hlinkClick r:id="rId6"/>
              </a:rPr>
              <a:t>Benthem</a:t>
            </a:r>
            <a:r>
              <a:rPr lang="en-US" sz="1600" dirty="0">
                <a:hlinkClick r:id="rId6"/>
              </a:rPr>
              <a:t> (2015). 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1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2153165"/>
            <a:ext cx="10339818" cy="31416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000" dirty="0">
                <a:cs typeface="Calibri Light" panose="020F0302020204030204" pitchFamily="34" charset="0"/>
              </a:rPr>
              <a:t>A CAFE standard does not directly impact the activity that leads to many externalities associated with driving cars: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No incentive to reduce driving. Actually, incentive to </a:t>
            </a:r>
            <a:r>
              <a:rPr lang="en-US" sz="2000" b="1" i="1" dirty="0">
                <a:cs typeface="Calibri Light" panose="020F0302020204030204" pitchFamily="34" charset="0"/>
              </a:rPr>
              <a:t>increase</a:t>
            </a:r>
            <a:r>
              <a:rPr lang="en-US" sz="2000" dirty="0">
                <a:cs typeface="Calibri Light" panose="020F0302020204030204" pitchFamily="34" charset="0"/>
              </a:rPr>
              <a:t> driving (the </a:t>
            </a:r>
            <a:r>
              <a:rPr lang="en-US" sz="2000" b="1" dirty="0">
                <a:solidFill>
                  <a:srgbClr val="0070C0"/>
                </a:solidFill>
                <a:cs typeface="Calibri Light" panose="020F0302020204030204" pitchFamily="34" charset="0"/>
              </a:rPr>
              <a:t>Rebound Effect</a:t>
            </a:r>
            <a:r>
              <a:rPr lang="en-US" sz="2000" dirty="0">
                <a:cs typeface="Calibri Light" panose="020F0302020204030204" pitchFamily="34" charset="0"/>
              </a:rPr>
              <a:t>).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More congestion, air pollution, and traffic fatalities. 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Carmakers may meet AFE targets with engine changes that can increase emissions of air pollutants other than carbon dioxide. </a:t>
            </a: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Calibri Light" panose="020F0302020204030204" pitchFamily="34" charset="0"/>
              </a:rPr>
              <a:t>Shift to gasoline direct injection (GDI) engines increases emissions of particulate matter (</a:t>
            </a:r>
            <a:r>
              <a:rPr lang="en-US" sz="2000" dirty="0" err="1">
                <a:cs typeface="Calibri Light" panose="020F0302020204030204" pitchFamily="34" charset="0"/>
                <a:hlinkClick r:id="rId4"/>
              </a:rPr>
              <a:t>Neyestani</a:t>
            </a:r>
            <a:r>
              <a:rPr lang="en-US" sz="2000" dirty="0">
                <a:cs typeface="Calibri Light" panose="020F0302020204030204" pitchFamily="34" charset="0"/>
                <a:hlinkClick r:id="rId4"/>
              </a:rPr>
              <a:t>, 2020</a:t>
            </a:r>
            <a:r>
              <a:rPr lang="en-US" sz="2000" dirty="0">
                <a:cs typeface="Calibri Light" panose="020F0302020204030204" pitchFamily="34" charset="0"/>
              </a:rPr>
              <a:t>).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410835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Even More on CAFE in Practice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8AE995-3761-4E8E-B676-D7F73B916651}"/>
              </a:ext>
            </a:extLst>
          </p:cNvPr>
          <p:cNvSpPr txBox="1"/>
          <p:nvPr/>
        </p:nvSpPr>
        <p:spPr>
          <a:xfrm>
            <a:off x="841768" y="2153165"/>
            <a:ext cx="10339818" cy="28901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Q: </a:t>
            </a:r>
            <a:r>
              <a:rPr lang="en-US" sz="2100" dirty="0">
                <a:cs typeface="Calibri Light" panose="020F0302020204030204" pitchFamily="34" charset="0"/>
              </a:rPr>
              <a:t>Given these potentially unintended consequences, why implement attribute-based fuel economy standards?</a:t>
            </a:r>
          </a:p>
          <a:p>
            <a:pPr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One answer: </a:t>
            </a:r>
            <a:r>
              <a:rPr lang="en-US" sz="2100" dirty="0">
                <a:cs typeface="Calibri Light" panose="020F0302020204030204" pitchFamily="34" charset="0"/>
              </a:rPr>
              <a:t>The primary motivation for AFE standards was energy independence. </a:t>
            </a:r>
            <a:endParaRPr lang="en-US" sz="2100" b="1" dirty="0">
              <a:cs typeface="Calibri Light" panose="020F0302020204030204" pitchFamily="34" charset="0"/>
            </a:endParaRPr>
          </a:p>
          <a:p>
            <a:pPr lvl="1">
              <a:lnSpc>
                <a:spcPct val="125000"/>
              </a:lnSpc>
            </a:pPr>
            <a:endParaRPr lang="en-US" sz="2100" dirty="0">
              <a:cs typeface="Calibri Light" panose="020F030202020403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US" sz="2100" b="1" dirty="0">
                <a:cs typeface="Calibri Light" panose="020F0302020204030204" pitchFamily="34" charset="0"/>
              </a:rPr>
              <a:t>Another answer: </a:t>
            </a:r>
            <a:r>
              <a:rPr lang="en-US" sz="2100" dirty="0">
                <a:cs typeface="Calibri Light" panose="020F0302020204030204" pitchFamily="34" charset="0"/>
              </a:rPr>
              <a:t>Consumers systematically mis-judge the vehicle-specific lifetime cost of fuel when purchasing a vehicle because they have </a:t>
            </a:r>
            <a:r>
              <a:rPr lang="en-US" sz="2100" b="1" dirty="0">
                <a:solidFill>
                  <a:srgbClr val="0070C0"/>
                </a:solidFill>
                <a:cs typeface="Calibri Light" panose="020F0302020204030204" pitchFamily="34" charset="0"/>
              </a:rPr>
              <a:t>MPG illusion</a:t>
            </a:r>
            <a:r>
              <a:rPr lang="en-US" sz="2100" dirty="0">
                <a:cs typeface="Calibri Light" panose="020F0302020204030204" pitchFamily="34" charset="0"/>
              </a:rPr>
              <a:t>.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62E9AFE-FCE3-4594-A4DB-141C6B7644D4}"/>
              </a:ext>
            </a:extLst>
          </p:cNvPr>
          <p:cNvSpPr txBox="1">
            <a:spLocks/>
          </p:cNvSpPr>
          <p:nvPr/>
        </p:nvSpPr>
        <p:spPr>
          <a:xfrm>
            <a:off x="2398803" y="-228401"/>
            <a:ext cx="7225748" cy="1773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Why CAFE?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916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1.1|0.3|0.6|0.1|0.1|0.1|0.5|0.9|3.3"/>
</p:tagLst>
</file>

<file path=ppt/theme/theme1.xml><?xml version="1.0" encoding="utf-8"?>
<a:theme xmlns:a="http://schemas.openxmlformats.org/drawingml/2006/main" name="Presentatio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UC_Real Theme Updated 2018" id="{E13B41A0-8B66-4609-AF70-58520B831F02}" vid="{3ED8087A-4891-4EE5-A68C-328DF07D5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UIUC_Real Theme Updated 2018</Template>
  <TotalTime>32992</TotalTime>
  <Words>2202</Words>
  <Application>Microsoft Office PowerPoint</Application>
  <PresentationFormat>Widescreen</PresentationFormat>
  <Paragraphs>317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2: Vehicle Air Pollution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parthum2@illinois.edu</dc:creator>
  <cp:lastModifiedBy>Wes Austin</cp:lastModifiedBy>
  <cp:revision>844</cp:revision>
  <dcterms:created xsi:type="dcterms:W3CDTF">2018-08-24T16:58:07Z</dcterms:created>
  <dcterms:modified xsi:type="dcterms:W3CDTF">2022-11-03T02:31:00Z</dcterms:modified>
</cp:coreProperties>
</file>