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315" r:id="rId2"/>
    <p:sldId id="1874" r:id="rId3"/>
    <p:sldId id="809" r:id="rId4"/>
    <p:sldId id="1920" r:id="rId5"/>
    <p:sldId id="1919" r:id="rId6"/>
    <p:sldId id="1927" r:id="rId7"/>
    <p:sldId id="1928" r:id="rId8"/>
    <p:sldId id="1929" r:id="rId9"/>
    <p:sldId id="1921" r:id="rId10"/>
    <p:sldId id="1930" r:id="rId11"/>
    <p:sldId id="1906" r:id="rId12"/>
    <p:sldId id="1914" r:id="rId13"/>
    <p:sldId id="1915" r:id="rId14"/>
    <p:sldId id="1916" r:id="rId15"/>
    <p:sldId id="1918" r:id="rId16"/>
    <p:sldId id="1905" r:id="rId17"/>
    <p:sldId id="1907" r:id="rId18"/>
    <p:sldId id="1917" r:id="rId19"/>
    <p:sldId id="1932" r:id="rId20"/>
    <p:sldId id="1931" r:id="rId21"/>
    <p:sldId id="1912" r:id="rId22"/>
    <p:sldId id="1911" r:id="rId23"/>
    <p:sldId id="1909" r:id="rId24"/>
    <p:sldId id="1922" r:id="rId25"/>
    <p:sldId id="1923" r:id="rId26"/>
    <p:sldId id="1924" r:id="rId27"/>
    <p:sldId id="1926" r:id="rId28"/>
    <p:sldId id="1933" r:id="rId29"/>
    <p:sldId id="1908" r:id="rId30"/>
    <p:sldId id="1913" r:id="rId31"/>
    <p:sldId id="4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1874"/>
            <p14:sldId id="809"/>
            <p14:sldId id="1920"/>
            <p14:sldId id="1919"/>
            <p14:sldId id="1927"/>
            <p14:sldId id="1928"/>
            <p14:sldId id="1929"/>
            <p14:sldId id="1921"/>
            <p14:sldId id="1930"/>
            <p14:sldId id="1906"/>
            <p14:sldId id="1914"/>
            <p14:sldId id="1915"/>
            <p14:sldId id="1916"/>
            <p14:sldId id="1918"/>
            <p14:sldId id="1905"/>
            <p14:sldId id="1907"/>
            <p14:sldId id="1917"/>
            <p14:sldId id="1932"/>
            <p14:sldId id="1931"/>
            <p14:sldId id="1912"/>
            <p14:sldId id="1911"/>
            <p14:sldId id="1909"/>
            <p14:sldId id="1922"/>
            <p14:sldId id="1923"/>
            <p14:sldId id="1924"/>
            <p14:sldId id="1926"/>
            <p14:sldId id="1933"/>
            <p14:sldId id="1908"/>
            <p14:sldId id="1913"/>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EBA090-0AE9-9F8E-40EE-5CC243E7E5EE}" name="Wes Austin" initials="WA" userId="Wes Austi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3F314"/>
    <a:srgbClr val="FF9900"/>
    <a:srgbClr val="00B050"/>
    <a:srgbClr val="007033"/>
    <a:srgbClr val="C00000"/>
    <a:srgbClr val="2E6187"/>
    <a:srgbClr val="E09878"/>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27"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Wes" userId="af0a08d3-450a-44fe-af25-05348afc4137" providerId="ADAL" clId="{DC0BA816-5120-4FC8-B2B5-87A7ABEF9562}"/>
    <pc:docChg chg="undo custSel addSld delSld modSld modSection">
      <pc:chgData name="Austin, Wes" userId="af0a08d3-450a-44fe-af25-05348afc4137" providerId="ADAL" clId="{DC0BA816-5120-4FC8-B2B5-87A7ABEF9562}" dt="2022-11-28T20:18:40.528" v="4667" actId="20577"/>
      <pc:docMkLst>
        <pc:docMk/>
      </pc:docMkLst>
      <pc:sldChg chg="addSp delSp modSp mod">
        <pc:chgData name="Austin, Wes" userId="af0a08d3-450a-44fe-af25-05348afc4137" providerId="ADAL" clId="{DC0BA816-5120-4FC8-B2B5-87A7ABEF9562}" dt="2022-11-28T20:18:40.528" v="4667" actId="20577"/>
        <pc:sldMkLst>
          <pc:docMk/>
          <pc:sldMk cId="1473508937" sldId="465"/>
        </pc:sldMkLst>
        <pc:spChg chg="mod">
          <ac:chgData name="Austin, Wes" userId="af0a08d3-450a-44fe-af25-05348afc4137" providerId="ADAL" clId="{DC0BA816-5120-4FC8-B2B5-87A7ABEF9562}" dt="2022-11-28T20:18:40.528" v="4667" actId="20577"/>
          <ac:spMkLst>
            <pc:docMk/>
            <pc:sldMk cId="1473508937" sldId="465"/>
            <ac:spMk id="11" creationId="{1DF8D491-E9D6-4622-95D9-A31A202ACC5D}"/>
          </ac:spMkLst>
        </pc:spChg>
        <pc:picChg chg="add mod">
          <ac:chgData name="Austin, Wes" userId="af0a08d3-450a-44fe-af25-05348afc4137" providerId="ADAL" clId="{DC0BA816-5120-4FC8-B2B5-87A7ABEF9562}" dt="2022-11-28T20:18:21.166" v="4655" actId="14100"/>
          <ac:picMkLst>
            <pc:docMk/>
            <pc:sldMk cId="1473508937" sldId="465"/>
            <ac:picMk id="3" creationId="{497EE3BF-E120-4266-85E9-2454FB7F31B3}"/>
          </ac:picMkLst>
        </pc:picChg>
        <pc:picChg chg="del">
          <ac:chgData name="Austin, Wes" userId="af0a08d3-450a-44fe-af25-05348afc4137" providerId="ADAL" clId="{DC0BA816-5120-4FC8-B2B5-87A7ABEF9562}" dt="2022-11-28T20:18:11.249" v="4648" actId="478"/>
          <ac:picMkLst>
            <pc:docMk/>
            <pc:sldMk cId="1473508937" sldId="465"/>
            <ac:picMk id="6" creationId="{36170A4C-489B-B027-0C42-298D609DBA7D}"/>
          </ac:picMkLst>
        </pc:picChg>
      </pc:sldChg>
      <pc:sldChg chg="addSp modSp mod">
        <pc:chgData name="Austin, Wes" userId="af0a08d3-450a-44fe-af25-05348afc4137" providerId="ADAL" clId="{DC0BA816-5120-4FC8-B2B5-87A7ABEF9562}" dt="2022-11-28T20:06:31.643" v="4631" actId="1076"/>
        <pc:sldMkLst>
          <pc:docMk/>
          <pc:sldMk cId="2881343273" sldId="1907"/>
        </pc:sldMkLst>
        <pc:spChg chg="mod">
          <ac:chgData name="Austin, Wes" userId="af0a08d3-450a-44fe-af25-05348afc4137" providerId="ADAL" clId="{DC0BA816-5120-4FC8-B2B5-87A7ABEF9562}" dt="2022-11-28T20:06:31.643" v="4631" actId="1076"/>
          <ac:spMkLst>
            <pc:docMk/>
            <pc:sldMk cId="2881343273" sldId="1907"/>
            <ac:spMk id="3" creationId="{7050ABE8-D54D-C1C5-DE4A-89BE0619D94A}"/>
          </ac:spMkLst>
        </pc:spChg>
        <pc:spChg chg="add mod">
          <ac:chgData name="Austin, Wes" userId="af0a08d3-450a-44fe-af25-05348afc4137" providerId="ADAL" clId="{DC0BA816-5120-4FC8-B2B5-87A7ABEF9562}" dt="2022-11-28T16:26:10.798" v="1251" actId="114"/>
          <ac:spMkLst>
            <pc:docMk/>
            <pc:sldMk cId="2881343273" sldId="1907"/>
            <ac:spMk id="6" creationId="{DE1539C3-84EB-4265-98B7-6F460129FFBE}"/>
          </ac:spMkLst>
        </pc:spChg>
        <pc:cxnChg chg="add mod">
          <ac:chgData name="Austin, Wes" userId="af0a08d3-450a-44fe-af25-05348afc4137" providerId="ADAL" clId="{DC0BA816-5120-4FC8-B2B5-87A7ABEF9562}" dt="2022-11-28T16:26:05.370" v="1250" actId="1076"/>
          <ac:cxnSpMkLst>
            <pc:docMk/>
            <pc:sldMk cId="2881343273" sldId="1907"/>
            <ac:cxnSpMk id="5" creationId="{BC8C911F-0A7D-47E7-ABB4-7F4EDDE0562F}"/>
          </ac:cxnSpMkLst>
        </pc:cxnChg>
      </pc:sldChg>
      <pc:sldChg chg="addSp modSp mod">
        <pc:chgData name="Austin, Wes" userId="af0a08d3-450a-44fe-af25-05348afc4137" providerId="ADAL" clId="{DC0BA816-5120-4FC8-B2B5-87A7ABEF9562}" dt="2022-11-28T19:56:44.062" v="4561" actId="20577"/>
        <pc:sldMkLst>
          <pc:docMk/>
          <pc:sldMk cId="2062726520" sldId="1909"/>
        </pc:sldMkLst>
        <pc:spChg chg="mod">
          <ac:chgData name="Austin, Wes" userId="af0a08d3-450a-44fe-af25-05348afc4137" providerId="ADAL" clId="{DC0BA816-5120-4FC8-B2B5-87A7ABEF9562}" dt="2022-11-28T19:56:44.062" v="4561" actId="20577"/>
          <ac:spMkLst>
            <pc:docMk/>
            <pc:sldMk cId="2062726520" sldId="1909"/>
            <ac:spMk id="3" creationId="{7050ABE8-D54D-C1C5-DE4A-89BE0619D94A}"/>
          </ac:spMkLst>
        </pc:spChg>
        <pc:spChg chg="add mod">
          <ac:chgData name="Austin, Wes" userId="af0a08d3-450a-44fe-af25-05348afc4137" providerId="ADAL" clId="{DC0BA816-5120-4FC8-B2B5-87A7ABEF9562}" dt="2022-11-28T18:46:41.217" v="2746" actId="3626"/>
          <ac:spMkLst>
            <pc:docMk/>
            <pc:sldMk cId="2062726520" sldId="1909"/>
            <ac:spMk id="8" creationId="{0810245F-C13E-4069-8749-F519322168BB}"/>
          </ac:spMkLst>
        </pc:spChg>
        <pc:picChg chg="add mod">
          <ac:chgData name="Austin, Wes" userId="af0a08d3-450a-44fe-af25-05348afc4137" providerId="ADAL" clId="{DC0BA816-5120-4FC8-B2B5-87A7ABEF9562}" dt="2022-11-28T18:46:13.755" v="2704" actId="1076"/>
          <ac:picMkLst>
            <pc:docMk/>
            <pc:sldMk cId="2062726520" sldId="1909"/>
            <ac:picMk id="4" creationId="{2491DAFE-4684-4ABE-AAD8-D7C78342A767}"/>
          </ac:picMkLst>
        </pc:picChg>
      </pc:sldChg>
      <pc:sldChg chg="modSp del mod">
        <pc:chgData name="Austin, Wes" userId="af0a08d3-450a-44fe-af25-05348afc4137" providerId="ADAL" clId="{DC0BA816-5120-4FC8-B2B5-87A7ABEF9562}" dt="2022-11-28T19:57:43.422" v="4562" actId="47"/>
        <pc:sldMkLst>
          <pc:docMk/>
          <pc:sldMk cId="3339385945" sldId="1910"/>
        </pc:sldMkLst>
        <pc:spChg chg="mod">
          <ac:chgData name="Austin, Wes" userId="af0a08d3-450a-44fe-af25-05348afc4137" providerId="ADAL" clId="{DC0BA816-5120-4FC8-B2B5-87A7ABEF9562}" dt="2022-11-28T16:32:19.227" v="1254" actId="20577"/>
          <ac:spMkLst>
            <pc:docMk/>
            <pc:sldMk cId="3339385945" sldId="1910"/>
            <ac:spMk id="3" creationId="{7050ABE8-D54D-C1C5-DE4A-89BE0619D94A}"/>
          </ac:spMkLst>
        </pc:spChg>
      </pc:sldChg>
      <pc:sldChg chg="addSp delSp modSp mod">
        <pc:chgData name="Austin, Wes" userId="af0a08d3-450a-44fe-af25-05348afc4137" providerId="ADAL" clId="{DC0BA816-5120-4FC8-B2B5-87A7ABEF9562}" dt="2022-11-28T19:55:12.755" v="4525" actId="20577"/>
        <pc:sldMkLst>
          <pc:docMk/>
          <pc:sldMk cId="3869644219" sldId="1911"/>
        </pc:sldMkLst>
        <pc:spChg chg="add mod">
          <ac:chgData name="Austin, Wes" userId="af0a08d3-450a-44fe-af25-05348afc4137" providerId="ADAL" clId="{DC0BA816-5120-4FC8-B2B5-87A7ABEF9562}" dt="2022-11-28T19:54:21.937" v="4466" actId="14100"/>
          <ac:spMkLst>
            <pc:docMk/>
            <pc:sldMk cId="3869644219" sldId="1911"/>
            <ac:spMk id="4" creationId="{239067D0-CA28-4476-9BCE-713BB3A07CB8}"/>
          </ac:spMkLst>
        </pc:spChg>
        <pc:spChg chg="mod">
          <ac:chgData name="Austin, Wes" userId="af0a08d3-450a-44fe-af25-05348afc4137" providerId="ADAL" clId="{DC0BA816-5120-4FC8-B2B5-87A7ABEF9562}" dt="2022-11-28T19:54:47.278" v="4481" actId="20577"/>
          <ac:spMkLst>
            <pc:docMk/>
            <pc:sldMk cId="3869644219" sldId="1911"/>
            <ac:spMk id="7" creationId="{D12B789B-9CAD-450D-9ED4-AC8DA46BD4CB}"/>
          </ac:spMkLst>
        </pc:spChg>
        <pc:spChg chg="mod">
          <ac:chgData name="Austin, Wes" userId="af0a08d3-450a-44fe-af25-05348afc4137" providerId="ADAL" clId="{DC0BA816-5120-4FC8-B2B5-87A7ABEF9562}" dt="2022-11-28T19:55:12.755" v="4525" actId="20577"/>
          <ac:spMkLst>
            <pc:docMk/>
            <pc:sldMk cId="3869644219" sldId="1911"/>
            <ac:spMk id="9" creationId="{9A8AE995-3761-4E8E-B676-D7F73B916651}"/>
          </ac:spMkLst>
        </pc:spChg>
        <pc:picChg chg="add del mod">
          <ac:chgData name="Austin, Wes" userId="af0a08d3-450a-44fe-af25-05348afc4137" providerId="ADAL" clId="{DC0BA816-5120-4FC8-B2B5-87A7ABEF9562}" dt="2022-11-28T19:53:49.615" v="4439" actId="14100"/>
          <ac:picMkLst>
            <pc:docMk/>
            <pc:sldMk cId="3869644219" sldId="1911"/>
            <ac:picMk id="3" creationId="{4F0EC282-98D8-4F4E-9A10-9BB33EBC4989}"/>
          </ac:picMkLst>
        </pc:picChg>
      </pc:sldChg>
      <pc:sldChg chg="addSp modSp mod">
        <pc:chgData name="Austin, Wes" userId="af0a08d3-450a-44fe-af25-05348afc4137" providerId="ADAL" clId="{DC0BA816-5120-4FC8-B2B5-87A7ABEF9562}" dt="2022-11-28T19:52:53.135" v="4433" actId="1076"/>
        <pc:sldMkLst>
          <pc:docMk/>
          <pc:sldMk cId="3709781080" sldId="1912"/>
        </pc:sldMkLst>
        <pc:spChg chg="add mod">
          <ac:chgData name="Austin, Wes" userId="af0a08d3-450a-44fe-af25-05348afc4137" providerId="ADAL" clId="{DC0BA816-5120-4FC8-B2B5-87A7ABEF9562}" dt="2022-11-28T18:42:55.476" v="2633" actId="207"/>
          <ac:spMkLst>
            <pc:docMk/>
            <pc:sldMk cId="3709781080" sldId="1912"/>
            <ac:spMk id="2" creationId="{C4D83315-1694-4427-BD32-BC9677A96EAA}"/>
          </ac:spMkLst>
        </pc:spChg>
        <pc:spChg chg="mod">
          <ac:chgData name="Austin, Wes" userId="af0a08d3-450a-44fe-af25-05348afc4137" providerId="ADAL" clId="{DC0BA816-5120-4FC8-B2B5-87A7ABEF9562}" dt="2022-11-28T19:52:53.135" v="4433" actId="1076"/>
          <ac:spMkLst>
            <pc:docMk/>
            <pc:sldMk cId="3709781080" sldId="1912"/>
            <ac:spMk id="3" creationId="{7050ABE8-D54D-C1C5-DE4A-89BE0619D94A}"/>
          </ac:spMkLst>
        </pc:spChg>
        <pc:picChg chg="add mod">
          <ac:chgData name="Austin, Wes" userId="af0a08d3-450a-44fe-af25-05348afc4137" providerId="ADAL" clId="{DC0BA816-5120-4FC8-B2B5-87A7ABEF9562}" dt="2022-11-28T18:19:59.903" v="1974" actId="1076"/>
          <ac:picMkLst>
            <pc:docMk/>
            <pc:sldMk cId="3709781080" sldId="1912"/>
            <ac:picMk id="1026" creationId="{1CC0144D-3E1B-4C7A-A564-6C288535D94B}"/>
          </ac:picMkLst>
        </pc:picChg>
      </pc:sldChg>
      <pc:sldChg chg="modSp mod">
        <pc:chgData name="Austin, Wes" userId="af0a08d3-450a-44fe-af25-05348afc4137" providerId="ADAL" clId="{DC0BA816-5120-4FC8-B2B5-87A7ABEF9562}" dt="2022-11-28T19:37:32.086" v="4340" actId="20577"/>
        <pc:sldMkLst>
          <pc:docMk/>
          <pc:sldMk cId="2300940184" sldId="1913"/>
        </pc:sldMkLst>
        <pc:spChg chg="mod">
          <ac:chgData name="Austin, Wes" userId="af0a08d3-450a-44fe-af25-05348afc4137" providerId="ADAL" clId="{DC0BA816-5120-4FC8-B2B5-87A7ABEF9562}" dt="2022-11-28T19:37:32.086" v="4340" actId="20577"/>
          <ac:spMkLst>
            <pc:docMk/>
            <pc:sldMk cId="2300940184" sldId="1913"/>
            <ac:spMk id="3" creationId="{7050ABE8-D54D-C1C5-DE4A-89BE0619D94A}"/>
          </ac:spMkLst>
        </pc:spChg>
      </pc:sldChg>
      <pc:sldChg chg="modSp mod">
        <pc:chgData name="Austin, Wes" userId="af0a08d3-450a-44fe-af25-05348afc4137" providerId="ADAL" clId="{DC0BA816-5120-4FC8-B2B5-87A7ABEF9562}" dt="2022-11-28T17:55:52.886" v="1886" actId="20577"/>
        <pc:sldMkLst>
          <pc:docMk/>
          <pc:sldMk cId="1470616613" sldId="1914"/>
        </pc:sldMkLst>
        <pc:spChg chg="mod">
          <ac:chgData name="Austin, Wes" userId="af0a08d3-450a-44fe-af25-05348afc4137" providerId="ADAL" clId="{DC0BA816-5120-4FC8-B2B5-87A7ABEF9562}" dt="2022-11-28T17:55:52.886" v="1886" actId="20577"/>
          <ac:spMkLst>
            <pc:docMk/>
            <pc:sldMk cId="1470616613" sldId="1914"/>
            <ac:spMk id="3" creationId="{7050ABE8-D54D-C1C5-DE4A-89BE0619D94A}"/>
          </ac:spMkLst>
        </pc:spChg>
      </pc:sldChg>
      <pc:sldChg chg="modSp mod">
        <pc:chgData name="Austin, Wes" userId="af0a08d3-450a-44fe-af25-05348afc4137" providerId="ADAL" clId="{DC0BA816-5120-4FC8-B2B5-87A7ABEF9562}" dt="2022-11-28T16:16:41.246" v="1124" actId="20577"/>
        <pc:sldMkLst>
          <pc:docMk/>
          <pc:sldMk cId="1948962837" sldId="1915"/>
        </pc:sldMkLst>
        <pc:spChg chg="mod">
          <ac:chgData name="Austin, Wes" userId="af0a08d3-450a-44fe-af25-05348afc4137" providerId="ADAL" clId="{DC0BA816-5120-4FC8-B2B5-87A7ABEF9562}" dt="2022-11-28T16:16:41.246" v="1124" actId="20577"/>
          <ac:spMkLst>
            <pc:docMk/>
            <pc:sldMk cId="1948962837" sldId="1915"/>
            <ac:spMk id="3" creationId="{7050ABE8-D54D-C1C5-DE4A-89BE0619D94A}"/>
          </ac:spMkLst>
        </pc:spChg>
      </pc:sldChg>
      <pc:sldChg chg="modSp mod">
        <pc:chgData name="Austin, Wes" userId="af0a08d3-450a-44fe-af25-05348afc4137" providerId="ADAL" clId="{DC0BA816-5120-4FC8-B2B5-87A7ABEF9562}" dt="2022-11-28T16:20:34.889" v="1174" actId="20577"/>
        <pc:sldMkLst>
          <pc:docMk/>
          <pc:sldMk cId="1884420726" sldId="1916"/>
        </pc:sldMkLst>
        <pc:spChg chg="mod">
          <ac:chgData name="Austin, Wes" userId="af0a08d3-450a-44fe-af25-05348afc4137" providerId="ADAL" clId="{DC0BA816-5120-4FC8-B2B5-87A7ABEF9562}" dt="2022-11-28T16:20:34.889" v="1174" actId="20577"/>
          <ac:spMkLst>
            <pc:docMk/>
            <pc:sldMk cId="1884420726" sldId="1916"/>
            <ac:spMk id="3" creationId="{7050ABE8-D54D-C1C5-DE4A-89BE0619D94A}"/>
          </ac:spMkLst>
        </pc:spChg>
      </pc:sldChg>
      <pc:sldChg chg="addSp modSp mod">
        <pc:chgData name="Austin, Wes" userId="af0a08d3-450a-44fe-af25-05348afc4137" providerId="ADAL" clId="{DC0BA816-5120-4FC8-B2B5-87A7ABEF9562}" dt="2022-11-28T19:56:23.194" v="4549" actId="20577"/>
        <pc:sldMkLst>
          <pc:docMk/>
          <pc:sldMk cId="2205797356" sldId="1917"/>
        </pc:sldMkLst>
        <pc:spChg chg="mod ord">
          <ac:chgData name="Austin, Wes" userId="af0a08d3-450a-44fe-af25-05348afc4137" providerId="ADAL" clId="{DC0BA816-5120-4FC8-B2B5-87A7ABEF9562}" dt="2022-11-28T19:56:23.194" v="4549" actId="20577"/>
          <ac:spMkLst>
            <pc:docMk/>
            <pc:sldMk cId="2205797356" sldId="1917"/>
            <ac:spMk id="3" creationId="{7050ABE8-D54D-C1C5-DE4A-89BE0619D94A}"/>
          </ac:spMkLst>
        </pc:spChg>
        <pc:spChg chg="add mod">
          <ac:chgData name="Austin, Wes" userId="af0a08d3-450a-44fe-af25-05348afc4137" providerId="ADAL" clId="{DC0BA816-5120-4FC8-B2B5-87A7ABEF9562}" dt="2022-11-28T18:44:23.907" v="2656" actId="1076"/>
          <ac:spMkLst>
            <pc:docMk/>
            <pc:sldMk cId="2205797356" sldId="1917"/>
            <ac:spMk id="8" creationId="{A607AE6D-5AE4-41A3-B45A-9F97F55BCAD3}"/>
          </ac:spMkLst>
        </pc:spChg>
        <pc:picChg chg="add mod">
          <ac:chgData name="Austin, Wes" userId="af0a08d3-450a-44fe-af25-05348afc4137" providerId="ADAL" clId="{DC0BA816-5120-4FC8-B2B5-87A7ABEF9562}" dt="2022-11-28T18:44:27.843" v="2658" actId="14100"/>
          <ac:picMkLst>
            <pc:docMk/>
            <pc:sldMk cId="2205797356" sldId="1917"/>
            <ac:picMk id="4" creationId="{0BCDD7AE-EC9F-4CB0-9C5E-5E6B87465DDB}"/>
          </ac:picMkLst>
        </pc:picChg>
      </pc:sldChg>
      <pc:sldChg chg="modSp mod">
        <pc:chgData name="Austin, Wes" userId="af0a08d3-450a-44fe-af25-05348afc4137" providerId="ADAL" clId="{DC0BA816-5120-4FC8-B2B5-87A7ABEF9562}" dt="2022-11-28T16:12:01.880" v="1017" actId="20577"/>
        <pc:sldMkLst>
          <pc:docMk/>
          <pc:sldMk cId="240230345" sldId="1919"/>
        </pc:sldMkLst>
        <pc:spChg chg="mod">
          <ac:chgData name="Austin, Wes" userId="af0a08d3-450a-44fe-af25-05348afc4137" providerId="ADAL" clId="{DC0BA816-5120-4FC8-B2B5-87A7ABEF9562}" dt="2022-11-28T16:12:01.880" v="1017" actId="20577"/>
          <ac:spMkLst>
            <pc:docMk/>
            <pc:sldMk cId="240230345" sldId="1919"/>
            <ac:spMk id="3" creationId="{7050ABE8-D54D-C1C5-DE4A-89BE0619D94A}"/>
          </ac:spMkLst>
        </pc:spChg>
      </pc:sldChg>
      <pc:sldChg chg="addSp delSp modSp mod">
        <pc:chgData name="Austin, Wes" userId="af0a08d3-450a-44fe-af25-05348afc4137" providerId="ADAL" clId="{DC0BA816-5120-4FC8-B2B5-87A7ABEF9562}" dt="2022-11-28T16:05:54.945" v="955" actId="1076"/>
        <pc:sldMkLst>
          <pc:docMk/>
          <pc:sldMk cId="240497565" sldId="1921"/>
        </pc:sldMkLst>
        <pc:spChg chg="add mod">
          <ac:chgData name="Austin, Wes" userId="af0a08d3-450a-44fe-af25-05348afc4137" providerId="ADAL" clId="{DC0BA816-5120-4FC8-B2B5-87A7ABEF9562}" dt="2022-11-28T15:59:02.595" v="521" actId="1076"/>
          <ac:spMkLst>
            <pc:docMk/>
            <pc:sldMk cId="240497565" sldId="1921"/>
            <ac:spMk id="2" creationId="{41C52FED-F115-4795-B631-AD58A69D653C}"/>
          </ac:spMkLst>
        </pc:spChg>
        <pc:spChg chg="mod">
          <ac:chgData name="Austin, Wes" userId="af0a08d3-450a-44fe-af25-05348afc4137" providerId="ADAL" clId="{DC0BA816-5120-4FC8-B2B5-87A7ABEF9562}" dt="2022-11-28T16:05:44.448" v="954" actId="1076"/>
          <ac:spMkLst>
            <pc:docMk/>
            <pc:sldMk cId="240497565" sldId="1921"/>
            <ac:spMk id="3" creationId="{7050ABE8-D54D-C1C5-DE4A-89BE0619D94A}"/>
          </ac:spMkLst>
        </pc:spChg>
        <pc:spChg chg="mod">
          <ac:chgData name="Austin, Wes" userId="af0a08d3-450a-44fe-af25-05348afc4137" providerId="ADAL" clId="{DC0BA816-5120-4FC8-B2B5-87A7ABEF9562}" dt="2022-11-28T16:05:54.945" v="955" actId="1076"/>
          <ac:spMkLst>
            <pc:docMk/>
            <pc:sldMk cId="240497565" sldId="1921"/>
            <ac:spMk id="7" creationId="{D12B789B-9CAD-450D-9ED4-AC8DA46BD4CB}"/>
          </ac:spMkLst>
        </pc:spChg>
        <pc:spChg chg="del">
          <ac:chgData name="Austin, Wes" userId="af0a08d3-450a-44fe-af25-05348afc4137" providerId="ADAL" clId="{DC0BA816-5120-4FC8-B2B5-87A7ABEF9562}" dt="2022-11-28T15:58:18.518" v="490" actId="478"/>
          <ac:spMkLst>
            <pc:docMk/>
            <pc:sldMk cId="240497565" sldId="1921"/>
            <ac:spMk id="9" creationId="{9A8AE995-3761-4E8E-B676-D7F73B916651}"/>
          </ac:spMkLst>
        </pc:spChg>
        <pc:picChg chg="add mod">
          <ac:chgData name="Austin, Wes" userId="af0a08d3-450a-44fe-af25-05348afc4137" providerId="ADAL" clId="{DC0BA816-5120-4FC8-B2B5-87A7ABEF9562}" dt="2022-11-28T15:58:58.402" v="520" actId="1076"/>
          <ac:picMkLst>
            <pc:docMk/>
            <pc:sldMk cId="240497565" sldId="1921"/>
            <ac:picMk id="5" creationId="{2E1E977A-05CE-4113-AD53-2065C68F4C67}"/>
          </ac:picMkLst>
        </pc:picChg>
      </pc:sldChg>
      <pc:sldChg chg="modSp mod">
        <pc:chgData name="Austin, Wes" userId="af0a08d3-450a-44fe-af25-05348afc4137" providerId="ADAL" clId="{DC0BA816-5120-4FC8-B2B5-87A7ABEF9562}" dt="2022-11-28T20:13:58.521" v="4647" actId="20577"/>
        <pc:sldMkLst>
          <pc:docMk/>
          <pc:sldMk cId="22275861" sldId="1928"/>
        </pc:sldMkLst>
        <pc:spChg chg="mod">
          <ac:chgData name="Austin, Wes" userId="af0a08d3-450a-44fe-af25-05348afc4137" providerId="ADAL" clId="{DC0BA816-5120-4FC8-B2B5-87A7ABEF9562}" dt="2022-11-28T20:13:58.521" v="4647" actId="20577"/>
          <ac:spMkLst>
            <pc:docMk/>
            <pc:sldMk cId="22275861" sldId="1928"/>
            <ac:spMk id="7" creationId="{D12B789B-9CAD-450D-9ED4-AC8DA46BD4CB}"/>
          </ac:spMkLst>
        </pc:spChg>
      </pc:sldChg>
      <pc:sldChg chg="addSp delSp modSp add mod">
        <pc:chgData name="Austin, Wes" userId="af0a08d3-450a-44fe-af25-05348afc4137" providerId="ADAL" clId="{DC0BA816-5120-4FC8-B2B5-87A7ABEF9562}" dt="2022-11-28T16:07:44.916" v="996" actId="20577"/>
        <pc:sldMkLst>
          <pc:docMk/>
          <pc:sldMk cId="2993578857" sldId="1930"/>
        </pc:sldMkLst>
        <pc:spChg chg="mod">
          <ac:chgData name="Austin, Wes" userId="af0a08d3-450a-44fe-af25-05348afc4137" providerId="ADAL" clId="{DC0BA816-5120-4FC8-B2B5-87A7ABEF9562}" dt="2022-11-28T16:02:44.677" v="826" actId="1076"/>
          <ac:spMkLst>
            <pc:docMk/>
            <pc:sldMk cId="2993578857" sldId="1930"/>
            <ac:spMk id="2" creationId="{41C52FED-F115-4795-B631-AD58A69D653C}"/>
          </ac:spMkLst>
        </pc:spChg>
        <pc:spChg chg="mod">
          <ac:chgData name="Austin, Wes" userId="af0a08d3-450a-44fe-af25-05348afc4137" providerId="ADAL" clId="{DC0BA816-5120-4FC8-B2B5-87A7ABEF9562}" dt="2022-11-28T16:07:44.916" v="996" actId="20577"/>
          <ac:spMkLst>
            <pc:docMk/>
            <pc:sldMk cId="2993578857" sldId="1930"/>
            <ac:spMk id="3" creationId="{7050ABE8-D54D-C1C5-DE4A-89BE0619D94A}"/>
          </ac:spMkLst>
        </pc:spChg>
        <pc:spChg chg="mod">
          <ac:chgData name="Austin, Wes" userId="af0a08d3-450a-44fe-af25-05348afc4137" providerId="ADAL" clId="{DC0BA816-5120-4FC8-B2B5-87A7ABEF9562}" dt="2022-11-28T16:06:02.464" v="956" actId="1076"/>
          <ac:spMkLst>
            <pc:docMk/>
            <pc:sldMk cId="2993578857" sldId="1930"/>
            <ac:spMk id="7" creationId="{D12B789B-9CAD-450D-9ED4-AC8DA46BD4CB}"/>
          </ac:spMkLst>
        </pc:spChg>
        <pc:picChg chg="del mod">
          <ac:chgData name="Austin, Wes" userId="af0a08d3-450a-44fe-af25-05348afc4137" providerId="ADAL" clId="{DC0BA816-5120-4FC8-B2B5-87A7ABEF9562}" dt="2022-11-28T16:00:17.404" v="524" actId="478"/>
          <ac:picMkLst>
            <pc:docMk/>
            <pc:sldMk cId="2993578857" sldId="1930"/>
            <ac:picMk id="5" creationId="{2E1E977A-05CE-4113-AD53-2065C68F4C67}"/>
          </ac:picMkLst>
        </pc:picChg>
        <pc:picChg chg="add mod">
          <ac:chgData name="Austin, Wes" userId="af0a08d3-450a-44fe-af25-05348afc4137" providerId="ADAL" clId="{DC0BA816-5120-4FC8-B2B5-87A7ABEF9562}" dt="2022-11-28T16:04:30.647" v="839" actId="1076"/>
          <ac:picMkLst>
            <pc:docMk/>
            <pc:sldMk cId="2993578857" sldId="1930"/>
            <ac:picMk id="6" creationId="{F36EBC50-1205-40A6-8CC7-E21737480B03}"/>
          </ac:picMkLst>
        </pc:picChg>
      </pc:sldChg>
      <pc:sldChg chg="addSp modSp add mod">
        <pc:chgData name="Austin, Wes" userId="af0a08d3-450a-44fe-af25-05348afc4137" providerId="ADAL" clId="{DC0BA816-5120-4FC8-B2B5-87A7ABEF9562}" dt="2022-11-28T19:48:17.233" v="4391" actId="20577"/>
        <pc:sldMkLst>
          <pc:docMk/>
          <pc:sldMk cId="3100033713" sldId="1931"/>
        </pc:sldMkLst>
        <pc:spChg chg="mod">
          <ac:chgData name="Austin, Wes" userId="af0a08d3-450a-44fe-af25-05348afc4137" providerId="ADAL" clId="{DC0BA816-5120-4FC8-B2B5-87A7ABEF9562}" dt="2022-11-28T19:48:17.233" v="4391" actId="20577"/>
          <ac:spMkLst>
            <pc:docMk/>
            <pc:sldMk cId="3100033713" sldId="1931"/>
            <ac:spMk id="3" creationId="{7050ABE8-D54D-C1C5-DE4A-89BE0619D94A}"/>
          </ac:spMkLst>
        </pc:spChg>
        <pc:spChg chg="add mod">
          <ac:chgData name="Austin, Wes" userId="af0a08d3-450a-44fe-af25-05348afc4137" providerId="ADAL" clId="{DC0BA816-5120-4FC8-B2B5-87A7ABEF9562}" dt="2022-11-28T19:42:13.252" v="4378" actId="1076"/>
          <ac:spMkLst>
            <pc:docMk/>
            <pc:sldMk cId="3100033713" sldId="1931"/>
            <ac:spMk id="5" creationId="{0F5A7A82-7184-4784-BAB7-9DCE8E168AA8}"/>
          </ac:spMkLst>
        </pc:spChg>
        <pc:picChg chg="add mod">
          <ac:chgData name="Austin, Wes" userId="af0a08d3-450a-44fe-af25-05348afc4137" providerId="ADAL" clId="{DC0BA816-5120-4FC8-B2B5-87A7ABEF9562}" dt="2022-11-28T19:42:25.770" v="4379" actId="1076"/>
          <ac:picMkLst>
            <pc:docMk/>
            <pc:sldMk cId="3100033713" sldId="1931"/>
            <ac:picMk id="2050" creationId="{8AC1E611-CB05-42CE-B2CA-B2BB5B598CB0}"/>
          </ac:picMkLst>
        </pc:picChg>
        <pc:cxnChg chg="add mod">
          <ac:chgData name="Austin, Wes" userId="af0a08d3-450a-44fe-af25-05348afc4137" providerId="ADAL" clId="{DC0BA816-5120-4FC8-B2B5-87A7ABEF9562}" dt="2022-11-28T19:47:59.380" v="4386" actId="1582"/>
          <ac:cxnSpMkLst>
            <pc:docMk/>
            <pc:sldMk cId="3100033713" sldId="1931"/>
            <ac:cxnSpMk id="4" creationId="{9093F2EC-CBE6-43B7-9CC0-4DCA74E58BC0}"/>
          </ac:cxnSpMkLst>
        </pc:cxnChg>
      </pc:sldChg>
      <pc:sldChg chg="addSp delSp modSp add mod">
        <pc:chgData name="Austin, Wes" userId="af0a08d3-450a-44fe-af25-05348afc4137" providerId="ADAL" clId="{DC0BA816-5120-4FC8-B2B5-87A7ABEF9562}" dt="2022-11-28T19:59:17.878" v="4596" actId="1076"/>
        <pc:sldMkLst>
          <pc:docMk/>
          <pc:sldMk cId="3491427327" sldId="1932"/>
        </pc:sldMkLst>
        <pc:spChg chg="del">
          <ac:chgData name="Austin, Wes" userId="af0a08d3-450a-44fe-af25-05348afc4137" providerId="ADAL" clId="{DC0BA816-5120-4FC8-B2B5-87A7ABEF9562}" dt="2022-11-28T19:59:04.263" v="4591" actId="478"/>
          <ac:spMkLst>
            <pc:docMk/>
            <pc:sldMk cId="3491427327" sldId="1932"/>
            <ac:spMk id="3" creationId="{7050ABE8-D54D-C1C5-DE4A-89BE0619D94A}"/>
          </ac:spMkLst>
        </pc:spChg>
        <pc:spChg chg="mod">
          <ac:chgData name="Austin, Wes" userId="af0a08d3-450a-44fe-af25-05348afc4137" providerId="ADAL" clId="{DC0BA816-5120-4FC8-B2B5-87A7ABEF9562}" dt="2022-11-28T19:59:09.789" v="4594" actId="14100"/>
          <ac:spMkLst>
            <pc:docMk/>
            <pc:sldMk cId="3491427327" sldId="1932"/>
            <ac:spMk id="7" creationId="{D12B789B-9CAD-450D-9ED4-AC8DA46BD4CB}"/>
          </ac:spMkLst>
        </pc:spChg>
        <pc:spChg chg="del">
          <ac:chgData name="Austin, Wes" userId="af0a08d3-450a-44fe-af25-05348afc4137" providerId="ADAL" clId="{DC0BA816-5120-4FC8-B2B5-87A7ABEF9562}" dt="2022-11-28T19:58:47.477" v="4588" actId="478"/>
          <ac:spMkLst>
            <pc:docMk/>
            <pc:sldMk cId="3491427327" sldId="1932"/>
            <ac:spMk id="8" creationId="{A607AE6D-5AE4-41A3-B45A-9F97F55BCAD3}"/>
          </ac:spMkLst>
        </pc:spChg>
        <pc:spChg chg="add mod">
          <ac:chgData name="Austin, Wes" userId="af0a08d3-450a-44fe-af25-05348afc4137" providerId="ADAL" clId="{DC0BA816-5120-4FC8-B2B5-87A7ABEF9562}" dt="2022-11-28T19:58:51.783" v="4590" actId="1076"/>
          <ac:spMkLst>
            <pc:docMk/>
            <pc:sldMk cId="3491427327" sldId="1932"/>
            <ac:spMk id="10" creationId="{12A1F000-1556-4274-919E-6ECCB34ECDCA}"/>
          </ac:spMkLst>
        </pc:spChg>
        <pc:picChg chg="del">
          <ac:chgData name="Austin, Wes" userId="af0a08d3-450a-44fe-af25-05348afc4137" providerId="ADAL" clId="{DC0BA816-5120-4FC8-B2B5-87A7ABEF9562}" dt="2022-11-28T19:58:36.294" v="4587" actId="478"/>
          <ac:picMkLst>
            <pc:docMk/>
            <pc:sldMk cId="3491427327" sldId="1932"/>
            <ac:picMk id="4" creationId="{0BCDD7AE-EC9F-4CB0-9C5E-5E6B87465DDB}"/>
          </ac:picMkLst>
        </pc:picChg>
        <pc:picChg chg="add mod">
          <ac:chgData name="Austin, Wes" userId="af0a08d3-450a-44fe-af25-05348afc4137" providerId="ADAL" clId="{DC0BA816-5120-4FC8-B2B5-87A7ABEF9562}" dt="2022-11-28T19:59:17.878" v="4596" actId="1076"/>
          <ac:picMkLst>
            <pc:docMk/>
            <pc:sldMk cId="3491427327" sldId="1932"/>
            <ac:picMk id="5" creationId="{AC1648F4-9F4D-4402-AC1C-D014FF5CA79B}"/>
          </ac:picMkLst>
        </pc:picChg>
      </pc:sldChg>
      <pc:sldChg chg="addSp delSp modSp add mod">
        <pc:chgData name="Austin, Wes" userId="af0a08d3-450a-44fe-af25-05348afc4137" providerId="ADAL" clId="{DC0BA816-5120-4FC8-B2B5-87A7ABEF9562}" dt="2022-11-28T20:04:40.596" v="4630" actId="20577"/>
        <pc:sldMkLst>
          <pc:docMk/>
          <pc:sldMk cId="2984614195" sldId="1933"/>
        </pc:sldMkLst>
        <pc:spChg chg="add mod">
          <ac:chgData name="Austin, Wes" userId="af0a08d3-450a-44fe-af25-05348afc4137" providerId="ADAL" clId="{DC0BA816-5120-4FC8-B2B5-87A7ABEF9562}" dt="2022-11-28T20:04:40.596" v="4630" actId="20577"/>
          <ac:spMkLst>
            <pc:docMk/>
            <pc:sldMk cId="2984614195" sldId="1933"/>
            <ac:spMk id="2" creationId="{2E8FD144-9CE7-4D70-9552-91AC11288F99}"/>
          </ac:spMkLst>
        </pc:spChg>
        <pc:spChg chg="mod">
          <ac:chgData name="Austin, Wes" userId="af0a08d3-450a-44fe-af25-05348afc4137" providerId="ADAL" clId="{DC0BA816-5120-4FC8-B2B5-87A7ABEF9562}" dt="2022-11-28T20:03:43.388" v="4623" actId="20577"/>
          <ac:spMkLst>
            <pc:docMk/>
            <pc:sldMk cId="2984614195" sldId="1933"/>
            <ac:spMk id="6" creationId="{02741E8D-40F7-F898-3AB8-0C024092ED6E}"/>
          </ac:spMkLst>
        </pc:spChg>
        <pc:picChg chg="del">
          <ac:chgData name="Austin, Wes" userId="af0a08d3-450a-44fe-af25-05348afc4137" providerId="ADAL" clId="{DC0BA816-5120-4FC8-B2B5-87A7ABEF9562}" dt="2022-11-28T20:02:33.418" v="4618" actId="478"/>
          <ac:picMkLst>
            <pc:docMk/>
            <pc:sldMk cId="2984614195" sldId="1933"/>
            <ac:picMk id="7" creationId="{9DC513BA-C72D-497E-A3E7-DE0DFBF5421E}"/>
          </ac:picMkLst>
        </pc:picChg>
        <pc:picChg chg="del">
          <ac:chgData name="Austin, Wes" userId="af0a08d3-450a-44fe-af25-05348afc4137" providerId="ADAL" clId="{DC0BA816-5120-4FC8-B2B5-87A7ABEF9562}" dt="2022-11-28T20:02:32.555" v="4617" actId="478"/>
          <ac:picMkLst>
            <pc:docMk/>
            <pc:sldMk cId="2984614195" sldId="1933"/>
            <ac:picMk id="9" creationId="{A3ED5A67-D954-4EA6-8F9D-B97A8F412681}"/>
          </ac:picMkLst>
        </pc:picChg>
        <pc:picChg chg="add mod">
          <ac:chgData name="Austin, Wes" userId="af0a08d3-450a-44fe-af25-05348afc4137" providerId="ADAL" clId="{DC0BA816-5120-4FC8-B2B5-87A7ABEF9562}" dt="2022-11-28T20:02:38.714" v="4620" actId="1076"/>
          <ac:picMkLst>
            <pc:docMk/>
            <pc:sldMk cId="2984614195" sldId="1933"/>
            <ac:picMk id="3074" creationId="{90DD3605-3845-40B3-A28B-B7AF2088AF3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13A625-3A15-ACBE-8CBF-C2AAD8D30E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433B-45C8-E9C7-266E-286ED8395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7ABB0A-9B4A-4429-BD7A-E953AD02331E}" type="datetimeFigureOut">
              <a:rPr lang="en-US" smtClean="0"/>
              <a:t>11/28/2022</a:t>
            </a:fld>
            <a:endParaRPr lang="en-US"/>
          </a:p>
        </p:txBody>
      </p:sp>
      <p:sp>
        <p:nvSpPr>
          <p:cNvPr id="4" name="Footer Placeholder 3">
            <a:extLst>
              <a:ext uri="{FF2B5EF4-FFF2-40B4-BE49-F238E27FC236}">
                <a16:creationId xmlns:a16="http://schemas.microsoft.com/office/drawing/2014/main" id="{C69F3DAF-81C5-73CC-EF32-22C2A157AA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F4091C-2588-55AB-A9AC-84519A4CDA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04628-7E14-4689-A0F7-5C5F1B1FCBEF}" type="slidenum">
              <a:rPr lang="en-US" smtClean="0"/>
              <a:t>‹#›</a:t>
            </a:fld>
            <a:endParaRPr lang="en-US"/>
          </a:p>
        </p:txBody>
      </p:sp>
    </p:spTree>
    <p:extLst>
      <p:ext uri="{BB962C8B-B14F-4D97-AF65-F5344CB8AC3E}">
        <p14:creationId xmlns:p14="http://schemas.microsoft.com/office/powerpoint/2010/main" val="3795434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4007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417617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1115502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417600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184466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834976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89265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757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41190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489885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824629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309721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1985536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122121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644764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1859386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9548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27471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417325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4193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3460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10486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640788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4705-797D-4F0E-860D-B2A23706B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2B5D3-2729-46A8-AD99-66C13BF05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D7F4-00D4-4ADB-A31F-29167CA8EA49}"/>
              </a:ext>
            </a:extLst>
          </p:cNvPr>
          <p:cNvSpPr>
            <a:spLocks noGrp="1"/>
          </p:cNvSpPr>
          <p:nvPr>
            <p:ph type="dt" sz="half" idx="10"/>
          </p:nvPr>
        </p:nvSpPr>
        <p:spPr/>
        <p:txBody>
          <a:bodyPr/>
          <a:lstStyle/>
          <a:p>
            <a:fld id="{146C6E17-85AB-453D-8478-3B8CA64772CE}" type="datetimeFigureOut">
              <a:rPr lang="en-US" smtClean="0"/>
              <a:t>11/28/2022</a:t>
            </a:fld>
            <a:endParaRPr lang="en-US"/>
          </a:p>
        </p:txBody>
      </p:sp>
      <p:sp>
        <p:nvSpPr>
          <p:cNvPr id="5" name="Footer Placeholder 4">
            <a:extLst>
              <a:ext uri="{FF2B5EF4-FFF2-40B4-BE49-F238E27FC236}">
                <a16:creationId xmlns:a16="http://schemas.microsoft.com/office/drawing/2014/main" id="{5A158328-D96E-4F37-9199-F626F7688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704F4-9BFF-4596-9DD1-3CC8FE83FE69}"/>
              </a:ext>
            </a:extLst>
          </p:cNvPr>
          <p:cNvSpPr>
            <a:spLocks noGrp="1"/>
          </p:cNvSpPr>
          <p:nvPr>
            <p:ph type="sldNum" sz="quarter" idx="12"/>
          </p:nvPr>
        </p:nvSpPr>
        <p:spPr/>
        <p:txBody>
          <a:bodyPr/>
          <a:lstStyle/>
          <a:p>
            <a:fld id="{203B06A1-3415-45A1-82D4-D19106858455}" type="slidenum">
              <a:rPr lang="en-US" smtClean="0"/>
              <a:t>‹#›</a:t>
            </a:fld>
            <a:endParaRPr lang="en-US"/>
          </a:p>
        </p:txBody>
      </p:sp>
    </p:spTree>
    <p:extLst>
      <p:ext uri="{BB962C8B-B14F-4D97-AF65-F5344CB8AC3E}">
        <p14:creationId xmlns:p14="http://schemas.microsoft.com/office/powerpoint/2010/main" val="1205454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8" y="6514936"/>
            <a:ext cx="7410364"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22: What’s Next?</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 id="2147483677" r:id="rId5"/>
  </p:sldLayoutIdLst>
  <p:hf hdr="0" ftr="0" dt="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hyperlink" Target="https://static1.squarespace.com/static/611cc20b78b5f677dad664ab/t/614ce18c71125612978901b5/1632428438124/SRFs_Drinking-Water-Analysi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hyperlink" Target="https://www.benefitcostanalysis.org/index.php?option=com_dailyplanetblog&amp;view=entry&amp;category=2022-archive&amp;id=100:on-balance-major-questions-about-west-virginia-v-epa-and-benefit-cost-analysis" TargetMode="External"/><Relationship Id="rId4" Type="http://schemas.openxmlformats.org/officeDocument/2006/relationships/hyperlink" Target="https://en.wikipedia.org/wiki/Chevron_U.S.A.,_Inc._v._Natural_Resources_Defense_Council,_Inc."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hyperlink" Target="https://www.rff.org/events/rff-live/climate-change-and-the-supreme-court-west-virginia-v-epa/#:~:text=The%20Supreme%20Court's%20ruling%20in,level%20absent%20specific%20legislative%20directives."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hyperlink" Target="https://www.budget.senate.gov/imo/media/doc/58357-Graham.pdf" TargetMode="External"/><Relationship Id="rId4" Type="http://schemas.openxmlformats.org/officeDocument/2006/relationships/hyperlink" Target="https://www.cbo.gov/publication/58455"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hyperlink" Target="https://www.crfb.org/blogs/whats-inflation-reduction-act"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hyperlink" Target="https://www.mckinsey.com/industries/public-and-social-sector/our-insights/the-inflation-reduction-act-heres-whats-in-it"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rhg.com/research/climate-clean-energy-inflation-reduction-act/"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www.rechargenews.com/wind/siemens-gamesa-s-first-10mw-offshore-wind-titan-unveiled/2-1-702942" TargetMode="Externa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hyperlink" Target="https://www.eea.europa.eu/publications/carbon-capture-and-storage"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hyperlink" Target="https://www.mckinsey.com/industries/public-and-social-sector/our-insights/the-inflation-reduction-act-heres-whats-in-it" TargetMode="Externa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s://www.journals.uchicago.edu/doi/full/10.1086/685597"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2.png"/><Relationship Id="rId4" Type="http://schemas.openxmlformats.org/officeDocument/2006/relationships/hyperlink" Target="https://www.journals.uchicago.edu/doi/full/10.1086/685597"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taxpolicycenter.org/taxvox/inflation-reduction-act-primarily-impacts-top-1-percent-taxpayers" TargetMode="External"/><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www.regulations.gov/document/EPA-HQ-OA-2022-0859-0001"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png"/><Relationship Id="rId5" Type="http://schemas.openxmlformats.org/officeDocument/2006/relationships/hyperlink" Target="https://www.sciencedirect.com/science/article/pii/S0272775719301530" TargetMode="External"/><Relationship Id="rId4" Type="http://schemas.openxmlformats.org/officeDocument/2006/relationships/hyperlink" Target="https://pubmed.ncbi.nlm.nih.gov/2174110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hyperlink" Target="https://static1.squarespace.com/static/611cc20b78b5f677dad664ab/t/614ce18c71125612978901b5/1632428438124/SRFs_Drinking-Water-Analy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a:latin typeface="+mj-lt"/>
                <a:cs typeface="Calibri Light" panose="020F0302020204030204" pitchFamily="34" charset="0"/>
              </a:rPr>
              <a:t>Prof. Austin</a:t>
            </a:r>
          </a:p>
          <a:p>
            <a:r>
              <a:rPr lang="en-US" sz="2600">
                <a:latin typeface="+mj-lt"/>
                <a:cs typeface="Calibri Light" panose="020F0302020204030204" pitchFamily="34" charset="0"/>
              </a:rPr>
              <a:t>Environmental Economics</a:t>
            </a:r>
            <a:br>
              <a:rPr lang="en-US" sz="2600">
                <a:latin typeface="+mj-lt"/>
                <a:cs typeface="Calibri Light" panose="020F0302020204030204" pitchFamily="34" charset="0"/>
              </a:rPr>
            </a:br>
            <a:r>
              <a:rPr lang="en-US" sz="260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rgbClr val="0070C0"/>
                </a:solidFill>
                <a:latin typeface="+mj-lt"/>
                <a:cs typeface="Calibri Light" panose="020F0302020204030204" pitchFamily="34" charset="0"/>
              </a:rPr>
              <a:t>Lecture 22: What’s Next?</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457200" y="2273840"/>
            <a:ext cx="4236841" cy="4295791"/>
          </a:xfrm>
          <a:prstGeom prst="rect">
            <a:avLst/>
          </a:prstGeom>
          <a:noFill/>
          <a:effectLst/>
        </p:spPr>
        <p:txBody>
          <a:bodyPr wrap="square" rtlCol="0">
            <a:spAutoFit/>
          </a:bodyPr>
          <a:lstStyle/>
          <a:p>
            <a:pPr>
              <a:lnSpc>
                <a:spcPct val="125000"/>
              </a:lnSpc>
            </a:pPr>
            <a:r>
              <a:rPr lang="en-US" sz="2000" dirty="0"/>
              <a:t>Many states use a formulaic definition of “disadvantaged” based on being below statewide median household income.</a:t>
            </a:r>
          </a:p>
          <a:p>
            <a:pPr marL="800100" lvl="1" indent="-342900">
              <a:lnSpc>
                <a:spcPct val="125000"/>
              </a:lnSpc>
              <a:buFont typeface="Wingdings" panose="05000000000000000000" pitchFamily="2" charset="2"/>
              <a:buChar char="Ø"/>
            </a:pPr>
            <a:r>
              <a:rPr lang="en-US" sz="2000" dirty="0"/>
              <a:t>Montana: disadvantaged if cost of water &gt; 2.3% of the state’s MHI. </a:t>
            </a:r>
          </a:p>
          <a:p>
            <a:pPr>
              <a:lnSpc>
                <a:spcPct val="125000"/>
              </a:lnSpc>
            </a:pPr>
            <a:r>
              <a:rPr lang="en-US" sz="2000" dirty="0"/>
              <a:t>Median incomes can mask differences in poverty share.</a:t>
            </a:r>
          </a:p>
          <a:p>
            <a:pPr>
              <a:lnSpc>
                <a:spcPct val="125000"/>
              </a:lnSpc>
            </a:pPr>
            <a:endParaRPr lang="en-US" sz="2000" dirty="0"/>
          </a:p>
          <a:p>
            <a:pPr>
              <a:lnSpc>
                <a:spcPct val="125000"/>
              </a:lnSpc>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44096"/>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Abatement of Lead</a:t>
            </a:r>
          </a:p>
        </p:txBody>
      </p:sp>
      <p:sp>
        <p:nvSpPr>
          <p:cNvPr id="2" name="TextBox 1">
            <a:extLst>
              <a:ext uri="{FF2B5EF4-FFF2-40B4-BE49-F238E27FC236}">
                <a16:creationId xmlns:a16="http://schemas.microsoft.com/office/drawing/2014/main" id="{41C52FED-F115-4795-B631-AD58A69D653C}"/>
              </a:ext>
            </a:extLst>
          </p:cNvPr>
          <p:cNvSpPr txBox="1"/>
          <p:nvPr/>
        </p:nvSpPr>
        <p:spPr>
          <a:xfrm>
            <a:off x="9947577" y="6015634"/>
            <a:ext cx="2110153" cy="338554"/>
          </a:xfrm>
          <a:prstGeom prst="rect">
            <a:avLst/>
          </a:prstGeom>
          <a:noFill/>
        </p:spPr>
        <p:txBody>
          <a:bodyPr wrap="square" rtlCol="0">
            <a:spAutoFit/>
          </a:bodyPr>
          <a:lstStyle/>
          <a:p>
            <a:r>
              <a:rPr lang="en-US" sz="1600" dirty="0"/>
              <a:t>Source: </a:t>
            </a:r>
            <a:r>
              <a:rPr lang="en-US" sz="1600" dirty="0">
                <a:hlinkClick r:id="rId4"/>
              </a:rPr>
              <a:t>Hansen, 2021.  </a:t>
            </a:r>
            <a:endParaRPr lang="en-US" sz="1600" dirty="0"/>
          </a:p>
        </p:txBody>
      </p:sp>
      <p:pic>
        <p:nvPicPr>
          <p:cNvPr id="6" name="Picture 5">
            <a:extLst>
              <a:ext uri="{FF2B5EF4-FFF2-40B4-BE49-F238E27FC236}">
                <a16:creationId xmlns:a16="http://schemas.microsoft.com/office/drawing/2014/main" id="{F36EBC50-1205-40A6-8CC7-E21737480B03}"/>
              </a:ext>
            </a:extLst>
          </p:cNvPr>
          <p:cNvPicPr>
            <a:picLocks noChangeAspect="1"/>
          </p:cNvPicPr>
          <p:nvPr/>
        </p:nvPicPr>
        <p:blipFill>
          <a:blip r:embed="rId5"/>
          <a:stretch>
            <a:fillRect/>
          </a:stretch>
        </p:blipFill>
        <p:spPr>
          <a:xfrm>
            <a:off x="4798262" y="1983124"/>
            <a:ext cx="7155247" cy="4032510"/>
          </a:xfrm>
          <a:prstGeom prst="rect">
            <a:avLst/>
          </a:prstGeom>
        </p:spPr>
      </p:pic>
    </p:spTree>
    <p:custDataLst>
      <p:tags r:id="rId1"/>
    </p:custDataLst>
    <p:extLst>
      <p:ext uri="{BB962C8B-B14F-4D97-AF65-F5344CB8AC3E}">
        <p14:creationId xmlns:p14="http://schemas.microsoft.com/office/powerpoint/2010/main" val="299357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chemeClr val="bg2">
                    <a:lumMod val="50000"/>
                  </a:schemeClr>
                </a:solidFill>
                <a:latin typeface="+mj-lt"/>
                <a:ea typeface="Cambria" panose="02040503050406030204" pitchFamily="18" charset="0"/>
              </a:rPr>
              <a:t>Part 2: West Virginia vs. EPA</a:t>
            </a:r>
          </a:p>
        </p:txBody>
      </p:sp>
    </p:spTree>
    <p:extLst>
      <p:ext uri="{BB962C8B-B14F-4D97-AF65-F5344CB8AC3E}">
        <p14:creationId xmlns:p14="http://schemas.microsoft.com/office/powerpoint/2010/main" val="66230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1932499"/>
            <a:ext cx="10170315" cy="3911071"/>
          </a:xfrm>
          <a:prstGeom prst="rect">
            <a:avLst/>
          </a:prstGeom>
          <a:noFill/>
          <a:effectLst/>
        </p:spPr>
        <p:txBody>
          <a:bodyPr wrap="square" rtlCol="0">
            <a:spAutoFit/>
          </a:bodyPr>
          <a:lstStyle/>
          <a:p>
            <a:pPr>
              <a:lnSpc>
                <a:spcPct val="125000"/>
              </a:lnSpc>
            </a:pPr>
            <a:r>
              <a:rPr lang="en-US" sz="2000" dirty="0"/>
              <a:t>The 2015 Clean Power Plan would have reduced GHG emissions from existing power plants and shifted generation to cleaner sources. It gave states the authority to implement these standards and design a wide variety of programs, including allowance trading, to meet the GHG goals. </a:t>
            </a:r>
          </a:p>
          <a:p>
            <a:pPr>
              <a:lnSpc>
                <a:spcPct val="125000"/>
              </a:lnSpc>
            </a:pPr>
            <a:endParaRPr lang="en-US" sz="2000" dirty="0"/>
          </a:p>
          <a:p>
            <a:pPr>
              <a:lnSpc>
                <a:spcPct val="125000"/>
              </a:lnSpc>
            </a:pPr>
            <a:r>
              <a:rPr lang="en-US" sz="2000" dirty="0"/>
              <a:t>States and power companies sued EPA for over-reach, alleging that generation shifting was not a valid best technology that could be used to meet EPA’s standards.</a:t>
            </a:r>
          </a:p>
          <a:p>
            <a:pPr marL="800100" lvl="1" indent="-342900">
              <a:lnSpc>
                <a:spcPct val="125000"/>
              </a:lnSpc>
              <a:buFont typeface="Wingdings" panose="05000000000000000000" pitchFamily="2" charset="2"/>
              <a:buChar char="§"/>
            </a:pPr>
            <a:r>
              <a:rPr lang="en-US" sz="2000" dirty="0"/>
              <a:t>Congress/CAA permits emission standards based on “best technologies” for regulation of new sources within the </a:t>
            </a:r>
            <a:r>
              <a:rPr lang="en-US" sz="2000" dirty="0" err="1"/>
              <a:t>fenceline</a:t>
            </a:r>
            <a:endParaRPr lang="en-US" sz="2000" dirty="0"/>
          </a:p>
          <a:p>
            <a:pPr marL="800100" lvl="1" indent="-342900">
              <a:lnSpc>
                <a:spcPct val="125000"/>
              </a:lnSpc>
              <a:buFont typeface="Wingdings" panose="05000000000000000000" pitchFamily="2" charset="2"/>
              <a:buChar char="§"/>
            </a:pPr>
            <a:r>
              <a:rPr lang="en-US" sz="2000" dirty="0"/>
              <a:t>Emissions standards and generation shifting could apply to an entire state electricity sector, hence regulating “beyond the </a:t>
            </a:r>
            <a:r>
              <a:rPr lang="en-US" sz="2000" dirty="0" err="1"/>
              <a:t>fenceline</a:t>
            </a:r>
            <a:r>
              <a:rPr lang="en-US" sz="2000" dirty="0"/>
              <a:t>” of the air pollution source</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Background of the Case</a:t>
            </a:r>
          </a:p>
        </p:txBody>
      </p:sp>
    </p:spTree>
    <p:custDataLst>
      <p:tags r:id="rId1"/>
    </p:custDataLst>
    <p:extLst>
      <p:ext uri="{BB962C8B-B14F-4D97-AF65-F5344CB8AC3E}">
        <p14:creationId xmlns:p14="http://schemas.microsoft.com/office/powerpoint/2010/main" val="147061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1585273" y="1847382"/>
            <a:ext cx="9021453" cy="4680512"/>
          </a:xfrm>
          <a:prstGeom prst="rect">
            <a:avLst/>
          </a:prstGeom>
          <a:noFill/>
          <a:effectLst/>
        </p:spPr>
        <p:txBody>
          <a:bodyPr wrap="square" rtlCol="0">
            <a:spAutoFit/>
          </a:bodyPr>
          <a:lstStyle/>
          <a:p>
            <a:pPr>
              <a:lnSpc>
                <a:spcPct val="125000"/>
              </a:lnSpc>
            </a:pPr>
            <a:r>
              <a:rPr lang="en-US" sz="2000" dirty="0"/>
              <a:t>Shortcomings in the petitioner’s argument:</a:t>
            </a:r>
          </a:p>
          <a:p>
            <a:pPr marL="800100" lvl="1" indent="-342900">
              <a:lnSpc>
                <a:spcPct val="125000"/>
              </a:lnSpc>
              <a:buFont typeface="Wingdings" panose="05000000000000000000" pitchFamily="2" charset="2"/>
              <a:buChar char="§"/>
            </a:pPr>
            <a:r>
              <a:rPr lang="en-US" sz="2000" dirty="0"/>
              <a:t>Clean Power Plan never implemented, so no standing to sue EPA.</a:t>
            </a:r>
          </a:p>
          <a:p>
            <a:pPr marL="800100" lvl="1" indent="-342900">
              <a:lnSpc>
                <a:spcPct val="125000"/>
              </a:lnSpc>
              <a:buFont typeface="Wingdings" panose="05000000000000000000" pitchFamily="2" charset="2"/>
              <a:buChar char="§"/>
            </a:pPr>
            <a:r>
              <a:rPr lang="en-US" sz="2000" dirty="0"/>
              <a:t>Invocation of major questions doctrine goes against judicial precedent in Chevron doctrine and Massachusetts vs. EPA. </a:t>
            </a:r>
          </a:p>
          <a:p>
            <a:pPr marL="1257300" lvl="2" indent="-342900">
              <a:lnSpc>
                <a:spcPct val="125000"/>
              </a:lnSpc>
              <a:buFont typeface="Wingdings" panose="05000000000000000000" pitchFamily="2" charset="2"/>
              <a:buChar char="Ø"/>
            </a:pPr>
            <a:r>
              <a:rPr lang="en-US" sz="2000" b="1" dirty="0">
                <a:solidFill>
                  <a:srgbClr val="0070C0"/>
                </a:solidFill>
                <a:hlinkClick r:id="rId4"/>
              </a:rPr>
              <a:t>Chevron doctrine</a:t>
            </a:r>
            <a:r>
              <a:rPr lang="en-US" sz="2000" b="1" dirty="0">
                <a:solidFill>
                  <a:srgbClr val="0070C0"/>
                </a:solidFill>
              </a:rPr>
              <a:t>:</a:t>
            </a:r>
            <a:r>
              <a:rPr lang="en-US" sz="2000" dirty="0"/>
              <a:t> precedent of court </a:t>
            </a:r>
            <a:r>
              <a:rPr lang="en-US" sz="2000" i="1" dirty="0"/>
              <a:t>deference</a:t>
            </a:r>
            <a:r>
              <a:rPr lang="en-US" sz="2000" dirty="0"/>
              <a:t> to agency expertise where Congressional language is ambiguous.</a:t>
            </a:r>
          </a:p>
          <a:p>
            <a:pPr lvl="2">
              <a:lnSpc>
                <a:spcPct val="125000"/>
              </a:lnSpc>
            </a:pPr>
            <a:endParaRPr lang="en-US" sz="2000" dirty="0"/>
          </a:p>
          <a:p>
            <a:pPr>
              <a:lnSpc>
                <a:spcPct val="125000"/>
              </a:lnSpc>
            </a:pPr>
            <a:r>
              <a:rPr lang="en-US" sz="2000" dirty="0"/>
              <a:t>Shortcomings in the EPA defense:</a:t>
            </a:r>
          </a:p>
          <a:p>
            <a:pPr marL="800100" lvl="1" indent="-342900">
              <a:lnSpc>
                <a:spcPct val="125000"/>
              </a:lnSpc>
              <a:buFont typeface="Wingdings" panose="05000000000000000000" pitchFamily="2" charset="2"/>
              <a:buChar char="§"/>
            </a:pPr>
            <a:r>
              <a:rPr lang="en-US" sz="2000" dirty="0"/>
              <a:t>CPP and generation shifting was cost-benefit justified ($22.6b net benefits), but this fact was not used to justify the selected standard (see </a:t>
            </a:r>
            <a:r>
              <a:rPr lang="en-US" sz="2000" dirty="0" err="1">
                <a:hlinkClick r:id="rId5"/>
              </a:rPr>
              <a:t>Cecot</a:t>
            </a:r>
            <a:r>
              <a:rPr lang="en-US" sz="2000" dirty="0">
                <a:hlinkClick r:id="rId5"/>
              </a:rPr>
              <a:t>, 2022</a:t>
            </a:r>
            <a:r>
              <a:rPr lang="en-US" sz="2000" dirty="0"/>
              <a:t>). </a:t>
            </a:r>
          </a:p>
          <a:p>
            <a:pPr marL="1257300" lvl="2" indent="-342900">
              <a:lnSpc>
                <a:spcPct val="125000"/>
              </a:lnSpc>
              <a:buFont typeface="Wingdings" panose="05000000000000000000" pitchFamily="2" charset="2"/>
              <a:buChar char="Ø"/>
            </a:pPr>
            <a:r>
              <a:rPr lang="en-US" sz="2000" dirty="0"/>
              <a:t>Led to criticism that CPP was not science-based and EPA would set standards “wherever the Agency sees fit.”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Merits of Each Side</a:t>
            </a:r>
          </a:p>
        </p:txBody>
      </p:sp>
    </p:spTree>
    <p:custDataLst>
      <p:tags r:id="rId1"/>
    </p:custDataLst>
    <p:extLst>
      <p:ext uri="{BB962C8B-B14F-4D97-AF65-F5344CB8AC3E}">
        <p14:creationId xmlns:p14="http://schemas.microsoft.com/office/powerpoint/2010/main" val="194896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1622044" y="1894274"/>
            <a:ext cx="8947912" cy="3526350"/>
          </a:xfrm>
          <a:prstGeom prst="rect">
            <a:avLst/>
          </a:prstGeom>
          <a:noFill/>
          <a:effectLst/>
        </p:spPr>
        <p:txBody>
          <a:bodyPr wrap="square" rtlCol="0">
            <a:spAutoFit/>
          </a:bodyPr>
          <a:lstStyle/>
          <a:p>
            <a:pPr>
              <a:lnSpc>
                <a:spcPct val="125000"/>
              </a:lnSpc>
            </a:pPr>
            <a:r>
              <a:rPr lang="en-US" sz="2000" dirty="0"/>
              <a:t>Many concerns with the ruling have been expressed, but a few big ones:</a:t>
            </a:r>
          </a:p>
          <a:p>
            <a:pPr marL="800100" lvl="1" indent="-342900">
              <a:lnSpc>
                <a:spcPct val="125000"/>
              </a:lnSpc>
              <a:buFont typeface="Wingdings" panose="05000000000000000000" pitchFamily="2" charset="2"/>
              <a:buChar char="§"/>
            </a:pPr>
            <a:r>
              <a:rPr lang="en-US" sz="2000" dirty="0"/>
              <a:t>Precedent to invoke major questions doctrine implies significant regulations will be over-turnable by courts, including past regulations </a:t>
            </a:r>
          </a:p>
          <a:p>
            <a:pPr marL="800100" lvl="1" indent="-342900">
              <a:lnSpc>
                <a:spcPct val="125000"/>
              </a:lnSpc>
              <a:buFont typeface="Wingdings" panose="05000000000000000000" pitchFamily="2" charset="2"/>
              <a:buChar char="§"/>
            </a:pPr>
            <a:r>
              <a:rPr lang="en-US" sz="2000" dirty="0"/>
              <a:t>Increased uncertainty around delegated powers weakens agency flexibility and ability to act quickly, pushes many actions back to Congress. </a:t>
            </a:r>
          </a:p>
          <a:p>
            <a:pPr marL="800100" lvl="1" indent="-342900">
              <a:lnSpc>
                <a:spcPct val="125000"/>
              </a:lnSpc>
              <a:buFont typeface="Wingdings" panose="05000000000000000000" pitchFamily="2" charset="2"/>
              <a:buChar char="§"/>
            </a:pPr>
            <a:r>
              <a:rPr lang="en-US" sz="2000" dirty="0"/>
              <a:t>Prohibiting regulation “beyond the </a:t>
            </a:r>
            <a:r>
              <a:rPr lang="en-US" sz="2000" dirty="0" err="1"/>
              <a:t>fenceline</a:t>
            </a:r>
            <a:r>
              <a:rPr lang="en-US" sz="2000" dirty="0"/>
              <a:t>” through the CAA limits the potential range of regulatory options for GHGs.</a:t>
            </a:r>
          </a:p>
          <a:p>
            <a:pPr marL="1257300" lvl="2" indent="-342900">
              <a:lnSpc>
                <a:spcPct val="125000"/>
              </a:lnSpc>
              <a:buFont typeface="Wingdings" panose="05000000000000000000" pitchFamily="2" charset="2"/>
              <a:buChar char="§"/>
            </a:pPr>
            <a:r>
              <a:rPr lang="en-US" sz="2000" dirty="0"/>
              <a:t>Generation shifting often much cheaper than other GHG abatement, so weakens reduction options set for new or existing plants.</a:t>
            </a: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Long-Term Concerns</a:t>
            </a:r>
          </a:p>
        </p:txBody>
      </p:sp>
    </p:spTree>
    <p:custDataLst>
      <p:tags r:id="rId1"/>
    </p:custDataLst>
    <p:extLst>
      <p:ext uri="{BB962C8B-B14F-4D97-AF65-F5344CB8AC3E}">
        <p14:creationId xmlns:p14="http://schemas.microsoft.com/office/powerpoint/2010/main" val="188442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49377" y="2342046"/>
            <a:ext cx="4988715" cy="3526350"/>
          </a:xfrm>
          <a:prstGeom prst="rect">
            <a:avLst/>
          </a:prstGeom>
          <a:noFill/>
          <a:effectLst/>
        </p:spPr>
        <p:txBody>
          <a:bodyPr wrap="square" rtlCol="0">
            <a:spAutoFit/>
          </a:bodyPr>
          <a:lstStyle/>
          <a:p>
            <a:pPr>
              <a:lnSpc>
                <a:spcPct val="125000"/>
              </a:lnSpc>
            </a:pPr>
            <a:r>
              <a:rPr lang="en-US" sz="2000" dirty="0"/>
              <a:t>Two questions uncertain:</a:t>
            </a:r>
          </a:p>
          <a:p>
            <a:pPr marL="914400" lvl="1" indent="-457200">
              <a:lnSpc>
                <a:spcPct val="125000"/>
              </a:lnSpc>
              <a:buFont typeface="+mj-lt"/>
              <a:buAutoNum type="arabicPeriod"/>
            </a:pPr>
            <a:r>
              <a:rPr lang="en-US" sz="2000" dirty="0"/>
              <a:t>How far-reaching is the ruling?</a:t>
            </a:r>
          </a:p>
          <a:p>
            <a:pPr marL="1371600" lvl="2" indent="-457200">
              <a:lnSpc>
                <a:spcPct val="125000"/>
              </a:lnSpc>
              <a:buFont typeface="Wingdings" panose="05000000000000000000" pitchFamily="2" charset="2"/>
              <a:buChar char="§"/>
            </a:pPr>
            <a:r>
              <a:rPr lang="en-US" sz="2000" dirty="0" err="1"/>
              <a:t>Holmstead</a:t>
            </a:r>
            <a:r>
              <a:rPr lang="en-US" sz="2000" dirty="0"/>
              <a:t>: narrowly affects power generation shifting.</a:t>
            </a:r>
          </a:p>
          <a:p>
            <a:pPr marL="1371600" lvl="2" indent="-457200">
              <a:lnSpc>
                <a:spcPct val="125000"/>
              </a:lnSpc>
              <a:buFont typeface="Wingdings" panose="05000000000000000000" pitchFamily="2" charset="2"/>
              <a:buChar char="§"/>
            </a:pPr>
            <a:r>
              <a:rPr lang="en-US" sz="2000" dirty="0" err="1"/>
              <a:t>Heinzerling</a:t>
            </a:r>
            <a:r>
              <a:rPr lang="en-US" sz="2000" dirty="0"/>
              <a:t>: potentially affects all future agency actions not limited to climate change. </a:t>
            </a:r>
          </a:p>
          <a:p>
            <a:pPr marL="914400" lvl="1" indent="-457200">
              <a:lnSpc>
                <a:spcPct val="125000"/>
              </a:lnSpc>
              <a:buFont typeface="+mj-lt"/>
              <a:buAutoNum type="arabicPeriod"/>
            </a:pPr>
            <a:r>
              <a:rPr lang="en-US" sz="2000" dirty="0"/>
              <a:t>Elected congress, unelected bureaucrats, or unelected judges?</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RFF Session</a:t>
            </a:r>
          </a:p>
        </p:txBody>
      </p:sp>
      <p:pic>
        <p:nvPicPr>
          <p:cNvPr id="4" name="Picture 3">
            <a:extLst>
              <a:ext uri="{FF2B5EF4-FFF2-40B4-BE49-F238E27FC236}">
                <a16:creationId xmlns:a16="http://schemas.microsoft.com/office/drawing/2014/main" id="{84954115-0185-73FB-AB13-41B29336E3CA}"/>
              </a:ext>
            </a:extLst>
          </p:cNvPr>
          <p:cNvPicPr>
            <a:picLocks noChangeAspect="1"/>
          </p:cNvPicPr>
          <p:nvPr/>
        </p:nvPicPr>
        <p:blipFill>
          <a:blip r:embed="rId4"/>
          <a:stretch>
            <a:fillRect/>
          </a:stretch>
        </p:blipFill>
        <p:spPr>
          <a:xfrm>
            <a:off x="6022222" y="2543907"/>
            <a:ext cx="5801233" cy="3324489"/>
          </a:xfrm>
          <a:prstGeom prst="rect">
            <a:avLst/>
          </a:prstGeom>
        </p:spPr>
      </p:pic>
      <p:sp>
        <p:nvSpPr>
          <p:cNvPr id="5" name="TextBox 4">
            <a:extLst>
              <a:ext uri="{FF2B5EF4-FFF2-40B4-BE49-F238E27FC236}">
                <a16:creationId xmlns:a16="http://schemas.microsoft.com/office/drawing/2014/main" id="{72D4E61E-5A5D-658D-904E-A5EEC7206F81}"/>
              </a:ext>
            </a:extLst>
          </p:cNvPr>
          <p:cNvSpPr txBox="1"/>
          <p:nvPr/>
        </p:nvSpPr>
        <p:spPr>
          <a:xfrm>
            <a:off x="9420224" y="5868396"/>
            <a:ext cx="2403231" cy="369332"/>
          </a:xfrm>
          <a:prstGeom prst="rect">
            <a:avLst/>
          </a:prstGeom>
          <a:noFill/>
        </p:spPr>
        <p:txBody>
          <a:bodyPr wrap="square" rtlCol="0">
            <a:spAutoFit/>
          </a:bodyPr>
          <a:lstStyle/>
          <a:p>
            <a:r>
              <a:rPr lang="en-US" dirty="0">
                <a:hlinkClick r:id="rId5"/>
              </a:rPr>
              <a:t>Link to RFF Event video. </a:t>
            </a:r>
            <a:endParaRPr lang="en-US" dirty="0"/>
          </a:p>
        </p:txBody>
      </p:sp>
    </p:spTree>
    <p:custDataLst>
      <p:tags r:id="rId1"/>
    </p:custDataLst>
    <p:extLst>
      <p:ext uri="{BB962C8B-B14F-4D97-AF65-F5344CB8AC3E}">
        <p14:creationId xmlns:p14="http://schemas.microsoft.com/office/powerpoint/2010/main" val="399822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chemeClr val="bg2">
                    <a:lumMod val="50000"/>
                  </a:schemeClr>
                </a:solidFill>
                <a:latin typeface="+mj-lt"/>
                <a:ea typeface="Cambria" panose="02040503050406030204" pitchFamily="18" charset="0"/>
              </a:rPr>
              <a:t>Part 3: Inflation Reduction Act</a:t>
            </a:r>
          </a:p>
        </p:txBody>
      </p:sp>
    </p:spTree>
    <p:extLst>
      <p:ext uri="{BB962C8B-B14F-4D97-AF65-F5344CB8AC3E}">
        <p14:creationId xmlns:p14="http://schemas.microsoft.com/office/powerpoint/2010/main" val="282645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95487" y="2166960"/>
            <a:ext cx="5345600" cy="3911071"/>
          </a:xfrm>
          <a:prstGeom prst="rect">
            <a:avLst/>
          </a:prstGeom>
          <a:noFill/>
          <a:effectLst/>
        </p:spPr>
        <p:txBody>
          <a:bodyPr wrap="square" rtlCol="0">
            <a:spAutoFit/>
          </a:bodyPr>
          <a:lstStyle/>
          <a:p>
            <a:pPr>
              <a:lnSpc>
                <a:spcPct val="125000"/>
              </a:lnSpc>
            </a:pPr>
            <a:r>
              <a:rPr lang="en-US" sz="2000" dirty="0"/>
              <a:t>The IRA is a budget reconciliation bill, which makes it easier to pass because no susceptibility to filibuster and only 50(+1 VP) votes needed.</a:t>
            </a:r>
          </a:p>
          <a:p>
            <a:pPr>
              <a:lnSpc>
                <a:spcPct val="125000"/>
              </a:lnSpc>
            </a:pPr>
            <a:endParaRPr lang="en-US" sz="2000" dirty="0"/>
          </a:p>
          <a:p>
            <a:pPr marL="800100" lvl="1" indent="-342900">
              <a:lnSpc>
                <a:spcPct val="125000"/>
              </a:lnSpc>
              <a:buFont typeface="Wingdings" panose="05000000000000000000" pitchFamily="2" charset="2"/>
              <a:buChar char="§"/>
            </a:pPr>
            <a:r>
              <a:rPr lang="en-US" sz="2000" dirty="0"/>
              <a:t>Reduces the deficit by $238 billion over a decade (</a:t>
            </a:r>
            <a:r>
              <a:rPr lang="en-US" sz="2000" dirty="0">
                <a:hlinkClick r:id="rId4"/>
              </a:rPr>
              <a:t>CBO, 2022</a:t>
            </a:r>
            <a:r>
              <a:rPr lang="en-US" sz="2000" dirty="0"/>
              <a:t>). </a:t>
            </a:r>
          </a:p>
          <a:p>
            <a:pPr marL="800100" lvl="1" indent="-342900">
              <a:lnSpc>
                <a:spcPct val="125000"/>
              </a:lnSpc>
              <a:buFont typeface="Wingdings" panose="05000000000000000000" pitchFamily="2" charset="2"/>
              <a:buChar char="§"/>
            </a:pPr>
            <a:r>
              <a:rPr lang="en-US" sz="2000" dirty="0"/>
              <a:t>General agreement that the bill has minimal effect on inflation.</a:t>
            </a:r>
          </a:p>
          <a:p>
            <a:pPr marL="1257300" lvl="2" indent="-342900">
              <a:lnSpc>
                <a:spcPct val="125000"/>
              </a:lnSpc>
              <a:buFont typeface="Wingdings" panose="05000000000000000000" pitchFamily="2" charset="2"/>
              <a:buChar char="Ø"/>
            </a:pPr>
            <a:r>
              <a:rPr lang="en-US" sz="2000" dirty="0"/>
              <a:t>Some uncertainty if increase or decrease (</a:t>
            </a:r>
            <a:r>
              <a:rPr lang="en-US" sz="2000" dirty="0">
                <a:hlinkClick r:id="rId5"/>
              </a:rPr>
              <a:t>CBO, 2022</a:t>
            </a:r>
            <a:r>
              <a:rPr lang="en-US" sz="2000" dirty="0"/>
              <a:t>).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Why is it called the Inflation Reduction Act?</a:t>
            </a:r>
          </a:p>
        </p:txBody>
      </p:sp>
      <p:pic>
        <p:nvPicPr>
          <p:cNvPr id="4" name="Picture 3">
            <a:extLst>
              <a:ext uri="{FF2B5EF4-FFF2-40B4-BE49-F238E27FC236}">
                <a16:creationId xmlns:a16="http://schemas.microsoft.com/office/drawing/2014/main" id="{2E936DA2-8B17-09F5-787C-F41BF15C93DC}"/>
              </a:ext>
            </a:extLst>
          </p:cNvPr>
          <p:cNvPicPr>
            <a:picLocks noChangeAspect="1"/>
          </p:cNvPicPr>
          <p:nvPr/>
        </p:nvPicPr>
        <p:blipFill>
          <a:blip r:embed="rId6"/>
          <a:stretch>
            <a:fillRect/>
          </a:stretch>
        </p:blipFill>
        <p:spPr>
          <a:xfrm>
            <a:off x="6900546" y="1474775"/>
            <a:ext cx="4824714" cy="4818185"/>
          </a:xfrm>
          <a:prstGeom prst="rect">
            <a:avLst/>
          </a:prstGeom>
        </p:spPr>
      </p:pic>
      <p:sp>
        <p:nvSpPr>
          <p:cNvPr id="6" name="TextBox 5">
            <a:extLst>
              <a:ext uri="{FF2B5EF4-FFF2-40B4-BE49-F238E27FC236}">
                <a16:creationId xmlns:a16="http://schemas.microsoft.com/office/drawing/2014/main" id="{DE1539C3-84EB-4265-98B7-6F460129FFBE}"/>
              </a:ext>
            </a:extLst>
          </p:cNvPr>
          <p:cNvSpPr txBox="1"/>
          <p:nvPr/>
        </p:nvSpPr>
        <p:spPr>
          <a:xfrm>
            <a:off x="6993547" y="5786335"/>
            <a:ext cx="2403231" cy="646331"/>
          </a:xfrm>
          <a:prstGeom prst="rect">
            <a:avLst/>
          </a:prstGeom>
          <a:noFill/>
        </p:spPr>
        <p:txBody>
          <a:bodyPr wrap="square" rtlCol="0">
            <a:spAutoFit/>
          </a:bodyPr>
          <a:lstStyle/>
          <a:p>
            <a:r>
              <a:rPr lang="en-US" i="1" dirty="0"/>
              <a:t>Methane fee, superfund tax. </a:t>
            </a:r>
          </a:p>
        </p:txBody>
      </p:sp>
      <p:cxnSp>
        <p:nvCxnSpPr>
          <p:cNvPr id="5" name="Straight Arrow Connector 4">
            <a:extLst>
              <a:ext uri="{FF2B5EF4-FFF2-40B4-BE49-F238E27FC236}">
                <a16:creationId xmlns:a16="http://schemas.microsoft.com/office/drawing/2014/main" id="{BC8C911F-0A7D-47E7-ABB4-7F4EDDE0562F}"/>
              </a:ext>
            </a:extLst>
          </p:cNvPr>
          <p:cNvCxnSpPr>
            <a:cxnSpLocks/>
          </p:cNvCxnSpPr>
          <p:nvPr/>
        </p:nvCxnSpPr>
        <p:spPr>
          <a:xfrm flipV="1">
            <a:off x="8066940" y="5673969"/>
            <a:ext cx="128222" cy="11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8134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Main Provisions</a:t>
            </a:r>
          </a:p>
        </p:txBody>
      </p:sp>
      <p:pic>
        <p:nvPicPr>
          <p:cNvPr id="4" name="Picture 3">
            <a:extLst>
              <a:ext uri="{FF2B5EF4-FFF2-40B4-BE49-F238E27FC236}">
                <a16:creationId xmlns:a16="http://schemas.microsoft.com/office/drawing/2014/main" id="{0BCDD7AE-EC9F-4CB0-9C5E-5E6B87465DDB}"/>
              </a:ext>
            </a:extLst>
          </p:cNvPr>
          <p:cNvPicPr>
            <a:picLocks noChangeAspect="1"/>
          </p:cNvPicPr>
          <p:nvPr/>
        </p:nvPicPr>
        <p:blipFill>
          <a:blip r:embed="rId4"/>
          <a:stretch>
            <a:fillRect/>
          </a:stretch>
        </p:blipFill>
        <p:spPr>
          <a:xfrm>
            <a:off x="3439582" y="1887415"/>
            <a:ext cx="8562903" cy="4111889"/>
          </a:xfrm>
          <a:prstGeom prst="rect">
            <a:avLst/>
          </a:prstGeom>
        </p:spPr>
      </p:pic>
      <p:sp>
        <p:nvSpPr>
          <p:cNvPr id="8" name="TextBox 7">
            <a:extLst>
              <a:ext uri="{FF2B5EF4-FFF2-40B4-BE49-F238E27FC236}">
                <a16:creationId xmlns:a16="http://schemas.microsoft.com/office/drawing/2014/main" id="{A607AE6D-5AE4-41A3-B45A-9F97F55BCAD3}"/>
              </a:ext>
            </a:extLst>
          </p:cNvPr>
          <p:cNvSpPr txBox="1"/>
          <p:nvPr/>
        </p:nvSpPr>
        <p:spPr>
          <a:xfrm>
            <a:off x="10445261" y="5999304"/>
            <a:ext cx="1746739" cy="369332"/>
          </a:xfrm>
          <a:prstGeom prst="rect">
            <a:avLst/>
          </a:prstGeom>
          <a:noFill/>
        </p:spPr>
        <p:txBody>
          <a:bodyPr wrap="square">
            <a:spAutoFit/>
          </a:bodyPr>
          <a:lstStyle/>
          <a:p>
            <a:r>
              <a:rPr lang="en-US" sz="1800" dirty="0">
                <a:hlinkClick r:id="rId5"/>
              </a:rPr>
              <a:t>Figure source</a:t>
            </a:r>
            <a:r>
              <a:rPr lang="en-US" sz="1800" dirty="0"/>
              <a:t>.</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050ABE8-D54D-C1C5-DE4A-89BE0619D94A}"/>
                  </a:ext>
                </a:extLst>
              </p:cNvPr>
              <p:cNvSpPr txBox="1"/>
              <p:nvPr/>
            </p:nvSpPr>
            <p:spPr>
              <a:xfrm>
                <a:off x="277225" y="2697874"/>
                <a:ext cx="2972842" cy="3141629"/>
              </a:xfrm>
              <a:prstGeom prst="rect">
                <a:avLst/>
              </a:prstGeom>
              <a:noFill/>
              <a:effectLst/>
            </p:spPr>
            <p:txBody>
              <a:bodyPr wrap="square" rtlCol="0">
                <a:spAutoFit/>
              </a:bodyPr>
              <a:lstStyle/>
              <a:p>
                <a:pPr>
                  <a:lnSpc>
                    <a:spcPct val="125000"/>
                  </a:lnSpc>
                </a:pPr>
                <a:r>
                  <a:rPr lang="en-US" sz="2000" dirty="0"/>
                  <a:t>Also:</a:t>
                </a:r>
              </a:p>
              <a:p>
                <a:pPr marL="342900" indent="-342900">
                  <a:lnSpc>
                    <a:spcPct val="125000"/>
                  </a:lnSpc>
                  <a:buFont typeface="Wingdings" panose="05000000000000000000" pitchFamily="2" charset="2"/>
                  <a:buChar char="§"/>
                </a:pPr>
                <a:r>
                  <a:rPr lang="en-US" sz="2000" dirty="0"/>
                  <a:t>Methane fee</a:t>
                </a:r>
              </a:p>
              <a:p>
                <a:pPr marL="342900" indent="-342900">
                  <a:lnSpc>
                    <a:spcPct val="125000"/>
                  </a:lnSpc>
                  <a:buFont typeface="Wingdings" panose="05000000000000000000" pitchFamily="2" charset="2"/>
                  <a:buChar char="§"/>
                </a:pPr>
                <a:r>
                  <a:rPr lang="en-US" sz="2000" dirty="0"/>
                  <a:t>Greenhouse Gas Reduction Fund</a:t>
                </a:r>
              </a:p>
              <a:p>
                <a:pPr marL="342900" indent="-342900">
                  <a:lnSpc>
                    <a:spcPct val="125000"/>
                  </a:lnSpc>
                  <a:buFont typeface="Wingdings" panose="05000000000000000000" pitchFamily="2" charset="2"/>
                  <a:buChar char="§"/>
                </a:pPr>
                <a:r>
                  <a:rPr lang="en-US" sz="2000" dirty="0"/>
                  <a:t>New leasing of oil and gas fields but edits to pricing structure (12%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16% royalty).</a:t>
                </a:r>
              </a:p>
            </p:txBody>
          </p:sp>
        </mc:Choice>
        <mc:Fallback>
          <p:sp>
            <p:nvSpPr>
              <p:cNvPr id="3" name="TextBox 2">
                <a:extLst>
                  <a:ext uri="{FF2B5EF4-FFF2-40B4-BE49-F238E27FC236}">
                    <a16:creationId xmlns:a16="http://schemas.microsoft.com/office/drawing/2014/main" id="{7050ABE8-D54D-C1C5-DE4A-89BE0619D94A}"/>
                  </a:ext>
                </a:extLst>
              </p:cNvPr>
              <p:cNvSpPr txBox="1">
                <a:spLocks noRot="1" noChangeAspect="1" noMove="1" noResize="1" noEditPoints="1" noAdjustHandles="1" noChangeArrowheads="1" noChangeShapeType="1" noTextEdit="1"/>
              </p:cNvSpPr>
              <p:nvPr/>
            </p:nvSpPr>
            <p:spPr>
              <a:xfrm>
                <a:off x="277225" y="2697874"/>
                <a:ext cx="2972842" cy="3141629"/>
              </a:xfrm>
              <a:prstGeom prst="rect">
                <a:avLst/>
              </a:prstGeom>
              <a:blipFill>
                <a:blip r:embed="rId6"/>
                <a:stretch>
                  <a:fillRect l="-2049" b="-2524"/>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0579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4352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IRA vs. BIL for Climate</a:t>
            </a:r>
          </a:p>
        </p:txBody>
      </p:sp>
      <p:sp>
        <p:nvSpPr>
          <p:cNvPr id="10" name="TextBox 9">
            <a:extLst>
              <a:ext uri="{FF2B5EF4-FFF2-40B4-BE49-F238E27FC236}">
                <a16:creationId xmlns:a16="http://schemas.microsoft.com/office/drawing/2014/main" id="{12A1F000-1556-4274-919E-6ECCB34ECDCA}"/>
              </a:ext>
            </a:extLst>
          </p:cNvPr>
          <p:cNvSpPr txBox="1"/>
          <p:nvPr/>
        </p:nvSpPr>
        <p:spPr>
          <a:xfrm>
            <a:off x="8217876" y="6106814"/>
            <a:ext cx="4368483" cy="369332"/>
          </a:xfrm>
          <a:prstGeom prst="rect">
            <a:avLst/>
          </a:prstGeom>
          <a:noFill/>
        </p:spPr>
        <p:txBody>
          <a:bodyPr wrap="square">
            <a:spAutoFit/>
          </a:bodyPr>
          <a:lstStyle/>
          <a:p>
            <a:r>
              <a:rPr lang="en-US" sz="1800" dirty="0"/>
              <a:t>Source: </a:t>
            </a:r>
            <a:r>
              <a:rPr lang="en-US" sz="1800" dirty="0">
                <a:hlinkClick r:id="rId4"/>
              </a:rPr>
              <a:t>McKinsey and Company, 2022.</a:t>
            </a:r>
            <a:endParaRPr lang="en-US" dirty="0"/>
          </a:p>
        </p:txBody>
      </p:sp>
      <p:pic>
        <p:nvPicPr>
          <p:cNvPr id="5" name="Picture 4">
            <a:extLst>
              <a:ext uri="{FF2B5EF4-FFF2-40B4-BE49-F238E27FC236}">
                <a16:creationId xmlns:a16="http://schemas.microsoft.com/office/drawing/2014/main" id="{AC1648F4-9F4D-4402-AC1C-D014FF5CA79B}"/>
              </a:ext>
            </a:extLst>
          </p:cNvPr>
          <p:cNvPicPr>
            <a:picLocks noChangeAspect="1"/>
          </p:cNvPicPr>
          <p:nvPr/>
        </p:nvPicPr>
        <p:blipFill>
          <a:blip r:embed="rId5"/>
          <a:stretch>
            <a:fillRect/>
          </a:stretch>
        </p:blipFill>
        <p:spPr>
          <a:xfrm>
            <a:off x="2483126" y="1258138"/>
            <a:ext cx="7539039" cy="4848676"/>
          </a:xfrm>
          <a:prstGeom prst="rect">
            <a:avLst/>
          </a:prstGeom>
        </p:spPr>
      </p:pic>
    </p:spTree>
    <p:custDataLst>
      <p:tags r:id="rId1"/>
    </p:custDataLst>
    <p:extLst>
      <p:ext uri="{BB962C8B-B14F-4D97-AF65-F5344CB8AC3E}">
        <p14:creationId xmlns:p14="http://schemas.microsoft.com/office/powerpoint/2010/main" val="349142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2627627"/>
            <a:ext cx="5012161" cy="1602746"/>
          </a:xfrm>
          <a:prstGeom prst="rect">
            <a:avLst/>
          </a:prstGeom>
          <a:noFill/>
          <a:effectLst/>
        </p:spPr>
        <p:txBody>
          <a:bodyPr wrap="square" rtlCol="0">
            <a:spAutoFit/>
          </a:bodyPr>
          <a:lstStyle/>
          <a:p>
            <a:pPr>
              <a:lnSpc>
                <a:spcPct val="125000"/>
              </a:lnSpc>
            </a:pPr>
            <a:r>
              <a:rPr lang="en-US" sz="2000" dirty="0"/>
              <a:t>Outline:</a:t>
            </a:r>
          </a:p>
          <a:p>
            <a:pPr marL="914400" lvl="1" indent="-457200">
              <a:lnSpc>
                <a:spcPct val="125000"/>
              </a:lnSpc>
              <a:buFont typeface="+mj-lt"/>
              <a:buAutoNum type="arabicParenR"/>
            </a:pPr>
            <a:r>
              <a:rPr lang="en-US" sz="2000" dirty="0"/>
              <a:t>Bipartisan Infrastructure Law</a:t>
            </a:r>
          </a:p>
          <a:p>
            <a:pPr marL="914400" lvl="1" indent="-457200">
              <a:lnSpc>
                <a:spcPct val="125000"/>
              </a:lnSpc>
              <a:buFont typeface="+mj-lt"/>
              <a:buAutoNum type="arabicParenR"/>
            </a:pPr>
            <a:r>
              <a:rPr lang="en-US" sz="2000" dirty="0"/>
              <a:t>West Virginia v. EPA</a:t>
            </a:r>
          </a:p>
          <a:p>
            <a:pPr marL="914400" lvl="1" indent="-457200">
              <a:lnSpc>
                <a:spcPct val="125000"/>
              </a:lnSpc>
              <a:buFont typeface="+mj-lt"/>
              <a:buAutoNum type="arabicParenR"/>
            </a:pPr>
            <a:r>
              <a:rPr lang="en-US" sz="2000" dirty="0"/>
              <a:t>Inflation Reduction Act</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bg2">
                    <a:lumMod val="50000"/>
                  </a:schemeClr>
                </a:solidFill>
                <a:latin typeface="+mj-lt"/>
                <a:ea typeface="Cambria" panose="02040503050406030204" pitchFamily="18" charset="0"/>
              </a:rPr>
              <a:t>What’s Next?</a:t>
            </a:r>
            <a:endParaRPr lang="en-US" sz="4000" dirty="0">
              <a:solidFill>
                <a:srgbClr val="0070C0"/>
              </a:solidFill>
              <a:latin typeface="+mj-lt"/>
            </a:endParaRPr>
          </a:p>
        </p:txBody>
      </p:sp>
    </p:spTree>
    <p:custDataLst>
      <p:tags r:id="rId1"/>
    </p:custDataLst>
    <p:extLst>
      <p:ext uri="{BB962C8B-B14F-4D97-AF65-F5344CB8AC3E}">
        <p14:creationId xmlns:p14="http://schemas.microsoft.com/office/powerpoint/2010/main" val="32066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050ABE8-D54D-C1C5-DE4A-89BE0619D94A}"/>
                  </a:ext>
                </a:extLst>
              </p:cNvPr>
              <p:cNvSpPr txBox="1"/>
              <p:nvPr/>
            </p:nvSpPr>
            <p:spPr>
              <a:xfrm>
                <a:off x="190226" y="1890337"/>
                <a:ext cx="5049989" cy="4295791"/>
              </a:xfrm>
              <a:prstGeom prst="rect">
                <a:avLst/>
              </a:prstGeom>
              <a:noFill/>
              <a:effectLst/>
            </p:spPr>
            <p:txBody>
              <a:bodyPr wrap="square" rtlCol="0">
                <a:spAutoFit/>
              </a:bodyPr>
              <a:lstStyle/>
              <a:p>
                <a:pPr>
                  <a:lnSpc>
                    <a:spcPct val="125000"/>
                  </a:lnSpc>
                </a:pPr>
                <a:r>
                  <a:rPr lang="en-US" sz="2000" dirty="0"/>
                  <a:t>Some high-level impacts:</a:t>
                </a:r>
              </a:p>
              <a:p>
                <a:pPr marL="800100" lvl="1" indent="-342900">
                  <a:lnSpc>
                    <a:spcPct val="125000"/>
                  </a:lnSpc>
                  <a:buFont typeface="Wingdings" panose="05000000000000000000" pitchFamily="2" charset="2"/>
                  <a:buChar char="§"/>
                </a:pP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oMath>
                </a14:m>
                <a:r>
                  <a:rPr lang="en-US" sz="2000" dirty="0"/>
                  <a:t>retail electricity prices </a:t>
                </a:r>
              </a:p>
              <a:p>
                <a:pPr marL="800100" lvl="1" indent="-342900">
                  <a:lnSpc>
                    <a:spcPct val="125000"/>
                  </a:lnSpc>
                  <a:buFont typeface="Wingdings" panose="05000000000000000000" pitchFamily="2" charset="2"/>
                  <a:buChar char="§"/>
                </a:pP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GDP from government spending, capital investment, and reduced fuel expenditures by households.</a:t>
                </a:r>
              </a:p>
              <a:p>
                <a:pPr marL="800100" lvl="1" indent="-342900">
                  <a:lnSpc>
                    <a:spcPct val="125000"/>
                  </a:lnSpc>
                  <a:buFont typeface="Wingdings" panose="05000000000000000000" pitchFamily="2" charset="2"/>
                  <a:buChar char="§"/>
                </a:pP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t> GHGs from 2005 levels by 2030. </a:t>
                </a:r>
              </a:p>
              <a:p>
                <a:pPr marL="1257300" lvl="2" indent="-342900">
                  <a:lnSpc>
                    <a:spcPct val="125000"/>
                  </a:lnSpc>
                  <a:buFont typeface="Wingdings" panose="05000000000000000000" pitchFamily="2" charset="2"/>
                  <a:buChar char="§"/>
                </a:pPr>
                <a:r>
                  <a:rPr lang="en-US" sz="2000" dirty="0"/>
                  <a:t>Mostly electricity and transportation sectors.</a:t>
                </a:r>
              </a:p>
              <a:p>
                <a:pPr marL="1257300" lvl="2" indent="-342900">
                  <a:lnSpc>
                    <a:spcPct val="125000"/>
                  </a:lnSpc>
                  <a:buFont typeface="Wingdings" panose="05000000000000000000" pitchFamily="2" charset="2"/>
                  <a:buChar char="§"/>
                </a:pPr>
                <a:r>
                  <a:rPr lang="en-US" sz="2000" dirty="0"/>
                  <a:t>Closer to meeting Paris Climate Goals, but not there yet.</a:t>
                </a:r>
              </a:p>
              <a:p>
                <a:pPr marL="1257300" lvl="2" indent="-342900">
                  <a:lnSpc>
                    <a:spcPct val="125000"/>
                  </a:lnSpc>
                  <a:buFont typeface="Wingdings" panose="05000000000000000000" pitchFamily="2" charset="2"/>
                  <a:buChar char="§"/>
                </a:pPr>
                <a:endParaRPr lang="en-US" sz="2000" dirty="0"/>
              </a:p>
            </p:txBody>
          </p:sp>
        </mc:Choice>
        <mc:Fallback>
          <p:sp>
            <p:nvSpPr>
              <p:cNvPr id="3" name="TextBox 2">
                <a:extLst>
                  <a:ext uri="{FF2B5EF4-FFF2-40B4-BE49-F238E27FC236}">
                    <a16:creationId xmlns:a16="http://schemas.microsoft.com/office/drawing/2014/main" id="{7050ABE8-D54D-C1C5-DE4A-89BE0619D94A}"/>
                  </a:ext>
                </a:extLst>
              </p:cNvPr>
              <p:cNvSpPr txBox="1">
                <a:spLocks noRot="1" noChangeAspect="1" noMove="1" noResize="1" noEditPoints="1" noAdjustHandles="1" noChangeArrowheads="1" noChangeShapeType="1" noTextEdit="1"/>
              </p:cNvSpPr>
              <p:nvPr/>
            </p:nvSpPr>
            <p:spPr>
              <a:xfrm>
                <a:off x="190226" y="1890337"/>
                <a:ext cx="5049989" cy="4295791"/>
              </a:xfrm>
              <a:prstGeom prst="rect">
                <a:avLst/>
              </a:prstGeom>
              <a:blipFill>
                <a:blip r:embed="rId4"/>
                <a:stretch>
                  <a:fillRect l="-1206"/>
                </a:stretch>
              </a:blipFill>
              <a:effectLst/>
            </p:spPr>
            <p:txBody>
              <a:bodyPr/>
              <a:lstStyle/>
              <a:p>
                <a:r>
                  <a:rPr lang="en-US">
                    <a:noFill/>
                  </a:rPr>
                  <a:t> </a:t>
                </a:r>
              </a:p>
            </p:txBody>
          </p:sp>
        </mc:Fallback>
      </mc:AlternateContent>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Long-term Impact?</a:t>
            </a:r>
          </a:p>
        </p:txBody>
      </p:sp>
      <p:pic>
        <p:nvPicPr>
          <p:cNvPr id="2050" name="Picture 2">
            <a:extLst>
              <a:ext uri="{FF2B5EF4-FFF2-40B4-BE49-F238E27FC236}">
                <a16:creationId xmlns:a16="http://schemas.microsoft.com/office/drawing/2014/main" id="{8AC1E611-CB05-42CE-B2CA-B2BB5B598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3805" y="1673476"/>
            <a:ext cx="7138195" cy="45126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5A7A82-7184-4784-BAB7-9DCE8E168AA8}"/>
              </a:ext>
            </a:extLst>
          </p:cNvPr>
          <p:cNvSpPr txBox="1"/>
          <p:nvPr/>
        </p:nvSpPr>
        <p:spPr>
          <a:xfrm>
            <a:off x="10445261" y="6109893"/>
            <a:ext cx="1746739" cy="369332"/>
          </a:xfrm>
          <a:prstGeom prst="rect">
            <a:avLst/>
          </a:prstGeom>
          <a:noFill/>
        </p:spPr>
        <p:txBody>
          <a:bodyPr wrap="square">
            <a:spAutoFit/>
          </a:bodyPr>
          <a:lstStyle/>
          <a:p>
            <a:r>
              <a:rPr lang="en-US" sz="1800" dirty="0">
                <a:hlinkClick r:id="rId6"/>
              </a:rPr>
              <a:t>Figure source.</a:t>
            </a:r>
            <a:endParaRPr lang="en-US" dirty="0"/>
          </a:p>
        </p:txBody>
      </p:sp>
      <p:cxnSp>
        <p:nvCxnSpPr>
          <p:cNvPr id="4" name="Straight Arrow Connector 3">
            <a:extLst>
              <a:ext uri="{FF2B5EF4-FFF2-40B4-BE49-F238E27FC236}">
                <a16:creationId xmlns:a16="http://schemas.microsoft.com/office/drawing/2014/main" id="{9093F2EC-CBE6-43B7-9CC0-4DCA74E58BC0}"/>
              </a:ext>
            </a:extLst>
          </p:cNvPr>
          <p:cNvCxnSpPr/>
          <p:nvPr/>
        </p:nvCxnSpPr>
        <p:spPr>
          <a:xfrm>
            <a:off x="4923692" y="5251938"/>
            <a:ext cx="30011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0003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297301" y="2697874"/>
            <a:ext cx="5591908" cy="2890150"/>
          </a:xfrm>
          <a:prstGeom prst="rect">
            <a:avLst/>
          </a:prstGeom>
          <a:noFill/>
          <a:effectLst/>
        </p:spPr>
        <p:txBody>
          <a:bodyPr wrap="square" rtlCol="0">
            <a:spAutoFit/>
          </a:bodyPr>
          <a:lstStyle/>
          <a:p>
            <a:pPr>
              <a:lnSpc>
                <a:spcPct val="125000"/>
              </a:lnSpc>
            </a:pPr>
            <a:r>
              <a:rPr lang="en-US" sz="2100" dirty="0"/>
              <a:t>Extension of clean energy tax credits to 2025, then technology neutral renewables credits after. </a:t>
            </a:r>
          </a:p>
          <a:p>
            <a:pPr marL="800100" lvl="1" indent="-342900">
              <a:lnSpc>
                <a:spcPct val="125000"/>
              </a:lnSpc>
              <a:buFont typeface="Wingdings" panose="05000000000000000000" pitchFamily="2" charset="2"/>
              <a:buChar char="§"/>
            </a:pPr>
            <a:r>
              <a:rPr lang="en-US" sz="2100" dirty="0"/>
              <a:t>Production tax credit ($5/MWh)</a:t>
            </a:r>
          </a:p>
          <a:p>
            <a:pPr marL="800100" lvl="1" indent="-342900">
              <a:lnSpc>
                <a:spcPct val="125000"/>
              </a:lnSpc>
              <a:buFont typeface="Wingdings" panose="05000000000000000000" pitchFamily="2" charset="2"/>
              <a:buChar char="§"/>
            </a:pPr>
            <a:r>
              <a:rPr lang="en-US" sz="2100" dirty="0"/>
              <a:t>Investment tax credit  (6% on investment)</a:t>
            </a:r>
          </a:p>
          <a:p>
            <a:pPr>
              <a:lnSpc>
                <a:spcPct val="125000"/>
              </a:lnSpc>
            </a:pPr>
            <a:r>
              <a:rPr lang="en-US" sz="2100" dirty="0"/>
              <a:t>Other major tax credits:</a:t>
            </a:r>
          </a:p>
          <a:p>
            <a:pPr marL="800100" lvl="1" indent="-342900">
              <a:lnSpc>
                <a:spcPct val="125000"/>
              </a:lnSpc>
              <a:buFont typeface="Wingdings" panose="05000000000000000000" pitchFamily="2" charset="2"/>
              <a:buChar char="§"/>
            </a:pPr>
            <a:r>
              <a:rPr lang="en-US" sz="2100" dirty="0"/>
              <a:t>$85 per ton tax credit for carbon capture.</a:t>
            </a:r>
          </a:p>
          <a:p>
            <a:pPr marL="800100" lvl="1" indent="-342900">
              <a:lnSpc>
                <a:spcPct val="125000"/>
              </a:lnSpc>
              <a:buFont typeface="Wingdings" panose="05000000000000000000" pitchFamily="2" charset="2"/>
              <a:buChar char="§"/>
            </a:pPr>
            <a:r>
              <a:rPr lang="en-US" sz="2100" dirty="0"/>
              <a:t>Hydrogen and nuclear tax credits.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Clean Energy Tax Credits </a:t>
            </a:r>
          </a:p>
        </p:txBody>
      </p:sp>
      <p:pic>
        <p:nvPicPr>
          <p:cNvPr id="1026" name="Picture 2">
            <a:extLst>
              <a:ext uri="{FF2B5EF4-FFF2-40B4-BE49-F238E27FC236}">
                <a16:creationId xmlns:a16="http://schemas.microsoft.com/office/drawing/2014/main" id="{1CC0144D-3E1B-4C7A-A564-6C288535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209" y="2173741"/>
            <a:ext cx="6174566" cy="30824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D83315-1694-4427-BD32-BC9677A96EAA}"/>
              </a:ext>
            </a:extLst>
          </p:cNvPr>
          <p:cNvSpPr txBox="1"/>
          <p:nvPr/>
        </p:nvSpPr>
        <p:spPr>
          <a:xfrm>
            <a:off x="5889209" y="5256200"/>
            <a:ext cx="6174566" cy="1015663"/>
          </a:xfrm>
          <a:prstGeom prst="rect">
            <a:avLst/>
          </a:prstGeom>
          <a:noFill/>
        </p:spPr>
        <p:txBody>
          <a:bodyPr wrap="square" rtlCol="0">
            <a:spAutoFit/>
          </a:bodyPr>
          <a:lstStyle/>
          <a:p>
            <a:r>
              <a:rPr lang="en-US" sz="2000" b="1" dirty="0">
                <a:solidFill>
                  <a:srgbClr val="0070C0"/>
                </a:solidFill>
              </a:rPr>
              <a:t>Figure: </a:t>
            </a:r>
            <a:r>
              <a:rPr lang="en-US" sz="2000" dirty="0"/>
              <a:t>Newest Siemens Gamesa windmills have a propeller spread of 240 meters and costs $13-20 million (</a:t>
            </a:r>
            <a:r>
              <a:rPr lang="en-US" sz="2000" dirty="0">
                <a:hlinkClick r:id="rId5"/>
              </a:rPr>
              <a:t>Image source</a:t>
            </a:r>
            <a:r>
              <a:rPr lang="en-US" sz="2000" dirty="0"/>
              <a:t>).</a:t>
            </a:r>
          </a:p>
        </p:txBody>
      </p:sp>
    </p:spTree>
    <p:custDataLst>
      <p:tags r:id="rId1"/>
    </p:custDataLst>
    <p:extLst>
      <p:ext uri="{BB962C8B-B14F-4D97-AF65-F5344CB8AC3E}">
        <p14:creationId xmlns:p14="http://schemas.microsoft.com/office/powerpoint/2010/main" val="370978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235196" y="2309446"/>
            <a:ext cx="5391882" cy="4385816"/>
          </a:xfrm>
          <a:prstGeom prst="rect">
            <a:avLst/>
          </a:prstGeom>
          <a:noFill/>
          <a:effectLst/>
        </p:spPr>
        <p:txBody>
          <a:bodyPr wrap="square" rtlCol="0">
            <a:spAutoFit/>
          </a:bodyPr>
          <a:lstStyle/>
          <a:p>
            <a:pPr>
              <a:lnSpc>
                <a:spcPct val="125000"/>
              </a:lnSpc>
            </a:pPr>
            <a:r>
              <a:rPr lang="en-US" sz="2000" dirty="0"/>
              <a:t>CCS dramatically lowers GHGs emissions overall, but also increases burning of fossil fuels to power CCS tech itself and continues operation. Mixed effects:</a:t>
            </a:r>
          </a:p>
          <a:p>
            <a:pPr marL="914400" lvl="1" indent="-457200">
              <a:lnSpc>
                <a:spcPct val="125000"/>
              </a:lnSpc>
              <a:buFont typeface="Wingdings" panose="05000000000000000000" pitchFamily="2" charset="2"/>
              <a:buChar char="Ø"/>
            </a:pPr>
            <a:r>
              <a:rPr lang="en-US" sz="2000" dirty="0"/>
              <a:t>Some GHGs from transporting additional fossil fuels unless clean transport</a:t>
            </a:r>
          </a:p>
          <a:p>
            <a:pPr marL="914400" lvl="1" indent="-457200">
              <a:lnSpc>
                <a:spcPct val="125000"/>
              </a:lnSpc>
              <a:buFont typeface="Wingdings" panose="05000000000000000000" pitchFamily="2" charset="2"/>
              <a:buChar char="Ø"/>
            </a:pPr>
            <a:r>
              <a:rPr lang="en-US" sz="2000" dirty="0"/>
              <a:t>More PM, NOx </a:t>
            </a:r>
          </a:p>
          <a:p>
            <a:pPr marL="914400" lvl="1" indent="-457200">
              <a:lnSpc>
                <a:spcPct val="125000"/>
              </a:lnSpc>
              <a:buFont typeface="Wingdings" panose="05000000000000000000" pitchFamily="2" charset="2"/>
              <a:buChar char="Ø"/>
            </a:pPr>
            <a:r>
              <a:rPr lang="en-US" sz="2000" dirty="0"/>
              <a:t>Threefold increase in local ammonia due to solvents that capture CO2. </a:t>
            </a:r>
          </a:p>
          <a:p>
            <a:endParaRPr lang="en-US" dirty="0"/>
          </a:p>
          <a:p>
            <a:endParaRPr lang="en-US" dirty="0"/>
          </a:p>
          <a:p>
            <a:endParaRPr lang="en-US"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Carbon Capture and Sequestration</a:t>
            </a:r>
          </a:p>
        </p:txBody>
      </p:sp>
      <p:pic>
        <p:nvPicPr>
          <p:cNvPr id="3" name="Picture 2">
            <a:extLst>
              <a:ext uri="{FF2B5EF4-FFF2-40B4-BE49-F238E27FC236}">
                <a16:creationId xmlns:a16="http://schemas.microsoft.com/office/drawing/2014/main" id="{4F0EC282-98D8-4F4E-9A10-9BB33EBC4989}"/>
              </a:ext>
            </a:extLst>
          </p:cNvPr>
          <p:cNvPicPr>
            <a:picLocks noChangeAspect="1"/>
          </p:cNvPicPr>
          <p:nvPr/>
        </p:nvPicPr>
        <p:blipFill>
          <a:blip r:embed="rId4"/>
          <a:stretch>
            <a:fillRect/>
          </a:stretch>
        </p:blipFill>
        <p:spPr>
          <a:xfrm>
            <a:off x="5627078" y="1491736"/>
            <a:ext cx="6564923" cy="4730315"/>
          </a:xfrm>
          <a:prstGeom prst="rect">
            <a:avLst/>
          </a:prstGeom>
        </p:spPr>
      </p:pic>
      <p:sp>
        <p:nvSpPr>
          <p:cNvPr id="4" name="TextBox 3">
            <a:extLst>
              <a:ext uri="{FF2B5EF4-FFF2-40B4-BE49-F238E27FC236}">
                <a16:creationId xmlns:a16="http://schemas.microsoft.com/office/drawing/2014/main" id="{239067D0-CA28-4476-9BCE-713BB3A07CB8}"/>
              </a:ext>
            </a:extLst>
          </p:cNvPr>
          <p:cNvSpPr txBox="1"/>
          <p:nvPr/>
        </p:nvSpPr>
        <p:spPr>
          <a:xfrm>
            <a:off x="7619999" y="6136883"/>
            <a:ext cx="4572001" cy="369332"/>
          </a:xfrm>
          <a:prstGeom prst="rect">
            <a:avLst/>
          </a:prstGeom>
          <a:noFill/>
        </p:spPr>
        <p:txBody>
          <a:bodyPr wrap="square" rtlCol="0">
            <a:spAutoFit/>
          </a:bodyPr>
          <a:lstStyle/>
          <a:p>
            <a:r>
              <a:rPr lang="en-US" dirty="0"/>
              <a:t>Source: </a:t>
            </a:r>
            <a:r>
              <a:rPr lang="en-US" sz="1800" dirty="0">
                <a:hlinkClick r:id="rId5"/>
              </a:rPr>
              <a:t>European Environment Agency, 2011</a:t>
            </a:r>
            <a:endParaRPr lang="en-US" dirty="0"/>
          </a:p>
        </p:txBody>
      </p:sp>
    </p:spTree>
    <p:custDataLst>
      <p:tags r:id="rId1"/>
    </p:custDataLst>
    <p:extLst>
      <p:ext uri="{BB962C8B-B14F-4D97-AF65-F5344CB8AC3E}">
        <p14:creationId xmlns:p14="http://schemas.microsoft.com/office/powerpoint/2010/main" val="386964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900017" y="2195429"/>
            <a:ext cx="5442168" cy="3751476"/>
          </a:xfrm>
          <a:prstGeom prst="rect">
            <a:avLst/>
          </a:prstGeom>
          <a:noFill/>
          <a:effectLst/>
        </p:spPr>
        <p:txBody>
          <a:bodyPr wrap="square" rtlCol="0">
            <a:spAutoFit/>
          </a:bodyPr>
          <a:lstStyle/>
          <a:p>
            <a:pPr>
              <a:lnSpc>
                <a:spcPct val="125000"/>
              </a:lnSpc>
            </a:pPr>
            <a:r>
              <a:rPr lang="en-US" sz="2400" dirty="0"/>
              <a:t>Roughly $43 billion in tax credits directly to consumers:</a:t>
            </a:r>
          </a:p>
          <a:p>
            <a:pPr marL="800100" lvl="1" indent="-342900">
              <a:lnSpc>
                <a:spcPct val="125000"/>
              </a:lnSpc>
              <a:buFont typeface="Wingdings" panose="05000000000000000000" pitchFamily="2" charset="2"/>
              <a:buChar char="§"/>
            </a:pPr>
            <a:r>
              <a:rPr lang="en-US" sz="2400" dirty="0"/>
              <a:t>Heat pumps and electric water heaters (capped at $2000)</a:t>
            </a:r>
          </a:p>
          <a:p>
            <a:pPr marL="800100" lvl="1" indent="-342900">
              <a:lnSpc>
                <a:spcPct val="125000"/>
              </a:lnSpc>
              <a:buFont typeface="Wingdings" panose="05000000000000000000" pitchFamily="2" charset="2"/>
              <a:buChar char="§"/>
            </a:pPr>
            <a:r>
              <a:rPr lang="en-US" sz="2400" dirty="0"/>
              <a:t>Rooftop solar (up to 30% of cost, capped at $1200 total)</a:t>
            </a:r>
          </a:p>
          <a:p>
            <a:pPr marL="800100" lvl="1" indent="-342900">
              <a:lnSpc>
                <a:spcPct val="125000"/>
              </a:lnSpc>
              <a:buFont typeface="Wingdings" panose="05000000000000000000" pitchFamily="2" charset="2"/>
              <a:buChar char="§"/>
            </a:pPr>
            <a:r>
              <a:rPr lang="en-US" sz="2400" dirty="0"/>
              <a:t>Electric vehicles ($7500 for new and $4000 for used EVs)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Consumer Tax Credits </a:t>
            </a:r>
          </a:p>
        </p:txBody>
      </p:sp>
      <p:pic>
        <p:nvPicPr>
          <p:cNvPr id="4" name="Picture 3">
            <a:extLst>
              <a:ext uri="{FF2B5EF4-FFF2-40B4-BE49-F238E27FC236}">
                <a16:creationId xmlns:a16="http://schemas.microsoft.com/office/drawing/2014/main" id="{2491DAFE-4684-4ABE-AAD8-D7C78342A767}"/>
              </a:ext>
            </a:extLst>
          </p:cNvPr>
          <p:cNvPicPr>
            <a:picLocks noChangeAspect="1"/>
          </p:cNvPicPr>
          <p:nvPr/>
        </p:nvPicPr>
        <p:blipFill>
          <a:blip r:embed="rId4"/>
          <a:stretch>
            <a:fillRect/>
          </a:stretch>
        </p:blipFill>
        <p:spPr>
          <a:xfrm>
            <a:off x="7313563" y="1474775"/>
            <a:ext cx="4368483" cy="4573424"/>
          </a:xfrm>
          <a:prstGeom prst="rect">
            <a:avLst/>
          </a:prstGeom>
        </p:spPr>
      </p:pic>
      <p:sp>
        <p:nvSpPr>
          <p:cNvPr id="8" name="TextBox 7">
            <a:extLst>
              <a:ext uri="{FF2B5EF4-FFF2-40B4-BE49-F238E27FC236}">
                <a16:creationId xmlns:a16="http://schemas.microsoft.com/office/drawing/2014/main" id="{0810245F-C13E-4069-8749-F519322168BB}"/>
              </a:ext>
            </a:extLst>
          </p:cNvPr>
          <p:cNvSpPr txBox="1"/>
          <p:nvPr/>
        </p:nvSpPr>
        <p:spPr>
          <a:xfrm>
            <a:off x="7467599" y="6048199"/>
            <a:ext cx="4368483" cy="369332"/>
          </a:xfrm>
          <a:prstGeom prst="rect">
            <a:avLst/>
          </a:prstGeom>
          <a:noFill/>
        </p:spPr>
        <p:txBody>
          <a:bodyPr wrap="square">
            <a:spAutoFit/>
          </a:bodyPr>
          <a:lstStyle/>
          <a:p>
            <a:r>
              <a:rPr lang="en-US" sz="1800" dirty="0"/>
              <a:t>Source: </a:t>
            </a:r>
            <a:r>
              <a:rPr lang="en-US" sz="1800" dirty="0">
                <a:hlinkClick r:id="rId5"/>
              </a:rPr>
              <a:t>McKinsey and Company, 2022.</a:t>
            </a:r>
            <a:endParaRPr lang="en-US" dirty="0"/>
          </a:p>
        </p:txBody>
      </p:sp>
    </p:spTree>
    <p:custDataLst>
      <p:tags r:id="rId1"/>
    </p:custDataLst>
    <p:extLst>
      <p:ext uri="{BB962C8B-B14F-4D97-AF65-F5344CB8AC3E}">
        <p14:creationId xmlns:p14="http://schemas.microsoft.com/office/powerpoint/2010/main" val="206272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0"/>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Who Benefits from Clean Energy Tax Credits?</a:t>
            </a:r>
          </a:p>
        </p:txBody>
      </p:sp>
      <p:sp>
        <p:nvSpPr>
          <p:cNvPr id="2" name="TextBox 1">
            <a:extLst>
              <a:ext uri="{FF2B5EF4-FFF2-40B4-BE49-F238E27FC236}">
                <a16:creationId xmlns:a16="http://schemas.microsoft.com/office/drawing/2014/main" id="{CCA68CF1-64AA-0B20-4424-D155387E6C7D}"/>
              </a:ext>
            </a:extLst>
          </p:cNvPr>
          <p:cNvSpPr txBox="1"/>
          <p:nvPr/>
        </p:nvSpPr>
        <p:spPr>
          <a:xfrm>
            <a:off x="926091" y="2271545"/>
            <a:ext cx="10316340" cy="3289811"/>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Consumer tax credits benefit wealthiest income quintiles (</a:t>
            </a:r>
            <a:r>
              <a:rPr lang="en-US" sz="2400" dirty="0" err="1">
                <a:cs typeface="Calibri Light" panose="020F0302020204030204" pitchFamily="34" charset="0"/>
                <a:hlinkClick r:id="rId4"/>
              </a:rPr>
              <a:t>Borenstein</a:t>
            </a:r>
            <a:r>
              <a:rPr lang="en-US" sz="2400" dirty="0">
                <a:cs typeface="Calibri Light" panose="020F0302020204030204" pitchFamily="34" charset="0"/>
                <a:hlinkClick r:id="rId4"/>
              </a:rPr>
              <a:t> and Davis, 2016</a:t>
            </a:r>
            <a:r>
              <a:rPr lang="en-US" sz="2400" dirty="0">
                <a:cs typeface="Calibri Light" panose="020F0302020204030204" pitchFamily="34" charset="0"/>
              </a:rPr>
              <a:t>).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Using tax return data on home weatherization, hybrid/electric vehicles and solar panel credits: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Top quintile received 60% of benefits, bottom three 10%.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Top quintile received 90% of all credits for electric vehicles. </a:t>
            </a:r>
          </a:p>
        </p:txBody>
      </p:sp>
    </p:spTree>
    <p:custDataLst>
      <p:tags r:id="rId1"/>
    </p:custDataLst>
    <p:extLst>
      <p:ext uri="{BB962C8B-B14F-4D97-AF65-F5344CB8AC3E}">
        <p14:creationId xmlns:p14="http://schemas.microsoft.com/office/powerpoint/2010/main" val="2712998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5987D8E2-F456-66BB-F982-1381EB858EEA}"/>
              </a:ext>
            </a:extLst>
          </p:cNvPr>
          <p:cNvSpPr txBox="1">
            <a:spLocks/>
          </p:cNvSpPr>
          <p:nvPr/>
        </p:nvSpPr>
        <p:spPr>
          <a:xfrm>
            <a:off x="2483126" y="0"/>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Who Benefits from Clean Energy Tax Credits?</a:t>
            </a:r>
          </a:p>
        </p:txBody>
      </p:sp>
      <p:pic>
        <p:nvPicPr>
          <p:cNvPr id="7" name="Picture 6">
            <a:extLst>
              <a:ext uri="{FF2B5EF4-FFF2-40B4-BE49-F238E27FC236}">
                <a16:creationId xmlns:a16="http://schemas.microsoft.com/office/drawing/2014/main" id="{B28E145A-1500-4803-B5B9-8B13FB6AEE3D}"/>
              </a:ext>
            </a:extLst>
          </p:cNvPr>
          <p:cNvPicPr>
            <a:picLocks noChangeAspect="1"/>
          </p:cNvPicPr>
          <p:nvPr/>
        </p:nvPicPr>
        <p:blipFill>
          <a:blip r:embed="rId2"/>
          <a:stretch>
            <a:fillRect/>
          </a:stretch>
        </p:blipFill>
        <p:spPr>
          <a:xfrm>
            <a:off x="227585" y="2581212"/>
            <a:ext cx="4049141" cy="2731844"/>
          </a:xfrm>
          <a:prstGeom prst="rect">
            <a:avLst/>
          </a:prstGeom>
        </p:spPr>
      </p:pic>
      <p:pic>
        <p:nvPicPr>
          <p:cNvPr id="9" name="Picture 8">
            <a:extLst>
              <a:ext uri="{FF2B5EF4-FFF2-40B4-BE49-F238E27FC236}">
                <a16:creationId xmlns:a16="http://schemas.microsoft.com/office/drawing/2014/main" id="{9E4B5CB4-B1A1-429A-97B4-1F2E2461FAB7}"/>
              </a:ext>
            </a:extLst>
          </p:cNvPr>
          <p:cNvPicPr>
            <a:picLocks noChangeAspect="1"/>
          </p:cNvPicPr>
          <p:nvPr/>
        </p:nvPicPr>
        <p:blipFill>
          <a:blip r:embed="rId3"/>
          <a:stretch>
            <a:fillRect/>
          </a:stretch>
        </p:blipFill>
        <p:spPr>
          <a:xfrm>
            <a:off x="4276726" y="2456471"/>
            <a:ext cx="4141263" cy="2981326"/>
          </a:xfrm>
          <a:prstGeom prst="rect">
            <a:avLst/>
          </a:prstGeom>
        </p:spPr>
      </p:pic>
      <p:pic>
        <p:nvPicPr>
          <p:cNvPr id="11" name="Picture 10">
            <a:extLst>
              <a:ext uri="{FF2B5EF4-FFF2-40B4-BE49-F238E27FC236}">
                <a16:creationId xmlns:a16="http://schemas.microsoft.com/office/drawing/2014/main" id="{B2C6D710-7531-4E45-8635-5DD2F1B6C9D9}"/>
              </a:ext>
            </a:extLst>
          </p:cNvPr>
          <p:cNvPicPr>
            <a:picLocks noChangeAspect="1"/>
          </p:cNvPicPr>
          <p:nvPr/>
        </p:nvPicPr>
        <p:blipFill>
          <a:blip r:embed="rId4"/>
          <a:stretch>
            <a:fillRect/>
          </a:stretch>
        </p:blipFill>
        <p:spPr>
          <a:xfrm>
            <a:off x="7915275" y="2456472"/>
            <a:ext cx="4276725" cy="2981325"/>
          </a:xfrm>
          <a:prstGeom prst="rect">
            <a:avLst/>
          </a:prstGeom>
        </p:spPr>
      </p:pic>
    </p:spTree>
    <p:extLst>
      <p:ext uri="{BB962C8B-B14F-4D97-AF65-F5344CB8AC3E}">
        <p14:creationId xmlns:p14="http://schemas.microsoft.com/office/powerpoint/2010/main" val="1795287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0"/>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Who Benefits from Clean Energy Tax Credits?</a:t>
            </a:r>
          </a:p>
        </p:txBody>
      </p:sp>
      <p:sp>
        <p:nvSpPr>
          <p:cNvPr id="2" name="TextBox 1">
            <a:extLst>
              <a:ext uri="{FF2B5EF4-FFF2-40B4-BE49-F238E27FC236}">
                <a16:creationId xmlns:a16="http://schemas.microsoft.com/office/drawing/2014/main" id="{CCA68CF1-64AA-0B20-4424-D155387E6C7D}"/>
              </a:ext>
            </a:extLst>
          </p:cNvPr>
          <p:cNvSpPr txBox="1"/>
          <p:nvPr/>
        </p:nvSpPr>
        <p:spPr>
          <a:xfrm>
            <a:off x="926091" y="2271545"/>
            <a:ext cx="5615386" cy="3289811"/>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Tax credits benefit wealthiest income quintiles (</a:t>
            </a:r>
            <a:r>
              <a:rPr lang="en-US" sz="2400" dirty="0" err="1">
                <a:cs typeface="Calibri Light" panose="020F0302020204030204" pitchFamily="34" charset="0"/>
                <a:hlinkClick r:id="rId4"/>
              </a:rPr>
              <a:t>Borenstein</a:t>
            </a:r>
            <a:r>
              <a:rPr lang="en-US" sz="2400" dirty="0">
                <a:cs typeface="Calibri Light" panose="020F0302020204030204" pitchFamily="34" charset="0"/>
                <a:hlinkClick r:id="rId4"/>
              </a:rPr>
              <a:t> and Davis, 2016</a:t>
            </a:r>
            <a:r>
              <a:rPr lang="en-US" sz="2400" dirty="0">
                <a:cs typeface="Calibri Light" panose="020F0302020204030204" pitchFamily="34" charset="0"/>
              </a:rPr>
              <a:t>).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Explanation of findings: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Renters not eligible</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Share of tax filers claiming credits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Larger amounts for highest incomes</a:t>
            </a:r>
          </a:p>
        </p:txBody>
      </p:sp>
      <p:pic>
        <p:nvPicPr>
          <p:cNvPr id="4" name="Picture 3">
            <a:extLst>
              <a:ext uri="{FF2B5EF4-FFF2-40B4-BE49-F238E27FC236}">
                <a16:creationId xmlns:a16="http://schemas.microsoft.com/office/drawing/2014/main" id="{A7863ADF-F251-4401-9206-CF973DE61B2D}"/>
              </a:ext>
            </a:extLst>
          </p:cNvPr>
          <p:cNvPicPr>
            <a:picLocks noChangeAspect="1"/>
          </p:cNvPicPr>
          <p:nvPr/>
        </p:nvPicPr>
        <p:blipFill>
          <a:blip r:embed="rId5"/>
          <a:stretch>
            <a:fillRect/>
          </a:stretch>
        </p:blipFill>
        <p:spPr>
          <a:xfrm>
            <a:off x="6541478" y="1939904"/>
            <a:ext cx="5374664" cy="3852428"/>
          </a:xfrm>
          <a:prstGeom prst="rect">
            <a:avLst/>
          </a:prstGeom>
        </p:spPr>
      </p:pic>
    </p:spTree>
    <p:custDataLst>
      <p:tags r:id="rId1"/>
    </p:custDataLst>
    <p:extLst>
      <p:ext uri="{BB962C8B-B14F-4D97-AF65-F5344CB8AC3E}">
        <p14:creationId xmlns:p14="http://schemas.microsoft.com/office/powerpoint/2010/main" val="2788775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2741E8D-40F7-F898-3AB8-0C024092ED6E}"/>
              </a:ext>
            </a:extLst>
          </p:cNvPr>
          <p:cNvSpPr txBox="1">
            <a:spLocks/>
          </p:cNvSpPr>
          <p:nvPr/>
        </p:nvSpPr>
        <p:spPr>
          <a:xfrm>
            <a:off x="2483126" y="0"/>
            <a:ext cx="7225748" cy="11254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Concentration Curve for EVs</a:t>
            </a:r>
          </a:p>
        </p:txBody>
      </p:sp>
      <p:pic>
        <p:nvPicPr>
          <p:cNvPr id="7" name="Picture 6">
            <a:extLst>
              <a:ext uri="{FF2B5EF4-FFF2-40B4-BE49-F238E27FC236}">
                <a16:creationId xmlns:a16="http://schemas.microsoft.com/office/drawing/2014/main" id="{9DC513BA-C72D-497E-A3E7-DE0DFBF5421E}"/>
              </a:ext>
            </a:extLst>
          </p:cNvPr>
          <p:cNvPicPr>
            <a:picLocks noChangeAspect="1"/>
          </p:cNvPicPr>
          <p:nvPr/>
        </p:nvPicPr>
        <p:blipFill>
          <a:blip r:embed="rId2"/>
          <a:stretch>
            <a:fillRect/>
          </a:stretch>
        </p:blipFill>
        <p:spPr>
          <a:xfrm>
            <a:off x="4067907" y="5736721"/>
            <a:ext cx="4500929" cy="629368"/>
          </a:xfrm>
          <a:prstGeom prst="rect">
            <a:avLst/>
          </a:prstGeom>
        </p:spPr>
      </p:pic>
      <p:pic>
        <p:nvPicPr>
          <p:cNvPr id="9" name="Picture 8">
            <a:extLst>
              <a:ext uri="{FF2B5EF4-FFF2-40B4-BE49-F238E27FC236}">
                <a16:creationId xmlns:a16="http://schemas.microsoft.com/office/drawing/2014/main" id="{A3ED5A67-D954-4EA6-8F9D-B97A8F412681}"/>
              </a:ext>
            </a:extLst>
          </p:cNvPr>
          <p:cNvPicPr>
            <a:picLocks noChangeAspect="1"/>
          </p:cNvPicPr>
          <p:nvPr/>
        </p:nvPicPr>
        <p:blipFill>
          <a:blip r:embed="rId3"/>
          <a:stretch>
            <a:fillRect/>
          </a:stretch>
        </p:blipFill>
        <p:spPr>
          <a:xfrm>
            <a:off x="2689363" y="1121279"/>
            <a:ext cx="6813274" cy="4615443"/>
          </a:xfrm>
          <a:prstGeom prst="rect">
            <a:avLst/>
          </a:prstGeom>
        </p:spPr>
      </p:pic>
    </p:spTree>
    <p:extLst>
      <p:ext uri="{BB962C8B-B14F-4D97-AF65-F5344CB8AC3E}">
        <p14:creationId xmlns:p14="http://schemas.microsoft.com/office/powerpoint/2010/main" val="37768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2741E8D-40F7-F898-3AB8-0C024092ED6E}"/>
              </a:ext>
            </a:extLst>
          </p:cNvPr>
          <p:cNvSpPr txBox="1">
            <a:spLocks/>
          </p:cNvSpPr>
          <p:nvPr/>
        </p:nvSpPr>
        <p:spPr>
          <a:xfrm>
            <a:off x="2483126" y="0"/>
            <a:ext cx="7225748" cy="11254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Who Pays?</a:t>
            </a:r>
          </a:p>
        </p:txBody>
      </p:sp>
      <p:pic>
        <p:nvPicPr>
          <p:cNvPr id="3074" name="Picture 2" descr="TPC Inflation Reduction Act Tax Table">
            <a:extLst>
              <a:ext uri="{FF2B5EF4-FFF2-40B4-BE49-F238E27FC236}">
                <a16:creationId xmlns:a16="http://schemas.microsoft.com/office/drawing/2014/main" id="{90DD3605-3845-40B3-A28B-B7AF2088A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974480"/>
            <a:ext cx="8162925" cy="5448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8FD144-9CE7-4D70-9552-91AC11288F99}"/>
              </a:ext>
            </a:extLst>
          </p:cNvPr>
          <p:cNvSpPr txBox="1"/>
          <p:nvPr/>
        </p:nvSpPr>
        <p:spPr>
          <a:xfrm>
            <a:off x="10621108" y="6084277"/>
            <a:ext cx="1570892" cy="369332"/>
          </a:xfrm>
          <a:prstGeom prst="rect">
            <a:avLst/>
          </a:prstGeom>
          <a:noFill/>
        </p:spPr>
        <p:txBody>
          <a:bodyPr wrap="square" rtlCol="0">
            <a:spAutoFit/>
          </a:bodyPr>
          <a:lstStyle/>
          <a:p>
            <a:r>
              <a:rPr lang="en-US" dirty="0">
                <a:hlinkClick r:id="rId3"/>
              </a:rPr>
              <a:t>Link. </a:t>
            </a:r>
            <a:endParaRPr lang="en-US" dirty="0"/>
          </a:p>
        </p:txBody>
      </p:sp>
    </p:spTree>
    <p:extLst>
      <p:ext uri="{BB962C8B-B14F-4D97-AF65-F5344CB8AC3E}">
        <p14:creationId xmlns:p14="http://schemas.microsoft.com/office/powerpoint/2010/main" val="2984614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B146B7-3689-A787-39BA-D712AEB29606}"/>
              </a:ext>
            </a:extLst>
          </p:cNvPr>
          <p:cNvPicPr>
            <a:picLocks noChangeAspect="1"/>
          </p:cNvPicPr>
          <p:nvPr/>
        </p:nvPicPr>
        <p:blipFill>
          <a:blip r:embed="rId4"/>
          <a:stretch>
            <a:fillRect/>
          </a:stretch>
        </p:blipFill>
        <p:spPr>
          <a:xfrm>
            <a:off x="4103077" y="2112807"/>
            <a:ext cx="8088923" cy="3771124"/>
          </a:xfrm>
          <a:prstGeom prst="rect">
            <a:avLst/>
          </a:prstGeom>
        </p:spPr>
      </p:pic>
      <p:sp>
        <p:nvSpPr>
          <p:cNvPr id="3" name="TextBox 2">
            <a:extLst>
              <a:ext uri="{FF2B5EF4-FFF2-40B4-BE49-F238E27FC236}">
                <a16:creationId xmlns:a16="http://schemas.microsoft.com/office/drawing/2014/main" id="{7050ABE8-D54D-C1C5-DE4A-89BE0619D94A}"/>
              </a:ext>
            </a:extLst>
          </p:cNvPr>
          <p:cNvSpPr txBox="1"/>
          <p:nvPr/>
        </p:nvSpPr>
        <p:spPr>
          <a:xfrm>
            <a:off x="321842" y="1993496"/>
            <a:ext cx="4156374" cy="4295791"/>
          </a:xfrm>
          <a:prstGeom prst="rect">
            <a:avLst/>
          </a:prstGeom>
          <a:noFill/>
          <a:effectLst/>
        </p:spPr>
        <p:txBody>
          <a:bodyPr wrap="square" rtlCol="0">
            <a:spAutoFit/>
          </a:bodyPr>
          <a:lstStyle/>
          <a:p>
            <a:pPr>
              <a:lnSpc>
                <a:spcPct val="125000"/>
              </a:lnSpc>
            </a:pPr>
            <a:r>
              <a:rPr lang="en-US" sz="2000" dirty="0"/>
              <a:t>Special consideration given to “energy communities.”</a:t>
            </a:r>
          </a:p>
          <a:p>
            <a:pPr marL="800100" lvl="1" indent="-342900">
              <a:lnSpc>
                <a:spcPct val="125000"/>
              </a:lnSpc>
              <a:buFont typeface="Wingdings" panose="05000000000000000000" pitchFamily="2" charset="2"/>
              <a:buChar char="§"/>
            </a:pPr>
            <a:r>
              <a:rPr lang="en-US" sz="2000" dirty="0"/>
              <a:t>Bonus tax credits ($0.50) for electricity production</a:t>
            </a:r>
          </a:p>
          <a:p>
            <a:pPr marL="800100" lvl="1" indent="-342900">
              <a:lnSpc>
                <a:spcPct val="125000"/>
              </a:lnSpc>
              <a:buFont typeface="Wingdings" panose="05000000000000000000" pitchFamily="2" charset="2"/>
              <a:buChar char="§"/>
            </a:pPr>
            <a:r>
              <a:rPr lang="en-US" sz="2000" dirty="0"/>
              <a:t>Bonus tax credits 6 – 16% on investments in electricity production</a:t>
            </a:r>
          </a:p>
          <a:p>
            <a:pPr>
              <a:lnSpc>
                <a:spcPct val="125000"/>
              </a:lnSpc>
            </a:pPr>
            <a:endParaRPr lang="en-US" sz="2000" dirty="0"/>
          </a:p>
          <a:p>
            <a:pPr>
              <a:lnSpc>
                <a:spcPct val="125000"/>
              </a:lnSpc>
            </a:pPr>
            <a:r>
              <a:rPr lang="en-US" sz="2000" dirty="0"/>
              <a:t>Increased political support, notions of fairness, and also extent of subsidy. </a:t>
            </a:r>
          </a:p>
          <a:p>
            <a:pPr lvl="1">
              <a:lnSpc>
                <a:spcPct val="125000"/>
              </a:lnSpc>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Energy Communities</a:t>
            </a:r>
          </a:p>
        </p:txBody>
      </p:sp>
    </p:spTree>
    <p:custDataLst>
      <p:tags r:id="rId1"/>
    </p:custDataLst>
    <p:extLst>
      <p:ext uri="{BB962C8B-B14F-4D97-AF65-F5344CB8AC3E}">
        <p14:creationId xmlns:p14="http://schemas.microsoft.com/office/powerpoint/2010/main" val="53254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chemeClr val="bg2">
                    <a:lumMod val="50000"/>
                  </a:schemeClr>
                </a:solidFill>
                <a:latin typeface="+mj-lt"/>
                <a:ea typeface="Cambria" panose="02040503050406030204" pitchFamily="18" charset="0"/>
              </a:rPr>
              <a:t>Part 1: Bipartisan Infrastructure Law</a:t>
            </a:r>
          </a:p>
        </p:txBody>
      </p:sp>
    </p:spTree>
    <p:extLst>
      <p:ext uri="{BB962C8B-B14F-4D97-AF65-F5344CB8AC3E}">
        <p14:creationId xmlns:p14="http://schemas.microsoft.com/office/powerpoint/2010/main" val="294532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2250757"/>
            <a:ext cx="8906389" cy="3911071"/>
          </a:xfrm>
          <a:prstGeom prst="rect">
            <a:avLst/>
          </a:prstGeom>
          <a:noFill/>
          <a:effectLst/>
        </p:spPr>
        <p:txBody>
          <a:bodyPr wrap="square" rtlCol="0">
            <a:spAutoFit/>
          </a:bodyPr>
          <a:lstStyle/>
          <a:p>
            <a:pPr>
              <a:lnSpc>
                <a:spcPct val="125000"/>
              </a:lnSpc>
            </a:pPr>
            <a:r>
              <a:rPr lang="en-US" sz="2000" dirty="0"/>
              <a:t>The IRA created a new Greenhouse Gas Reduction Fund </a:t>
            </a:r>
            <a:r>
              <a:rPr lang="en-US" sz="2000" b="1" dirty="0">
                <a:solidFill>
                  <a:srgbClr val="0070C0"/>
                </a:solidFill>
              </a:rPr>
              <a:t>($27B) </a:t>
            </a:r>
            <a:r>
              <a:rPr lang="en-US" sz="2000" dirty="0"/>
              <a:t>to provide competitive grants for clean energy and climate-related projects that reduce GHGs. </a:t>
            </a:r>
          </a:p>
          <a:p>
            <a:pPr marL="800100" lvl="1" indent="-342900">
              <a:lnSpc>
                <a:spcPct val="125000"/>
              </a:lnSpc>
              <a:buFont typeface="Wingdings" panose="05000000000000000000" pitchFamily="2" charset="2"/>
              <a:buChar char="§"/>
            </a:pPr>
            <a:r>
              <a:rPr lang="en-US" sz="2000" dirty="0"/>
              <a:t>$7b for distributed zero-emission electricity production to low-income communities such as solar rooftop grants</a:t>
            </a:r>
          </a:p>
          <a:p>
            <a:pPr marL="800100" lvl="1" indent="-342900">
              <a:lnSpc>
                <a:spcPct val="125000"/>
              </a:lnSpc>
              <a:buFont typeface="Wingdings" panose="05000000000000000000" pitchFamily="2" charset="2"/>
              <a:buChar char="§"/>
            </a:pPr>
            <a:r>
              <a:rPr lang="en-US" sz="2000" dirty="0"/>
              <a:t>$20b in financial assistance in competitive grants for projects that reduce GHGs ($8b specifically for low-income communities). </a:t>
            </a:r>
          </a:p>
          <a:p>
            <a:pPr marL="800100" lvl="1" indent="-342900">
              <a:lnSpc>
                <a:spcPct val="125000"/>
              </a:lnSpc>
              <a:buFont typeface="Wingdings" panose="05000000000000000000" pitchFamily="2" charset="2"/>
              <a:buChar char="§"/>
            </a:pPr>
            <a:r>
              <a:rPr lang="en-US" sz="2000" dirty="0">
                <a:hlinkClick r:id="rId4"/>
              </a:rPr>
              <a:t>Comments on the fund are open to the public but will close on December 5</a:t>
            </a:r>
            <a:r>
              <a:rPr lang="en-US" sz="2000" baseline="30000" dirty="0">
                <a:hlinkClick r:id="rId4"/>
              </a:rPr>
              <a:t>th</a:t>
            </a:r>
            <a:r>
              <a:rPr lang="en-US" sz="2000" dirty="0">
                <a:hlinkClick r:id="rId4"/>
              </a:rPr>
              <a:t>, 2022. </a:t>
            </a:r>
            <a:endParaRPr lang="en-US" sz="2000" dirty="0"/>
          </a:p>
          <a:p>
            <a:pPr marL="1257300" lvl="2" indent="-342900">
              <a:lnSpc>
                <a:spcPct val="125000"/>
              </a:lnSpc>
              <a:buFont typeface="Wingdings" panose="05000000000000000000" pitchFamily="2" charset="2"/>
              <a:buChar char="Ø"/>
            </a:pPr>
            <a:r>
              <a:rPr lang="en-US" sz="2000" dirty="0"/>
              <a:t>Only 15 comments so far. </a:t>
            </a:r>
          </a:p>
          <a:p>
            <a:pPr marL="800100" lvl="1" indent="-342900">
              <a:lnSpc>
                <a:spcPct val="125000"/>
              </a:lnSpc>
              <a:buFont typeface="Wingdings" panose="05000000000000000000" pitchFamily="2" charset="2"/>
              <a:buChar char="§"/>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Greenhouse Gas Reduction Fund</a:t>
            </a:r>
          </a:p>
        </p:txBody>
      </p:sp>
    </p:spTree>
    <p:custDataLst>
      <p:tags r:id="rId1"/>
    </p:custDataLst>
    <p:extLst>
      <p:ext uri="{BB962C8B-B14F-4D97-AF65-F5344CB8AC3E}">
        <p14:creationId xmlns:p14="http://schemas.microsoft.com/office/powerpoint/2010/main" val="2300940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rgbClr val="0070C0"/>
                </a:solidFill>
                <a:latin typeface="+mj-lt"/>
              </a:rPr>
              <a:t>Next class</a:t>
            </a:r>
          </a:p>
          <a:p>
            <a:pPr algn="ctr"/>
            <a:endParaRPr lang="en-US" dirty="0">
              <a:solidFill>
                <a:srgbClr val="0070C0"/>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747412" y="2019228"/>
            <a:ext cx="10251697" cy="3046988"/>
          </a:xfrm>
          <a:prstGeom prst="rect">
            <a:avLst/>
          </a:prstGeom>
          <a:noFill/>
          <a:effectLst/>
        </p:spPr>
        <p:txBody>
          <a:bodyPr wrap="square" rtlCol="0">
            <a:spAutoFit/>
          </a:bodyPr>
          <a:lstStyle/>
          <a:p>
            <a:r>
              <a:rPr lang="en-US" sz="2400" dirty="0">
                <a:cs typeface="Calibri Light" panose="020F0302020204030204" pitchFamily="34" charset="0"/>
              </a:rPr>
              <a:t>Wednesday’s class will review Modules 1 and 2. Professor </a:t>
            </a:r>
            <a:r>
              <a:rPr lang="en-US" sz="2400" dirty="0" err="1">
                <a:cs typeface="Calibri Light" panose="020F0302020204030204" pitchFamily="34" charset="0"/>
              </a:rPr>
              <a:t>Parthum</a:t>
            </a:r>
            <a:r>
              <a:rPr lang="en-US" sz="2400" dirty="0">
                <a:cs typeface="Calibri Light" panose="020F0302020204030204" pitchFamily="34" charset="0"/>
              </a:rPr>
              <a:t> will also discuss recent developments with the social cost of greenhouse gases. </a:t>
            </a:r>
          </a:p>
          <a:p>
            <a:pPr lvl="1"/>
            <a:endParaRPr lang="en-US" sz="2400" dirty="0">
              <a:cs typeface="Calibri Light" panose="020F0302020204030204" pitchFamily="34" charset="0"/>
            </a:endParaRPr>
          </a:p>
          <a:p>
            <a:r>
              <a:rPr lang="en-US" sz="2400" dirty="0">
                <a:cs typeface="Calibri Light" panose="020F0302020204030204" pitchFamily="34" charset="0"/>
              </a:rPr>
              <a:t>Please complete your </a:t>
            </a:r>
            <a:r>
              <a:rPr lang="en-US" sz="2400" b="1" dirty="0">
                <a:cs typeface="Calibri Light" panose="020F0302020204030204" pitchFamily="34" charset="0"/>
              </a:rPr>
              <a:t>final case study</a:t>
            </a:r>
            <a:r>
              <a:rPr lang="en-US" sz="2400" dirty="0">
                <a:cs typeface="Calibri Light" panose="020F0302020204030204" pitchFamily="34" charset="0"/>
              </a:rPr>
              <a:t> by December 5</a:t>
            </a:r>
            <a:r>
              <a:rPr lang="en-US" sz="2400" baseline="30000" dirty="0">
                <a:cs typeface="Calibri Light" panose="020F0302020204030204" pitchFamily="34" charset="0"/>
              </a:rPr>
              <a:t>th</a:t>
            </a:r>
            <a:r>
              <a:rPr lang="en-US" sz="2400" dirty="0">
                <a:cs typeface="Calibri Light" panose="020F0302020204030204" pitchFamily="34" charset="0"/>
              </a:rPr>
              <a:t>.</a:t>
            </a:r>
          </a:p>
          <a:p>
            <a:endParaRPr lang="en-US" sz="2400" dirty="0">
              <a:cs typeface="Calibri Light" panose="020F0302020204030204" pitchFamily="34" charset="0"/>
            </a:endParaRPr>
          </a:p>
          <a:p>
            <a:r>
              <a:rPr lang="en-US" sz="2400" dirty="0">
                <a:cs typeface="Calibri Light" panose="020F0302020204030204" pitchFamily="34" charset="0"/>
              </a:rPr>
              <a:t>Last note: </a:t>
            </a:r>
            <a:r>
              <a:rPr lang="en-US" sz="2400" b="1" dirty="0">
                <a:solidFill>
                  <a:srgbClr val="0070C0"/>
                </a:solidFill>
                <a:cs typeface="Calibri Light" panose="020F0302020204030204" pitchFamily="34" charset="0"/>
              </a:rPr>
              <a:t>the final is not mandatory </a:t>
            </a:r>
            <a:r>
              <a:rPr lang="en-US" sz="2400" dirty="0">
                <a:cs typeface="Calibri Light" panose="020F0302020204030204" pitchFamily="34" charset="0"/>
              </a:rPr>
              <a:t>if you are happy with your current grade. </a:t>
            </a:r>
          </a:p>
          <a:p>
            <a:endParaRPr lang="en-US" sz="2400" dirty="0">
              <a:cs typeface="Calibri Light" panose="020F0302020204030204" pitchFamily="34" charset="0"/>
            </a:endParaRPr>
          </a:p>
          <a:p>
            <a:pPr lvl="1"/>
            <a:endParaRPr lang="en-US" sz="2400" dirty="0">
              <a:cs typeface="Calibri Light" panose="020F0302020204030204" pitchFamily="34" charset="0"/>
            </a:endParaRPr>
          </a:p>
        </p:txBody>
      </p:sp>
      <p:pic>
        <p:nvPicPr>
          <p:cNvPr id="3" name="Picture 2">
            <a:extLst>
              <a:ext uri="{FF2B5EF4-FFF2-40B4-BE49-F238E27FC236}">
                <a16:creationId xmlns:a16="http://schemas.microsoft.com/office/drawing/2014/main" id="{497EE3BF-E120-4266-85E9-2454FB7F31B3}"/>
              </a:ext>
            </a:extLst>
          </p:cNvPr>
          <p:cNvPicPr>
            <a:picLocks noChangeAspect="1"/>
          </p:cNvPicPr>
          <p:nvPr/>
        </p:nvPicPr>
        <p:blipFill>
          <a:blip r:embed="rId4"/>
          <a:stretch>
            <a:fillRect/>
          </a:stretch>
        </p:blipFill>
        <p:spPr>
          <a:xfrm>
            <a:off x="3271835" y="4431324"/>
            <a:ext cx="5616102" cy="1828800"/>
          </a:xfrm>
          <a:prstGeom prst="rect">
            <a:avLst/>
          </a:prstGeom>
        </p:spPr>
      </p:pic>
    </p:spTree>
    <p:custDataLst>
      <p:tags r:id="rId1"/>
    </p:custDataLst>
    <p:extLst>
      <p:ext uri="{BB962C8B-B14F-4D97-AF65-F5344CB8AC3E}">
        <p14:creationId xmlns:p14="http://schemas.microsoft.com/office/powerpoint/2010/main" val="14735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6740" y="2166960"/>
            <a:ext cx="10506060" cy="1061829"/>
          </a:xfrm>
          <a:prstGeom prst="rect">
            <a:avLst/>
          </a:prstGeom>
          <a:noFill/>
          <a:effectLst/>
        </p:spPr>
        <p:txBody>
          <a:bodyPr wrap="square" rtlCol="0">
            <a:spAutoFit/>
          </a:bodyPr>
          <a:lstStyle/>
          <a:p>
            <a:pPr>
              <a:lnSpc>
                <a:spcPct val="125000"/>
              </a:lnSpc>
            </a:pPr>
            <a:endParaRPr lang="en-US" sz="2800" dirty="0"/>
          </a:p>
          <a:p>
            <a:pPr lvl="1"/>
            <a:endParaRPr lang="en-US" sz="2800" dirty="0"/>
          </a:p>
        </p:txBody>
      </p:sp>
      <p:sp>
        <p:nvSpPr>
          <p:cNvPr id="3" name="TextBox 2">
            <a:extLst>
              <a:ext uri="{FF2B5EF4-FFF2-40B4-BE49-F238E27FC236}">
                <a16:creationId xmlns:a16="http://schemas.microsoft.com/office/drawing/2014/main" id="{7050ABE8-D54D-C1C5-DE4A-89BE0619D94A}"/>
              </a:ext>
            </a:extLst>
          </p:cNvPr>
          <p:cNvSpPr txBox="1"/>
          <p:nvPr/>
        </p:nvSpPr>
        <p:spPr>
          <a:xfrm>
            <a:off x="802485" y="2166960"/>
            <a:ext cx="10170315" cy="4674806"/>
          </a:xfrm>
          <a:prstGeom prst="rect">
            <a:avLst/>
          </a:prstGeom>
          <a:noFill/>
          <a:effectLst/>
        </p:spPr>
        <p:txBody>
          <a:bodyPr wrap="square" rtlCol="0">
            <a:spAutoFit/>
          </a:bodyPr>
          <a:lstStyle/>
          <a:p>
            <a:pPr>
              <a:lnSpc>
                <a:spcPct val="125000"/>
              </a:lnSpc>
            </a:pPr>
            <a:r>
              <a:rPr lang="en-US" sz="2400" dirty="0"/>
              <a:t>Massive $550b over 10 years. Environmentally-relevant portions of the BIL: </a:t>
            </a:r>
          </a:p>
          <a:p>
            <a:pPr marL="800100" lvl="1" indent="-342900">
              <a:lnSpc>
                <a:spcPct val="125000"/>
              </a:lnSpc>
              <a:buFont typeface="Wingdings" panose="05000000000000000000" pitchFamily="2" charset="2"/>
              <a:buChar char="§"/>
            </a:pPr>
            <a:r>
              <a:rPr lang="en-US" sz="2400" dirty="0"/>
              <a:t>$90b for newer buses, trains, and transit stops</a:t>
            </a:r>
          </a:p>
          <a:p>
            <a:pPr marL="800100" lvl="1" indent="-342900">
              <a:lnSpc>
                <a:spcPct val="125000"/>
              </a:lnSpc>
              <a:buFont typeface="Wingdings" panose="05000000000000000000" pitchFamily="2" charset="2"/>
              <a:buChar char="§"/>
            </a:pPr>
            <a:r>
              <a:rPr lang="en-US" sz="2400" dirty="0"/>
              <a:t>$66b for more and cleaner passenger rail</a:t>
            </a:r>
          </a:p>
          <a:p>
            <a:pPr marL="800100" lvl="1" indent="-342900">
              <a:lnSpc>
                <a:spcPct val="125000"/>
              </a:lnSpc>
              <a:buFont typeface="Wingdings" panose="05000000000000000000" pitchFamily="2" charset="2"/>
              <a:buChar char="§"/>
            </a:pPr>
            <a:r>
              <a:rPr lang="en-US" sz="2400" dirty="0"/>
              <a:t>$65b grid modernization and clean energy transmission</a:t>
            </a:r>
          </a:p>
          <a:p>
            <a:pPr marL="800100" lvl="1" indent="-342900">
              <a:lnSpc>
                <a:spcPct val="125000"/>
              </a:lnSpc>
              <a:buFont typeface="Wingdings" panose="05000000000000000000" pitchFamily="2" charset="2"/>
              <a:buChar char="§"/>
            </a:pPr>
            <a:r>
              <a:rPr lang="en-US" sz="2400" dirty="0"/>
              <a:t>$55b to eliminate lead pipes</a:t>
            </a:r>
          </a:p>
          <a:p>
            <a:pPr marL="800100" lvl="1" indent="-342900">
              <a:lnSpc>
                <a:spcPct val="125000"/>
              </a:lnSpc>
              <a:buFont typeface="Wingdings" panose="05000000000000000000" pitchFamily="2" charset="2"/>
              <a:buChar char="§"/>
            </a:pPr>
            <a:r>
              <a:rPr lang="en-US" sz="2400" dirty="0"/>
              <a:t>$50b flood, drought, wildfire, etc. preparedness</a:t>
            </a:r>
          </a:p>
          <a:p>
            <a:pPr marL="800100" lvl="1" indent="-342900">
              <a:lnSpc>
                <a:spcPct val="125000"/>
              </a:lnSpc>
              <a:buFont typeface="Wingdings" panose="05000000000000000000" pitchFamily="2" charset="2"/>
              <a:buChar char="§"/>
            </a:pPr>
            <a:r>
              <a:rPr lang="en-US" sz="2400" dirty="0"/>
              <a:t>$21b to clean Superfund and brownfield sites</a:t>
            </a:r>
          </a:p>
          <a:p>
            <a:pPr marL="800100" lvl="1" indent="-342900">
              <a:lnSpc>
                <a:spcPct val="125000"/>
              </a:lnSpc>
              <a:buFont typeface="Wingdings" panose="05000000000000000000" pitchFamily="2" charset="2"/>
              <a:buChar char="§"/>
            </a:pPr>
            <a:r>
              <a:rPr lang="en-US" sz="2400" dirty="0"/>
              <a:t>$7.5b for national network of 500,000 EV chargers</a:t>
            </a:r>
          </a:p>
          <a:p>
            <a:pPr marL="800100" lvl="1" indent="-342900">
              <a:lnSpc>
                <a:spcPct val="125000"/>
              </a:lnSpc>
              <a:buFont typeface="Wingdings" panose="05000000000000000000" pitchFamily="2" charset="2"/>
              <a:buChar char="§"/>
            </a:pPr>
            <a:r>
              <a:rPr lang="en-US" sz="2400" dirty="0"/>
              <a:t>$5b for 24,000 electric school buses</a:t>
            </a:r>
          </a:p>
          <a:p>
            <a:pPr>
              <a:lnSpc>
                <a:spcPct val="125000"/>
              </a:lnSpc>
            </a:pP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Main Provisions of the Bipartisan Infrastructure Law</a:t>
            </a:r>
          </a:p>
        </p:txBody>
      </p:sp>
    </p:spTree>
    <p:custDataLst>
      <p:tags r:id="rId1"/>
    </p:custDataLst>
    <p:extLst>
      <p:ext uri="{BB962C8B-B14F-4D97-AF65-F5344CB8AC3E}">
        <p14:creationId xmlns:p14="http://schemas.microsoft.com/office/powerpoint/2010/main" val="423128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802485" y="2166960"/>
            <a:ext cx="5293515" cy="3751476"/>
          </a:xfrm>
          <a:prstGeom prst="rect">
            <a:avLst/>
          </a:prstGeom>
          <a:noFill/>
          <a:effectLst/>
        </p:spPr>
        <p:txBody>
          <a:bodyPr wrap="square" rtlCol="0">
            <a:spAutoFit/>
          </a:bodyPr>
          <a:lstStyle/>
          <a:p>
            <a:pPr>
              <a:lnSpc>
                <a:spcPct val="125000"/>
              </a:lnSpc>
            </a:pPr>
            <a:r>
              <a:rPr lang="en-US" sz="2400" dirty="0"/>
              <a:t>Some benefits of electrifying school buses:</a:t>
            </a:r>
          </a:p>
          <a:p>
            <a:pPr marL="800100" lvl="1" indent="-342900">
              <a:lnSpc>
                <a:spcPct val="125000"/>
              </a:lnSpc>
              <a:buFont typeface="Wingdings" panose="05000000000000000000" pitchFamily="2" charset="2"/>
              <a:buChar char="§"/>
            </a:pPr>
            <a:r>
              <a:rPr lang="en-US" sz="2400" dirty="0"/>
              <a:t>Reduced visits to hospitals and clinics for children and adults (</a:t>
            </a:r>
            <a:r>
              <a:rPr lang="en-US" sz="2400" dirty="0">
                <a:hlinkClick r:id="rId4"/>
              </a:rPr>
              <a:t>Beatty and </a:t>
            </a:r>
            <a:r>
              <a:rPr lang="en-US" sz="2400" dirty="0" err="1">
                <a:hlinkClick r:id="rId4"/>
              </a:rPr>
              <a:t>Shimshack</a:t>
            </a:r>
            <a:r>
              <a:rPr lang="en-US" sz="2400" dirty="0">
                <a:hlinkClick r:id="rId4"/>
              </a:rPr>
              <a:t>, 2011</a:t>
            </a:r>
            <a:r>
              <a:rPr lang="en-US" sz="2400" dirty="0"/>
              <a:t>). </a:t>
            </a:r>
          </a:p>
          <a:p>
            <a:pPr marL="800100" lvl="1" indent="-342900">
              <a:lnSpc>
                <a:spcPct val="125000"/>
              </a:lnSpc>
              <a:buFont typeface="Wingdings" panose="05000000000000000000" pitchFamily="2" charset="2"/>
              <a:buChar char="§"/>
            </a:pPr>
            <a:r>
              <a:rPr lang="en-US" sz="2400" dirty="0"/>
              <a:t>Aerobic capacity and lung growth (</a:t>
            </a:r>
            <a:r>
              <a:rPr lang="en-US" sz="2400" dirty="0">
                <a:hlinkClick r:id="rId5"/>
              </a:rPr>
              <a:t>Austin et al, 2019</a:t>
            </a:r>
            <a:r>
              <a:rPr lang="en-US" sz="2400" dirty="0"/>
              <a:t>). </a:t>
            </a:r>
          </a:p>
          <a:p>
            <a:pPr marL="800100" lvl="1" indent="-342900">
              <a:lnSpc>
                <a:spcPct val="125000"/>
              </a:lnSpc>
              <a:buFont typeface="Wingdings" panose="05000000000000000000" pitchFamily="2" charset="2"/>
              <a:buChar char="§"/>
            </a:pPr>
            <a:r>
              <a:rPr lang="en-US" sz="2400" dirty="0"/>
              <a:t>Student test scores.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Electrification of Buses</a:t>
            </a:r>
          </a:p>
        </p:txBody>
      </p:sp>
      <p:pic>
        <p:nvPicPr>
          <p:cNvPr id="4" name="Picture 3">
            <a:extLst>
              <a:ext uri="{FF2B5EF4-FFF2-40B4-BE49-F238E27FC236}">
                <a16:creationId xmlns:a16="http://schemas.microsoft.com/office/drawing/2014/main" id="{3BA8455B-EFAD-4E8D-8C40-3B10F2FC4976}"/>
              </a:ext>
            </a:extLst>
          </p:cNvPr>
          <p:cNvPicPr>
            <a:picLocks noChangeAspect="1"/>
          </p:cNvPicPr>
          <p:nvPr/>
        </p:nvPicPr>
        <p:blipFill>
          <a:blip r:embed="rId6"/>
          <a:stretch>
            <a:fillRect/>
          </a:stretch>
        </p:blipFill>
        <p:spPr>
          <a:xfrm>
            <a:off x="6084277" y="1620715"/>
            <a:ext cx="6010275" cy="4648200"/>
          </a:xfrm>
          <a:prstGeom prst="rect">
            <a:avLst/>
          </a:prstGeom>
        </p:spPr>
      </p:pic>
    </p:spTree>
    <p:custDataLst>
      <p:tags r:id="rId1"/>
    </p:custDataLst>
    <p:extLst>
      <p:ext uri="{BB962C8B-B14F-4D97-AF65-F5344CB8AC3E}">
        <p14:creationId xmlns:p14="http://schemas.microsoft.com/office/powerpoint/2010/main" val="24023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85255" y="2309628"/>
            <a:ext cx="5199730" cy="1673984"/>
          </a:xfrm>
          <a:prstGeom prst="rect">
            <a:avLst/>
          </a:prstGeom>
          <a:noFill/>
          <a:effectLst/>
        </p:spPr>
        <p:txBody>
          <a:bodyPr wrap="square" rtlCol="0">
            <a:spAutoFit/>
          </a:bodyPr>
          <a:lstStyle/>
          <a:p>
            <a:pPr>
              <a:lnSpc>
                <a:spcPct val="125000"/>
              </a:lnSpc>
            </a:pPr>
            <a:r>
              <a:rPr lang="en-US" sz="2000" dirty="0"/>
              <a:t>Natural experiment on school bus retrofits:</a:t>
            </a:r>
          </a:p>
          <a:p>
            <a:pPr marL="800100" lvl="1" indent="-342900">
              <a:lnSpc>
                <a:spcPct val="125000"/>
              </a:lnSpc>
              <a:buFont typeface="Wingdings" panose="05000000000000000000" pitchFamily="2" charset="2"/>
              <a:buChar char="§"/>
            </a:pPr>
            <a:r>
              <a:rPr lang="en-US" sz="2000" dirty="0"/>
              <a:t>2,600 buses retrofitted in Georgia 2007-2015 (150,000 students).</a:t>
            </a:r>
          </a:p>
          <a:p>
            <a:pPr marL="800100" lvl="1" indent="-342900">
              <a:lnSpc>
                <a:spcPct val="125000"/>
              </a:lnSpc>
              <a:buFont typeface="Wingdings" panose="05000000000000000000" pitchFamily="2" charset="2"/>
              <a:buChar char="§"/>
            </a:pP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Aerobic Capacity (VO2 Max)</a:t>
            </a:r>
          </a:p>
        </p:txBody>
      </p:sp>
      <p:pic>
        <p:nvPicPr>
          <p:cNvPr id="5" name="Picture 4">
            <a:extLst>
              <a:ext uri="{FF2B5EF4-FFF2-40B4-BE49-F238E27FC236}">
                <a16:creationId xmlns:a16="http://schemas.microsoft.com/office/drawing/2014/main" id="{A5074B4F-9725-48D4-92C5-04947782FA0B}"/>
              </a:ext>
            </a:extLst>
          </p:cNvPr>
          <p:cNvPicPr>
            <a:picLocks noChangeAspect="1"/>
          </p:cNvPicPr>
          <p:nvPr/>
        </p:nvPicPr>
        <p:blipFill>
          <a:blip r:embed="rId4"/>
          <a:stretch>
            <a:fillRect/>
          </a:stretch>
        </p:blipFill>
        <p:spPr>
          <a:xfrm>
            <a:off x="6010271" y="2176463"/>
            <a:ext cx="5941952" cy="3814030"/>
          </a:xfrm>
          <a:prstGeom prst="rect">
            <a:avLst/>
          </a:prstGeom>
        </p:spPr>
      </p:pic>
      <p:pic>
        <p:nvPicPr>
          <p:cNvPr id="8" name="Picture 7">
            <a:extLst>
              <a:ext uri="{FF2B5EF4-FFF2-40B4-BE49-F238E27FC236}">
                <a16:creationId xmlns:a16="http://schemas.microsoft.com/office/drawing/2014/main" id="{E3660155-EA5D-4915-904E-785BDB1C43B5}"/>
              </a:ext>
            </a:extLst>
          </p:cNvPr>
          <p:cNvPicPr>
            <a:picLocks noChangeAspect="1"/>
          </p:cNvPicPr>
          <p:nvPr/>
        </p:nvPicPr>
        <p:blipFill>
          <a:blip r:embed="rId5"/>
          <a:stretch>
            <a:fillRect/>
          </a:stretch>
        </p:blipFill>
        <p:spPr>
          <a:xfrm>
            <a:off x="1898772" y="3834280"/>
            <a:ext cx="3317997" cy="2519627"/>
          </a:xfrm>
          <a:prstGeom prst="rect">
            <a:avLst/>
          </a:prstGeom>
        </p:spPr>
      </p:pic>
    </p:spTree>
    <p:custDataLst>
      <p:tags r:id="rId1"/>
    </p:custDataLst>
    <p:extLst>
      <p:ext uri="{BB962C8B-B14F-4D97-AF65-F5344CB8AC3E}">
        <p14:creationId xmlns:p14="http://schemas.microsoft.com/office/powerpoint/2010/main" val="242080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85255" y="2309628"/>
            <a:ext cx="4109483" cy="1218026"/>
          </a:xfrm>
          <a:prstGeom prst="rect">
            <a:avLst/>
          </a:prstGeom>
          <a:noFill/>
          <a:effectLst/>
        </p:spPr>
        <p:txBody>
          <a:bodyPr wrap="square" rtlCol="0">
            <a:spAutoFit/>
          </a:bodyPr>
          <a:lstStyle/>
          <a:p>
            <a:pPr>
              <a:lnSpc>
                <a:spcPct val="125000"/>
              </a:lnSpc>
            </a:pPr>
            <a:r>
              <a:rPr lang="en-US" sz="2000" dirty="0"/>
              <a:t>National version:</a:t>
            </a:r>
          </a:p>
          <a:p>
            <a:pPr marL="800100" lvl="1" indent="-342900">
              <a:lnSpc>
                <a:spcPct val="125000"/>
              </a:lnSpc>
              <a:buFont typeface="Wingdings" panose="05000000000000000000" pitchFamily="2" charset="2"/>
              <a:buChar char="§"/>
            </a:pPr>
            <a:r>
              <a:rPr lang="en-US" sz="2000" dirty="0"/>
              <a:t>18,000 buses retrofitted nationally 2008-2016 ($170m)</a:t>
            </a:r>
            <a:endParaRPr lang="en-US" sz="24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Satellite-based PM 2.5</a:t>
            </a:r>
          </a:p>
        </p:txBody>
      </p:sp>
      <p:pic>
        <p:nvPicPr>
          <p:cNvPr id="4" name="Picture 3">
            <a:extLst>
              <a:ext uri="{FF2B5EF4-FFF2-40B4-BE49-F238E27FC236}">
                <a16:creationId xmlns:a16="http://schemas.microsoft.com/office/drawing/2014/main" id="{6F79BF68-A926-4A84-8B0B-843E82615B23}"/>
              </a:ext>
            </a:extLst>
          </p:cNvPr>
          <p:cNvPicPr>
            <a:picLocks noChangeAspect="1"/>
          </p:cNvPicPr>
          <p:nvPr/>
        </p:nvPicPr>
        <p:blipFill>
          <a:blip r:embed="rId4"/>
          <a:stretch>
            <a:fillRect/>
          </a:stretch>
        </p:blipFill>
        <p:spPr>
          <a:xfrm>
            <a:off x="422397" y="3650273"/>
            <a:ext cx="4667250" cy="2628900"/>
          </a:xfrm>
          <a:prstGeom prst="rect">
            <a:avLst/>
          </a:prstGeom>
        </p:spPr>
      </p:pic>
      <p:pic>
        <p:nvPicPr>
          <p:cNvPr id="9" name="Picture 8">
            <a:extLst>
              <a:ext uri="{FF2B5EF4-FFF2-40B4-BE49-F238E27FC236}">
                <a16:creationId xmlns:a16="http://schemas.microsoft.com/office/drawing/2014/main" id="{74955230-2464-4D2D-A9F7-C25A7F25C58D}"/>
              </a:ext>
            </a:extLst>
          </p:cNvPr>
          <p:cNvPicPr>
            <a:picLocks noChangeAspect="1"/>
          </p:cNvPicPr>
          <p:nvPr/>
        </p:nvPicPr>
        <p:blipFill>
          <a:blip r:embed="rId5"/>
          <a:stretch>
            <a:fillRect/>
          </a:stretch>
        </p:blipFill>
        <p:spPr>
          <a:xfrm>
            <a:off x="5300662" y="2214852"/>
            <a:ext cx="6772275" cy="3857625"/>
          </a:xfrm>
          <a:prstGeom prst="rect">
            <a:avLst/>
          </a:prstGeom>
        </p:spPr>
      </p:pic>
    </p:spTree>
    <p:custDataLst>
      <p:tags r:id="rId1"/>
    </p:custDataLst>
    <p:extLst>
      <p:ext uri="{BB962C8B-B14F-4D97-AF65-F5344CB8AC3E}">
        <p14:creationId xmlns:p14="http://schemas.microsoft.com/office/powerpoint/2010/main" val="2227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610610" y="2045117"/>
            <a:ext cx="3937944" cy="3911071"/>
          </a:xfrm>
          <a:prstGeom prst="rect">
            <a:avLst/>
          </a:prstGeom>
          <a:noFill/>
          <a:effectLst/>
        </p:spPr>
        <p:txBody>
          <a:bodyPr wrap="square" rtlCol="0">
            <a:spAutoFit/>
          </a:bodyPr>
          <a:lstStyle/>
          <a:p>
            <a:pPr>
              <a:lnSpc>
                <a:spcPct val="125000"/>
              </a:lnSpc>
            </a:pPr>
            <a:r>
              <a:rPr lang="en-US" sz="2000" dirty="0"/>
              <a:t>Also, sizeable impact on academic performance for both language arts and math test scores. </a:t>
            </a:r>
          </a:p>
          <a:p>
            <a:pPr marL="800100" lvl="1" indent="-342900">
              <a:lnSpc>
                <a:spcPct val="125000"/>
              </a:lnSpc>
              <a:buFont typeface="Wingdings" panose="05000000000000000000" pitchFamily="2" charset="2"/>
              <a:buChar char="§"/>
            </a:pPr>
            <a:r>
              <a:rPr lang="en-US" sz="2000" dirty="0"/>
              <a:t>PM 2.5 benefits would have been </a:t>
            </a:r>
            <a:r>
              <a:rPr lang="en-US" sz="2000" b="1" dirty="0">
                <a:solidFill>
                  <a:srgbClr val="0070C0"/>
                </a:solidFill>
              </a:rPr>
              <a:t>$245m</a:t>
            </a:r>
            <a:r>
              <a:rPr lang="en-US" sz="2000" dirty="0"/>
              <a:t>. </a:t>
            </a:r>
          </a:p>
          <a:p>
            <a:pPr marL="800100" lvl="1" indent="-342900">
              <a:lnSpc>
                <a:spcPct val="125000"/>
              </a:lnSpc>
              <a:buFont typeface="Wingdings" panose="05000000000000000000" pitchFamily="2" charset="2"/>
              <a:buChar char="§"/>
            </a:pPr>
            <a:r>
              <a:rPr lang="en-US" sz="2000" dirty="0"/>
              <a:t>Test score benefits, where 1 percentile increase is $1,041 extra income after discounting implies </a:t>
            </a:r>
            <a:r>
              <a:rPr lang="en-US" sz="2000" b="1" dirty="0">
                <a:solidFill>
                  <a:srgbClr val="0070C0"/>
                </a:solidFill>
              </a:rPr>
              <a:t>$4.5B </a:t>
            </a:r>
            <a:r>
              <a:rPr lang="en-US" sz="2000" dirty="0"/>
              <a:t>benefit. </a:t>
            </a:r>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2483126" y="-298341"/>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Test Scores</a:t>
            </a:r>
          </a:p>
        </p:txBody>
      </p:sp>
      <p:pic>
        <p:nvPicPr>
          <p:cNvPr id="5" name="Picture 4">
            <a:extLst>
              <a:ext uri="{FF2B5EF4-FFF2-40B4-BE49-F238E27FC236}">
                <a16:creationId xmlns:a16="http://schemas.microsoft.com/office/drawing/2014/main" id="{549295B1-E35D-4C49-A4E5-B5D1BF368E75}"/>
              </a:ext>
            </a:extLst>
          </p:cNvPr>
          <p:cNvPicPr>
            <a:picLocks noChangeAspect="1"/>
          </p:cNvPicPr>
          <p:nvPr/>
        </p:nvPicPr>
        <p:blipFill>
          <a:blip r:embed="rId4"/>
          <a:stretch>
            <a:fillRect/>
          </a:stretch>
        </p:blipFill>
        <p:spPr>
          <a:xfrm>
            <a:off x="4719183" y="2753521"/>
            <a:ext cx="7303650" cy="2494265"/>
          </a:xfrm>
          <a:prstGeom prst="rect">
            <a:avLst/>
          </a:prstGeom>
        </p:spPr>
      </p:pic>
    </p:spTree>
    <p:custDataLst>
      <p:tags r:id="rId1"/>
    </p:custDataLst>
    <p:extLst>
      <p:ext uri="{BB962C8B-B14F-4D97-AF65-F5344CB8AC3E}">
        <p14:creationId xmlns:p14="http://schemas.microsoft.com/office/powerpoint/2010/main" val="19337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0ABE8-D54D-C1C5-DE4A-89BE0619D94A}"/>
              </a:ext>
            </a:extLst>
          </p:cNvPr>
          <p:cNvSpPr txBox="1"/>
          <p:nvPr/>
        </p:nvSpPr>
        <p:spPr>
          <a:xfrm>
            <a:off x="902677" y="2281136"/>
            <a:ext cx="6653392" cy="3526350"/>
          </a:xfrm>
          <a:prstGeom prst="rect">
            <a:avLst/>
          </a:prstGeom>
          <a:noFill/>
          <a:effectLst/>
        </p:spPr>
        <p:txBody>
          <a:bodyPr wrap="square" rtlCol="0">
            <a:spAutoFit/>
          </a:bodyPr>
          <a:lstStyle/>
          <a:p>
            <a:pPr>
              <a:lnSpc>
                <a:spcPct val="125000"/>
              </a:lnSpc>
            </a:pPr>
            <a:r>
              <a:rPr lang="en-US" sz="2000" dirty="0"/>
              <a:t>The Drinking Water State Revolving Fund is how BIL funding will be distributed to remove lead pipes from homes, schools, daycare centers, and businesses. </a:t>
            </a:r>
          </a:p>
          <a:p>
            <a:pPr marL="800100" lvl="1" indent="-342900">
              <a:lnSpc>
                <a:spcPct val="125000"/>
              </a:lnSpc>
              <a:buFont typeface="Wingdings" panose="05000000000000000000" pitchFamily="2" charset="2"/>
              <a:buChar char="Ø"/>
            </a:pPr>
            <a:r>
              <a:rPr lang="en-US" sz="2000" dirty="0"/>
              <a:t>States receive these funds and then distribute them to “disadvantaged” community water systems, but each state has its own definition of this term. </a:t>
            </a:r>
          </a:p>
          <a:p>
            <a:pPr marL="800100" lvl="1" indent="-342900">
              <a:lnSpc>
                <a:spcPct val="125000"/>
              </a:lnSpc>
              <a:buFont typeface="Wingdings" panose="05000000000000000000" pitchFamily="2" charset="2"/>
              <a:buChar char="Ø"/>
            </a:pPr>
            <a:r>
              <a:rPr lang="en-US" sz="2000" dirty="0"/>
              <a:t>Small systems with more people of color are less likely to receive grants (</a:t>
            </a:r>
            <a:r>
              <a:rPr lang="en-US" sz="2000" dirty="0">
                <a:hlinkClick r:id="rId4"/>
              </a:rPr>
              <a:t>Hansen, 2021</a:t>
            </a:r>
            <a:r>
              <a:rPr lang="en-US" sz="2000" dirty="0"/>
              <a:t>).   </a:t>
            </a:r>
          </a:p>
          <a:p>
            <a:pPr>
              <a:lnSpc>
                <a:spcPct val="125000"/>
              </a:lnSpc>
            </a:pPr>
            <a:endParaRPr lang="en-US" sz="2000" dirty="0"/>
          </a:p>
        </p:txBody>
      </p:sp>
      <p:sp>
        <p:nvSpPr>
          <p:cNvPr id="7" name="Title 2">
            <a:extLst>
              <a:ext uri="{FF2B5EF4-FFF2-40B4-BE49-F238E27FC236}">
                <a16:creationId xmlns:a16="http://schemas.microsoft.com/office/drawing/2014/main" id="{D12B789B-9CAD-450D-9ED4-AC8DA46BD4CB}"/>
              </a:ext>
            </a:extLst>
          </p:cNvPr>
          <p:cNvSpPr txBox="1">
            <a:spLocks/>
          </p:cNvSpPr>
          <p:nvPr/>
        </p:nvSpPr>
        <p:spPr>
          <a:xfrm>
            <a:off x="330321" y="-115142"/>
            <a:ext cx="7225748" cy="177311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Abatement of Lead</a:t>
            </a:r>
          </a:p>
        </p:txBody>
      </p:sp>
      <p:sp>
        <p:nvSpPr>
          <p:cNvPr id="2" name="TextBox 1">
            <a:extLst>
              <a:ext uri="{FF2B5EF4-FFF2-40B4-BE49-F238E27FC236}">
                <a16:creationId xmlns:a16="http://schemas.microsoft.com/office/drawing/2014/main" id="{41C52FED-F115-4795-B631-AD58A69D653C}"/>
              </a:ext>
            </a:extLst>
          </p:cNvPr>
          <p:cNvSpPr txBox="1"/>
          <p:nvPr/>
        </p:nvSpPr>
        <p:spPr>
          <a:xfrm>
            <a:off x="9279361" y="6184911"/>
            <a:ext cx="2110153" cy="338554"/>
          </a:xfrm>
          <a:prstGeom prst="rect">
            <a:avLst/>
          </a:prstGeom>
          <a:noFill/>
        </p:spPr>
        <p:txBody>
          <a:bodyPr wrap="square" rtlCol="0">
            <a:spAutoFit/>
          </a:bodyPr>
          <a:lstStyle/>
          <a:p>
            <a:r>
              <a:rPr lang="en-US" sz="1600" dirty="0"/>
              <a:t>Source: </a:t>
            </a:r>
            <a:r>
              <a:rPr lang="en-US" sz="1600" dirty="0">
                <a:hlinkClick r:id="rId4"/>
              </a:rPr>
              <a:t>Hansen, 2021.  </a:t>
            </a:r>
            <a:endParaRPr lang="en-US" sz="1600" dirty="0"/>
          </a:p>
        </p:txBody>
      </p:sp>
      <p:pic>
        <p:nvPicPr>
          <p:cNvPr id="5" name="Picture 4">
            <a:extLst>
              <a:ext uri="{FF2B5EF4-FFF2-40B4-BE49-F238E27FC236}">
                <a16:creationId xmlns:a16="http://schemas.microsoft.com/office/drawing/2014/main" id="{2E1E977A-05CE-4113-AD53-2065C68F4C67}"/>
              </a:ext>
            </a:extLst>
          </p:cNvPr>
          <p:cNvPicPr>
            <a:picLocks noChangeAspect="1"/>
          </p:cNvPicPr>
          <p:nvPr/>
        </p:nvPicPr>
        <p:blipFill>
          <a:blip r:embed="rId5"/>
          <a:stretch>
            <a:fillRect/>
          </a:stretch>
        </p:blipFill>
        <p:spPr>
          <a:xfrm>
            <a:off x="8181495" y="0"/>
            <a:ext cx="3107828" cy="6223856"/>
          </a:xfrm>
          <a:prstGeom prst="rect">
            <a:avLst/>
          </a:prstGeom>
        </p:spPr>
      </p:pic>
    </p:spTree>
    <p:custDataLst>
      <p:tags r:id="rId1"/>
    </p:custDataLst>
    <p:extLst>
      <p:ext uri="{BB962C8B-B14F-4D97-AF65-F5344CB8AC3E}">
        <p14:creationId xmlns:p14="http://schemas.microsoft.com/office/powerpoint/2010/main" val="240497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36723</TotalTime>
  <Words>1505</Words>
  <Application>Microsoft Office PowerPoint</Application>
  <PresentationFormat>Widescreen</PresentationFormat>
  <Paragraphs>177</Paragraphs>
  <Slides>31</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Times New Roman</vt:lpstr>
      <vt:lpstr>Wingdings</vt:lpstr>
      <vt:lpstr>Presentation</vt:lpstr>
      <vt:lpstr>PowerPoint Presentation</vt:lpstr>
      <vt:lpstr>PowerPoint Presentation</vt:lpstr>
      <vt:lpstr>Part 1: Bipartisan Infrastructure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West Virginia vs. EPA</vt:lpstr>
      <vt:lpstr>PowerPoint Presentation</vt:lpstr>
      <vt:lpstr>PowerPoint Presentation</vt:lpstr>
      <vt:lpstr>PowerPoint Presentation</vt:lpstr>
      <vt:lpstr>PowerPoint Presentation</vt:lpstr>
      <vt:lpstr>Part 3: Inflation Reduction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Austin, Wes</cp:lastModifiedBy>
  <cp:revision>880</cp:revision>
  <dcterms:created xsi:type="dcterms:W3CDTF">2018-08-24T16:58:07Z</dcterms:created>
  <dcterms:modified xsi:type="dcterms:W3CDTF">2022-11-28T20:19:36Z</dcterms:modified>
</cp:coreProperties>
</file>