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pc="-5" dirty="0">
                <a:solidFill>
                  <a:srgbClr val="252525"/>
                </a:solidFill>
                <a:latin typeface="Palatino"/>
                <a:cs typeface="Palatino"/>
              </a:rPr>
              <a:t>2022</a:t>
            </a:r>
            <a:r>
              <a:rPr lang="zh-CN" altLang="en-US" spc="-5" dirty="0">
                <a:solidFill>
                  <a:srgbClr val="252525"/>
                </a:solidFill>
              </a:rPr>
              <a:t>年春季学期 </a:t>
            </a:r>
            <a:br>
              <a:rPr lang="en-US" altLang="zh-CN" spc="-5" dirty="0">
                <a:solidFill>
                  <a:srgbClr val="252525"/>
                </a:solidFill>
              </a:rPr>
            </a:br>
            <a:r>
              <a:rPr lang="zh-CN" altLang="en-US" spc="-5" dirty="0">
                <a:solidFill>
                  <a:srgbClr val="252525"/>
                </a:solidFill>
              </a:rPr>
              <a:t>体育经济分析课程</a:t>
            </a:r>
            <a:br>
              <a:rPr lang="zh-CN" altLang="en-US" spc="-5" dirty="0">
                <a:solidFill>
                  <a:srgbClr val="252525"/>
                </a:solidFill>
              </a:rPr>
            </a:br>
            <a:r>
              <a:rPr lang="zh-CN" altLang="en-US" spc="-5" dirty="0">
                <a:solidFill>
                  <a:srgbClr val="252525"/>
                </a:solidFill>
              </a:rPr>
              <a:t>报告安排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kumimoji="1" lang="zh-CN" altLang="en-US" dirty="0"/>
              <a:t>周正卿</a:t>
            </a:r>
            <a:endParaRPr kumimoji="1" lang="zh-CN" altLang="en-US" dirty="0"/>
          </a:p>
          <a:p>
            <a:pPr algn="l"/>
            <a:r>
              <a:rPr kumimoji="1" lang="zh-CN" altLang="en-US" dirty="0"/>
              <a:t>体育经济分析</a:t>
            </a:r>
            <a:r>
              <a:rPr kumimoji="1" lang="en-US" altLang="zh-CN" dirty="0"/>
              <a:t>,</a:t>
            </a:r>
            <a:r>
              <a:rPr kumimoji="1" lang="en-US" altLang="zh-CN"/>
              <a:t>	2022/3/23</a:t>
            </a:r>
            <a:endParaRPr kumimoji="1" lang="en-US" altLang="zh-CN" dirty="0"/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1162493"/>
            <a:ext cx="7160259" cy="35585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sz="2400" dirty="0">
                <a:latin typeface="Arial Unicode MS" panose="020B0604020202020204" charset="-122"/>
                <a:cs typeface="Arial Unicode MS" panose="020B0604020202020204" charset="-122"/>
              </a:rPr>
              <a:t>职业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联赛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sz="2000" dirty="0">
                <a:solidFill>
                  <a:srgbClr val="404040"/>
                </a:solidFill>
              </a:rPr>
              <a:t>项目规则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zh-CN" altLang="en-US" sz="2000" dirty="0">
                <a:solidFill>
                  <a:srgbClr val="404040"/>
                </a:solidFill>
              </a:rPr>
              <a:t>必</a:t>
            </a:r>
            <a:r>
              <a:rPr lang="en-US" sz="2000" dirty="0">
                <a:solidFill>
                  <a:srgbClr val="404040"/>
                </a:solidFill>
              </a:rPr>
              <a:t>)</a:t>
            </a:r>
            <a:r>
              <a:rPr lang="zh-CN" sz="2000" dirty="0">
                <a:solidFill>
                  <a:srgbClr val="404040"/>
                </a:solidFill>
              </a:rPr>
              <a:t>：主要规则，</a:t>
            </a:r>
            <a:r>
              <a:rPr lang="en-US" altLang="zh-CN" sz="2000" dirty="0">
                <a:solidFill>
                  <a:srgbClr val="404040"/>
                </a:solidFill>
              </a:rPr>
              <a:t>10m</a:t>
            </a: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sz="2000" dirty="0">
                <a:solidFill>
                  <a:srgbClr val="404040"/>
                </a:solidFill>
              </a:rPr>
              <a:t>联赛结构(必)：分区、赛制、球队</a:t>
            </a:r>
            <a:r>
              <a:rPr lang="zh-CN" sz="2000" dirty="0">
                <a:solidFill>
                  <a:srgbClr val="404040"/>
                </a:solidFill>
              </a:rPr>
              <a:t>分配</a:t>
            </a:r>
            <a:r>
              <a:rPr lang="zh-CN" sz="2000" dirty="0">
                <a:solidFill>
                  <a:srgbClr val="404040"/>
                </a:solidFill>
                <a:sym typeface="+mn-ea"/>
              </a:rPr>
              <a:t>，5</a:t>
            </a:r>
            <a:r>
              <a:rPr lang="en-US" altLang="zh-CN" sz="2000" dirty="0">
                <a:solidFill>
                  <a:srgbClr val="404040"/>
                </a:solidFill>
                <a:sym typeface="+mn-ea"/>
              </a:rPr>
              <a:t>m</a:t>
            </a:r>
            <a:endParaRPr 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典型球队(必)：大、小球市，收入情况</a:t>
            </a:r>
            <a:r>
              <a:rPr lang="zh-CN" sz="2000" dirty="0">
                <a:solidFill>
                  <a:srgbClr val="404040"/>
                </a:solidFill>
                <a:sym typeface="+mn-ea"/>
              </a:rPr>
              <a:t>，5m</a:t>
            </a:r>
            <a:endParaRPr lang="zh-CN" sz="2000" dirty="0">
              <a:solidFill>
                <a:srgbClr val="404040"/>
              </a:solidFill>
              <a:sym typeface="+mn-ea"/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sz="2000" dirty="0">
                <a:solidFill>
                  <a:srgbClr val="404040"/>
                </a:solidFill>
              </a:rPr>
              <a:t>竞争均衡</a:t>
            </a:r>
            <a:r>
              <a:rPr lang="zh-CN" sz="2000" dirty="0">
                <a:solidFill>
                  <a:srgbClr val="404040"/>
                </a:solidFill>
              </a:rPr>
              <a:t>水平与</a:t>
            </a:r>
            <a:r>
              <a:rPr sz="2000" dirty="0">
                <a:solidFill>
                  <a:srgbClr val="404040"/>
                </a:solidFill>
              </a:rPr>
              <a:t>治理手段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zh-CN" altLang="en-US" sz="2000" dirty="0">
                <a:solidFill>
                  <a:srgbClr val="404040"/>
                </a:solidFill>
              </a:rPr>
              <a:t>不限</a:t>
            </a:r>
            <a:r>
              <a:rPr lang="en-US" sz="2000" dirty="0">
                <a:solidFill>
                  <a:srgbClr val="404040"/>
                </a:solidFill>
              </a:rPr>
              <a:t>)</a:t>
            </a:r>
            <a:r>
              <a:rPr lang="zh-CN" sz="2000" dirty="0">
                <a:solidFill>
                  <a:srgbClr val="404040"/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rgbClr val="404040"/>
                </a:solidFill>
                <a:sym typeface="+mn-ea"/>
              </a:rPr>
              <a:t>5m</a:t>
            </a: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sz="2000" dirty="0">
                <a:solidFill>
                  <a:srgbClr val="404040"/>
                </a:solidFill>
              </a:rPr>
              <a:t>当前面临主要问题(不限)</a:t>
            </a:r>
            <a:r>
              <a:rPr lang="zh-CN" sz="2000" dirty="0">
                <a:solidFill>
                  <a:srgbClr val="404040"/>
                </a:solidFill>
              </a:rPr>
              <a:t>，5m</a:t>
            </a:r>
            <a:endParaRPr 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重要赛事(不限)：基本情况，5m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500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endParaRPr sz="2000" dirty="0">
              <a:solidFill>
                <a:srgbClr val="40404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1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3491229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45" dirty="0"/>
              <a:t>职业联赛项目</a:t>
            </a:r>
            <a:r>
              <a:rPr spc="-45" dirty="0"/>
              <a:t>分</a:t>
            </a:r>
            <a:r>
              <a:rPr dirty="0"/>
              <a:t>配</a:t>
            </a:r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/>
              <a:t>SEA202</a:t>
            </a:r>
            <a:r>
              <a:rPr lang="en-GB" altLang="zh-CN" spc="-5"/>
              <a:t>2</a:t>
            </a:r>
            <a:r>
              <a:rPr lang="en-GB" spc="-5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  <a:endParaRPr lang="zh-CN" altLang="en-US" spc="-5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</a:fld>
            <a:endParaRPr lang="en-US" spc="-5" dirty="0"/>
          </a:p>
        </p:txBody>
      </p:sp>
      <p:sp>
        <p:nvSpPr>
          <p:cNvPr id="9" name="object 6"/>
          <p:cNvSpPr txBox="1"/>
          <p:nvPr/>
        </p:nvSpPr>
        <p:spPr>
          <a:xfrm>
            <a:off x="920750" y="6470746"/>
            <a:ext cx="764539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/>
              <a:t>2022/3</a:t>
            </a:r>
            <a:endParaRPr lang="en-US"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030" y="1162493"/>
            <a:ext cx="7160259" cy="52571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sz="2400" dirty="0">
                <a:latin typeface="Arial Unicode MS" panose="020B0604020202020204" charset="-122"/>
                <a:cs typeface="Arial Unicode MS" panose="020B0604020202020204" charset="-122"/>
              </a:rPr>
              <a:t>项目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足球：英超 </a:t>
            </a:r>
            <a:r>
              <a:rPr lang="en-US" altLang="zh-CN" sz="2000" dirty="0">
                <a:solidFill>
                  <a:srgbClr val="404040"/>
                </a:solidFill>
              </a:rPr>
              <a:t>2</a:t>
            </a:r>
            <a:r>
              <a:rPr lang="zh-CN" altLang="en-US" sz="2000" dirty="0">
                <a:solidFill>
                  <a:srgbClr val="404040"/>
                </a:solidFill>
              </a:rPr>
              <a:t>人；中超 </a:t>
            </a:r>
            <a:r>
              <a:rPr lang="en-US" altLang="zh-CN" sz="2000" dirty="0">
                <a:solidFill>
                  <a:srgbClr val="404040"/>
                </a:solidFill>
              </a:rPr>
              <a:t>1</a:t>
            </a:r>
            <a:r>
              <a:rPr lang="zh-CN" altLang="en-US" sz="2000" dirty="0">
                <a:solidFill>
                  <a:srgbClr val="404040"/>
                </a:solidFill>
              </a:rPr>
              <a:t>人（何惠民）；</a:t>
            </a:r>
            <a:r>
              <a:rPr lang="en-US" altLang="zh-CN" sz="2000" dirty="0">
                <a:solidFill>
                  <a:srgbClr val="404040"/>
                </a:solidFill>
              </a:rPr>
              <a:t>MLS 1</a:t>
            </a:r>
            <a:r>
              <a:rPr lang="zh-CN" altLang="en-US" sz="2000" dirty="0">
                <a:solidFill>
                  <a:srgbClr val="404040"/>
                </a:solidFill>
              </a:rPr>
              <a:t>人</a:t>
            </a: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篮球：</a:t>
            </a:r>
            <a:r>
              <a:rPr lang="en-US" altLang="zh-CN" sz="2000" dirty="0">
                <a:solidFill>
                  <a:srgbClr val="404040"/>
                </a:solidFill>
              </a:rPr>
              <a:t>NBA</a:t>
            </a:r>
            <a:r>
              <a:rPr lang="zh-CN" altLang="en-US" sz="2000" dirty="0">
                <a:solidFill>
                  <a:srgbClr val="404040"/>
                </a:solidFill>
              </a:rPr>
              <a:t>（徐钦禹，张泽铖）</a:t>
            </a:r>
            <a:r>
              <a:rPr lang="en-US" altLang="zh-CN" sz="2000" dirty="0">
                <a:solidFill>
                  <a:srgbClr val="404040"/>
                </a:solidFill>
              </a:rPr>
              <a:t> 2</a:t>
            </a:r>
            <a:r>
              <a:rPr lang="zh-CN" altLang="en-US" sz="2000" dirty="0">
                <a:solidFill>
                  <a:srgbClr val="404040"/>
                </a:solidFill>
              </a:rPr>
              <a:t>；</a:t>
            </a:r>
            <a:r>
              <a:rPr lang="en-US" altLang="zh-CN" sz="2000" dirty="0">
                <a:solidFill>
                  <a:srgbClr val="404040"/>
                </a:solidFill>
              </a:rPr>
              <a:t>CBA 1</a:t>
            </a:r>
            <a:r>
              <a:rPr lang="zh-CN" altLang="en-US" sz="2000" dirty="0">
                <a:solidFill>
                  <a:srgbClr val="404040"/>
                </a:solidFill>
              </a:rPr>
              <a:t>人</a:t>
            </a:r>
            <a:r>
              <a:rPr lang="en-US" altLang="zh-CN" sz="2000" dirty="0">
                <a:solidFill>
                  <a:srgbClr val="404040"/>
                </a:solidFill>
              </a:rPr>
              <a:t>+WNBA 1 </a:t>
            </a:r>
            <a:r>
              <a:rPr lang="zh-CN" altLang="en-US" sz="2000" dirty="0">
                <a:solidFill>
                  <a:srgbClr val="404040"/>
                </a:solidFill>
              </a:rPr>
              <a:t>人（马振宇</a:t>
            </a:r>
            <a:r>
              <a:rPr lang="en-US" altLang="zh-CN" sz="2000" dirty="0">
                <a:solidFill>
                  <a:srgbClr val="404040"/>
                </a:solidFill>
              </a:rPr>
              <a:t>+</a:t>
            </a:r>
            <a:r>
              <a:rPr lang="zh-CN" altLang="en-US" sz="2000" dirty="0">
                <a:solidFill>
                  <a:srgbClr val="404040"/>
                </a:solidFill>
              </a:rPr>
              <a:t>孙柯筱）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棒球：</a:t>
            </a:r>
            <a:r>
              <a:rPr lang="en-US" altLang="zh-CN" sz="2000" dirty="0">
                <a:solidFill>
                  <a:srgbClr val="404040"/>
                </a:solidFill>
              </a:rPr>
              <a:t>MLB 2</a:t>
            </a:r>
            <a:r>
              <a:rPr lang="zh-CN" altLang="en-US" sz="2000" dirty="0">
                <a:solidFill>
                  <a:srgbClr val="404040"/>
                </a:solidFill>
              </a:rPr>
              <a:t>人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美式足球：</a:t>
            </a:r>
            <a:r>
              <a:rPr lang="en-US" altLang="zh-CN" sz="2000" dirty="0">
                <a:solidFill>
                  <a:srgbClr val="404040"/>
                </a:solidFill>
              </a:rPr>
              <a:t>NFL </a:t>
            </a:r>
            <a:r>
              <a:rPr lang="zh-CN" altLang="en-US" sz="2000" dirty="0">
                <a:solidFill>
                  <a:srgbClr val="404040"/>
                </a:solidFill>
              </a:rPr>
              <a:t>人；</a:t>
            </a:r>
            <a:endParaRPr 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冰球：</a:t>
            </a:r>
            <a:r>
              <a:rPr lang="en-US" altLang="zh-CN" sz="2000" dirty="0">
                <a:solidFill>
                  <a:srgbClr val="404040"/>
                </a:solidFill>
              </a:rPr>
              <a:t>NHL 2</a:t>
            </a:r>
            <a:r>
              <a:rPr lang="zh-CN" altLang="en-US" sz="2000" dirty="0">
                <a:solidFill>
                  <a:srgbClr val="404040"/>
                </a:solidFill>
              </a:rPr>
              <a:t>人</a:t>
            </a: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sz="2000" dirty="0">
                <a:solidFill>
                  <a:srgbClr val="404040"/>
                </a:solidFill>
              </a:rPr>
              <a:t>乒乓球：中乒超 </a:t>
            </a:r>
            <a:r>
              <a:rPr lang="en-US" altLang="zh-CN" sz="2000" dirty="0">
                <a:solidFill>
                  <a:srgbClr val="404040"/>
                </a:solidFill>
              </a:rPr>
              <a:t>2</a:t>
            </a:r>
            <a:r>
              <a:rPr lang="zh-CN" altLang="en-US" sz="2000" dirty="0">
                <a:solidFill>
                  <a:srgbClr val="404040"/>
                </a:solidFill>
              </a:rPr>
              <a:t>人（丁宁</a:t>
            </a:r>
            <a:r>
              <a:rPr lang="en-US" altLang="zh-CN" sz="2000" dirty="0">
                <a:solidFill>
                  <a:srgbClr val="404040"/>
                </a:solidFill>
              </a:rPr>
              <a:t>+</a:t>
            </a:r>
            <a:r>
              <a:rPr lang="zh-CN" altLang="en-US" sz="2000" dirty="0">
                <a:solidFill>
                  <a:srgbClr val="404040"/>
                </a:solidFill>
              </a:rPr>
              <a:t>张华庆）；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网球（陈侍伟）：</a:t>
            </a:r>
            <a:r>
              <a:rPr lang="en-US" altLang="zh-CN" sz="2000" dirty="0">
                <a:solidFill>
                  <a:srgbClr val="404040"/>
                </a:solidFill>
              </a:rPr>
              <a:t>1</a:t>
            </a:r>
            <a:r>
              <a:rPr lang="zh-CN" altLang="en-US" sz="2000" dirty="0">
                <a:solidFill>
                  <a:srgbClr val="404040"/>
                </a:solidFill>
              </a:rPr>
              <a:t>人；高尔夫 </a:t>
            </a:r>
            <a:r>
              <a:rPr lang="en-US" altLang="zh-CN" sz="2000" dirty="0">
                <a:solidFill>
                  <a:srgbClr val="404040"/>
                </a:solidFill>
              </a:rPr>
              <a:t>1</a:t>
            </a:r>
            <a:r>
              <a:rPr lang="zh-CN" altLang="en-US" sz="2000" dirty="0">
                <a:solidFill>
                  <a:srgbClr val="404040"/>
                </a:solidFill>
              </a:rPr>
              <a:t>人（贺可心）；汽车：</a:t>
            </a:r>
            <a:r>
              <a:rPr lang="en-US" altLang="zh-CN" sz="2000" dirty="0">
                <a:solidFill>
                  <a:srgbClr val="404040"/>
                </a:solidFill>
              </a:rPr>
              <a:t>F1 1</a:t>
            </a:r>
            <a:r>
              <a:rPr lang="zh-CN" altLang="en-US" sz="2000" dirty="0">
                <a:solidFill>
                  <a:srgbClr val="404040"/>
                </a:solidFill>
              </a:rPr>
              <a:t>人；</a:t>
            </a:r>
            <a:r>
              <a:rPr lang="en-US" altLang="zh-CN" sz="2000" dirty="0">
                <a:solidFill>
                  <a:srgbClr val="404040"/>
                </a:solidFill>
              </a:rPr>
              <a:t>Esport</a:t>
            </a:r>
            <a:r>
              <a:rPr lang="zh-CN" altLang="en-US" sz="2000" dirty="0">
                <a:solidFill>
                  <a:srgbClr val="404040"/>
                </a:solidFill>
              </a:rPr>
              <a:t>：</a:t>
            </a:r>
            <a:r>
              <a:rPr lang="en-US" altLang="zh-CN" sz="2000" dirty="0">
                <a:solidFill>
                  <a:srgbClr val="404040"/>
                </a:solidFill>
              </a:rPr>
              <a:t>1</a:t>
            </a:r>
            <a:r>
              <a:rPr lang="zh-CN" altLang="en-US" sz="2000" dirty="0">
                <a:solidFill>
                  <a:srgbClr val="404040"/>
                </a:solidFill>
              </a:rPr>
              <a:t>人</a:t>
            </a:r>
            <a:r>
              <a:rPr lang="en-US" altLang="zh-CN" sz="2000" dirty="0">
                <a:solidFill>
                  <a:srgbClr val="404040"/>
                </a:solidFill>
              </a:rPr>
              <a:t>()</a:t>
            </a:r>
            <a:r>
              <a:rPr lang="zh-CN" altLang="en-US" sz="2000" dirty="0">
                <a:solidFill>
                  <a:srgbClr val="404040"/>
                </a:solidFill>
              </a:rPr>
              <a:t>；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marL="471170" lvl="1" indent="0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None/>
              <a:tabLst>
                <a:tab pos="837565" algn="l"/>
                <a:tab pos="838200" algn="l"/>
              </a:tabLst>
            </a:pPr>
            <a:endParaRPr lang="zh-CN" altLang="en-US" sz="2000" dirty="0">
              <a:solidFill>
                <a:srgbClr val="404040"/>
              </a:solidFill>
            </a:endParaRPr>
          </a:p>
          <a:p>
            <a:pPr marL="471170" lvl="1" indent="0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None/>
              <a:tabLst>
                <a:tab pos="837565" algn="l"/>
                <a:tab pos="838200" algn="l"/>
              </a:tabLst>
            </a:pP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500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endParaRPr sz="2000" dirty="0">
              <a:solidFill>
                <a:srgbClr val="40404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1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3491229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45" dirty="0"/>
              <a:t>职业赛事项目</a:t>
            </a:r>
            <a:r>
              <a:rPr spc="-45" dirty="0"/>
              <a:t>分</a:t>
            </a:r>
            <a:r>
              <a:rPr dirty="0"/>
              <a:t>配</a:t>
            </a:r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/>
              <a:t>SEA202</a:t>
            </a:r>
            <a:r>
              <a:rPr lang="en-GB" altLang="zh-CN" spc="-5"/>
              <a:t>2</a:t>
            </a:r>
            <a:r>
              <a:rPr lang="en-GB" spc="-5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  <a:endParaRPr lang="zh-CN" altLang="en-US" spc="-5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</a:fld>
            <a:endParaRPr lang="en-US" spc="-5" dirty="0"/>
          </a:p>
        </p:txBody>
      </p:sp>
      <p:sp>
        <p:nvSpPr>
          <p:cNvPr id="9" name="object 6"/>
          <p:cNvSpPr txBox="1"/>
          <p:nvPr/>
        </p:nvSpPr>
        <p:spPr>
          <a:xfrm>
            <a:off x="920750" y="6470746"/>
            <a:ext cx="764539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/>
              <a:t>2022/3</a:t>
            </a:r>
            <a:endParaRPr lang="en-US" altLang="zh-CN" spc="-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22960" y="1207008"/>
            <a:ext cx="7543800" cy="36798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5689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时间把握严格</a:t>
            </a:r>
            <a:endParaRPr dirty="0"/>
          </a:p>
          <a:p>
            <a:pPr marL="568960" marR="5080" indent="-457200">
              <a:lnSpc>
                <a:spcPts val="2690"/>
              </a:lnSpc>
              <a:spcBef>
                <a:spcPts val="1530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数据和信息尽可能新</a:t>
            </a:r>
            <a:endParaRPr dirty="0"/>
          </a:p>
          <a:p>
            <a:pPr marL="568960" indent="-457200">
              <a:lnSpc>
                <a:spcPct val="100000"/>
              </a:lnSpc>
              <a:spcBef>
                <a:spcPts val="104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鼓励从英文文章中提炼内容</a:t>
            </a:r>
            <a:endParaRPr dirty="0"/>
          </a:p>
          <a:p>
            <a:pPr marL="568960" marR="5080" indent="-457200">
              <a:lnSpc>
                <a:spcPts val="2690"/>
              </a:lnSpc>
              <a:spcBef>
                <a:spcPts val="153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资料来源：尽量不要在百度；官方、相关英文网站、维基等</a:t>
            </a:r>
            <a:endParaRPr dirty="0"/>
          </a:p>
          <a:p>
            <a:pPr marL="99060">
              <a:lnSpc>
                <a:spcPct val="100000"/>
              </a:lnSpc>
              <a:buClr>
                <a:srgbClr val="4675FF"/>
              </a:buClr>
              <a:buFont typeface="Wingdings" panose="05000000000000000000"/>
              <a:buChar char=""/>
            </a:pPr>
            <a:endParaRPr dirty="0"/>
          </a:p>
          <a:p>
            <a:pPr marL="99060">
              <a:lnSpc>
                <a:spcPct val="100000"/>
              </a:lnSpc>
              <a:spcBef>
                <a:spcPts val="30"/>
              </a:spcBef>
              <a:buClr>
                <a:srgbClr val="4675FF"/>
              </a:buClr>
              <a:buFont typeface="Wingdings" panose="05000000000000000000"/>
              <a:buChar char=""/>
            </a:pPr>
            <a:endParaRPr sz="1650"/>
          </a:p>
          <a:p>
            <a:pPr marL="568960" marR="5080" indent="-457200">
              <a:lnSpc>
                <a:spcPts val="2690"/>
              </a:lnSpc>
              <a:spcBef>
                <a:spcPts val="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dirty="0"/>
              <a:t>精心准备，一次性报告成功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28378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讲</a:t>
            </a:r>
            <a:r>
              <a:rPr spc="-45" dirty="0"/>
              <a:t>解</a:t>
            </a:r>
            <a:r>
              <a:rPr spc="-40" dirty="0"/>
              <a:t>报</a:t>
            </a:r>
            <a:r>
              <a:rPr spc="-45" dirty="0"/>
              <a:t>告</a:t>
            </a:r>
            <a:r>
              <a:rPr spc="-40" dirty="0"/>
              <a:t>要</a:t>
            </a:r>
            <a:r>
              <a:rPr dirty="0"/>
              <a:t>求</a:t>
            </a:r>
            <a:endParaRPr dirty="0"/>
          </a:p>
        </p:txBody>
      </p:sp>
      <p:sp>
        <p:nvSpPr>
          <p:cNvPr id="10" name="object 4"/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/>
              <a:t>SEA202</a:t>
            </a:r>
            <a:r>
              <a:rPr lang="en-GB" altLang="zh-CN" spc="-5"/>
              <a:t>2</a:t>
            </a:r>
            <a:r>
              <a:rPr lang="en-GB" spc="-5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  <a:endParaRPr lang="zh-CN" altLang="en-US" spc="-5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</a:fld>
            <a:endParaRPr lang="en-US" spc="-5" dirty="0"/>
          </a:p>
        </p:txBody>
      </p:sp>
      <p:sp>
        <p:nvSpPr>
          <p:cNvPr id="12" name="object 6"/>
          <p:cNvSpPr txBox="1"/>
          <p:nvPr/>
        </p:nvSpPr>
        <p:spPr>
          <a:xfrm>
            <a:off x="920750" y="6470746"/>
            <a:ext cx="764539" cy="188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/>
              <a:t>2022/1/17</a:t>
            </a:r>
            <a:endParaRPr lang="en-US" spc="-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464</Words>
  <Application>WPS 文字</Application>
  <PresentationFormat>全屏显示(4:3)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Palatino</vt:lpstr>
      <vt:lpstr>Wingdings</vt:lpstr>
      <vt:lpstr>Arial Unicode MS</vt:lpstr>
      <vt:lpstr>黑体</vt:lpstr>
      <vt:lpstr>汉仪中黑KW</vt:lpstr>
      <vt:lpstr>仿宋</vt:lpstr>
      <vt:lpstr>方正仿宋_GBK</vt:lpstr>
      <vt:lpstr>微软雅黑</vt:lpstr>
      <vt:lpstr>汉仪旗黑</vt:lpstr>
      <vt:lpstr>宋体</vt:lpstr>
      <vt:lpstr>汉仪书宋二KW</vt:lpstr>
      <vt:lpstr>Cambria Math</vt:lpstr>
      <vt:lpstr>Wingdings</vt:lpstr>
      <vt:lpstr>宋体-简</vt:lpstr>
      <vt:lpstr>Presentation</vt:lpstr>
      <vt:lpstr>2022年春季学期  体育经济分析课程 报告安排</vt:lpstr>
      <vt:lpstr>职业联赛项目分配</vt:lpstr>
      <vt:lpstr>职业赛事项目分配</vt:lpstr>
      <vt:lpstr>讲解报告要求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2020年秋季学期 因果推断讨论班 计划安排</dc:title>
  <dc:creator>zhengqing zhou</dc:creator>
  <cp:lastModifiedBy>zhouzhengqing</cp:lastModifiedBy>
  <cp:revision>93</cp:revision>
  <dcterms:created xsi:type="dcterms:W3CDTF">2022-04-13T10:09:52Z</dcterms:created>
  <dcterms:modified xsi:type="dcterms:W3CDTF">2022-04-13T10:09:52Z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