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p:scale>
          <a:sx n="75" d="100"/>
          <a:sy n="75" d="100"/>
        </p:scale>
        <p:origin x="5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4CC43-29CA-0F0C-25CD-1EC2AB16DA1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150496-2340-B950-B874-9943BB5F08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72D2B0E-1391-B951-BCE1-FE14CF95EB91}"/>
              </a:ext>
            </a:extLst>
          </p:cNvPr>
          <p:cNvSpPr>
            <a:spLocks noGrp="1"/>
          </p:cNvSpPr>
          <p:nvPr>
            <p:ph type="dt" sz="half" idx="10"/>
          </p:nvPr>
        </p:nvSpPr>
        <p:spPr/>
        <p:txBody>
          <a:bodyPr/>
          <a:lstStyle/>
          <a:p>
            <a:fld id="{DBF8E235-4D15-4B12-A20D-F78532F178CD}"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E2A35368-AC69-4B5F-4BC1-D1C79C707F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1EFB17-F3D8-765A-3113-6C60F2AAF4B1}"/>
              </a:ext>
            </a:extLst>
          </p:cNvPr>
          <p:cNvSpPr>
            <a:spLocks noGrp="1"/>
          </p:cNvSpPr>
          <p:nvPr>
            <p:ph type="sldNum" sz="quarter" idx="12"/>
          </p:nvPr>
        </p:nvSpPr>
        <p:spPr/>
        <p:txBody>
          <a:bodyPr/>
          <a:lstStyle/>
          <a:p>
            <a:fld id="{79F72A3B-F5B9-452C-BB09-BDD07A8DC630}" type="slidenum">
              <a:rPr lang="zh-CN" altLang="en-US" smtClean="0"/>
              <a:t>‹#›</a:t>
            </a:fld>
            <a:endParaRPr lang="zh-CN" altLang="en-US"/>
          </a:p>
        </p:txBody>
      </p:sp>
    </p:spTree>
    <p:extLst>
      <p:ext uri="{BB962C8B-B14F-4D97-AF65-F5344CB8AC3E}">
        <p14:creationId xmlns:p14="http://schemas.microsoft.com/office/powerpoint/2010/main" val="992916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D372D-0B4C-80AD-D5D9-02D36B0450C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D7B0715-7983-3F53-0562-92BA8466143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D48232-06E1-1A3B-382E-CA3B31C89619}"/>
              </a:ext>
            </a:extLst>
          </p:cNvPr>
          <p:cNvSpPr>
            <a:spLocks noGrp="1"/>
          </p:cNvSpPr>
          <p:nvPr>
            <p:ph type="dt" sz="half" idx="10"/>
          </p:nvPr>
        </p:nvSpPr>
        <p:spPr/>
        <p:txBody>
          <a:bodyPr/>
          <a:lstStyle/>
          <a:p>
            <a:fld id="{DBF8E235-4D15-4B12-A20D-F78532F178CD}"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21687C2B-7A9F-FFD0-CC30-B24D06730D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0AAC6F-6DF2-9201-30F7-B30E169EF28A}"/>
              </a:ext>
            </a:extLst>
          </p:cNvPr>
          <p:cNvSpPr>
            <a:spLocks noGrp="1"/>
          </p:cNvSpPr>
          <p:nvPr>
            <p:ph type="sldNum" sz="quarter" idx="12"/>
          </p:nvPr>
        </p:nvSpPr>
        <p:spPr/>
        <p:txBody>
          <a:bodyPr/>
          <a:lstStyle/>
          <a:p>
            <a:fld id="{79F72A3B-F5B9-452C-BB09-BDD07A8DC630}" type="slidenum">
              <a:rPr lang="zh-CN" altLang="en-US" smtClean="0"/>
              <a:t>‹#›</a:t>
            </a:fld>
            <a:endParaRPr lang="zh-CN" altLang="en-US"/>
          </a:p>
        </p:txBody>
      </p:sp>
    </p:spTree>
    <p:extLst>
      <p:ext uri="{BB962C8B-B14F-4D97-AF65-F5344CB8AC3E}">
        <p14:creationId xmlns:p14="http://schemas.microsoft.com/office/powerpoint/2010/main" val="301857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19B80D5-B052-CB00-FBD9-05060BC7C70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1994282-87FD-299D-094A-9016CB86BD5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DC58D1-3D70-6CBA-7F94-CEE1D306EA53}"/>
              </a:ext>
            </a:extLst>
          </p:cNvPr>
          <p:cNvSpPr>
            <a:spLocks noGrp="1"/>
          </p:cNvSpPr>
          <p:nvPr>
            <p:ph type="dt" sz="half" idx="10"/>
          </p:nvPr>
        </p:nvSpPr>
        <p:spPr/>
        <p:txBody>
          <a:bodyPr/>
          <a:lstStyle/>
          <a:p>
            <a:fld id="{DBF8E235-4D15-4B12-A20D-F78532F178CD}"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E53898FE-02A0-A993-31BE-C8F13B16D9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BF1108-2919-BF1B-5001-AB1D6F422A89}"/>
              </a:ext>
            </a:extLst>
          </p:cNvPr>
          <p:cNvSpPr>
            <a:spLocks noGrp="1"/>
          </p:cNvSpPr>
          <p:nvPr>
            <p:ph type="sldNum" sz="quarter" idx="12"/>
          </p:nvPr>
        </p:nvSpPr>
        <p:spPr/>
        <p:txBody>
          <a:bodyPr/>
          <a:lstStyle/>
          <a:p>
            <a:fld id="{79F72A3B-F5B9-452C-BB09-BDD07A8DC630}" type="slidenum">
              <a:rPr lang="zh-CN" altLang="en-US" smtClean="0"/>
              <a:t>‹#›</a:t>
            </a:fld>
            <a:endParaRPr lang="zh-CN" altLang="en-US"/>
          </a:p>
        </p:txBody>
      </p:sp>
    </p:spTree>
    <p:extLst>
      <p:ext uri="{BB962C8B-B14F-4D97-AF65-F5344CB8AC3E}">
        <p14:creationId xmlns:p14="http://schemas.microsoft.com/office/powerpoint/2010/main" val="2203988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82065-778B-E83F-71CF-1AC7D4542C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C02912-3BB5-B52A-35B6-6DD2FDEFA36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972A59-BE85-AD14-0D09-6CCBC1BEBDE2}"/>
              </a:ext>
            </a:extLst>
          </p:cNvPr>
          <p:cNvSpPr>
            <a:spLocks noGrp="1"/>
          </p:cNvSpPr>
          <p:nvPr>
            <p:ph type="dt" sz="half" idx="10"/>
          </p:nvPr>
        </p:nvSpPr>
        <p:spPr/>
        <p:txBody>
          <a:bodyPr/>
          <a:lstStyle/>
          <a:p>
            <a:fld id="{DBF8E235-4D15-4B12-A20D-F78532F178CD}"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52135B3A-6EC6-EB7B-C831-C41E03F1AF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1E2D3F-59E8-24AE-59B2-40DA5F8FB066}"/>
              </a:ext>
            </a:extLst>
          </p:cNvPr>
          <p:cNvSpPr>
            <a:spLocks noGrp="1"/>
          </p:cNvSpPr>
          <p:nvPr>
            <p:ph type="sldNum" sz="quarter" idx="12"/>
          </p:nvPr>
        </p:nvSpPr>
        <p:spPr/>
        <p:txBody>
          <a:bodyPr/>
          <a:lstStyle/>
          <a:p>
            <a:fld id="{79F72A3B-F5B9-452C-BB09-BDD07A8DC630}" type="slidenum">
              <a:rPr lang="zh-CN" altLang="en-US" smtClean="0"/>
              <a:t>‹#›</a:t>
            </a:fld>
            <a:endParaRPr lang="zh-CN" altLang="en-US"/>
          </a:p>
        </p:txBody>
      </p:sp>
    </p:spTree>
    <p:extLst>
      <p:ext uri="{BB962C8B-B14F-4D97-AF65-F5344CB8AC3E}">
        <p14:creationId xmlns:p14="http://schemas.microsoft.com/office/powerpoint/2010/main" val="3577715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BF38F-2CB2-FED2-AB71-0A9C61DC6E5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21B2ED2-F780-04D0-D0D3-43F2DC505A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3BC940C-3AEC-912B-7096-C8B54BD0965E}"/>
              </a:ext>
            </a:extLst>
          </p:cNvPr>
          <p:cNvSpPr>
            <a:spLocks noGrp="1"/>
          </p:cNvSpPr>
          <p:nvPr>
            <p:ph type="dt" sz="half" idx="10"/>
          </p:nvPr>
        </p:nvSpPr>
        <p:spPr/>
        <p:txBody>
          <a:bodyPr/>
          <a:lstStyle/>
          <a:p>
            <a:fld id="{DBF8E235-4D15-4B12-A20D-F78532F178CD}"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AF604F84-C19E-6DDF-83B4-9B1989A95B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422F49-06CC-CCBD-DCF9-FE5C91AB2159}"/>
              </a:ext>
            </a:extLst>
          </p:cNvPr>
          <p:cNvSpPr>
            <a:spLocks noGrp="1"/>
          </p:cNvSpPr>
          <p:nvPr>
            <p:ph type="sldNum" sz="quarter" idx="12"/>
          </p:nvPr>
        </p:nvSpPr>
        <p:spPr/>
        <p:txBody>
          <a:bodyPr/>
          <a:lstStyle/>
          <a:p>
            <a:fld id="{79F72A3B-F5B9-452C-BB09-BDD07A8DC630}" type="slidenum">
              <a:rPr lang="zh-CN" altLang="en-US" smtClean="0"/>
              <a:t>‹#›</a:t>
            </a:fld>
            <a:endParaRPr lang="zh-CN" altLang="en-US"/>
          </a:p>
        </p:txBody>
      </p:sp>
    </p:spTree>
    <p:extLst>
      <p:ext uri="{BB962C8B-B14F-4D97-AF65-F5344CB8AC3E}">
        <p14:creationId xmlns:p14="http://schemas.microsoft.com/office/powerpoint/2010/main" val="4186024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58B632-F0C2-7F9B-06F2-717044DCE3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09303B-878C-B742-E60A-C1875EC314E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CFEC1FF-6623-F7A3-B5F1-5DB8949DBC2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CC1DD11-25D8-C7EB-F0F7-89C12D7EA627}"/>
              </a:ext>
            </a:extLst>
          </p:cNvPr>
          <p:cNvSpPr>
            <a:spLocks noGrp="1"/>
          </p:cNvSpPr>
          <p:nvPr>
            <p:ph type="dt" sz="half" idx="10"/>
          </p:nvPr>
        </p:nvSpPr>
        <p:spPr/>
        <p:txBody>
          <a:bodyPr/>
          <a:lstStyle/>
          <a:p>
            <a:fld id="{DBF8E235-4D15-4B12-A20D-F78532F178CD}" type="datetimeFigureOut">
              <a:rPr lang="zh-CN" altLang="en-US" smtClean="0"/>
              <a:t>2022/6/8</a:t>
            </a:fld>
            <a:endParaRPr lang="zh-CN" altLang="en-US"/>
          </a:p>
        </p:txBody>
      </p:sp>
      <p:sp>
        <p:nvSpPr>
          <p:cNvPr id="6" name="页脚占位符 5">
            <a:extLst>
              <a:ext uri="{FF2B5EF4-FFF2-40B4-BE49-F238E27FC236}">
                <a16:creationId xmlns:a16="http://schemas.microsoft.com/office/drawing/2014/main" id="{78CA1462-9062-FAE3-2DB7-2E03D52A6A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47DAC5-5BC0-4097-583E-BF6E601A766A}"/>
              </a:ext>
            </a:extLst>
          </p:cNvPr>
          <p:cNvSpPr>
            <a:spLocks noGrp="1"/>
          </p:cNvSpPr>
          <p:nvPr>
            <p:ph type="sldNum" sz="quarter" idx="12"/>
          </p:nvPr>
        </p:nvSpPr>
        <p:spPr/>
        <p:txBody>
          <a:bodyPr/>
          <a:lstStyle/>
          <a:p>
            <a:fld id="{79F72A3B-F5B9-452C-BB09-BDD07A8DC630}" type="slidenum">
              <a:rPr lang="zh-CN" altLang="en-US" smtClean="0"/>
              <a:t>‹#›</a:t>
            </a:fld>
            <a:endParaRPr lang="zh-CN" altLang="en-US"/>
          </a:p>
        </p:txBody>
      </p:sp>
    </p:spTree>
    <p:extLst>
      <p:ext uri="{BB962C8B-B14F-4D97-AF65-F5344CB8AC3E}">
        <p14:creationId xmlns:p14="http://schemas.microsoft.com/office/powerpoint/2010/main" val="322576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01EFAD-B789-21F0-8045-7CC0948057B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9CA84AF-DEBC-F378-D30C-A8CE98B34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DFCB27-1B89-EAEF-827F-A88FF6DE50D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2E428D3-502D-525A-1BAA-196CBDDCBC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C2968A1-D37D-50E1-46D5-3A9417C887D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B57F94B-1170-111C-3179-DB4CBC70BC0B}"/>
              </a:ext>
            </a:extLst>
          </p:cNvPr>
          <p:cNvSpPr>
            <a:spLocks noGrp="1"/>
          </p:cNvSpPr>
          <p:nvPr>
            <p:ph type="dt" sz="half" idx="10"/>
          </p:nvPr>
        </p:nvSpPr>
        <p:spPr/>
        <p:txBody>
          <a:bodyPr/>
          <a:lstStyle/>
          <a:p>
            <a:fld id="{DBF8E235-4D15-4B12-A20D-F78532F178CD}" type="datetimeFigureOut">
              <a:rPr lang="zh-CN" altLang="en-US" smtClean="0"/>
              <a:t>2022/6/8</a:t>
            </a:fld>
            <a:endParaRPr lang="zh-CN" altLang="en-US"/>
          </a:p>
        </p:txBody>
      </p:sp>
      <p:sp>
        <p:nvSpPr>
          <p:cNvPr id="8" name="页脚占位符 7">
            <a:extLst>
              <a:ext uri="{FF2B5EF4-FFF2-40B4-BE49-F238E27FC236}">
                <a16:creationId xmlns:a16="http://schemas.microsoft.com/office/drawing/2014/main" id="{6C35A7BA-D76D-520F-0021-50445B1FED8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3BEF030-7EAE-C374-4138-71BAF9F2E4F9}"/>
              </a:ext>
            </a:extLst>
          </p:cNvPr>
          <p:cNvSpPr>
            <a:spLocks noGrp="1"/>
          </p:cNvSpPr>
          <p:nvPr>
            <p:ph type="sldNum" sz="quarter" idx="12"/>
          </p:nvPr>
        </p:nvSpPr>
        <p:spPr/>
        <p:txBody>
          <a:bodyPr/>
          <a:lstStyle/>
          <a:p>
            <a:fld id="{79F72A3B-F5B9-452C-BB09-BDD07A8DC630}" type="slidenum">
              <a:rPr lang="zh-CN" altLang="en-US" smtClean="0"/>
              <a:t>‹#›</a:t>
            </a:fld>
            <a:endParaRPr lang="zh-CN" altLang="en-US"/>
          </a:p>
        </p:txBody>
      </p:sp>
    </p:spTree>
    <p:extLst>
      <p:ext uri="{BB962C8B-B14F-4D97-AF65-F5344CB8AC3E}">
        <p14:creationId xmlns:p14="http://schemas.microsoft.com/office/powerpoint/2010/main" val="321672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3F5F9-CAC4-16FE-1C75-7E7120B03E6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2FDDA08-1225-A9B9-4C35-A91688073DA1}"/>
              </a:ext>
            </a:extLst>
          </p:cNvPr>
          <p:cNvSpPr>
            <a:spLocks noGrp="1"/>
          </p:cNvSpPr>
          <p:nvPr>
            <p:ph type="dt" sz="half" idx="10"/>
          </p:nvPr>
        </p:nvSpPr>
        <p:spPr/>
        <p:txBody>
          <a:bodyPr/>
          <a:lstStyle/>
          <a:p>
            <a:fld id="{DBF8E235-4D15-4B12-A20D-F78532F178CD}" type="datetimeFigureOut">
              <a:rPr lang="zh-CN" altLang="en-US" smtClean="0"/>
              <a:t>2022/6/8</a:t>
            </a:fld>
            <a:endParaRPr lang="zh-CN" altLang="en-US"/>
          </a:p>
        </p:txBody>
      </p:sp>
      <p:sp>
        <p:nvSpPr>
          <p:cNvPr id="4" name="页脚占位符 3">
            <a:extLst>
              <a:ext uri="{FF2B5EF4-FFF2-40B4-BE49-F238E27FC236}">
                <a16:creationId xmlns:a16="http://schemas.microsoft.com/office/drawing/2014/main" id="{D40BB759-6A4D-BD93-5D70-7A3942E3431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2586083-D3AA-06D4-56FC-9B99D1219340}"/>
              </a:ext>
            </a:extLst>
          </p:cNvPr>
          <p:cNvSpPr>
            <a:spLocks noGrp="1"/>
          </p:cNvSpPr>
          <p:nvPr>
            <p:ph type="sldNum" sz="quarter" idx="12"/>
          </p:nvPr>
        </p:nvSpPr>
        <p:spPr/>
        <p:txBody>
          <a:bodyPr/>
          <a:lstStyle/>
          <a:p>
            <a:fld id="{79F72A3B-F5B9-452C-BB09-BDD07A8DC630}" type="slidenum">
              <a:rPr lang="zh-CN" altLang="en-US" smtClean="0"/>
              <a:t>‹#›</a:t>
            </a:fld>
            <a:endParaRPr lang="zh-CN" altLang="en-US"/>
          </a:p>
        </p:txBody>
      </p:sp>
    </p:spTree>
    <p:extLst>
      <p:ext uri="{BB962C8B-B14F-4D97-AF65-F5344CB8AC3E}">
        <p14:creationId xmlns:p14="http://schemas.microsoft.com/office/powerpoint/2010/main" val="4278455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72C3E5A-3BE0-1DDF-85B0-4F3899A011DF}"/>
              </a:ext>
            </a:extLst>
          </p:cNvPr>
          <p:cNvSpPr>
            <a:spLocks noGrp="1"/>
          </p:cNvSpPr>
          <p:nvPr>
            <p:ph type="dt" sz="half" idx="10"/>
          </p:nvPr>
        </p:nvSpPr>
        <p:spPr/>
        <p:txBody>
          <a:bodyPr/>
          <a:lstStyle/>
          <a:p>
            <a:fld id="{DBF8E235-4D15-4B12-A20D-F78532F178CD}" type="datetimeFigureOut">
              <a:rPr lang="zh-CN" altLang="en-US" smtClean="0"/>
              <a:t>2022/6/8</a:t>
            </a:fld>
            <a:endParaRPr lang="zh-CN" altLang="en-US"/>
          </a:p>
        </p:txBody>
      </p:sp>
      <p:sp>
        <p:nvSpPr>
          <p:cNvPr id="3" name="页脚占位符 2">
            <a:extLst>
              <a:ext uri="{FF2B5EF4-FFF2-40B4-BE49-F238E27FC236}">
                <a16:creationId xmlns:a16="http://schemas.microsoft.com/office/drawing/2014/main" id="{E1607787-5E7D-39DF-D6EF-E76FB5966BC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0C538E7-0DE2-8596-AB7F-23FD7A79DC43}"/>
              </a:ext>
            </a:extLst>
          </p:cNvPr>
          <p:cNvSpPr>
            <a:spLocks noGrp="1"/>
          </p:cNvSpPr>
          <p:nvPr>
            <p:ph type="sldNum" sz="quarter" idx="12"/>
          </p:nvPr>
        </p:nvSpPr>
        <p:spPr/>
        <p:txBody>
          <a:bodyPr/>
          <a:lstStyle/>
          <a:p>
            <a:fld id="{79F72A3B-F5B9-452C-BB09-BDD07A8DC630}" type="slidenum">
              <a:rPr lang="zh-CN" altLang="en-US" smtClean="0"/>
              <a:t>‹#›</a:t>
            </a:fld>
            <a:endParaRPr lang="zh-CN" altLang="en-US"/>
          </a:p>
        </p:txBody>
      </p:sp>
    </p:spTree>
    <p:extLst>
      <p:ext uri="{BB962C8B-B14F-4D97-AF65-F5344CB8AC3E}">
        <p14:creationId xmlns:p14="http://schemas.microsoft.com/office/powerpoint/2010/main" val="3233314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D2E7C-AB15-131B-9433-175E92AB91B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307D7FA-EBA1-8266-2B73-AB0A17828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18EC6CD-500B-DF84-4B12-89DB3EDF75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589E1F-9D57-127C-C3CB-35400CEA2039}"/>
              </a:ext>
            </a:extLst>
          </p:cNvPr>
          <p:cNvSpPr>
            <a:spLocks noGrp="1"/>
          </p:cNvSpPr>
          <p:nvPr>
            <p:ph type="dt" sz="half" idx="10"/>
          </p:nvPr>
        </p:nvSpPr>
        <p:spPr/>
        <p:txBody>
          <a:bodyPr/>
          <a:lstStyle/>
          <a:p>
            <a:fld id="{DBF8E235-4D15-4B12-A20D-F78532F178CD}" type="datetimeFigureOut">
              <a:rPr lang="zh-CN" altLang="en-US" smtClean="0"/>
              <a:t>2022/6/8</a:t>
            </a:fld>
            <a:endParaRPr lang="zh-CN" altLang="en-US"/>
          </a:p>
        </p:txBody>
      </p:sp>
      <p:sp>
        <p:nvSpPr>
          <p:cNvPr id="6" name="页脚占位符 5">
            <a:extLst>
              <a:ext uri="{FF2B5EF4-FFF2-40B4-BE49-F238E27FC236}">
                <a16:creationId xmlns:a16="http://schemas.microsoft.com/office/drawing/2014/main" id="{70A0B3C5-0777-C368-7EF6-F147E9DFE4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AEB465-E886-1451-F85A-2FCC3AB9E2E2}"/>
              </a:ext>
            </a:extLst>
          </p:cNvPr>
          <p:cNvSpPr>
            <a:spLocks noGrp="1"/>
          </p:cNvSpPr>
          <p:nvPr>
            <p:ph type="sldNum" sz="quarter" idx="12"/>
          </p:nvPr>
        </p:nvSpPr>
        <p:spPr/>
        <p:txBody>
          <a:bodyPr/>
          <a:lstStyle/>
          <a:p>
            <a:fld id="{79F72A3B-F5B9-452C-BB09-BDD07A8DC630}" type="slidenum">
              <a:rPr lang="zh-CN" altLang="en-US" smtClean="0"/>
              <a:t>‹#›</a:t>
            </a:fld>
            <a:endParaRPr lang="zh-CN" altLang="en-US"/>
          </a:p>
        </p:txBody>
      </p:sp>
    </p:spTree>
    <p:extLst>
      <p:ext uri="{BB962C8B-B14F-4D97-AF65-F5344CB8AC3E}">
        <p14:creationId xmlns:p14="http://schemas.microsoft.com/office/powerpoint/2010/main" val="392497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B1078-5AFB-1E49-040A-6FFDFAF980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2E5140A-F601-47C2-561E-5A8CE99EAB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4D0B51-75E1-47D9-E569-E74A1DD9B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21E650-ACEE-8ADE-3BFB-0521BAC3BB10}"/>
              </a:ext>
            </a:extLst>
          </p:cNvPr>
          <p:cNvSpPr>
            <a:spLocks noGrp="1"/>
          </p:cNvSpPr>
          <p:nvPr>
            <p:ph type="dt" sz="half" idx="10"/>
          </p:nvPr>
        </p:nvSpPr>
        <p:spPr/>
        <p:txBody>
          <a:bodyPr/>
          <a:lstStyle/>
          <a:p>
            <a:fld id="{DBF8E235-4D15-4B12-A20D-F78532F178CD}" type="datetimeFigureOut">
              <a:rPr lang="zh-CN" altLang="en-US" smtClean="0"/>
              <a:t>2022/6/8</a:t>
            </a:fld>
            <a:endParaRPr lang="zh-CN" altLang="en-US"/>
          </a:p>
        </p:txBody>
      </p:sp>
      <p:sp>
        <p:nvSpPr>
          <p:cNvPr id="6" name="页脚占位符 5">
            <a:extLst>
              <a:ext uri="{FF2B5EF4-FFF2-40B4-BE49-F238E27FC236}">
                <a16:creationId xmlns:a16="http://schemas.microsoft.com/office/drawing/2014/main" id="{E3F8ACEA-5C66-D121-6D92-A5C1046FC1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F022CD-8660-C537-C502-38B1BFE935EB}"/>
              </a:ext>
            </a:extLst>
          </p:cNvPr>
          <p:cNvSpPr>
            <a:spLocks noGrp="1"/>
          </p:cNvSpPr>
          <p:nvPr>
            <p:ph type="sldNum" sz="quarter" idx="12"/>
          </p:nvPr>
        </p:nvSpPr>
        <p:spPr/>
        <p:txBody>
          <a:bodyPr/>
          <a:lstStyle/>
          <a:p>
            <a:fld id="{79F72A3B-F5B9-452C-BB09-BDD07A8DC630}" type="slidenum">
              <a:rPr lang="zh-CN" altLang="en-US" smtClean="0"/>
              <a:t>‹#›</a:t>
            </a:fld>
            <a:endParaRPr lang="zh-CN" altLang="en-US"/>
          </a:p>
        </p:txBody>
      </p:sp>
    </p:spTree>
    <p:extLst>
      <p:ext uri="{BB962C8B-B14F-4D97-AF65-F5344CB8AC3E}">
        <p14:creationId xmlns:p14="http://schemas.microsoft.com/office/powerpoint/2010/main" val="1525081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B9282E2-1E44-067C-BB47-8A064FE338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1B4418E-5A7E-C64E-90C9-4E8481DC5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59B8DC-95BD-3671-BE8C-AF80FFD3C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8E235-4D15-4B12-A20D-F78532F178CD}"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C9E87A72-CDDA-222F-FB83-8390C47E8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4F9C43B-856A-93AE-CDDD-BF89B718A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72A3B-F5B9-452C-BB09-BDD07A8DC630}" type="slidenum">
              <a:rPr lang="zh-CN" altLang="en-US" smtClean="0"/>
              <a:t>‹#›</a:t>
            </a:fld>
            <a:endParaRPr lang="zh-CN" altLang="en-US"/>
          </a:p>
        </p:txBody>
      </p:sp>
    </p:spTree>
    <p:extLst>
      <p:ext uri="{BB962C8B-B14F-4D97-AF65-F5344CB8AC3E}">
        <p14:creationId xmlns:p14="http://schemas.microsoft.com/office/powerpoint/2010/main" val="1705535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FC8C7-F60F-BE1B-3BBC-7DEC27588945}"/>
              </a:ext>
            </a:extLst>
          </p:cNvPr>
          <p:cNvSpPr>
            <a:spLocks noGrp="1"/>
          </p:cNvSpPr>
          <p:nvPr>
            <p:ph type="ctrTitle"/>
          </p:nvPr>
        </p:nvSpPr>
        <p:spPr/>
        <p:txBody>
          <a:bodyPr/>
          <a:lstStyle/>
          <a:p>
            <a:r>
              <a:rPr lang="zh-CN" altLang="en-US" dirty="0"/>
              <a:t>开题报告</a:t>
            </a:r>
          </a:p>
        </p:txBody>
      </p:sp>
      <p:sp>
        <p:nvSpPr>
          <p:cNvPr id="3" name="副标题 2">
            <a:extLst>
              <a:ext uri="{FF2B5EF4-FFF2-40B4-BE49-F238E27FC236}">
                <a16:creationId xmlns:a16="http://schemas.microsoft.com/office/drawing/2014/main" id="{8A575007-FF77-2E85-D200-4E8B20E1EBE0}"/>
              </a:ext>
            </a:extLst>
          </p:cNvPr>
          <p:cNvSpPr>
            <a:spLocks noGrp="1"/>
          </p:cNvSpPr>
          <p:nvPr>
            <p:ph type="subTitle" idx="1"/>
          </p:nvPr>
        </p:nvSpPr>
        <p:spPr/>
        <p:txBody>
          <a:bodyPr/>
          <a:lstStyle/>
          <a:p>
            <a:r>
              <a:rPr lang="zh-CN" altLang="en-US" dirty="0"/>
              <a:t>张华庆</a:t>
            </a:r>
          </a:p>
        </p:txBody>
      </p:sp>
    </p:spTree>
    <p:extLst>
      <p:ext uri="{BB962C8B-B14F-4D97-AF65-F5344CB8AC3E}">
        <p14:creationId xmlns:p14="http://schemas.microsoft.com/office/powerpoint/2010/main" val="258814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62008-312F-5F39-DC49-464E394BE927}"/>
              </a:ext>
            </a:extLst>
          </p:cNvPr>
          <p:cNvSpPr>
            <a:spLocks noGrp="1"/>
          </p:cNvSpPr>
          <p:nvPr>
            <p:ph type="title"/>
          </p:nvPr>
        </p:nvSpPr>
        <p:spPr/>
        <p:txBody>
          <a:bodyPr/>
          <a:lstStyle/>
          <a:p>
            <a:r>
              <a:rPr lang="zh-CN" altLang="en-US" dirty="0"/>
              <a:t>初定方向</a:t>
            </a:r>
          </a:p>
        </p:txBody>
      </p:sp>
      <p:sp>
        <p:nvSpPr>
          <p:cNvPr id="3" name="内容占位符 2">
            <a:extLst>
              <a:ext uri="{FF2B5EF4-FFF2-40B4-BE49-F238E27FC236}">
                <a16:creationId xmlns:a16="http://schemas.microsoft.com/office/drawing/2014/main" id="{03A3559A-BCDA-0F26-35E0-A6900071E401}"/>
              </a:ext>
            </a:extLst>
          </p:cNvPr>
          <p:cNvSpPr>
            <a:spLocks noGrp="1"/>
          </p:cNvSpPr>
          <p:nvPr>
            <p:ph idx="1"/>
          </p:nvPr>
        </p:nvSpPr>
        <p:spPr/>
        <p:txBody>
          <a:bodyPr/>
          <a:lstStyle/>
          <a:p>
            <a:pPr marL="0" indent="0">
              <a:buNone/>
            </a:pPr>
            <a:r>
              <a:rPr lang="zh-CN" altLang="en-US" dirty="0"/>
              <a:t>体教融合的进步和发展</a:t>
            </a:r>
            <a:r>
              <a:rPr lang="en-US" altLang="zh-CN" dirty="0"/>
              <a:t>--</a:t>
            </a:r>
            <a:r>
              <a:rPr lang="zh-CN" altLang="en-US" dirty="0"/>
              <a:t>以北京大学乒乓球队为例</a:t>
            </a:r>
            <a:endParaRPr lang="en-US" altLang="zh-CN" dirty="0"/>
          </a:p>
          <a:p>
            <a:pPr marL="0" indent="0">
              <a:buNone/>
            </a:pPr>
            <a:endParaRPr lang="en-US" altLang="zh-CN" dirty="0"/>
          </a:p>
          <a:p>
            <a:pPr marL="0" indent="0">
              <a:buNone/>
            </a:pPr>
            <a:r>
              <a:rPr lang="zh-CN" altLang="en-US" dirty="0"/>
              <a:t>借鉴的高校代表队人才培养管理模式：国外高校</a:t>
            </a:r>
            <a:r>
              <a:rPr lang="en-US" altLang="zh-CN" dirty="0"/>
              <a:t>or</a:t>
            </a:r>
            <a:r>
              <a:rPr lang="zh-CN" altLang="en-US" dirty="0"/>
              <a:t>中国高校（乒乓球、其他体育项目）</a:t>
            </a:r>
            <a:endParaRPr lang="en-US" altLang="zh-CN" dirty="0"/>
          </a:p>
          <a:p>
            <a:pPr marL="0" indent="0">
              <a:buNone/>
            </a:pPr>
            <a:endParaRPr lang="en-US" altLang="zh-CN" dirty="0"/>
          </a:p>
        </p:txBody>
      </p:sp>
    </p:spTree>
    <p:extLst>
      <p:ext uri="{BB962C8B-B14F-4D97-AF65-F5344CB8AC3E}">
        <p14:creationId xmlns:p14="http://schemas.microsoft.com/office/powerpoint/2010/main" val="627649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DC165-A7DD-4162-48CF-25593B7DF4D8}"/>
              </a:ext>
            </a:extLst>
          </p:cNvPr>
          <p:cNvSpPr>
            <a:spLocks noGrp="1"/>
          </p:cNvSpPr>
          <p:nvPr>
            <p:ph type="title"/>
          </p:nvPr>
        </p:nvSpPr>
        <p:spPr/>
        <p:txBody>
          <a:bodyPr/>
          <a:lstStyle/>
          <a:p>
            <a:r>
              <a:rPr lang="zh-CN" altLang="en-US" dirty="0"/>
              <a:t>一、研究背景</a:t>
            </a:r>
          </a:p>
        </p:txBody>
      </p:sp>
      <p:sp>
        <p:nvSpPr>
          <p:cNvPr id="3" name="内容占位符 2">
            <a:extLst>
              <a:ext uri="{FF2B5EF4-FFF2-40B4-BE49-F238E27FC236}">
                <a16:creationId xmlns:a16="http://schemas.microsoft.com/office/drawing/2014/main" id="{D555FCF0-7E23-1682-AC24-12F2DB6C794F}"/>
              </a:ext>
            </a:extLst>
          </p:cNvPr>
          <p:cNvSpPr>
            <a:spLocks noGrp="1"/>
          </p:cNvSpPr>
          <p:nvPr>
            <p:ph idx="1"/>
          </p:nvPr>
        </p:nvSpPr>
        <p:spPr/>
        <p:txBody>
          <a:bodyPr>
            <a:normAutofit/>
          </a:bodyPr>
          <a:lstStyle/>
          <a:p>
            <a:pPr>
              <a:lnSpc>
                <a:spcPct val="150000"/>
              </a:lnSpc>
            </a:pPr>
            <a:r>
              <a:rPr lang="en-US" altLang="zh-CN" sz="1800" kern="0" dirty="0">
                <a:latin typeface="Times New Roman" panose="02020603050405020304" pitchFamily="18" charset="0"/>
                <a:ea typeface="等线" panose="02010600030101010101" pitchFamily="2" charset="-122"/>
                <a:cs typeface="Times New Roman" panose="02020603050405020304" pitchFamily="18" charset="0"/>
              </a:rPr>
              <a:t>1984</a:t>
            </a:r>
            <a:r>
              <a:rPr lang="zh-CN" altLang="zh-CN" sz="1800" kern="0" dirty="0">
                <a:latin typeface="Times New Roman" panose="02020603050405020304" pitchFamily="18" charset="0"/>
                <a:ea typeface="等线" panose="02010600030101010101" pitchFamily="2" charset="-122"/>
                <a:cs typeface="Times New Roman" panose="02020603050405020304" pitchFamily="18" charset="0"/>
              </a:rPr>
              <a:t>年</a:t>
            </a:r>
            <a:r>
              <a:rPr lang="en-US" altLang="zh-CN" sz="1800" kern="0" dirty="0">
                <a:latin typeface="Times New Roman" panose="02020603050405020304" pitchFamily="18" charset="0"/>
                <a:ea typeface="等线" panose="02010600030101010101" pitchFamily="2" charset="-122"/>
                <a:cs typeface="Times New Roman" panose="02020603050405020304" pitchFamily="18" charset="0"/>
              </a:rPr>
              <a:t>10</a:t>
            </a:r>
            <a:r>
              <a:rPr lang="zh-CN" altLang="zh-CN" sz="1800" kern="0" dirty="0">
                <a:latin typeface="Times New Roman" panose="02020603050405020304" pitchFamily="18" charset="0"/>
                <a:ea typeface="等线" panose="02010600030101010101" pitchFamily="2" charset="-122"/>
                <a:cs typeface="Times New Roman" panose="02020603050405020304" pitchFamily="18" charset="0"/>
              </a:rPr>
              <a:t>月，中共中央发出《关于进一步发展体育运动的通知》，在肯定了我国运动员在洛杉矶奥运会上取得了重大成就的同时，强调“增强学生体质”、“积极开展业余体育训练”。</a:t>
            </a:r>
            <a:endParaRPr lang="en-US" altLang="zh-CN" sz="1800" kern="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50000"/>
              </a:lnSpc>
            </a:pPr>
            <a:r>
              <a:rPr lang="en-US" altLang="zh-CN" sz="1800" kern="0" dirty="0">
                <a:latin typeface="Times New Roman" panose="02020603050405020304" pitchFamily="18" charset="0"/>
                <a:ea typeface="等线" panose="02010600030101010101" pitchFamily="2" charset="-122"/>
                <a:cs typeface="Times New Roman" panose="02020603050405020304" pitchFamily="18" charset="0"/>
              </a:rPr>
              <a:t>……….</a:t>
            </a:r>
          </a:p>
          <a:p>
            <a:pPr>
              <a:lnSpc>
                <a:spcPct val="150000"/>
              </a:lnSpc>
            </a:pPr>
            <a:r>
              <a:rPr lang="zh-CN" altLang="zh-CN" sz="1800" kern="0" dirty="0">
                <a:latin typeface="Times New Roman" panose="02020603050405020304" pitchFamily="18" charset="0"/>
                <a:ea typeface="等线" panose="02010600030101010101" pitchFamily="2" charset="-122"/>
                <a:cs typeface="Times New Roman" panose="02020603050405020304" pitchFamily="18" charset="0"/>
              </a:rPr>
              <a:t>2021年3月，在十三届全国人大四次会议上表决通过的《“十四五”规划和2035年远景目标纲要》中也明确提出“深化体教融合，坚持文化教育和专业训练并重，加强竞技体育后备人才培养”</a:t>
            </a:r>
            <a:r>
              <a:rPr lang="zh-CN" altLang="en-US" sz="1800" kern="0" dirty="0">
                <a:latin typeface="Times New Roman" panose="02020603050405020304" pitchFamily="18" charset="0"/>
                <a:ea typeface="等线" panose="02010600030101010101" pitchFamily="2" charset="-122"/>
                <a:cs typeface="Times New Roman" panose="02020603050405020304" pitchFamily="18" charset="0"/>
              </a:rPr>
              <a:t>。</a:t>
            </a:r>
            <a:endParaRPr lang="en-US" altLang="zh-CN" sz="1800" kern="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50000"/>
              </a:lnSpc>
            </a:pPr>
            <a:r>
              <a:rPr lang="en-US" altLang="zh-CN" sz="1800" kern="0" dirty="0">
                <a:latin typeface="Times New Roman" panose="02020603050405020304" pitchFamily="18" charset="0"/>
                <a:ea typeface="等线" panose="02010600030101010101" pitchFamily="2" charset="-122"/>
                <a:cs typeface="Times New Roman" panose="02020603050405020304" pitchFamily="18" charset="0"/>
              </a:rPr>
              <a:t>2022</a:t>
            </a:r>
            <a:r>
              <a:rPr lang="zh-CN" altLang="zh-CN" sz="1800" kern="0" dirty="0">
                <a:latin typeface="Times New Roman" panose="02020603050405020304" pitchFamily="18" charset="0"/>
                <a:ea typeface="等线" panose="02010600030101010101" pitchFamily="2" charset="-122"/>
                <a:cs typeface="Times New Roman" panose="02020603050405020304" pitchFamily="18" charset="0"/>
              </a:rPr>
              <a:t>年，教育部发布的《关于进一步加强普通高等学校高水平运动队建设管理的意见》从项目、人才培养体系、全人发展等角度提出进一步加强普通高等学校高水平运动队建设管理。</a:t>
            </a:r>
            <a:endParaRPr lang="en-US" altLang="zh-CN" sz="1800" kern="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50000"/>
              </a:lnSpc>
            </a:pPr>
            <a:endParaRPr lang="zh-CN" altLang="en-US" sz="1800" kern="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1508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D87A1F-9EEA-57B5-AA99-003F3010BD3F}"/>
              </a:ext>
            </a:extLst>
          </p:cNvPr>
          <p:cNvSpPr>
            <a:spLocks noGrp="1"/>
          </p:cNvSpPr>
          <p:nvPr>
            <p:ph type="title"/>
          </p:nvPr>
        </p:nvSpPr>
        <p:spPr/>
        <p:txBody>
          <a:bodyPr/>
          <a:lstStyle/>
          <a:p>
            <a:r>
              <a:rPr lang="zh-CN" altLang="en-US" dirty="0"/>
              <a:t>二、研究意义</a:t>
            </a:r>
          </a:p>
        </p:txBody>
      </p:sp>
      <p:sp>
        <p:nvSpPr>
          <p:cNvPr id="3" name="内容占位符 2">
            <a:extLst>
              <a:ext uri="{FF2B5EF4-FFF2-40B4-BE49-F238E27FC236}">
                <a16:creationId xmlns:a16="http://schemas.microsoft.com/office/drawing/2014/main" id="{CAED7007-7F6A-EFB1-5784-A91F47BE66A2}"/>
              </a:ext>
            </a:extLst>
          </p:cNvPr>
          <p:cNvSpPr>
            <a:spLocks noGrp="1"/>
          </p:cNvSpPr>
          <p:nvPr>
            <p:ph idx="1"/>
          </p:nvPr>
        </p:nvSpPr>
        <p:spPr/>
        <p:txBody>
          <a:bodyPr>
            <a:normAutofit/>
          </a:bodyPr>
          <a:lstStyle/>
          <a:p>
            <a:pPr>
              <a:lnSpc>
                <a:spcPct val="150000"/>
              </a:lnSpc>
            </a:pPr>
            <a:r>
              <a:rPr lang="zh-CN"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改变传统育人模式，将促进人才全面发展作为人才培养的主要目标</a:t>
            </a:r>
            <a:r>
              <a:rPr lang="zh-CN" altLang="en-US" sz="2400" kern="0" dirty="0">
                <a:effectLst/>
                <a:latin typeface="Times New Roman" panose="02020603050405020304" pitchFamily="18" charset="0"/>
                <a:ea typeface="等线" panose="02010600030101010101" pitchFamily="2" charset="-122"/>
                <a:cs typeface="Times New Roman" panose="02020603050405020304" pitchFamily="18" charset="0"/>
              </a:rPr>
              <a:t>，</a:t>
            </a:r>
            <a:r>
              <a:rPr lang="zh-CN" altLang="zh-CN" sz="2400" kern="0" dirty="0">
                <a:latin typeface="Times New Roman" panose="02020603050405020304" pitchFamily="18" charset="0"/>
                <a:ea typeface="等线" panose="02010600030101010101" pitchFamily="2" charset="-122"/>
                <a:cs typeface="Times New Roman" panose="02020603050405020304" pitchFamily="18" charset="0"/>
              </a:rPr>
              <a:t>保证运动员文化课的学习时间</a:t>
            </a:r>
            <a:r>
              <a:rPr lang="zh-CN" altLang="en-US" sz="2400" kern="0" dirty="0">
                <a:latin typeface="Times New Roman" panose="02020603050405020304" pitchFamily="18" charset="0"/>
                <a:ea typeface="等线" panose="02010600030101010101" pitchFamily="2" charset="-122"/>
                <a:cs typeface="Times New Roman" panose="02020603050405020304" pitchFamily="18" charset="0"/>
              </a:rPr>
              <a:t>。</a:t>
            </a:r>
            <a:endParaRPr lang="en-US" altLang="zh-CN" sz="2400" kern="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50000"/>
              </a:lnSpc>
            </a:pPr>
            <a:r>
              <a:rPr lang="zh-CN"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不断的完善赛事体制，做好职业衔接，以此为促进运动员全面发展提供有利条件。</a:t>
            </a:r>
            <a:endPar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endParaRPr>
          </a:p>
          <a:p>
            <a:pPr>
              <a:lnSpc>
                <a:spcPct val="150000"/>
              </a:lnSpc>
            </a:pPr>
            <a:r>
              <a:rPr lang="zh-CN" altLang="en-US" sz="2400" kern="0" dirty="0">
                <a:latin typeface="Times New Roman" panose="02020603050405020304" pitchFamily="18" charset="0"/>
                <a:ea typeface="等线" panose="02010600030101010101" pitchFamily="2" charset="-122"/>
                <a:cs typeface="Times New Roman" panose="02020603050405020304" pitchFamily="18" charset="0"/>
              </a:rPr>
              <a:t>促进体教融合在校园的全面发展。</a:t>
            </a:r>
            <a:r>
              <a:rPr lang="en-US" altLang="zh-CN" sz="2400" kern="0" dirty="0">
                <a:latin typeface="Times New Roman" panose="02020603050405020304" pitchFamily="18" charset="0"/>
                <a:ea typeface="等线" panose="02010600030101010101" pitchFamily="2" charset="-122"/>
                <a:cs typeface="Times New Roman" panose="02020603050405020304" pitchFamily="18" charset="0"/>
              </a:rPr>
              <a:t>(</a:t>
            </a:r>
            <a:r>
              <a:rPr lang="zh-CN" altLang="en-US" sz="2400" kern="0" dirty="0">
                <a:latin typeface="Times New Roman" panose="02020603050405020304" pitchFamily="18" charset="0"/>
                <a:ea typeface="等线" panose="02010600030101010101" pitchFamily="2" charset="-122"/>
                <a:cs typeface="Times New Roman" panose="02020603050405020304" pitchFamily="18" charset="0"/>
              </a:rPr>
              <a:t>特长生的方面，普通学生方面）</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endParaRPr lang="en-US" altLang="zh-CN" sz="2400" kern="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835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82EE5C-A346-9C80-30F5-A1A2EF2D62AD}"/>
              </a:ext>
            </a:extLst>
          </p:cNvPr>
          <p:cNvSpPr>
            <a:spLocks noGrp="1"/>
          </p:cNvSpPr>
          <p:nvPr>
            <p:ph type="title"/>
          </p:nvPr>
        </p:nvSpPr>
        <p:spPr/>
        <p:txBody>
          <a:bodyPr/>
          <a:lstStyle/>
          <a:p>
            <a:r>
              <a:rPr lang="zh-CN" altLang="en-US" dirty="0"/>
              <a:t>三、研究方法</a:t>
            </a:r>
          </a:p>
        </p:txBody>
      </p:sp>
      <p:sp>
        <p:nvSpPr>
          <p:cNvPr id="3" name="内容占位符 2">
            <a:extLst>
              <a:ext uri="{FF2B5EF4-FFF2-40B4-BE49-F238E27FC236}">
                <a16:creationId xmlns:a16="http://schemas.microsoft.com/office/drawing/2014/main" id="{3108F8A0-1D0D-EB32-E730-E5F42357C10B}"/>
              </a:ext>
            </a:extLst>
          </p:cNvPr>
          <p:cNvSpPr>
            <a:spLocks noGrp="1"/>
          </p:cNvSpPr>
          <p:nvPr>
            <p:ph idx="1"/>
          </p:nvPr>
        </p:nvSpPr>
        <p:spPr/>
        <p:txBody>
          <a:bodyPr/>
          <a:lstStyle/>
          <a:p>
            <a:pPr>
              <a:lnSpc>
                <a:spcPct val="150000"/>
              </a:lnSpc>
            </a:pPr>
            <a:r>
              <a:rPr lang="zh-CN"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文献研究法</a:t>
            </a:r>
            <a:endPar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endParaRPr>
          </a:p>
          <a:p>
            <a:pPr>
              <a:lnSpc>
                <a:spcPct val="150000"/>
              </a:lnSpc>
            </a:pPr>
            <a:r>
              <a:rPr lang="zh-CN"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案例分析法</a:t>
            </a:r>
            <a:r>
              <a:rPr lang="zh-CN" altLang="en-US" sz="2400" kern="0" dirty="0">
                <a:effectLst/>
                <a:latin typeface="Times New Roman" panose="02020603050405020304" pitchFamily="18" charset="0"/>
                <a:ea typeface="等线" panose="02010600030101010101" pitchFamily="2" charset="-122"/>
                <a:cs typeface="Times New Roman" panose="02020603050405020304" pitchFamily="18" charset="0"/>
              </a:rPr>
              <a:t>（国内国外高校的人才培养模式）</a:t>
            </a:r>
            <a:endPar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endParaRPr>
          </a:p>
          <a:p>
            <a:pPr>
              <a:lnSpc>
                <a:spcPct val="150000"/>
              </a:lnSpc>
            </a:pPr>
            <a:r>
              <a:rPr lang="zh-CN"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访谈法</a:t>
            </a:r>
            <a:r>
              <a:rPr lang="zh-CN" altLang="en-US" sz="2400" kern="0" dirty="0">
                <a:effectLst/>
                <a:latin typeface="Times New Roman" panose="02020603050405020304" pitchFamily="18" charset="0"/>
                <a:ea typeface="等线" panose="02010600030101010101" pitchFamily="2" charset="-122"/>
                <a:cs typeface="Times New Roman" panose="02020603050405020304" pitchFamily="18" charset="0"/>
              </a:rPr>
              <a:t>（校队队员</a:t>
            </a:r>
            <a:r>
              <a:rPr lang="zh-CN" altLang="en-US" sz="2400" kern="0" dirty="0">
                <a:latin typeface="Times New Roman" panose="02020603050405020304" pitchFamily="18" charset="0"/>
                <a:ea typeface="等线" panose="02010600030101010101" pitchFamily="2" charset="-122"/>
                <a:cs typeface="Times New Roman" panose="02020603050405020304" pitchFamily="18" charset="0"/>
              </a:rPr>
              <a:t>、教练员、同学、老师）</a:t>
            </a:r>
            <a:endPar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endParaRPr>
          </a:p>
          <a:p>
            <a:pPr>
              <a:lnSpc>
                <a:spcPct val="150000"/>
              </a:lnSpc>
            </a:pPr>
            <a:r>
              <a:rPr lang="zh-CN"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问卷调查</a:t>
            </a:r>
            <a:endParaRPr lang="en-US" altLang="zh-CN" sz="2400" kern="0" dirty="0">
              <a:effectLst/>
              <a:latin typeface="Times New Roman" panose="02020603050405020304" pitchFamily="18" charset="0"/>
              <a:ea typeface="等线" panose="02010600030101010101" pitchFamily="2" charset="-122"/>
              <a:cs typeface="Times New Roman" panose="02020603050405020304" pitchFamily="18" charset="0"/>
            </a:endParaRPr>
          </a:p>
          <a:p>
            <a:pPr>
              <a:lnSpc>
                <a:spcPct val="150000"/>
              </a:lnSpc>
            </a:pPr>
            <a:r>
              <a:rPr lang="zh-CN" altLang="zh-CN" sz="2400" kern="0" dirty="0">
                <a:effectLst/>
                <a:latin typeface="Times New Roman" panose="02020603050405020304" pitchFamily="18" charset="0"/>
                <a:ea typeface="等线" panose="02010600030101010101" pitchFamily="2" charset="-122"/>
                <a:cs typeface="Times New Roman" panose="02020603050405020304" pitchFamily="18" charset="0"/>
              </a:rPr>
              <a:t>比较分析法</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292195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53FC32-8068-3C82-C170-AC08A85CA3A4}"/>
              </a:ext>
            </a:extLst>
          </p:cNvPr>
          <p:cNvSpPr>
            <a:spLocks noGrp="1"/>
          </p:cNvSpPr>
          <p:nvPr>
            <p:ph type="title"/>
          </p:nvPr>
        </p:nvSpPr>
        <p:spPr/>
        <p:txBody>
          <a:bodyPr/>
          <a:lstStyle/>
          <a:p>
            <a:r>
              <a:rPr lang="zh-CN" altLang="en-US" dirty="0"/>
              <a:t>四、论文大纲</a:t>
            </a:r>
          </a:p>
        </p:txBody>
      </p:sp>
      <p:sp>
        <p:nvSpPr>
          <p:cNvPr id="3" name="内容占位符 2">
            <a:extLst>
              <a:ext uri="{FF2B5EF4-FFF2-40B4-BE49-F238E27FC236}">
                <a16:creationId xmlns:a16="http://schemas.microsoft.com/office/drawing/2014/main" id="{8CCF12BF-676A-5231-6F0D-D3DA7D5FDE87}"/>
              </a:ext>
            </a:extLst>
          </p:cNvPr>
          <p:cNvSpPr>
            <a:spLocks noGrp="1"/>
          </p:cNvSpPr>
          <p:nvPr>
            <p:ph idx="1"/>
          </p:nvPr>
        </p:nvSpPr>
        <p:spPr/>
        <p:txBody>
          <a:bodyPr>
            <a:normAutofit fontScale="85000" lnSpcReduction="10000"/>
          </a:bodyPr>
          <a:lstStyle/>
          <a:p>
            <a:pPr>
              <a:lnSpc>
                <a:spcPct val="110000"/>
              </a:lnSpc>
            </a:pPr>
            <a:r>
              <a:rPr lang="en-US" altLang="zh-CN" dirty="0"/>
              <a:t>1</a:t>
            </a:r>
            <a:r>
              <a:rPr lang="zh-CN" altLang="en-US" dirty="0"/>
              <a:t>、简要介绍北京大学乒乓球队发展历程；（体教分离</a:t>
            </a:r>
            <a:r>
              <a:rPr lang="en-US" altLang="zh-CN" dirty="0"/>
              <a:t>-</a:t>
            </a:r>
            <a:r>
              <a:rPr lang="zh-CN" altLang="en-US" dirty="0"/>
              <a:t>体教结合</a:t>
            </a:r>
            <a:r>
              <a:rPr lang="en-US" altLang="zh-CN" dirty="0"/>
              <a:t>-</a:t>
            </a:r>
            <a:r>
              <a:rPr lang="zh-CN" altLang="en-US" dirty="0"/>
              <a:t>体教融合）</a:t>
            </a:r>
            <a:endParaRPr lang="en-US" altLang="zh-CN" dirty="0"/>
          </a:p>
          <a:p>
            <a:pPr>
              <a:lnSpc>
                <a:spcPct val="110000"/>
              </a:lnSpc>
            </a:pPr>
            <a:r>
              <a:rPr lang="en-US" altLang="zh-CN" dirty="0"/>
              <a:t>2</a:t>
            </a:r>
            <a:r>
              <a:rPr lang="zh-CN" altLang="en-US" dirty="0"/>
              <a:t>、特长生考入北京大学的过程（高考备考、测试备战、学校选择、未来期望）</a:t>
            </a:r>
            <a:endParaRPr lang="en-US" altLang="zh-CN" dirty="0"/>
          </a:p>
          <a:p>
            <a:pPr>
              <a:lnSpc>
                <a:spcPct val="110000"/>
              </a:lnSpc>
            </a:pPr>
            <a:r>
              <a:rPr lang="en-US" altLang="zh-CN" dirty="0"/>
              <a:t>3</a:t>
            </a:r>
            <a:r>
              <a:rPr lang="zh-CN" altLang="en-US" dirty="0"/>
              <a:t>、体教融合之下在校园生活中“运动员</a:t>
            </a:r>
            <a:r>
              <a:rPr lang="en-US" altLang="zh-CN" dirty="0"/>
              <a:t>——</a:t>
            </a:r>
            <a:r>
              <a:rPr lang="zh-CN" altLang="en-US" dirty="0"/>
              <a:t>学生”双重身份的转变（学业压力、比赛压力、社交压力</a:t>
            </a:r>
            <a:r>
              <a:rPr lang="en-US" altLang="zh-CN" dirty="0"/>
              <a:t>…</a:t>
            </a:r>
            <a:r>
              <a:rPr lang="zh-CN" altLang="en-US" dirty="0"/>
              <a:t>）</a:t>
            </a:r>
            <a:endParaRPr lang="en-US" altLang="zh-CN" dirty="0"/>
          </a:p>
          <a:p>
            <a:pPr>
              <a:lnSpc>
                <a:spcPct val="110000"/>
              </a:lnSpc>
            </a:pPr>
            <a:r>
              <a:rPr lang="en-US" altLang="zh-CN" dirty="0"/>
              <a:t>4</a:t>
            </a:r>
            <a:r>
              <a:rPr lang="zh-CN" altLang="en-US" dirty="0"/>
              <a:t>、需求和保障（学训矛盾、职业规划、比赛机制激励</a:t>
            </a:r>
            <a:r>
              <a:rPr lang="en-US" altLang="zh-CN" dirty="0"/>
              <a:t>…)</a:t>
            </a:r>
          </a:p>
          <a:p>
            <a:pPr>
              <a:lnSpc>
                <a:spcPct val="110000"/>
              </a:lnSpc>
            </a:pPr>
            <a:r>
              <a:rPr lang="en-US" altLang="zh-CN" dirty="0"/>
              <a:t>5</a:t>
            </a:r>
            <a:r>
              <a:rPr lang="zh-CN" altLang="en-US" dirty="0"/>
              <a:t>、借鉴其他高校的代表队人才培养管理模式（国外或者国内）</a:t>
            </a:r>
            <a:endParaRPr lang="en-US" altLang="zh-CN" dirty="0"/>
          </a:p>
          <a:p>
            <a:pPr>
              <a:lnSpc>
                <a:spcPct val="110000"/>
              </a:lnSpc>
            </a:pPr>
            <a:r>
              <a:rPr lang="en-US" altLang="zh-CN" dirty="0"/>
              <a:t>6</a:t>
            </a:r>
            <a:r>
              <a:rPr lang="zh-CN" altLang="en-US" dirty="0"/>
              <a:t>、关于体教融合在高水平代表队中的表现给予建议</a:t>
            </a:r>
            <a:endParaRPr lang="en-US" altLang="zh-CN" dirty="0"/>
          </a:p>
          <a:p>
            <a:pPr>
              <a:lnSpc>
                <a:spcPct val="110000"/>
              </a:lnSpc>
            </a:pPr>
            <a:r>
              <a:rPr lang="en-US" altLang="zh-CN" dirty="0"/>
              <a:t>………</a:t>
            </a:r>
            <a:endParaRPr lang="zh-CN" altLang="en-US" dirty="0"/>
          </a:p>
        </p:txBody>
      </p:sp>
    </p:spTree>
    <p:extLst>
      <p:ext uri="{BB962C8B-B14F-4D97-AF65-F5344CB8AC3E}">
        <p14:creationId xmlns:p14="http://schemas.microsoft.com/office/powerpoint/2010/main" val="38573878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380</Words>
  <Application>Microsoft Office PowerPoint</Application>
  <PresentationFormat>宽屏</PresentationFormat>
  <Paragraphs>29</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Arial</vt:lpstr>
      <vt:lpstr>Times New Roman</vt:lpstr>
      <vt:lpstr>Office 主题​​</vt:lpstr>
      <vt:lpstr>开题报告</vt:lpstr>
      <vt:lpstr>初定方向</vt:lpstr>
      <vt:lpstr>一、研究背景</vt:lpstr>
      <vt:lpstr>二、研究意义</vt:lpstr>
      <vt:lpstr>三、研究方法</vt:lpstr>
      <vt:lpstr>四、论文大纲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dc:title>
  <dc:creator>张 华庆</dc:creator>
  <cp:lastModifiedBy>张 华庆</cp:lastModifiedBy>
  <cp:revision>5</cp:revision>
  <dcterms:created xsi:type="dcterms:W3CDTF">2022-06-08T04:58:25Z</dcterms:created>
  <dcterms:modified xsi:type="dcterms:W3CDTF">2022-06-08T06:29:37Z</dcterms:modified>
</cp:coreProperties>
</file>