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Font typeface="Wingdings" panose="05000000000000000000" pitchFamily="2" charset="2"/>
              <a:buChar char="l"/>
              <a:defRPr sz="2400"/>
            </a:lvl1pPr>
            <a:lvl2pPr marL="868680" indent="-365760">
              <a:lnSpc>
                <a:spcPct val="110000"/>
              </a:lnSpc>
              <a:buFont typeface="Wingdings" panose="05000000000000000000" pitchFamily="2" charset="2"/>
              <a:buChar char="n"/>
              <a:defRPr sz="2000"/>
            </a:lvl2pPr>
            <a:lvl3pPr>
              <a:defRPr sz="16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194816"/>
            <a:ext cx="3703320" cy="4674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94821"/>
            <a:ext cx="3703320" cy="46742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8"/>
            <a:ext cx="75438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7684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9987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24098"/>
            <a:ext cx="370332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82497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07008"/>
            <a:ext cx="75438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3229" y="994133"/>
            <a:ext cx="7680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如何做学术报告</a:t>
            </a:r>
            <a:r>
              <a:rPr kumimoji="1" lang="en-GB" altLang="zh-CN" dirty="0"/>
              <a:t>PPT</a:t>
            </a:r>
            <a:br>
              <a:rPr kumimoji="1" lang="en-GB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zh-CN" altLang="en-US" dirty="0"/>
          </a:p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44919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内</a:t>
            </a:r>
            <a:r>
              <a:rPr spc="-45" dirty="0"/>
              <a:t>容</a:t>
            </a:r>
            <a:r>
              <a:rPr spc="-40" dirty="0"/>
              <a:t>：</a:t>
            </a:r>
            <a:r>
              <a:rPr spc="-45" dirty="0"/>
              <a:t>逻辑</a:t>
            </a:r>
            <a:r>
              <a:rPr spc="-40" dirty="0"/>
              <a:t>结</a:t>
            </a:r>
            <a:r>
              <a:rPr dirty="0"/>
              <a:t>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131057"/>
            <a:ext cx="7493000" cy="47917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引言部分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第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1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页务必陈述论文研究的问题和背景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marR="14605" lvl="1" indent="-366395">
              <a:lnSpc>
                <a:spcPct val="110000"/>
              </a:lnSpc>
              <a:spcBef>
                <a:spcPts val="4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第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、</a:t>
            </a:r>
            <a:r>
              <a:rPr sz="2000" spc="1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页提供主要的研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究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果和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基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础文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献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；一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般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情况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文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献可 以跳过，但本讨论班报告务必讲解文献联系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主体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0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理论框架：理论和实证研究都有理论出发点和理论逻辑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marR="46990" lvl="1" indent="-366395">
              <a:lnSpc>
                <a:spcPct val="110000"/>
              </a:lnSpc>
              <a:spcBef>
                <a:spcPts val="4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研究方法：理论文献通过一系列理论推理得到结论；实证研 </a:t>
            </a:r>
            <a:r>
              <a:rPr sz="20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究通过实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证方法</a:t>
            </a:r>
            <a:r>
              <a:rPr sz="2000" spc="-3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+</a:t>
            </a:r>
            <a:r>
              <a:rPr sz="2000" spc="-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数据得到结论</a:t>
            </a:r>
            <a:endParaRPr sz="20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结论：复述主要结论和贡献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评价：文献解读性质的报告，务必提供自己对该研究 的评价</a:t>
            </a:r>
            <a:r>
              <a:rPr sz="240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——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问题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逻辑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方法</a:t>
            </a:r>
            <a:r>
              <a:rPr sz="2400" spc="5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/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结论，及对自己的启示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8B123-DDE6-9D41-CA16-8E026CFC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内</a:t>
            </a:r>
            <a:r>
              <a:rPr spc="-45" dirty="0"/>
              <a:t>容</a:t>
            </a:r>
            <a:r>
              <a:rPr spc="-40" dirty="0"/>
              <a:t>：</a:t>
            </a:r>
            <a:r>
              <a:rPr spc="-45" dirty="0"/>
              <a:t>精</a:t>
            </a:r>
            <a:r>
              <a:rPr dirty="0"/>
              <a:t>炼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53086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文字无需主谓宾语法完整；主体即可</a:t>
            </a:r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提取文献的主干内容：瞄准其引言中突出的主要边际 贡献</a:t>
            </a:r>
          </a:p>
          <a:p>
            <a:pPr marL="53086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把握理论框架、基本逻辑</a:t>
            </a:r>
          </a:p>
          <a:p>
            <a:pPr marL="5308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理论文献：模型结构</a:t>
            </a:r>
            <a:r>
              <a:rPr dirty="0">
                <a:latin typeface="Arial" panose="020B0604020202090204"/>
                <a:cs typeface="Arial" panose="020B0604020202090204"/>
              </a:rPr>
              <a:t>——</a:t>
            </a:r>
            <a:r>
              <a:rPr dirty="0"/>
              <a:t>要素、市场、均衡</a:t>
            </a:r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spc="-5" dirty="0"/>
              <a:t>实证文献：方法与数据；如引言突出内生性解决，就 </a:t>
            </a:r>
            <a:r>
              <a:rPr dirty="0"/>
              <a:t>突出解决内生性的方法与数据特征</a:t>
            </a:r>
          </a:p>
          <a:p>
            <a:pPr marL="53086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530225" algn="l"/>
                <a:tab pos="530860" algn="l"/>
              </a:tabLst>
            </a:pPr>
            <a:r>
              <a:rPr dirty="0"/>
              <a:t>对关键概念、基本逻辑（故事）和结论一定要熟悉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95EB-12AF-05C5-FEB4-34B034EB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20313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使用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模板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200658"/>
            <a:ext cx="7715250" cy="17767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文献报告要求使用统一的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主题模板：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8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Presentation.thmx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marR="3098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469900" algn="l"/>
              </a:tabLst>
            </a:pPr>
            <a:r>
              <a:rPr sz="2400" spc="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在理解一个“好”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设计之前，不要更改字号、字 体、颜色设置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31509-6965-269F-8324-9F08A84C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制作学术报告</a:t>
            </a:r>
            <a:r>
              <a:rPr kumimoji="1" lang="en-GB" altLang="zh-CN" dirty="0"/>
              <a:t>PPT</a:t>
            </a:r>
            <a:r>
              <a:rPr kumimoji="1" lang="zh-CN" altLang="en-US" dirty="0"/>
              <a:t>的原则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学术报告范例</a:t>
            </a:r>
          </a:p>
          <a:p>
            <a:pPr lvl="1"/>
            <a:r>
              <a:rPr kumimoji="1" lang="zh-CN" altLang="en-US" dirty="0"/>
              <a:t>实证研究</a:t>
            </a:r>
          </a:p>
          <a:p>
            <a:pPr lvl="1"/>
            <a:r>
              <a:rPr kumimoji="1" lang="zh-CN" altLang="en-US" dirty="0"/>
              <a:t>理论研究</a:t>
            </a: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学术报告</a:t>
            </a:r>
            <a:r>
              <a:rPr kumimoji="1" lang="en-GB" altLang="zh-CN" dirty="0"/>
              <a:t>PPT</a:t>
            </a:r>
            <a:r>
              <a:rPr kumimoji="1" lang="zh-CN" altLang="en-US" dirty="0"/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排版：专业，统一，简明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内容：逻辑结构，精炼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使用</a:t>
            </a:r>
            <a:r>
              <a:rPr kumimoji="1" lang="en-GB" altLang="zh-CN" dirty="0"/>
              <a:t>PPT</a:t>
            </a:r>
            <a:r>
              <a:rPr kumimoji="1" lang="zh-CN" altLang="en-US" dirty="0"/>
              <a:t>模板</a:t>
            </a:r>
          </a:p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523C7E3-812A-70BF-9321-A2021E11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专</a:t>
            </a:r>
            <a:r>
              <a:rPr dirty="0"/>
              <a:t>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7188834" cy="1109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1.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普通文字内容置于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 Unicode MS" panose="020B0604020202020204" charset="-122"/>
                <a:cs typeface="Arial Unicode MS" panose="020B0604020202020204" charset="-122"/>
              </a:rPr>
              <a:t>表单条目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中，避免使用普通段落 这就是一个普通段落，没啥特别之处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5733" y="3579622"/>
            <a:ext cx="3981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705" algn="l"/>
              </a:tabLst>
            </a:pPr>
            <a:r>
              <a:rPr sz="1750" spc="18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	𝑖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580" y="2145537"/>
            <a:ext cx="7331709" cy="166751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85"/>
              </a:spcBef>
              <a:tabLst>
                <a:tab pos="4946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2.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条目标志越简单越好，不要花哨，如</a:t>
            </a:r>
            <a:r>
              <a:rPr sz="2400" spc="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♣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38100">
              <a:lnSpc>
                <a:spcPct val="100000"/>
              </a:lnSpc>
              <a:spcBef>
                <a:spcPts val="1385"/>
              </a:spcBef>
              <a:tabLst>
                <a:tab pos="4946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3.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严格区分中英文标点，如</a:t>
            </a:r>
            <a:r>
              <a:rPr sz="2400" spc="-11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,</a:t>
            </a:r>
            <a:r>
              <a:rPr sz="2400" spc="-8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spc="-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;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-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: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：</a:t>
            </a:r>
            <a:r>
              <a:rPr sz="2400" spc="114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(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（</a:t>
            </a:r>
            <a:r>
              <a:rPr sz="2400" spc="114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)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）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38100">
              <a:lnSpc>
                <a:spcPct val="100000"/>
              </a:lnSpc>
              <a:spcBef>
                <a:spcPts val="1520"/>
              </a:spcBef>
              <a:tabLst>
                <a:tab pos="494665" algn="l"/>
                <a:tab pos="633412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4.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数学表达式务必使用公式编辑器输入，如</a:t>
            </a:r>
            <a:r>
              <a:rPr sz="3600" spc="487" baseline="2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σ	</a:t>
            </a:r>
            <a:r>
              <a:rPr sz="2400" spc="9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𝜎</a:t>
            </a:r>
            <a:r>
              <a:rPr sz="2625" spc="135" baseline="30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2</a:t>
            </a:r>
            <a:r>
              <a:rPr sz="2400" spc="9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780" y="3829303"/>
            <a:ext cx="3104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要用文字加上下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标</a:t>
            </a:r>
            <a:r>
              <a:rPr sz="2400" spc="-31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Σ</a:t>
            </a:r>
            <a:r>
              <a:rPr sz="2400" spc="-225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-29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σ</a:t>
            </a:r>
            <a:r>
              <a:rPr sz="2400" spc="-229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127" baseline="240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endParaRPr sz="2400" baseline="24000" dirty="0">
              <a:latin typeface="Times New Roman" panose="02020803070505020304"/>
              <a:cs typeface="Times New Roman" panose="020208030705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980" y="3925181"/>
            <a:ext cx="3530600" cy="8382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R="137160" algn="r">
              <a:lnSpc>
                <a:spcPct val="100000"/>
              </a:lnSpc>
              <a:spcBef>
                <a:spcPts val="740"/>
              </a:spcBef>
              <a:tabLst>
                <a:tab pos="23939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i	i</a:t>
            </a:r>
            <a:endParaRPr sz="1600">
              <a:latin typeface="Times New Roman" panose="02020803070505020304"/>
              <a:cs typeface="Times New Roman" panose="02020803070505020304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469265" algn="l"/>
              </a:tabLst>
            </a:pPr>
            <a:r>
              <a:rPr sz="2400" spc="5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5.</a:t>
            </a:r>
            <a:r>
              <a:rPr sz="2400" dirty="0">
                <a:solidFill>
                  <a:srgbClr val="4675FF"/>
                </a:solidFill>
                <a:latin typeface="Times New Roman" panose="02020803070505020304"/>
                <a:cs typeface="Times New Roman" panose="02020803070505020304"/>
              </a:rPr>
              <a:t>	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长表达式要用行间公式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692" y="4988052"/>
            <a:ext cx="440309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60"/>
              </a:lnSpc>
              <a:spcBef>
                <a:spcPts val="100"/>
              </a:spcBef>
              <a:tabLst>
                <a:tab pos="2799715" algn="l"/>
              </a:tabLst>
            </a:pPr>
            <a:r>
              <a:rPr sz="2400" spc="2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𝑦</a:t>
            </a:r>
            <a:r>
              <a:rPr sz="2625" spc="3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 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=</a:t>
            </a:r>
            <a:r>
              <a:rPr sz="2400" spc="13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𝛼</a:t>
            </a:r>
            <a:r>
              <a:rPr sz="2400" spc="7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 </a:t>
            </a:r>
            <a:r>
              <a:rPr sz="2400" spc="4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𝛽𝑥</a:t>
            </a:r>
            <a:r>
              <a:rPr sz="2625" spc="6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</a:t>
            </a:r>
            <a:r>
              <a:rPr sz="2625" spc="45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2400" spc="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243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෍	</a:t>
            </a:r>
            <a:r>
              <a:rPr sz="2400" spc="6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𝜙</a:t>
            </a:r>
            <a:r>
              <a:rPr sz="2625" spc="97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</a:t>
            </a:r>
            <a:r>
              <a:rPr sz="2400" spc="6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𝑧</a:t>
            </a:r>
            <a:r>
              <a:rPr sz="2625" spc="97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𝑘,𝑖𝑡</a:t>
            </a:r>
            <a:r>
              <a:rPr sz="2625" spc="39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𝜖</a:t>
            </a:r>
            <a:r>
              <a:rPr sz="2625" spc="60" baseline="-1600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𝑖𝑡</a:t>
            </a:r>
            <a:endParaRPr sz="2625" baseline="-16000">
              <a:latin typeface="Cambria Math" panose="02040503050406030204"/>
              <a:cs typeface="Cambria Math" panose="02040503050406030204"/>
            </a:endParaRPr>
          </a:p>
          <a:p>
            <a:pPr marL="1047750" algn="ctr">
              <a:lnSpc>
                <a:spcPts val="1980"/>
              </a:lnSpc>
            </a:pPr>
            <a:r>
              <a:rPr sz="1750" spc="90" dirty="0">
                <a:solidFill>
                  <a:srgbClr val="404040"/>
                </a:solidFill>
                <a:latin typeface="Cambria Math" panose="02040503050406030204"/>
                <a:cs typeface="Cambria Math" panose="02040503050406030204"/>
              </a:rPr>
              <a:t>𝑘</a:t>
            </a:r>
            <a:endParaRPr sz="17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A2DFA69E-0957-F6A6-7080-5769BA13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专</a:t>
            </a:r>
            <a:r>
              <a:rPr dirty="0"/>
              <a:t>业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8721" rIns="0" bIns="0" rtlCol="0">
            <a:spAutoFit/>
          </a:bodyPr>
          <a:lstStyle/>
          <a:p>
            <a:pPr marL="530860" indent="-457200">
              <a:lnSpc>
                <a:spcPct val="100000"/>
              </a:lnSpc>
              <a:spcBef>
                <a:spcPts val="100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数学表达式不要截图</a:t>
            </a:r>
          </a:p>
          <a:p>
            <a:pPr marL="60960">
              <a:lnSpc>
                <a:spcPct val="100000"/>
              </a:lnSpc>
              <a:spcBef>
                <a:spcPts val="10"/>
              </a:spcBef>
              <a:buClr>
                <a:srgbClr val="4675FF"/>
              </a:buClr>
              <a:buFont typeface="Times New Roman" panose="02020803070505020304"/>
              <a:buAutoNum type="arabicPeriod" startAt="6"/>
            </a:pPr>
            <a:endParaRPr sz="4000"/>
          </a:p>
          <a:p>
            <a:pPr marL="530860" marR="5080" indent="-457200">
              <a:lnSpc>
                <a:spcPct val="110000"/>
              </a:lnSpc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表格尽量自行制作；如果截图，务必保证表格内容清 晰可见</a:t>
            </a:r>
          </a:p>
          <a:p>
            <a:pPr marL="53086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dirty="0"/>
              <a:t>重要的插图可以使用截图</a:t>
            </a:r>
          </a:p>
          <a:p>
            <a:pPr marL="530860" marR="5080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 startAt="6"/>
              <a:tabLst>
                <a:tab pos="530225" algn="l"/>
                <a:tab pos="530860" algn="l"/>
              </a:tabLst>
            </a:pPr>
            <a:r>
              <a:rPr spc="-5" dirty="0"/>
              <a:t>定理、命题、引理等结构，不要放置在表单条目中， </a:t>
            </a:r>
            <a:r>
              <a:rPr dirty="0"/>
              <a:t>而是另起一段，标明结构名称</a:t>
            </a:r>
          </a:p>
          <a:p>
            <a:pPr marL="73660">
              <a:lnSpc>
                <a:spcPct val="100000"/>
              </a:lnSpc>
              <a:spcBef>
                <a:spcPts val="1390"/>
              </a:spcBef>
            </a:pPr>
            <a:r>
              <a:rPr dirty="0"/>
              <a:t>定理</a:t>
            </a:r>
            <a:r>
              <a:rPr spc="120" dirty="0">
                <a:latin typeface="Times New Roman" panose="02020803070505020304"/>
                <a:cs typeface="Times New Roman" panose="02020803070505020304"/>
              </a:rPr>
              <a:t>1</a:t>
            </a:r>
            <a:r>
              <a:rPr dirty="0"/>
              <a:t>：专业</a:t>
            </a:r>
            <a:r>
              <a:rPr spc="-5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dirty="0"/>
              <a:t>中定理结构应该用不同段落标示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0059" y="1740787"/>
            <a:ext cx="6615303" cy="330543"/>
          </a:xfrm>
          <a:prstGeom prst="rect">
            <a:avLst/>
          </a:prstGeom>
        </p:spPr>
      </p:pic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53D39A-2362-950D-8E70-071A12D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统</a:t>
            </a:r>
            <a:r>
              <a:rPr dirty="0"/>
              <a:t>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213866"/>
            <a:ext cx="7435215" cy="45339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80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中英文字号统一，中英文字体统一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如果像这样</a:t>
            </a:r>
            <a:r>
              <a:rPr sz="2400" spc="-4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spc="-4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th</a:t>
            </a:r>
            <a:r>
              <a:rPr sz="2400" spc="-4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is</a:t>
            </a:r>
            <a:r>
              <a:rPr sz="2400" spc="-8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spc="10" dirty="0">
                <a:solidFill>
                  <a:srgbClr val="3F3F3F"/>
                </a:solidFill>
                <a:latin typeface="Courier New" panose="02070309020205020404"/>
                <a:cs typeface="Courier New" panose="02070309020205020404"/>
              </a:rPr>
              <a:t>ex</a:t>
            </a:r>
            <a:r>
              <a:rPr sz="2400" spc="10" dirty="0">
                <a:solidFill>
                  <a:srgbClr val="3F3F3F"/>
                </a:solidFill>
                <a:latin typeface="Arial" panose="020B0604020202090204"/>
                <a:cs typeface="Arial" panose="020B0604020202090204"/>
              </a:rPr>
              <a:t>pres</a:t>
            </a:r>
            <a:r>
              <a:rPr sz="2400" spc="1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si</a:t>
            </a:r>
            <a:r>
              <a:rPr sz="2400" spc="1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on，</a:t>
            </a:r>
            <a:r>
              <a:rPr sz="3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就</a:t>
            </a:r>
            <a:r>
              <a:rPr sz="18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是</a:t>
            </a:r>
            <a:r>
              <a:rPr sz="3200" spc="20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disa</a:t>
            </a:r>
            <a:r>
              <a:rPr sz="2400" spc="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ster！</a:t>
            </a:r>
            <a:r>
              <a:rPr sz="3600" spc="2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!</a:t>
            </a:r>
            <a:endParaRPr sz="36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54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条目结尾标点统一；不要只在某些条目最后加。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105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数学表达式字体、字号统一</a:t>
            </a:r>
            <a:r>
              <a:rPr sz="2400" spc="-35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-35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Office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公式编辑器数学 字体是</a:t>
            </a:r>
            <a:r>
              <a:rPr sz="2400" spc="55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Cambria</a:t>
            </a:r>
            <a:r>
              <a:rPr sz="2400" spc="-8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 </a:t>
            </a:r>
            <a:r>
              <a:rPr sz="2400" spc="3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Math</a:t>
            </a:r>
            <a:r>
              <a:rPr sz="2400" spc="3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而</a:t>
            </a:r>
            <a:r>
              <a:rPr sz="2400" spc="5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MathType/WPS</a:t>
            </a: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数学字体是 </a:t>
            </a:r>
            <a:r>
              <a:rPr sz="2400" spc="-20" dirty="0">
                <a:solidFill>
                  <a:srgbClr val="3F3F3F"/>
                </a:solidFill>
                <a:latin typeface="Times New Roman" panose="02020803070505020304"/>
                <a:cs typeface="Times New Roman" panose="02020803070505020304"/>
              </a:rPr>
              <a:t>Times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段落、条目间距统一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颜色统一，页面板式统一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F3F3F"/>
                </a:solidFill>
                <a:latin typeface="Arial Unicode MS" panose="020B0604020202020204" charset="-122"/>
                <a:cs typeface="Arial Unicode MS" panose="020B0604020202020204" charset="-122"/>
              </a:rPr>
              <a:t>主讲语言统一：中文或英文，切勿中英夹杂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EE6C5-A1FF-2473-03EC-1440E48A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7473315" cy="4630307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是展示性文档，听众是边听边看，务必简明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89535" indent="-457200">
              <a:lnSpc>
                <a:spcPct val="110000"/>
              </a:lnSpc>
              <a:spcBef>
                <a:spcPts val="10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每页最好不要超过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6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个条目；使用固定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24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号字体，超 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6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个条目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将自动压缩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469900" indent="-457200">
              <a:lnSpc>
                <a:spcPct val="100000"/>
              </a:lnSpc>
              <a:spcBef>
                <a:spcPts val="1395"/>
              </a:spcBef>
              <a:buClr>
                <a:srgbClr val="4675FF"/>
              </a:buClr>
              <a:buFont typeface="Times New Roman" panose="02020803070505020304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单个条目最好不要超过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行，否则自动压缩</a:t>
            </a:r>
            <a:r>
              <a:rPr sz="2400" spc="-6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……</a:t>
            </a:r>
            <a:endParaRPr sz="2400" dirty="0">
              <a:latin typeface="Arial" panose="020B0604020202090204"/>
              <a:cs typeface="Arial" panose="020B0604020202090204"/>
            </a:endParaRPr>
          </a:p>
          <a:p>
            <a:pPr marL="499745" marR="5080">
              <a:lnSpc>
                <a:spcPct val="110000"/>
              </a:lnSpc>
              <a:spcBef>
                <a:spcPts val="1175"/>
              </a:spcBef>
            </a:pPr>
            <a:r>
              <a:rPr lang="en-US" altLang="zh-CN"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❌</a:t>
            </a:r>
            <a:r>
              <a:rPr sz="1800" dirty="0" err="1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一</a:t>
            </a:r>
            <a:r>
              <a:rPr lang="zh-CN" altLang="en-US" sz="18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在一个遥远的星球上，生活着一群奇特的生物，它们的身体像鸟类，却有着闪烁着五彩斑斓光芒的羽毛。这些生物被称为“光翼鸟”，它们以飞行和光的力量为生。每当夜幕降临，光翼鸟们会聚集在星空下，展开壮观的羽毛舞蹈，如同为夜晚奏响的华美交响乐。这个星球上有着一种神秘的矿石，名为“流光石”。流光石蕴含着无尽的能量，能够为光翼鸟们提供飞行的动力。然而，流光石只在难以到达的高山深处出现，需要勇敢的冒险家去采集。因此，星球上出现了一群勇敢的探险家，他们带着各自的信念，踏上了寻找流光石的旅程。</a:t>
            </a: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76184-7D15-B356-69DC-3B5220D0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131057"/>
            <a:ext cx="7322184" cy="36226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不要使用超过两层的条目结构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835660" lvl="1" indent="-366395">
              <a:lnSpc>
                <a:spcPct val="100000"/>
              </a:lnSpc>
              <a:spcBef>
                <a:spcPts val="695"/>
              </a:spcBef>
              <a:buClr>
                <a:srgbClr val="4675FF"/>
              </a:buClr>
              <a:buFont typeface="Courier New" panose="02070309020205020404"/>
              <a:buChar char="o"/>
              <a:tabLst>
                <a:tab pos="835660" algn="l"/>
              </a:tabLst>
            </a:pPr>
            <a:r>
              <a:rPr sz="2000" spc="-5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这一层级还正常，字号</a:t>
            </a:r>
            <a:r>
              <a:rPr sz="2000" spc="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为</a:t>
            </a:r>
            <a:r>
              <a:rPr sz="2000" spc="10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20</a:t>
            </a:r>
            <a:r>
              <a:rPr sz="20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0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t</a:t>
            </a:r>
            <a:endParaRPr sz="2000">
              <a:latin typeface="Times New Roman" panose="02020803070505020304"/>
              <a:cs typeface="Times New Roman" panose="02020803070505020304"/>
            </a:endParaRPr>
          </a:p>
          <a:p>
            <a:pPr marL="1224280" lvl="2" indent="-356235">
              <a:lnSpc>
                <a:spcPct val="100000"/>
              </a:lnSpc>
              <a:spcBef>
                <a:spcPts val="53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224280" algn="l"/>
                <a:tab pos="1224915" algn="l"/>
              </a:tabLst>
            </a:pP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到第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三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层级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已经</a:t>
            </a:r>
            <a:r>
              <a:rPr sz="1600" spc="-1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接</a:t>
            </a:r>
            <a:r>
              <a:rPr sz="16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近灾难</a:t>
            </a:r>
            <a:endParaRPr sz="16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579880" lvl="3" indent="-356235">
              <a:lnSpc>
                <a:spcPct val="100000"/>
              </a:lnSpc>
              <a:spcBef>
                <a:spcPts val="38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579880" algn="l"/>
                <a:tab pos="1580515" algn="l"/>
              </a:tabLst>
            </a:pPr>
            <a:r>
              <a:rPr sz="105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第四层级，应该立即停止讲解，保护听众视力</a:t>
            </a:r>
            <a:endParaRPr sz="105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579880" lvl="3" indent="-356235">
              <a:lnSpc>
                <a:spcPct val="100000"/>
              </a:lnSpc>
              <a:spcBef>
                <a:spcPts val="375"/>
              </a:spcBef>
              <a:buClr>
                <a:srgbClr val="4675FF"/>
              </a:buClr>
              <a:buFont typeface="Arial" panose="020B0604020202090204"/>
              <a:buChar char="◦"/>
              <a:tabLst>
                <a:tab pos="1579880" algn="l"/>
                <a:tab pos="1580515" algn="l"/>
              </a:tabLst>
            </a:pPr>
            <a:r>
              <a:rPr sz="105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还不停止，那么听众应该把报告人轰下讲台</a:t>
            </a:r>
            <a:endParaRPr sz="1050">
              <a:latin typeface="Arial Unicode MS" panose="020B0604020202020204" charset="-122"/>
              <a:cs typeface="Arial Unicode MS" panose="020B0604020202020204" charset="-122"/>
            </a:endParaRPr>
          </a:p>
          <a:p>
            <a:pPr lvl="3">
              <a:lnSpc>
                <a:spcPct val="100000"/>
              </a:lnSpc>
              <a:spcBef>
                <a:spcPts val="55"/>
              </a:spcBef>
              <a:buClr>
                <a:srgbClr val="4675FF"/>
              </a:buClr>
              <a:buFont typeface="Arial" panose="020B0604020202090204"/>
              <a:buChar char="◦"/>
            </a:pPr>
            <a:endParaRPr sz="85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配色简洁，每一页最好不要超过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个配色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不要使用与报告主题无关的插图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469900" marR="5080" indent="-457200">
              <a:lnSpc>
                <a:spcPct val="110000"/>
              </a:lnSpc>
              <a:spcBef>
                <a:spcPts val="1100"/>
              </a:spcBef>
              <a:buClr>
                <a:srgbClr val="4675FF"/>
              </a:buClr>
              <a:buFont typeface="Times New Roman" panose="02020803070505020304"/>
              <a:buAutoNum type="arabicPeriod" startAt="4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页数适当：正常无问题的情况下，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-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分钟可以讲解 一页</a:t>
            </a:r>
            <a:r>
              <a:rPr sz="2400" spc="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PPT</a:t>
            </a:r>
            <a:r>
              <a:rPr sz="2400" spc="4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；</a:t>
            </a:r>
            <a:r>
              <a:rPr sz="2400" spc="4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45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分钟报告最好控制在</a:t>
            </a:r>
            <a:r>
              <a:rPr sz="2400" spc="1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20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E421A-32EE-AECC-F700-47FCCD9C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96316"/>
            <a:ext cx="379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学</a:t>
            </a:r>
            <a:r>
              <a:rPr spc="-40" dirty="0"/>
              <a:t>术报告</a:t>
            </a:r>
            <a:r>
              <a:rPr spc="-40" dirty="0">
                <a:latin typeface="Times New Roman" panose="02020803070505020304"/>
                <a:cs typeface="Times New Roman" panose="02020803070505020304"/>
              </a:rPr>
              <a:t>PPT</a:t>
            </a:r>
            <a:r>
              <a:rPr spc="-40" dirty="0"/>
              <a:t>排</a:t>
            </a:r>
            <a:r>
              <a:rPr spc="-45" dirty="0"/>
              <a:t>版</a:t>
            </a:r>
            <a:r>
              <a:rPr spc="-40" dirty="0"/>
              <a:t>：</a:t>
            </a:r>
            <a:r>
              <a:rPr spc="-45" dirty="0"/>
              <a:t>简</a:t>
            </a:r>
            <a:r>
              <a:rPr dirty="0"/>
              <a:t>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1061212"/>
            <a:ext cx="6968490" cy="110934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4675FF"/>
              </a:buClr>
              <a:buFont typeface="Times New Roman" panose="02020803070505020304"/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页面大小采用</a:t>
            </a:r>
            <a:r>
              <a:rPr sz="2400" spc="6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4:3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，不要用</a:t>
            </a:r>
            <a:r>
              <a:rPr sz="2400" spc="-2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400" spc="5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o</a:t>
            </a:r>
            <a:r>
              <a:rPr sz="24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wer</a:t>
            </a:r>
            <a:r>
              <a:rPr sz="2400" spc="8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P</a:t>
            </a:r>
            <a:r>
              <a:rPr sz="2400" spc="95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oin</a:t>
            </a:r>
            <a:r>
              <a:rPr sz="2400" spc="5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t</a:t>
            </a: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默认的</a:t>
            </a:r>
            <a:r>
              <a:rPr sz="2400" spc="80" dirty="0">
                <a:solidFill>
                  <a:srgbClr val="404040"/>
                </a:solidFill>
                <a:latin typeface="Times New Roman" panose="02020803070505020304"/>
                <a:cs typeface="Times New Roman" panose="02020803070505020304"/>
              </a:rPr>
              <a:t>16:9</a:t>
            </a:r>
            <a:endParaRPr sz="2400">
              <a:latin typeface="Times New Roman" panose="02020803070505020304"/>
              <a:cs typeface="Times New Roman" panose="02020803070505020304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Clr>
                <a:srgbClr val="4675FF"/>
              </a:buClr>
              <a:buFont typeface="Times New Roman" panose="02020803070505020304"/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404040"/>
                </a:solidFill>
                <a:latin typeface="Arial Unicode MS" panose="020B0604020202020204" charset="-122"/>
                <a:cs typeface="Arial Unicode MS" panose="020B0604020202020204" charset="-122"/>
              </a:rPr>
              <a:t>不用担心条目下方出现空白（听众喜欢空白）</a:t>
            </a:r>
            <a:endParaRPr sz="24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764640" y="6459790"/>
            <a:ext cx="3844882" cy="365125"/>
          </a:xfrm>
        </p:spPr>
        <p:txBody>
          <a:bodyPr/>
          <a:lstStyle/>
          <a:p>
            <a:pPr algn="l"/>
            <a:r>
              <a:rPr lang="zh-CN" altLang="en-US" dirty="0"/>
              <a:t>周正卿	 体育经济分析      学术</a:t>
            </a:r>
            <a:r>
              <a:rPr lang="en-GB" altLang="zh-CN" dirty="0"/>
              <a:t>PPT</a:t>
            </a:r>
            <a:r>
              <a:rPr lang="zh-CN" altLang="en-US" dirty="0"/>
              <a:t>制作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6" y="6459790"/>
            <a:ext cx="984019" cy="365125"/>
          </a:xfrm>
        </p:spPr>
        <p:txBody>
          <a:bodyPr/>
          <a:lstStyle/>
          <a:p>
            <a:fld id="{03C3F5E1-8BEB-46F8-B0C6-3051342B5E9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9D1B2-03F8-9FDA-8728-E6856E70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3" y="6459790"/>
            <a:ext cx="1854203" cy="365125"/>
          </a:xfrm>
        </p:spPr>
        <p:txBody>
          <a:bodyPr/>
          <a:lstStyle/>
          <a:p>
            <a:r>
              <a:rPr lang="en-US" dirty="0"/>
              <a:t>202</a:t>
            </a:r>
            <a:r>
              <a:rPr lang="en-US" altLang="zh-CN" dirty="0"/>
              <a:t>3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</a:t>
            </a:r>
            <a:r>
              <a:rPr lang="en-US" altLang="zh-CN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Cambria Math"/>
        <a:ea typeface="仿宋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</TotalTime>
  <Words>696</Words>
  <Application>Microsoft Macintosh PowerPoint</Application>
  <PresentationFormat>全屏显示(4:3)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Cambria Math</vt:lpstr>
      <vt:lpstr>Courier New</vt:lpstr>
      <vt:lpstr>Times New Roman</vt:lpstr>
      <vt:lpstr>Wingdings</vt:lpstr>
      <vt:lpstr>Presentation</vt:lpstr>
      <vt:lpstr>如何做学术报告PPT </vt:lpstr>
      <vt:lpstr>内容</vt:lpstr>
      <vt:lpstr>学术报告PPT原则</vt:lpstr>
      <vt:lpstr>学术报告PPT排版：专业</vt:lpstr>
      <vt:lpstr>学术报告PPT排版：专业</vt:lpstr>
      <vt:lpstr>学术报告PPT排版：统一</vt:lpstr>
      <vt:lpstr>学术报告PPT排版：简明</vt:lpstr>
      <vt:lpstr>学术报告PPT排版：简明</vt:lpstr>
      <vt:lpstr>学术报告PPT排版：简明</vt:lpstr>
      <vt:lpstr>学术报告PPT内容：逻辑结构</vt:lpstr>
      <vt:lpstr>学术报告PPT内容：精炼</vt:lpstr>
      <vt:lpstr>使用PPT模板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如何做学术报告PPT </dc:title>
  <dc:creator>zhengqing zhou</dc:creator>
  <cp:lastModifiedBy>Zhengqing Zhou</cp:lastModifiedBy>
  <cp:revision>16</cp:revision>
  <dcterms:created xsi:type="dcterms:W3CDTF">2022-05-18T10:25:51Z</dcterms:created>
  <dcterms:modified xsi:type="dcterms:W3CDTF">2023-08-27T08:03:00Z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