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9" r:id="rId3"/>
    <p:sldId id="257" r:id="rId4"/>
    <p:sldId id="261" r:id="rId5"/>
    <p:sldId id="262" r:id="rId6"/>
    <p:sldId id="258" r:id="rId7"/>
    <p:sldId id="263" r:id="rId8"/>
    <p:sldId id="264" r:id="rId9"/>
    <p:sldId id="266" r:id="rId10"/>
    <p:sldId id="265"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0" autoAdjust="0"/>
    <p:restoredTop sz="78322" autoAdjust="0"/>
  </p:normalViewPr>
  <p:slideViewPr>
    <p:cSldViewPr snapToGrid="0">
      <p:cViewPr varScale="1">
        <p:scale>
          <a:sx n="75" d="100"/>
          <a:sy n="75" d="100"/>
        </p:scale>
        <p:origin x="14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2F0DA-4C35-49C7-9230-55E92B356ECB}" type="datetimeFigureOut">
              <a:rPr lang="zh-CN" altLang="en-US" smtClean="0"/>
              <a:t>2022/4/20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20D99-0502-465D-ADE1-2D373CCA5DEF}" type="slidenum">
              <a:rPr lang="zh-CN" altLang="en-US" smtClean="0"/>
              <a:t>‹#›</a:t>
            </a:fld>
            <a:endParaRPr lang="zh-CN" altLang="en-US"/>
          </a:p>
        </p:txBody>
      </p:sp>
    </p:spTree>
    <p:extLst>
      <p:ext uri="{BB962C8B-B14F-4D97-AF65-F5344CB8AC3E}">
        <p14:creationId xmlns:p14="http://schemas.microsoft.com/office/powerpoint/2010/main" val="17783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洛杉矶</a:t>
            </a:r>
            <a:r>
              <a:rPr lang="zh-CN" altLang="en-US" dirty="0"/>
              <a:t>道奇</a:t>
            </a:r>
            <a:endParaRPr lang="en-US" altLang="zh-CN" dirty="0"/>
          </a:p>
          <a:p>
            <a:r>
              <a:rPr lang="zh-CN" altLang="en-US" dirty="0"/>
              <a:t>纽约洋基</a:t>
            </a:r>
            <a:endParaRPr lang="en-US" altLang="zh-CN" dirty="0"/>
          </a:p>
          <a:p>
            <a:r>
              <a:rPr lang="zh-CN" altLang="en-US" dirty="0"/>
              <a:t>休斯顿太空人</a:t>
            </a:r>
            <a:endParaRPr lang="en-US" altLang="zh-CN" dirty="0"/>
          </a:p>
          <a:p>
            <a:r>
              <a:rPr lang="zh-CN" altLang="en-US" dirty="0"/>
              <a:t>费城费城人</a:t>
            </a:r>
            <a:endParaRPr lang="en-US" altLang="zh-CN" dirty="0"/>
          </a:p>
          <a:p>
            <a:r>
              <a:rPr lang="zh-CN" altLang="en-US" dirty="0"/>
              <a:t>波士顿红袜</a:t>
            </a:r>
            <a:endParaRPr lang="en-US" altLang="zh-CN" dirty="0"/>
          </a:p>
          <a:p>
            <a:r>
              <a:rPr lang="zh-CN" altLang="en-US" dirty="0"/>
              <a:t>圣地牙哥教士</a:t>
            </a:r>
            <a:endParaRPr lang="en-US" altLang="zh-CN" dirty="0"/>
          </a:p>
          <a:p>
            <a:r>
              <a:rPr lang="zh-CN" altLang="en-US" b="0" i="0" dirty="0">
                <a:solidFill>
                  <a:srgbClr val="333333"/>
                </a:solidFill>
                <a:effectLst/>
                <a:latin typeface="Arial" panose="020B0604020202020204" pitchFamily="34" charset="0"/>
              </a:rPr>
              <a:t>洛杉矶天使</a:t>
            </a:r>
            <a:endParaRPr lang="en-US" altLang="zh-CN" b="0" i="0" dirty="0">
              <a:solidFill>
                <a:srgbClr val="333333"/>
              </a:solidFill>
              <a:effectLst/>
              <a:latin typeface="Arial" panose="020B0604020202020204" pitchFamily="34" charset="0"/>
            </a:endParaRPr>
          </a:p>
          <a:p>
            <a:r>
              <a:rPr lang="zh-CN" altLang="en-US" dirty="0"/>
              <a:t>纽约大都会</a:t>
            </a:r>
            <a:endParaRPr lang="en-US" altLang="zh-CN" dirty="0"/>
          </a:p>
          <a:p>
            <a:r>
              <a:rPr lang="zh-CN" altLang="en-US" dirty="0"/>
              <a:t>圣路易斯红雀</a:t>
            </a:r>
            <a:endParaRPr lang="en-US" altLang="zh-CN" dirty="0"/>
          </a:p>
          <a:p>
            <a:r>
              <a:rPr lang="zh-CN" altLang="en-US" dirty="0"/>
              <a:t>芝加哥白袜</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2D20D99-0502-465D-ADE1-2D373CCA5DEF}" type="slidenum">
              <a:rPr lang="zh-CN" altLang="en-US" smtClean="0"/>
              <a:t>9</a:t>
            </a:fld>
            <a:endParaRPr lang="zh-CN" altLang="en-US"/>
          </a:p>
        </p:txBody>
      </p:sp>
    </p:spTree>
    <p:extLst>
      <p:ext uri="{BB962C8B-B14F-4D97-AF65-F5344CB8AC3E}">
        <p14:creationId xmlns:p14="http://schemas.microsoft.com/office/powerpoint/2010/main" val="344579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ctr">
              <a:lnSpc>
                <a:spcPct val="100000"/>
              </a:lnSpc>
              <a:defRPr sz="5400" spc="-38"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ctr">
              <a:buNone/>
              <a:defRPr sz="2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2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306105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3"/>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414778"/>
            <a:ext cx="5800725"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7277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8"/>
            <a:ext cx="7543800" cy="700949"/>
          </a:xfrm>
        </p:spPr>
        <p:txBody>
          <a:bodyPr/>
          <a:lstStyle>
            <a:lvl1pPr marL="0">
              <a:defRPr sz="28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502920" indent="-457200">
              <a:lnSpc>
                <a:spcPct val="110000"/>
              </a:lnSpc>
              <a:buFont typeface="Wingdings" panose="05000000000000000000" pitchFamily="2" charset="2"/>
              <a:buChar char="l"/>
              <a:defRPr sz="2400"/>
            </a:lvl1pPr>
            <a:lvl2pPr marL="868680" indent="-365760">
              <a:lnSpc>
                <a:spcPct val="110000"/>
              </a:lnSpc>
              <a:buFont typeface="Wingdings" panose="05000000000000000000" pitchFamily="2" charset="2"/>
              <a:buChar char="n"/>
              <a:defRPr sz="2000"/>
            </a:lvl2pPr>
            <a:lvl3pPr>
              <a:defRPr sz="1600"/>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sz="1600" baseline="0"/>
            </a:lvl1pPr>
          </a:lstStyle>
          <a:p>
            <a:endParaRPr lang="en-US" dirty="0"/>
          </a:p>
        </p:txBody>
      </p:sp>
      <p:sp>
        <p:nvSpPr>
          <p:cNvPr id="5" name="Footer Placeholder 4"/>
          <p:cNvSpPr>
            <a:spLocks noGrp="1"/>
          </p:cNvSpPr>
          <p:nvPr>
            <p:ph type="ftr" sz="quarter" idx="11"/>
          </p:nvPr>
        </p:nvSpPr>
        <p:spPr/>
        <p:txBody>
          <a:bodyPr/>
          <a:lstStyle>
            <a:lvl1pPr>
              <a:defRPr sz="1600" baseline="0"/>
            </a:lvl1p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252851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405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0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8"/>
            <a:ext cx="75438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59" y="1194816"/>
            <a:ext cx="3703320" cy="46742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194821"/>
            <a:ext cx="3703320" cy="46742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34793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8"/>
            <a:ext cx="75438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187684"/>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22960" y="2124098"/>
            <a:ext cx="370332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199876"/>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63440" y="2124098"/>
            <a:ext cx="370332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22444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55445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dirty="0"/>
          </a:p>
        </p:txBody>
      </p:sp>
    </p:spTree>
    <p:extLst>
      <p:ext uri="{BB962C8B-B14F-4D97-AF65-F5344CB8AC3E}">
        <p14:creationId xmlns:p14="http://schemas.microsoft.com/office/powerpoint/2010/main" val="377109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5"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a:xfrm>
            <a:off x="349136" y="6459790"/>
            <a:ext cx="1963883"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3600450" y="6459790"/>
            <a:ext cx="3486150" cy="365125"/>
          </a:xfrm>
        </p:spPr>
        <p:txBody>
          <a:bodyPr/>
          <a:lstStyle>
            <a:lvl1pPr algn="l">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67226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2" y="4982497"/>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4" y="0"/>
            <a:ext cx="9143989"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368322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0753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207008"/>
            <a:ext cx="7543800" cy="4662086"/>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22963" y="6459790"/>
            <a:ext cx="1854203" cy="365125"/>
          </a:xfrm>
          <a:prstGeom prst="rect">
            <a:avLst/>
          </a:prstGeom>
        </p:spPr>
        <p:txBody>
          <a:bodyPr vert="horz" lIns="91440" tIns="45720" rIns="91440" bIns="45720" rtlCol="0" anchor="ctr"/>
          <a:lstStyle>
            <a:lvl1pPr algn="l">
              <a:defRPr sz="1600">
                <a:solidFill>
                  <a:schemeClr val="tx1"/>
                </a:solidFill>
              </a:defRPr>
            </a:lvl1pPr>
          </a:lstStyle>
          <a:p>
            <a:endParaRPr lang="en-US" dirty="0"/>
          </a:p>
        </p:txBody>
      </p:sp>
      <p:sp>
        <p:nvSpPr>
          <p:cNvPr id="5" name="Footer Placeholder 4"/>
          <p:cNvSpPr>
            <a:spLocks noGrp="1"/>
          </p:cNvSpPr>
          <p:nvPr>
            <p:ph type="ftr" sz="quarter" idx="3"/>
          </p:nvPr>
        </p:nvSpPr>
        <p:spPr>
          <a:xfrm>
            <a:off x="2764640" y="6459790"/>
            <a:ext cx="3617103" cy="365125"/>
          </a:xfrm>
          <a:prstGeom prst="rect">
            <a:avLst/>
          </a:prstGeom>
        </p:spPr>
        <p:txBody>
          <a:bodyPr vert="horz" lIns="91440" tIns="45720" rIns="91440" bIns="45720" rtlCol="0" anchor="ctr"/>
          <a:lstStyle>
            <a:lvl1pPr algn="ctr">
              <a:defRPr sz="1600" cap="all"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425346" y="6459790"/>
            <a:ext cx="984019" cy="365125"/>
          </a:xfrm>
          <a:prstGeom prst="rect">
            <a:avLst/>
          </a:prstGeom>
        </p:spPr>
        <p:txBody>
          <a:bodyPr vert="horz" lIns="91440" tIns="45720" rIns="91440" bIns="45720" rtlCol="0" anchor="ctr"/>
          <a:lstStyle>
            <a:lvl1pPr algn="r">
              <a:defRPr sz="1600">
                <a:solidFill>
                  <a:schemeClr val="tx1"/>
                </a:solidFill>
              </a:defRPr>
            </a:lvl1pPr>
          </a:lstStyle>
          <a:p>
            <a:fld id="{03C3F5E1-8BEB-46F8-B0C6-3051342B5E98}" type="slidenum">
              <a:rPr lang="en-US" smtClean="0"/>
              <a:pPr/>
              <a:t>‹#›</a:t>
            </a:fld>
            <a:endParaRPr lang="en-US" dirty="0"/>
          </a:p>
        </p:txBody>
      </p:sp>
      <p:cxnSp>
        <p:nvCxnSpPr>
          <p:cNvPr id="10" name="Straight Connector 9"/>
          <p:cNvCxnSpPr/>
          <p:nvPr/>
        </p:nvCxnSpPr>
        <p:spPr>
          <a:xfrm>
            <a:off x="773229" y="994133"/>
            <a:ext cx="7680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821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85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indent="-68580" algn="l" defTabSz="685800"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2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aseball-almanac.com/articles/baseball_rosters.shtml" TargetMode="External"/><Relationship Id="rId2" Type="http://schemas.openxmlformats.org/officeDocument/2006/relationships/hyperlink" Target="https://www.mlb.com/glossary/transactions/competitive-balance-tax" TargetMode="External"/><Relationship Id="rId1" Type="http://schemas.openxmlformats.org/officeDocument/2006/relationships/slideLayout" Target="../slideLayouts/slideLayout2.xml"/><Relationship Id="rId6" Type="http://schemas.openxmlformats.org/officeDocument/2006/relationships/hyperlink" Target="https://www.spotrac.com/mlb/tax/2021/" TargetMode="External"/><Relationship Id="rId5" Type="http://schemas.openxmlformats.org/officeDocument/2006/relationships/hyperlink" Target="https://www.spotrac.com/mlb/rankings/" TargetMode="External"/><Relationship Id="rId4" Type="http://schemas.openxmlformats.org/officeDocument/2006/relationships/hyperlink" Target="https://www.mlb.com/player-resource-center/financial-resources/player-benefi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www.baseball-almanac.com/articles/baseball_rosters.shtml" TargetMode="External"/><Relationship Id="rId2" Type="http://schemas.openxmlformats.org/officeDocument/2006/relationships/hyperlink" Target="https://www.mlb.com/glossary/transactions/competitive-balance-tax" TargetMode="External"/><Relationship Id="rId1" Type="http://schemas.openxmlformats.org/officeDocument/2006/relationships/slideLayout" Target="../slideLayouts/slideLayout2.xml"/><Relationship Id="rId4" Type="http://schemas.openxmlformats.org/officeDocument/2006/relationships/hyperlink" Target="https://www.mlb.com/player-resource-center/financial-resources/player-benefi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potrac.com/mlb/tax/2021/" TargetMode="External"/><Relationship Id="rId5" Type="http://schemas.openxmlformats.org/officeDocument/2006/relationships/hyperlink" Target="https://www.spotrac.com/mlb/rankings/" TargetMode="External"/><Relationship Id="rId4" Type="http://schemas.openxmlformats.org/officeDocument/2006/relationships/hyperlink" Target="https://www.mlb.com/glossary/transactions/competitive-balance-ta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13616-E9E7-4636-87C0-3170E8B6DA5C}"/>
              </a:ext>
            </a:extLst>
          </p:cNvPr>
          <p:cNvSpPr>
            <a:spLocks noGrp="1"/>
          </p:cNvSpPr>
          <p:nvPr>
            <p:ph type="ctrTitle"/>
          </p:nvPr>
        </p:nvSpPr>
        <p:spPr/>
        <p:txBody>
          <a:bodyPr/>
          <a:lstStyle/>
          <a:p>
            <a:r>
              <a:rPr lang="en-US" altLang="zh-CN" dirty="0"/>
              <a:t>Competitive Balance in Major League Baseball (MLB)</a:t>
            </a:r>
            <a:endParaRPr lang="zh-CN" altLang="en-US" dirty="0"/>
          </a:p>
        </p:txBody>
      </p:sp>
      <p:sp>
        <p:nvSpPr>
          <p:cNvPr id="3" name="副标题 2">
            <a:extLst>
              <a:ext uri="{FF2B5EF4-FFF2-40B4-BE49-F238E27FC236}">
                <a16:creationId xmlns:a16="http://schemas.microsoft.com/office/drawing/2014/main" id="{0E56679B-F1EE-4E9C-B66D-11C814021E9E}"/>
              </a:ext>
            </a:extLst>
          </p:cNvPr>
          <p:cNvSpPr>
            <a:spLocks noGrp="1"/>
          </p:cNvSpPr>
          <p:nvPr>
            <p:ph type="subTitle" idx="1"/>
          </p:nvPr>
        </p:nvSpPr>
        <p:spPr/>
        <p:txBody>
          <a:bodyPr/>
          <a:lstStyle/>
          <a:p>
            <a:r>
              <a:rPr lang="en-US" altLang="zh-CN" dirty="0">
                <a:latin typeface="+mn-lt"/>
              </a:rPr>
              <a:t>Reported by </a:t>
            </a:r>
            <a:r>
              <a:rPr lang="zh-CN" altLang="en-US" dirty="0"/>
              <a:t>李心宸</a:t>
            </a:r>
            <a:endParaRPr lang="en-US" altLang="zh-CN" dirty="0"/>
          </a:p>
          <a:p>
            <a:r>
              <a:rPr lang="en-US" altLang="zh-CN" dirty="0"/>
              <a:t>2022.4.20</a:t>
            </a:r>
            <a:endParaRPr lang="zh-CN" altLang="en-US" dirty="0"/>
          </a:p>
        </p:txBody>
      </p:sp>
    </p:spTree>
    <p:extLst>
      <p:ext uri="{BB962C8B-B14F-4D97-AF65-F5344CB8AC3E}">
        <p14:creationId xmlns:p14="http://schemas.microsoft.com/office/powerpoint/2010/main" val="143447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DA37-5919-425E-8CE3-087C66902728}"/>
              </a:ext>
            </a:extLst>
          </p:cNvPr>
          <p:cNvSpPr>
            <a:spLocks noGrp="1"/>
          </p:cNvSpPr>
          <p:nvPr>
            <p:ph type="title"/>
          </p:nvPr>
        </p:nvSpPr>
        <p:spPr/>
        <p:txBody>
          <a:bodyPr/>
          <a:lstStyle/>
          <a:p>
            <a:r>
              <a:rPr lang="en-US" altLang="zh-CN" dirty="0"/>
              <a:t>Competitive Balance in MLB</a:t>
            </a:r>
            <a:endParaRPr lang="zh-CN" altLang="en-US" dirty="0"/>
          </a:p>
        </p:txBody>
      </p:sp>
      <p:sp>
        <p:nvSpPr>
          <p:cNvPr id="3" name="内容占位符 2">
            <a:extLst>
              <a:ext uri="{FF2B5EF4-FFF2-40B4-BE49-F238E27FC236}">
                <a16:creationId xmlns:a16="http://schemas.microsoft.com/office/drawing/2014/main" id="{FA148B1D-6649-495D-9517-3CFB07F3D12D}"/>
              </a:ext>
            </a:extLst>
          </p:cNvPr>
          <p:cNvSpPr>
            <a:spLocks noGrp="1"/>
          </p:cNvSpPr>
          <p:nvPr>
            <p:ph idx="1"/>
          </p:nvPr>
        </p:nvSpPr>
        <p:spPr/>
        <p:txBody>
          <a:bodyPr>
            <a:normAutofit fontScale="92500" lnSpcReduction="10000"/>
          </a:bodyPr>
          <a:lstStyle/>
          <a:p>
            <a:r>
              <a:rPr lang="en-US" altLang="zh-CN" dirty="0"/>
              <a:t>Does it really work?</a:t>
            </a:r>
            <a:endParaRPr lang="en-US" altLang="zh-CN" sz="1500" dirty="0"/>
          </a:p>
          <a:p>
            <a:pPr algn="just">
              <a:buFont typeface="Arial" panose="020B0604020202020204" pitchFamily="34" charset="0"/>
              <a:buChar char="•"/>
            </a:pPr>
            <a:r>
              <a:rPr lang="en-US" altLang="zh-CN" sz="1500" dirty="0" err="1"/>
              <a:t>Dietl</a:t>
            </a:r>
            <a:r>
              <a:rPr lang="en-US" altLang="zh-CN" sz="1500" dirty="0"/>
              <a:t> et al (2010) develop a game-theoretic model of an n-club league consisting of small-market and large-market clubs and derive fan demand from a general utility function by assuming that a </a:t>
            </a:r>
            <a:r>
              <a:rPr lang="en-US" altLang="zh-CN" sz="1500" dirty="0">
                <a:solidFill>
                  <a:srgbClr val="FF0000"/>
                </a:solidFill>
              </a:rPr>
              <a:t>fan’s willingness </a:t>
            </a:r>
            <a:r>
              <a:rPr lang="en-US" altLang="zh-CN" sz="1500" dirty="0"/>
              <a:t>to pay depends on the quality of the league. </a:t>
            </a:r>
            <a:r>
              <a:rPr lang="en-US" altLang="zh-CN" sz="1500" dirty="0">
                <a:solidFill>
                  <a:srgbClr val="FF0000"/>
                </a:solidFill>
              </a:rPr>
              <a:t>A higher luxury tax induces small clubs to increase their salary payments</a:t>
            </a:r>
            <a:r>
              <a:rPr lang="en-US" altLang="zh-CN" sz="1500" dirty="0"/>
              <a:t>. If fans have a high preference for aggregate talent, however, </a:t>
            </a:r>
            <a:r>
              <a:rPr lang="en-US" altLang="zh-CN" sz="1500" dirty="0">
                <a:solidFill>
                  <a:srgbClr val="FF0000"/>
                </a:solidFill>
              </a:rPr>
              <a:t>large clubs will respond by decreasing their salary payments</a:t>
            </a:r>
            <a:r>
              <a:rPr lang="en-US" altLang="zh-CN" sz="1500" dirty="0"/>
              <a:t>. Aggregate payrolls will increase with a higher tax rate, as the increase in salary payments by small clubs is always larger than the decrease in salary payments by large clubs. As a consequence, both competitive balance and total salary payments will increase.</a:t>
            </a:r>
          </a:p>
          <a:p>
            <a:pPr algn="just">
              <a:buFont typeface="Arial" panose="020B0604020202020204" pitchFamily="34" charset="0"/>
              <a:buChar char="•"/>
            </a:pPr>
            <a:r>
              <a:rPr lang="en-US" altLang="zh-CN" sz="1500" dirty="0" err="1"/>
              <a:t>Ajilore</a:t>
            </a:r>
            <a:r>
              <a:rPr lang="en-US" altLang="zh-CN" sz="1500" dirty="0"/>
              <a:t> and Hendrickson (2002) analyze the effect of luxury taxes on competitive balance in MLB by empirically estimating the impact of luxury taxes on team competitiveness. The results show that </a:t>
            </a:r>
            <a:r>
              <a:rPr lang="en-US" altLang="zh-CN" sz="1500" dirty="0">
                <a:solidFill>
                  <a:srgbClr val="FF0000"/>
                </a:solidFill>
              </a:rPr>
              <a:t>the introduction of a luxury tax in MLB has reduced the competitive inequality of teams. </a:t>
            </a:r>
            <a:r>
              <a:rPr lang="zh-CN" altLang="en-US" sz="1500" dirty="0">
                <a:solidFill>
                  <a:schemeClr val="tx1"/>
                </a:solidFill>
              </a:rPr>
              <a:t>（</a:t>
            </a:r>
            <a:r>
              <a:rPr lang="en-US" altLang="zh-CN" sz="1500" dirty="0">
                <a:solidFill>
                  <a:schemeClr val="tx1"/>
                </a:solidFill>
              </a:rPr>
              <a:t>1995-2005 seasons</a:t>
            </a:r>
            <a:r>
              <a:rPr lang="zh-CN" altLang="en-US" sz="1500" dirty="0">
                <a:solidFill>
                  <a:schemeClr val="tx1"/>
                </a:solidFill>
              </a:rPr>
              <a:t>）</a:t>
            </a:r>
            <a:endParaRPr lang="en-US" altLang="zh-CN" sz="1500" dirty="0">
              <a:solidFill>
                <a:schemeClr val="tx1"/>
              </a:solidFill>
            </a:endParaRPr>
          </a:p>
          <a:p>
            <a:pPr algn="just">
              <a:buFont typeface="Arial" panose="020B0604020202020204" pitchFamily="34" charset="0"/>
              <a:buChar char="•"/>
            </a:pPr>
            <a:r>
              <a:rPr lang="en-US" altLang="zh-CN" sz="1500" dirty="0">
                <a:solidFill>
                  <a:schemeClr val="tx1"/>
                </a:solidFill>
              </a:rPr>
              <a:t>However, the problem is that there is </a:t>
            </a:r>
            <a:r>
              <a:rPr lang="en-US" altLang="zh-CN" sz="1500" dirty="0">
                <a:solidFill>
                  <a:srgbClr val="FF0000"/>
                </a:solidFill>
              </a:rPr>
              <a:t>not a requirement of the league that the money received through revenue-sharing go to the players of the club</a:t>
            </a:r>
            <a:r>
              <a:rPr lang="en-US" altLang="zh-CN" sz="1500" dirty="0">
                <a:solidFill>
                  <a:schemeClr val="tx1"/>
                </a:solidFill>
              </a:rPr>
              <a:t>, so the </a:t>
            </a:r>
            <a:r>
              <a:rPr lang="en-US" altLang="zh-CN" sz="1500" dirty="0">
                <a:solidFill>
                  <a:srgbClr val="FF0000"/>
                </a:solidFill>
              </a:rPr>
              <a:t>additional revenue can be used as seen fit</a:t>
            </a:r>
            <a:r>
              <a:rPr lang="en-US" altLang="zh-CN" sz="1500" dirty="0">
                <a:solidFill>
                  <a:schemeClr val="tx1"/>
                </a:solidFill>
              </a:rPr>
              <a:t>. If the money is not going towards the players thought, there still exists this lack of balance between salaries of high-revenue teams and lower-revenue teams (Faunce, 2021).</a:t>
            </a:r>
          </a:p>
          <a:p>
            <a:pPr algn="just">
              <a:buFont typeface="Arial" panose="020B0604020202020204" pitchFamily="34" charset="0"/>
              <a:buChar char="•"/>
            </a:pPr>
            <a:endParaRPr lang="en-US" altLang="zh-CN" sz="1500" dirty="0">
              <a:solidFill>
                <a:srgbClr val="FF0000"/>
              </a:solidFill>
            </a:endParaRPr>
          </a:p>
          <a:p>
            <a:pPr>
              <a:buFont typeface="Arial" panose="020B0604020202020204" pitchFamily="34" charset="0"/>
              <a:buChar char="•"/>
            </a:pPr>
            <a:endParaRPr lang="en-US" altLang="zh-CN" sz="1500" dirty="0"/>
          </a:p>
        </p:txBody>
      </p:sp>
      <p:sp>
        <p:nvSpPr>
          <p:cNvPr id="6" name="灯片编号占位符 5">
            <a:extLst>
              <a:ext uri="{FF2B5EF4-FFF2-40B4-BE49-F238E27FC236}">
                <a16:creationId xmlns:a16="http://schemas.microsoft.com/office/drawing/2014/main" id="{EA62B654-A803-4FCD-89A8-F641BF424A25}"/>
              </a:ext>
            </a:extLst>
          </p:cNvPr>
          <p:cNvSpPr>
            <a:spLocks noGrp="1"/>
          </p:cNvSpPr>
          <p:nvPr>
            <p:ph type="sldNum" sz="quarter" idx="12"/>
          </p:nvPr>
        </p:nvSpPr>
        <p:spPr/>
        <p:txBody>
          <a:bodyPr/>
          <a:lstStyle/>
          <a:p>
            <a:fld id="{03C3F5E1-8BEB-46F8-B0C6-3051342B5E98}" type="slidenum">
              <a:rPr lang="en-US" smtClean="0"/>
              <a:pPr/>
              <a:t>10</a:t>
            </a:fld>
            <a:endParaRPr lang="en-US" dirty="0"/>
          </a:p>
        </p:txBody>
      </p:sp>
    </p:spTree>
    <p:extLst>
      <p:ext uri="{BB962C8B-B14F-4D97-AF65-F5344CB8AC3E}">
        <p14:creationId xmlns:p14="http://schemas.microsoft.com/office/powerpoint/2010/main" val="60983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1ACF8-48ED-44EC-873E-ECE3A4F89E51}"/>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49BC1C59-3D56-47F4-BAE1-EE2D9F9A3C6F}"/>
              </a:ext>
            </a:extLst>
          </p:cNvPr>
          <p:cNvSpPr>
            <a:spLocks noGrp="1"/>
          </p:cNvSpPr>
          <p:nvPr>
            <p:ph idx="1"/>
          </p:nvPr>
        </p:nvSpPr>
        <p:spPr>
          <a:xfrm>
            <a:off x="822960" y="1207008"/>
            <a:ext cx="8016240" cy="4662086"/>
          </a:xfrm>
        </p:spPr>
        <p:txBody>
          <a:bodyPr>
            <a:normAutofit fontScale="92500" lnSpcReduction="10000"/>
          </a:bodyPr>
          <a:lstStyle/>
          <a:p>
            <a:r>
              <a:rPr lang="en-US" altLang="zh-CN" sz="1200" dirty="0" err="1"/>
              <a:t>Rottenberg</a:t>
            </a:r>
            <a:r>
              <a:rPr lang="en-US" altLang="zh-CN" sz="1200" dirty="0"/>
              <a:t> S. The Baseball Players' Labor Market[J]. Journal of Political Economy,1956,64(3):242-258.</a:t>
            </a:r>
          </a:p>
          <a:p>
            <a:r>
              <a:rPr lang="en-US" altLang="zh-CN" sz="1200" dirty="0"/>
              <a:t>Humphreys B R. A practical guide to measuring competitive balance[J]. Sports (and) economics, 2019: 75-103.</a:t>
            </a:r>
          </a:p>
          <a:p>
            <a:r>
              <a:rPr lang="zh-CN" altLang="en-US" sz="1200" dirty="0"/>
              <a:t>何文胜</a:t>
            </a:r>
            <a:r>
              <a:rPr lang="en-US" altLang="zh-CN" sz="1200" dirty="0"/>
              <a:t>,</a:t>
            </a:r>
            <a:r>
              <a:rPr lang="zh-CN" altLang="en-US" sz="1200" dirty="0"/>
              <a:t>张保华</a:t>
            </a:r>
            <a:r>
              <a:rPr lang="en-US" altLang="zh-CN" sz="1200" dirty="0"/>
              <a:t>,</a:t>
            </a:r>
            <a:r>
              <a:rPr lang="zh-CN" altLang="en-US" sz="1200" dirty="0"/>
              <a:t>吴元生</a:t>
            </a:r>
            <a:r>
              <a:rPr lang="en-US" altLang="zh-CN" sz="1200" dirty="0"/>
              <a:t>.</a:t>
            </a:r>
            <a:r>
              <a:rPr lang="zh-CN" altLang="en-US" sz="1200" dirty="0"/>
              <a:t>职业体育联盟竞争平衡的测量与分析</a:t>
            </a:r>
            <a:r>
              <a:rPr lang="en-US" altLang="zh-CN" sz="1200" dirty="0"/>
              <a:t>[J].</a:t>
            </a:r>
            <a:r>
              <a:rPr lang="zh-CN" altLang="en-US" sz="1200" dirty="0"/>
              <a:t>体育科学</a:t>
            </a:r>
            <a:r>
              <a:rPr lang="en-US" altLang="zh-CN" sz="1200" dirty="0"/>
              <a:t>. 2009,29(12):12-18.</a:t>
            </a:r>
          </a:p>
          <a:p>
            <a:r>
              <a:rPr lang="en-US" altLang="zh-CN" sz="1200" dirty="0"/>
              <a:t>Humphreys, B. R . Alternative Measures of Competitive Balance in Sports Leagues[J]. Journal of Sports Economics, 2002, 3(2):133-148.</a:t>
            </a:r>
          </a:p>
          <a:p>
            <a:r>
              <a:rPr lang="en-US" altLang="zh-CN" sz="1200" dirty="0"/>
              <a:t>Simmons R, Berri D J. Labor markets in professional team sports[J]. Sports (and) Economics, 2019: 243-269.</a:t>
            </a:r>
          </a:p>
          <a:p>
            <a:r>
              <a:rPr lang="en-US" altLang="zh-CN" sz="1200" dirty="0"/>
              <a:t>Competitive Balance Tax  </a:t>
            </a:r>
            <a:r>
              <a:rPr lang="en-US" altLang="zh-CN" sz="1200" dirty="0">
                <a:hlinkClick r:id="rId2"/>
              </a:rPr>
              <a:t>https://www.mlb.com/glossary/transactions/competitive-balance-tax</a:t>
            </a:r>
            <a:endParaRPr lang="en-US" altLang="zh-CN" sz="1200" dirty="0"/>
          </a:p>
          <a:p>
            <a:r>
              <a:rPr lang="de-DE" altLang="zh-CN" sz="1200" dirty="0"/>
              <a:t>Dietl H M, Lang M, Werner S. </a:t>
            </a:r>
            <a:r>
              <a:rPr lang="en-US" altLang="zh-CN" sz="1200" dirty="0"/>
              <a:t>The Effect of Luxury Taxes on Competitive Balance, Club Profits, and Social Welfare in Sports Leagues[J]. International Journal of Sport Finance,2010,(5):41-51.</a:t>
            </a:r>
          </a:p>
          <a:p>
            <a:r>
              <a:rPr lang="en-US" altLang="zh-CN" sz="1200" dirty="0"/>
              <a:t>MLB ROSTER HISTORY </a:t>
            </a:r>
            <a:r>
              <a:rPr lang="en-US" altLang="zh-CN" sz="1200" dirty="0">
                <a:hlinkClick r:id="rId3"/>
              </a:rPr>
              <a:t>https://www.baseball-almanac.com/articles/baseball_rosters.shtml</a:t>
            </a:r>
            <a:endParaRPr lang="en-US" altLang="zh-CN" sz="1200" dirty="0"/>
          </a:p>
          <a:p>
            <a:r>
              <a:rPr lang="en-US" altLang="zh-CN" sz="1200" dirty="0"/>
              <a:t>Benefits </a:t>
            </a:r>
            <a:r>
              <a:rPr lang="en-US" altLang="zh-CN" sz="1200" dirty="0">
                <a:hlinkClick r:id="rId4"/>
              </a:rPr>
              <a:t>https://www.mlb.com/player-resource-center/financial-resources/player-benefits</a:t>
            </a:r>
            <a:endParaRPr lang="en-US" altLang="zh-CN" sz="1200" dirty="0"/>
          </a:p>
          <a:p>
            <a:r>
              <a:rPr lang="en-US" altLang="zh-CN" sz="1200" dirty="0"/>
              <a:t>MLB Salary Rankings </a:t>
            </a:r>
            <a:r>
              <a:rPr lang="en-US" altLang="zh-CN" sz="1200" dirty="0">
                <a:hlinkClick r:id="rId5"/>
              </a:rPr>
              <a:t>https://www.spotrac.com/mlb/rankings/</a:t>
            </a:r>
            <a:endParaRPr lang="en-US" altLang="zh-CN" sz="1200" dirty="0"/>
          </a:p>
          <a:p>
            <a:r>
              <a:rPr lang="en-US" altLang="zh-CN" sz="1200" dirty="0"/>
              <a:t>MLB Team Luxury Tax Tracker </a:t>
            </a:r>
            <a:r>
              <a:rPr lang="en-US" altLang="zh-CN" sz="1200" dirty="0">
                <a:hlinkClick r:id="rId6"/>
              </a:rPr>
              <a:t>https://www.spotrac.com/mlb/tax/2021/</a:t>
            </a:r>
            <a:endParaRPr lang="en-US" altLang="zh-CN" sz="1200" dirty="0"/>
          </a:p>
          <a:p>
            <a:r>
              <a:rPr lang="en-US" altLang="zh-CN" sz="1200" dirty="0" err="1"/>
              <a:t>Ajilore</a:t>
            </a:r>
            <a:r>
              <a:rPr lang="en-US" altLang="zh-CN" sz="1200" dirty="0"/>
              <a:t> O, Hendrickson J. The impact of the luxury tax on competitive balance in Major League Baseball[J]. Journal of Sports Economics, 2002, 3(2).</a:t>
            </a:r>
          </a:p>
          <a:p>
            <a:r>
              <a:rPr lang="en-US" altLang="zh-CN" sz="1200" dirty="0"/>
              <a:t>Faunce M T. Major League Baseball’s Biggest Failure–The Competitive Balance Tax[J]. 2021.</a:t>
            </a:r>
          </a:p>
          <a:p>
            <a:endParaRPr lang="en-US" altLang="zh-CN" sz="1200" dirty="0"/>
          </a:p>
          <a:p>
            <a:endParaRPr lang="en-US" altLang="zh-CN" sz="1200" dirty="0"/>
          </a:p>
          <a:p>
            <a:endParaRPr lang="en-US" altLang="zh-CN" sz="1200" dirty="0"/>
          </a:p>
          <a:p>
            <a:endParaRPr lang="en-US" altLang="zh-CN" sz="1200" dirty="0"/>
          </a:p>
          <a:p>
            <a:endParaRPr lang="zh-CN" altLang="en-US" sz="1200" dirty="0"/>
          </a:p>
          <a:p>
            <a:endParaRPr lang="zh-CN" altLang="en-US" dirty="0"/>
          </a:p>
        </p:txBody>
      </p:sp>
      <p:sp>
        <p:nvSpPr>
          <p:cNvPr id="4" name="日期占位符 3">
            <a:extLst>
              <a:ext uri="{FF2B5EF4-FFF2-40B4-BE49-F238E27FC236}">
                <a16:creationId xmlns:a16="http://schemas.microsoft.com/office/drawing/2014/main" id="{4CC03062-1009-420D-8743-F29D10B5CE1C}"/>
              </a:ext>
            </a:extLst>
          </p:cNvPr>
          <p:cNvSpPr>
            <a:spLocks noGrp="1"/>
          </p:cNvSpPr>
          <p:nvPr>
            <p:ph type="dt" sz="half" idx="10"/>
          </p:nvPr>
        </p:nvSpPr>
        <p:spPr/>
        <p:txBody>
          <a:bodyPr/>
          <a:lstStyle/>
          <a:p>
            <a:endParaRPr lang="en-US" dirty="0"/>
          </a:p>
        </p:txBody>
      </p:sp>
      <p:sp>
        <p:nvSpPr>
          <p:cNvPr id="5" name="页脚占位符 4">
            <a:extLst>
              <a:ext uri="{FF2B5EF4-FFF2-40B4-BE49-F238E27FC236}">
                <a16:creationId xmlns:a16="http://schemas.microsoft.com/office/drawing/2014/main" id="{4F7D8BD2-D544-4F35-9B9E-40A6D40B8033}"/>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D54AE1D-F238-4E8B-B3CE-BFCFE70AC619}"/>
              </a:ext>
            </a:extLst>
          </p:cNvPr>
          <p:cNvSpPr>
            <a:spLocks noGrp="1"/>
          </p:cNvSpPr>
          <p:nvPr>
            <p:ph type="sldNum" sz="quarter" idx="12"/>
          </p:nvPr>
        </p:nvSpPr>
        <p:spPr/>
        <p:txBody>
          <a:bodyPr/>
          <a:lstStyle/>
          <a:p>
            <a:fld id="{03C3F5E1-8BEB-46F8-B0C6-3051342B5E98}" type="slidenum">
              <a:rPr lang="en-US" smtClean="0"/>
              <a:pPr/>
              <a:t>11</a:t>
            </a:fld>
            <a:endParaRPr lang="en-US" dirty="0"/>
          </a:p>
        </p:txBody>
      </p:sp>
    </p:spTree>
    <p:extLst>
      <p:ext uri="{BB962C8B-B14F-4D97-AF65-F5344CB8AC3E}">
        <p14:creationId xmlns:p14="http://schemas.microsoft.com/office/powerpoint/2010/main" val="225486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DA37-5919-425E-8CE3-087C66902728}"/>
              </a:ext>
            </a:extLst>
          </p:cNvPr>
          <p:cNvSpPr>
            <a:spLocks noGrp="1"/>
          </p:cNvSpPr>
          <p:nvPr>
            <p:ph type="title"/>
          </p:nvPr>
        </p:nvSpPr>
        <p:spPr/>
        <p:txBody>
          <a:bodyPr/>
          <a:lstStyle/>
          <a:p>
            <a:r>
              <a:rPr lang="en-US" altLang="zh-CN" dirty="0"/>
              <a:t>What is Competitive Balance</a:t>
            </a:r>
            <a:endParaRPr lang="zh-CN" altLang="en-US" dirty="0"/>
          </a:p>
        </p:txBody>
      </p:sp>
      <p:sp>
        <p:nvSpPr>
          <p:cNvPr id="3" name="内容占位符 2">
            <a:extLst>
              <a:ext uri="{FF2B5EF4-FFF2-40B4-BE49-F238E27FC236}">
                <a16:creationId xmlns:a16="http://schemas.microsoft.com/office/drawing/2014/main" id="{FA148B1D-6649-495D-9517-3CFB07F3D12D}"/>
              </a:ext>
            </a:extLst>
          </p:cNvPr>
          <p:cNvSpPr>
            <a:spLocks noGrp="1"/>
          </p:cNvSpPr>
          <p:nvPr>
            <p:ph idx="1"/>
          </p:nvPr>
        </p:nvSpPr>
        <p:spPr/>
        <p:txBody>
          <a:bodyPr/>
          <a:lstStyle/>
          <a:p>
            <a:r>
              <a:rPr lang="en-US" altLang="zh-CN" dirty="0" err="1"/>
              <a:t>Rottenburg</a:t>
            </a:r>
            <a:r>
              <a:rPr lang="en-US" altLang="zh-CN" dirty="0"/>
              <a:t> (1956)</a:t>
            </a:r>
            <a:r>
              <a:rPr lang="zh-CN" altLang="en-US" dirty="0"/>
              <a:t>：消费者愿意花钱去看比赛的一个必要因素是比赛结果的不确定性</a:t>
            </a:r>
            <a:endParaRPr lang="en-US" altLang="zh-CN" dirty="0"/>
          </a:p>
          <a:p>
            <a:endParaRPr lang="en-US" altLang="zh-CN" dirty="0"/>
          </a:p>
          <a:p>
            <a:r>
              <a:rPr lang="en-US" altLang="zh-CN" dirty="0"/>
              <a:t>Competitive balance refers to the equality of strength of teams in a sports league (Humphreys,2019).</a:t>
            </a:r>
          </a:p>
          <a:p>
            <a:endParaRPr lang="zh-CN" altLang="en-US" dirty="0"/>
          </a:p>
        </p:txBody>
      </p:sp>
      <p:sp>
        <p:nvSpPr>
          <p:cNvPr id="4" name="日期占位符 3">
            <a:extLst>
              <a:ext uri="{FF2B5EF4-FFF2-40B4-BE49-F238E27FC236}">
                <a16:creationId xmlns:a16="http://schemas.microsoft.com/office/drawing/2014/main" id="{924EF550-AE07-41BF-B3A4-3601A846F442}"/>
              </a:ext>
            </a:extLst>
          </p:cNvPr>
          <p:cNvSpPr>
            <a:spLocks noGrp="1"/>
          </p:cNvSpPr>
          <p:nvPr>
            <p:ph type="dt" sz="half" idx="10"/>
          </p:nvPr>
        </p:nvSpPr>
        <p:spPr/>
        <p:txBody>
          <a:bodyPr/>
          <a:lstStyle/>
          <a:p>
            <a:endParaRPr lang="en-US" dirty="0"/>
          </a:p>
        </p:txBody>
      </p:sp>
      <p:sp>
        <p:nvSpPr>
          <p:cNvPr id="5" name="页脚占位符 4">
            <a:extLst>
              <a:ext uri="{FF2B5EF4-FFF2-40B4-BE49-F238E27FC236}">
                <a16:creationId xmlns:a16="http://schemas.microsoft.com/office/drawing/2014/main" id="{7DDD0C3F-19A4-43B6-99C2-D46B6F416826}"/>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A62B654-A803-4FCD-89A8-F641BF424A25}"/>
              </a:ext>
            </a:extLst>
          </p:cNvPr>
          <p:cNvSpPr>
            <a:spLocks noGrp="1"/>
          </p:cNvSpPr>
          <p:nvPr>
            <p:ph type="sldNum" sz="quarter" idx="12"/>
          </p:nvPr>
        </p:nvSpPr>
        <p:spPr/>
        <p:txBody>
          <a:bodyPr/>
          <a:lstStyle/>
          <a:p>
            <a:fld id="{03C3F5E1-8BEB-46F8-B0C6-3051342B5E98}" type="slidenum">
              <a:rPr lang="en-US" smtClean="0"/>
              <a:pPr/>
              <a:t>2</a:t>
            </a:fld>
            <a:endParaRPr lang="en-US" dirty="0"/>
          </a:p>
        </p:txBody>
      </p:sp>
    </p:spTree>
    <p:extLst>
      <p:ext uri="{BB962C8B-B14F-4D97-AF65-F5344CB8AC3E}">
        <p14:creationId xmlns:p14="http://schemas.microsoft.com/office/powerpoint/2010/main" val="342433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DA37-5919-425E-8CE3-087C66902728}"/>
              </a:ext>
            </a:extLst>
          </p:cNvPr>
          <p:cNvSpPr>
            <a:spLocks noGrp="1"/>
          </p:cNvSpPr>
          <p:nvPr>
            <p:ph type="title"/>
          </p:nvPr>
        </p:nvSpPr>
        <p:spPr/>
        <p:txBody>
          <a:bodyPr/>
          <a:lstStyle/>
          <a:p>
            <a:r>
              <a:rPr lang="en-US" altLang="zh-CN" dirty="0"/>
              <a:t>How to measure Competitive Balance</a:t>
            </a:r>
            <a:endParaRPr lang="zh-CN" altLang="en-US" dirty="0"/>
          </a:p>
        </p:txBody>
      </p:sp>
      <p:sp>
        <p:nvSpPr>
          <p:cNvPr id="3" name="内容占位符 2">
            <a:extLst>
              <a:ext uri="{FF2B5EF4-FFF2-40B4-BE49-F238E27FC236}">
                <a16:creationId xmlns:a16="http://schemas.microsoft.com/office/drawing/2014/main" id="{FA148B1D-6649-495D-9517-3CFB07F3D12D}"/>
              </a:ext>
            </a:extLst>
          </p:cNvPr>
          <p:cNvSpPr>
            <a:spLocks noGrp="1"/>
          </p:cNvSpPr>
          <p:nvPr>
            <p:ph idx="1"/>
          </p:nvPr>
        </p:nvSpPr>
        <p:spPr>
          <a:xfrm>
            <a:off x="822960" y="1207008"/>
            <a:ext cx="7543800" cy="5252782"/>
          </a:xfrm>
        </p:spPr>
        <p:txBody>
          <a:bodyPr>
            <a:normAutofit fontScale="92500"/>
          </a:bodyPr>
          <a:lstStyle/>
          <a:p>
            <a:r>
              <a:rPr lang="en-US" altLang="zh-CN" dirty="0"/>
              <a:t>Measures of competitive balance can be divided into static and dynamic types.</a:t>
            </a:r>
          </a:p>
          <a:p>
            <a:r>
              <a:rPr lang="en-US" altLang="zh-CN" dirty="0"/>
              <a:t>Static measures</a:t>
            </a:r>
          </a:p>
          <a:p>
            <a:pPr marL="45720" indent="0">
              <a:buNone/>
            </a:pPr>
            <a:r>
              <a:rPr lang="en-US" altLang="zh-CN" dirty="0"/>
              <a:t>Static competitive balance measures reflect dispersion of winning percentages in sports leagues.</a:t>
            </a:r>
          </a:p>
          <a:p>
            <a:pPr marL="45720" indent="0">
              <a:buNone/>
            </a:pPr>
            <a:endParaRPr lang="en-US" altLang="zh-CN" dirty="0"/>
          </a:p>
          <a:p>
            <a:pPr marL="45720" indent="0">
              <a:buNone/>
            </a:pPr>
            <a:r>
              <a:rPr lang="en-US" altLang="zh-CN" dirty="0"/>
              <a:t>Standard Deviation Based Measures</a:t>
            </a:r>
          </a:p>
          <a:p>
            <a:pPr marL="45720" indent="0">
              <a:buNone/>
            </a:pPr>
            <a:r>
              <a:rPr lang="en-US" altLang="zh-CN" sz="900" dirty="0"/>
              <a:t>               is the average winning percent in the league in a single season;  </a:t>
            </a:r>
            <a:r>
              <a:rPr lang="en-US" altLang="zh-CN" sz="900" i="1" dirty="0"/>
              <a:t>N  </a:t>
            </a:r>
            <a:r>
              <a:rPr lang="en-US" altLang="zh-CN" sz="900" dirty="0"/>
              <a:t>is the number of teams in the leagues</a:t>
            </a:r>
          </a:p>
          <a:p>
            <a:pPr marL="45720" indent="0">
              <a:buNone/>
            </a:pPr>
            <a:r>
              <a:rPr lang="en-US" altLang="zh-CN" sz="900" dirty="0"/>
              <a:t>Leagues with a higher σ</a:t>
            </a:r>
            <a:r>
              <a:rPr lang="en-US" altLang="zh-CN" sz="500" dirty="0"/>
              <a:t>w1</a:t>
            </a:r>
            <a:r>
              <a:rPr lang="en-US" altLang="zh-CN" sz="900" dirty="0"/>
              <a:t> have more variability in winning percentages around the mean and less competitive balance; the higher σ</a:t>
            </a:r>
            <a:r>
              <a:rPr lang="en-US" altLang="zh-CN" sz="500" dirty="0"/>
              <a:t>w1</a:t>
            </a:r>
            <a:r>
              <a:rPr lang="en-US" altLang="zh-CN" sz="900" dirty="0"/>
              <a:t>, the worse the competitive balance is in a league in a given season. Leagues with smaller σ</a:t>
            </a:r>
            <a:r>
              <a:rPr lang="en-US" altLang="zh-CN" sz="500" dirty="0"/>
              <a:t>w1</a:t>
            </a:r>
            <a:r>
              <a:rPr lang="en-US" altLang="zh-CN" sz="900" dirty="0"/>
              <a:t> have less variation in winning percentages around the mean and more competitive balance in a season.</a:t>
            </a:r>
          </a:p>
          <a:p>
            <a:pPr marL="45720" indent="0">
              <a:buNone/>
            </a:pPr>
            <a:r>
              <a:rPr lang="en-US" altLang="zh-CN" dirty="0"/>
              <a:t>Herfindahl-Hirschman Index (HHI) Approach</a:t>
            </a:r>
          </a:p>
          <a:p>
            <a:pPr marL="45720" indent="0">
              <a:buNone/>
            </a:pPr>
            <a:r>
              <a:rPr lang="en-US" altLang="zh-CN" sz="900" dirty="0"/>
              <a:t> </a:t>
            </a:r>
            <a:r>
              <a:rPr lang="en-US" altLang="zh-CN" sz="900" dirty="0" err="1"/>
              <a:t>s</a:t>
            </a:r>
            <a:r>
              <a:rPr lang="en-US" altLang="zh-CN" sz="700" dirty="0" err="1"/>
              <a:t>i</a:t>
            </a:r>
            <a:r>
              <a:rPr lang="en-US" altLang="zh-CN" sz="900" dirty="0"/>
              <a:t> is team i’s share of some league outcome and the league contains N teams. A natural outcome share is each team’s share of the total number of wins in a league in a given season.</a:t>
            </a:r>
          </a:p>
          <a:p>
            <a:pPr marL="45720" indent="0">
              <a:buNone/>
            </a:pPr>
            <a:r>
              <a:rPr lang="en-US" altLang="zh-CN" sz="900" dirty="0"/>
              <a:t>The higher the HHI, the higher the concentration of outcomes, and the less competitive balance in the league.</a:t>
            </a:r>
          </a:p>
          <a:p>
            <a:pPr marL="45720" indent="0">
              <a:buNone/>
            </a:pPr>
            <a:endParaRPr lang="en-US" altLang="zh-CN" sz="900" dirty="0"/>
          </a:p>
          <a:p>
            <a:pPr marL="45720" indent="0">
              <a:buNone/>
            </a:pPr>
            <a:endParaRPr lang="en-US" altLang="zh-CN" sz="900" dirty="0"/>
          </a:p>
          <a:p>
            <a:pPr marL="45720" indent="0">
              <a:buNone/>
            </a:pPr>
            <a:endParaRPr lang="en-US" altLang="zh-CN" dirty="0"/>
          </a:p>
          <a:p>
            <a:pPr marL="45720" indent="0">
              <a:buNone/>
            </a:pPr>
            <a:endParaRPr lang="en-US" altLang="zh-CN" dirty="0"/>
          </a:p>
        </p:txBody>
      </p:sp>
      <p:sp>
        <p:nvSpPr>
          <p:cNvPr id="6" name="灯片编号占位符 5">
            <a:extLst>
              <a:ext uri="{FF2B5EF4-FFF2-40B4-BE49-F238E27FC236}">
                <a16:creationId xmlns:a16="http://schemas.microsoft.com/office/drawing/2014/main" id="{EA62B654-A803-4FCD-89A8-F641BF424A25}"/>
              </a:ext>
            </a:extLst>
          </p:cNvPr>
          <p:cNvSpPr>
            <a:spLocks noGrp="1"/>
          </p:cNvSpPr>
          <p:nvPr>
            <p:ph type="sldNum" sz="quarter" idx="12"/>
          </p:nvPr>
        </p:nvSpPr>
        <p:spPr/>
        <p:txBody>
          <a:bodyPr/>
          <a:lstStyle/>
          <a:p>
            <a:fld id="{03C3F5E1-8BEB-46F8-B0C6-3051342B5E98}" type="slidenum">
              <a:rPr lang="en-US" smtClean="0"/>
              <a:pPr/>
              <a:t>3</a:t>
            </a:fld>
            <a:endParaRPr lang="en-US" dirty="0"/>
          </a:p>
        </p:txBody>
      </p:sp>
      <p:pic>
        <p:nvPicPr>
          <p:cNvPr id="8" name="图片 7">
            <a:extLst>
              <a:ext uri="{FF2B5EF4-FFF2-40B4-BE49-F238E27FC236}">
                <a16:creationId xmlns:a16="http://schemas.microsoft.com/office/drawing/2014/main" id="{D5E0E2B7-A711-471D-8B67-A70C9D267729}"/>
              </a:ext>
            </a:extLst>
          </p:cNvPr>
          <p:cNvPicPr>
            <a:picLocks noChangeAspect="1"/>
          </p:cNvPicPr>
          <p:nvPr/>
        </p:nvPicPr>
        <p:blipFill>
          <a:blip r:embed="rId2"/>
          <a:stretch>
            <a:fillRect/>
          </a:stretch>
        </p:blipFill>
        <p:spPr>
          <a:xfrm>
            <a:off x="5424982" y="3809422"/>
            <a:ext cx="2197213" cy="660434"/>
          </a:xfrm>
          <a:prstGeom prst="rect">
            <a:avLst/>
          </a:prstGeom>
        </p:spPr>
      </p:pic>
      <p:pic>
        <p:nvPicPr>
          <p:cNvPr id="10" name="图片 9">
            <a:extLst>
              <a:ext uri="{FF2B5EF4-FFF2-40B4-BE49-F238E27FC236}">
                <a16:creationId xmlns:a16="http://schemas.microsoft.com/office/drawing/2014/main" id="{FEFC32B1-B2C3-42A2-B44F-95FD1EE1C7EC}"/>
              </a:ext>
            </a:extLst>
          </p:cNvPr>
          <p:cNvPicPr>
            <a:picLocks noChangeAspect="1"/>
          </p:cNvPicPr>
          <p:nvPr/>
        </p:nvPicPr>
        <p:blipFill>
          <a:blip r:embed="rId3"/>
          <a:stretch>
            <a:fillRect/>
          </a:stretch>
        </p:blipFill>
        <p:spPr>
          <a:xfrm>
            <a:off x="6315859" y="5242561"/>
            <a:ext cx="1238314" cy="444523"/>
          </a:xfrm>
          <a:prstGeom prst="rect">
            <a:avLst/>
          </a:prstGeom>
        </p:spPr>
      </p:pic>
      <p:pic>
        <p:nvPicPr>
          <p:cNvPr id="12" name="图片 11">
            <a:extLst>
              <a:ext uri="{FF2B5EF4-FFF2-40B4-BE49-F238E27FC236}">
                <a16:creationId xmlns:a16="http://schemas.microsoft.com/office/drawing/2014/main" id="{AF2A7E6D-6D5D-404C-84FD-F2EC424DC765}"/>
              </a:ext>
            </a:extLst>
          </p:cNvPr>
          <p:cNvPicPr>
            <a:picLocks noChangeAspect="1"/>
          </p:cNvPicPr>
          <p:nvPr/>
        </p:nvPicPr>
        <p:blipFill>
          <a:blip r:embed="rId4"/>
          <a:stretch>
            <a:fillRect/>
          </a:stretch>
        </p:blipFill>
        <p:spPr>
          <a:xfrm>
            <a:off x="794164" y="3458730"/>
            <a:ext cx="1320868" cy="374669"/>
          </a:xfrm>
          <a:prstGeom prst="rect">
            <a:avLst/>
          </a:prstGeom>
        </p:spPr>
      </p:pic>
      <p:pic>
        <p:nvPicPr>
          <p:cNvPr id="14" name="图片 13">
            <a:extLst>
              <a:ext uri="{FF2B5EF4-FFF2-40B4-BE49-F238E27FC236}">
                <a16:creationId xmlns:a16="http://schemas.microsoft.com/office/drawing/2014/main" id="{1EE1724E-435B-4AB5-9FD7-59CA5CECC23F}"/>
              </a:ext>
            </a:extLst>
          </p:cNvPr>
          <p:cNvPicPr>
            <a:picLocks noChangeAspect="1"/>
          </p:cNvPicPr>
          <p:nvPr/>
        </p:nvPicPr>
        <p:blipFill>
          <a:blip r:embed="rId5"/>
          <a:stretch>
            <a:fillRect/>
          </a:stretch>
        </p:blipFill>
        <p:spPr>
          <a:xfrm>
            <a:off x="2162676" y="3395225"/>
            <a:ext cx="1644735" cy="501676"/>
          </a:xfrm>
          <a:prstGeom prst="rect">
            <a:avLst/>
          </a:prstGeom>
        </p:spPr>
      </p:pic>
      <p:pic>
        <p:nvPicPr>
          <p:cNvPr id="16" name="图片 15">
            <a:extLst>
              <a:ext uri="{FF2B5EF4-FFF2-40B4-BE49-F238E27FC236}">
                <a16:creationId xmlns:a16="http://schemas.microsoft.com/office/drawing/2014/main" id="{08DE0182-FC50-437C-803E-B66B77BFF0A3}"/>
              </a:ext>
            </a:extLst>
          </p:cNvPr>
          <p:cNvPicPr>
            <a:picLocks noChangeAspect="1"/>
          </p:cNvPicPr>
          <p:nvPr/>
        </p:nvPicPr>
        <p:blipFill>
          <a:blip r:embed="rId6"/>
          <a:stretch>
            <a:fillRect/>
          </a:stretch>
        </p:blipFill>
        <p:spPr>
          <a:xfrm>
            <a:off x="3855056" y="3420627"/>
            <a:ext cx="1841595" cy="450873"/>
          </a:xfrm>
          <a:prstGeom prst="rect">
            <a:avLst/>
          </a:prstGeom>
        </p:spPr>
      </p:pic>
      <p:pic>
        <p:nvPicPr>
          <p:cNvPr id="18" name="图片 17">
            <a:extLst>
              <a:ext uri="{FF2B5EF4-FFF2-40B4-BE49-F238E27FC236}">
                <a16:creationId xmlns:a16="http://schemas.microsoft.com/office/drawing/2014/main" id="{C0BC3388-0AD5-47CE-847F-144E4D765247}"/>
              </a:ext>
            </a:extLst>
          </p:cNvPr>
          <p:cNvPicPr>
            <a:picLocks noChangeAspect="1"/>
          </p:cNvPicPr>
          <p:nvPr/>
        </p:nvPicPr>
        <p:blipFill>
          <a:blip r:embed="rId7"/>
          <a:stretch>
            <a:fillRect/>
          </a:stretch>
        </p:blipFill>
        <p:spPr>
          <a:xfrm>
            <a:off x="822960" y="4509627"/>
            <a:ext cx="336567" cy="171459"/>
          </a:xfrm>
          <a:prstGeom prst="rect">
            <a:avLst/>
          </a:prstGeom>
        </p:spPr>
      </p:pic>
    </p:spTree>
    <p:extLst>
      <p:ext uri="{BB962C8B-B14F-4D97-AF65-F5344CB8AC3E}">
        <p14:creationId xmlns:p14="http://schemas.microsoft.com/office/powerpoint/2010/main" val="131111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DA37-5919-425E-8CE3-087C66902728}"/>
              </a:ext>
            </a:extLst>
          </p:cNvPr>
          <p:cNvSpPr>
            <a:spLocks noGrp="1"/>
          </p:cNvSpPr>
          <p:nvPr>
            <p:ph type="title"/>
          </p:nvPr>
        </p:nvSpPr>
        <p:spPr/>
        <p:txBody>
          <a:bodyPr/>
          <a:lstStyle/>
          <a:p>
            <a:r>
              <a:rPr lang="en-US" altLang="zh-CN" dirty="0"/>
              <a:t>How to measure Competitive Balance</a:t>
            </a:r>
            <a:endParaRPr lang="zh-CN" altLang="en-US" dirty="0"/>
          </a:p>
        </p:txBody>
      </p:sp>
      <p:sp>
        <p:nvSpPr>
          <p:cNvPr id="3" name="内容占位符 2">
            <a:extLst>
              <a:ext uri="{FF2B5EF4-FFF2-40B4-BE49-F238E27FC236}">
                <a16:creationId xmlns:a16="http://schemas.microsoft.com/office/drawing/2014/main" id="{FA148B1D-6649-495D-9517-3CFB07F3D12D}"/>
              </a:ext>
            </a:extLst>
          </p:cNvPr>
          <p:cNvSpPr>
            <a:spLocks noGrp="1"/>
          </p:cNvSpPr>
          <p:nvPr>
            <p:ph idx="1"/>
          </p:nvPr>
        </p:nvSpPr>
        <p:spPr>
          <a:xfrm>
            <a:off x="822960" y="1207008"/>
            <a:ext cx="7543800" cy="5252782"/>
          </a:xfrm>
        </p:spPr>
        <p:txBody>
          <a:bodyPr>
            <a:normAutofit/>
          </a:bodyPr>
          <a:lstStyle/>
          <a:p>
            <a:r>
              <a:rPr lang="en-US" altLang="zh-CN" dirty="0"/>
              <a:t>Limitations of static measures:</a:t>
            </a:r>
          </a:p>
          <a:p>
            <a:pPr>
              <a:buFont typeface="Arial" panose="020B0604020202020204" pitchFamily="34" charset="0"/>
              <a:buChar char="•"/>
            </a:pPr>
            <a:r>
              <a:rPr lang="en-US" altLang="zh-CN" dirty="0"/>
              <a:t>Sensitive to differences in league structure and institutional features which reduced their usefulness for comparing competitive balance across leagues, and over time in leagues with variable characteristics.</a:t>
            </a:r>
          </a:p>
          <a:p>
            <a:pPr>
              <a:buFont typeface="Arial" panose="020B0604020202020204" pitchFamily="34" charset="0"/>
              <a:buChar char="•"/>
            </a:pPr>
            <a:r>
              <a:rPr lang="en-US" altLang="zh-CN" dirty="0"/>
              <a:t>None of these measures reflect changes in the relative standings in leagues over time.</a:t>
            </a:r>
          </a:p>
          <a:p>
            <a:endParaRPr lang="en-US" altLang="zh-CN" dirty="0"/>
          </a:p>
          <a:p>
            <a:pPr marL="45720" indent="0">
              <a:buNone/>
            </a:pPr>
            <a:endParaRPr lang="en-US" altLang="zh-CN" sz="900" dirty="0"/>
          </a:p>
          <a:p>
            <a:pPr marL="45720" indent="0">
              <a:buNone/>
            </a:pPr>
            <a:endParaRPr lang="en-US" altLang="zh-CN" sz="900" dirty="0"/>
          </a:p>
          <a:p>
            <a:pPr marL="45720" indent="0">
              <a:buNone/>
            </a:pPr>
            <a:endParaRPr lang="en-US" altLang="zh-CN" dirty="0"/>
          </a:p>
          <a:p>
            <a:pPr marL="45720" indent="0">
              <a:buNone/>
            </a:pPr>
            <a:endParaRPr lang="en-US" altLang="zh-CN" dirty="0"/>
          </a:p>
        </p:txBody>
      </p:sp>
      <p:sp>
        <p:nvSpPr>
          <p:cNvPr id="4" name="日期占位符 3">
            <a:extLst>
              <a:ext uri="{FF2B5EF4-FFF2-40B4-BE49-F238E27FC236}">
                <a16:creationId xmlns:a16="http://schemas.microsoft.com/office/drawing/2014/main" id="{924EF550-AE07-41BF-B3A4-3601A846F442}"/>
              </a:ext>
            </a:extLst>
          </p:cNvPr>
          <p:cNvSpPr>
            <a:spLocks noGrp="1"/>
          </p:cNvSpPr>
          <p:nvPr>
            <p:ph type="dt" sz="half" idx="10"/>
          </p:nvPr>
        </p:nvSpPr>
        <p:spPr/>
        <p:txBody>
          <a:bodyPr/>
          <a:lstStyle/>
          <a:p>
            <a:endParaRPr lang="en-US" dirty="0"/>
          </a:p>
        </p:txBody>
      </p:sp>
      <p:sp>
        <p:nvSpPr>
          <p:cNvPr id="5" name="页脚占位符 4">
            <a:extLst>
              <a:ext uri="{FF2B5EF4-FFF2-40B4-BE49-F238E27FC236}">
                <a16:creationId xmlns:a16="http://schemas.microsoft.com/office/drawing/2014/main" id="{7DDD0C3F-19A4-43B6-99C2-D46B6F416826}"/>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A62B654-A803-4FCD-89A8-F641BF424A25}"/>
              </a:ext>
            </a:extLst>
          </p:cNvPr>
          <p:cNvSpPr>
            <a:spLocks noGrp="1"/>
          </p:cNvSpPr>
          <p:nvPr>
            <p:ph type="sldNum" sz="quarter" idx="12"/>
          </p:nvPr>
        </p:nvSpPr>
        <p:spPr/>
        <p:txBody>
          <a:bodyPr/>
          <a:lstStyle/>
          <a:p>
            <a:fld id="{03C3F5E1-8BEB-46F8-B0C6-3051342B5E98}" type="slidenum">
              <a:rPr lang="en-US" smtClean="0"/>
              <a:pPr/>
              <a:t>4</a:t>
            </a:fld>
            <a:endParaRPr lang="en-US" dirty="0"/>
          </a:p>
        </p:txBody>
      </p:sp>
    </p:spTree>
    <p:extLst>
      <p:ext uri="{BB962C8B-B14F-4D97-AF65-F5344CB8AC3E}">
        <p14:creationId xmlns:p14="http://schemas.microsoft.com/office/powerpoint/2010/main" val="414420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DA37-5919-425E-8CE3-087C66902728}"/>
              </a:ext>
            </a:extLst>
          </p:cNvPr>
          <p:cNvSpPr>
            <a:spLocks noGrp="1"/>
          </p:cNvSpPr>
          <p:nvPr>
            <p:ph type="title"/>
          </p:nvPr>
        </p:nvSpPr>
        <p:spPr/>
        <p:txBody>
          <a:bodyPr/>
          <a:lstStyle/>
          <a:p>
            <a:r>
              <a:rPr lang="en-US" altLang="zh-CN" dirty="0"/>
              <a:t>How to measure Competitive Balance</a:t>
            </a:r>
            <a:endParaRPr lang="zh-CN" altLang="en-US" dirty="0"/>
          </a:p>
        </p:txBody>
      </p:sp>
      <p:sp>
        <p:nvSpPr>
          <p:cNvPr id="3" name="内容占位符 2">
            <a:extLst>
              <a:ext uri="{FF2B5EF4-FFF2-40B4-BE49-F238E27FC236}">
                <a16:creationId xmlns:a16="http://schemas.microsoft.com/office/drawing/2014/main" id="{FA148B1D-6649-495D-9517-3CFB07F3D12D}"/>
              </a:ext>
            </a:extLst>
          </p:cNvPr>
          <p:cNvSpPr>
            <a:spLocks noGrp="1"/>
          </p:cNvSpPr>
          <p:nvPr>
            <p:ph idx="1"/>
          </p:nvPr>
        </p:nvSpPr>
        <p:spPr>
          <a:xfrm>
            <a:off x="822959" y="1207008"/>
            <a:ext cx="7797579" cy="5252782"/>
          </a:xfrm>
        </p:spPr>
        <p:txBody>
          <a:bodyPr>
            <a:normAutofit fontScale="92500" lnSpcReduction="20000"/>
          </a:bodyPr>
          <a:lstStyle/>
          <a:p>
            <a:r>
              <a:rPr lang="en-US" altLang="zh-CN" dirty="0"/>
              <a:t>Dynamic measures</a:t>
            </a:r>
          </a:p>
          <a:p>
            <a:pPr marL="45720" indent="0">
              <a:buNone/>
            </a:pPr>
            <a:r>
              <a:rPr lang="en-US" altLang="zh-CN" dirty="0"/>
              <a:t>Competitive Balance Ratio (CBR)</a:t>
            </a:r>
          </a:p>
          <a:p>
            <a:pPr marL="45720" indent="0">
              <a:buNone/>
            </a:pPr>
            <a:r>
              <a:rPr lang="en-US" altLang="zh-CN" sz="1800" dirty="0"/>
              <a:t>Variation in winning percentages can be decomposed into two parts: within-team variation in winning percentages, capturing team-specific variation over seasons, and within-league variation in winning percentages, capturing within league variation at one point in time.</a:t>
            </a:r>
          </a:p>
          <a:p>
            <a:pPr marL="45720" indent="0">
              <a:buNone/>
            </a:pPr>
            <a:endParaRPr lang="en-US" altLang="zh-CN" dirty="0"/>
          </a:p>
          <a:p>
            <a:pPr marL="45720" indent="0">
              <a:buNone/>
            </a:pPr>
            <a:endParaRPr lang="en-US" altLang="zh-CN" sz="1400" dirty="0"/>
          </a:p>
          <a:p>
            <a:pPr marL="45720" indent="0">
              <a:buNone/>
            </a:pPr>
            <a:r>
              <a:rPr lang="zh-CN" altLang="en-US" sz="1400" dirty="0"/>
              <a:t>一个队在不同赛季的标准差，表示一个队在多个赛季胜率的变化波动；不同队在一个赛季的标准差</a:t>
            </a:r>
            <a:endParaRPr lang="en-US" altLang="zh-CN" sz="1400" dirty="0"/>
          </a:p>
          <a:p>
            <a:pPr marL="45720" indent="0">
              <a:buNone/>
            </a:pPr>
            <a:endParaRPr lang="en-US" altLang="zh-CN" sz="1400" dirty="0"/>
          </a:p>
          <a:p>
            <a:pPr marL="45720" indent="0">
              <a:buNone/>
            </a:pPr>
            <a:endParaRPr lang="en-US" altLang="zh-CN" sz="1400" dirty="0"/>
          </a:p>
          <a:p>
            <a:pPr marL="45720" indent="0">
              <a:buNone/>
            </a:pPr>
            <a:r>
              <a:rPr lang="zh-CN" altLang="en-US" sz="1400" dirty="0"/>
              <a:t>队伍间胜率的平均变化；赛季间胜率的平均变化</a:t>
            </a:r>
            <a:endParaRPr lang="en-US" altLang="zh-CN" sz="1400" dirty="0"/>
          </a:p>
          <a:p>
            <a:pPr marL="45720" indent="0">
              <a:buNone/>
            </a:pPr>
            <a:endParaRPr lang="en-US" altLang="zh-CN" sz="1400" dirty="0"/>
          </a:p>
          <a:p>
            <a:pPr marL="45720" indent="0">
              <a:buNone/>
            </a:pPr>
            <a:endParaRPr lang="en-US" altLang="zh-CN" sz="1400" dirty="0"/>
          </a:p>
          <a:p>
            <a:pPr marL="45720" indent="0">
              <a:buNone/>
            </a:pPr>
            <a:r>
              <a:rPr lang="zh-CN" altLang="en-US" sz="1400" dirty="0"/>
              <a:t>竞争平衡率的取值在</a:t>
            </a:r>
            <a:r>
              <a:rPr lang="en-US" altLang="zh-CN" sz="1400" dirty="0"/>
              <a:t>0-1</a:t>
            </a:r>
            <a:r>
              <a:rPr lang="zh-CN" altLang="en-US" sz="1400" dirty="0"/>
              <a:t>之间</a:t>
            </a:r>
            <a:r>
              <a:rPr lang="en-US" altLang="zh-CN" sz="1400" dirty="0"/>
              <a:t>, larger CBR values indicate more competitive balance</a:t>
            </a:r>
            <a:r>
              <a:rPr lang="zh-CN" altLang="en-US" sz="1400" dirty="0"/>
              <a:t>（何文胜等，</a:t>
            </a:r>
            <a:r>
              <a:rPr lang="en-US" altLang="zh-CN" sz="1400" dirty="0"/>
              <a:t>2009</a:t>
            </a:r>
            <a:r>
              <a:rPr lang="zh-CN" altLang="en-US" sz="1400" dirty="0"/>
              <a:t>；</a:t>
            </a:r>
            <a:r>
              <a:rPr lang="en-US" altLang="zh-CN" sz="1400" dirty="0"/>
              <a:t>Humphreys,2002</a:t>
            </a:r>
            <a:r>
              <a:rPr lang="zh-CN" altLang="en-US" sz="1400" dirty="0"/>
              <a:t>）。</a:t>
            </a:r>
            <a:endParaRPr lang="en-US" altLang="zh-CN" sz="1400" dirty="0"/>
          </a:p>
        </p:txBody>
      </p:sp>
      <p:sp>
        <p:nvSpPr>
          <p:cNvPr id="6" name="灯片编号占位符 5">
            <a:extLst>
              <a:ext uri="{FF2B5EF4-FFF2-40B4-BE49-F238E27FC236}">
                <a16:creationId xmlns:a16="http://schemas.microsoft.com/office/drawing/2014/main" id="{EA62B654-A803-4FCD-89A8-F641BF424A25}"/>
              </a:ext>
            </a:extLst>
          </p:cNvPr>
          <p:cNvSpPr>
            <a:spLocks noGrp="1"/>
          </p:cNvSpPr>
          <p:nvPr>
            <p:ph type="sldNum" sz="quarter" idx="12"/>
          </p:nvPr>
        </p:nvSpPr>
        <p:spPr/>
        <p:txBody>
          <a:bodyPr/>
          <a:lstStyle/>
          <a:p>
            <a:fld id="{03C3F5E1-8BEB-46F8-B0C6-3051342B5E98}" type="slidenum">
              <a:rPr lang="en-US" smtClean="0"/>
              <a:pPr/>
              <a:t>5</a:t>
            </a:fld>
            <a:endParaRPr lang="en-US" dirty="0"/>
          </a:p>
        </p:txBody>
      </p:sp>
      <p:pic>
        <p:nvPicPr>
          <p:cNvPr id="5" name="图片 4">
            <a:extLst>
              <a:ext uri="{FF2B5EF4-FFF2-40B4-BE49-F238E27FC236}">
                <a16:creationId xmlns:a16="http://schemas.microsoft.com/office/drawing/2014/main" id="{3AC2C54E-81C9-4706-B508-7DDCE0F646E1}"/>
              </a:ext>
            </a:extLst>
          </p:cNvPr>
          <p:cNvPicPr>
            <a:picLocks noChangeAspect="1"/>
          </p:cNvPicPr>
          <p:nvPr/>
        </p:nvPicPr>
        <p:blipFill>
          <a:blip r:embed="rId2"/>
          <a:stretch>
            <a:fillRect/>
          </a:stretch>
        </p:blipFill>
        <p:spPr>
          <a:xfrm>
            <a:off x="861604" y="3359146"/>
            <a:ext cx="1936850" cy="603281"/>
          </a:xfrm>
          <a:prstGeom prst="rect">
            <a:avLst/>
          </a:prstGeom>
        </p:spPr>
      </p:pic>
      <p:pic>
        <p:nvPicPr>
          <p:cNvPr id="9" name="图片 8">
            <a:extLst>
              <a:ext uri="{FF2B5EF4-FFF2-40B4-BE49-F238E27FC236}">
                <a16:creationId xmlns:a16="http://schemas.microsoft.com/office/drawing/2014/main" id="{51FC42B7-95EE-429A-825C-639FA2A4A77B}"/>
              </a:ext>
            </a:extLst>
          </p:cNvPr>
          <p:cNvPicPr>
            <a:picLocks noChangeAspect="1"/>
          </p:cNvPicPr>
          <p:nvPr/>
        </p:nvPicPr>
        <p:blipFill>
          <a:blip r:embed="rId3"/>
          <a:stretch>
            <a:fillRect/>
          </a:stretch>
        </p:blipFill>
        <p:spPr>
          <a:xfrm>
            <a:off x="3288411" y="3308095"/>
            <a:ext cx="1987652" cy="647733"/>
          </a:xfrm>
          <a:prstGeom prst="rect">
            <a:avLst/>
          </a:prstGeom>
        </p:spPr>
      </p:pic>
      <p:pic>
        <p:nvPicPr>
          <p:cNvPr id="13" name="图片 12">
            <a:extLst>
              <a:ext uri="{FF2B5EF4-FFF2-40B4-BE49-F238E27FC236}">
                <a16:creationId xmlns:a16="http://schemas.microsoft.com/office/drawing/2014/main" id="{969CFE2F-945A-4E73-80D5-25D3E3FD6F2C}"/>
              </a:ext>
            </a:extLst>
          </p:cNvPr>
          <p:cNvPicPr>
            <a:picLocks noChangeAspect="1"/>
          </p:cNvPicPr>
          <p:nvPr/>
        </p:nvPicPr>
        <p:blipFill>
          <a:blip r:embed="rId4"/>
          <a:stretch>
            <a:fillRect/>
          </a:stretch>
        </p:blipFill>
        <p:spPr>
          <a:xfrm>
            <a:off x="702303" y="4282564"/>
            <a:ext cx="1225613" cy="533427"/>
          </a:xfrm>
          <a:prstGeom prst="rect">
            <a:avLst/>
          </a:prstGeom>
        </p:spPr>
      </p:pic>
      <p:pic>
        <p:nvPicPr>
          <p:cNvPr id="17" name="图片 16">
            <a:extLst>
              <a:ext uri="{FF2B5EF4-FFF2-40B4-BE49-F238E27FC236}">
                <a16:creationId xmlns:a16="http://schemas.microsoft.com/office/drawing/2014/main" id="{86BAB096-CF98-4E14-9F3C-46169095FED9}"/>
              </a:ext>
            </a:extLst>
          </p:cNvPr>
          <p:cNvPicPr>
            <a:picLocks noChangeAspect="1"/>
          </p:cNvPicPr>
          <p:nvPr/>
        </p:nvPicPr>
        <p:blipFill>
          <a:blip r:embed="rId5"/>
          <a:stretch>
            <a:fillRect/>
          </a:stretch>
        </p:blipFill>
        <p:spPr>
          <a:xfrm>
            <a:off x="3288411" y="4339592"/>
            <a:ext cx="1079555" cy="501676"/>
          </a:xfrm>
          <a:prstGeom prst="rect">
            <a:avLst/>
          </a:prstGeom>
        </p:spPr>
      </p:pic>
      <p:pic>
        <p:nvPicPr>
          <p:cNvPr id="20" name="图片 19">
            <a:extLst>
              <a:ext uri="{FF2B5EF4-FFF2-40B4-BE49-F238E27FC236}">
                <a16:creationId xmlns:a16="http://schemas.microsoft.com/office/drawing/2014/main" id="{29F4A342-EBDC-4668-9115-0D023581D62D}"/>
              </a:ext>
            </a:extLst>
          </p:cNvPr>
          <p:cNvPicPr>
            <a:picLocks noChangeAspect="1"/>
          </p:cNvPicPr>
          <p:nvPr/>
        </p:nvPicPr>
        <p:blipFill>
          <a:blip r:embed="rId6"/>
          <a:stretch>
            <a:fillRect/>
          </a:stretch>
        </p:blipFill>
        <p:spPr>
          <a:xfrm>
            <a:off x="822959" y="5212419"/>
            <a:ext cx="1104957" cy="584230"/>
          </a:xfrm>
          <a:prstGeom prst="rect">
            <a:avLst/>
          </a:prstGeom>
        </p:spPr>
      </p:pic>
      <p:sp>
        <p:nvSpPr>
          <p:cNvPr id="22" name="文本框 21">
            <a:extLst>
              <a:ext uri="{FF2B5EF4-FFF2-40B4-BE49-F238E27FC236}">
                <a16:creationId xmlns:a16="http://schemas.microsoft.com/office/drawing/2014/main" id="{0B00DE9B-09BE-45D8-BC71-C8536484D439}"/>
              </a:ext>
            </a:extLst>
          </p:cNvPr>
          <p:cNvSpPr txBox="1"/>
          <p:nvPr/>
        </p:nvSpPr>
        <p:spPr>
          <a:xfrm>
            <a:off x="2341221" y="5273701"/>
            <a:ext cx="4461558" cy="461665"/>
          </a:xfrm>
          <a:prstGeom prst="rect">
            <a:avLst/>
          </a:prstGeom>
          <a:noFill/>
        </p:spPr>
        <p:txBody>
          <a:bodyPr wrap="square" rtlCol="0">
            <a:spAutoFit/>
          </a:bodyPr>
          <a:lstStyle/>
          <a:p>
            <a:r>
              <a:rPr lang="zh-CN" altLang="en-US" sz="1200" dirty="0"/>
              <a:t>如果遇到职业体育赛事调整、联赛扩张或缩小、推迟比赛以及罢赛等情况，比赛场数则会发生变化。</a:t>
            </a:r>
          </a:p>
        </p:txBody>
      </p:sp>
    </p:spTree>
    <p:extLst>
      <p:ext uri="{BB962C8B-B14F-4D97-AF65-F5344CB8AC3E}">
        <p14:creationId xmlns:p14="http://schemas.microsoft.com/office/powerpoint/2010/main" val="262639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DA37-5919-425E-8CE3-087C66902728}"/>
              </a:ext>
            </a:extLst>
          </p:cNvPr>
          <p:cNvSpPr>
            <a:spLocks noGrp="1"/>
          </p:cNvSpPr>
          <p:nvPr>
            <p:ph type="title"/>
          </p:nvPr>
        </p:nvSpPr>
        <p:spPr/>
        <p:txBody>
          <a:bodyPr/>
          <a:lstStyle/>
          <a:p>
            <a:r>
              <a:rPr lang="en-US" altLang="zh-CN" dirty="0"/>
              <a:t>Competitive Balance in MLB</a:t>
            </a:r>
            <a:endParaRPr lang="zh-CN" altLang="en-US" dirty="0"/>
          </a:p>
        </p:txBody>
      </p:sp>
      <p:sp>
        <p:nvSpPr>
          <p:cNvPr id="3" name="内容占位符 2">
            <a:extLst>
              <a:ext uri="{FF2B5EF4-FFF2-40B4-BE49-F238E27FC236}">
                <a16:creationId xmlns:a16="http://schemas.microsoft.com/office/drawing/2014/main" id="{FA148B1D-6649-495D-9517-3CFB07F3D12D}"/>
              </a:ext>
            </a:extLst>
          </p:cNvPr>
          <p:cNvSpPr>
            <a:spLocks noGrp="1"/>
          </p:cNvSpPr>
          <p:nvPr>
            <p:ph idx="1"/>
          </p:nvPr>
        </p:nvSpPr>
        <p:spPr/>
        <p:txBody>
          <a:bodyPr>
            <a:normAutofit/>
          </a:bodyPr>
          <a:lstStyle/>
          <a:p>
            <a:r>
              <a:rPr lang="en-US" altLang="zh-CN" dirty="0"/>
              <a:t>competitive balance in MLB over the 1906 through 2015 seasons</a:t>
            </a:r>
          </a:p>
          <a:p>
            <a:pPr marL="45720" indent="0">
              <a:buNone/>
            </a:pPr>
            <a:r>
              <a:rPr lang="en-US" altLang="zh-CN" sz="1400" dirty="0"/>
              <a:t>The static measures imply that competitive balance increased continuously in MLB over the sample period. The dynamic measures imply that competitive balance was high in the early days of MLB, declined in the 1930s to 1950s, and  then improved after the early 1960s.  A number of key institutional changes occurred in MLB after the mid-1960s, including the imposition of an entry draft</a:t>
            </a:r>
            <a:r>
              <a:rPr lang="zh-CN" altLang="en-US" sz="1400" dirty="0"/>
              <a:t>（选秀）</a:t>
            </a:r>
            <a:r>
              <a:rPr lang="en-US" altLang="zh-CN" sz="1400" dirty="0"/>
              <a:t> in 1965, the advent of free agency</a:t>
            </a:r>
            <a:r>
              <a:rPr lang="zh-CN" altLang="en-US" sz="1400" dirty="0"/>
              <a:t>（自由球员）</a:t>
            </a:r>
            <a:r>
              <a:rPr lang="en-US" altLang="zh-CN" sz="1400" dirty="0"/>
              <a:t> in 1975, and the imposition of a “competitive balance tax” on total team payroll in 1997 (Humphreys,2019).</a:t>
            </a:r>
          </a:p>
          <a:p>
            <a:pPr marL="45720" indent="0">
              <a:buNone/>
            </a:pPr>
            <a:endParaRPr lang="en-US" altLang="zh-CN" dirty="0"/>
          </a:p>
          <a:p>
            <a:endParaRPr lang="en-US" altLang="zh-CN" dirty="0"/>
          </a:p>
          <a:p>
            <a:endParaRPr lang="zh-CN" altLang="en-US" dirty="0"/>
          </a:p>
        </p:txBody>
      </p:sp>
      <p:sp>
        <p:nvSpPr>
          <p:cNvPr id="6" name="灯片编号占位符 5">
            <a:extLst>
              <a:ext uri="{FF2B5EF4-FFF2-40B4-BE49-F238E27FC236}">
                <a16:creationId xmlns:a16="http://schemas.microsoft.com/office/drawing/2014/main" id="{EA62B654-A803-4FCD-89A8-F641BF424A25}"/>
              </a:ext>
            </a:extLst>
          </p:cNvPr>
          <p:cNvSpPr>
            <a:spLocks noGrp="1"/>
          </p:cNvSpPr>
          <p:nvPr>
            <p:ph type="sldNum" sz="quarter" idx="12"/>
          </p:nvPr>
        </p:nvSpPr>
        <p:spPr/>
        <p:txBody>
          <a:bodyPr/>
          <a:lstStyle/>
          <a:p>
            <a:fld id="{03C3F5E1-8BEB-46F8-B0C6-3051342B5E98}" type="slidenum">
              <a:rPr lang="en-US" smtClean="0"/>
              <a:pPr/>
              <a:t>6</a:t>
            </a:fld>
            <a:endParaRPr lang="en-US" dirty="0"/>
          </a:p>
        </p:txBody>
      </p:sp>
      <p:pic>
        <p:nvPicPr>
          <p:cNvPr id="8" name="图片 7">
            <a:extLst>
              <a:ext uri="{FF2B5EF4-FFF2-40B4-BE49-F238E27FC236}">
                <a16:creationId xmlns:a16="http://schemas.microsoft.com/office/drawing/2014/main" id="{EE04AB5B-B516-43AE-85C6-2FB7069A914B}"/>
              </a:ext>
            </a:extLst>
          </p:cNvPr>
          <p:cNvPicPr>
            <a:picLocks noChangeAspect="1"/>
          </p:cNvPicPr>
          <p:nvPr/>
        </p:nvPicPr>
        <p:blipFill>
          <a:blip r:embed="rId2"/>
          <a:stretch>
            <a:fillRect/>
          </a:stretch>
        </p:blipFill>
        <p:spPr>
          <a:xfrm>
            <a:off x="6011626" y="3745173"/>
            <a:ext cx="2979751" cy="1737503"/>
          </a:xfrm>
          <a:prstGeom prst="rect">
            <a:avLst/>
          </a:prstGeom>
        </p:spPr>
      </p:pic>
      <p:pic>
        <p:nvPicPr>
          <p:cNvPr id="10" name="图片 9">
            <a:extLst>
              <a:ext uri="{FF2B5EF4-FFF2-40B4-BE49-F238E27FC236}">
                <a16:creationId xmlns:a16="http://schemas.microsoft.com/office/drawing/2014/main" id="{DF7320AC-1955-464D-A27B-BB4455AFBD0C}"/>
              </a:ext>
            </a:extLst>
          </p:cNvPr>
          <p:cNvPicPr>
            <a:picLocks noChangeAspect="1"/>
          </p:cNvPicPr>
          <p:nvPr/>
        </p:nvPicPr>
        <p:blipFill>
          <a:blip r:embed="rId3"/>
          <a:stretch>
            <a:fillRect/>
          </a:stretch>
        </p:blipFill>
        <p:spPr>
          <a:xfrm>
            <a:off x="2595101" y="3723143"/>
            <a:ext cx="3408133" cy="1987715"/>
          </a:xfrm>
          <a:prstGeom prst="rect">
            <a:avLst/>
          </a:prstGeom>
        </p:spPr>
      </p:pic>
      <p:pic>
        <p:nvPicPr>
          <p:cNvPr id="12" name="图片 11">
            <a:extLst>
              <a:ext uri="{FF2B5EF4-FFF2-40B4-BE49-F238E27FC236}">
                <a16:creationId xmlns:a16="http://schemas.microsoft.com/office/drawing/2014/main" id="{FF1E4D2F-985D-4A77-B4D6-E58C8C519C6B}"/>
              </a:ext>
            </a:extLst>
          </p:cNvPr>
          <p:cNvPicPr>
            <a:picLocks noChangeAspect="1"/>
          </p:cNvPicPr>
          <p:nvPr/>
        </p:nvPicPr>
        <p:blipFill>
          <a:blip r:embed="rId4"/>
          <a:stretch>
            <a:fillRect/>
          </a:stretch>
        </p:blipFill>
        <p:spPr>
          <a:xfrm>
            <a:off x="311285" y="3964526"/>
            <a:ext cx="2795491" cy="1504947"/>
          </a:xfrm>
          <a:prstGeom prst="rect">
            <a:avLst/>
          </a:prstGeom>
        </p:spPr>
      </p:pic>
      <p:sp>
        <p:nvSpPr>
          <p:cNvPr id="14" name="文本框 13">
            <a:extLst>
              <a:ext uri="{FF2B5EF4-FFF2-40B4-BE49-F238E27FC236}">
                <a16:creationId xmlns:a16="http://schemas.microsoft.com/office/drawing/2014/main" id="{1879D76D-E8A1-4FA0-B2EF-FA7E128F6034}"/>
              </a:ext>
            </a:extLst>
          </p:cNvPr>
          <p:cNvSpPr txBox="1"/>
          <p:nvPr/>
        </p:nvSpPr>
        <p:spPr>
          <a:xfrm>
            <a:off x="822960" y="5730893"/>
            <a:ext cx="7957930" cy="646331"/>
          </a:xfrm>
          <a:prstGeom prst="rect">
            <a:avLst/>
          </a:prstGeom>
          <a:noFill/>
        </p:spPr>
        <p:txBody>
          <a:bodyPr wrap="square" rtlCol="0">
            <a:spAutoFit/>
          </a:bodyPr>
          <a:lstStyle/>
          <a:p>
            <a:r>
              <a:rPr lang="en-US" altLang="zh-CN" sz="800" dirty="0"/>
              <a:t>National League (NL) was formed in 1876; American League (AL) was formed in 1901</a:t>
            </a:r>
          </a:p>
          <a:p>
            <a:r>
              <a:rPr lang="zh-CN" altLang="en-US" sz="1400" dirty="0"/>
              <a:t>职业体育联盟可以通过赛事设置、规则约束和优秀运动员公平分配等措施来安排各俱乐部的实力分配</a:t>
            </a:r>
            <a:r>
              <a:rPr lang="en-US" altLang="zh-CN" sz="1400" dirty="0"/>
              <a:t>, </a:t>
            </a:r>
            <a:r>
              <a:rPr lang="zh-CN" altLang="en-US" sz="1400" dirty="0"/>
              <a:t>达到相对公平的程度</a:t>
            </a:r>
            <a:r>
              <a:rPr lang="en-US" altLang="zh-CN" sz="1400" dirty="0"/>
              <a:t>, </a:t>
            </a:r>
            <a:r>
              <a:rPr lang="zh-CN" altLang="en-US" sz="1400" dirty="0"/>
              <a:t>以提高赛事的竞争平衡</a:t>
            </a:r>
            <a:r>
              <a:rPr lang="en-US" altLang="zh-CN" sz="1400" dirty="0"/>
              <a:t>, </a:t>
            </a:r>
            <a:r>
              <a:rPr lang="zh-CN" altLang="en-US" sz="1400" dirty="0"/>
              <a:t>保证整体体育竞争水平的提高。</a:t>
            </a:r>
          </a:p>
        </p:txBody>
      </p:sp>
    </p:spTree>
    <p:extLst>
      <p:ext uri="{BB962C8B-B14F-4D97-AF65-F5344CB8AC3E}">
        <p14:creationId xmlns:p14="http://schemas.microsoft.com/office/powerpoint/2010/main" val="192982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DA37-5919-425E-8CE3-087C66902728}"/>
              </a:ext>
            </a:extLst>
          </p:cNvPr>
          <p:cNvSpPr>
            <a:spLocks noGrp="1"/>
          </p:cNvSpPr>
          <p:nvPr>
            <p:ph type="title"/>
          </p:nvPr>
        </p:nvSpPr>
        <p:spPr/>
        <p:txBody>
          <a:bodyPr/>
          <a:lstStyle/>
          <a:p>
            <a:r>
              <a:rPr lang="en-US" altLang="zh-CN" dirty="0"/>
              <a:t>Competitive Balance in MLB</a:t>
            </a:r>
            <a:endParaRPr lang="zh-CN" altLang="en-US" dirty="0"/>
          </a:p>
        </p:txBody>
      </p:sp>
      <p:sp>
        <p:nvSpPr>
          <p:cNvPr id="3" name="内容占位符 2">
            <a:extLst>
              <a:ext uri="{FF2B5EF4-FFF2-40B4-BE49-F238E27FC236}">
                <a16:creationId xmlns:a16="http://schemas.microsoft.com/office/drawing/2014/main" id="{FA148B1D-6649-495D-9517-3CFB07F3D12D}"/>
              </a:ext>
            </a:extLst>
          </p:cNvPr>
          <p:cNvSpPr>
            <a:spLocks noGrp="1"/>
          </p:cNvSpPr>
          <p:nvPr>
            <p:ph idx="1"/>
          </p:nvPr>
        </p:nvSpPr>
        <p:spPr/>
        <p:txBody>
          <a:bodyPr>
            <a:normAutofit lnSpcReduction="10000"/>
          </a:bodyPr>
          <a:lstStyle/>
          <a:p>
            <a:r>
              <a:rPr lang="en-US" altLang="zh-CN" dirty="0"/>
              <a:t>Competitive Balance Tax/ Luxury Tax</a:t>
            </a:r>
          </a:p>
          <a:p>
            <a:pPr>
              <a:buFont typeface="Arial" panose="020B0604020202020204" pitchFamily="34" charset="0"/>
              <a:buChar char="•"/>
            </a:pPr>
            <a:r>
              <a:rPr lang="en-US" altLang="zh-CN" sz="1400" dirty="0"/>
              <a:t>Luxury tax is an amount paid by a team when have a total payroll that exceeds a given amount. Typically, the proceeds of the tax are taken by the league and distributed to lower revenue teams (Simmons &amp; Berri, 2019).</a:t>
            </a:r>
          </a:p>
          <a:p>
            <a:pPr>
              <a:buFont typeface="Arial" panose="020B0604020202020204" pitchFamily="34" charset="0"/>
              <a:buChar char="•"/>
            </a:pPr>
            <a:r>
              <a:rPr lang="en-US" altLang="zh-CN" sz="1400" dirty="0"/>
              <a:t>The luxury tax was essentially designed to slow the growth of salaries and to prevent large-market teams from signing all of the top players within a league. The money derived from this tax is distributed among the financially weaker teams. The luxury tax thus aims to create a more balanced league, because redistribution among clubs counteracts financial imbalances.</a:t>
            </a:r>
          </a:p>
          <a:p>
            <a:pPr>
              <a:buFont typeface="Arial" panose="020B0604020202020204" pitchFamily="34" charset="0"/>
              <a:buChar char="•"/>
            </a:pPr>
            <a:r>
              <a:rPr lang="en-US" altLang="zh-CN" sz="1400" dirty="0"/>
              <a:t>Those who carry payrolls above that threshold are taxed on each dollar above the threshold, with the tax rate increasing based on the number of consecutive years a club has exceeded the threshold.</a:t>
            </a:r>
          </a:p>
          <a:p>
            <a:pPr>
              <a:buFont typeface="Arial" panose="020B0604020202020204" pitchFamily="34" charset="0"/>
              <a:buChar char="•"/>
            </a:pPr>
            <a:r>
              <a:rPr lang="en-US" altLang="zh-CN" sz="1400" dirty="0"/>
              <a:t>A team's Competitive Balance Tax figure is determined using the average annual value of each player's contract on the 40-man roster, plus any additional player benefits. Every team's final CBT figure is calculated at the end of each season.</a:t>
            </a:r>
          </a:p>
          <a:p>
            <a:pPr marL="45720" indent="0">
              <a:buNone/>
            </a:pPr>
            <a:r>
              <a:rPr lang="zh-CN" altLang="en-US" sz="1000" dirty="0"/>
              <a:t>（</a:t>
            </a:r>
            <a:r>
              <a:rPr lang="en-US" altLang="zh-CN" sz="1000" dirty="0"/>
              <a:t>40-man roster: Also called the reserve list, the 40-man roster is composed of all the players in a Major League club's organization who are signed to a major-league contract; player benefits: Life Insurance, Health Insurance, Pension</a:t>
            </a:r>
            <a:r>
              <a:rPr lang="zh-CN" altLang="en-US" sz="1000" dirty="0"/>
              <a:t>）</a:t>
            </a:r>
            <a:endParaRPr lang="en-US" altLang="zh-CN" sz="1000" dirty="0"/>
          </a:p>
          <a:p>
            <a:pPr>
              <a:buFont typeface="Arial" panose="020B0604020202020204" pitchFamily="34" charset="0"/>
              <a:buChar char="•"/>
            </a:pPr>
            <a:endParaRPr lang="en-US" altLang="zh-CN" sz="1400" dirty="0"/>
          </a:p>
          <a:p>
            <a:pPr marL="45720" indent="0">
              <a:buNone/>
            </a:pPr>
            <a:endParaRPr lang="en-US" altLang="zh-CN" sz="1400" dirty="0"/>
          </a:p>
          <a:p>
            <a:pPr marL="45720" indent="0">
              <a:buNone/>
            </a:pPr>
            <a:endParaRPr lang="en-US" altLang="zh-CN" dirty="0"/>
          </a:p>
          <a:p>
            <a:endParaRPr lang="en-US" altLang="zh-CN" dirty="0"/>
          </a:p>
          <a:p>
            <a:endParaRPr lang="zh-CN" altLang="en-US" dirty="0"/>
          </a:p>
        </p:txBody>
      </p:sp>
      <p:sp>
        <p:nvSpPr>
          <p:cNvPr id="6" name="灯片编号占位符 5">
            <a:extLst>
              <a:ext uri="{FF2B5EF4-FFF2-40B4-BE49-F238E27FC236}">
                <a16:creationId xmlns:a16="http://schemas.microsoft.com/office/drawing/2014/main" id="{EA62B654-A803-4FCD-89A8-F641BF424A25}"/>
              </a:ext>
            </a:extLst>
          </p:cNvPr>
          <p:cNvSpPr>
            <a:spLocks noGrp="1"/>
          </p:cNvSpPr>
          <p:nvPr>
            <p:ph type="sldNum" sz="quarter" idx="12"/>
          </p:nvPr>
        </p:nvSpPr>
        <p:spPr/>
        <p:txBody>
          <a:bodyPr/>
          <a:lstStyle/>
          <a:p>
            <a:fld id="{03C3F5E1-8BEB-46F8-B0C6-3051342B5E98}" type="slidenum">
              <a:rPr lang="en-US" smtClean="0"/>
              <a:pPr/>
              <a:t>7</a:t>
            </a:fld>
            <a:endParaRPr lang="en-US" dirty="0"/>
          </a:p>
        </p:txBody>
      </p:sp>
      <p:sp>
        <p:nvSpPr>
          <p:cNvPr id="4" name="文本框 3">
            <a:extLst>
              <a:ext uri="{FF2B5EF4-FFF2-40B4-BE49-F238E27FC236}">
                <a16:creationId xmlns:a16="http://schemas.microsoft.com/office/drawing/2014/main" id="{2EDE03FA-C1B5-4164-9483-4C8FC6F70A8E}"/>
              </a:ext>
            </a:extLst>
          </p:cNvPr>
          <p:cNvSpPr txBox="1"/>
          <p:nvPr/>
        </p:nvSpPr>
        <p:spPr>
          <a:xfrm>
            <a:off x="822960" y="6136624"/>
            <a:ext cx="5519460" cy="646331"/>
          </a:xfrm>
          <a:prstGeom prst="rect">
            <a:avLst/>
          </a:prstGeom>
          <a:noFill/>
        </p:spPr>
        <p:txBody>
          <a:bodyPr wrap="none" rtlCol="0">
            <a:spAutoFit/>
          </a:bodyPr>
          <a:lstStyle/>
          <a:p>
            <a:r>
              <a:rPr lang="en-US" altLang="zh-CN" sz="900" dirty="0"/>
              <a:t>Resource</a:t>
            </a:r>
            <a:r>
              <a:rPr lang="zh-CN" altLang="en-US" sz="900" dirty="0"/>
              <a:t>：</a:t>
            </a:r>
            <a:r>
              <a:rPr lang="en-US" altLang="zh-CN" sz="900" dirty="0"/>
              <a:t>Competitive Balance Tax  </a:t>
            </a:r>
            <a:r>
              <a:rPr lang="en-US" altLang="zh-CN" sz="900" dirty="0">
                <a:hlinkClick r:id="rId2"/>
              </a:rPr>
              <a:t>https://www.mlb.com/glossary/transactions/competitive-balance-tax</a:t>
            </a:r>
            <a:endParaRPr lang="en-US" altLang="zh-CN" sz="900" dirty="0"/>
          </a:p>
          <a:p>
            <a:r>
              <a:rPr lang="en-US" altLang="zh-CN" sz="900" dirty="0"/>
              <a:t>MLB ROSTER HISTORY </a:t>
            </a:r>
            <a:r>
              <a:rPr lang="en-US" altLang="zh-CN" sz="900" dirty="0">
                <a:hlinkClick r:id="rId3"/>
              </a:rPr>
              <a:t>https://www.baseball-almanac.com/articles/baseball_rosters.shtml</a:t>
            </a:r>
            <a:endParaRPr lang="en-US" altLang="zh-CN" sz="900" dirty="0"/>
          </a:p>
          <a:p>
            <a:r>
              <a:rPr lang="en-US" altLang="zh-CN" sz="900" dirty="0"/>
              <a:t>Benefits </a:t>
            </a:r>
            <a:r>
              <a:rPr lang="en-US" altLang="zh-CN" sz="900" dirty="0">
                <a:hlinkClick r:id="rId4"/>
              </a:rPr>
              <a:t>https://www.mlb.com/player-resource-center/financial-resources/player-benefits</a:t>
            </a:r>
            <a:endParaRPr lang="en-US" altLang="zh-CN" sz="900" dirty="0"/>
          </a:p>
          <a:p>
            <a:endParaRPr lang="zh-CN" altLang="en-US" sz="900" dirty="0"/>
          </a:p>
        </p:txBody>
      </p:sp>
    </p:spTree>
    <p:extLst>
      <p:ext uri="{BB962C8B-B14F-4D97-AF65-F5344CB8AC3E}">
        <p14:creationId xmlns:p14="http://schemas.microsoft.com/office/powerpoint/2010/main" val="193865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DA37-5919-425E-8CE3-087C66902728}"/>
              </a:ext>
            </a:extLst>
          </p:cNvPr>
          <p:cNvSpPr>
            <a:spLocks noGrp="1"/>
          </p:cNvSpPr>
          <p:nvPr>
            <p:ph type="title"/>
          </p:nvPr>
        </p:nvSpPr>
        <p:spPr/>
        <p:txBody>
          <a:bodyPr/>
          <a:lstStyle/>
          <a:p>
            <a:r>
              <a:rPr lang="en-US" altLang="zh-CN" dirty="0"/>
              <a:t>Competitive Balance in MLB</a:t>
            </a:r>
            <a:endParaRPr lang="zh-CN" altLang="en-US" dirty="0"/>
          </a:p>
        </p:txBody>
      </p:sp>
      <p:sp>
        <p:nvSpPr>
          <p:cNvPr id="3" name="内容占位符 2">
            <a:extLst>
              <a:ext uri="{FF2B5EF4-FFF2-40B4-BE49-F238E27FC236}">
                <a16:creationId xmlns:a16="http://schemas.microsoft.com/office/drawing/2014/main" id="{FA148B1D-6649-495D-9517-3CFB07F3D12D}"/>
              </a:ext>
            </a:extLst>
          </p:cNvPr>
          <p:cNvSpPr>
            <a:spLocks noGrp="1"/>
          </p:cNvSpPr>
          <p:nvPr>
            <p:ph idx="1"/>
          </p:nvPr>
        </p:nvSpPr>
        <p:spPr/>
        <p:txBody>
          <a:bodyPr>
            <a:normAutofit/>
          </a:bodyPr>
          <a:lstStyle/>
          <a:p>
            <a:pPr>
              <a:lnSpc>
                <a:spcPct val="120000"/>
              </a:lnSpc>
              <a:buFont typeface="Arial" panose="020B0604020202020204" pitchFamily="34" charset="0"/>
              <a:buChar char="•"/>
            </a:pPr>
            <a:r>
              <a:rPr lang="en-US" altLang="zh-CN" sz="1500" dirty="0"/>
              <a:t>The first luxury tax in professional sports was introduced in 1996 by MLB as part of its Collective Bargaining Agreement (CBA). This agreement imposed a luxury tax of 35% for the first two years and 34% for the third year on the teams with the top five payrolls during the 1997, 1998 and 1999 seasons. Between 2000 and 2002, the luxury tax system was replaced by a revenue-sharing system.</a:t>
            </a:r>
          </a:p>
          <a:p>
            <a:pPr>
              <a:lnSpc>
                <a:spcPct val="120000"/>
              </a:lnSpc>
              <a:buFont typeface="Arial" panose="020B0604020202020204" pitchFamily="34" charset="0"/>
              <a:buChar char="•"/>
            </a:pPr>
            <a:r>
              <a:rPr lang="en-US" altLang="zh-CN" sz="1500" dirty="0"/>
              <a:t>MLB reintroduced a luxury tax system in 2003 and set fixed limits on payrolls for every year. For instance, the limit was $137 million in 2006, $148 million in 2007 and $155 million in 2008. The excess payroll is taxed at 22.5% for first-time offenders, 30% for the second offence and 40% for three or more offences (</a:t>
            </a:r>
            <a:r>
              <a:rPr lang="en-US" altLang="zh-CN" sz="1500" dirty="0" err="1"/>
              <a:t>Dietl</a:t>
            </a:r>
            <a:r>
              <a:rPr lang="en-US" altLang="zh-CN" sz="1500" dirty="0"/>
              <a:t> et al, 2010).</a:t>
            </a:r>
          </a:p>
          <a:p>
            <a:endParaRPr lang="en-US" altLang="zh-CN" dirty="0"/>
          </a:p>
          <a:p>
            <a:endParaRPr lang="zh-CN" altLang="en-US" dirty="0"/>
          </a:p>
        </p:txBody>
      </p:sp>
      <p:sp>
        <p:nvSpPr>
          <p:cNvPr id="6" name="灯片编号占位符 5">
            <a:extLst>
              <a:ext uri="{FF2B5EF4-FFF2-40B4-BE49-F238E27FC236}">
                <a16:creationId xmlns:a16="http://schemas.microsoft.com/office/drawing/2014/main" id="{EA62B654-A803-4FCD-89A8-F641BF424A25}"/>
              </a:ext>
            </a:extLst>
          </p:cNvPr>
          <p:cNvSpPr>
            <a:spLocks noGrp="1"/>
          </p:cNvSpPr>
          <p:nvPr>
            <p:ph type="sldNum" sz="quarter" idx="12"/>
          </p:nvPr>
        </p:nvSpPr>
        <p:spPr/>
        <p:txBody>
          <a:bodyPr/>
          <a:lstStyle/>
          <a:p>
            <a:fld id="{03C3F5E1-8BEB-46F8-B0C6-3051342B5E98}" type="slidenum">
              <a:rPr lang="en-US" smtClean="0"/>
              <a:pPr/>
              <a:t>8</a:t>
            </a:fld>
            <a:endParaRPr lang="en-US" dirty="0"/>
          </a:p>
        </p:txBody>
      </p:sp>
    </p:spTree>
    <p:extLst>
      <p:ext uri="{BB962C8B-B14F-4D97-AF65-F5344CB8AC3E}">
        <p14:creationId xmlns:p14="http://schemas.microsoft.com/office/powerpoint/2010/main" val="82183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DA37-5919-425E-8CE3-087C66902728}"/>
              </a:ext>
            </a:extLst>
          </p:cNvPr>
          <p:cNvSpPr>
            <a:spLocks noGrp="1"/>
          </p:cNvSpPr>
          <p:nvPr>
            <p:ph type="title"/>
          </p:nvPr>
        </p:nvSpPr>
        <p:spPr/>
        <p:txBody>
          <a:bodyPr/>
          <a:lstStyle/>
          <a:p>
            <a:r>
              <a:rPr lang="en-US" altLang="zh-CN" dirty="0"/>
              <a:t>Competitive Balance in MLB</a:t>
            </a:r>
            <a:endParaRPr lang="zh-CN" altLang="en-US" dirty="0"/>
          </a:p>
        </p:txBody>
      </p:sp>
      <p:sp>
        <p:nvSpPr>
          <p:cNvPr id="3" name="内容占位符 2">
            <a:extLst>
              <a:ext uri="{FF2B5EF4-FFF2-40B4-BE49-F238E27FC236}">
                <a16:creationId xmlns:a16="http://schemas.microsoft.com/office/drawing/2014/main" id="{FA148B1D-6649-495D-9517-3CFB07F3D12D}"/>
              </a:ext>
            </a:extLst>
          </p:cNvPr>
          <p:cNvSpPr>
            <a:spLocks noGrp="1"/>
          </p:cNvSpPr>
          <p:nvPr>
            <p:ph idx="1"/>
          </p:nvPr>
        </p:nvSpPr>
        <p:spPr>
          <a:xfrm>
            <a:off x="822960" y="1207008"/>
            <a:ext cx="7543800" cy="5364384"/>
          </a:xfrm>
        </p:spPr>
        <p:txBody>
          <a:bodyPr>
            <a:normAutofit fontScale="55000" lnSpcReduction="20000"/>
          </a:bodyPr>
          <a:lstStyle/>
          <a:p>
            <a:pPr>
              <a:buFont typeface="Arial" panose="020B0604020202020204" pitchFamily="34" charset="0"/>
              <a:buChar char="•"/>
            </a:pPr>
            <a:r>
              <a:rPr lang="en-US" altLang="zh-CN" sz="2100" dirty="0"/>
              <a:t>The following thresholds were put in place per the 2017-2026 collective bargaining agreement:</a:t>
            </a:r>
          </a:p>
          <a:p>
            <a:pPr>
              <a:buFont typeface="Arial" panose="020B0604020202020204" pitchFamily="34" charset="0"/>
              <a:buChar char="•"/>
            </a:pPr>
            <a:r>
              <a:rPr lang="en-US" altLang="zh-CN" sz="1400" dirty="0"/>
              <a:t>2017:  $195 million              2018:  $197 million</a:t>
            </a:r>
          </a:p>
          <a:p>
            <a:pPr>
              <a:buFont typeface="Arial" panose="020B0604020202020204" pitchFamily="34" charset="0"/>
              <a:buChar char="•"/>
            </a:pPr>
            <a:r>
              <a:rPr lang="en-US" altLang="zh-CN" sz="1400" dirty="0"/>
              <a:t>2019:  $206 million              2020:  $208 million</a:t>
            </a:r>
          </a:p>
          <a:p>
            <a:pPr>
              <a:buFont typeface="Arial" panose="020B0604020202020204" pitchFamily="34" charset="0"/>
              <a:buChar char="•"/>
            </a:pPr>
            <a:r>
              <a:rPr lang="en-US" altLang="zh-CN" sz="1400" dirty="0"/>
              <a:t>2021: $210 million.              2022: $230 million</a:t>
            </a:r>
          </a:p>
          <a:p>
            <a:pPr>
              <a:buFont typeface="Arial" panose="020B0604020202020204" pitchFamily="34" charset="0"/>
              <a:buChar char="•"/>
            </a:pPr>
            <a:r>
              <a:rPr lang="en-US" altLang="zh-CN" sz="1400" dirty="0"/>
              <a:t>2023: $233 million               2024: $237 million</a:t>
            </a:r>
          </a:p>
          <a:p>
            <a:pPr>
              <a:buFont typeface="Arial" panose="020B0604020202020204" pitchFamily="34" charset="0"/>
              <a:buChar char="•"/>
            </a:pPr>
            <a:r>
              <a:rPr lang="en-US" altLang="zh-CN" sz="1400" dirty="0"/>
              <a:t>2025: $241 million               2026: $244 million</a:t>
            </a:r>
          </a:p>
          <a:p>
            <a:pPr>
              <a:buFont typeface="Arial" panose="020B0604020202020204" pitchFamily="34" charset="0"/>
              <a:buChar char="•"/>
            </a:pPr>
            <a:r>
              <a:rPr lang="en-US" altLang="zh-CN" sz="2500" dirty="0"/>
              <a:t>A club that exceeds the Competitive Balance Tax threshold is subject to an increasing tax rate depending on how many consecutive years it has done so.</a:t>
            </a:r>
          </a:p>
          <a:p>
            <a:pPr>
              <a:buFont typeface="Arial" panose="020B0604020202020204" pitchFamily="34" charset="0"/>
              <a:buChar char="•"/>
            </a:pPr>
            <a:r>
              <a:rPr lang="en-US" altLang="zh-CN" sz="1400" dirty="0"/>
              <a:t>First year: 20 percent tax on all overages</a:t>
            </a:r>
          </a:p>
          <a:p>
            <a:pPr>
              <a:buFont typeface="Arial" panose="020B0604020202020204" pitchFamily="34" charset="0"/>
              <a:buChar char="•"/>
            </a:pPr>
            <a:r>
              <a:rPr lang="en-US" altLang="zh-CN" sz="1400" dirty="0"/>
              <a:t>Second consecutive year: 30 percent</a:t>
            </a:r>
          </a:p>
          <a:p>
            <a:pPr>
              <a:buFont typeface="Arial" panose="020B0604020202020204" pitchFamily="34" charset="0"/>
              <a:buChar char="•"/>
            </a:pPr>
            <a:r>
              <a:rPr lang="en-US" altLang="zh-CN" sz="1400" dirty="0"/>
              <a:t>Third consecutive year or more: 50 percent</a:t>
            </a:r>
          </a:p>
          <a:p>
            <a:pPr>
              <a:buFont typeface="Arial" panose="020B0604020202020204" pitchFamily="34" charset="0"/>
              <a:buChar char="•"/>
            </a:pPr>
            <a:r>
              <a:rPr lang="en-US" altLang="zh-CN" sz="2500" dirty="0"/>
              <a:t>If a club dips below the luxury tax threshold for a season, the penalty level is reset. So, a club that exceeds the threshold for two straight seasons but then drops below that level would be back at 20 percent the next time it exceeds the threshold.</a:t>
            </a:r>
          </a:p>
          <a:p>
            <a:pPr>
              <a:buFont typeface="Arial" panose="020B0604020202020204" pitchFamily="34" charset="0"/>
              <a:buChar char="•"/>
            </a:pPr>
            <a:r>
              <a:rPr lang="en-US" altLang="zh-CN" sz="2500" dirty="0"/>
              <a:t>There’s also a surcharge threshold for clubs that exceed the base threshold by $20 million or more.</a:t>
            </a:r>
          </a:p>
          <a:p>
            <a:pPr>
              <a:buFont typeface="Arial" panose="020B0604020202020204" pitchFamily="34" charset="0"/>
              <a:buChar char="•"/>
            </a:pPr>
            <a:r>
              <a:rPr lang="en-US" altLang="zh-CN" sz="1400" dirty="0"/>
              <a:t>$20 million to $40 million: 12 percent surcharge</a:t>
            </a:r>
          </a:p>
          <a:p>
            <a:pPr>
              <a:buFont typeface="Arial" panose="020B0604020202020204" pitchFamily="34" charset="0"/>
              <a:buChar char="•"/>
            </a:pPr>
            <a:r>
              <a:rPr lang="en-US" altLang="zh-CN" sz="1400" dirty="0"/>
              <a:t>$40 million to $60 million: 42.5 percent surcharge for first year; 45 percent for each consecutive year after that</a:t>
            </a:r>
          </a:p>
          <a:p>
            <a:pPr>
              <a:buFont typeface="Arial" panose="020B0604020202020204" pitchFamily="34" charset="0"/>
              <a:buChar char="•"/>
            </a:pPr>
            <a:r>
              <a:rPr lang="en-US" altLang="zh-CN" sz="1400" dirty="0"/>
              <a:t>$60 million or more: 60 percent surcharge</a:t>
            </a:r>
          </a:p>
          <a:p>
            <a:pPr marL="45720" indent="0">
              <a:buNone/>
            </a:pPr>
            <a:endParaRPr lang="en-US" altLang="zh-CN" sz="1400" dirty="0"/>
          </a:p>
          <a:p>
            <a:pPr marL="45720" indent="0">
              <a:buNone/>
            </a:pPr>
            <a:endParaRPr lang="en-US" altLang="zh-CN" dirty="0"/>
          </a:p>
          <a:p>
            <a:endParaRPr lang="en-US" altLang="zh-CN" dirty="0"/>
          </a:p>
          <a:p>
            <a:endParaRPr lang="zh-CN" altLang="en-US" dirty="0"/>
          </a:p>
        </p:txBody>
      </p:sp>
      <p:sp>
        <p:nvSpPr>
          <p:cNvPr id="6" name="灯片编号占位符 5">
            <a:extLst>
              <a:ext uri="{FF2B5EF4-FFF2-40B4-BE49-F238E27FC236}">
                <a16:creationId xmlns:a16="http://schemas.microsoft.com/office/drawing/2014/main" id="{EA62B654-A803-4FCD-89A8-F641BF424A25}"/>
              </a:ext>
            </a:extLst>
          </p:cNvPr>
          <p:cNvSpPr>
            <a:spLocks noGrp="1"/>
          </p:cNvSpPr>
          <p:nvPr>
            <p:ph type="sldNum" sz="quarter" idx="12"/>
          </p:nvPr>
        </p:nvSpPr>
        <p:spPr/>
        <p:txBody>
          <a:bodyPr/>
          <a:lstStyle/>
          <a:p>
            <a:fld id="{03C3F5E1-8BEB-46F8-B0C6-3051342B5E98}" type="slidenum">
              <a:rPr lang="en-US" smtClean="0"/>
              <a:pPr/>
              <a:t>9</a:t>
            </a:fld>
            <a:endParaRPr lang="en-US" dirty="0"/>
          </a:p>
        </p:txBody>
      </p:sp>
      <p:pic>
        <p:nvPicPr>
          <p:cNvPr id="7" name="图片 6">
            <a:extLst>
              <a:ext uri="{FF2B5EF4-FFF2-40B4-BE49-F238E27FC236}">
                <a16:creationId xmlns:a16="http://schemas.microsoft.com/office/drawing/2014/main" id="{EFE2C77E-AECF-4219-8CCE-7C91333676FB}"/>
              </a:ext>
            </a:extLst>
          </p:cNvPr>
          <p:cNvPicPr>
            <a:picLocks noChangeAspect="1"/>
          </p:cNvPicPr>
          <p:nvPr/>
        </p:nvPicPr>
        <p:blipFill>
          <a:blip r:embed="rId3"/>
          <a:stretch>
            <a:fillRect/>
          </a:stretch>
        </p:blipFill>
        <p:spPr>
          <a:xfrm>
            <a:off x="2221724" y="1003659"/>
            <a:ext cx="4500110" cy="2475214"/>
          </a:xfrm>
          <a:prstGeom prst="rect">
            <a:avLst/>
          </a:prstGeom>
        </p:spPr>
      </p:pic>
      <p:sp>
        <p:nvSpPr>
          <p:cNvPr id="8" name="文本框 7">
            <a:extLst>
              <a:ext uri="{FF2B5EF4-FFF2-40B4-BE49-F238E27FC236}">
                <a16:creationId xmlns:a16="http://schemas.microsoft.com/office/drawing/2014/main" id="{A13836D1-D3A0-480B-9409-D052D2C261D5}"/>
              </a:ext>
            </a:extLst>
          </p:cNvPr>
          <p:cNvSpPr txBox="1"/>
          <p:nvPr/>
        </p:nvSpPr>
        <p:spPr>
          <a:xfrm>
            <a:off x="822960" y="6202060"/>
            <a:ext cx="5519460" cy="646331"/>
          </a:xfrm>
          <a:prstGeom prst="rect">
            <a:avLst/>
          </a:prstGeom>
          <a:noFill/>
        </p:spPr>
        <p:txBody>
          <a:bodyPr wrap="none" rtlCol="0">
            <a:spAutoFit/>
          </a:bodyPr>
          <a:lstStyle/>
          <a:p>
            <a:r>
              <a:rPr lang="en-US" altLang="zh-CN" sz="900" dirty="0"/>
              <a:t>Resource</a:t>
            </a:r>
            <a:r>
              <a:rPr lang="zh-CN" altLang="en-US" sz="900" dirty="0"/>
              <a:t>：</a:t>
            </a:r>
            <a:r>
              <a:rPr lang="en-US" altLang="zh-CN" sz="900" dirty="0"/>
              <a:t>Competitive Balance Tax  </a:t>
            </a:r>
            <a:r>
              <a:rPr lang="en-US" altLang="zh-CN" sz="900" dirty="0">
                <a:hlinkClick r:id="rId4"/>
              </a:rPr>
              <a:t>https://www.mlb.com/glossary/transactions/competitive-balance-tax</a:t>
            </a:r>
            <a:endParaRPr lang="en-US" altLang="zh-CN" sz="900" dirty="0"/>
          </a:p>
          <a:p>
            <a:r>
              <a:rPr lang="en-US" altLang="zh-CN" sz="900" dirty="0"/>
              <a:t>MLB Salary Rankings </a:t>
            </a:r>
            <a:r>
              <a:rPr lang="en-US" altLang="zh-CN" sz="900" dirty="0">
                <a:hlinkClick r:id="rId5"/>
              </a:rPr>
              <a:t>https://www.spotrac.com/mlb/rankings/</a:t>
            </a:r>
            <a:endParaRPr lang="en-US" altLang="zh-CN" sz="900" dirty="0"/>
          </a:p>
          <a:p>
            <a:r>
              <a:rPr lang="en-US" altLang="zh-CN" sz="900" dirty="0"/>
              <a:t>MLB Team Luxury Tax Tracker </a:t>
            </a:r>
            <a:r>
              <a:rPr lang="en-US" altLang="zh-CN" sz="900" dirty="0">
                <a:hlinkClick r:id="rId6"/>
              </a:rPr>
              <a:t>https://www.spotrac.com/mlb/tax/2021/</a:t>
            </a:r>
            <a:endParaRPr lang="en-US" altLang="zh-CN" sz="900" dirty="0"/>
          </a:p>
          <a:p>
            <a:endParaRPr lang="en-US" altLang="zh-CN" sz="900" dirty="0"/>
          </a:p>
        </p:txBody>
      </p:sp>
      <p:pic>
        <p:nvPicPr>
          <p:cNvPr id="5" name="图片 4">
            <a:extLst>
              <a:ext uri="{FF2B5EF4-FFF2-40B4-BE49-F238E27FC236}">
                <a16:creationId xmlns:a16="http://schemas.microsoft.com/office/drawing/2014/main" id="{7F883AC5-0C5B-4B8E-A3B9-E8CA6543C25B}"/>
              </a:ext>
            </a:extLst>
          </p:cNvPr>
          <p:cNvPicPr>
            <a:picLocks noChangeAspect="1"/>
          </p:cNvPicPr>
          <p:nvPr/>
        </p:nvPicPr>
        <p:blipFill>
          <a:blip r:embed="rId7"/>
          <a:stretch>
            <a:fillRect/>
          </a:stretch>
        </p:blipFill>
        <p:spPr>
          <a:xfrm>
            <a:off x="2159000" y="3478873"/>
            <a:ext cx="5956300" cy="2760930"/>
          </a:xfrm>
          <a:prstGeom prst="rect">
            <a:avLst/>
          </a:prstGeom>
        </p:spPr>
      </p:pic>
    </p:spTree>
    <p:extLst>
      <p:ext uri="{BB962C8B-B14F-4D97-AF65-F5344CB8AC3E}">
        <p14:creationId xmlns:p14="http://schemas.microsoft.com/office/powerpoint/2010/main" val="206655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Cambria Math"/>
        <a:ea typeface="仿宋"/>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 id="{85BD8CA1-878E-43E8-BD13-62E919B4EFAA}" vid="{AF39151E-6F5F-466B-BCA0-FA5E88D4627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4.Presentation</Template>
  <TotalTime>1446</TotalTime>
  <Words>1963</Words>
  <Application>Microsoft Office PowerPoint</Application>
  <PresentationFormat>全屏显示(4:3)</PresentationFormat>
  <Paragraphs>128</Paragraphs>
  <Slides>11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Arial</vt:lpstr>
      <vt:lpstr>Calibri</vt:lpstr>
      <vt:lpstr>Cambria Math</vt:lpstr>
      <vt:lpstr>Wingdings</vt:lpstr>
      <vt:lpstr>Presentation</vt:lpstr>
      <vt:lpstr>Competitive Balance in Major League Baseball (MLB)</vt:lpstr>
      <vt:lpstr>What is Competitive Balance</vt:lpstr>
      <vt:lpstr>How to measure Competitive Balance</vt:lpstr>
      <vt:lpstr>How to measure Competitive Balance</vt:lpstr>
      <vt:lpstr>How to measure Competitive Balance</vt:lpstr>
      <vt:lpstr>Competitive Balance in MLB</vt:lpstr>
      <vt:lpstr>Competitive Balance in MLB</vt:lpstr>
      <vt:lpstr>Competitive Balance in MLB</vt:lpstr>
      <vt:lpstr>Competitive Balance in MLB</vt:lpstr>
      <vt:lpstr>Competitive Balance in MLB</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ws232</dc:creator>
  <cp:lastModifiedBy>ws232</cp:lastModifiedBy>
  <cp:revision>51</cp:revision>
  <dcterms:created xsi:type="dcterms:W3CDTF">2022-04-18T04:50:14Z</dcterms:created>
  <dcterms:modified xsi:type="dcterms:W3CDTF">2022-04-20T04:47:57Z</dcterms:modified>
</cp:coreProperties>
</file>