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37" r:id="rId2"/>
    <p:sldId id="1437" r:id="rId3"/>
    <p:sldId id="1488" r:id="rId4"/>
    <p:sldId id="1496" r:id="rId5"/>
    <p:sldId id="1497" r:id="rId6"/>
    <p:sldId id="1498" r:id="rId7"/>
    <p:sldId id="1499" r:id="rId8"/>
    <p:sldId id="1500" r:id="rId9"/>
    <p:sldId id="1504" r:id="rId10"/>
    <p:sldId id="1501" r:id="rId11"/>
    <p:sldId id="469" r:id="rId12"/>
  </p:sldIdLst>
  <p:sldSz cx="9144000" cy="5143500" type="screen16x9"/>
  <p:notesSz cx="6858000" cy="9144000"/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3855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667" userDrawn="1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113" userDrawn="1">
          <p15:clr>
            <a:srgbClr val="A4A3A4"/>
          </p15:clr>
        </p15:guide>
        <p15:guide id="8" pos="53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无非" initials="无非" lastIdx="1" clrIdx="0">
    <p:extLst>
      <p:ext uri="{19B8F6BF-5375-455C-9EA6-DF929625EA0E}">
        <p15:presenceInfo xmlns:p15="http://schemas.microsoft.com/office/powerpoint/2012/main" userId="7d08fb22cdf17b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1F65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95179" autoAdjust="0"/>
  </p:normalViewPr>
  <p:slideViewPr>
    <p:cSldViewPr snapToGrid="0" snapToObjects="1">
      <p:cViewPr varScale="1">
        <p:scale>
          <a:sx n="50" d="100"/>
          <a:sy n="50" d="100"/>
        </p:scale>
        <p:origin x="28" y="596"/>
      </p:cViewPr>
      <p:guideLst>
        <p:guide orient="horz" pos="2119"/>
        <p:guide pos="3855"/>
        <p:guide orient="horz" pos="1620"/>
        <p:guide orient="horz" pos="667"/>
        <p:guide orient="horz" pos="2927"/>
        <p:guide pos="2880"/>
        <p:guide pos="113"/>
        <p:guide pos="53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26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808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一操，我们是中国大学生体育协会健美操艺术体操分会的主席单位（有健美操、艺术体操等等大体操类项目）。</a:t>
            </a:r>
            <a:endParaRPr lang="en-US" altLang="zh-CN" dirty="0"/>
          </a:p>
          <a:p>
            <a:r>
              <a:rPr lang="zh-CN" altLang="en-US" dirty="0"/>
              <a:t>我们师资力量有世界冠军、全国冠军，负责健美操等项目的全国大学生赛事、培训等组织、管理、执行工作。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83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一拳、一操简短讲历史传承、意义、为什么选择这两个项目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一操，我们是中国大学生体育协会健美操艺术体操分会的主席单位（有健美操、艺术体操等等大体操类项目）。</a:t>
            </a:r>
            <a:endParaRPr lang="en-US" altLang="zh-CN" dirty="0"/>
          </a:p>
          <a:p>
            <a:r>
              <a:rPr lang="zh-CN" altLang="en-US" dirty="0"/>
              <a:t>我们师资力量有世界冠军、全国冠军，负责健美操等项目的全国大学生赛事、培训等组织、管理、执行工作。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46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   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562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69289"/>
            <a:ext cx="7886700" cy="994172"/>
          </a:xfrm>
        </p:spPr>
        <p:txBody>
          <a:bodyPr>
            <a:noAutofit/>
          </a:bodyPr>
          <a:lstStyle/>
          <a:p>
            <a:pPr algn="ctr"/>
            <a:br>
              <a:rPr lang="en-US" altLang="zh-CN" sz="21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zh-CN" altLang="zh-CN" dirty="0"/>
              <a:t>对优秀乒乓球运动员丁宁奥运备战的探究</a:t>
            </a:r>
            <a:br>
              <a:rPr lang="zh-CN" altLang="zh-CN" dirty="0"/>
            </a:b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zh-CN" altLang="en-US" sz="2000" kern="100" dirty="0">
                <a:latin typeface="+mj-ea"/>
                <a:ea typeface="+mj-ea"/>
                <a:cs typeface="Times New Roman" panose="02020603050405020304" pitchFamily="18" charset="0"/>
              </a:rPr>
              <a:t>汇报人：丁宁</a:t>
            </a: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endParaRPr lang="en-US" altLang="zh-CN" sz="21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3092D1-D5FD-4586-813F-EA116E993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3" y="193445"/>
            <a:ext cx="2248145" cy="6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17F57E-D4A8-49CE-B85A-8AA074101E42}"/>
              </a:ext>
            </a:extLst>
          </p:cNvPr>
          <p:cNvSpPr txBox="1"/>
          <p:nvPr/>
        </p:nvSpPr>
        <p:spPr>
          <a:xfrm>
            <a:off x="1093470" y="743632"/>
            <a:ext cx="308610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5. </a:t>
            </a:r>
            <a:r>
              <a:rPr lang="zh-CN" altLang="en-US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预期结果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C475FB-1AA0-4D95-96B9-75683CB43CA6}"/>
              </a:ext>
            </a:extLst>
          </p:cNvPr>
          <p:cNvSpPr/>
          <p:nvPr/>
        </p:nvSpPr>
        <p:spPr>
          <a:xfrm>
            <a:off x="1299844" y="1629697"/>
            <a:ext cx="7640955" cy="246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dirty="0"/>
              <a:t>（一）乒乓球由赛璐珞材质改变为醋酸纤维素塑料球，再改为</a:t>
            </a:r>
            <a:r>
              <a:rPr lang="en-US" altLang="zh-CN" sz="2000" dirty="0"/>
              <a:t>ABS</a:t>
            </a:r>
            <a:r>
              <a:rPr lang="zh-CN" altLang="zh-CN" sz="2000" dirty="0"/>
              <a:t>塑料球，三个阶段丁宁在比赛中的技战术有显著的变化。</a:t>
            </a:r>
          </a:p>
          <a:p>
            <a:pPr>
              <a:lnSpc>
                <a:spcPct val="200000"/>
              </a:lnSpc>
            </a:pPr>
            <a:r>
              <a:rPr lang="zh-CN" altLang="zh-CN" sz="2000" dirty="0"/>
              <a:t>（二）</a:t>
            </a:r>
            <a:r>
              <a:rPr lang="en-US" altLang="zh-CN" sz="2000" dirty="0"/>
              <a:t>ABS</a:t>
            </a:r>
            <a:r>
              <a:rPr lang="zh-CN" altLang="zh-CN" sz="2000" dirty="0"/>
              <a:t>塑料球时代女子技术的前四板争抢更加凶狠、主动。</a:t>
            </a:r>
          </a:p>
          <a:p>
            <a:pPr>
              <a:lnSpc>
                <a:spcPct val="200000"/>
              </a:lnSpc>
            </a:pPr>
            <a:r>
              <a:rPr lang="zh-CN" altLang="zh-CN" sz="2000" dirty="0"/>
              <a:t>（三）女子技术男性化的程度进一步提升。</a:t>
            </a:r>
          </a:p>
        </p:txBody>
      </p:sp>
    </p:spTree>
    <p:extLst>
      <p:ext uri="{BB962C8B-B14F-4D97-AF65-F5344CB8AC3E}">
        <p14:creationId xmlns:p14="http://schemas.microsoft.com/office/powerpoint/2010/main" val="2635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781208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>
                <a:solidFill>
                  <a:srgbClr val="071F65"/>
                </a:solidFill>
                <a:latin typeface="+mj-ea"/>
                <a:ea typeface="+mj-ea"/>
              </a:rPr>
              <a:t>谢谢观看！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0527E7-B3FE-4412-894C-C73B09C4CC82}"/>
              </a:ext>
            </a:extLst>
          </p:cNvPr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531F3CE-8552-4854-9DD1-FDCC143DAFC3}"/>
                </a:ext>
              </a:extLst>
            </p:cNvPr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145">
              <a:extLst>
                <a:ext uri="{FF2B5EF4-FFF2-40B4-BE49-F238E27FC236}">
                  <a16:creationId xmlns:a16="http://schemas.microsoft.com/office/drawing/2014/main" id="{51BC2E1C-EE24-4672-B2B9-7AAFB6D6D675}"/>
                </a:ext>
              </a:extLst>
            </p:cNvPr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" name="TextBox 146">
              <a:extLst>
                <a:ext uri="{FF2B5EF4-FFF2-40B4-BE49-F238E27FC236}">
                  <a16:creationId xmlns:a16="http://schemas.microsoft.com/office/drawing/2014/main" id="{7BAC9CD6-2FE7-419D-AE8F-6755CDA969C6}"/>
                </a:ext>
              </a:extLst>
            </p:cNvPr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F7F510A-D608-4AFF-8087-A1DE99DC7122}"/>
              </a:ext>
            </a:extLst>
          </p:cNvPr>
          <p:cNvSpPr txBox="1"/>
          <p:nvPr/>
        </p:nvSpPr>
        <p:spPr>
          <a:xfrm>
            <a:off x="2400300" y="1292359"/>
            <a:ext cx="5196840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一、研究的目的和意义</a:t>
            </a:r>
            <a:endParaRPr lang="en-US" altLang="zh-CN" sz="2800" b="1" kern="100" dirty="0">
              <a:solidFill>
                <a:srgbClr val="071F65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二、文献综述</a:t>
            </a:r>
            <a:endParaRPr lang="en-US" altLang="zh-CN" sz="2800" b="1" kern="100" dirty="0">
              <a:solidFill>
                <a:srgbClr val="071F65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三、研究方法</a:t>
            </a:r>
            <a:endParaRPr lang="en-US" altLang="zh-CN" sz="2800" b="1" kern="100" dirty="0">
              <a:solidFill>
                <a:srgbClr val="071F65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四、数据来源和种类</a:t>
            </a:r>
            <a:endParaRPr lang="en-US" altLang="zh-CN" sz="2800" b="1" kern="100" dirty="0">
              <a:solidFill>
                <a:srgbClr val="071F65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五、预期结果</a:t>
            </a:r>
          </a:p>
        </p:txBody>
      </p:sp>
    </p:spTree>
    <p:extLst>
      <p:ext uri="{BB962C8B-B14F-4D97-AF65-F5344CB8AC3E}">
        <p14:creationId xmlns:p14="http://schemas.microsoft.com/office/powerpoint/2010/main" val="39595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69289"/>
            <a:ext cx="7886700" cy="994172"/>
          </a:xfrm>
        </p:spPr>
        <p:txBody>
          <a:bodyPr>
            <a:noAutofit/>
          </a:bodyPr>
          <a:lstStyle/>
          <a:p>
            <a:pPr algn="ctr"/>
            <a:br>
              <a:rPr lang="en-US" altLang="zh-CN" sz="21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br>
              <a:rPr lang="en-US" altLang="zh-CN" sz="2100" kern="100" dirty="0">
                <a:latin typeface="+mj-ea"/>
                <a:ea typeface="+mj-ea"/>
                <a:cs typeface="Times New Roman" panose="02020603050405020304" pitchFamily="18" charset="0"/>
              </a:rPr>
            </a:br>
            <a:endParaRPr lang="en-US" altLang="zh-CN" sz="21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681DF9-DECF-450B-8B8F-575AE1A3D6C6}"/>
              </a:ext>
            </a:extLst>
          </p:cNvPr>
          <p:cNvSpPr txBox="1"/>
          <p:nvPr/>
        </p:nvSpPr>
        <p:spPr>
          <a:xfrm>
            <a:off x="1093470" y="743632"/>
            <a:ext cx="308610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en-US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研究目的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C598BF-CF9B-461B-BCEA-DAD2C8FFF212}"/>
              </a:ext>
            </a:extLst>
          </p:cNvPr>
          <p:cNvSpPr txBox="1"/>
          <p:nvPr/>
        </p:nvSpPr>
        <p:spPr>
          <a:xfrm>
            <a:off x="1093470" y="1594420"/>
            <a:ext cx="6957060" cy="280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sz="2000" dirty="0"/>
              <a:t>乒乓球被誉为中国的国球。这一体育项目从维多利亚时代的绅士消遣变成大众运动，中国人在其中发挥了重要作用。到目前为止，中国已经获得了30个奥运会冠军和145个世乒赛冠军。特别是近20年来，中国在国际乒联世锦赛上获得65枚金牌中的57.5枚，占比88%。而在这些奥运会</a:t>
            </a:r>
            <a:r>
              <a:rPr lang="zh-CN" altLang="zh-CN" sz="2000" dirty="0"/>
              <a:t>、</a:t>
            </a:r>
            <a:r>
              <a:rPr lang="zh-TW" altLang="zh-CN" sz="2000" dirty="0"/>
              <a:t>世锦赛</a:t>
            </a:r>
            <a:r>
              <a:rPr lang="zh-CN" altLang="zh-CN" sz="2000" dirty="0"/>
              <a:t>、世界杯</a:t>
            </a:r>
            <a:r>
              <a:rPr lang="zh-TW" altLang="zh-CN" sz="2000" dirty="0"/>
              <a:t>奖牌中</a:t>
            </a:r>
            <a:r>
              <a:rPr lang="zh-CN" altLang="zh-CN" sz="2000" dirty="0"/>
              <a:t>，乒乓球运动员丁宁共获得</a:t>
            </a:r>
            <a:r>
              <a:rPr lang="zh-TW" altLang="zh-CN" sz="2000" dirty="0"/>
              <a:t>3</a:t>
            </a:r>
            <a:r>
              <a:rPr lang="zh-CN" altLang="zh-CN" sz="2000" dirty="0"/>
              <a:t>枚奥运金牌，</a:t>
            </a:r>
            <a:r>
              <a:rPr lang="zh-TW" altLang="zh-CN" sz="2000" dirty="0"/>
              <a:t>3</a:t>
            </a:r>
            <a:r>
              <a:rPr lang="zh-CN" altLang="zh-CN" sz="2000" dirty="0"/>
              <a:t>枚世锦赛女单金牌，</a:t>
            </a:r>
            <a:r>
              <a:rPr lang="zh-TW" altLang="zh-CN" sz="2000" dirty="0"/>
              <a:t>3</a:t>
            </a:r>
            <a:r>
              <a:rPr lang="zh-CN" altLang="zh-CN" sz="2000" dirty="0"/>
              <a:t>枚世界杯女单金牌，加上团体和双打的三大赛金牌，丁宁在其中贡</a:t>
            </a:r>
            <a:r>
              <a:rPr lang="zh-TW" altLang="zh-CN" sz="2000" dirty="0"/>
              <a:t>献了21枚金牌。</a:t>
            </a:r>
            <a:endParaRPr lang="zh-CN" altLang="zh-CN" sz="20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4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EBA3947E-8791-4212-A4ED-000FD77E2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0" y="596727"/>
            <a:ext cx="136959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  <a:sym typeface="Impact" pitchFamily="34" charset="0"/>
              </a:rPr>
              <a:t>研究内容</a:t>
            </a:r>
            <a:endParaRPr lang="zh-CN" altLang="en-US" sz="2400" b="1" kern="100" dirty="0">
              <a:solidFill>
                <a:srgbClr val="071F65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B44F76-7D7F-49E2-9D20-AB7137D9F3D3}"/>
              </a:ext>
            </a:extLst>
          </p:cNvPr>
          <p:cNvSpPr/>
          <p:nvPr/>
        </p:nvSpPr>
        <p:spPr>
          <a:xfrm>
            <a:off x="855980" y="1168032"/>
            <a:ext cx="6492240" cy="280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zh-CN" sz="2000" dirty="0"/>
              <a:t>本文对丁宁备战两个奥运周期的训练、比赛、保障等方面的工作进行研究。研究内容主要包括：丁宁应对比赛用球从赛璐珞改变为醋酸纤维素塑料球再到</a:t>
            </a:r>
            <a:r>
              <a:rPr lang="en-US" altLang="zh-CN" sz="2000" dirty="0"/>
              <a:t>ABS</a:t>
            </a:r>
            <a:r>
              <a:rPr lang="zh-CN" altLang="zh-CN" sz="2000" dirty="0"/>
              <a:t>塑料球时代，技战术的如何进行调整？备战两届奥运会，心理状态如何训练和调节？随着比赛用球的改变和年龄的增大，丁宁的体能训练是如何备战？</a:t>
            </a:r>
          </a:p>
        </p:txBody>
      </p:sp>
    </p:spTree>
    <p:extLst>
      <p:ext uri="{BB962C8B-B14F-4D97-AF65-F5344CB8AC3E}">
        <p14:creationId xmlns:p14="http://schemas.microsoft.com/office/powerpoint/2010/main" val="25996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C2E2760-1A71-4F76-9B91-5ABB875DC630}"/>
              </a:ext>
            </a:extLst>
          </p:cNvPr>
          <p:cNvSpPr/>
          <p:nvPr/>
        </p:nvSpPr>
        <p:spPr>
          <a:xfrm>
            <a:off x="957580" y="891033"/>
            <a:ext cx="7414260" cy="336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研究意义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indent="306070">
              <a:lnSpc>
                <a:spcPct val="150000"/>
              </a:lnSpc>
              <a:spcAft>
                <a:spcPts val="0"/>
              </a:spcAft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indent="30607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/>
              <a:t> </a:t>
            </a:r>
            <a:r>
              <a:rPr lang="zh-CN" altLang="zh-CN" sz="2000" dirty="0"/>
              <a:t>通过对丁宁的训练、比赛、保障工作方面的研究，为如何培养年轻运动员成为综合能力高的优秀运动员带来启示；为高水平运动员如何不断突破技战术、心理、体能方面的瓶颈带来思考。期望这些定性、定量的研究成果为培养高水平竞技运动员带来一些借鉴和帮助。</a:t>
            </a:r>
          </a:p>
        </p:txBody>
      </p:sp>
    </p:spTree>
    <p:extLst>
      <p:ext uri="{BB962C8B-B14F-4D97-AF65-F5344CB8AC3E}">
        <p14:creationId xmlns:p14="http://schemas.microsoft.com/office/powerpoint/2010/main" val="171049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F0DD3B-4927-45C8-BA16-94153628B95D}"/>
              </a:ext>
            </a:extLst>
          </p:cNvPr>
          <p:cNvSpPr/>
          <p:nvPr/>
        </p:nvSpPr>
        <p:spPr>
          <a:xfrm>
            <a:off x="931544" y="973135"/>
            <a:ext cx="76409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（一）相关文献总体概述</a:t>
            </a:r>
            <a:endParaRPr lang="zh-CN" altLang="zh-CN" sz="2000" dirty="0"/>
          </a:p>
          <a:p>
            <a:r>
              <a:rPr lang="zh-CN" altLang="zh-CN" sz="2000" dirty="0"/>
              <a:t>在</a:t>
            </a:r>
            <a:r>
              <a:rPr lang="en-US" altLang="zh-CN" sz="2000" dirty="0"/>
              <a:t>CNKI</a:t>
            </a:r>
            <a:r>
              <a:rPr lang="zh-CN" altLang="zh-CN" sz="2000" dirty="0"/>
              <a:t>中，主题检索“丁宁”和“乒乓球”，时间为</a:t>
            </a:r>
            <a:r>
              <a:rPr lang="en-US" altLang="zh-CN" sz="2000" dirty="0"/>
              <a:t>2010-2022</a:t>
            </a:r>
            <a:r>
              <a:rPr lang="zh-CN" altLang="zh-CN" sz="2000" dirty="0"/>
              <a:t>年，共计检索到</a:t>
            </a:r>
            <a:r>
              <a:rPr lang="en-US" altLang="zh-CN" sz="2000" dirty="0"/>
              <a:t>87</a:t>
            </a:r>
            <a:r>
              <a:rPr lang="zh-CN" altLang="zh-CN" sz="2000" dirty="0"/>
              <a:t>篇学术期刊文章，</a:t>
            </a:r>
            <a:r>
              <a:rPr lang="en-US" altLang="zh-CN" sz="2000" dirty="0"/>
              <a:t>77</a:t>
            </a:r>
            <a:r>
              <a:rPr lang="zh-CN" altLang="zh-CN" sz="2000" dirty="0"/>
              <a:t>篇学位论文，</a:t>
            </a:r>
            <a:r>
              <a:rPr lang="en-US" altLang="zh-CN" sz="2000" dirty="0"/>
              <a:t>10</a:t>
            </a:r>
            <a:r>
              <a:rPr lang="zh-CN" altLang="zh-CN" sz="2000" dirty="0"/>
              <a:t>篇会议论文。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946D3-7BF8-4888-B8F2-3A1FC90AF5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367667"/>
            <a:ext cx="6051550" cy="24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2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5DBB45-07C2-40D1-9ED7-A7ABA1EA79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584200"/>
            <a:ext cx="80899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17F57E-D4A8-49CE-B85A-8AA074101E42}"/>
              </a:ext>
            </a:extLst>
          </p:cNvPr>
          <p:cNvSpPr txBox="1"/>
          <p:nvPr/>
        </p:nvSpPr>
        <p:spPr>
          <a:xfrm>
            <a:off x="1093470" y="743632"/>
            <a:ext cx="308610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C475FB-1AA0-4D95-96B9-75683CB43CA6}"/>
              </a:ext>
            </a:extLst>
          </p:cNvPr>
          <p:cNvSpPr/>
          <p:nvPr/>
        </p:nvSpPr>
        <p:spPr>
          <a:xfrm>
            <a:off x="1299844" y="1836735"/>
            <a:ext cx="7640955" cy="184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（一）文献资料法</a:t>
            </a:r>
            <a:endParaRPr lang="en-US" altLang="zh-CN" sz="2000" b="1" dirty="0"/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（二）专家访谈法</a:t>
            </a:r>
            <a:endParaRPr lang="en-US" altLang="zh-CN" sz="2000" b="1" dirty="0"/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（三）数理统计法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993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17F57E-D4A8-49CE-B85A-8AA074101E42}"/>
              </a:ext>
            </a:extLst>
          </p:cNvPr>
          <p:cNvSpPr txBox="1"/>
          <p:nvPr/>
        </p:nvSpPr>
        <p:spPr>
          <a:xfrm>
            <a:off x="1093470" y="743632"/>
            <a:ext cx="308610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4. </a:t>
            </a:r>
            <a:r>
              <a:rPr lang="zh-CN" altLang="en-US" sz="2400" b="1" kern="100" dirty="0">
                <a:solidFill>
                  <a:srgbClr val="071F65"/>
                </a:solidFill>
                <a:latin typeface="+mj-ea"/>
                <a:ea typeface="+mj-ea"/>
                <a:cs typeface="Times New Roman" panose="02020603050405020304" pitchFamily="18" charset="0"/>
              </a:rPr>
              <a:t>数据来源和种类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C475FB-1AA0-4D95-96B9-75683CB43CA6}"/>
              </a:ext>
            </a:extLst>
          </p:cNvPr>
          <p:cNvSpPr/>
          <p:nvPr/>
        </p:nvSpPr>
        <p:spPr>
          <a:xfrm>
            <a:off x="1299844" y="1629697"/>
            <a:ext cx="7640955" cy="188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技战术数据采集来自于丁宁国内、外重要比赛。采集数据属于计数型数据，可以用卡方检验。每场比赛计算发抢段、接抢段、相持段的得分率、使用率，以及每场比赛的获胜概率后，成为计量型数据，可以才用多元线性回归和通径分析。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1986608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1601</TotalTime>
  <Words>670</Words>
  <Application>Microsoft Office PowerPoint</Application>
  <PresentationFormat>全屏显示(16:9)</PresentationFormat>
  <Paragraphs>39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宋体</vt:lpstr>
      <vt:lpstr>幼圆</vt:lpstr>
      <vt:lpstr>微软雅黑</vt:lpstr>
      <vt:lpstr>Arial</vt:lpstr>
      <vt:lpstr>Arial Black</vt:lpstr>
      <vt:lpstr>Calibri</vt:lpstr>
      <vt:lpstr>Impact</vt:lpstr>
      <vt:lpstr>Times New Roman</vt:lpstr>
      <vt:lpstr>Wingdings</vt:lpstr>
      <vt:lpstr>Wingdings 2</vt:lpstr>
      <vt:lpstr>A000120140530A99PPBG</vt:lpstr>
      <vt:lpstr>  对优秀乒乓球运动员丁宁奥运备战的探究     汇报人：丁宁  </vt:lpstr>
      <vt:lpstr>PowerPoint 演示文稿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无非</cp:lastModifiedBy>
  <cp:revision>104</cp:revision>
  <dcterms:created xsi:type="dcterms:W3CDTF">2014-06-03T07:56:00Z</dcterms:created>
  <dcterms:modified xsi:type="dcterms:W3CDTF">2022-06-10T08:54:58Z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