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46" r:id="rId2"/>
    <p:sldId id="268" r:id="rId3"/>
    <p:sldId id="647" r:id="rId4"/>
    <p:sldId id="651" r:id="rId5"/>
    <p:sldId id="649" r:id="rId6"/>
    <p:sldId id="652" r:id="rId7"/>
    <p:sldId id="653" r:id="rId8"/>
    <p:sldId id="654" r:id="rId9"/>
    <p:sldId id="650"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4" d="100"/>
          <a:sy n="74" d="100"/>
        </p:scale>
        <p:origin x="36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516BD-60D4-469E-15F4-C4908F0A80B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9657C34-E50C-5D5B-1641-65E1E2D90D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202126E-62CE-461B-9B70-6CF475B906D9}"/>
              </a:ext>
            </a:extLst>
          </p:cNvPr>
          <p:cNvSpPr>
            <a:spLocks noGrp="1"/>
          </p:cNvSpPr>
          <p:nvPr>
            <p:ph type="dt" sz="half" idx="10"/>
          </p:nvPr>
        </p:nvSpPr>
        <p:spPr/>
        <p:txBody>
          <a:bodyPr/>
          <a:lstStyle/>
          <a:p>
            <a:fld id="{750A7F38-1038-4CAA-A278-3900889ABC5C}"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16DCFDE5-1B09-06CB-26CD-6E26E79EB2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F3D57E-7F54-1845-46D4-9EFC31F4E1AA}"/>
              </a:ext>
            </a:extLst>
          </p:cNvPr>
          <p:cNvSpPr>
            <a:spLocks noGrp="1"/>
          </p:cNvSpPr>
          <p:nvPr>
            <p:ph type="sldNum" sz="quarter" idx="12"/>
          </p:nvPr>
        </p:nvSpPr>
        <p:spPr/>
        <p:txBody>
          <a:bodyPr/>
          <a:lstStyle/>
          <a:p>
            <a:fld id="{A3B45123-AACD-4DC6-B91F-998E70D1402A}" type="slidenum">
              <a:rPr lang="zh-CN" altLang="en-US" smtClean="0"/>
              <a:t>‹#›</a:t>
            </a:fld>
            <a:endParaRPr lang="zh-CN" altLang="en-US"/>
          </a:p>
        </p:txBody>
      </p:sp>
    </p:spTree>
    <p:extLst>
      <p:ext uri="{BB962C8B-B14F-4D97-AF65-F5344CB8AC3E}">
        <p14:creationId xmlns:p14="http://schemas.microsoft.com/office/powerpoint/2010/main" val="221363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74AA2-EF69-1599-C716-89DE48E6D25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F8F1264-A265-EC15-9A76-2388944D2EF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338F59-39E1-3D23-AB04-105F3DD0CD0E}"/>
              </a:ext>
            </a:extLst>
          </p:cNvPr>
          <p:cNvSpPr>
            <a:spLocks noGrp="1"/>
          </p:cNvSpPr>
          <p:nvPr>
            <p:ph type="dt" sz="half" idx="10"/>
          </p:nvPr>
        </p:nvSpPr>
        <p:spPr/>
        <p:txBody>
          <a:bodyPr/>
          <a:lstStyle/>
          <a:p>
            <a:fld id="{750A7F38-1038-4CAA-A278-3900889ABC5C}"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430BC652-A7CD-F97E-A6D8-A90B6F092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C46F7B-FECF-34E4-FB72-AB7F37BADD1C}"/>
              </a:ext>
            </a:extLst>
          </p:cNvPr>
          <p:cNvSpPr>
            <a:spLocks noGrp="1"/>
          </p:cNvSpPr>
          <p:nvPr>
            <p:ph type="sldNum" sz="quarter" idx="12"/>
          </p:nvPr>
        </p:nvSpPr>
        <p:spPr/>
        <p:txBody>
          <a:bodyPr/>
          <a:lstStyle/>
          <a:p>
            <a:fld id="{A3B45123-AACD-4DC6-B91F-998E70D1402A}" type="slidenum">
              <a:rPr lang="zh-CN" altLang="en-US" smtClean="0"/>
              <a:t>‹#›</a:t>
            </a:fld>
            <a:endParaRPr lang="zh-CN" altLang="en-US"/>
          </a:p>
        </p:txBody>
      </p:sp>
    </p:spTree>
    <p:extLst>
      <p:ext uri="{BB962C8B-B14F-4D97-AF65-F5344CB8AC3E}">
        <p14:creationId xmlns:p14="http://schemas.microsoft.com/office/powerpoint/2010/main" val="3877869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B927E5A-7BC0-7E9A-3A12-35DF37AF7B3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5F03519-FBF2-B00E-8A22-8713B0848D2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EE6698-42E3-17A7-4548-1FC4F26ABAB7}"/>
              </a:ext>
            </a:extLst>
          </p:cNvPr>
          <p:cNvSpPr>
            <a:spLocks noGrp="1"/>
          </p:cNvSpPr>
          <p:nvPr>
            <p:ph type="dt" sz="half" idx="10"/>
          </p:nvPr>
        </p:nvSpPr>
        <p:spPr/>
        <p:txBody>
          <a:bodyPr/>
          <a:lstStyle/>
          <a:p>
            <a:fld id="{750A7F38-1038-4CAA-A278-3900889ABC5C}"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852833F0-3FCF-6C7D-742F-539FE2F741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670C04-2111-8F28-E5B3-B48CFEF601F2}"/>
              </a:ext>
            </a:extLst>
          </p:cNvPr>
          <p:cNvSpPr>
            <a:spLocks noGrp="1"/>
          </p:cNvSpPr>
          <p:nvPr>
            <p:ph type="sldNum" sz="quarter" idx="12"/>
          </p:nvPr>
        </p:nvSpPr>
        <p:spPr/>
        <p:txBody>
          <a:bodyPr/>
          <a:lstStyle/>
          <a:p>
            <a:fld id="{A3B45123-AACD-4DC6-B91F-998E70D1402A}" type="slidenum">
              <a:rPr lang="zh-CN" altLang="en-US" smtClean="0"/>
              <a:t>‹#›</a:t>
            </a:fld>
            <a:endParaRPr lang="zh-CN" altLang="en-US"/>
          </a:p>
        </p:txBody>
      </p:sp>
    </p:spTree>
    <p:extLst>
      <p:ext uri="{BB962C8B-B14F-4D97-AF65-F5344CB8AC3E}">
        <p14:creationId xmlns:p14="http://schemas.microsoft.com/office/powerpoint/2010/main" val="98421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1BFB1-60AA-5E1A-FD6C-4494927FB7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7E3B2E-118A-958A-08C2-631CBCB9747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690EDA-0325-F312-4D48-A9A32E98E9D1}"/>
              </a:ext>
            </a:extLst>
          </p:cNvPr>
          <p:cNvSpPr>
            <a:spLocks noGrp="1"/>
          </p:cNvSpPr>
          <p:nvPr>
            <p:ph type="dt" sz="half" idx="10"/>
          </p:nvPr>
        </p:nvSpPr>
        <p:spPr/>
        <p:txBody>
          <a:bodyPr/>
          <a:lstStyle/>
          <a:p>
            <a:fld id="{750A7F38-1038-4CAA-A278-3900889ABC5C}"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49A1084E-CE4D-1BE4-E365-23490985A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283ED7-FEAC-2386-703A-0C9CF034B283}"/>
              </a:ext>
            </a:extLst>
          </p:cNvPr>
          <p:cNvSpPr>
            <a:spLocks noGrp="1"/>
          </p:cNvSpPr>
          <p:nvPr>
            <p:ph type="sldNum" sz="quarter" idx="12"/>
          </p:nvPr>
        </p:nvSpPr>
        <p:spPr/>
        <p:txBody>
          <a:bodyPr/>
          <a:lstStyle/>
          <a:p>
            <a:fld id="{A3B45123-AACD-4DC6-B91F-998E70D1402A}" type="slidenum">
              <a:rPr lang="zh-CN" altLang="en-US" smtClean="0"/>
              <a:t>‹#›</a:t>
            </a:fld>
            <a:endParaRPr lang="zh-CN" altLang="en-US"/>
          </a:p>
        </p:txBody>
      </p:sp>
    </p:spTree>
    <p:extLst>
      <p:ext uri="{BB962C8B-B14F-4D97-AF65-F5344CB8AC3E}">
        <p14:creationId xmlns:p14="http://schemas.microsoft.com/office/powerpoint/2010/main" val="260282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BD11E-31C0-A163-8C60-11BB60C16F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DF53AB-F3CA-413A-B1BC-76B07F3A22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19857AE-54E1-243E-697B-90E0B1446C3B}"/>
              </a:ext>
            </a:extLst>
          </p:cNvPr>
          <p:cNvSpPr>
            <a:spLocks noGrp="1"/>
          </p:cNvSpPr>
          <p:nvPr>
            <p:ph type="dt" sz="half" idx="10"/>
          </p:nvPr>
        </p:nvSpPr>
        <p:spPr/>
        <p:txBody>
          <a:bodyPr/>
          <a:lstStyle/>
          <a:p>
            <a:fld id="{750A7F38-1038-4CAA-A278-3900889ABC5C}"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6D500068-D542-71D9-9974-5D1EE67D14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52C5AF-F084-19D2-6048-D3193D003B5B}"/>
              </a:ext>
            </a:extLst>
          </p:cNvPr>
          <p:cNvSpPr>
            <a:spLocks noGrp="1"/>
          </p:cNvSpPr>
          <p:nvPr>
            <p:ph type="sldNum" sz="quarter" idx="12"/>
          </p:nvPr>
        </p:nvSpPr>
        <p:spPr/>
        <p:txBody>
          <a:bodyPr/>
          <a:lstStyle/>
          <a:p>
            <a:fld id="{A3B45123-AACD-4DC6-B91F-998E70D1402A}" type="slidenum">
              <a:rPr lang="zh-CN" altLang="en-US" smtClean="0"/>
              <a:t>‹#›</a:t>
            </a:fld>
            <a:endParaRPr lang="zh-CN" altLang="en-US"/>
          </a:p>
        </p:txBody>
      </p:sp>
    </p:spTree>
    <p:extLst>
      <p:ext uri="{BB962C8B-B14F-4D97-AF65-F5344CB8AC3E}">
        <p14:creationId xmlns:p14="http://schemas.microsoft.com/office/powerpoint/2010/main" val="114985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7C2A71-83C0-B865-B5A1-3C44E74B74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F4D71D-E3F3-1A8C-E2B6-71B185BE8A7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C439D6-ACD8-140A-63A3-3E097659FDC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59B92A3-F7D1-E92F-A1C0-0F669E2E346B}"/>
              </a:ext>
            </a:extLst>
          </p:cNvPr>
          <p:cNvSpPr>
            <a:spLocks noGrp="1"/>
          </p:cNvSpPr>
          <p:nvPr>
            <p:ph type="dt" sz="half" idx="10"/>
          </p:nvPr>
        </p:nvSpPr>
        <p:spPr/>
        <p:txBody>
          <a:bodyPr/>
          <a:lstStyle/>
          <a:p>
            <a:fld id="{750A7F38-1038-4CAA-A278-3900889ABC5C}" type="datetimeFigureOut">
              <a:rPr lang="zh-CN" altLang="en-US" smtClean="0"/>
              <a:t>2023/6/7</a:t>
            </a:fld>
            <a:endParaRPr lang="zh-CN" altLang="en-US"/>
          </a:p>
        </p:txBody>
      </p:sp>
      <p:sp>
        <p:nvSpPr>
          <p:cNvPr id="6" name="页脚占位符 5">
            <a:extLst>
              <a:ext uri="{FF2B5EF4-FFF2-40B4-BE49-F238E27FC236}">
                <a16:creationId xmlns:a16="http://schemas.microsoft.com/office/drawing/2014/main" id="{2EE6687D-E6B1-678F-C265-BEE7E36929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92A212-60ED-4B6B-A81A-ABB597FB0680}"/>
              </a:ext>
            </a:extLst>
          </p:cNvPr>
          <p:cNvSpPr>
            <a:spLocks noGrp="1"/>
          </p:cNvSpPr>
          <p:nvPr>
            <p:ph type="sldNum" sz="quarter" idx="12"/>
          </p:nvPr>
        </p:nvSpPr>
        <p:spPr/>
        <p:txBody>
          <a:bodyPr/>
          <a:lstStyle/>
          <a:p>
            <a:fld id="{A3B45123-AACD-4DC6-B91F-998E70D1402A}" type="slidenum">
              <a:rPr lang="zh-CN" altLang="en-US" smtClean="0"/>
              <a:t>‹#›</a:t>
            </a:fld>
            <a:endParaRPr lang="zh-CN" altLang="en-US"/>
          </a:p>
        </p:txBody>
      </p:sp>
    </p:spTree>
    <p:extLst>
      <p:ext uri="{BB962C8B-B14F-4D97-AF65-F5344CB8AC3E}">
        <p14:creationId xmlns:p14="http://schemas.microsoft.com/office/powerpoint/2010/main" val="399052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6056C-1CAD-ABEA-3395-CB45220D108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A301FB8-46E2-59EC-E9EF-A5E0530DE8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A3C5697-91D7-E7D3-ABF1-B9B36616B11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44BC971-6BD2-9BB5-5FFC-24BC89CA7F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BFC1B5D-766E-F847-912C-639A3EA6703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3565760-5A8A-DD91-9583-CF2BD64A2736}"/>
              </a:ext>
            </a:extLst>
          </p:cNvPr>
          <p:cNvSpPr>
            <a:spLocks noGrp="1"/>
          </p:cNvSpPr>
          <p:nvPr>
            <p:ph type="dt" sz="half" idx="10"/>
          </p:nvPr>
        </p:nvSpPr>
        <p:spPr/>
        <p:txBody>
          <a:bodyPr/>
          <a:lstStyle/>
          <a:p>
            <a:fld id="{750A7F38-1038-4CAA-A278-3900889ABC5C}" type="datetimeFigureOut">
              <a:rPr lang="zh-CN" altLang="en-US" smtClean="0"/>
              <a:t>2023/6/7</a:t>
            </a:fld>
            <a:endParaRPr lang="zh-CN" altLang="en-US"/>
          </a:p>
        </p:txBody>
      </p:sp>
      <p:sp>
        <p:nvSpPr>
          <p:cNvPr id="8" name="页脚占位符 7">
            <a:extLst>
              <a:ext uri="{FF2B5EF4-FFF2-40B4-BE49-F238E27FC236}">
                <a16:creationId xmlns:a16="http://schemas.microsoft.com/office/drawing/2014/main" id="{7EC0D6DA-919C-3002-D216-B783276FFE6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A56F3EF-B191-BB92-8609-8353F24419DE}"/>
              </a:ext>
            </a:extLst>
          </p:cNvPr>
          <p:cNvSpPr>
            <a:spLocks noGrp="1"/>
          </p:cNvSpPr>
          <p:nvPr>
            <p:ph type="sldNum" sz="quarter" idx="12"/>
          </p:nvPr>
        </p:nvSpPr>
        <p:spPr/>
        <p:txBody>
          <a:bodyPr/>
          <a:lstStyle/>
          <a:p>
            <a:fld id="{A3B45123-AACD-4DC6-B91F-998E70D1402A}" type="slidenum">
              <a:rPr lang="zh-CN" altLang="en-US" smtClean="0"/>
              <a:t>‹#›</a:t>
            </a:fld>
            <a:endParaRPr lang="zh-CN" altLang="en-US"/>
          </a:p>
        </p:txBody>
      </p:sp>
    </p:spTree>
    <p:extLst>
      <p:ext uri="{BB962C8B-B14F-4D97-AF65-F5344CB8AC3E}">
        <p14:creationId xmlns:p14="http://schemas.microsoft.com/office/powerpoint/2010/main" val="3902842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9E351-FB00-4A30-1961-F4DE608B9AC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4B2ABF-4BB9-69CC-A814-D60E736C74A8}"/>
              </a:ext>
            </a:extLst>
          </p:cNvPr>
          <p:cNvSpPr>
            <a:spLocks noGrp="1"/>
          </p:cNvSpPr>
          <p:nvPr>
            <p:ph type="dt" sz="half" idx="10"/>
          </p:nvPr>
        </p:nvSpPr>
        <p:spPr/>
        <p:txBody>
          <a:bodyPr/>
          <a:lstStyle/>
          <a:p>
            <a:fld id="{750A7F38-1038-4CAA-A278-3900889ABC5C}" type="datetimeFigureOut">
              <a:rPr lang="zh-CN" altLang="en-US" smtClean="0"/>
              <a:t>2023/6/7</a:t>
            </a:fld>
            <a:endParaRPr lang="zh-CN" altLang="en-US"/>
          </a:p>
        </p:txBody>
      </p:sp>
      <p:sp>
        <p:nvSpPr>
          <p:cNvPr id="4" name="页脚占位符 3">
            <a:extLst>
              <a:ext uri="{FF2B5EF4-FFF2-40B4-BE49-F238E27FC236}">
                <a16:creationId xmlns:a16="http://schemas.microsoft.com/office/drawing/2014/main" id="{51FA06BC-2AAC-DCA1-028E-0127E7E8E16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E22F38-3920-28B1-1C9A-0069340EEE7A}"/>
              </a:ext>
            </a:extLst>
          </p:cNvPr>
          <p:cNvSpPr>
            <a:spLocks noGrp="1"/>
          </p:cNvSpPr>
          <p:nvPr>
            <p:ph type="sldNum" sz="quarter" idx="12"/>
          </p:nvPr>
        </p:nvSpPr>
        <p:spPr/>
        <p:txBody>
          <a:bodyPr/>
          <a:lstStyle/>
          <a:p>
            <a:fld id="{A3B45123-AACD-4DC6-B91F-998E70D1402A}" type="slidenum">
              <a:rPr lang="zh-CN" altLang="en-US" smtClean="0"/>
              <a:t>‹#›</a:t>
            </a:fld>
            <a:endParaRPr lang="zh-CN" altLang="en-US"/>
          </a:p>
        </p:txBody>
      </p:sp>
    </p:spTree>
    <p:extLst>
      <p:ext uri="{BB962C8B-B14F-4D97-AF65-F5344CB8AC3E}">
        <p14:creationId xmlns:p14="http://schemas.microsoft.com/office/powerpoint/2010/main" val="257974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93160DB-9E9B-6A60-C8BD-93699335A84B}"/>
              </a:ext>
            </a:extLst>
          </p:cNvPr>
          <p:cNvSpPr>
            <a:spLocks noGrp="1"/>
          </p:cNvSpPr>
          <p:nvPr>
            <p:ph type="dt" sz="half" idx="10"/>
          </p:nvPr>
        </p:nvSpPr>
        <p:spPr/>
        <p:txBody>
          <a:bodyPr/>
          <a:lstStyle/>
          <a:p>
            <a:fld id="{750A7F38-1038-4CAA-A278-3900889ABC5C}" type="datetimeFigureOut">
              <a:rPr lang="zh-CN" altLang="en-US" smtClean="0"/>
              <a:t>2023/6/7</a:t>
            </a:fld>
            <a:endParaRPr lang="zh-CN" altLang="en-US"/>
          </a:p>
        </p:txBody>
      </p:sp>
      <p:sp>
        <p:nvSpPr>
          <p:cNvPr id="3" name="页脚占位符 2">
            <a:extLst>
              <a:ext uri="{FF2B5EF4-FFF2-40B4-BE49-F238E27FC236}">
                <a16:creationId xmlns:a16="http://schemas.microsoft.com/office/drawing/2014/main" id="{F91BD22F-E541-5720-982B-85F14329FD1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1E67EC5-01F1-7DB5-6FFF-969D012CB68B}"/>
              </a:ext>
            </a:extLst>
          </p:cNvPr>
          <p:cNvSpPr>
            <a:spLocks noGrp="1"/>
          </p:cNvSpPr>
          <p:nvPr>
            <p:ph type="sldNum" sz="quarter" idx="12"/>
          </p:nvPr>
        </p:nvSpPr>
        <p:spPr/>
        <p:txBody>
          <a:bodyPr/>
          <a:lstStyle/>
          <a:p>
            <a:fld id="{A3B45123-AACD-4DC6-B91F-998E70D1402A}" type="slidenum">
              <a:rPr lang="zh-CN" altLang="en-US" smtClean="0"/>
              <a:t>‹#›</a:t>
            </a:fld>
            <a:endParaRPr lang="zh-CN" altLang="en-US"/>
          </a:p>
        </p:txBody>
      </p:sp>
    </p:spTree>
    <p:extLst>
      <p:ext uri="{BB962C8B-B14F-4D97-AF65-F5344CB8AC3E}">
        <p14:creationId xmlns:p14="http://schemas.microsoft.com/office/powerpoint/2010/main" val="97695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96EA4-52AA-E178-30C5-673782FFD7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E01D7E-4337-1152-3B28-A09C8CD422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F9773DB-6B83-7F8A-7843-375DE902A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C96131C-002B-33C9-4C21-1D73B92ECFAE}"/>
              </a:ext>
            </a:extLst>
          </p:cNvPr>
          <p:cNvSpPr>
            <a:spLocks noGrp="1"/>
          </p:cNvSpPr>
          <p:nvPr>
            <p:ph type="dt" sz="half" idx="10"/>
          </p:nvPr>
        </p:nvSpPr>
        <p:spPr/>
        <p:txBody>
          <a:bodyPr/>
          <a:lstStyle/>
          <a:p>
            <a:fld id="{750A7F38-1038-4CAA-A278-3900889ABC5C}" type="datetimeFigureOut">
              <a:rPr lang="zh-CN" altLang="en-US" smtClean="0"/>
              <a:t>2023/6/7</a:t>
            </a:fld>
            <a:endParaRPr lang="zh-CN" altLang="en-US"/>
          </a:p>
        </p:txBody>
      </p:sp>
      <p:sp>
        <p:nvSpPr>
          <p:cNvPr id="6" name="页脚占位符 5">
            <a:extLst>
              <a:ext uri="{FF2B5EF4-FFF2-40B4-BE49-F238E27FC236}">
                <a16:creationId xmlns:a16="http://schemas.microsoft.com/office/drawing/2014/main" id="{33673505-AABB-80F3-98DC-7A53F48D3E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067175-D6AB-B7D2-C55E-DAF2F4612427}"/>
              </a:ext>
            </a:extLst>
          </p:cNvPr>
          <p:cNvSpPr>
            <a:spLocks noGrp="1"/>
          </p:cNvSpPr>
          <p:nvPr>
            <p:ph type="sldNum" sz="quarter" idx="12"/>
          </p:nvPr>
        </p:nvSpPr>
        <p:spPr/>
        <p:txBody>
          <a:bodyPr/>
          <a:lstStyle/>
          <a:p>
            <a:fld id="{A3B45123-AACD-4DC6-B91F-998E70D1402A}" type="slidenum">
              <a:rPr lang="zh-CN" altLang="en-US" smtClean="0"/>
              <a:t>‹#›</a:t>
            </a:fld>
            <a:endParaRPr lang="zh-CN" altLang="en-US"/>
          </a:p>
        </p:txBody>
      </p:sp>
    </p:spTree>
    <p:extLst>
      <p:ext uri="{BB962C8B-B14F-4D97-AF65-F5344CB8AC3E}">
        <p14:creationId xmlns:p14="http://schemas.microsoft.com/office/powerpoint/2010/main" val="2641469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A5D4C-D54D-3FCC-A636-08307CC8315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0127B1C-DB7F-95ED-62EE-723853C92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B983540-6FBB-6525-8738-7EB13A296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46A03E-850C-ED3D-C793-09FC96F34DAE}"/>
              </a:ext>
            </a:extLst>
          </p:cNvPr>
          <p:cNvSpPr>
            <a:spLocks noGrp="1"/>
          </p:cNvSpPr>
          <p:nvPr>
            <p:ph type="dt" sz="half" idx="10"/>
          </p:nvPr>
        </p:nvSpPr>
        <p:spPr/>
        <p:txBody>
          <a:bodyPr/>
          <a:lstStyle/>
          <a:p>
            <a:fld id="{750A7F38-1038-4CAA-A278-3900889ABC5C}" type="datetimeFigureOut">
              <a:rPr lang="zh-CN" altLang="en-US" smtClean="0"/>
              <a:t>2023/6/7</a:t>
            </a:fld>
            <a:endParaRPr lang="zh-CN" altLang="en-US"/>
          </a:p>
        </p:txBody>
      </p:sp>
      <p:sp>
        <p:nvSpPr>
          <p:cNvPr id="6" name="页脚占位符 5">
            <a:extLst>
              <a:ext uri="{FF2B5EF4-FFF2-40B4-BE49-F238E27FC236}">
                <a16:creationId xmlns:a16="http://schemas.microsoft.com/office/drawing/2014/main" id="{3445E7FE-FC46-349C-8905-344E9D2B78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4B94DC-D151-7D2B-526D-F0E1B0CAEC48}"/>
              </a:ext>
            </a:extLst>
          </p:cNvPr>
          <p:cNvSpPr>
            <a:spLocks noGrp="1"/>
          </p:cNvSpPr>
          <p:nvPr>
            <p:ph type="sldNum" sz="quarter" idx="12"/>
          </p:nvPr>
        </p:nvSpPr>
        <p:spPr/>
        <p:txBody>
          <a:bodyPr/>
          <a:lstStyle/>
          <a:p>
            <a:fld id="{A3B45123-AACD-4DC6-B91F-998E70D1402A}" type="slidenum">
              <a:rPr lang="zh-CN" altLang="en-US" smtClean="0"/>
              <a:t>‹#›</a:t>
            </a:fld>
            <a:endParaRPr lang="zh-CN" altLang="en-US"/>
          </a:p>
        </p:txBody>
      </p:sp>
    </p:spTree>
    <p:extLst>
      <p:ext uri="{BB962C8B-B14F-4D97-AF65-F5344CB8AC3E}">
        <p14:creationId xmlns:p14="http://schemas.microsoft.com/office/powerpoint/2010/main" val="386091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0CB3DA-78A9-6F7B-F507-B4492D2289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4BA38DA-57EF-B299-984A-7BFE8A136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A2FEA4-E23D-FCA1-C282-6F8780905D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A7F38-1038-4CAA-A278-3900889ABC5C}"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3E39C79B-5B80-0B4D-0100-E34740F2A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835001-20A0-8B29-E8BD-60CEEB2360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45123-AACD-4DC6-B91F-998E70D1402A}" type="slidenum">
              <a:rPr lang="zh-CN" altLang="en-US" smtClean="0"/>
              <a:t>‹#›</a:t>
            </a:fld>
            <a:endParaRPr lang="zh-CN" altLang="en-US"/>
          </a:p>
        </p:txBody>
      </p:sp>
    </p:spTree>
    <p:extLst>
      <p:ext uri="{BB962C8B-B14F-4D97-AF65-F5344CB8AC3E}">
        <p14:creationId xmlns:p14="http://schemas.microsoft.com/office/powerpoint/2010/main" val="1606296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5" y="0"/>
            <a:ext cx="12192000" cy="6858000"/>
          </a:xfrm>
          <a:prstGeom prst="rect">
            <a:avLst/>
          </a:prstGeom>
        </p:spPr>
      </p:pic>
      <p:sp>
        <p:nvSpPr>
          <p:cNvPr id="24" name="文本框 23"/>
          <p:cNvSpPr txBox="1"/>
          <p:nvPr/>
        </p:nvSpPr>
        <p:spPr>
          <a:xfrm>
            <a:off x="1098865" y="2407081"/>
            <a:ext cx="10253861" cy="1481816"/>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3200" b="1" i="0" u="none" strike="noStrike" kern="1200" cap="none" spc="30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中国体育上市公司的企业社会责任和企业社会资本</a:t>
            </a:r>
            <a:endParaRPr kumimoji="0" lang="en-US" altLang="zh-CN" sz="3200" b="1" i="0" u="none" strike="noStrike" kern="1200" cap="none" spc="30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3200" b="1" i="0" u="none" strike="noStrike" kern="1200" cap="none" spc="30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对其可持续发展能力的协同影响</a:t>
            </a:r>
          </a:p>
        </p:txBody>
      </p:sp>
      <p:sp>
        <p:nvSpPr>
          <p:cNvPr id="70" name="矩形 69"/>
          <p:cNvSpPr/>
          <p:nvPr/>
        </p:nvSpPr>
        <p:spPr>
          <a:xfrm>
            <a:off x="1440156" y="1623318"/>
            <a:ext cx="665278" cy="45720"/>
          </a:xfrm>
          <a:prstGeom prst="rect">
            <a:avLst/>
          </a:prstGeom>
          <a:solidFill>
            <a:schemeClr val="accent1"/>
          </a:solidFill>
          <a:ln>
            <a:solidFill>
              <a:schemeClr val="accent1"/>
            </a:solidFill>
          </a:ln>
        </p:spPr>
        <p:txBody>
          <a:bodyPr vert="horz" wrap="square" lIns="91440" tIns="45720" rIns="91440" bIns="45720" numCol="1" anchor="t" anchorCtr="0" compatLnSpc="1"/>
          <a:lstStyle/>
          <a:p>
            <a:endParaRPr lang="zh-CN" altLang="en-US">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71" name="图片 70" descr="黑白色的标志&#10;&#10;中度可信度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4250" y="404534"/>
            <a:ext cx="1722758" cy="485284"/>
          </a:xfrm>
          <a:prstGeom prst="rect">
            <a:avLst/>
          </a:prstGeom>
        </p:spPr>
      </p:pic>
      <p:sp>
        <p:nvSpPr>
          <p:cNvPr id="2" name="文本框 1">
            <a:extLst>
              <a:ext uri="{FF2B5EF4-FFF2-40B4-BE49-F238E27FC236}">
                <a16:creationId xmlns:a16="http://schemas.microsoft.com/office/drawing/2014/main" id="{02F0909F-E3D1-5C28-91DD-4BD3DF33A2C9}"/>
              </a:ext>
            </a:extLst>
          </p:cNvPr>
          <p:cNvSpPr txBox="1"/>
          <p:nvPr/>
        </p:nvSpPr>
        <p:spPr>
          <a:xfrm>
            <a:off x="4964806" y="4628882"/>
            <a:ext cx="3786389"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魏欣然 体育教研部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28706" y="867990"/>
            <a:ext cx="589713"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52512" y="300592"/>
            <a:ext cx="460637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0070C0"/>
                </a:solidFill>
                <a:latin typeface="微软雅黑"/>
                <a:ea typeface="微软雅黑"/>
              </a:rPr>
              <a:t>研究目的与意义</a:t>
            </a:r>
            <a:endParaRPr kumimoji="0" lang="zh-CN" altLang="en-US" sz="2400" b="1" i="0" u="none" strike="noStrike" kern="1200" cap="none" spc="0" normalizeH="0" baseline="0" noProof="0" dirty="0">
              <a:ln>
                <a:noFill/>
              </a:ln>
              <a:solidFill>
                <a:srgbClr val="0070C0"/>
              </a:solidFill>
              <a:effectLst/>
              <a:uLnTx/>
              <a:uFillTx/>
              <a:latin typeface="微软雅黑"/>
              <a:ea typeface="微软雅黑"/>
              <a:cs typeface="+mn-cs"/>
            </a:endParaRPr>
          </a:p>
        </p:txBody>
      </p:sp>
      <p:pic>
        <p:nvPicPr>
          <p:cNvPr id="9" name="图片 8" descr="黑白色的标志&#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A9D17-A0D3-409F-BFF9-E5BAE63FEE36}" type="slidenum">
              <a:rPr kumimoji="0" lang="zh-CN" altLang="en-US" sz="1200" b="0" i="0" u="none" strike="noStrike" kern="1200" cap="none" spc="0" normalizeH="0" baseline="0" noProof="0" smtClean="0">
                <a:ln>
                  <a:noFill/>
                </a:ln>
                <a:solidFill>
                  <a:prstClr val="white">
                    <a:lumMod val="75000"/>
                  </a:prstClr>
                </a:solidFill>
                <a:effectLst/>
                <a:uLnTx/>
                <a:uFillTx/>
                <a:latin typeface="Arial" panose="020B0604020202020204" pitchFamily="34" charset="0"/>
                <a:ea typeface="微软雅黑"/>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white">
                  <a:lumMod val="75000"/>
                </a:prstClr>
              </a:solidFill>
              <a:effectLst/>
              <a:uLnTx/>
              <a:uFillTx/>
              <a:latin typeface="Arial" panose="020B0604020202020204" pitchFamily="34" charset="0"/>
              <a:ea typeface="微软雅黑"/>
              <a:cs typeface="Arial" panose="020B0604020202020204" pitchFamily="34" charset="0"/>
            </a:endParaRPr>
          </a:p>
        </p:txBody>
      </p:sp>
      <p:sp>
        <p:nvSpPr>
          <p:cNvPr id="4" name="文本框 3">
            <a:extLst>
              <a:ext uri="{FF2B5EF4-FFF2-40B4-BE49-F238E27FC236}">
                <a16:creationId xmlns:a16="http://schemas.microsoft.com/office/drawing/2014/main" id="{9CC2B892-1AA8-23BC-924A-7575FBC68812}"/>
              </a:ext>
            </a:extLst>
          </p:cNvPr>
          <p:cNvSpPr txBox="1"/>
          <p:nvPr/>
        </p:nvSpPr>
        <p:spPr>
          <a:xfrm>
            <a:off x="1021723" y="1172712"/>
            <a:ext cx="10511308" cy="610276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“经济人”假设下，企业社会责任即为维护股东权益，追求利润最大化与短期效益 </a:t>
            </a:r>
            <a:endParaRPr lang="en-US" altLang="zh-CN" dirty="0">
              <a:latin typeface="微软雅黑" panose="020B0503020204020204" pitchFamily="34" charset="-122"/>
              <a:ea typeface="微软雅黑" panose="020B0503020204020204" pitchFamily="34" charset="-122"/>
            </a:endParaRPr>
          </a:p>
          <a:p>
            <a:pPr marL="742950" lvl="1" indent="-285750">
              <a:lnSpc>
                <a:spcPct val="20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 研究</a:t>
            </a:r>
            <a:r>
              <a:rPr lang="zh-CN" altLang="en-US" b="1" dirty="0">
                <a:solidFill>
                  <a:srgbClr val="0070C0"/>
                </a:solidFill>
                <a:latin typeface="微软雅黑" panose="020B0503020204020204" pitchFamily="34" charset="-122"/>
                <a:ea typeface="微软雅黑" panose="020B0503020204020204" pitchFamily="34" charset="-122"/>
              </a:rPr>
              <a:t>企业社会责任</a:t>
            </a:r>
            <a:r>
              <a:rPr lang="zh-CN" altLang="en-US" dirty="0">
                <a:latin typeface="微软雅黑" panose="020B0503020204020204" pitchFamily="34" charset="-122"/>
                <a:ea typeface="微软雅黑" panose="020B0503020204020204" pitchFamily="34" charset="-122"/>
              </a:rPr>
              <a:t>与企业的长期发展（相关研究较少）</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b="1" dirty="0">
                <a:solidFill>
                  <a:srgbClr val="0070C0"/>
                </a:solidFill>
                <a:latin typeface="微软雅黑" panose="020B0503020204020204" pitchFamily="34" charset="-122"/>
                <a:ea typeface="微软雅黑" panose="020B0503020204020204" pitchFamily="34" charset="-122"/>
              </a:rPr>
              <a:t>问题出现：</a:t>
            </a:r>
            <a:r>
              <a:rPr lang="zh-CN" altLang="en-US" dirty="0">
                <a:latin typeface="微软雅黑" panose="020B0503020204020204" pitchFamily="34" charset="-122"/>
                <a:ea typeface="微软雅黑" panose="020B0503020204020204" pitchFamily="34" charset="-122"/>
              </a:rPr>
              <a:t>环境污染、食品安全、劳务纠纷等 → </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企业社会责任报告</a:t>
            </a:r>
            <a:r>
              <a:rPr lang="zh-CN" altLang="en-US" dirty="0">
                <a:latin typeface="微软雅黑" panose="020B0503020204020204" pitchFamily="34" charset="-122"/>
                <a:ea typeface="微软雅黑" panose="020B0503020204020204" pitchFamily="34" charset="-122"/>
              </a:rPr>
              <a:t>（仍处于初级阶段）</a:t>
            </a:r>
            <a:endParaRPr lang="en-US" altLang="zh-CN" dirty="0">
              <a:solidFill>
                <a:schemeClr val="accent6">
                  <a:lumMod val="7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b="1" dirty="0">
                <a:solidFill>
                  <a:srgbClr val="0070C0"/>
                </a:solidFill>
                <a:latin typeface="微软雅黑" panose="020B0503020204020204" pitchFamily="34" charset="-122"/>
                <a:ea typeface="微软雅黑" panose="020B0503020204020204" pitchFamily="34" charset="-122"/>
              </a:rPr>
              <a:t>企业社会资本与企业社会责任</a:t>
            </a:r>
            <a:endParaRPr lang="en-US" altLang="zh-CN" b="1" dirty="0">
              <a:solidFill>
                <a:srgbClr val="0070C0"/>
              </a:solidFill>
              <a:latin typeface="微软雅黑" panose="020B0503020204020204" pitchFamily="34" charset="-122"/>
              <a:ea typeface="微软雅黑" panose="020B0503020204020204" pitchFamily="34" charset="-122"/>
            </a:endParaRPr>
          </a:p>
          <a:p>
            <a:pPr marL="742950" lvl="1" indent="-285750">
              <a:lnSpc>
                <a:spcPct val="20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企业社会资本：关系网络中与利益相关主体的关系，通过关系获取资源的能力，为企业的发展提供必要的资源与信息</a:t>
            </a:r>
            <a:endParaRPr lang="en-US" altLang="zh-CN" dirty="0">
              <a:latin typeface="微软雅黑" panose="020B0503020204020204" pitchFamily="34" charset="-122"/>
              <a:ea typeface="微软雅黑" panose="020B0503020204020204" pitchFamily="34" charset="-122"/>
            </a:endParaRPr>
          </a:p>
          <a:p>
            <a:pPr marL="742950" lvl="1" indent="-285750">
              <a:lnSpc>
                <a:spcPct val="20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不仅仅是物质资源，社会关系多元化</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企业可持续发展是企业战略的终极目标，</a:t>
            </a:r>
            <a:r>
              <a:rPr lang="en-US" altLang="zh-CN" dirty="0">
                <a:latin typeface="微软雅黑" panose="020B0503020204020204" pitchFamily="34" charset="-122"/>
                <a:ea typeface="微软雅黑" panose="020B0503020204020204" pitchFamily="34" charset="-122"/>
              </a:rPr>
              <a:t>going concern</a:t>
            </a:r>
          </a:p>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探寻企业社会责任、企业社会资本与企业可持续发展的</a:t>
            </a:r>
            <a:r>
              <a:rPr lang="zh-CN" altLang="en-US" b="1" dirty="0">
                <a:solidFill>
                  <a:srgbClr val="0070C0"/>
                </a:solidFill>
                <a:latin typeface="微软雅黑" panose="020B0503020204020204" pitchFamily="34" charset="-122"/>
                <a:ea typeface="微软雅黑" panose="020B0503020204020204" pitchFamily="34" charset="-122"/>
              </a:rPr>
              <a:t>内在作用机制</a:t>
            </a:r>
            <a:endParaRPr lang="en-US" altLang="zh-CN" b="1" dirty="0">
              <a:solidFill>
                <a:srgbClr val="0070C0"/>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b="1" dirty="0">
                <a:solidFill>
                  <a:srgbClr val="0070C0"/>
                </a:solidFill>
                <a:latin typeface="微软雅黑" panose="020B0503020204020204" pitchFamily="34" charset="-122"/>
                <a:ea typeface="微软雅黑" panose="020B0503020204020204" pitchFamily="34" charset="-122"/>
              </a:rPr>
              <a:t>为什么选择体育上市公司？</a:t>
            </a:r>
            <a:endParaRPr lang="en-US" altLang="zh-CN" b="1" dirty="0">
              <a:solidFill>
                <a:srgbClr val="0070C0"/>
              </a:solidFill>
              <a:latin typeface="微软雅黑" panose="020B0503020204020204" pitchFamily="34" charset="-122"/>
              <a:ea typeface="微软雅黑" panose="020B0503020204020204" pitchFamily="34" charset="-122"/>
            </a:endParaRPr>
          </a:p>
          <a:p>
            <a:pPr>
              <a:lnSpc>
                <a:spcPct val="200000"/>
              </a:lnSpc>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28706" y="867990"/>
            <a:ext cx="589713"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52512" y="300592"/>
            <a:ext cx="460637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0070C0"/>
                </a:solidFill>
                <a:latin typeface="微软雅黑"/>
                <a:ea typeface="微软雅黑"/>
              </a:rPr>
              <a:t>文献综述</a:t>
            </a:r>
            <a:endParaRPr kumimoji="0" lang="zh-CN" altLang="en-US" sz="2400" b="1" i="0" u="none" strike="noStrike" kern="1200" cap="none" spc="0" normalizeH="0" baseline="0" noProof="0" dirty="0">
              <a:ln>
                <a:noFill/>
              </a:ln>
              <a:solidFill>
                <a:srgbClr val="0070C0"/>
              </a:solidFill>
              <a:effectLst/>
              <a:uLnTx/>
              <a:uFillTx/>
              <a:latin typeface="微软雅黑"/>
              <a:ea typeface="微软雅黑"/>
              <a:cs typeface="+mn-cs"/>
            </a:endParaRPr>
          </a:p>
        </p:txBody>
      </p:sp>
      <p:pic>
        <p:nvPicPr>
          <p:cNvPr id="9" name="图片 8" descr="黑白色的标志&#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A9D17-A0D3-409F-BFF9-E5BAE63FEE36}" type="slidenum">
              <a:rPr kumimoji="0" lang="zh-CN" altLang="en-US" sz="1200" b="0" i="0" u="none" strike="noStrike" kern="1200" cap="none" spc="0" normalizeH="0" baseline="0" noProof="0" smtClean="0">
                <a:ln>
                  <a:noFill/>
                </a:ln>
                <a:solidFill>
                  <a:prstClr val="white">
                    <a:lumMod val="75000"/>
                  </a:prstClr>
                </a:solidFill>
                <a:effectLst/>
                <a:uLnTx/>
                <a:uFillTx/>
                <a:latin typeface="Arial" panose="020B0604020202020204" pitchFamily="34" charset="0"/>
                <a:ea typeface="微软雅黑"/>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white">
                  <a:lumMod val="75000"/>
                </a:prstClr>
              </a:solidFill>
              <a:effectLst/>
              <a:uLnTx/>
              <a:uFillTx/>
              <a:latin typeface="Arial" panose="020B0604020202020204" pitchFamily="34" charset="0"/>
              <a:ea typeface="微软雅黑"/>
              <a:cs typeface="Arial" panose="020B0604020202020204" pitchFamily="34" charset="0"/>
            </a:endParaRPr>
          </a:p>
        </p:txBody>
      </p:sp>
      <p:sp>
        <p:nvSpPr>
          <p:cNvPr id="3" name="文本框 2">
            <a:extLst>
              <a:ext uri="{FF2B5EF4-FFF2-40B4-BE49-F238E27FC236}">
                <a16:creationId xmlns:a16="http://schemas.microsoft.com/office/drawing/2014/main" id="{C76450DA-323C-EF66-FAA9-2A382016644C}"/>
              </a:ext>
            </a:extLst>
          </p:cNvPr>
          <p:cNvSpPr txBox="1"/>
          <p:nvPr/>
        </p:nvSpPr>
        <p:spPr>
          <a:xfrm>
            <a:off x="722290" y="1178417"/>
            <a:ext cx="10747420" cy="4850174"/>
          </a:xfrm>
          <a:prstGeom prst="rect">
            <a:avLst/>
          </a:prstGeom>
          <a:noFill/>
        </p:spPr>
        <p:txBody>
          <a:bodyPr wrap="square" rtlCol="0">
            <a:spAutoFit/>
          </a:bodyPr>
          <a:lstStyle/>
          <a:p>
            <a:pPr>
              <a:lnSpc>
                <a:spcPct val="150000"/>
              </a:lnSpc>
            </a:pPr>
            <a:r>
              <a:rPr lang="zh-CN" altLang="en-US" sz="1600" b="1" dirty="0">
                <a:solidFill>
                  <a:srgbClr val="0070C0"/>
                </a:solidFill>
                <a:latin typeface="微软雅黑" panose="020B0503020204020204" pitchFamily="34" charset="-122"/>
                <a:ea typeface="微软雅黑" panose="020B0503020204020204" pitchFamily="34" charset="-122"/>
              </a:rPr>
              <a:t>企业社会责任</a:t>
            </a:r>
            <a:endParaRPr lang="en-US" altLang="zh-CN" sz="1600" b="1" dirty="0">
              <a:solidFill>
                <a:srgbClr val="0070C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Sheldon</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1924</a:t>
            </a:r>
            <a:r>
              <a:rPr lang="zh-CN" altLang="en-US" sz="1600" dirty="0">
                <a:latin typeface="微软雅黑" panose="020B0503020204020204" pitchFamily="34" charset="-122"/>
                <a:ea typeface="微软雅黑" panose="020B0503020204020204" pitchFamily="34" charset="-122"/>
              </a:rPr>
              <a:t>）于</a:t>
            </a:r>
            <a:r>
              <a:rPr lang="en-US" altLang="zh-CN" sz="1600" dirty="0">
                <a:latin typeface="微软雅黑" panose="020B0503020204020204" pitchFamily="34" charset="-122"/>
                <a:ea typeface="微软雅黑" panose="020B0503020204020204" pitchFamily="34" charset="-122"/>
              </a:rPr>
              <a:t>1924</a:t>
            </a:r>
            <a:r>
              <a:rPr lang="zh-CN" altLang="en-US" sz="1600" dirty="0">
                <a:latin typeface="微软雅黑" panose="020B0503020204020204" pitchFamily="34" charset="-122"/>
                <a:ea typeface="微软雅黑" panose="020B0503020204020204" pitchFamily="34" charset="-122"/>
              </a:rPr>
              <a:t>年首首次提出了企业社会责任的概念，从此研究者们将目光放在企业是否应该对社会承担责任这一问题上，并进行了激烈的讨论。</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Bowen</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1953</a:t>
            </a:r>
            <a:r>
              <a:rPr lang="zh-CN" altLang="en-US" sz="1600" dirty="0">
                <a:latin typeface="微软雅黑" panose="020B0503020204020204" pitchFamily="34" charset="-122"/>
                <a:ea typeface="微软雅黑" panose="020B0503020204020204" pitchFamily="34" charset="-122"/>
              </a:rPr>
              <a:t>）才是最早对企业社会责任进行了系统定义的人，因此将其称为“企业社会责任之父“。</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Carroll</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1979</a:t>
            </a:r>
            <a:r>
              <a:rPr lang="zh-CN" altLang="en-US" sz="1600" dirty="0">
                <a:latin typeface="微软雅黑" panose="020B0503020204020204" pitchFamily="34" charset="-122"/>
                <a:ea typeface="微软雅黑" panose="020B0503020204020204" pitchFamily="34" charset="-122"/>
              </a:rPr>
              <a:t>）在总结前人研究成果的基础上，提出了一个较为完整的概念，他认为企业社会责任是全体社会成员希望企业履行义务的总称。</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Jones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1980</a:t>
            </a:r>
            <a:r>
              <a:rPr lang="zh-CN" altLang="en-US" sz="1600" dirty="0">
                <a:latin typeface="微软雅黑" panose="020B0503020204020204" pitchFamily="34" charset="-122"/>
                <a:ea typeface="微软雅黑" panose="020B0503020204020204" pitchFamily="34" charset="-122"/>
              </a:rPr>
              <a:t>）认为企业社会责任具有两个必不可少的特征：第一，企业履行社会责任是自愿的；第二，企业社会责任是企业承担对除股东之外的其他与相关社会主体的责任。</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b="1" dirty="0">
                <a:solidFill>
                  <a:srgbClr val="0070C0"/>
                </a:solidFill>
                <a:latin typeface="微软雅黑" panose="020B0503020204020204" pitchFamily="34" charset="-122"/>
                <a:ea typeface="微软雅黑" panose="020B0503020204020204" pitchFamily="34" charset="-122"/>
              </a:rPr>
              <a:t>利益相关者框架</a:t>
            </a:r>
            <a:endParaRPr lang="en-US" altLang="zh-CN" sz="1600" b="1" dirty="0">
              <a:solidFill>
                <a:srgbClr val="0070C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Jeffrey </a:t>
            </a:r>
            <a:r>
              <a:rPr lang="en-US" altLang="zh-CN" sz="1600" dirty="0" err="1">
                <a:latin typeface="微软雅黑" panose="020B0503020204020204" pitchFamily="34" charset="-122"/>
                <a:ea typeface="微软雅黑" panose="020B0503020204020204" pitchFamily="34" charset="-122"/>
              </a:rPr>
              <a:t>Sonnenfel</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提出了外部利益相关者评价模型，</a:t>
            </a:r>
            <a:r>
              <a:rPr lang="en-US" altLang="zh-CN" sz="1600" dirty="0">
                <a:latin typeface="微软雅黑" panose="020B0503020204020204" pitchFamily="34" charset="-122"/>
                <a:ea typeface="微软雅黑" panose="020B0503020204020204" pitchFamily="34" charset="-122"/>
              </a:rPr>
              <a:t>Clarkson</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RDAP</a:t>
            </a:r>
            <a:r>
              <a:rPr lang="zh-CN" altLang="en-US" sz="1600" dirty="0">
                <a:latin typeface="微软雅黑" panose="020B0503020204020204" pitchFamily="34" charset="-122"/>
                <a:ea typeface="微软雅黑" panose="020B0503020204020204" pitchFamily="34" charset="-122"/>
              </a:rPr>
              <a:t>模式则进行了有意的补充，他将利益相关者进行了划分，将影响企业生产运行的利益相关者设为</a:t>
            </a:r>
            <a:r>
              <a:rPr lang="zh-CN" altLang="en-US" sz="1600" u="sng" dirty="0">
                <a:latin typeface="微软雅黑" panose="020B0503020204020204" pitchFamily="34" charset="-122"/>
                <a:ea typeface="微软雅黑" panose="020B0503020204020204" pitchFamily="34" charset="-122"/>
              </a:rPr>
              <a:t>主要利益相关者</a:t>
            </a:r>
            <a:r>
              <a:rPr lang="zh-CN" altLang="en-US" sz="1600" dirty="0">
                <a:latin typeface="微软雅黑" panose="020B0503020204020204" pitchFamily="34" charset="-122"/>
                <a:ea typeface="微软雅黑" panose="020B0503020204020204" pitchFamily="34" charset="-122"/>
              </a:rPr>
              <a:t>；将不直接参与企业事务，但与企业能够相互影响的主体设为</a:t>
            </a:r>
            <a:r>
              <a:rPr lang="zh-CN" altLang="en-US" sz="1600" u="sng" dirty="0">
                <a:latin typeface="微软雅黑" panose="020B0503020204020204" pitchFamily="34" charset="-122"/>
                <a:ea typeface="微软雅黑" panose="020B0503020204020204" pitchFamily="34" charset="-122"/>
              </a:rPr>
              <a:t>次要利益相关者</a:t>
            </a:r>
            <a:r>
              <a:rPr lang="zh-CN" altLang="en-US" sz="1600" dirty="0">
                <a:latin typeface="微软雅黑" panose="020B0503020204020204" pitchFamily="34" charset="-122"/>
                <a:ea typeface="微软雅黑" panose="020B0503020204020204" pitchFamily="34" charset="-122"/>
              </a:rPr>
              <a:t>，包括社会团体、媒体、非盈利性组织等，同时从公众健康、能源、环境、公共政策、社区关系以及社会捐赠等</a:t>
            </a:r>
            <a:r>
              <a:rPr lang="zh-CN" altLang="en-US" sz="1600" u="sng" dirty="0">
                <a:latin typeface="微软雅黑" panose="020B0503020204020204" pitchFamily="34" charset="-122"/>
                <a:ea typeface="微软雅黑" panose="020B0503020204020204" pitchFamily="34" charset="-122"/>
              </a:rPr>
              <a:t>六个方面</a:t>
            </a:r>
            <a:r>
              <a:rPr lang="zh-CN" altLang="en-US" sz="1600" dirty="0">
                <a:latin typeface="微软雅黑" panose="020B0503020204020204" pitchFamily="34" charset="-122"/>
                <a:ea typeface="微软雅黑" panose="020B0503020204020204" pitchFamily="34" charset="-122"/>
              </a:rPr>
              <a:t>对企业社会责任进行评价，建立了</a:t>
            </a:r>
            <a:r>
              <a:rPr lang="en-US" altLang="zh-CN" sz="1600" b="1" dirty="0">
                <a:latin typeface="微软雅黑" panose="020B0503020204020204" pitchFamily="34" charset="-122"/>
                <a:ea typeface="微软雅黑" panose="020B0503020204020204" pitchFamily="34" charset="-122"/>
              </a:rPr>
              <a:t>RDAP</a:t>
            </a:r>
            <a:r>
              <a:rPr lang="zh-CN" altLang="en-US" sz="1600" b="1" dirty="0">
                <a:latin typeface="微软雅黑" panose="020B0503020204020204" pitchFamily="34" charset="-122"/>
                <a:ea typeface="微软雅黑" panose="020B0503020204020204" pitchFamily="34" charset="-122"/>
              </a:rPr>
              <a:t>模式</a:t>
            </a:r>
            <a:endParaRPr lang="en-US" altLang="zh-CN"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701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28706" y="867990"/>
            <a:ext cx="589713"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52512" y="300592"/>
            <a:ext cx="460637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0070C0"/>
                </a:solidFill>
                <a:latin typeface="微软雅黑"/>
                <a:ea typeface="微软雅黑"/>
              </a:rPr>
              <a:t>文献综述</a:t>
            </a:r>
            <a:endParaRPr kumimoji="0" lang="zh-CN" altLang="en-US" sz="2400" b="1" i="0" u="none" strike="noStrike" kern="1200" cap="none" spc="0" normalizeH="0" baseline="0" noProof="0" dirty="0">
              <a:ln>
                <a:noFill/>
              </a:ln>
              <a:solidFill>
                <a:srgbClr val="0070C0"/>
              </a:solidFill>
              <a:effectLst/>
              <a:uLnTx/>
              <a:uFillTx/>
              <a:latin typeface="微软雅黑"/>
              <a:ea typeface="微软雅黑"/>
              <a:cs typeface="+mn-cs"/>
            </a:endParaRPr>
          </a:p>
        </p:txBody>
      </p:sp>
      <p:pic>
        <p:nvPicPr>
          <p:cNvPr id="9" name="图片 8" descr="黑白色的标志&#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A9D17-A0D3-409F-BFF9-E5BAE63FEE36}" type="slidenum">
              <a:rPr kumimoji="0" lang="zh-CN" altLang="en-US" sz="1200" b="0" i="0" u="none" strike="noStrike" kern="1200" cap="none" spc="0" normalizeH="0" baseline="0" noProof="0" smtClean="0">
                <a:ln>
                  <a:noFill/>
                </a:ln>
                <a:solidFill>
                  <a:prstClr val="white">
                    <a:lumMod val="75000"/>
                  </a:prstClr>
                </a:solidFill>
                <a:effectLst/>
                <a:uLnTx/>
                <a:uFillTx/>
                <a:latin typeface="Arial" panose="020B0604020202020204" pitchFamily="34" charset="0"/>
                <a:ea typeface="微软雅黑"/>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white">
                  <a:lumMod val="75000"/>
                </a:prstClr>
              </a:solidFill>
              <a:effectLst/>
              <a:uLnTx/>
              <a:uFillTx/>
              <a:latin typeface="Arial" panose="020B0604020202020204" pitchFamily="34" charset="0"/>
              <a:ea typeface="微软雅黑"/>
              <a:cs typeface="Arial" panose="020B0604020202020204" pitchFamily="34" charset="0"/>
            </a:endParaRPr>
          </a:p>
        </p:txBody>
      </p:sp>
      <p:sp>
        <p:nvSpPr>
          <p:cNvPr id="3" name="文本框 2">
            <a:extLst>
              <a:ext uri="{FF2B5EF4-FFF2-40B4-BE49-F238E27FC236}">
                <a16:creationId xmlns:a16="http://schemas.microsoft.com/office/drawing/2014/main" id="{161F3804-9586-2740-F840-9F4794C4BD66}"/>
              </a:ext>
            </a:extLst>
          </p:cNvPr>
          <p:cNvSpPr txBox="1"/>
          <p:nvPr/>
        </p:nvSpPr>
        <p:spPr>
          <a:xfrm>
            <a:off x="571268" y="960846"/>
            <a:ext cx="10547797" cy="3413563"/>
          </a:xfrm>
          <a:prstGeom prst="rect">
            <a:avLst/>
          </a:prstGeom>
          <a:noFill/>
        </p:spPr>
        <p:txBody>
          <a:bodyPr wrap="square" rtlCol="0">
            <a:spAutoFit/>
          </a:bodyPr>
          <a:lstStyle/>
          <a:p>
            <a:pPr>
              <a:lnSpc>
                <a:spcPct val="150000"/>
              </a:lnSpc>
            </a:pPr>
            <a:r>
              <a:rPr lang="zh-CN" altLang="en-US" sz="1600" b="1" dirty="0">
                <a:solidFill>
                  <a:srgbClr val="0070C0"/>
                </a:solidFill>
                <a:latin typeface="微软雅黑" panose="020B0503020204020204" pitchFamily="34" charset="-122"/>
                <a:ea typeface="微软雅黑" panose="020B0503020204020204" pitchFamily="34" charset="-122"/>
              </a:rPr>
              <a:t>企业社会资本</a:t>
            </a:r>
            <a:endParaRPr lang="en-US" altLang="zh-CN" sz="1600" b="1" dirty="0">
              <a:solidFill>
                <a:srgbClr val="0070C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Ronald Burt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1992</a:t>
            </a:r>
            <a:r>
              <a:rPr lang="zh-CN" altLang="en-US" sz="1600" dirty="0">
                <a:latin typeface="微软雅黑" panose="020B0503020204020204" pitchFamily="34" charset="-122"/>
                <a:ea typeface="微软雅黑" panose="020B0503020204020204" pitchFamily="34" charset="-122"/>
              </a:rPr>
              <a:t>）最早将社会资本应用在企业层面，他认为社会资本即个人资本的总和。</a:t>
            </a:r>
            <a:r>
              <a:rPr lang="en-US" altLang="zh-CN" sz="1600" dirty="0">
                <a:latin typeface="微软雅黑" panose="020B0503020204020204" pitchFamily="34" charset="-122"/>
                <a:ea typeface="微软雅黑" panose="020B0503020204020204" pitchFamily="34" charset="-122"/>
              </a:rPr>
              <a:t>Koka</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Prescott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2002</a:t>
            </a:r>
            <a:r>
              <a:rPr lang="zh-CN" altLang="en-US" sz="1600" dirty="0">
                <a:latin typeface="微软雅黑" panose="020B0503020204020204" pitchFamily="34" charset="-122"/>
                <a:ea typeface="微软雅黑" panose="020B0503020204020204" pitchFamily="34" charset="-122"/>
              </a:rPr>
              <a:t>）企业在运营过程中会与供应商、客户及政府等其他主体建立各种各样的联系，并通过这种联系获得信息、资源等。不同企业的能力以及其所拥有的资源是有差异的，而企业与其他主体之间的这种关系能使企业得到资源，提高企业的能力，促进企业发展。</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三个维度：横向维度、纵向维度和信任维度。</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横向维度：企业与其他企业及金融机构之间的联系</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纵向维度：企业与政府之间的联系</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社会信任维度：企业社会关系网络中其他主体对企业的评价</a:t>
            </a:r>
          </a:p>
        </p:txBody>
      </p:sp>
      <p:sp>
        <p:nvSpPr>
          <p:cNvPr id="4" name="文本框 3">
            <a:extLst>
              <a:ext uri="{FF2B5EF4-FFF2-40B4-BE49-F238E27FC236}">
                <a16:creationId xmlns:a16="http://schemas.microsoft.com/office/drawing/2014/main" id="{B76EB17D-85DB-5A84-4FC3-8DFCC9381019}"/>
              </a:ext>
            </a:extLst>
          </p:cNvPr>
          <p:cNvSpPr txBox="1"/>
          <p:nvPr/>
        </p:nvSpPr>
        <p:spPr>
          <a:xfrm>
            <a:off x="571268" y="4325752"/>
            <a:ext cx="11109870" cy="1895519"/>
          </a:xfrm>
          <a:prstGeom prst="rect">
            <a:avLst/>
          </a:prstGeom>
          <a:noFill/>
        </p:spPr>
        <p:txBody>
          <a:bodyPr wrap="square" rtlCol="0">
            <a:spAutoFit/>
          </a:bodyPr>
          <a:lstStyle/>
          <a:p>
            <a:pPr>
              <a:lnSpc>
                <a:spcPct val="150000"/>
              </a:lnSpc>
            </a:pPr>
            <a:r>
              <a:rPr lang="zh-CN" altLang="en-US" sz="1600" b="1" dirty="0">
                <a:solidFill>
                  <a:srgbClr val="0070C0"/>
                </a:solidFill>
                <a:latin typeface="微软雅黑" panose="020B0503020204020204" pitchFamily="34" charset="-122"/>
                <a:ea typeface="微软雅黑" panose="020B0503020204020204" pitchFamily="34" charset="-122"/>
              </a:rPr>
              <a:t>企业可持续发展</a:t>
            </a:r>
            <a:endParaRPr lang="en-US" altLang="zh-CN" sz="1600" b="1" dirty="0">
              <a:solidFill>
                <a:srgbClr val="0070C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rPr>
              <a:t>Adizes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1988</a:t>
            </a:r>
            <a:r>
              <a:rPr lang="zh-CN" altLang="en-US" sz="1600" dirty="0">
                <a:latin typeface="微软雅黑" panose="020B0503020204020204" pitchFamily="34" charset="-122"/>
                <a:ea typeface="微软雅黑" panose="020B0503020204020204" pitchFamily="34" charset="-122"/>
              </a:rPr>
              <a:t>）将企业生命周期理论与企业可持续发展的影响因素结合在一起进行讨论，分析影响企业的不同阶段发展的因素，这些因素正是企业实现可持续发展过程中所要考虑的主要内容。</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芮明杰（</a:t>
            </a:r>
            <a:r>
              <a:rPr lang="en-US" altLang="zh-CN" sz="1600" dirty="0">
                <a:latin typeface="微软雅黑" panose="020B0503020204020204" pitchFamily="34" charset="-122"/>
                <a:ea typeface="微软雅黑" panose="020B0503020204020204" pitchFamily="34" charset="-122"/>
              </a:rPr>
              <a:t>2004</a:t>
            </a:r>
            <a:r>
              <a:rPr lang="zh-CN" altLang="en-US" sz="1600" dirty="0">
                <a:latin typeface="微软雅黑" panose="020B0503020204020204" pitchFamily="34" charset="-122"/>
                <a:ea typeface="微软雅黑" panose="020B0503020204020204" pitchFamily="34" charset="-122"/>
              </a:rPr>
              <a:t>）将企业可持续发展定义为企业在实现长久发展的过程中，既要追求短期的利润，也要考虑经济的持续增长，同时也要注重公共关系的维护。他还指出，存续性是企业最基本的特征。</a:t>
            </a:r>
          </a:p>
        </p:txBody>
      </p:sp>
    </p:spTree>
    <p:extLst>
      <p:ext uri="{BB962C8B-B14F-4D97-AF65-F5344CB8AC3E}">
        <p14:creationId xmlns:p14="http://schemas.microsoft.com/office/powerpoint/2010/main" val="250708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28706" y="867990"/>
            <a:ext cx="589713"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52512" y="300592"/>
            <a:ext cx="460637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0070C0"/>
                </a:solidFill>
                <a:latin typeface="微软雅黑"/>
                <a:ea typeface="微软雅黑"/>
              </a:rPr>
              <a:t>研究方法、数据来源和种类</a:t>
            </a:r>
            <a:endParaRPr kumimoji="0" lang="zh-CN" altLang="en-US" sz="2400" b="1" i="0" u="none" strike="noStrike" kern="1200" cap="none" spc="0" normalizeH="0" baseline="0" noProof="0" dirty="0">
              <a:ln>
                <a:noFill/>
              </a:ln>
              <a:solidFill>
                <a:srgbClr val="0070C0"/>
              </a:solidFill>
              <a:effectLst/>
              <a:uLnTx/>
              <a:uFillTx/>
              <a:latin typeface="微软雅黑"/>
              <a:ea typeface="微软雅黑"/>
              <a:cs typeface="+mn-cs"/>
            </a:endParaRPr>
          </a:p>
        </p:txBody>
      </p:sp>
      <p:pic>
        <p:nvPicPr>
          <p:cNvPr id="9" name="图片 8" descr="黑白色的标志&#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A9D17-A0D3-409F-BFF9-E5BAE63FEE36}" type="slidenum">
              <a:rPr kumimoji="0" lang="zh-CN" altLang="en-US" sz="1200" b="0" i="0" u="none" strike="noStrike" kern="1200" cap="none" spc="0" normalizeH="0" baseline="0" noProof="0" smtClean="0">
                <a:ln>
                  <a:noFill/>
                </a:ln>
                <a:solidFill>
                  <a:prstClr val="white">
                    <a:lumMod val="75000"/>
                  </a:prstClr>
                </a:solidFill>
                <a:effectLst/>
                <a:uLnTx/>
                <a:uFillTx/>
                <a:latin typeface="Arial" panose="020B0604020202020204" pitchFamily="34" charset="0"/>
                <a:ea typeface="微软雅黑"/>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white">
                  <a:lumMod val="75000"/>
                </a:prstClr>
              </a:solidFill>
              <a:effectLst/>
              <a:uLnTx/>
              <a:uFillTx/>
              <a:latin typeface="Arial" panose="020B0604020202020204" pitchFamily="34" charset="0"/>
              <a:ea typeface="微软雅黑"/>
              <a:cs typeface="Arial" panose="020B0604020202020204" pitchFamily="34" charset="0"/>
            </a:endParaRPr>
          </a:p>
        </p:txBody>
      </p:sp>
      <p:sp>
        <p:nvSpPr>
          <p:cNvPr id="3" name="文本框 2">
            <a:extLst>
              <a:ext uri="{FF2B5EF4-FFF2-40B4-BE49-F238E27FC236}">
                <a16:creationId xmlns:a16="http://schemas.microsoft.com/office/drawing/2014/main" id="{447B0DF4-3955-6C92-C169-D2B894F8A786}"/>
              </a:ext>
            </a:extLst>
          </p:cNvPr>
          <p:cNvSpPr txBox="1"/>
          <p:nvPr/>
        </p:nvSpPr>
        <p:spPr>
          <a:xfrm>
            <a:off x="722290" y="1062926"/>
            <a:ext cx="7888310" cy="100296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文献分析法与实证研究法</a:t>
            </a:r>
          </a:p>
          <a:p>
            <a:pPr marL="285750" indent="-285750">
              <a:lnSpc>
                <a:spcPct val="20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CSMAR</a:t>
            </a:r>
            <a:r>
              <a:rPr lang="zh-CN" altLang="en-US" sz="1600" dirty="0">
                <a:latin typeface="微软雅黑" panose="020B0503020204020204" pitchFamily="34" charset="-122"/>
                <a:ea typeface="微软雅黑" panose="020B0503020204020204" pitchFamily="34" charset="-122"/>
              </a:rPr>
              <a:t>数据库 </a:t>
            </a:r>
            <a:r>
              <a:rPr lang="en-US" altLang="zh-CN" sz="1600" dirty="0">
                <a:latin typeface="微软雅黑" panose="020B0503020204020204" pitchFamily="34" charset="-122"/>
                <a:ea typeface="微软雅黑" panose="020B0503020204020204" pitchFamily="34" charset="-122"/>
              </a:rPr>
              <a:t>&amp; CNRDS</a:t>
            </a:r>
            <a:r>
              <a:rPr lang="zh-CN" altLang="en-US" sz="1600" dirty="0">
                <a:latin typeface="微软雅黑" panose="020B0503020204020204" pitchFamily="34" charset="-122"/>
                <a:ea typeface="微软雅黑" panose="020B0503020204020204" pitchFamily="34" charset="-122"/>
              </a:rPr>
              <a:t>数据库 </a:t>
            </a:r>
            <a:r>
              <a:rPr lang="en-US" altLang="zh-CN" sz="1600" dirty="0">
                <a:latin typeface="微软雅黑" panose="020B0503020204020204" pitchFamily="34" charset="-122"/>
                <a:ea typeface="微软雅黑" panose="020B0503020204020204" pitchFamily="34" charset="-122"/>
              </a:rPr>
              <a:t>&amp; A</a:t>
            </a:r>
            <a:r>
              <a:rPr lang="zh-CN" altLang="en-US" sz="1600" dirty="0">
                <a:latin typeface="微软雅黑" panose="020B0503020204020204" pitchFamily="34" charset="-122"/>
                <a:ea typeface="微软雅黑" panose="020B0503020204020204" pitchFamily="34" charset="-122"/>
              </a:rPr>
              <a:t>股体育上市公司年报</a:t>
            </a:r>
            <a:endParaRPr lang="en-US" altLang="zh-CN" sz="16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7D81E028-CB6B-F74F-5D31-1CC0E4EBEC71}"/>
              </a:ext>
            </a:extLst>
          </p:cNvPr>
          <p:cNvSpPr txBox="1"/>
          <p:nvPr/>
        </p:nvSpPr>
        <p:spPr>
          <a:xfrm>
            <a:off x="1118419" y="2241576"/>
            <a:ext cx="5036324" cy="4111510"/>
          </a:xfrm>
          <a:prstGeom prst="rect">
            <a:avLst/>
          </a:prstGeom>
          <a:noFill/>
        </p:spPr>
        <p:txBody>
          <a:bodyPr wrap="square" rtlCol="0">
            <a:spAutoFit/>
          </a:bodyPr>
          <a:lstStyle/>
          <a:p>
            <a:pPr>
              <a:lnSpc>
                <a:spcPct val="150000"/>
              </a:lnSpc>
            </a:pPr>
            <a:r>
              <a:rPr lang="zh-CN" altLang="en-US" sz="1600" b="1" dirty="0">
                <a:solidFill>
                  <a:srgbClr val="0070C0"/>
                </a:solidFill>
                <a:latin typeface="微软雅黑" panose="020B0503020204020204" pitchFamily="34" charset="-122"/>
                <a:ea typeface="微软雅黑" panose="020B0503020204020204" pitchFamily="34" charset="-122"/>
              </a:rPr>
              <a:t>企业社会责任</a:t>
            </a:r>
            <a:r>
              <a:rPr lang="en-US" altLang="zh-CN" sz="1600" b="1" dirty="0">
                <a:solidFill>
                  <a:srgbClr val="0070C0"/>
                </a:solidFill>
                <a:latin typeface="微软雅黑" panose="020B0503020204020204" pitchFamily="34" charset="-122"/>
                <a:ea typeface="微软雅黑" panose="020B0503020204020204" pitchFamily="34" charset="-122"/>
              </a:rPr>
              <a:t>——</a:t>
            </a:r>
            <a:r>
              <a:rPr lang="zh-CN" altLang="en-US" sz="1600" b="1" dirty="0">
                <a:solidFill>
                  <a:srgbClr val="0070C0"/>
                </a:solidFill>
                <a:latin typeface="微软雅黑" panose="020B0503020204020204" pitchFamily="34" charset="-122"/>
                <a:ea typeface="微软雅黑" panose="020B0503020204020204" pitchFamily="34" charset="-122"/>
              </a:rPr>
              <a:t>利益相关者指标：七个维度，赋权</a:t>
            </a:r>
            <a:endParaRPr lang="en-US" altLang="zh-CN" sz="1600" b="1" dirty="0">
              <a:solidFill>
                <a:srgbClr val="0070C0"/>
              </a:solidFill>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股东：基本每股收益</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税后利润</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股本总数</a:t>
            </a:r>
          </a:p>
          <a:p>
            <a:pPr>
              <a:lnSpc>
                <a:spcPct val="15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债权人：财务费用率</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财务费用</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营业收入</a:t>
            </a:r>
          </a:p>
          <a:p>
            <a:pPr>
              <a:lnSpc>
                <a:spcPct val="150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员工：支付员工现金率</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直接支付或为员工支付的现金</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营业收入</a:t>
            </a:r>
          </a:p>
          <a:p>
            <a:pPr>
              <a:lnSpc>
                <a:spcPct val="150000"/>
              </a:lnSpc>
            </a:pP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客户：营业成本率</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营业成本</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营业收入</a:t>
            </a:r>
          </a:p>
          <a:p>
            <a:pPr>
              <a:lnSpc>
                <a:spcPct val="150000"/>
              </a:lnSpc>
            </a:pP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供应商：应付账款周转率</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主营业务成本</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应付账款平均数</a:t>
            </a:r>
          </a:p>
          <a:p>
            <a:pPr>
              <a:lnSpc>
                <a:spcPct val="150000"/>
              </a:lnSpc>
            </a:pP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政府：实际纳税率</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实际纳税净额</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营业收入</a:t>
            </a:r>
          </a:p>
          <a:p>
            <a:pPr>
              <a:lnSpc>
                <a:spcPct val="150000"/>
              </a:lnSpc>
            </a:pPr>
            <a:r>
              <a:rPr lang="en-US" altLang="zh-CN" sz="1600" dirty="0">
                <a:latin typeface="微软雅黑" panose="020B0503020204020204" pitchFamily="34" charset="-122"/>
                <a:ea typeface="微软雅黑" panose="020B0503020204020204" pitchFamily="34" charset="-122"/>
              </a:rPr>
              <a:t>7.</a:t>
            </a:r>
            <a:r>
              <a:rPr lang="zh-CN" altLang="en-US" sz="1600" dirty="0">
                <a:latin typeface="微软雅黑" panose="020B0503020204020204" pitchFamily="34" charset="-122"/>
                <a:ea typeface="微软雅黑" panose="020B0503020204020204" pitchFamily="34" charset="-122"/>
              </a:rPr>
              <a:t>社会公益：社会贡献率</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捐款支出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营业收入</a:t>
            </a: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2F53755-8384-B018-CD02-C16421B1766B}"/>
              </a:ext>
            </a:extLst>
          </p:cNvPr>
          <p:cNvPicPr>
            <a:picLocks noChangeAspect="1"/>
          </p:cNvPicPr>
          <p:nvPr/>
        </p:nvPicPr>
        <p:blipFill>
          <a:blip r:embed="rId3"/>
          <a:stretch>
            <a:fillRect/>
          </a:stretch>
        </p:blipFill>
        <p:spPr>
          <a:xfrm>
            <a:off x="6626972" y="1822360"/>
            <a:ext cx="5013268" cy="4949942"/>
          </a:xfrm>
          <a:prstGeom prst="rect">
            <a:avLst/>
          </a:prstGeom>
        </p:spPr>
      </p:pic>
    </p:spTree>
    <p:extLst>
      <p:ext uri="{BB962C8B-B14F-4D97-AF65-F5344CB8AC3E}">
        <p14:creationId xmlns:p14="http://schemas.microsoft.com/office/powerpoint/2010/main" val="3922374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28706" y="867990"/>
            <a:ext cx="589713"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52512" y="300592"/>
            <a:ext cx="460637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0070C0"/>
                </a:solidFill>
                <a:latin typeface="微软雅黑"/>
                <a:ea typeface="微软雅黑"/>
              </a:rPr>
              <a:t>研究方法、数据来源和种类</a:t>
            </a:r>
            <a:endParaRPr kumimoji="0" lang="zh-CN" altLang="en-US" sz="2400" b="1" i="0" u="none" strike="noStrike" kern="1200" cap="none" spc="0" normalizeH="0" baseline="0" noProof="0" dirty="0">
              <a:ln>
                <a:noFill/>
              </a:ln>
              <a:solidFill>
                <a:srgbClr val="0070C0"/>
              </a:solidFill>
              <a:effectLst/>
              <a:uLnTx/>
              <a:uFillTx/>
              <a:latin typeface="微软雅黑"/>
              <a:ea typeface="微软雅黑"/>
              <a:cs typeface="+mn-cs"/>
            </a:endParaRPr>
          </a:p>
        </p:txBody>
      </p:sp>
      <p:pic>
        <p:nvPicPr>
          <p:cNvPr id="9" name="图片 8" descr="黑白色的标志&#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A9D17-A0D3-409F-BFF9-E5BAE63FEE36}" type="slidenum">
              <a:rPr kumimoji="0" lang="zh-CN" altLang="en-US" sz="1200" b="0" i="0" u="none" strike="noStrike" kern="1200" cap="none" spc="0" normalizeH="0" baseline="0" noProof="0" smtClean="0">
                <a:ln>
                  <a:noFill/>
                </a:ln>
                <a:solidFill>
                  <a:prstClr val="white">
                    <a:lumMod val="75000"/>
                  </a:prstClr>
                </a:solidFill>
                <a:effectLst/>
                <a:uLnTx/>
                <a:uFillTx/>
                <a:latin typeface="Arial" panose="020B0604020202020204" pitchFamily="34" charset="0"/>
                <a:ea typeface="微软雅黑"/>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white">
                  <a:lumMod val="75000"/>
                </a:prstClr>
              </a:solidFill>
              <a:effectLst/>
              <a:uLnTx/>
              <a:uFillTx/>
              <a:latin typeface="Arial" panose="020B0604020202020204" pitchFamily="34" charset="0"/>
              <a:ea typeface="微软雅黑"/>
              <a:cs typeface="Arial" panose="020B0604020202020204" pitchFamily="34" charset="0"/>
            </a:endParaRPr>
          </a:p>
        </p:txBody>
      </p:sp>
      <p:sp>
        <p:nvSpPr>
          <p:cNvPr id="3" name="文本框 2">
            <a:extLst>
              <a:ext uri="{FF2B5EF4-FFF2-40B4-BE49-F238E27FC236}">
                <a16:creationId xmlns:a16="http://schemas.microsoft.com/office/drawing/2014/main" id="{447B0DF4-3955-6C92-C169-D2B894F8A786}"/>
              </a:ext>
            </a:extLst>
          </p:cNvPr>
          <p:cNvSpPr txBox="1"/>
          <p:nvPr/>
        </p:nvSpPr>
        <p:spPr>
          <a:xfrm>
            <a:off x="722290" y="1062926"/>
            <a:ext cx="7888310" cy="100296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文献分析法与实证研究法</a:t>
            </a:r>
          </a:p>
          <a:p>
            <a:pPr marL="285750" indent="-285750">
              <a:lnSpc>
                <a:spcPct val="20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CSMAR</a:t>
            </a:r>
            <a:r>
              <a:rPr lang="zh-CN" altLang="en-US" sz="1600" dirty="0">
                <a:latin typeface="微软雅黑" panose="020B0503020204020204" pitchFamily="34" charset="-122"/>
                <a:ea typeface="微软雅黑" panose="020B0503020204020204" pitchFamily="34" charset="-122"/>
              </a:rPr>
              <a:t>数据库 </a:t>
            </a:r>
            <a:r>
              <a:rPr lang="en-US" altLang="zh-CN" sz="1600" dirty="0">
                <a:latin typeface="微软雅黑" panose="020B0503020204020204" pitchFamily="34" charset="-122"/>
                <a:ea typeface="微软雅黑" panose="020B0503020204020204" pitchFamily="34" charset="-122"/>
              </a:rPr>
              <a:t>&amp; CNRDS</a:t>
            </a:r>
            <a:r>
              <a:rPr lang="zh-CN" altLang="en-US" sz="1600" dirty="0">
                <a:latin typeface="微软雅黑" panose="020B0503020204020204" pitchFamily="34" charset="-122"/>
                <a:ea typeface="微软雅黑" panose="020B0503020204020204" pitchFamily="34" charset="-122"/>
              </a:rPr>
              <a:t>数据库 </a:t>
            </a:r>
            <a:r>
              <a:rPr lang="en-US" altLang="zh-CN" sz="1600" dirty="0">
                <a:latin typeface="微软雅黑" panose="020B0503020204020204" pitchFamily="34" charset="-122"/>
                <a:ea typeface="微软雅黑" panose="020B0503020204020204" pitchFamily="34" charset="-122"/>
              </a:rPr>
              <a:t>&amp; A</a:t>
            </a:r>
            <a:r>
              <a:rPr lang="zh-CN" altLang="en-US" sz="1600" dirty="0">
                <a:latin typeface="微软雅黑" panose="020B0503020204020204" pitchFamily="34" charset="-122"/>
                <a:ea typeface="微软雅黑" panose="020B0503020204020204" pitchFamily="34" charset="-122"/>
              </a:rPr>
              <a:t>股体育上市公司年报</a:t>
            </a:r>
            <a:endParaRPr lang="en-US" altLang="zh-CN" sz="16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7D81E028-CB6B-F74F-5D31-1CC0E4EBEC71}"/>
              </a:ext>
            </a:extLst>
          </p:cNvPr>
          <p:cNvSpPr txBox="1"/>
          <p:nvPr/>
        </p:nvSpPr>
        <p:spPr>
          <a:xfrm>
            <a:off x="1118419" y="2241576"/>
            <a:ext cx="5036324" cy="3742178"/>
          </a:xfrm>
          <a:prstGeom prst="rect">
            <a:avLst/>
          </a:prstGeom>
          <a:noFill/>
        </p:spPr>
        <p:txBody>
          <a:bodyPr wrap="square" rtlCol="0">
            <a:spAutoFit/>
          </a:bodyPr>
          <a:lstStyle/>
          <a:p>
            <a:pPr>
              <a:lnSpc>
                <a:spcPct val="150000"/>
              </a:lnSpc>
            </a:pPr>
            <a:r>
              <a:rPr lang="zh-CN" altLang="en-US" sz="1600" b="1" dirty="0">
                <a:solidFill>
                  <a:srgbClr val="0070C0"/>
                </a:solidFill>
                <a:latin typeface="微软雅黑" panose="020B0503020204020204" pitchFamily="34" charset="-122"/>
                <a:ea typeface="微软雅黑" panose="020B0503020204020204" pitchFamily="34" charset="-122"/>
              </a:rPr>
              <a:t>企业社会责任</a:t>
            </a:r>
            <a:r>
              <a:rPr lang="en-US" altLang="zh-CN" sz="1600" b="1" dirty="0">
                <a:solidFill>
                  <a:srgbClr val="0070C0"/>
                </a:solidFill>
                <a:latin typeface="微软雅黑" panose="020B0503020204020204" pitchFamily="34" charset="-122"/>
                <a:ea typeface="微软雅黑" panose="020B0503020204020204" pitchFamily="34" charset="-122"/>
              </a:rPr>
              <a:t>——</a:t>
            </a:r>
            <a:r>
              <a:rPr lang="zh-CN" altLang="en-US" sz="1600" b="1" dirty="0">
                <a:solidFill>
                  <a:srgbClr val="0070C0"/>
                </a:solidFill>
                <a:latin typeface="微软雅黑" panose="020B0503020204020204" pitchFamily="34" charset="-122"/>
                <a:ea typeface="微软雅黑" panose="020B0503020204020204" pitchFamily="34" charset="-122"/>
              </a:rPr>
              <a:t>三个维度的评价体系</a:t>
            </a:r>
            <a:endParaRPr lang="en-US" altLang="zh-CN" sz="1600" b="1" dirty="0">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纵向联系</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横向联系</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社会信任</a:t>
            </a:r>
          </a:p>
        </p:txBody>
      </p:sp>
      <p:pic>
        <p:nvPicPr>
          <p:cNvPr id="6" name="图片 5">
            <a:extLst>
              <a:ext uri="{FF2B5EF4-FFF2-40B4-BE49-F238E27FC236}">
                <a16:creationId xmlns:a16="http://schemas.microsoft.com/office/drawing/2014/main" id="{10B703A7-53B5-40D5-CFFB-571F91C7D76A}"/>
              </a:ext>
            </a:extLst>
          </p:cNvPr>
          <p:cNvPicPr>
            <a:picLocks noChangeAspect="1"/>
          </p:cNvPicPr>
          <p:nvPr/>
        </p:nvPicPr>
        <p:blipFill rotWithShape="1">
          <a:blip r:embed="rId3"/>
          <a:srcRect b="24341"/>
          <a:stretch/>
        </p:blipFill>
        <p:spPr>
          <a:xfrm>
            <a:off x="2402772" y="2930665"/>
            <a:ext cx="3188594" cy="801639"/>
          </a:xfrm>
          <a:prstGeom prst="rect">
            <a:avLst/>
          </a:prstGeom>
        </p:spPr>
      </p:pic>
      <p:pic>
        <p:nvPicPr>
          <p:cNvPr id="10" name="图片 9">
            <a:extLst>
              <a:ext uri="{FF2B5EF4-FFF2-40B4-BE49-F238E27FC236}">
                <a16:creationId xmlns:a16="http://schemas.microsoft.com/office/drawing/2014/main" id="{F76C13A4-9AB2-9523-BF04-67AF725C4659}"/>
              </a:ext>
            </a:extLst>
          </p:cNvPr>
          <p:cNvPicPr>
            <a:picLocks noChangeAspect="1"/>
          </p:cNvPicPr>
          <p:nvPr/>
        </p:nvPicPr>
        <p:blipFill>
          <a:blip r:embed="rId4"/>
          <a:stretch>
            <a:fillRect/>
          </a:stretch>
        </p:blipFill>
        <p:spPr>
          <a:xfrm>
            <a:off x="2479182" y="4421392"/>
            <a:ext cx="2882955" cy="748694"/>
          </a:xfrm>
          <a:prstGeom prst="rect">
            <a:avLst/>
          </a:prstGeom>
        </p:spPr>
      </p:pic>
      <p:pic>
        <p:nvPicPr>
          <p:cNvPr id="11" name="图片 10">
            <a:extLst>
              <a:ext uri="{FF2B5EF4-FFF2-40B4-BE49-F238E27FC236}">
                <a16:creationId xmlns:a16="http://schemas.microsoft.com/office/drawing/2014/main" id="{16843203-28EA-A884-CE80-9D86614227A9}"/>
              </a:ext>
            </a:extLst>
          </p:cNvPr>
          <p:cNvPicPr>
            <a:picLocks noChangeAspect="1"/>
          </p:cNvPicPr>
          <p:nvPr/>
        </p:nvPicPr>
        <p:blipFill>
          <a:blip r:embed="rId5"/>
          <a:stretch>
            <a:fillRect/>
          </a:stretch>
        </p:blipFill>
        <p:spPr>
          <a:xfrm>
            <a:off x="2479182" y="5714196"/>
            <a:ext cx="3035774" cy="767390"/>
          </a:xfrm>
          <a:prstGeom prst="rect">
            <a:avLst/>
          </a:prstGeom>
        </p:spPr>
      </p:pic>
      <p:sp>
        <p:nvSpPr>
          <p:cNvPr id="13" name="文本框 12">
            <a:extLst>
              <a:ext uri="{FF2B5EF4-FFF2-40B4-BE49-F238E27FC236}">
                <a16:creationId xmlns:a16="http://schemas.microsoft.com/office/drawing/2014/main" id="{9015DAA6-A4CF-2A1A-42DC-BE55D009ABB4}"/>
              </a:ext>
            </a:extLst>
          </p:cNvPr>
          <p:cNvSpPr txBox="1"/>
          <p:nvPr/>
        </p:nvSpPr>
        <p:spPr>
          <a:xfrm>
            <a:off x="6168848" y="2241576"/>
            <a:ext cx="5036324" cy="4111510"/>
          </a:xfrm>
          <a:prstGeom prst="rect">
            <a:avLst/>
          </a:prstGeom>
          <a:noFill/>
        </p:spPr>
        <p:txBody>
          <a:bodyPr wrap="square" rtlCol="0">
            <a:spAutoFit/>
          </a:bodyPr>
          <a:lstStyle/>
          <a:p>
            <a:pPr>
              <a:lnSpc>
                <a:spcPct val="150000"/>
              </a:lnSpc>
            </a:pPr>
            <a:r>
              <a:rPr lang="zh-CN" altLang="en-US" sz="1600" b="1" dirty="0">
                <a:solidFill>
                  <a:srgbClr val="0070C0"/>
                </a:solidFill>
                <a:latin typeface="微软雅黑" panose="020B0503020204020204" pitchFamily="34" charset="-122"/>
                <a:ea typeface="微软雅黑" panose="020B0503020204020204" pitchFamily="34" charset="-122"/>
              </a:rPr>
              <a:t>企业可持续发展能力</a:t>
            </a:r>
            <a:r>
              <a:rPr lang="en-US" altLang="zh-CN" sz="1600" b="1" dirty="0">
                <a:solidFill>
                  <a:srgbClr val="0070C0"/>
                </a:solidFill>
                <a:latin typeface="微软雅黑" panose="020B0503020204020204" pitchFamily="34" charset="-122"/>
                <a:ea typeface="微软雅黑" panose="020B0503020204020204" pitchFamily="34" charset="-122"/>
              </a:rPr>
              <a:t>——</a:t>
            </a:r>
            <a:r>
              <a:rPr lang="zh-CN" altLang="en-US" sz="1600" b="1" dirty="0">
                <a:solidFill>
                  <a:srgbClr val="0070C0"/>
                </a:solidFill>
                <a:latin typeface="微软雅黑" panose="020B0503020204020204" pitchFamily="34" charset="-122"/>
                <a:ea typeface="微软雅黑" panose="020B0503020204020204" pitchFamily="34" charset="-122"/>
              </a:rPr>
              <a:t>四种能力</a:t>
            </a:r>
            <a:endParaRPr lang="en-US" altLang="zh-CN" sz="1600" b="1" dirty="0">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营运能力</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偿债能力</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盈利能力</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成长能力</a:t>
            </a:r>
            <a:endParaRPr lang="en-US" altLang="zh-CN" sz="16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134C0916-F7E0-A1E3-731C-C4F782A78F18}"/>
              </a:ext>
            </a:extLst>
          </p:cNvPr>
          <p:cNvPicPr>
            <a:picLocks noChangeAspect="1"/>
          </p:cNvPicPr>
          <p:nvPr/>
        </p:nvPicPr>
        <p:blipFill>
          <a:blip r:embed="rId6"/>
          <a:stretch>
            <a:fillRect/>
          </a:stretch>
        </p:blipFill>
        <p:spPr>
          <a:xfrm>
            <a:off x="7572728" y="2804169"/>
            <a:ext cx="2587362" cy="801640"/>
          </a:xfrm>
          <a:prstGeom prst="rect">
            <a:avLst/>
          </a:prstGeom>
        </p:spPr>
      </p:pic>
      <p:pic>
        <p:nvPicPr>
          <p:cNvPr id="16" name="图片 15">
            <a:extLst>
              <a:ext uri="{FF2B5EF4-FFF2-40B4-BE49-F238E27FC236}">
                <a16:creationId xmlns:a16="http://schemas.microsoft.com/office/drawing/2014/main" id="{C07348C6-4F28-4C8D-3113-5B1D0F8806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9267" y="3905777"/>
            <a:ext cx="2841186" cy="801640"/>
          </a:xfrm>
          <a:prstGeom prst="rect">
            <a:avLst/>
          </a:prstGeom>
        </p:spPr>
      </p:pic>
      <p:pic>
        <p:nvPicPr>
          <p:cNvPr id="17" name="图片 16">
            <a:extLst>
              <a:ext uri="{FF2B5EF4-FFF2-40B4-BE49-F238E27FC236}">
                <a16:creationId xmlns:a16="http://schemas.microsoft.com/office/drawing/2014/main" id="{A2A0A84E-DC56-2ABB-5E11-A1BF9FA1C372}"/>
              </a:ext>
            </a:extLst>
          </p:cNvPr>
          <p:cNvPicPr>
            <a:picLocks noChangeAspect="1"/>
          </p:cNvPicPr>
          <p:nvPr/>
        </p:nvPicPr>
        <p:blipFill>
          <a:blip r:embed="rId8"/>
          <a:stretch>
            <a:fillRect/>
          </a:stretch>
        </p:blipFill>
        <p:spPr>
          <a:xfrm>
            <a:off x="7409267" y="5021081"/>
            <a:ext cx="3119017" cy="693115"/>
          </a:xfrm>
          <a:prstGeom prst="rect">
            <a:avLst/>
          </a:prstGeom>
        </p:spPr>
      </p:pic>
      <p:pic>
        <p:nvPicPr>
          <p:cNvPr id="19" name="图片 18">
            <a:extLst>
              <a:ext uri="{FF2B5EF4-FFF2-40B4-BE49-F238E27FC236}">
                <a16:creationId xmlns:a16="http://schemas.microsoft.com/office/drawing/2014/main" id="{705D9AE4-0E24-D684-6513-FA7EE95FCC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09267" y="5983754"/>
            <a:ext cx="3176611" cy="666755"/>
          </a:xfrm>
          <a:prstGeom prst="rect">
            <a:avLst/>
          </a:prstGeom>
        </p:spPr>
      </p:pic>
    </p:spTree>
    <p:extLst>
      <p:ext uri="{BB962C8B-B14F-4D97-AF65-F5344CB8AC3E}">
        <p14:creationId xmlns:p14="http://schemas.microsoft.com/office/powerpoint/2010/main" val="336158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28706" y="867990"/>
            <a:ext cx="589713"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52512" y="300592"/>
            <a:ext cx="460637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0070C0"/>
                </a:solidFill>
                <a:latin typeface="微软雅黑"/>
                <a:ea typeface="微软雅黑"/>
              </a:rPr>
              <a:t>研究方法、数据来源和种类</a:t>
            </a:r>
            <a:endParaRPr kumimoji="0" lang="zh-CN" altLang="en-US" sz="2400" b="1" i="0" u="none" strike="noStrike" kern="1200" cap="none" spc="0" normalizeH="0" baseline="0" noProof="0" dirty="0">
              <a:ln>
                <a:noFill/>
              </a:ln>
              <a:solidFill>
                <a:srgbClr val="0070C0"/>
              </a:solidFill>
              <a:effectLst/>
              <a:uLnTx/>
              <a:uFillTx/>
              <a:latin typeface="微软雅黑"/>
              <a:ea typeface="微软雅黑"/>
              <a:cs typeface="+mn-cs"/>
            </a:endParaRPr>
          </a:p>
        </p:txBody>
      </p:sp>
      <p:pic>
        <p:nvPicPr>
          <p:cNvPr id="9" name="图片 8" descr="黑白色的标志&#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A9D17-A0D3-409F-BFF9-E5BAE63FEE36}" type="slidenum">
              <a:rPr kumimoji="0" lang="zh-CN" altLang="en-US" sz="1200" b="0" i="0" u="none" strike="noStrike" kern="1200" cap="none" spc="0" normalizeH="0" baseline="0" noProof="0" smtClean="0">
                <a:ln>
                  <a:noFill/>
                </a:ln>
                <a:solidFill>
                  <a:prstClr val="white">
                    <a:lumMod val="75000"/>
                  </a:prstClr>
                </a:solidFill>
                <a:effectLst/>
                <a:uLnTx/>
                <a:uFillTx/>
                <a:latin typeface="Arial" panose="020B0604020202020204" pitchFamily="34" charset="0"/>
                <a:ea typeface="微软雅黑"/>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prstClr val="white">
                  <a:lumMod val="75000"/>
                </a:prstClr>
              </a:solidFill>
              <a:effectLst/>
              <a:uLnTx/>
              <a:uFillTx/>
              <a:latin typeface="Arial" panose="020B0604020202020204" pitchFamily="34" charset="0"/>
              <a:ea typeface="微软雅黑"/>
              <a:cs typeface="Arial" panose="020B0604020202020204" pitchFamily="34" charset="0"/>
            </a:endParaRPr>
          </a:p>
        </p:txBody>
      </p:sp>
      <p:sp>
        <p:nvSpPr>
          <p:cNvPr id="3" name="文本框 2">
            <a:extLst>
              <a:ext uri="{FF2B5EF4-FFF2-40B4-BE49-F238E27FC236}">
                <a16:creationId xmlns:a16="http://schemas.microsoft.com/office/drawing/2014/main" id="{447B0DF4-3955-6C92-C169-D2B894F8A786}"/>
              </a:ext>
            </a:extLst>
          </p:cNvPr>
          <p:cNvSpPr txBox="1"/>
          <p:nvPr/>
        </p:nvSpPr>
        <p:spPr>
          <a:xfrm>
            <a:off x="722290" y="1062926"/>
            <a:ext cx="7888310" cy="100296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文献分析法与实证研究法</a:t>
            </a:r>
          </a:p>
          <a:p>
            <a:pPr marL="285750" indent="-285750">
              <a:lnSpc>
                <a:spcPct val="20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CSMAR</a:t>
            </a:r>
            <a:r>
              <a:rPr lang="zh-CN" altLang="en-US" sz="1600" dirty="0">
                <a:latin typeface="微软雅黑" panose="020B0503020204020204" pitchFamily="34" charset="-122"/>
                <a:ea typeface="微软雅黑" panose="020B0503020204020204" pitchFamily="34" charset="-122"/>
              </a:rPr>
              <a:t>数据库 </a:t>
            </a:r>
            <a:r>
              <a:rPr lang="en-US" altLang="zh-CN" sz="1600" dirty="0">
                <a:latin typeface="微软雅黑" panose="020B0503020204020204" pitchFamily="34" charset="-122"/>
                <a:ea typeface="微软雅黑" panose="020B0503020204020204" pitchFamily="34" charset="-122"/>
              </a:rPr>
              <a:t>&amp; CNRDS</a:t>
            </a:r>
            <a:r>
              <a:rPr lang="zh-CN" altLang="en-US" sz="1600" dirty="0">
                <a:latin typeface="微软雅黑" panose="020B0503020204020204" pitchFamily="34" charset="-122"/>
                <a:ea typeface="微软雅黑" panose="020B0503020204020204" pitchFamily="34" charset="-122"/>
              </a:rPr>
              <a:t>数据库 </a:t>
            </a:r>
            <a:r>
              <a:rPr lang="en-US" altLang="zh-CN" sz="1600" dirty="0">
                <a:latin typeface="微软雅黑" panose="020B0503020204020204" pitchFamily="34" charset="-122"/>
                <a:ea typeface="微软雅黑" panose="020B0503020204020204" pitchFamily="34" charset="-122"/>
              </a:rPr>
              <a:t>&amp; A</a:t>
            </a:r>
            <a:r>
              <a:rPr lang="zh-CN" altLang="en-US" sz="1600" dirty="0">
                <a:latin typeface="微软雅黑" panose="020B0503020204020204" pitchFamily="34" charset="-122"/>
                <a:ea typeface="微软雅黑" panose="020B0503020204020204" pitchFamily="34" charset="-122"/>
              </a:rPr>
              <a:t>股体育上市公司年报</a:t>
            </a:r>
            <a:endParaRPr lang="en-US" altLang="zh-CN" sz="16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7D81E028-CB6B-F74F-5D31-1CC0E4EBEC71}"/>
              </a:ext>
            </a:extLst>
          </p:cNvPr>
          <p:cNvSpPr txBox="1"/>
          <p:nvPr/>
        </p:nvSpPr>
        <p:spPr>
          <a:xfrm>
            <a:off x="1118419" y="2241576"/>
            <a:ext cx="5036324" cy="4111510"/>
          </a:xfrm>
          <a:prstGeom prst="rect">
            <a:avLst/>
          </a:prstGeom>
          <a:noFill/>
        </p:spPr>
        <p:txBody>
          <a:bodyPr wrap="square" rtlCol="0">
            <a:spAutoFit/>
          </a:bodyPr>
          <a:lstStyle/>
          <a:p>
            <a:pPr>
              <a:lnSpc>
                <a:spcPct val="150000"/>
              </a:lnSpc>
            </a:pPr>
            <a:r>
              <a:rPr lang="zh-CN" altLang="en-US" sz="1600" b="1" dirty="0">
                <a:solidFill>
                  <a:srgbClr val="0070C0"/>
                </a:solidFill>
                <a:latin typeface="微软雅黑" panose="020B0503020204020204" pitchFamily="34" charset="-122"/>
                <a:ea typeface="微软雅黑" panose="020B0503020204020204" pitchFamily="34" charset="-122"/>
              </a:rPr>
              <a:t>企业社会责任</a:t>
            </a:r>
            <a:r>
              <a:rPr lang="en-US" altLang="zh-CN" sz="1600" b="1" dirty="0">
                <a:solidFill>
                  <a:srgbClr val="0070C0"/>
                </a:solidFill>
                <a:latin typeface="微软雅黑" panose="020B0503020204020204" pitchFamily="34" charset="-122"/>
                <a:ea typeface="微软雅黑" panose="020B0503020204020204" pitchFamily="34" charset="-122"/>
              </a:rPr>
              <a:t>——</a:t>
            </a:r>
            <a:r>
              <a:rPr lang="zh-CN" altLang="en-US" sz="1600" b="1" dirty="0">
                <a:solidFill>
                  <a:srgbClr val="0070C0"/>
                </a:solidFill>
                <a:latin typeface="微软雅黑" panose="020B0503020204020204" pitchFamily="34" charset="-122"/>
                <a:ea typeface="微软雅黑" panose="020B0503020204020204" pitchFamily="34" charset="-122"/>
              </a:rPr>
              <a:t>利益相关者指标：七个维度，赋权</a:t>
            </a:r>
            <a:endParaRPr lang="en-US" altLang="zh-CN" sz="1600" b="1" dirty="0">
              <a:solidFill>
                <a:srgbClr val="0070C0"/>
              </a:solidFill>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股东：基本每股收益</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税后利润</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股本总数</a:t>
            </a:r>
          </a:p>
          <a:p>
            <a:pPr>
              <a:lnSpc>
                <a:spcPct val="15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债权人：财务费用率</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财务费用</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营业收入</a:t>
            </a:r>
          </a:p>
          <a:p>
            <a:pPr>
              <a:lnSpc>
                <a:spcPct val="150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员工：支付员工现金率</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直接支付或为员工支付的现金</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营业收入</a:t>
            </a:r>
          </a:p>
          <a:p>
            <a:pPr>
              <a:lnSpc>
                <a:spcPct val="150000"/>
              </a:lnSpc>
            </a:pP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客户：营业成本率</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营业成本</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营业收入</a:t>
            </a:r>
          </a:p>
          <a:p>
            <a:pPr>
              <a:lnSpc>
                <a:spcPct val="150000"/>
              </a:lnSpc>
            </a:pP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供应商：应付账款周转率</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主营业务成本</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应付账款平均数</a:t>
            </a:r>
          </a:p>
          <a:p>
            <a:pPr>
              <a:lnSpc>
                <a:spcPct val="150000"/>
              </a:lnSpc>
            </a:pP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政府：实际纳税率</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实际纳税净额</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营业收入</a:t>
            </a:r>
          </a:p>
          <a:p>
            <a:pPr>
              <a:lnSpc>
                <a:spcPct val="150000"/>
              </a:lnSpc>
            </a:pPr>
            <a:r>
              <a:rPr lang="en-US" altLang="zh-CN" sz="1600" dirty="0">
                <a:latin typeface="微软雅黑" panose="020B0503020204020204" pitchFamily="34" charset="-122"/>
                <a:ea typeface="微软雅黑" panose="020B0503020204020204" pitchFamily="34" charset="-122"/>
              </a:rPr>
              <a:t>7.</a:t>
            </a:r>
            <a:r>
              <a:rPr lang="zh-CN" altLang="en-US" sz="1600" dirty="0">
                <a:latin typeface="微软雅黑" panose="020B0503020204020204" pitchFamily="34" charset="-122"/>
                <a:ea typeface="微软雅黑" panose="020B0503020204020204" pitchFamily="34" charset="-122"/>
              </a:rPr>
              <a:t>社会公益：社会贡献率</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捐款支出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营业收入</a:t>
            </a: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2F53755-8384-B018-CD02-C16421B1766B}"/>
              </a:ext>
            </a:extLst>
          </p:cNvPr>
          <p:cNvPicPr>
            <a:picLocks noChangeAspect="1"/>
          </p:cNvPicPr>
          <p:nvPr/>
        </p:nvPicPr>
        <p:blipFill>
          <a:blip r:embed="rId3"/>
          <a:stretch>
            <a:fillRect/>
          </a:stretch>
        </p:blipFill>
        <p:spPr>
          <a:xfrm>
            <a:off x="6626972" y="1822360"/>
            <a:ext cx="5013268" cy="4949942"/>
          </a:xfrm>
          <a:prstGeom prst="rect">
            <a:avLst/>
          </a:prstGeom>
        </p:spPr>
      </p:pic>
    </p:spTree>
    <p:extLst>
      <p:ext uri="{BB962C8B-B14F-4D97-AF65-F5344CB8AC3E}">
        <p14:creationId xmlns:p14="http://schemas.microsoft.com/office/powerpoint/2010/main" val="30284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28706" y="867990"/>
            <a:ext cx="589713"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52512" y="300592"/>
            <a:ext cx="460637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0070C0"/>
                </a:solidFill>
                <a:latin typeface="微软雅黑"/>
                <a:ea typeface="微软雅黑"/>
              </a:rPr>
              <a:t>研究方法、数据来源和种类</a:t>
            </a:r>
            <a:endParaRPr kumimoji="0" lang="zh-CN" altLang="en-US" sz="2400" b="1" i="0" u="none" strike="noStrike" kern="1200" cap="none" spc="0" normalizeH="0" baseline="0" noProof="0" dirty="0">
              <a:ln>
                <a:noFill/>
              </a:ln>
              <a:solidFill>
                <a:srgbClr val="0070C0"/>
              </a:solidFill>
              <a:effectLst/>
              <a:uLnTx/>
              <a:uFillTx/>
              <a:latin typeface="微软雅黑"/>
              <a:ea typeface="微软雅黑"/>
              <a:cs typeface="+mn-cs"/>
            </a:endParaRPr>
          </a:p>
        </p:txBody>
      </p:sp>
      <p:pic>
        <p:nvPicPr>
          <p:cNvPr id="9" name="图片 8" descr="黑白色的标志&#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6" name="文本框 5">
            <a:extLst>
              <a:ext uri="{FF2B5EF4-FFF2-40B4-BE49-F238E27FC236}">
                <a16:creationId xmlns:a16="http://schemas.microsoft.com/office/drawing/2014/main" id="{7D161B04-770E-2746-5C5C-243FD6F365EF}"/>
              </a:ext>
            </a:extLst>
          </p:cNvPr>
          <p:cNvSpPr txBox="1"/>
          <p:nvPr/>
        </p:nvSpPr>
        <p:spPr>
          <a:xfrm>
            <a:off x="1294327" y="1485615"/>
            <a:ext cx="9717110" cy="3886770"/>
          </a:xfrm>
          <a:prstGeom prst="rect">
            <a:avLst/>
          </a:prstGeom>
          <a:noFill/>
        </p:spPr>
        <p:txBody>
          <a:bodyPr wrap="square" rtlCol="0">
            <a:spAutoFit/>
          </a:bodyPr>
          <a:lstStyle/>
          <a:p>
            <a:pPr>
              <a:lnSpc>
                <a:spcPct val="200000"/>
              </a:lnSpc>
            </a:pPr>
            <a:r>
              <a:rPr lang="zh-CN" altLang="en-US" b="1" dirty="0">
                <a:solidFill>
                  <a:srgbClr val="0070C0"/>
                </a:solidFill>
                <a:latin typeface="微软雅黑" panose="020B0503020204020204" pitchFamily="34" charset="-122"/>
                <a:ea typeface="微软雅黑" panose="020B0503020204020204" pitchFamily="34" charset="-122"/>
              </a:rPr>
              <a:t>控制变量</a:t>
            </a:r>
            <a:endParaRPr lang="en-US" altLang="zh-CN" b="1" dirty="0">
              <a:solidFill>
                <a:srgbClr val="0070C0"/>
              </a:solidFill>
              <a:latin typeface="微软雅黑" panose="020B0503020204020204" pitchFamily="34" charset="-122"/>
              <a:ea typeface="微软雅黑" panose="020B0503020204020204" pitchFamily="34" charset="-122"/>
            </a:endParaRPr>
          </a:p>
          <a:p>
            <a:pPr>
              <a:lnSpc>
                <a:spcPct val="200000"/>
              </a:lnSpc>
            </a:pPr>
            <a:r>
              <a:rPr lang="zh-CN" altLang="en-US" dirty="0">
                <a:latin typeface="微软雅黑" panose="020B0503020204020204" pitchFamily="34" charset="-122"/>
                <a:ea typeface="微软雅黑" panose="020B0503020204020204" pitchFamily="34" charset="-122"/>
              </a:rPr>
              <a:t>企业规模：总资产的自然对数 </a:t>
            </a:r>
            <a:r>
              <a:rPr lang="en-US" altLang="zh-CN" dirty="0">
                <a:latin typeface="微软雅黑" panose="020B0503020204020204" pitchFamily="34" charset="-122"/>
                <a:ea typeface="微软雅黑" panose="020B0503020204020204" pitchFamily="34" charset="-122"/>
              </a:rPr>
              <a:t>&amp; </a:t>
            </a:r>
            <a:r>
              <a:rPr lang="zh-CN" altLang="en-US" dirty="0">
                <a:latin typeface="微软雅黑" panose="020B0503020204020204" pitchFamily="34" charset="-122"/>
                <a:ea typeface="微软雅黑" panose="020B0503020204020204" pitchFamily="34" charset="-122"/>
              </a:rPr>
              <a:t>年份</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b="1" dirty="0">
                <a:solidFill>
                  <a:srgbClr val="0070C0"/>
                </a:solidFill>
                <a:latin typeface="微软雅黑" panose="020B0503020204020204" pitchFamily="34" charset="-122"/>
                <a:ea typeface="微软雅黑" panose="020B0503020204020204" pitchFamily="34" charset="-122"/>
              </a:rPr>
              <a:t>假设建立</a:t>
            </a:r>
          </a:p>
          <a:p>
            <a:pPr>
              <a:lnSpc>
                <a:spcPct val="200000"/>
              </a:lnSpc>
            </a:pPr>
            <a:r>
              <a:rPr lang="en-US" altLang="zh-CN" dirty="0">
                <a:latin typeface="微软雅黑" panose="020B0503020204020204" pitchFamily="34" charset="-122"/>
                <a:ea typeface="微软雅黑" panose="020B0503020204020204" pitchFamily="34" charset="-122"/>
              </a:rPr>
              <a:t>H1</a:t>
            </a:r>
            <a:r>
              <a:rPr lang="zh-CN" altLang="en-US" dirty="0">
                <a:latin typeface="微软雅黑" panose="020B0503020204020204" pitchFamily="34" charset="-122"/>
                <a:ea typeface="微软雅黑" panose="020B0503020204020204" pitchFamily="34" charset="-122"/>
              </a:rPr>
              <a:t>：企业承担社会责任能够促进企业的可持续发展（指标</a:t>
            </a:r>
            <a:r>
              <a:rPr lang="en-US" altLang="zh-CN" dirty="0">
                <a:latin typeface="微软雅黑" panose="020B0503020204020204" pitchFamily="34" charset="-122"/>
                <a:ea typeface="微软雅黑" panose="020B0503020204020204" pitchFamily="34" charset="-122"/>
              </a:rPr>
              <a:t>&amp;</a:t>
            </a:r>
            <a:r>
              <a:rPr lang="zh-CN" altLang="en-US" dirty="0">
                <a:latin typeface="微软雅黑" panose="020B0503020204020204" pitchFamily="34" charset="-122"/>
                <a:ea typeface="微软雅黑" panose="020B0503020204020204" pitchFamily="34" charset="-122"/>
              </a:rPr>
              <a:t>指标构成的</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个维度）</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H2</a:t>
            </a:r>
            <a:r>
              <a:rPr lang="zh-CN" altLang="en-US" dirty="0">
                <a:latin typeface="微软雅黑" panose="020B0503020204020204" pitchFamily="34" charset="-122"/>
                <a:ea typeface="微软雅黑" panose="020B0503020204020204" pitchFamily="34" charset="-122"/>
              </a:rPr>
              <a:t>：企业的社会资本能够促进企业的可持续发展（指标</a:t>
            </a:r>
            <a:r>
              <a:rPr lang="en-US" altLang="zh-CN" dirty="0">
                <a:latin typeface="微软雅黑" panose="020B0503020204020204" pitchFamily="34" charset="-122"/>
                <a:ea typeface="微软雅黑" panose="020B0503020204020204" pitchFamily="34" charset="-122"/>
              </a:rPr>
              <a:t>&amp;</a:t>
            </a:r>
            <a:r>
              <a:rPr lang="zh-CN" altLang="en-US" dirty="0">
                <a:latin typeface="微软雅黑" panose="020B0503020204020204" pitchFamily="34" charset="-122"/>
                <a:ea typeface="微软雅黑" panose="020B0503020204020204" pitchFamily="34" charset="-122"/>
              </a:rPr>
              <a:t>指标构成的</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个维度）</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H3</a:t>
            </a:r>
            <a:r>
              <a:rPr lang="zh-CN" altLang="en-US" dirty="0">
                <a:latin typeface="微软雅黑" panose="020B0503020204020204" pitchFamily="34" charset="-122"/>
                <a:ea typeface="微软雅黑" panose="020B0503020204020204" pitchFamily="34" charset="-122"/>
              </a:rPr>
              <a:t>：企业的社会资本程度越高，企业社会责任和企业可持续发展能力的相关性越强</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H4</a:t>
            </a:r>
            <a:r>
              <a:rPr lang="zh-CN" altLang="en-US" dirty="0">
                <a:latin typeface="微软雅黑" panose="020B0503020204020204" pitchFamily="34" charset="-122"/>
                <a:ea typeface="微软雅黑" panose="020B0503020204020204" pitchFamily="34" charset="-122"/>
              </a:rPr>
              <a:t>：企业所承担的社会责任越多，企业社会资本和可持续发展能力的相关性越强</a:t>
            </a:r>
          </a:p>
        </p:txBody>
      </p:sp>
    </p:spTree>
    <p:extLst>
      <p:ext uri="{BB962C8B-B14F-4D97-AF65-F5344CB8AC3E}">
        <p14:creationId xmlns:p14="http://schemas.microsoft.com/office/powerpoint/2010/main" val="293040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28706" y="867990"/>
            <a:ext cx="589713"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52512" y="300592"/>
            <a:ext cx="460637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0070C0"/>
                </a:solidFill>
                <a:latin typeface="微软雅黑"/>
                <a:ea typeface="微软雅黑"/>
              </a:rPr>
              <a:t>预期结果</a:t>
            </a:r>
            <a:endParaRPr kumimoji="0" lang="zh-CN" altLang="en-US" sz="2400" b="1" i="0" u="none" strike="noStrike" kern="1200" cap="none" spc="0" normalizeH="0" baseline="0" noProof="0" dirty="0">
              <a:ln>
                <a:noFill/>
              </a:ln>
              <a:solidFill>
                <a:srgbClr val="0070C0"/>
              </a:solidFill>
              <a:effectLst/>
              <a:uLnTx/>
              <a:uFillTx/>
              <a:latin typeface="微软雅黑"/>
              <a:ea typeface="微软雅黑"/>
              <a:cs typeface="+mn-cs"/>
            </a:endParaRPr>
          </a:p>
        </p:txBody>
      </p:sp>
      <p:pic>
        <p:nvPicPr>
          <p:cNvPr id="9" name="图片 8" descr="黑白色的标志&#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6081" y="329205"/>
            <a:ext cx="1322213" cy="372455"/>
          </a:xfrm>
          <a:prstGeom prst="rect">
            <a:avLst/>
          </a:prstGeom>
        </p:spPr>
      </p:pic>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A9D17-A0D3-409F-BFF9-E5BAE63FEE36}" type="slidenum">
              <a:rPr kumimoji="0" lang="zh-CN" altLang="en-US" sz="1200" b="0" i="0" u="none" strike="noStrike" kern="1200" cap="none" spc="0" normalizeH="0" baseline="0" noProof="0" smtClean="0">
                <a:ln>
                  <a:noFill/>
                </a:ln>
                <a:solidFill>
                  <a:prstClr val="white">
                    <a:lumMod val="75000"/>
                  </a:prstClr>
                </a:solidFill>
                <a:effectLst/>
                <a:uLnTx/>
                <a:uFillTx/>
                <a:latin typeface="Arial" panose="020B0604020202020204" pitchFamily="34" charset="0"/>
                <a:ea typeface="微软雅黑"/>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prstClr val="white">
                  <a:lumMod val="75000"/>
                </a:prstClr>
              </a:solidFill>
              <a:effectLst/>
              <a:uLnTx/>
              <a:uFillTx/>
              <a:latin typeface="Arial" panose="020B0604020202020204" pitchFamily="34" charset="0"/>
              <a:ea typeface="微软雅黑"/>
              <a:cs typeface="Arial" panose="020B0604020202020204" pitchFamily="34" charset="0"/>
            </a:endParaRPr>
          </a:p>
        </p:txBody>
      </p:sp>
      <p:sp>
        <p:nvSpPr>
          <p:cNvPr id="3" name="文本框 2">
            <a:extLst>
              <a:ext uri="{FF2B5EF4-FFF2-40B4-BE49-F238E27FC236}">
                <a16:creationId xmlns:a16="http://schemas.microsoft.com/office/drawing/2014/main" id="{3D7F80E0-6ED7-1435-E222-DB3C8E810AAF}"/>
              </a:ext>
            </a:extLst>
          </p:cNvPr>
          <p:cNvSpPr txBox="1"/>
          <p:nvPr/>
        </p:nvSpPr>
        <p:spPr>
          <a:xfrm>
            <a:off x="1118418" y="1757337"/>
            <a:ext cx="9828623" cy="222477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b="1" dirty="0">
                <a:solidFill>
                  <a:srgbClr val="0070C0"/>
                </a:solidFill>
                <a:latin typeface="微软雅黑" panose="020B0503020204020204" pitchFamily="34" charset="-122"/>
                <a:ea typeface="微软雅黑" panose="020B0503020204020204" pitchFamily="34" charset="-122"/>
              </a:rPr>
              <a:t>企业社会责任</a:t>
            </a:r>
            <a:r>
              <a:rPr lang="zh-CN" altLang="en-US" dirty="0">
                <a:latin typeface="微软雅黑" panose="020B0503020204020204" pitchFamily="34" charset="-122"/>
                <a:ea typeface="微软雅黑" panose="020B0503020204020204" pitchFamily="34" charset="-122"/>
              </a:rPr>
              <a:t>对</a:t>
            </a:r>
            <a:r>
              <a:rPr lang="zh-CN" altLang="en-US" b="1" dirty="0">
                <a:solidFill>
                  <a:srgbClr val="0070C0"/>
                </a:solidFill>
                <a:latin typeface="微软雅黑" panose="020B0503020204020204" pitchFamily="34" charset="-122"/>
                <a:ea typeface="微软雅黑" panose="020B0503020204020204" pitchFamily="34" charset="-122"/>
              </a:rPr>
              <a:t>企业的可持续发展</a:t>
            </a:r>
            <a:r>
              <a:rPr lang="zh-CN" altLang="en-US" dirty="0">
                <a:latin typeface="微软雅黑" panose="020B0503020204020204" pitchFamily="34" charset="-122"/>
                <a:ea typeface="微软雅黑" panose="020B0503020204020204" pitchFamily="34" charset="-122"/>
              </a:rPr>
              <a:t>具有正向影响，企业对某些利益相关者的责任对企业的可持续发展影响显著；</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b="1" dirty="0">
                <a:solidFill>
                  <a:srgbClr val="0070C0"/>
                </a:solidFill>
                <a:latin typeface="微软雅黑" panose="020B0503020204020204" pitchFamily="34" charset="-122"/>
                <a:ea typeface="微软雅黑" panose="020B0503020204020204" pitchFamily="34" charset="-122"/>
              </a:rPr>
              <a:t>企业社会资本</a:t>
            </a:r>
            <a:r>
              <a:rPr lang="zh-CN" altLang="en-US" dirty="0">
                <a:latin typeface="微软雅黑" panose="020B0503020204020204" pitchFamily="34" charset="-122"/>
                <a:ea typeface="微软雅黑" panose="020B0503020204020204" pitchFamily="34" charset="-122"/>
              </a:rPr>
              <a:t>在企业社会责任与企业可持续发展的关系中具有促进作用；</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b="1" dirty="0">
                <a:solidFill>
                  <a:srgbClr val="0070C0"/>
                </a:solidFill>
                <a:latin typeface="微软雅黑" panose="020B0503020204020204" pitchFamily="34" charset="-122"/>
                <a:ea typeface="微软雅黑" panose="020B0503020204020204" pitchFamily="34" charset="-122"/>
              </a:rPr>
              <a:t>企业社会责任</a:t>
            </a:r>
            <a:r>
              <a:rPr lang="zh-CN" altLang="en-US" dirty="0">
                <a:latin typeface="微软雅黑" panose="020B0503020204020204" pitchFamily="34" charset="-122"/>
                <a:ea typeface="微软雅黑" panose="020B0503020204020204" pitchFamily="34" charset="-122"/>
              </a:rPr>
              <a:t>在企业社会资本与企业可持续发展的关系中具有正向调节的作用。</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13183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1224</Words>
  <Application>Microsoft Office PowerPoint</Application>
  <PresentationFormat>宽屏</PresentationFormat>
  <Paragraphs>96</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等线 Light</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欣然 魏</dc:creator>
  <cp:lastModifiedBy>欣然 魏</cp:lastModifiedBy>
  <cp:revision>1</cp:revision>
  <dcterms:created xsi:type="dcterms:W3CDTF">2023-06-07T03:20:24Z</dcterms:created>
  <dcterms:modified xsi:type="dcterms:W3CDTF">2023-06-07T04:52:40Z</dcterms:modified>
</cp:coreProperties>
</file>