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3"/>
  </p:notesMasterIdLst>
  <p:sldIdLst>
    <p:sldId id="256" r:id="rId3"/>
    <p:sldId id="257" r:id="rId4"/>
    <p:sldId id="285" r:id="rId5"/>
    <p:sldId id="269" r:id="rId6"/>
    <p:sldId id="287" r:id="rId7"/>
    <p:sldId id="288" r:id="rId8"/>
    <p:sldId id="289" r:id="rId9"/>
    <p:sldId id="291" r:id="rId10"/>
    <p:sldId id="278" r:id="rId11"/>
    <p:sldId id="281"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7" autoAdjust="0"/>
    <p:restoredTop sz="93717"/>
  </p:normalViewPr>
  <p:slideViewPr>
    <p:cSldViewPr snapToGrid="0" snapToObjects="1">
      <p:cViewPr varScale="1">
        <p:scale>
          <a:sx n="91" d="100"/>
          <a:sy n="91" d="100"/>
        </p:scale>
        <p:origin x="60" y="336"/>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1861" y="1885111"/>
            <a:ext cx="6535961" cy="1926052"/>
          </a:xfrm>
        </p:spPr>
        <p:txBody>
          <a:bodyPr/>
          <a:lstStyle/>
          <a:p>
            <a:endParaRPr kumimoji="1" lang="en-US" altLang="zh-CN" dirty="0"/>
          </a:p>
          <a:p>
            <a:r>
              <a:rPr kumimoji="1" lang="zh-CN" altLang="en-US" dirty="0"/>
              <a:t>非理性行为对体育企业投资效率的影响研究计划</a:t>
            </a:r>
          </a:p>
        </p:txBody>
      </p:sp>
      <p:sp>
        <p:nvSpPr>
          <p:cNvPr id="3" name="文本占位符 2"/>
          <p:cNvSpPr>
            <a:spLocks noGrp="1"/>
          </p:cNvSpPr>
          <p:nvPr>
            <p:ph type="body" sz="quarter" idx="11"/>
          </p:nvPr>
        </p:nvSpPr>
        <p:spPr/>
        <p:txBody>
          <a:bodyPr/>
          <a:lstStyle/>
          <a:p>
            <a:r>
              <a:rPr kumimoji="1" lang="zh-CN" altLang="en-US" sz="2400" dirty="0"/>
              <a:t>体育经济学课程报告</a:t>
            </a:r>
          </a:p>
        </p:txBody>
      </p:sp>
      <p:sp>
        <p:nvSpPr>
          <p:cNvPr id="4" name="文本占位符 3"/>
          <p:cNvSpPr>
            <a:spLocks noGrp="1"/>
          </p:cNvSpPr>
          <p:nvPr>
            <p:ph type="body" sz="quarter" idx="12"/>
          </p:nvPr>
        </p:nvSpPr>
        <p:spPr/>
        <p:txBody>
          <a:bodyPr/>
          <a:lstStyle/>
          <a:p>
            <a:r>
              <a:rPr kumimoji="1" lang="zh-CN" altLang="en-US" dirty="0"/>
              <a:t>报告人：黄柯依</a:t>
            </a:r>
          </a:p>
        </p:txBody>
      </p:sp>
    </p:spTree>
    <p:extLst>
      <p:ext uri="{BB962C8B-B14F-4D97-AF65-F5344CB8AC3E}">
        <p14:creationId xmlns:p14="http://schemas.microsoft.com/office/powerpoint/2010/main" val="11305433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谢谢！</a:t>
            </a: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研究目的和意义</a:t>
            </a:r>
          </a:p>
        </p:txBody>
      </p:sp>
      <p:sp>
        <p:nvSpPr>
          <p:cNvPr id="3" name="文本占位符 2"/>
          <p:cNvSpPr>
            <a:spLocks noGrp="1"/>
          </p:cNvSpPr>
          <p:nvPr>
            <p:ph type="body" sz="quarter" idx="11"/>
          </p:nvPr>
        </p:nvSpPr>
        <p:spPr/>
        <p:txBody>
          <a:bodyPr/>
          <a:lstStyle/>
          <a:p>
            <a:r>
              <a:rPr kumimoji="1" lang="en-US" altLang="zh-CN" dirty="0"/>
              <a:t>01</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文献综述</a:t>
            </a:r>
          </a:p>
        </p:txBody>
      </p:sp>
      <p:sp>
        <p:nvSpPr>
          <p:cNvPr id="5" name="文本占位符 4"/>
          <p:cNvSpPr>
            <a:spLocks noGrp="1"/>
          </p:cNvSpPr>
          <p:nvPr>
            <p:ph type="body" sz="quarter" idx="13"/>
          </p:nvPr>
        </p:nvSpPr>
        <p:spPr/>
        <p:txBody>
          <a:bodyPr/>
          <a:lstStyle/>
          <a:p>
            <a:r>
              <a:rPr kumimoji="1" lang="en-US" altLang="zh-CN" dirty="0"/>
              <a:t>02</a:t>
            </a:r>
            <a:endParaRPr kumimoji="1" lang="zh-CN" altLang="en-US" dirty="0"/>
          </a:p>
        </p:txBody>
      </p:sp>
      <p:sp>
        <p:nvSpPr>
          <p:cNvPr id="6" name="文本占位符 5"/>
          <p:cNvSpPr>
            <a:spLocks noGrp="1"/>
          </p:cNvSpPr>
          <p:nvPr>
            <p:ph type="body" sz="quarter" idx="17"/>
          </p:nvPr>
        </p:nvSpPr>
        <p:spPr/>
        <p:txBody>
          <a:bodyPr/>
          <a:lstStyle/>
          <a:p>
            <a:r>
              <a:rPr kumimoji="1" lang="zh-CN" altLang="en-US" dirty="0"/>
              <a:t>研究方法</a:t>
            </a:r>
          </a:p>
        </p:txBody>
      </p:sp>
      <p:sp>
        <p:nvSpPr>
          <p:cNvPr id="7" name="文本占位符 6"/>
          <p:cNvSpPr>
            <a:spLocks noGrp="1"/>
          </p:cNvSpPr>
          <p:nvPr>
            <p:ph type="body" sz="quarter" idx="18"/>
          </p:nvPr>
        </p:nvSpPr>
        <p:spPr/>
        <p:txBody>
          <a:bodyPr/>
          <a:lstStyle/>
          <a:p>
            <a:r>
              <a:rPr kumimoji="1" lang="en-US" altLang="zh-CN" dirty="0"/>
              <a:t>03</a:t>
            </a:r>
            <a:endParaRPr kumimoji="1" lang="zh-CN" altLang="en-US" dirty="0"/>
          </a:p>
        </p:txBody>
      </p:sp>
      <p:sp>
        <p:nvSpPr>
          <p:cNvPr id="8" name="文本占位符 7"/>
          <p:cNvSpPr>
            <a:spLocks noGrp="1"/>
          </p:cNvSpPr>
          <p:nvPr>
            <p:ph type="body" sz="quarter" idx="19"/>
          </p:nvPr>
        </p:nvSpPr>
        <p:spPr/>
        <p:txBody>
          <a:bodyPr/>
          <a:lstStyle/>
          <a:p>
            <a:r>
              <a:rPr kumimoji="1" lang="zh-CN" altLang="en-US" dirty="0"/>
              <a:t>数据来源和种类</a:t>
            </a:r>
          </a:p>
        </p:txBody>
      </p:sp>
      <p:sp>
        <p:nvSpPr>
          <p:cNvPr id="9" name="文本占位符 8"/>
          <p:cNvSpPr>
            <a:spLocks noGrp="1"/>
          </p:cNvSpPr>
          <p:nvPr>
            <p:ph type="body" sz="quarter" idx="20"/>
          </p:nvPr>
        </p:nvSpPr>
        <p:spPr/>
        <p:txBody>
          <a:bodyPr/>
          <a:lstStyle/>
          <a:p>
            <a:r>
              <a:rPr kumimoji="1" lang="en-US" altLang="zh-CN" dirty="0"/>
              <a:t>04</a:t>
            </a:r>
            <a:endParaRPr kumimoji="1" lang="zh-CN" altLang="en-US" dirty="0"/>
          </a:p>
        </p:txBody>
      </p:sp>
      <p:sp>
        <p:nvSpPr>
          <p:cNvPr id="10" name="文本占位符 9"/>
          <p:cNvSpPr>
            <a:spLocks noGrp="1"/>
          </p:cNvSpPr>
          <p:nvPr>
            <p:ph type="body" sz="quarter" idx="21"/>
          </p:nvPr>
        </p:nvSpPr>
        <p:spPr/>
        <p:txBody>
          <a:bodyPr/>
          <a:lstStyle/>
          <a:p>
            <a:r>
              <a:rPr kumimoji="1" lang="zh-CN" altLang="en-US" dirty="0"/>
              <a:t>预期结果</a:t>
            </a:r>
          </a:p>
        </p:txBody>
      </p:sp>
      <p:sp>
        <p:nvSpPr>
          <p:cNvPr id="11" name="文本占位符 10"/>
          <p:cNvSpPr>
            <a:spLocks noGrp="1"/>
          </p:cNvSpPr>
          <p:nvPr>
            <p:ph type="body" sz="quarter" idx="22"/>
          </p:nvPr>
        </p:nvSpPr>
        <p:spPr/>
        <p:txBody>
          <a:bodyPr/>
          <a:lstStyle/>
          <a:p>
            <a:r>
              <a:rPr kumimoji="1" lang="en-US" altLang="zh-CN" dirty="0"/>
              <a:t>05</a:t>
            </a:r>
            <a:endParaRPr kumimoji="1" lang="zh-CN" altLang="en-US" dirty="0"/>
          </a:p>
        </p:txBody>
      </p:sp>
      <p:sp>
        <p:nvSpPr>
          <p:cNvPr id="12" name="文本占位符 11"/>
          <p:cNvSpPr>
            <a:spLocks noGrp="1"/>
          </p:cNvSpPr>
          <p:nvPr>
            <p:ph type="body" sz="quarter" idx="23"/>
          </p:nvPr>
        </p:nvSpPr>
        <p:spPr/>
        <p:txBody>
          <a:bodyPr/>
          <a:lstStyle/>
          <a:p>
            <a:r>
              <a:rPr kumimoji="1" lang="zh-CN" altLang="en-US" dirty="0"/>
              <a:t>参考文献</a:t>
            </a:r>
          </a:p>
        </p:txBody>
      </p:sp>
      <p:sp>
        <p:nvSpPr>
          <p:cNvPr id="13" name="文本占位符 12"/>
          <p:cNvSpPr>
            <a:spLocks noGrp="1"/>
          </p:cNvSpPr>
          <p:nvPr>
            <p:ph type="body" sz="quarter" idx="24"/>
          </p:nvPr>
        </p:nvSpPr>
        <p:spPr/>
        <p:txBody>
          <a:bodyPr/>
          <a:lstStyle/>
          <a:p>
            <a:r>
              <a:rPr kumimoji="1" lang="en-US" altLang="zh-CN" dirty="0"/>
              <a:t>06</a:t>
            </a:r>
            <a:endParaRPr kumimoji="1" lang="zh-CN" altLang="en-US" dirty="0"/>
          </a:p>
        </p:txBody>
      </p:sp>
      <p:sp>
        <p:nvSpPr>
          <p:cNvPr id="14" name="文本占位符 13"/>
          <p:cNvSpPr>
            <a:spLocks noGrp="1"/>
          </p:cNvSpPr>
          <p:nvPr>
            <p:ph type="body" sz="quarter" idx="16"/>
          </p:nvPr>
        </p:nvSpPr>
        <p:spPr/>
        <p:txBody>
          <a:bodyPr/>
          <a:lstStyle/>
          <a:p>
            <a:r>
              <a:rPr kumimoji="1" lang="en-US" altLang="zh-CN" dirty="0"/>
              <a:t>CONTENTS</a:t>
            </a:r>
            <a:endParaRPr kumimoji="1" lang="zh-CN" altLang="en-US" dirty="0"/>
          </a:p>
        </p:txBody>
      </p:sp>
    </p:spTree>
    <p:extLst>
      <p:ext uri="{BB962C8B-B14F-4D97-AF65-F5344CB8AC3E}">
        <p14:creationId xmlns:p14="http://schemas.microsoft.com/office/powerpoint/2010/main" val="15421066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研究目的及意义</a:t>
            </a:r>
          </a:p>
        </p:txBody>
      </p:sp>
      <p:sp>
        <p:nvSpPr>
          <p:cNvPr id="3" name="文本占位符 2"/>
          <p:cNvSpPr>
            <a:spLocks noGrp="1"/>
          </p:cNvSpPr>
          <p:nvPr>
            <p:ph type="body" sz="quarter" idx="11"/>
          </p:nvPr>
        </p:nvSpPr>
        <p:spPr/>
        <p:txBody>
          <a:bodyPr/>
          <a:lstStyle/>
          <a:p>
            <a:r>
              <a:rPr kumimoji="1" lang="en-US" altLang="zh-CN" dirty="0"/>
              <a:t>01</a:t>
            </a:r>
            <a:endParaRPr kumimoji="1" lang="zh-CN" altLang="en-US" dirty="0"/>
          </a:p>
        </p:txBody>
      </p:sp>
      <p:sp>
        <p:nvSpPr>
          <p:cNvPr id="4" name="文本框 8"/>
          <p:cNvSpPr txBox="1"/>
          <p:nvPr/>
        </p:nvSpPr>
        <p:spPr>
          <a:xfrm>
            <a:off x="752406" y="2153601"/>
            <a:ext cx="3724210"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rgbClr val="000000"/>
                </a:solidFill>
                <a:latin typeface="+mn-ea"/>
              </a:rPr>
              <a:t>研究目的：</a:t>
            </a:r>
            <a:endParaRPr lang="en-US" altLang="zh-CN" sz="2000" b="1" dirty="0">
              <a:solidFill>
                <a:srgbClr val="000000"/>
              </a:solidFill>
              <a:latin typeface="+mn-ea"/>
            </a:endParaRPr>
          </a:p>
        </p:txBody>
      </p:sp>
      <p:grpSp>
        <p:nvGrpSpPr>
          <p:cNvPr id="7" name="组 6"/>
          <p:cNvGrpSpPr/>
          <p:nvPr/>
        </p:nvGrpSpPr>
        <p:grpSpPr>
          <a:xfrm>
            <a:off x="5873021" y="2080831"/>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8" name="文本框 8"/>
          <p:cNvSpPr txBox="1"/>
          <p:nvPr/>
        </p:nvSpPr>
        <p:spPr>
          <a:xfrm>
            <a:off x="6589198" y="1905918"/>
            <a:ext cx="5095484"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000000"/>
                </a:solidFill>
                <a:latin typeface="+mn-ea"/>
              </a:rPr>
              <a:t>借助随机前沿模型测度我国体育上市公司的投资效率，有助于掌握现阶段我国体育产业投资状况，有利于提升体育类上市企业投资效率。</a:t>
            </a:r>
          </a:p>
        </p:txBody>
      </p:sp>
      <p:grpSp>
        <p:nvGrpSpPr>
          <p:cNvPr id="11" name="组 10"/>
          <p:cNvGrpSpPr/>
          <p:nvPr/>
        </p:nvGrpSpPr>
        <p:grpSpPr>
          <a:xfrm>
            <a:off x="5873021" y="3388941"/>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2" name="文本框 8"/>
          <p:cNvSpPr txBox="1"/>
          <p:nvPr/>
        </p:nvSpPr>
        <p:spPr>
          <a:xfrm>
            <a:off x="6589198" y="3214028"/>
            <a:ext cx="5095484"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000000"/>
                </a:solidFill>
                <a:latin typeface="+mn-ea"/>
              </a:rPr>
              <a:t>尝试用西方投资理论于我国体育上市公司的运用加以验证，并从行为经济学层面有针对性地探析影响我国体育上市公司投资效率的因素，有助于体育类企业在公司治理中注重管理者和投资者的行为偏好问题。</a:t>
            </a:r>
          </a:p>
        </p:txBody>
      </p:sp>
      <p:grpSp>
        <p:nvGrpSpPr>
          <p:cNvPr id="16" name="组 15"/>
          <p:cNvGrpSpPr/>
          <p:nvPr/>
        </p:nvGrpSpPr>
        <p:grpSpPr>
          <a:xfrm>
            <a:off x="5873021" y="5022306"/>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7" name="文本框 8"/>
          <p:cNvSpPr txBox="1"/>
          <p:nvPr/>
        </p:nvSpPr>
        <p:spPr>
          <a:xfrm>
            <a:off x="6589198" y="4847393"/>
            <a:ext cx="5095484"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000000"/>
                </a:solidFill>
                <a:latin typeface="+mn-ea"/>
              </a:rPr>
              <a:t>有利于监管部门制定相关监管政策，积极引导有效投资，防止过度投资或投资不足等非效率问题，对我国体育产业高质量发展具有一定的参考价值。</a:t>
            </a:r>
          </a:p>
        </p:txBody>
      </p:sp>
      <p:sp>
        <p:nvSpPr>
          <p:cNvPr id="10" name="文本框 9">
            <a:extLst>
              <a:ext uri="{FF2B5EF4-FFF2-40B4-BE49-F238E27FC236}">
                <a16:creationId xmlns:a16="http://schemas.microsoft.com/office/drawing/2014/main" id="{836125BE-7F9D-A66D-E6C7-47CF50229A10}"/>
              </a:ext>
            </a:extLst>
          </p:cNvPr>
          <p:cNvSpPr txBox="1"/>
          <p:nvPr/>
        </p:nvSpPr>
        <p:spPr>
          <a:xfrm>
            <a:off x="6400801" y="1159673"/>
            <a:ext cx="1718335" cy="453457"/>
          </a:xfrm>
          <a:prstGeom prst="rect">
            <a:avLst/>
          </a:prstGeom>
          <a:noFill/>
        </p:spPr>
        <p:txBody>
          <a:bodyPr wrap="square">
            <a:spAutoFit/>
          </a:bodyPr>
          <a:lstStyle/>
          <a:p>
            <a:pPr>
              <a:lnSpc>
                <a:spcPct val="130000"/>
              </a:lnSpc>
            </a:pPr>
            <a:r>
              <a:rPr lang="zh-CN" altLang="en-US" sz="2000" b="1" dirty="0">
                <a:solidFill>
                  <a:srgbClr val="000000"/>
                </a:solidFill>
                <a:latin typeface="+mn-ea"/>
              </a:rPr>
              <a:t>研究意义：</a:t>
            </a:r>
            <a:endParaRPr lang="en-US" altLang="zh-CN" sz="2000" b="1" dirty="0">
              <a:solidFill>
                <a:srgbClr val="000000"/>
              </a:solidFill>
              <a:latin typeface="+mn-ea"/>
            </a:endParaRPr>
          </a:p>
        </p:txBody>
      </p:sp>
      <p:grpSp>
        <p:nvGrpSpPr>
          <p:cNvPr id="15" name="组 6">
            <a:extLst>
              <a:ext uri="{FF2B5EF4-FFF2-40B4-BE49-F238E27FC236}">
                <a16:creationId xmlns:a16="http://schemas.microsoft.com/office/drawing/2014/main" id="{2402FFB1-43EA-0312-31CA-6D4B23B965F7}"/>
              </a:ext>
            </a:extLst>
          </p:cNvPr>
          <p:cNvGrpSpPr/>
          <p:nvPr/>
        </p:nvGrpSpPr>
        <p:grpSpPr>
          <a:xfrm>
            <a:off x="655337" y="2966294"/>
            <a:ext cx="462708" cy="462706"/>
            <a:chOff x="5905041" y="2016087"/>
            <a:chExt cx="2060154" cy="2060154"/>
          </a:xfrm>
        </p:grpSpPr>
        <p:sp>
          <p:nvSpPr>
            <p:cNvPr id="20" name="同心圆 4">
              <a:extLst>
                <a:ext uri="{FF2B5EF4-FFF2-40B4-BE49-F238E27FC236}">
                  <a16:creationId xmlns:a16="http://schemas.microsoft.com/office/drawing/2014/main" id="{D30C035B-EEEF-69A4-43A2-31C61CBB35CB}"/>
                </a:ext>
              </a:extLst>
            </p:cNvPr>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1" name="L 形 20">
              <a:extLst>
                <a:ext uri="{FF2B5EF4-FFF2-40B4-BE49-F238E27FC236}">
                  <a16:creationId xmlns:a16="http://schemas.microsoft.com/office/drawing/2014/main" id="{4712B92F-6716-D19B-6340-1AA02B345BD5}"/>
                </a:ext>
              </a:extLst>
            </p:cNvPr>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2" name="文本框 8">
            <a:extLst>
              <a:ext uri="{FF2B5EF4-FFF2-40B4-BE49-F238E27FC236}">
                <a16:creationId xmlns:a16="http://schemas.microsoft.com/office/drawing/2014/main" id="{ED21AD9A-784F-365D-CCAB-03407A3EFB43}"/>
              </a:ext>
            </a:extLst>
          </p:cNvPr>
          <p:cNvSpPr txBox="1"/>
          <p:nvPr/>
        </p:nvSpPr>
        <p:spPr>
          <a:xfrm>
            <a:off x="1366533" y="2904937"/>
            <a:ext cx="4253019" cy="12899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solidFill>
                  <a:srgbClr val="000000"/>
                </a:solidFill>
                <a:latin typeface="+mn-ea"/>
              </a:rPr>
              <a:t>从行为经济学视角出发，探究管理者和投资者非理性行为对我国体育产业投资效率的影响。</a:t>
            </a:r>
          </a:p>
        </p:txBody>
      </p:sp>
    </p:spTree>
    <p:extLst>
      <p:ext uri="{BB962C8B-B14F-4D97-AF65-F5344CB8AC3E}">
        <p14:creationId xmlns:p14="http://schemas.microsoft.com/office/powerpoint/2010/main" val="337003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文献综述</a:t>
            </a:r>
          </a:p>
        </p:txBody>
      </p:sp>
      <p:sp>
        <p:nvSpPr>
          <p:cNvPr id="3" name="文本占位符 2"/>
          <p:cNvSpPr>
            <a:spLocks noGrp="1"/>
          </p:cNvSpPr>
          <p:nvPr>
            <p:ph type="body" sz="quarter" idx="11"/>
          </p:nvPr>
        </p:nvSpPr>
        <p:spPr/>
        <p:txBody>
          <a:bodyPr/>
          <a:lstStyle/>
          <a:p>
            <a:r>
              <a:rPr kumimoji="1" lang="en-US" altLang="zh-CN" dirty="0"/>
              <a:t>02</a:t>
            </a:r>
            <a:endParaRPr kumimoji="1" lang="zh-CN" altLang="en-US" dirty="0"/>
          </a:p>
        </p:txBody>
      </p:sp>
      <p:sp>
        <p:nvSpPr>
          <p:cNvPr id="5" name="右箭头 4"/>
          <p:cNvSpPr/>
          <p:nvPr/>
        </p:nvSpPr>
        <p:spPr>
          <a:xfrm>
            <a:off x="8458410" y="3208813"/>
            <a:ext cx="2454029" cy="1399764"/>
          </a:xfrm>
          <a:prstGeom prst="rightArrow">
            <a:avLst>
              <a:gd name="adj1" fmla="val 65827"/>
              <a:gd name="adj2" fmla="val 4352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21" name="右箭头 20"/>
          <p:cNvSpPr/>
          <p:nvPr/>
        </p:nvSpPr>
        <p:spPr>
          <a:xfrm>
            <a:off x="6400484" y="3208813"/>
            <a:ext cx="2581843" cy="1399764"/>
          </a:xfrm>
          <a:prstGeom prst="rightArrow">
            <a:avLst>
              <a:gd name="adj1" fmla="val 65827"/>
              <a:gd name="adj2" fmla="val 4352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24" name="右箭头 23"/>
          <p:cNvSpPr/>
          <p:nvPr/>
        </p:nvSpPr>
        <p:spPr>
          <a:xfrm>
            <a:off x="3946455" y="3208813"/>
            <a:ext cx="2938812" cy="1399764"/>
          </a:xfrm>
          <a:prstGeom prst="rightArrow">
            <a:avLst>
              <a:gd name="adj1" fmla="val 65827"/>
              <a:gd name="adj2" fmla="val 435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25" name="右箭头 24"/>
          <p:cNvSpPr/>
          <p:nvPr/>
        </p:nvSpPr>
        <p:spPr>
          <a:xfrm>
            <a:off x="886692" y="3208813"/>
            <a:ext cx="3481564" cy="1399764"/>
          </a:xfrm>
          <a:prstGeom prst="rightArrow">
            <a:avLst>
              <a:gd name="adj1" fmla="val 65827"/>
              <a:gd name="adj2" fmla="val 4352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32" name="文本框 8"/>
          <p:cNvSpPr txBox="1"/>
          <p:nvPr/>
        </p:nvSpPr>
        <p:spPr>
          <a:xfrm>
            <a:off x="807136" y="916002"/>
            <a:ext cx="3662254" cy="5256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b="1" dirty="0">
                <a:solidFill>
                  <a:schemeClr val="accent1"/>
                </a:solidFill>
                <a:latin typeface="+mn-ea"/>
              </a:rPr>
              <a:t>早期：新古典经济学理论</a:t>
            </a:r>
          </a:p>
        </p:txBody>
      </p:sp>
      <p:sp>
        <p:nvSpPr>
          <p:cNvPr id="37" name="文本框 8"/>
          <p:cNvSpPr txBox="1"/>
          <p:nvPr/>
        </p:nvSpPr>
        <p:spPr>
          <a:xfrm>
            <a:off x="3819360" y="2711489"/>
            <a:ext cx="2454029"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投资加速器理论</a:t>
            </a:r>
          </a:p>
        </p:txBody>
      </p:sp>
      <p:sp>
        <p:nvSpPr>
          <p:cNvPr id="40" name="文本框 8"/>
          <p:cNvSpPr txBox="1"/>
          <p:nvPr/>
        </p:nvSpPr>
        <p:spPr>
          <a:xfrm>
            <a:off x="6484220" y="2711489"/>
            <a:ext cx="2454029"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现代厂商投资理论</a:t>
            </a:r>
          </a:p>
        </p:txBody>
      </p:sp>
      <p:sp>
        <p:nvSpPr>
          <p:cNvPr id="43" name="文本框 8"/>
          <p:cNvSpPr txBox="1"/>
          <p:nvPr/>
        </p:nvSpPr>
        <p:spPr>
          <a:xfrm>
            <a:off x="9149080" y="2711489"/>
            <a:ext cx="2454029"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000" b="1" dirty="0">
                <a:solidFill>
                  <a:schemeClr val="accent1"/>
                </a:solidFill>
                <a:latin typeface="+mn-ea"/>
              </a:rPr>
              <a:t>Q</a:t>
            </a:r>
            <a:r>
              <a:rPr lang="zh-CN" altLang="en-US" sz="2000" b="1" dirty="0">
                <a:solidFill>
                  <a:schemeClr val="accent1"/>
                </a:solidFill>
                <a:latin typeface="+mn-ea"/>
              </a:rPr>
              <a:t>理论</a:t>
            </a:r>
          </a:p>
        </p:txBody>
      </p:sp>
      <p:sp>
        <p:nvSpPr>
          <p:cNvPr id="4" name="文本框 8">
            <a:extLst>
              <a:ext uri="{FF2B5EF4-FFF2-40B4-BE49-F238E27FC236}">
                <a16:creationId xmlns:a16="http://schemas.microsoft.com/office/drawing/2014/main" id="{40A86CA2-09D5-7F26-310C-C078F0F77A83}"/>
              </a:ext>
            </a:extLst>
          </p:cNvPr>
          <p:cNvSpPr txBox="1"/>
          <p:nvPr/>
        </p:nvSpPr>
        <p:spPr>
          <a:xfrm>
            <a:off x="807135" y="1522377"/>
            <a:ext cx="11384865" cy="874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800" dirty="0">
                <a:effectLst/>
                <a:ea typeface="Microsoft YaHei" panose="020B0503020204020204" pitchFamily="34" charset="-122"/>
              </a:rPr>
              <a:t>将企业投资问题视为最优资本存量的调整问题</a:t>
            </a:r>
            <a:r>
              <a:rPr lang="zh-CN" altLang="en-US" sz="1800" dirty="0">
                <a:effectLst/>
                <a:ea typeface="Microsoft YaHei" panose="020B0503020204020204" pitchFamily="34" charset="-122"/>
              </a:rPr>
              <a:t>，</a:t>
            </a:r>
            <a:endParaRPr lang="en-US" altLang="zh-CN" sz="1800" dirty="0">
              <a:effectLst/>
              <a:ea typeface="Microsoft YaHei" panose="020B0503020204020204" pitchFamily="34" charset="-122"/>
            </a:endParaRPr>
          </a:p>
          <a:p>
            <a:pPr>
              <a:lnSpc>
                <a:spcPct val="150000"/>
              </a:lnSpc>
            </a:pPr>
            <a:r>
              <a:rPr lang="zh-CN" altLang="en-US" sz="1800" dirty="0">
                <a:effectLst/>
                <a:ea typeface="Microsoft YaHei" panose="020B0503020204020204" pitchFamily="34" charset="-122"/>
              </a:rPr>
              <a:t>企业的投资偏好主要与技术偏好、资本成本、产出需求等相关</a:t>
            </a:r>
            <a:endParaRPr lang="zh-CN" altLang="en-US" dirty="0">
              <a:solidFill>
                <a:srgbClr val="000000"/>
              </a:solidFill>
              <a:latin typeface="+mn-ea"/>
            </a:endParaRPr>
          </a:p>
        </p:txBody>
      </p:sp>
      <p:sp>
        <p:nvSpPr>
          <p:cNvPr id="6" name="文本框 8">
            <a:extLst>
              <a:ext uri="{FF2B5EF4-FFF2-40B4-BE49-F238E27FC236}">
                <a16:creationId xmlns:a16="http://schemas.microsoft.com/office/drawing/2014/main" id="{C89EE0A1-96AC-3BB9-0AF0-56832887EC28}"/>
              </a:ext>
            </a:extLst>
          </p:cNvPr>
          <p:cNvSpPr txBox="1"/>
          <p:nvPr/>
        </p:nvSpPr>
        <p:spPr>
          <a:xfrm>
            <a:off x="957927" y="5062899"/>
            <a:ext cx="9954512" cy="12891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solidFill>
                  <a:srgbClr val="000000"/>
                </a:solidFill>
                <a:latin typeface="+mn-ea"/>
              </a:rPr>
              <a:t>当企业投资的边际成本等于边际价值时，企业投资效率最优。 因此，企业应当投资于净现值为正的项目，直至边际成本等于边际价值。 然而，现实中的企业投资行为与上述理论内容偏离较大。</a:t>
            </a:r>
            <a:endParaRPr lang="en-US" altLang="zh-CN" dirty="0">
              <a:solidFill>
                <a:srgbClr val="000000"/>
              </a:solidFill>
              <a:latin typeface="+mn-ea"/>
            </a:endParaRPr>
          </a:p>
          <a:p>
            <a:pPr>
              <a:lnSpc>
                <a:spcPct val="150000"/>
              </a:lnSpc>
            </a:pPr>
            <a:r>
              <a:rPr lang="zh-CN" altLang="en-US" dirty="0">
                <a:solidFill>
                  <a:srgbClr val="000000"/>
                </a:solidFill>
                <a:latin typeface="+mn-ea"/>
              </a:rPr>
              <a:t>缺陷：</a:t>
            </a:r>
            <a:r>
              <a:rPr lang="zh-CN" altLang="zh-CN" sz="1800" dirty="0">
                <a:effectLst/>
                <a:ea typeface="Microsoft YaHei" panose="020B0503020204020204" pitchFamily="34" charset="-122"/>
              </a:rPr>
              <a:t>忽视了企业内部治理结构等因素和外部市场因素，</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企业经营被视为标准的生产函数。</a:t>
            </a:r>
            <a:endParaRPr lang="zh-CN" altLang="en-US" dirty="0">
              <a:solidFill>
                <a:srgbClr val="000000"/>
              </a:solidFill>
              <a:latin typeface="+mn-ea"/>
            </a:endParaRPr>
          </a:p>
        </p:txBody>
      </p:sp>
    </p:spTree>
    <p:extLst>
      <p:ext uri="{BB962C8B-B14F-4D97-AF65-F5344CB8AC3E}">
        <p14:creationId xmlns:p14="http://schemas.microsoft.com/office/powerpoint/2010/main" val="179834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文献综述</a:t>
            </a:r>
          </a:p>
        </p:txBody>
      </p:sp>
      <p:sp>
        <p:nvSpPr>
          <p:cNvPr id="3" name="文本占位符 2"/>
          <p:cNvSpPr>
            <a:spLocks noGrp="1"/>
          </p:cNvSpPr>
          <p:nvPr>
            <p:ph type="body" sz="quarter" idx="11"/>
          </p:nvPr>
        </p:nvSpPr>
        <p:spPr/>
        <p:txBody>
          <a:bodyPr/>
          <a:lstStyle/>
          <a:p>
            <a:r>
              <a:rPr kumimoji="1" lang="en-US" altLang="zh-CN" dirty="0"/>
              <a:t>02</a:t>
            </a:r>
            <a:endParaRPr kumimoji="1" lang="zh-CN" altLang="en-US" dirty="0"/>
          </a:p>
        </p:txBody>
      </p:sp>
      <p:sp>
        <p:nvSpPr>
          <p:cNvPr id="32" name="文本框 8"/>
          <p:cNvSpPr txBox="1"/>
          <p:nvPr/>
        </p:nvSpPr>
        <p:spPr>
          <a:xfrm>
            <a:off x="807136" y="916002"/>
            <a:ext cx="3662254" cy="5256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b="1" dirty="0">
                <a:solidFill>
                  <a:schemeClr val="accent1"/>
                </a:solidFill>
                <a:latin typeface="+mn-ea"/>
              </a:rPr>
              <a:t>行为经济学视角</a:t>
            </a:r>
          </a:p>
        </p:txBody>
      </p:sp>
      <p:sp>
        <p:nvSpPr>
          <p:cNvPr id="4" name="文本框 8">
            <a:extLst>
              <a:ext uri="{FF2B5EF4-FFF2-40B4-BE49-F238E27FC236}">
                <a16:creationId xmlns:a16="http://schemas.microsoft.com/office/drawing/2014/main" id="{40A86CA2-09D5-7F26-310C-C078F0F77A83}"/>
              </a:ext>
            </a:extLst>
          </p:cNvPr>
          <p:cNvSpPr txBox="1"/>
          <p:nvPr/>
        </p:nvSpPr>
        <p:spPr>
          <a:xfrm>
            <a:off x="807137" y="1463060"/>
            <a:ext cx="11087044" cy="874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800" dirty="0">
                <a:effectLst/>
                <a:ea typeface="Microsoft YaHei" panose="020B0503020204020204" pitchFamily="34" charset="-122"/>
              </a:rPr>
              <a:t>根据行为经济学理论，在企业实践中投资者与企业决策者都会出现认知偏差和情绪波动情况，从而使投资决策偏离最优决策。现有研究主要集中于探究投资者非理性行为和管理者非理性行为的影响。</a:t>
            </a:r>
          </a:p>
        </p:txBody>
      </p:sp>
      <p:sp>
        <p:nvSpPr>
          <p:cNvPr id="5" name="文本框 8">
            <a:extLst>
              <a:ext uri="{FF2B5EF4-FFF2-40B4-BE49-F238E27FC236}">
                <a16:creationId xmlns:a16="http://schemas.microsoft.com/office/drawing/2014/main" id="{6BE1D2FE-D534-4E4A-E6B3-DC1A5FA26D86}"/>
              </a:ext>
            </a:extLst>
          </p:cNvPr>
          <p:cNvSpPr txBox="1"/>
          <p:nvPr/>
        </p:nvSpPr>
        <p:spPr>
          <a:xfrm>
            <a:off x="805309" y="2440164"/>
            <a:ext cx="5290687"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管理者非理性行为：过度自信和从众行为</a:t>
            </a:r>
          </a:p>
        </p:txBody>
      </p:sp>
      <p:sp>
        <p:nvSpPr>
          <p:cNvPr id="18" name="文本框 8">
            <a:extLst>
              <a:ext uri="{FF2B5EF4-FFF2-40B4-BE49-F238E27FC236}">
                <a16:creationId xmlns:a16="http://schemas.microsoft.com/office/drawing/2014/main" id="{6F5646C1-CAAB-571D-CD20-4EC0761C6EB9}"/>
              </a:ext>
            </a:extLst>
          </p:cNvPr>
          <p:cNvSpPr txBox="1"/>
          <p:nvPr/>
        </p:nvSpPr>
        <p:spPr>
          <a:xfrm>
            <a:off x="530493" y="2996318"/>
            <a:ext cx="11300866" cy="38883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600"/>
              </a:spcAft>
              <a:buFont typeface="Arial" panose="020B0604020202020204" pitchFamily="34" charset="0"/>
              <a:buChar char="•"/>
            </a:pPr>
            <a:r>
              <a:rPr lang="en-US" altLang="zh-CN" dirty="0">
                <a:effectLst/>
                <a:ea typeface="Microsoft YaHei" panose="020B0503020204020204" pitchFamily="34" charset="-122"/>
              </a:rPr>
              <a:t>Heaton</a:t>
            </a:r>
            <a:r>
              <a:rPr lang="zh-CN" altLang="en-US" dirty="0">
                <a:effectLst/>
                <a:ea typeface="Microsoft YaHei" panose="020B0503020204020204" pitchFamily="34" charset="-122"/>
              </a:rPr>
              <a:t>（</a:t>
            </a:r>
            <a:r>
              <a:rPr lang="en-US" altLang="zh-CN" dirty="0">
                <a:effectLst/>
                <a:ea typeface="Microsoft YaHei" panose="020B0503020204020204" pitchFamily="34" charset="-122"/>
              </a:rPr>
              <a:t>2002</a:t>
            </a:r>
            <a:r>
              <a:rPr lang="zh-CN" altLang="en-US" dirty="0">
                <a:effectLst/>
                <a:ea typeface="Microsoft YaHei" panose="020B0503020204020204" pitchFamily="34" charset="-122"/>
              </a:rPr>
              <a:t>）认为 ，即使不存在信息不对称和委托代理问题，企业决策者的心理乐观状况也会对企业投资行为产生影响。过度自信的管理者不愿意对外筹资，企业内部融资成为主要的筹资手段 ，当企业面临较好的投资机会时，可能会因内部现金流紧缺而导致投资不足。</a:t>
            </a:r>
          </a:p>
          <a:p>
            <a:pPr marL="285750" indent="-285750">
              <a:lnSpc>
                <a:spcPct val="130000"/>
              </a:lnSpc>
              <a:spcAft>
                <a:spcPts val="600"/>
              </a:spcAft>
              <a:buFont typeface="Arial" panose="020B0604020202020204" pitchFamily="34" charset="0"/>
              <a:buChar char="•"/>
            </a:pPr>
            <a:r>
              <a:rPr lang="en-US" altLang="zh-CN" dirty="0" err="1">
                <a:effectLst/>
                <a:ea typeface="Microsoft YaHei" panose="020B0503020204020204" pitchFamily="34" charset="-122"/>
              </a:rPr>
              <a:t>Malmendier</a:t>
            </a:r>
            <a:r>
              <a:rPr lang="en-US" altLang="zh-CN" dirty="0">
                <a:effectLst/>
                <a:ea typeface="Microsoft YaHei" panose="020B0503020204020204" pitchFamily="34" charset="-122"/>
              </a:rPr>
              <a:t> </a:t>
            </a:r>
            <a:r>
              <a:rPr lang="zh-CN" altLang="en-US" dirty="0">
                <a:effectLst/>
                <a:ea typeface="Microsoft YaHei" panose="020B0503020204020204" pitchFamily="34" charset="-122"/>
              </a:rPr>
              <a:t>和 </a:t>
            </a:r>
            <a:r>
              <a:rPr lang="en-US" altLang="zh-CN" dirty="0">
                <a:effectLst/>
                <a:ea typeface="Microsoft YaHei" panose="020B0503020204020204" pitchFamily="34" charset="-122"/>
              </a:rPr>
              <a:t>Tate</a:t>
            </a:r>
            <a:r>
              <a:rPr lang="zh-CN" altLang="en-US" dirty="0">
                <a:effectLst/>
                <a:ea typeface="Microsoft YaHei" panose="020B0503020204020204" pitchFamily="34" charset="-122"/>
              </a:rPr>
              <a:t>（</a:t>
            </a:r>
            <a:r>
              <a:rPr lang="en-US" altLang="zh-CN" dirty="0">
                <a:effectLst/>
                <a:ea typeface="Microsoft YaHei" panose="020B0503020204020204" pitchFamily="34" charset="-122"/>
              </a:rPr>
              <a:t>2005</a:t>
            </a:r>
            <a:r>
              <a:rPr lang="zh-CN" altLang="en-US" dirty="0">
                <a:effectLst/>
                <a:ea typeface="Microsoft YaHei" panose="020B0503020204020204" pitchFamily="34" charset="-122"/>
              </a:rPr>
              <a:t>）的研究显示，过度自信的 </a:t>
            </a:r>
            <a:r>
              <a:rPr lang="en-US" altLang="zh-CN" dirty="0">
                <a:effectLst/>
                <a:ea typeface="Microsoft YaHei" panose="020B0503020204020204" pitchFamily="34" charset="-122"/>
              </a:rPr>
              <a:t>CEO </a:t>
            </a:r>
            <a:r>
              <a:rPr lang="zh-CN" altLang="en-US" dirty="0">
                <a:effectLst/>
                <a:ea typeface="Microsoft YaHei" panose="020B0503020204020204" pitchFamily="34" charset="-122"/>
              </a:rPr>
              <a:t>往往对企业投资项目质量存在高估倾向，并倾向于选择留存收益作为项目资金的首要来源，从而引发过度投资。</a:t>
            </a:r>
          </a:p>
          <a:p>
            <a:pPr marL="285750" indent="-285750">
              <a:lnSpc>
                <a:spcPct val="130000"/>
              </a:lnSpc>
              <a:spcAft>
                <a:spcPts val="600"/>
              </a:spcAft>
              <a:buFont typeface="Arial" panose="020B0604020202020204" pitchFamily="34" charset="0"/>
              <a:buChar char="•"/>
            </a:pPr>
            <a:r>
              <a:rPr lang="en-US" altLang="zh-CN" dirty="0">
                <a:effectLst/>
                <a:ea typeface="Microsoft YaHei" panose="020B0503020204020204" pitchFamily="34" charset="-122"/>
              </a:rPr>
              <a:t>Glaser </a:t>
            </a:r>
            <a:r>
              <a:rPr lang="zh-CN" altLang="en-US" dirty="0">
                <a:effectLst/>
                <a:ea typeface="Microsoft YaHei" panose="020B0503020204020204" pitchFamily="34" charset="-122"/>
              </a:rPr>
              <a:t>等（</a:t>
            </a:r>
            <a:r>
              <a:rPr lang="en-US" altLang="zh-CN" dirty="0">
                <a:effectLst/>
                <a:ea typeface="Microsoft YaHei" panose="020B0503020204020204" pitchFamily="34" charset="-122"/>
              </a:rPr>
              <a:t>2007</a:t>
            </a:r>
            <a:r>
              <a:rPr lang="zh-CN" altLang="en-US" dirty="0">
                <a:effectLst/>
                <a:ea typeface="Microsoft YaHei" panose="020B0503020204020204" pitchFamily="34" charset="-122"/>
              </a:rPr>
              <a:t>）发现，企业管理者的过度自信程度高于普通人，而管理者的过度自信程度与企业投资水平显著正相关，管理者的过度自信会提高企业的投资</a:t>
            </a:r>
            <a:r>
              <a:rPr lang="en-US" altLang="zh-CN" dirty="0">
                <a:effectLst/>
                <a:ea typeface="Microsoft YaHei" panose="020B0503020204020204" pitchFamily="34" charset="-122"/>
              </a:rPr>
              <a:t>-</a:t>
            </a:r>
            <a:r>
              <a:rPr lang="zh-CN" altLang="en-US" dirty="0">
                <a:effectLst/>
                <a:ea typeface="Microsoft YaHei" panose="020B0503020204020204" pitchFamily="34" charset="-122"/>
              </a:rPr>
              <a:t>现金流敏感性， 而这种情况在融资约束程度较高的企业中更为显著。 </a:t>
            </a:r>
          </a:p>
          <a:p>
            <a:pPr marL="285750" indent="-285750">
              <a:lnSpc>
                <a:spcPct val="130000"/>
              </a:lnSpc>
              <a:spcAft>
                <a:spcPts val="600"/>
              </a:spcAft>
              <a:buFont typeface="Arial" panose="020B0604020202020204" pitchFamily="34" charset="0"/>
              <a:buChar char="•"/>
            </a:pPr>
            <a:r>
              <a:rPr lang="zh-CN" altLang="en-US" dirty="0">
                <a:effectLst/>
                <a:ea typeface="Microsoft YaHei" panose="020B0503020204020204" pitchFamily="34" charset="-122"/>
              </a:rPr>
              <a:t>刘海月等（</a:t>
            </a:r>
            <a:r>
              <a:rPr lang="en-US" altLang="zh-CN" dirty="0">
                <a:effectLst/>
                <a:ea typeface="Microsoft YaHei" panose="020B0503020204020204" pitchFamily="34" charset="-122"/>
              </a:rPr>
              <a:t>2018</a:t>
            </a:r>
            <a:r>
              <a:rPr lang="zh-CN" altLang="en-US" dirty="0">
                <a:effectLst/>
                <a:ea typeface="Microsoft YaHei" panose="020B0503020204020204" pitchFamily="34" charset="-122"/>
              </a:rPr>
              <a:t>）认为，企业对外投资存在羊群跟随行为（从众行为），受到前一期投资行业分布、投资区位分布的影响。</a:t>
            </a:r>
          </a:p>
        </p:txBody>
      </p:sp>
    </p:spTree>
    <p:extLst>
      <p:ext uri="{BB962C8B-B14F-4D97-AF65-F5344CB8AC3E}">
        <p14:creationId xmlns:p14="http://schemas.microsoft.com/office/powerpoint/2010/main" val="4747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文献综述</a:t>
            </a:r>
          </a:p>
        </p:txBody>
      </p:sp>
      <p:sp>
        <p:nvSpPr>
          <p:cNvPr id="3" name="文本占位符 2"/>
          <p:cNvSpPr>
            <a:spLocks noGrp="1"/>
          </p:cNvSpPr>
          <p:nvPr>
            <p:ph type="body" sz="quarter" idx="11"/>
          </p:nvPr>
        </p:nvSpPr>
        <p:spPr/>
        <p:txBody>
          <a:bodyPr/>
          <a:lstStyle/>
          <a:p>
            <a:r>
              <a:rPr kumimoji="1" lang="en-US" altLang="zh-CN" dirty="0"/>
              <a:t>02</a:t>
            </a:r>
            <a:endParaRPr kumimoji="1" lang="zh-CN" altLang="en-US" dirty="0"/>
          </a:p>
        </p:txBody>
      </p:sp>
      <p:sp>
        <p:nvSpPr>
          <p:cNvPr id="5" name="文本框 8">
            <a:extLst>
              <a:ext uri="{FF2B5EF4-FFF2-40B4-BE49-F238E27FC236}">
                <a16:creationId xmlns:a16="http://schemas.microsoft.com/office/drawing/2014/main" id="{6BE1D2FE-D534-4E4A-E6B3-DC1A5FA26D86}"/>
              </a:ext>
            </a:extLst>
          </p:cNvPr>
          <p:cNvSpPr txBox="1"/>
          <p:nvPr/>
        </p:nvSpPr>
        <p:spPr>
          <a:xfrm>
            <a:off x="540975" y="1567645"/>
            <a:ext cx="5290687"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投资者非理性行为：投资者情绪</a:t>
            </a:r>
          </a:p>
        </p:txBody>
      </p:sp>
      <p:sp>
        <p:nvSpPr>
          <p:cNvPr id="18" name="文本框 8">
            <a:extLst>
              <a:ext uri="{FF2B5EF4-FFF2-40B4-BE49-F238E27FC236}">
                <a16:creationId xmlns:a16="http://schemas.microsoft.com/office/drawing/2014/main" id="{6F5646C1-CAAB-571D-CD20-4EC0761C6EB9}"/>
              </a:ext>
            </a:extLst>
          </p:cNvPr>
          <p:cNvSpPr txBox="1"/>
          <p:nvPr/>
        </p:nvSpPr>
        <p:spPr>
          <a:xfrm>
            <a:off x="266159" y="2123799"/>
            <a:ext cx="11659682" cy="27311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600"/>
              </a:spcAft>
              <a:buFont typeface="Arial" panose="020B0604020202020204" pitchFamily="34" charset="0"/>
              <a:buChar char="•"/>
            </a:pPr>
            <a:r>
              <a:rPr lang="en-US" altLang="zh-CN" dirty="0">
                <a:effectLst/>
                <a:ea typeface="Microsoft YaHei" panose="020B0503020204020204" pitchFamily="34" charset="-122"/>
              </a:rPr>
              <a:t>Baker</a:t>
            </a:r>
            <a:r>
              <a:rPr lang="zh-CN" altLang="en-US" dirty="0">
                <a:effectLst/>
                <a:ea typeface="Microsoft YaHei" panose="020B0503020204020204" pitchFamily="34" charset="-122"/>
              </a:rPr>
              <a:t>等（</a:t>
            </a:r>
            <a:r>
              <a:rPr lang="en-US" altLang="zh-CN" dirty="0">
                <a:effectLst/>
                <a:ea typeface="Microsoft YaHei" panose="020B0503020204020204" pitchFamily="34" charset="-122"/>
              </a:rPr>
              <a:t>2003</a:t>
            </a:r>
            <a:r>
              <a:rPr lang="zh-CN" altLang="en-US" dirty="0">
                <a:effectLst/>
                <a:ea typeface="Microsoft YaHei" panose="020B0503020204020204" pitchFamily="34" charset="-122"/>
              </a:rPr>
              <a:t>）的研究以托宾 </a:t>
            </a:r>
            <a:r>
              <a:rPr lang="en-US" altLang="zh-CN" dirty="0">
                <a:effectLst/>
                <a:ea typeface="Microsoft YaHei" panose="020B0503020204020204" pitchFamily="34" charset="-122"/>
              </a:rPr>
              <a:t>Q </a:t>
            </a:r>
            <a:r>
              <a:rPr lang="zh-CN" altLang="en-US" dirty="0">
                <a:effectLst/>
                <a:ea typeface="Microsoft YaHei" panose="020B0503020204020204" pitchFamily="34" charset="-122"/>
              </a:rPr>
              <a:t>比率代表投资者情绪，以 </a:t>
            </a:r>
            <a:r>
              <a:rPr lang="en-US" altLang="zh-CN" dirty="0">
                <a:effectLst/>
                <a:ea typeface="Microsoft YaHei" panose="020B0503020204020204" pitchFamily="34" charset="-122"/>
              </a:rPr>
              <a:t>KZ </a:t>
            </a:r>
            <a:r>
              <a:rPr lang="zh-CN" altLang="en-US" dirty="0">
                <a:effectLst/>
                <a:ea typeface="Microsoft YaHei" panose="020B0503020204020204" pitchFamily="34" charset="-122"/>
              </a:rPr>
              <a:t>指数来衡量企业外部股权融资依赖程度，研究发现当投资者情绪悲观时，投资水平受股价变化的影响情况会更大。</a:t>
            </a:r>
          </a:p>
          <a:p>
            <a:pPr marL="285750" indent="-285750">
              <a:lnSpc>
                <a:spcPct val="130000"/>
              </a:lnSpc>
              <a:spcAft>
                <a:spcPts val="600"/>
              </a:spcAft>
              <a:buFont typeface="Arial" panose="020B0604020202020204" pitchFamily="34" charset="0"/>
              <a:buChar char="•"/>
            </a:pPr>
            <a:r>
              <a:rPr lang="en-US" altLang="zh-CN" dirty="0">
                <a:effectLst/>
                <a:ea typeface="Microsoft YaHei" panose="020B0503020204020204" pitchFamily="34" charset="-122"/>
              </a:rPr>
              <a:t>Polk </a:t>
            </a:r>
            <a:r>
              <a:rPr lang="zh-CN" altLang="en-US" dirty="0">
                <a:effectLst/>
                <a:ea typeface="Microsoft YaHei" panose="020B0503020204020204" pitchFamily="34" charset="-122"/>
              </a:rPr>
              <a:t>和 </a:t>
            </a:r>
            <a:r>
              <a:rPr lang="en-US" altLang="zh-CN" dirty="0">
                <a:effectLst/>
                <a:ea typeface="Microsoft YaHei" panose="020B0503020204020204" pitchFamily="34" charset="-122"/>
              </a:rPr>
              <a:t>Sapienza</a:t>
            </a:r>
            <a:r>
              <a:rPr lang="zh-CN" altLang="en-US" dirty="0">
                <a:effectLst/>
                <a:ea typeface="Microsoft YaHei" panose="020B0503020204020204" pitchFamily="34" charset="-122"/>
              </a:rPr>
              <a:t>（</a:t>
            </a:r>
            <a:r>
              <a:rPr lang="en-US" altLang="zh-CN" dirty="0">
                <a:effectLst/>
                <a:ea typeface="Microsoft YaHei" panose="020B0503020204020204" pitchFamily="34" charset="-122"/>
              </a:rPr>
              <a:t>2009</a:t>
            </a:r>
            <a:r>
              <a:rPr lang="zh-CN" altLang="en-US" dirty="0">
                <a:effectLst/>
                <a:ea typeface="Microsoft YaHei" panose="020B0503020204020204" pitchFamily="34" charset="-122"/>
              </a:rPr>
              <a:t>）的研究以企业股权定价代表投资者情绪进行研究发现，企业投资对股权错误定价的敏感性较高。潜在投资者会通过观察企业投资行为对企业价值进行评估，当投资者对企业前景过于乐观时，管理者会迫于投资者情绪而产生过度投资行为。</a:t>
            </a:r>
          </a:p>
          <a:p>
            <a:pPr marL="285750" indent="-285750">
              <a:lnSpc>
                <a:spcPct val="130000"/>
              </a:lnSpc>
              <a:spcAft>
                <a:spcPts val="600"/>
              </a:spcAft>
              <a:buFont typeface="Arial" panose="020B0604020202020204" pitchFamily="34" charset="0"/>
              <a:buChar char="•"/>
            </a:pPr>
            <a:r>
              <a:rPr lang="zh-CN" altLang="en-US" dirty="0">
                <a:effectLst/>
                <a:ea typeface="Microsoft YaHei" panose="020B0503020204020204" pitchFamily="34" charset="-122"/>
              </a:rPr>
              <a:t>花贵如等（</a:t>
            </a:r>
            <a:r>
              <a:rPr lang="en-US" altLang="zh-CN" dirty="0">
                <a:effectLst/>
                <a:ea typeface="Microsoft YaHei" panose="020B0503020204020204" pitchFamily="34" charset="-122"/>
              </a:rPr>
              <a:t>2010</a:t>
            </a:r>
            <a:r>
              <a:rPr lang="zh-CN" altLang="en-US" dirty="0">
                <a:effectLst/>
                <a:ea typeface="Microsoft YaHei" panose="020B0503020204020204" pitchFamily="34" charset="-122"/>
              </a:rPr>
              <a:t>）的研究检验了投资者情绪与企业投资行为的关系。 经验证据显示 ，在中国资本市场，投资者情绪会导致企业资源配置效率降低。</a:t>
            </a:r>
          </a:p>
        </p:txBody>
      </p:sp>
    </p:spTree>
    <p:extLst>
      <p:ext uri="{BB962C8B-B14F-4D97-AF65-F5344CB8AC3E}">
        <p14:creationId xmlns:p14="http://schemas.microsoft.com/office/powerpoint/2010/main" val="380773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研究方法</a:t>
            </a:r>
          </a:p>
        </p:txBody>
      </p:sp>
      <p:sp>
        <p:nvSpPr>
          <p:cNvPr id="3" name="文本占位符 2"/>
          <p:cNvSpPr>
            <a:spLocks noGrp="1"/>
          </p:cNvSpPr>
          <p:nvPr>
            <p:ph type="body" sz="quarter" idx="11"/>
          </p:nvPr>
        </p:nvSpPr>
        <p:spPr/>
        <p:txBody>
          <a:bodyPr/>
          <a:lstStyle/>
          <a:p>
            <a:r>
              <a:rPr kumimoji="1" lang="en-US" altLang="zh-CN" dirty="0"/>
              <a:t>03</a:t>
            </a:r>
            <a:endParaRPr kumimoji="1" lang="zh-CN" altLang="en-US" dirty="0"/>
          </a:p>
        </p:txBody>
      </p:sp>
      <p:sp>
        <p:nvSpPr>
          <p:cNvPr id="5" name="文本框 8">
            <a:extLst>
              <a:ext uri="{FF2B5EF4-FFF2-40B4-BE49-F238E27FC236}">
                <a16:creationId xmlns:a16="http://schemas.microsoft.com/office/drawing/2014/main" id="{6BE1D2FE-D534-4E4A-E6B3-DC1A5FA26D86}"/>
              </a:ext>
            </a:extLst>
          </p:cNvPr>
          <p:cNvSpPr txBox="1"/>
          <p:nvPr/>
        </p:nvSpPr>
        <p:spPr>
          <a:xfrm>
            <a:off x="1136354" y="2425952"/>
            <a:ext cx="1118890"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残差法</a:t>
            </a:r>
          </a:p>
        </p:txBody>
      </p:sp>
      <p:sp>
        <p:nvSpPr>
          <p:cNvPr id="4" name="文本框 8">
            <a:extLst>
              <a:ext uri="{FF2B5EF4-FFF2-40B4-BE49-F238E27FC236}">
                <a16:creationId xmlns:a16="http://schemas.microsoft.com/office/drawing/2014/main" id="{DFF9E6BC-E0EA-FB8C-6A22-406438F57594}"/>
              </a:ext>
            </a:extLst>
          </p:cNvPr>
          <p:cNvSpPr txBox="1"/>
          <p:nvPr/>
        </p:nvSpPr>
        <p:spPr>
          <a:xfrm>
            <a:off x="2522863" y="3224903"/>
            <a:ext cx="3593466" cy="1497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000000"/>
                </a:solidFill>
                <a:latin typeface="+mn-ea"/>
              </a:rPr>
              <a:t>是通过估计实际投资规模与最佳投资规模之间的残差来测度投资效率值，值越大表明非效率投资越大，投资效率越低。</a:t>
            </a:r>
          </a:p>
        </p:txBody>
      </p:sp>
      <p:cxnSp>
        <p:nvCxnSpPr>
          <p:cNvPr id="6" name="直线连接符 14">
            <a:extLst>
              <a:ext uri="{FF2B5EF4-FFF2-40B4-BE49-F238E27FC236}">
                <a16:creationId xmlns:a16="http://schemas.microsoft.com/office/drawing/2014/main" id="{D930BD39-607B-85BA-344B-1F7B92080C32}"/>
              </a:ext>
            </a:extLst>
          </p:cNvPr>
          <p:cNvCxnSpPr/>
          <p:nvPr/>
        </p:nvCxnSpPr>
        <p:spPr>
          <a:xfrm>
            <a:off x="2405915" y="3347933"/>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组合 20">
            <a:extLst>
              <a:ext uri="{FF2B5EF4-FFF2-40B4-BE49-F238E27FC236}">
                <a16:creationId xmlns:a16="http://schemas.microsoft.com/office/drawing/2014/main" id="{E5ADFD82-D494-2AB4-7B00-1C3710F6AC53}"/>
              </a:ext>
            </a:extLst>
          </p:cNvPr>
          <p:cNvGrpSpPr/>
          <p:nvPr/>
        </p:nvGrpSpPr>
        <p:grpSpPr>
          <a:xfrm>
            <a:off x="1275912" y="3347933"/>
            <a:ext cx="647034" cy="1000393"/>
            <a:chOff x="6257925" y="-9525"/>
            <a:chExt cx="1514475" cy="2341563"/>
          </a:xfrm>
          <a:solidFill>
            <a:schemeClr val="tx1"/>
          </a:solidFill>
        </p:grpSpPr>
        <p:sp>
          <p:nvSpPr>
            <p:cNvPr id="8" name="Freeform 6">
              <a:extLst>
                <a:ext uri="{FF2B5EF4-FFF2-40B4-BE49-F238E27FC236}">
                  <a16:creationId xmlns:a16="http://schemas.microsoft.com/office/drawing/2014/main" id="{830E5994-E874-5843-F3D7-47AC7BAD9FA2}"/>
                </a:ext>
              </a:extLst>
            </p:cNvPr>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C8BE2DE6-DAFB-89C9-CB21-15DDEF7B8126}"/>
                </a:ext>
              </a:extLst>
            </p:cNvPr>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1C4F2148-BA82-3E8A-DA0D-D28700424B40}"/>
                </a:ext>
              </a:extLst>
            </p:cNvPr>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8">
            <a:extLst>
              <a:ext uri="{FF2B5EF4-FFF2-40B4-BE49-F238E27FC236}">
                <a16:creationId xmlns:a16="http://schemas.microsoft.com/office/drawing/2014/main" id="{83895AFA-675D-1E53-C7C5-8EF685DF7F59}"/>
              </a:ext>
            </a:extLst>
          </p:cNvPr>
          <p:cNvSpPr txBox="1"/>
          <p:nvPr/>
        </p:nvSpPr>
        <p:spPr>
          <a:xfrm>
            <a:off x="7867945" y="3217029"/>
            <a:ext cx="3593466"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000000"/>
                </a:solidFill>
                <a:latin typeface="+mn-ea"/>
              </a:rPr>
              <a:t>通过构建投入产出指标来估计既定投入下的最优产出效率，该值越大表明投资效率越高。</a:t>
            </a:r>
            <a:endParaRPr lang="en-US" altLang="zh-CN" dirty="0">
              <a:solidFill>
                <a:srgbClr val="000000"/>
              </a:solidFill>
              <a:latin typeface="+mn-ea"/>
            </a:endParaRPr>
          </a:p>
        </p:txBody>
      </p:sp>
      <p:cxnSp>
        <p:nvCxnSpPr>
          <p:cNvPr id="12" name="直线连接符 14">
            <a:extLst>
              <a:ext uri="{FF2B5EF4-FFF2-40B4-BE49-F238E27FC236}">
                <a16:creationId xmlns:a16="http://schemas.microsoft.com/office/drawing/2014/main" id="{530553EB-9D1B-6A16-E00D-A637009AE690}"/>
              </a:ext>
            </a:extLst>
          </p:cNvPr>
          <p:cNvCxnSpPr/>
          <p:nvPr/>
        </p:nvCxnSpPr>
        <p:spPr>
          <a:xfrm>
            <a:off x="7750997" y="3340059"/>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 name="组合 20">
            <a:extLst>
              <a:ext uri="{FF2B5EF4-FFF2-40B4-BE49-F238E27FC236}">
                <a16:creationId xmlns:a16="http://schemas.microsoft.com/office/drawing/2014/main" id="{FF5D81BD-7310-A483-9D14-089EA87C67F4}"/>
              </a:ext>
            </a:extLst>
          </p:cNvPr>
          <p:cNvGrpSpPr/>
          <p:nvPr/>
        </p:nvGrpSpPr>
        <p:grpSpPr>
          <a:xfrm>
            <a:off x="6620994" y="3340059"/>
            <a:ext cx="647034" cy="1000393"/>
            <a:chOff x="6257925" y="-9525"/>
            <a:chExt cx="1514475" cy="2341563"/>
          </a:xfrm>
          <a:solidFill>
            <a:schemeClr val="tx1"/>
          </a:solidFill>
        </p:grpSpPr>
        <p:sp>
          <p:nvSpPr>
            <p:cNvPr id="14" name="Freeform 6">
              <a:extLst>
                <a:ext uri="{FF2B5EF4-FFF2-40B4-BE49-F238E27FC236}">
                  <a16:creationId xmlns:a16="http://schemas.microsoft.com/office/drawing/2014/main" id="{49CA0D7B-8667-30D5-6DC4-A3A4D9A7B8E4}"/>
                </a:ext>
              </a:extLst>
            </p:cNvPr>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
              <a:extLst>
                <a:ext uri="{FF2B5EF4-FFF2-40B4-BE49-F238E27FC236}">
                  <a16:creationId xmlns:a16="http://schemas.microsoft.com/office/drawing/2014/main" id="{03F7EFD6-FAC1-850D-7E21-102AB315F0EE}"/>
                </a:ext>
              </a:extLst>
            </p:cNvPr>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8">
              <a:extLst>
                <a:ext uri="{FF2B5EF4-FFF2-40B4-BE49-F238E27FC236}">
                  <a16:creationId xmlns:a16="http://schemas.microsoft.com/office/drawing/2014/main" id="{A6A9A775-7991-421B-4C87-0DB607BC3B5B}"/>
                </a:ext>
              </a:extLst>
            </p:cNvPr>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框 8">
            <a:extLst>
              <a:ext uri="{FF2B5EF4-FFF2-40B4-BE49-F238E27FC236}">
                <a16:creationId xmlns:a16="http://schemas.microsoft.com/office/drawing/2014/main" id="{1490B49C-F8E8-FAD0-8273-27C4EF7DAC3A}"/>
              </a:ext>
            </a:extLst>
          </p:cNvPr>
          <p:cNvSpPr txBox="1"/>
          <p:nvPr/>
        </p:nvSpPr>
        <p:spPr>
          <a:xfrm>
            <a:off x="6442743" y="2425009"/>
            <a:ext cx="2114919" cy="453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b="1" dirty="0">
                <a:solidFill>
                  <a:schemeClr val="accent1"/>
                </a:solidFill>
                <a:latin typeface="+mn-ea"/>
              </a:rPr>
              <a:t>随机前沿模型</a:t>
            </a:r>
          </a:p>
        </p:txBody>
      </p:sp>
      <p:sp>
        <p:nvSpPr>
          <p:cNvPr id="20" name="文本框 19">
            <a:extLst>
              <a:ext uri="{FF2B5EF4-FFF2-40B4-BE49-F238E27FC236}">
                <a16:creationId xmlns:a16="http://schemas.microsoft.com/office/drawing/2014/main" id="{1652C009-632A-5FB1-976D-E1846E7865AF}"/>
              </a:ext>
            </a:extLst>
          </p:cNvPr>
          <p:cNvSpPr txBox="1"/>
          <p:nvPr/>
        </p:nvSpPr>
        <p:spPr>
          <a:xfrm>
            <a:off x="1275911" y="5041910"/>
            <a:ext cx="10038915" cy="1137556"/>
          </a:xfrm>
          <a:prstGeom prst="rect">
            <a:avLst/>
          </a:prstGeom>
          <a:noFill/>
        </p:spPr>
        <p:txBody>
          <a:bodyPr wrap="square">
            <a:spAutoFit/>
          </a:bodyPr>
          <a:lstStyle/>
          <a:p>
            <a:pPr>
              <a:lnSpc>
                <a:spcPct val="130000"/>
              </a:lnSpc>
            </a:pPr>
            <a:r>
              <a:rPr lang="zh-CN" altLang="en-US" dirty="0">
                <a:solidFill>
                  <a:srgbClr val="000000"/>
                </a:solidFill>
                <a:latin typeface="+mn-ea"/>
              </a:rPr>
              <a:t>随着研究的不断深入，异质性随机前沿模型越来越被学界采用，该方法既能有效测度投入产出的效率值，也能够考察非技术效率的影响因素及影响因素的波动情况。</a:t>
            </a:r>
            <a:endParaRPr lang="en-US" altLang="zh-CN" dirty="0">
              <a:solidFill>
                <a:srgbClr val="000000"/>
              </a:solidFill>
              <a:latin typeface="+mn-ea"/>
            </a:endParaRPr>
          </a:p>
          <a:p>
            <a:pPr>
              <a:lnSpc>
                <a:spcPct val="130000"/>
              </a:lnSpc>
            </a:pPr>
            <a:r>
              <a:rPr lang="zh-CN" altLang="en-US" dirty="0">
                <a:solidFill>
                  <a:srgbClr val="000000"/>
                </a:solidFill>
                <a:latin typeface="+mn-ea"/>
              </a:rPr>
              <a:t>因此，本研究拟采用随即前沿模型进行研究。</a:t>
            </a:r>
          </a:p>
        </p:txBody>
      </p:sp>
      <p:sp>
        <p:nvSpPr>
          <p:cNvPr id="18" name="文本框 17">
            <a:extLst>
              <a:ext uri="{FF2B5EF4-FFF2-40B4-BE49-F238E27FC236}">
                <a16:creationId xmlns:a16="http://schemas.microsoft.com/office/drawing/2014/main" id="{9E6C06C2-599F-B4A2-B310-1E4257888617}"/>
              </a:ext>
            </a:extLst>
          </p:cNvPr>
          <p:cNvSpPr txBox="1"/>
          <p:nvPr/>
        </p:nvSpPr>
        <p:spPr>
          <a:xfrm>
            <a:off x="1136354" y="1102533"/>
            <a:ext cx="10038915" cy="1257588"/>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400" dirty="0">
                <a:solidFill>
                  <a:srgbClr val="000000"/>
                </a:solidFill>
                <a:latin typeface="+mn-ea"/>
              </a:rPr>
              <a:t>数据分析法</a:t>
            </a:r>
            <a:endParaRPr lang="en-US" altLang="zh-CN" sz="2400" dirty="0">
              <a:solidFill>
                <a:srgbClr val="000000"/>
              </a:solidFill>
              <a:latin typeface="+mn-ea"/>
            </a:endParaRPr>
          </a:p>
          <a:p>
            <a:pPr>
              <a:lnSpc>
                <a:spcPct val="130000"/>
              </a:lnSpc>
            </a:pPr>
            <a:endParaRPr lang="en-US" altLang="zh-CN" dirty="0">
              <a:solidFill>
                <a:srgbClr val="000000"/>
              </a:solidFill>
              <a:latin typeface="+mn-ea"/>
            </a:endParaRPr>
          </a:p>
          <a:p>
            <a:pPr>
              <a:lnSpc>
                <a:spcPct val="130000"/>
              </a:lnSpc>
            </a:pPr>
            <a:r>
              <a:rPr lang="zh-CN" altLang="en-US" dirty="0">
                <a:solidFill>
                  <a:srgbClr val="000000"/>
                </a:solidFill>
                <a:latin typeface="+mn-ea"/>
              </a:rPr>
              <a:t>投资效率测度方法：</a:t>
            </a:r>
          </a:p>
        </p:txBody>
      </p:sp>
    </p:spTree>
    <p:extLst>
      <p:ext uri="{BB962C8B-B14F-4D97-AF65-F5344CB8AC3E}">
        <p14:creationId xmlns:p14="http://schemas.microsoft.com/office/powerpoint/2010/main" val="384396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数据来源和种类</a:t>
            </a:r>
          </a:p>
        </p:txBody>
      </p:sp>
      <p:sp>
        <p:nvSpPr>
          <p:cNvPr id="3" name="文本占位符 2"/>
          <p:cNvSpPr>
            <a:spLocks noGrp="1"/>
          </p:cNvSpPr>
          <p:nvPr>
            <p:ph type="body" sz="quarter" idx="11"/>
          </p:nvPr>
        </p:nvSpPr>
        <p:spPr/>
        <p:txBody>
          <a:bodyPr/>
          <a:lstStyle/>
          <a:p>
            <a:r>
              <a:rPr kumimoji="1" lang="en-US" altLang="zh-CN" dirty="0"/>
              <a:t>04</a:t>
            </a:r>
            <a:endParaRPr kumimoji="1" lang="zh-CN" altLang="en-US" dirty="0"/>
          </a:p>
        </p:txBody>
      </p:sp>
      <p:grpSp>
        <p:nvGrpSpPr>
          <p:cNvPr id="8" name="组合 7">
            <a:extLst>
              <a:ext uri="{FF2B5EF4-FFF2-40B4-BE49-F238E27FC236}">
                <a16:creationId xmlns:a16="http://schemas.microsoft.com/office/drawing/2014/main" id="{FB94EF8F-1FFB-8988-8AEF-0FD909E59A45}"/>
              </a:ext>
            </a:extLst>
          </p:cNvPr>
          <p:cNvGrpSpPr/>
          <p:nvPr/>
        </p:nvGrpSpPr>
        <p:grpSpPr>
          <a:xfrm>
            <a:off x="359645" y="2705383"/>
            <a:ext cx="4651375" cy="3814204"/>
            <a:chOff x="6077494" y="1315803"/>
            <a:chExt cx="5172075" cy="4273550"/>
          </a:xfrm>
        </p:grpSpPr>
        <p:sp>
          <p:nvSpPr>
            <p:cNvPr id="20" name="Freeform 5"/>
            <p:cNvSpPr>
              <a:spLocks/>
            </p:cNvSpPr>
            <p:nvPr/>
          </p:nvSpPr>
          <p:spPr bwMode="auto">
            <a:xfrm>
              <a:off x="8249194" y="1363428"/>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814219" y="2671528"/>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8842919" y="3096978"/>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p:nvSpPr>
          <p:spPr bwMode="auto">
            <a:xfrm>
              <a:off x="6077494" y="1826978"/>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
            <p:cNvSpPr>
              <a:spLocks/>
            </p:cNvSpPr>
            <p:nvPr/>
          </p:nvSpPr>
          <p:spPr bwMode="auto">
            <a:xfrm>
              <a:off x="7420519" y="3055703"/>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8160294" y="3703403"/>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6309269" y="3306528"/>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2"/>
            <p:cNvSpPr>
              <a:spLocks/>
            </p:cNvSpPr>
            <p:nvPr/>
          </p:nvSpPr>
          <p:spPr bwMode="auto">
            <a:xfrm>
              <a:off x="8125369" y="4316178"/>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8773069" y="4303478"/>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4"/>
            <p:cNvSpPr>
              <a:spLocks/>
            </p:cNvSpPr>
            <p:nvPr/>
          </p:nvSpPr>
          <p:spPr bwMode="auto">
            <a:xfrm>
              <a:off x="8871494" y="4627328"/>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5"/>
            <p:cNvSpPr>
              <a:spLocks/>
            </p:cNvSpPr>
            <p:nvPr/>
          </p:nvSpPr>
          <p:spPr bwMode="auto">
            <a:xfrm>
              <a:off x="8982619" y="3960578"/>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6"/>
            <p:cNvSpPr>
              <a:spLocks/>
            </p:cNvSpPr>
            <p:nvPr/>
          </p:nvSpPr>
          <p:spPr bwMode="auto">
            <a:xfrm>
              <a:off x="8982619" y="3071578"/>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7"/>
            <p:cNvSpPr>
              <a:spLocks/>
            </p:cNvSpPr>
            <p:nvPr/>
          </p:nvSpPr>
          <p:spPr bwMode="auto">
            <a:xfrm>
              <a:off x="9427119" y="2900128"/>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8"/>
            <p:cNvSpPr>
              <a:spLocks/>
            </p:cNvSpPr>
            <p:nvPr/>
          </p:nvSpPr>
          <p:spPr bwMode="auto">
            <a:xfrm>
              <a:off x="9338219" y="4182828"/>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18 w 344"/>
                <a:gd name="T31" fmla="*/ 166 h 400"/>
                <a:gd name="T32" fmla="*/ 8 w 344"/>
                <a:gd name="T33" fmla="*/ 210 h 400"/>
                <a:gd name="T34" fmla="*/ 14 w 344"/>
                <a:gd name="T35" fmla="*/ 224 h 400"/>
                <a:gd name="T36" fmla="*/ 22 w 344"/>
                <a:gd name="T37" fmla="*/ 224 h 400"/>
                <a:gd name="T38" fmla="*/ 34 w 344"/>
                <a:gd name="T39" fmla="*/ 252 h 400"/>
                <a:gd name="T40" fmla="*/ 28 w 344"/>
                <a:gd name="T41" fmla="*/ 260 h 400"/>
                <a:gd name="T42" fmla="*/ 28 w 344"/>
                <a:gd name="T43" fmla="*/ 290 h 400"/>
                <a:gd name="T44" fmla="*/ 76 w 344"/>
                <a:gd name="T45" fmla="*/ 302 h 400"/>
                <a:gd name="T46" fmla="*/ 84 w 344"/>
                <a:gd name="T47" fmla="*/ 306 h 400"/>
                <a:gd name="T48" fmla="*/ 98 w 344"/>
                <a:gd name="T49" fmla="*/ 286 h 400"/>
                <a:gd name="T50" fmla="*/ 124 w 344"/>
                <a:gd name="T51" fmla="*/ 280 h 400"/>
                <a:gd name="T52" fmla="*/ 130 w 344"/>
                <a:gd name="T53" fmla="*/ 280 h 400"/>
                <a:gd name="T54" fmla="*/ 142 w 344"/>
                <a:gd name="T55" fmla="*/ 270 h 400"/>
                <a:gd name="T56" fmla="*/ 154 w 344"/>
                <a:gd name="T57" fmla="*/ 284 h 400"/>
                <a:gd name="T58" fmla="*/ 156 w 344"/>
                <a:gd name="T59" fmla="*/ 304 h 400"/>
                <a:gd name="T60" fmla="*/ 162 w 344"/>
                <a:gd name="T61" fmla="*/ 330 h 400"/>
                <a:gd name="T62" fmla="*/ 142 w 344"/>
                <a:gd name="T63" fmla="*/ 370 h 400"/>
                <a:gd name="T64" fmla="*/ 168 w 344"/>
                <a:gd name="T65" fmla="*/ 376 h 400"/>
                <a:gd name="T66" fmla="*/ 164 w 344"/>
                <a:gd name="T67" fmla="*/ 394 h 400"/>
                <a:gd name="T68" fmla="*/ 188 w 344"/>
                <a:gd name="T69" fmla="*/ 394 h 400"/>
                <a:gd name="T70" fmla="*/ 216 w 344"/>
                <a:gd name="T71" fmla="*/ 366 h 400"/>
                <a:gd name="T72" fmla="*/ 216 w 344"/>
                <a:gd name="T73" fmla="*/ 356 h 400"/>
                <a:gd name="T74" fmla="*/ 236 w 344"/>
                <a:gd name="T75" fmla="*/ 360 h 400"/>
                <a:gd name="T76" fmla="*/ 270 w 344"/>
                <a:gd name="T77" fmla="*/ 378 h 400"/>
                <a:gd name="T78" fmla="*/ 266 w 344"/>
                <a:gd name="T79" fmla="*/ 360 h 400"/>
                <a:gd name="T80" fmla="*/ 256 w 344"/>
                <a:gd name="T81" fmla="*/ 340 h 400"/>
                <a:gd name="T82" fmla="*/ 282 w 344"/>
                <a:gd name="T83" fmla="*/ 324 h 400"/>
                <a:gd name="T84" fmla="*/ 334 w 344"/>
                <a:gd name="T85" fmla="*/ 332 h 400"/>
                <a:gd name="T86" fmla="*/ 332 w 344"/>
                <a:gd name="T87" fmla="*/ 328 h 400"/>
                <a:gd name="T88" fmla="*/ 344 w 344"/>
                <a:gd name="T89" fmla="*/ 304 h 400"/>
                <a:gd name="T90" fmla="*/ 338 w 344"/>
                <a:gd name="T91" fmla="*/ 286 h 400"/>
                <a:gd name="T92" fmla="*/ 332 w 344"/>
                <a:gd name="T93" fmla="*/ 276 h 400"/>
                <a:gd name="T94" fmla="*/ 338 w 344"/>
                <a:gd name="T95" fmla="*/ 264 h 400"/>
                <a:gd name="T96" fmla="*/ 320 w 344"/>
                <a:gd name="T97" fmla="*/ 232 h 400"/>
                <a:gd name="T98" fmla="*/ 316 w 344"/>
                <a:gd name="T99" fmla="*/ 188 h 400"/>
                <a:gd name="T100" fmla="*/ 300 w 344"/>
                <a:gd name="T101" fmla="*/ 170 h 400"/>
                <a:gd name="T102" fmla="*/ 322 w 344"/>
                <a:gd name="T103" fmla="*/ 138 h 400"/>
                <a:gd name="T104" fmla="*/ 322 w 344"/>
                <a:gd name="T105"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9"/>
            <p:cNvSpPr>
              <a:spLocks/>
            </p:cNvSpPr>
            <p:nvPr/>
          </p:nvSpPr>
          <p:spPr bwMode="auto">
            <a:xfrm>
              <a:off x="9274719" y="3817703"/>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0"/>
            <p:cNvSpPr>
              <a:spLocks/>
            </p:cNvSpPr>
            <p:nvPr/>
          </p:nvSpPr>
          <p:spPr bwMode="auto">
            <a:xfrm>
              <a:off x="9446169" y="4709878"/>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1"/>
            <p:cNvSpPr>
              <a:spLocks/>
            </p:cNvSpPr>
            <p:nvPr/>
          </p:nvSpPr>
          <p:spPr bwMode="auto">
            <a:xfrm>
              <a:off x="9827169" y="4157428"/>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2"/>
            <p:cNvSpPr>
              <a:spLocks/>
            </p:cNvSpPr>
            <p:nvPr/>
          </p:nvSpPr>
          <p:spPr bwMode="auto">
            <a:xfrm>
              <a:off x="10077994" y="4332053"/>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23"/>
            <p:cNvSpPr>
              <a:spLocks/>
            </p:cNvSpPr>
            <p:nvPr/>
          </p:nvSpPr>
          <p:spPr bwMode="auto">
            <a:xfrm>
              <a:off x="10278019" y="3985978"/>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4"/>
            <p:cNvSpPr>
              <a:spLocks/>
            </p:cNvSpPr>
            <p:nvPr/>
          </p:nvSpPr>
          <p:spPr bwMode="auto">
            <a:xfrm>
              <a:off x="9903369" y="3601803"/>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70 w 306"/>
                <a:gd name="T83" fmla="*/ 312 h 374"/>
                <a:gd name="T84" fmla="*/ 288 w 306"/>
                <a:gd name="T85" fmla="*/ 298 h 374"/>
                <a:gd name="T86" fmla="*/ 288 w 306"/>
                <a:gd name="T87" fmla="*/ 268 h 374"/>
                <a:gd name="T88" fmla="*/ 298 w 306"/>
                <a:gd name="T89" fmla="*/ 234 h 374"/>
                <a:gd name="T90" fmla="*/ 282 w 306"/>
                <a:gd name="T91" fmla="*/ 222 h 374"/>
                <a:gd name="T92" fmla="*/ 270 w 306"/>
                <a:gd name="T93" fmla="*/ 230 h 374"/>
                <a:gd name="T94" fmla="*/ 252 w 306"/>
                <a:gd name="T95" fmla="*/ 214 h 374"/>
                <a:gd name="T96" fmla="*/ 226 w 306"/>
                <a:gd name="T97" fmla="*/ 198 h 374"/>
                <a:gd name="T98" fmla="*/ 216 w 306"/>
                <a:gd name="T99" fmla="*/ 190 h 374"/>
                <a:gd name="T100" fmla="*/ 214 w 306"/>
                <a:gd name="T101" fmla="*/ 184 h 374"/>
                <a:gd name="T102" fmla="*/ 220 w 306"/>
                <a:gd name="T103" fmla="*/ 170 h 374"/>
                <a:gd name="T104" fmla="*/ 234 w 306"/>
                <a:gd name="T105" fmla="*/ 138 h 374"/>
                <a:gd name="T106" fmla="*/ 258 w 306"/>
                <a:gd name="T107" fmla="*/ 130 h 374"/>
                <a:gd name="T108" fmla="*/ 264 w 306"/>
                <a:gd name="T109" fmla="*/ 106 h 374"/>
                <a:gd name="T110" fmla="*/ 242 w 306"/>
                <a:gd name="T111" fmla="*/ 116 h 374"/>
                <a:gd name="T112" fmla="*/ 222 w 306"/>
                <a:gd name="T113" fmla="*/ 122 h 374"/>
                <a:gd name="T114" fmla="*/ 194 w 306"/>
                <a:gd name="T115" fmla="*/ 10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2" y="318"/>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5"/>
            <p:cNvSpPr>
              <a:spLocks/>
            </p:cNvSpPr>
            <p:nvPr/>
          </p:nvSpPr>
          <p:spPr bwMode="auto">
            <a:xfrm>
              <a:off x="9998619" y="2916003"/>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6"/>
            <p:cNvSpPr>
              <a:spLocks/>
            </p:cNvSpPr>
            <p:nvPr/>
          </p:nvSpPr>
          <p:spPr bwMode="auto">
            <a:xfrm>
              <a:off x="9871619" y="2833453"/>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27"/>
            <p:cNvSpPr>
              <a:spLocks/>
            </p:cNvSpPr>
            <p:nvPr/>
          </p:nvSpPr>
          <p:spPr bwMode="auto">
            <a:xfrm>
              <a:off x="10157369" y="2474678"/>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28"/>
            <p:cNvSpPr>
              <a:spLocks/>
            </p:cNvSpPr>
            <p:nvPr/>
          </p:nvSpPr>
          <p:spPr bwMode="auto">
            <a:xfrm>
              <a:off x="10290719" y="2131778"/>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29"/>
            <p:cNvSpPr>
              <a:spLocks/>
            </p:cNvSpPr>
            <p:nvPr/>
          </p:nvSpPr>
          <p:spPr bwMode="auto">
            <a:xfrm>
              <a:off x="10109744" y="1315803"/>
              <a:ext cx="1139825" cy="1035050"/>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30"/>
            <p:cNvSpPr>
              <a:spLocks/>
            </p:cNvSpPr>
            <p:nvPr/>
          </p:nvSpPr>
          <p:spPr bwMode="auto">
            <a:xfrm>
              <a:off x="9884319" y="3173178"/>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31"/>
            <p:cNvSpPr>
              <a:spLocks/>
            </p:cNvSpPr>
            <p:nvPr/>
          </p:nvSpPr>
          <p:spPr bwMode="auto">
            <a:xfrm>
              <a:off x="10528844" y="3890728"/>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32"/>
            <p:cNvSpPr>
              <a:spLocks/>
            </p:cNvSpPr>
            <p:nvPr/>
          </p:nvSpPr>
          <p:spPr bwMode="auto">
            <a:xfrm>
              <a:off x="10024019" y="3525603"/>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33"/>
            <p:cNvSpPr>
              <a:spLocks/>
            </p:cNvSpPr>
            <p:nvPr/>
          </p:nvSpPr>
          <p:spPr bwMode="auto">
            <a:xfrm>
              <a:off x="9709694" y="2639778"/>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4"/>
            <p:cNvSpPr>
              <a:spLocks/>
            </p:cNvSpPr>
            <p:nvPr/>
          </p:nvSpPr>
          <p:spPr bwMode="auto">
            <a:xfrm>
              <a:off x="9455694" y="3404953"/>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5"/>
            <p:cNvSpPr>
              <a:spLocks/>
            </p:cNvSpPr>
            <p:nvPr/>
          </p:nvSpPr>
          <p:spPr bwMode="auto">
            <a:xfrm>
              <a:off x="10560594" y="4646378"/>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36"/>
            <p:cNvSpPr>
              <a:spLocks/>
            </p:cNvSpPr>
            <p:nvPr/>
          </p:nvSpPr>
          <p:spPr bwMode="auto">
            <a:xfrm>
              <a:off x="9322344" y="5367103"/>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9" name="文本框 8"/>
          <p:cNvSpPr txBox="1"/>
          <p:nvPr/>
        </p:nvSpPr>
        <p:spPr>
          <a:xfrm>
            <a:off x="406433" y="1225423"/>
            <a:ext cx="451135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1"/>
                </a:solidFill>
                <a:latin typeface="+mn-ea"/>
              </a:rPr>
              <a:t>CSMAR </a:t>
            </a:r>
            <a:r>
              <a:rPr lang="zh-CN" altLang="en-US" sz="2400" b="1" dirty="0">
                <a:solidFill>
                  <a:schemeClr val="accent1"/>
                </a:solidFill>
                <a:latin typeface="+mn-ea"/>
              </a:rPr>
              <a:t>国泰安数据库</a:t>
            </a:r>
          </a:p>
        </p:txBody>
      </p:sp>
      <p:sp>
        <p:nvSpPr>
          <p:cNvPr id="5" name="矩形 4">
            <a:extLst>
              <a:ext uri="{FF2B5EF4-FFF2-40B4-BE49-F238E27FC236}">
                <a16:creationId xmlns:a16="http://schemas.microsoft.com/office/drawing/2014/main" id="{A9C39D8A-B14D-9E52-677C-115C72B33AFF}"/>
              </a:ext>
            </a:extLst>
          </p:cNvPr>
          <p:cNvSpPr/>
          <p:nvPr/>
        </p:nvSpPr>
        <p:spPr>
          <a:xfrm>
            <a:off x="509129" y="1757501"/>
            <a:ext cx="4879492" cy="701346"/>
          </a:xfrm>
          <a:prstGeom prst="rect">
            <a:avLst/>
          </a:prstGeom>
        </p:spPr>
        <p:txBody>
          <a:bodyPr wrap="square">
            <a:spAutoFit/>
          </a:bodyPr>
          <a:lstStyle/>
          <a:p>
            <a:pPr lvl="0">
              <a:lnSpc>
                <a:spcPct val="130000"/>
              </a:lnSpc>
            </a:pPr>
            <a:r>
              <a:rPr lang="zh-CN" altLang="en-US" sz="1600" dirty="0">
                <a:solidFill>
                  <a:srgbClr val="000000"/>
                </a:solidFill>
                <a:latin typeface="+mn-ea"/>
              </a:rPr>
              <a:t>选取</a:t>
            </a:r>
            <a:r>
              <a:rPr lang="en-US" altLang="zh-CN" sz="1600" dirty="0">
                <a:solidFill>
                  <a:srgbClr val="000000"/>
                </a:solidFill>
                <a:latin typeface="+mn-ea"/>
              </a:rPr>
              <a:t>2015-2019</a:t>
            </a:r>
            <a:r>
              <a:rPr lang="zh-CN" altLang="en-US" sz="1600" dirty="0">
                <a:solidFill>
                  <a:srgbClr val="000000"/>
                </a:solidFill>
                <a:latin typeface="+mn-ea"/>
              </a:rPr>
              <a:t>年沪深上市公司体育概念板块企业进行分析。</a:t>
            </a:r>
          </a:p>
        </p:txBody>
      </p:sp>
      <p:sp>
        <p:nvSpPr>
          <p:cNvPr id="9" name="文本占位符 1">
            <a:extLst>
              <a:ext uri="{FF2B5EF4-FFF2-40B4-BE49-F238E27FC236}">
                <a16:creationId xmlns:a16="http://schemas.microsoft.com/office/drawing/2014/main" id="{0E7C89F7-1AE4-E147-D81A-332D5F053BF0}"/>
              </a:ext>
            </a:extLst>
          </p:cNvPr>
          <p:cNvSpPr txBox="1">
            <a:spLocks/>
          </p:cNvSpPr>
          <p:nvPr/>
        </p:nvSpPr>
        <p:spPr>
          <a:xfrm>
            <a:off x="7104844" y="144228"/>
            <a:ext cx="3819097" cy="3627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预期结果</a:t>
            </a:r>
          </a:p>
        </p:txBody>
      </p:sp>
      <p:sp>
        <p:nvSpPr>
          <p:cNvPr id="10" name="文本占位符 2">
            <a:extLst>
              <a:ext uri="{FF2B5EF4-FFF2-40B4-BE49-F238E27FC236}">
                <a16:creationId xmlns:a16="http://schemas.microsoft.com/office/drawing/2014/main" id="{F6B33885-DF4D-95C1-CE2B-5B183A7E3B12}"/>
              </a:ext>
            </a:extLst>
          </p:cNvPr>
          <p:cNvSpPr txBox="1">
            <a:spLocks/>
          </p:cNvSpPr>
          <p:nvPr/>
        </p:nvSpPr>
        <p:spPr>
          <a:xfrm>
            <a:off x="6380066" y="85346"/>
            <a:ext cx="724778" cy="48047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05</a:t>
            </a:r>
            <a:endParaRPr kumimoji="1" lang="zh-CN" altLang="en-US" dirty="0"/>
          </a:p>
        </p:txBody>
      </p:sp>
      <p:sp>
        <p:nvSpPr>
          <p:cNvPr id="11" name="矩形 10">
            <a:extLst>
              <a:ext uri="{FF2B5EF4-FFF2-40B4-BE49-F238E27FC236}">
                <a16:creationId xmlns:a16="http://schemas.microsoft.com/office/drawing/2014/main" id="{A4FA3C1D-1C07-E937-5C26-9DA0C88DE72E}"/>
              </a:ext>
            </a:extLst>
          </p:cNvPr>
          <p:cNvSpPr/>
          <p:nvPr/>
        </p:nvSpPr>
        <p:spPr>
          <a:xfrm>
            <a:off x="6380066" y="1720941"/>
            <a:ext cx="5257709" cy="2346283"/>
          </a:xfrm>
          <a:prstGeom prst="rect">
            <a:avLst/>
          </a:prstGeom>
        </p:spPr>
        <p:txBody>
          <a:bodyPr wrap="square">
            <a:spAutoFit/>
          </a:bodyPr>
          <a:lstStyle/>
          <a:p>
            <a:pPr marL="342900" lvl="0" indent="-342900">
              <a:lnSpc>
                <a:spcPct val="150000"/>
              </a:lnSpc>
              <a:buFont typeface="Arial" panose="020B0604020202020204" pitchFamily="34" charset="0"/>
              <a:buChar char="•"/>
            </a:pPr>
            <a:r>
              <a:rPr lang="zh-CN" altLang="en-US" sz="2000" dirty="0">
                <a:solidFill>
                  <a:srgbClr val="000000"/>
                </a:solidFill>
                <a:latin typeface="+mn-ea"/>
              </a:rPr>
              <a:t>得到体育上市公司管理者的过度自信、从众行为、投资者情绪等对公司投资效率的影响关系</a:t>
            </a:r>
            <a:endParaRPr lang="en-US" altLang="zh-CN" sz="2000" dirty="0">
              <a:solidFill>
                <a:srgbClr val="000000"/>
              </a:solidFill>
              <a:latin typeface="+mn-ea"/>
            </a:endParaRPr>
          </a:p>
          <a:p>
            <a:pPr marL="342900" lvl="0" indent="-342900">
              <a:lnSpc>
                <a:spcPct val="150000"/>
              </a:lnSpc>
              <a:buFont typeface="Arial" panose="020B0604020202020204" pitchFamily="34" charset="0"/>
              <a:buChar char="•"/>
            </a:pPr>
            <a:r>
              <a:rPr lang="zh-CN" altLang="en-US" sz="2000" dirty="0">
                <a:solidFill>
                  <a:srgbClr val="000000"/>
                </a:solidFill>
                <a:latin typeface="+mn-ea"/>
              </a:rPr>
              <a:t>得出体育产业发展过程中企业管理层面主观非理性行为的规律</a:t>
            </a:r>
          </a:p>
        </p:txBody>
      </p:sp>
    </p:spTree>
    <p:extLst>
      <p:ext uri="{BB962C8B-B14F-4D97-AF65-F5344CB8AC3E}">
        <p14:creationId xmlns:p14="http://schemas.microsoft.com/office/powerpoint/2010/main" val="400651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参考文献</a:t>
            </a:r>
          </a:p>
        </p:txBody>
      </p:sp>
      <p:sp>
        <p:nvSpPr>
          <p:cNvPr id="3" name="文本占位符 2"/>
          <p:cNvSpPr>
            <a:spLocks noGrp="1"/>
          </p:cNvSpPr>
          <p:nvPr>
            <p:ph type="body" sz="quarter" idx="11"/>
          </p:nvPr>
        </p:nvSpPr>
        <p:spPr/>
        <p:txBody>
          <a:bodyPr/>
          <a:lstStyle/>
          <a:p>
            <a:r>
              <a:rPr kumimoji="1" lang="en-US" altLang="zh-CN" dirty="0"/>
              <a:t>05</a:t>
            </a:r>
            <a:endParaRPr kumimoji="1" lang="zh-CN" altLang="en-US" dirty="0"/>
          </a:p>
        </p:txBody>
      </p:sp>
      <p:sp>
        <p:nvSpPr>
          <p:cNvPr id="14" name="矩形 13"/>
          <p:cNvSpPr/>
          <p:nvPr/>
        </p:nvSpPr>
        <p:spPr>
          <a:xfrm>
            <a:off x="487375" y="929204"/>
            <a:ext cx="11212789" cy="3003515"/>
          </a:xfrm>
          <a:prstGeom prst="rect">
            <a:avLst/>
          </a:prstGeom>
        </p:spPr>
        <p:txBody>
          <a:bodyPr wrap="square">
            <a:spAutoFit/>
          </a:bodyPr>
          <a:lstStyle/>
          <a:p>
            <a:pPr>
              <a:lnSpc>
                <a:spcPct val="150000"/>
              </a:lnSpc>
            </a:pPr>
            <a:r>
              <a:rPr lang="en-US" altLang="zh-CN" sz="1600" dirty="0">
                <a:solidFill>
                  <a:schemeClr val="tx1">
                    <a:lumMod val="75000"/>
                    <a:lumOff val="25000"/>
                  </a:schemeClr>
                </a:solidFill>
                <a:latin typeface="+mj-ea"/>
                <a:ea typeface="+mj-ea"/>
              </a:rPr>
              <a:t>[1] </a:t>
            </a:r>
            <a:r>
              <a:rPr lang="zh-CN" altLang="en-US" sz="1600" dirty="0">
                <a:solidFill>
                  <a:schemeClr val="tx1">
                    <a:lumMod val="75000"/>
                    <a:lumOff val="25000"/>
                  </a:schemeClr>
                </a:solidFill>
                <a:latin typeface="+mj-ea"/>
                <a:ea typeface="+mj-ea"/>
              </a:rPr>
              <a:t>窦炜，刘星，安灵</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股权集中、控制权配置与公司非效率投资行为</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管理科学学报，</a:t>
            </a:r>
            <a:r>
              <a:rPr lang="en-US" altLang="zh-CN" sz="1600" dirty="0">
                <a:solidFill>
                  <a:schemeClr val="tx1">
                    <a:lumMod val="75000"/>
                    <a:lumOff val="25000"/>
                  </a:schemeClr>
                </a:solidFill>
                <a:latin typeface="+mj-ea"/>
                <a:ea typeface="+mj-ea"/>
              </a:rPr>
              <a:t>2011</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14</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11</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81- 96. </a:t>
            </a:r>
          </a:p>
          <a:p>
            <a:pPr>
              <a:lnSpc>
                <a:spcPct val="150000"/>
              </a:lnSpc>
            </a:pPr>
            <a:r>
              <a:rPr lang="en-US" altLang="zh-CN" sz="1600" dirty="0">
                <a:solidFill>
                  <a:schemeClr val="tx1">
                    <a:lumMod val="75000"/>
                    <a:lumOff val="25000"/>
                  </a:schemeClr>
                </a:solidFill>
                <a:latin typeface="+mj-ea"/>
                <a:ea typeface="+mj-ea"/>
              </a:rPr>
              <a:t>[2] </a:t>
            </a:r>
            <a:r>
              <a:rPr lang="zh-CN" altLang="en-US" sz="1600" dirty="0">
                <a:solidFill>
                  <a:schemeClr val="tx1">
                    <a:lumMod val="75000"/>
                    <a:lumOff val="25000"/>
                  </a:schemeClr>
                </a:solidFill>
                <a:latin typeface="+mj-ea"/>
                <a:ea typeface="+mj-ea"/>
              </a:rPr>
              <a:t>谭劲松，郑国坚，彭松</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地方政府公共治理与国有控股上市公司控制权转移</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管理世界，</a:t>
            </a:r>
            <a:r>
              <a:rPr lang="en-US" altLang="zh-CN" sz="1600" dirty="0">
                <a:solidFill>
                  <a:schemeClr val="tx1">
                    <a:lumMod val="75000"/>
                    <a:lumOff val="25000"/>
                  </a:schemeClr>
                </a:solidFill>
                <a:latin typeface="+mj-ea"/>
                <a:ea typeface="+mj-ea"/>
              </a:rPr>
              <a:t>2009</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10</a:t>
            </a:r>
            <a:r>
              <a:rPr lang="zh-CN" altLang="en-US" sz="1600" dirty="0">
                <a:solidFill>
                  <a:schemeClr val="tx1">
                    <a:lumMod val="75000"/>
                    <a:lumOff val="25000"/>
                  </a:schemeClr>
                </a:solidFill>
                <a:latin typeface="+mj-ea"/>
                <a:ea typeface="+mj-ea"/>
              </a:rPr>
              <a:t>）： </a:t>
            </a:r>
            <a:r>
              <a:rPr lang="en-US" altLang="zh-CN" sz="1600" dirty="0">
                <a:solidFill>
                  <a:schemeClr val="tx1">
                    <a:lumMod val="75000"/>
                    <a:lumOff val="25000"/>
                  </a:schemeClr>
                </a:solidFill>
                <a:latin typeface="+mj-ea"/>
                <a:ea typeface="+mj-ea"/>
              </a:rPr>
              <a:t>135- 151</a:t>
            </a:r>
            <a:r>
              <a:rPr lang="zh-CN" altLang="en-US" sz="1600" dirty="0">
                <a:solidFill>
                  <a:schemeClr val="tx1">
                    <a:lumMod val="75000"/>
                    <a:lumOff val="25000"/>
                  </a:schemeClr>
                </a:solidFill>
                <a:latin typeface="+mj-ea"/>
                <a:ea typeface="+mj-ea"/>
              </a:rPr>
              <a:t>． </a:t>
            </a:r>
            <a:endParaRPr lang="en-US" altLang="zh-CN" sz="1600" dirty="0">
              <a:solidFill>
                <a:schemeClr val="tx1">
                  <a:lumMod val="75000"/>
                  <a:lumOff val="25000"/>
                </a:schemeClr>
              </a:solidFill>
              <a:latin typeface="+mj-ea"/>
              <a:ea typeface="+mj-ea"/>
            </a:endParaRPr>
          </a:p>
          <a:p>
            <a:pPr>
              <a:lnSpc>
                <a:spcPct val="150000"/>
              </a:lnSpc>
            </a:pPr>
            <a:r>
              <a:rPr lang="en-US" altLang="zh-CN" sz="1600" dirty="0">
                <a:solidFill>
                  <a:schemeClr val="tx1">
                    <a:lumMod val="75000"/>
                    <a:lumOff val="25000"/>
                  </a:schemeClr>
                </a:solidFill>
                <a:latin typeface="+mj-ea"/>
                <a:ea typeface="+mj-ea"/>
              </a:rPr>
              <a:t>[3] </a:t>
            </a:r>
            <a:r>
              <a:rPr lang="zh-CN" altLang="en-US" sz="1600" dirty="0">
                <a:solidFill>
                  <a:schemeClr val="tx1">
                    <a:lumMod val="75000"/>
                    <a:lumOff val="25000"/>
                  </a:schemeClr>
                </a:solidFill>
                <a:latin typeface="+mj-ea"/>
                <a:ea typeface="+mj-ea"/>
              </a:rPr>
              <a:t>徐业坤，钱先航，李维安</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政治不确定性，政治关联与民营企业投资</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管理世界，</a:t>
            </a:r>
            <a:r>
              <a:rPr lang="en-US" altLang="zh-CN" sz="1600" dirty="0">
                <a:solidFill>
                  <a:schemeClr val="tx1">
                    <a:lumMod val="75000"/>
                    <a:lumOff val="25000"/>
                  </a:schemeClr>
                </a:solidFill>
                <a:latin typeface="+mj-ea"/>
                <a:ea typeface="+mj-ea"/>
              </a:rPr>
              <a:t>2013</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5</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116- 130</a:t>
            </a:r>
            <a:r>
              <a:rPr lang="zh-CN" altLang="en-US" sz="1600" dirty="0">
                <a:solidFill>
                  <a:schemeClr val="tx1">
                    <a:lumMod val="75000"/>
                    <a:lumOff val="25000"/>
                  </a:schemeClr>
                </a:solidFill>
                <a:latin typeface="+mj-ea"/>
                <a:ea typeface="+mj-ea"/>
              </a:rPr>
              <a:t>． </a:t>
            </a:r>
            <a:endParaRPr lang="en-US" altLang="zh-CN" sz="1600" dirty="0">
              <a:solidFill>
                <a:schemeClr val="tx1">
                  <a:lumMod val="75000"/>
                  <a:lumOff val="25000"/>
                </a:schemeClr>
              </a:solidFill>
              <a:latin typeface="+mj-ea"/>
              <a:ea typeface="+mj-ea"/>
            </a:endParaRPr>
          </a:p>
          <a:p>
            <a:pPr>
              <a:lnSpc>
                <a:spcPct val="150000"/>
              </a:lnSpc>
            </a:pPr>
            <a:r>
              <a:rPr lang="en-US" altLang="zh-CN" sz="1600" dirty="0">
                <a:solidFill>
                  <a:schemeClr val="tx1">
                    <a:lumMod val="75000"/>
                    <a:lumOff val="25000"/>
                  </a:schemeClr>
                </a:solidFill>
                <a:latin typeface="+mj-ea"/>
                <a:ea typeface="+mj-ea"/>
              </a:rPr>
              <a:t>[4] </a:t>
            </a:r>
            <a:r>
              <a:rPr lang="zh-CN" altLang="en-US" sz="1600" dirty="0">
                <a:solidFill>
                  <a:schemeClr val="tx1">
                    <a:lumMod val="75000"/>
                    <a:lumOff val="25000"/>
                  </a:schemeClr>
                </a:solidFill>
                <a:latin typeface="+mj-ea"/>
                <a:ea typeface="+mj-ea"/>
              </a:rPr>
              <a:t>钟海燕，冉茂盛，文守逊</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政府干预，内部人控制与公司投资</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管理世界，</a:t>
            </a:r>
            <a:r>
              <a:rPr lang="en-US" altLang="zh-CN" sz="1600" dirty="0">
                <a:solidFill>
                  <a:schemeClr val="tx1">
                    <a:lumMod val="75000"/>
                    <a:lumOff val="25000"/>
                  </a:schemeClr>
                </a:solidFill>
                <a:latin typeface="+mj-ea"/>
                <a:ea typeface="+mj-ea"/>
              </a:rPr>
              <a:t>2010</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7</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98- 108</a:t>
            </a:r>
            <a:r>
              <a:rPr lang="zh-CN" altLang="en-US" sz="1600" dirty="0">
                <a:solidFill>
                  <a:schemeClr val="tx1">
                    <a:lumMod val="75000"/>
                    <a:lumOff val="25000"/>
                  </a:schemeClr>
                </a:solidFill>
                <a:latin typeface="+mj-ea"/>
                <a:ea typeface="+mj-ea"/>
              </a:rPr>
              <a:t>．</a:t>
            </a:r>
            <a:endParaRPr lang="en-US" altLang="zh-CN" sz="1600" dirty="0">
              <a:solidFill>
                <a:schemeClr val="tx1">
                  <a:lumMod val="75000"/>
                  <a:lumOff val="25000"/>
                </a:schemeClr>
              </a:solidFill>
              <a:latin typeface="+mj-ea"/>
              <a:ea typeface="+mj-ea"/>
            </a:endParaRPr>
          </a:p>
          <a:p>
            <a:pPr>
              <a:lnSpc>
                <a:spcPct val="150000"/>
              </a:lnSpc>
            </a:pPr>
            <a:r>
              <a:rPr lang="en-US" altLang="zh-CN" sz="1600" dirty="0">
                <a:solidFill>
                  <a:schemeClr val="tx1">
                    <a:lumMod val="75000"/>
                    <a:lumOff val="25000"/>
                  </a:schemeClr>
                </a:solidFill>
                <a:latin typeface="+mj-ea"/>
                <a:ea typeface="+mj-ea"/>
              </a:rPr>
              <a:t>[5] </a:t>
            </a:r>
            <a:r>
              <a:rPr lang="zh-CN" altLang="en-US" sz="1600" dirty="0">
                <a:solidFill>
                  <a:schemeClr val="tx1">
                    <a:lumMod val="75000"/>
                    <a:lumOff val="25000"/>
                  </a:schemeClr>
                </a:solidFill>
                <a:latin typeface="+mj-ea"/>
                <a:ea typeface="+mj-ea"/>
              </a:rPr>
              <a:t>周黎安</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中国地方官员的晋升锦标赛模式研究</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经济研究，</a:t>
            </a:r>
            <a:r>
              <a:rPr lang="en-US" altLang="zh-CN" sz="1600" dirty="0">
                <a:solidFill>
                  <a:schemeClr val="tx1">
                    <a:lumMod val="75000"/>
                    <a:lumOff val="25000"/>
                  </a:schemeClr>
                </a:solidFill>
                <a:latin typeface="+mj-ea"/>
                <a:ea typeface="+mj-ea"/>
              </a:rPr>
              <a:t>2007</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7</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36-50</a:t>
            </a:r>
            <a:r>
              <a:rPr lang="zh-CN" altLang="en-US" sz="1600" dirty="0">
                <a:solidFill>
                  <a:schemeClr val="tx1">
                    <a:lumMod val="75000"/>
                    <a:lumOff val="25000"/>
                  </a:schemeClr>
                </a:solidFill>
                <a:latin typeface="+mj-ea"/>
                <a:ea typeface="+mj-ea"/>
              </a:rPr>
              <a:t>．</a:t>
            </a:r>
            <a:endParaRPr lang="en-US" altLang="zh-CN" sz="1600" dirty="0">
              <a:solidFill>
                <a:schemeClr val="tx1">
                  <a:lumMod val="75000"/>
                  <a:lumOff val="25000"/>
                </a:schemeClr>
              </a:solidFill>
              <a:latin typeface="+mj-ea"/>
              <a:ea typeface="+mj-ea"/>
            </a:endParaRPr>
          </a:p>
          <a:p>
            <a:pPr>
              <a:lnSpc>
                <a:spcPct val="150000"/>
              </a:lnSpc>
            </a:pPr>
            <a:r>
              <a:rPr lang="en-US" altLang="zh-CN" sz="1600" dirty="0">
                <a:solidFill>
                  <a:schemeClr val="tx1">
                    <a:lumMod val="75000"/>
                    <a:lumOff val="25000"/>
                  </a:schemeClr>
                </a:solidFill>
                <a:latin typeface="+mj-ea"/>
                <a:ea typeface="+mj-ea"/>
              </a:rPr>
              <a:t>[6]</a:t>
            </a:r>
            <a:r>
              <a:rPr lang="zh-CN" altLang="en-US" sz="1600" dirty="0">
                <a:solidFill>
                  <a:schemeClr val="tx1">
                    <a:lumMod val="75000"/>
                    <a:lumOff val="25000"/>
                  </a:schemeClr>
                </a:solidFill>
                <a:latin typeface="+mj-ea"/>
                <a:ea typeface="+mj-ea"/>
              </a:rPr>
              <a:t>黄世席，范璐晶 </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中国海外体育产业投资的风险防范与 争端解决</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上海体育学院学报，</a:t>
            </a:r>
            <a:r>
              <a:rPr lang="en-US" altLang="zh-CN" sz="1600" dirty="0">
                <a:solidFill>
                  <a:schemeClr val="tx1">
                    <a:lumMod val="75000"/>
                    <a:lumOff val="25000"/>
                  </a:schemeClr>
                </a:solidFill>
                <a:latin typeface="+mj-ea"/>
                <a:ea typeface="+mj-ea"/>
              </a:rPr>
              <a:t>2020</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44( 6) : 1 </a:t>
            </a:r>
            <a:r>
              <a:rPr lang="zh-CN" altLang="en-US" sz="1600" dirty="0">
                <a:solidFill>
                  <a:schemeClr val="tx1">
                    <a:lumMod val="75000"/>
                    <a:lumOff val="25000"/>
                  </a:schemeClr>
                </a:solidFill>
                <a:latin typeface="+mj-ea"/>
                <a:ea typeface="+mj-ea"/>
              </a:rPr>
              <a:t>－ </a:t>
            </a:r>
            <a:r>
              <a:rPr lang="en-US" altLang="zh-CN" sz="1600" dirty="0">
                <a:solidFill>
                  <a:schemeClr val="tx1">
                    <a:lumMod val="75000"/>
                    <a:lumOff val="25000"/>
                  </a:schemeClr>
                </a:solidFill>
                <a:latin typeface="+mj-ea"/>
                <a:ea typeface="+mj-ea"/>
              </a:rPr>
              <a:t>11</a:t>
            </a:r>
            <a:r>
              <a:rPr lang="zh-CN" altLang="en-US" sz="1600" dirty="0">
                <a:solidFill>
                  <a:schemeClr val="tx1">
                    <a:lumMod val="75000"/>
                    <a:lumOff val="25000"/>
                  </a:schemeClr>
                </a:solidFill>
                <a:latin typeface="+mj-ea"/>
                <a:ea typeface="+mj-ea"/>
              </a:rPr>
              <a:t>．</a:t>
            </a:r>
            <a:endParaRPr lang="en-US" altLang="zh-CN" sz="1600" dirty="0">
              <a:solidFill>
                <a:schemeClr val="tx1">
                  <a:lumMod val="75000"/>
                  <a:lumOff val="25000"/>
                </a:schemeClr>
              </a:solidFill>
              <a:latin typeface="+mj-ea"/>
              <a:ea typeface="+mj-ea"/>
            </a:endParaRPr>
          </a:p>
          <a:p>
            <a:pPr>
              <a:lnSpc>
                <a:spcPct val="150000"/>
              </a:lnSpc>
            </a:pPr>
            <a:r>
              <a:rPr lang="en-US" altLang="zh-CN" sz="1600" dirty="0">
                <a:solidFill>
                  <a:schemeClr val="tx1">
                    <a:lumMod val="75000"/>
                    <a:lumOff val="25000"/>
                  </a:schemeClr>
                </a:solidFill>
                <a:latin typeface="+mj-ea"/>
                <a:ea typeface="+mj-ea"/>
              </a:rPr>
              <a:t>[7]</a:t>
            </a:r>
            <a:r>
              <a:rPr lang="zh-CN" altLang="en-US" sz="1600" dirty="0">
                <a:solidFill>
                  <a:schemeClr val="tx1">
                    <a:lumMod val="75000"/>
                    <a:lumOff val="25000"/>
                  </a:schemeClr>
                </a:solidFill>
                <a:latin typeface="+mj-ea"/>
                <a:ea typeface="+mj-ea"/>
              </a:rPr>
              <a:t>李艳丽，武叶涵，刘秋梦</a:t>
            </a:r>
            <a:r>
              <a:rPr lang="en-US" altLang="zh-CN" sz="1600" dirty="0">
                <a:solidFill>
                  <a:schemeClr val="tx1">
                    <a:lumMod val="75000"/>
                    <a:lumOff val="25000"/>
                  </a:schemeClr>
                </a:solidFill>
                <a:latin typeface="+mj-ea"/>
                <a:ea typeface="+mj-ea"/>
              </a:rPr>
              <a:t>.</a:t>
            </a:r>
            <a:r>
              <a:rPr lang="zh-CN" altLang="en-US" sz="1600" dirty="0">
                <a:solidFill>
                  <a:schemeClr val="tx1">
                    <a:lumMod val="75000"/>
                    <a:lumOff val="25000"/>
                  </a:schemeClr>
                </a:solidFill>
                <a:latin typeface="+mj-ea"/>
                <a:ea typeface="+mj-ea"/>
              </a:rPr>
              <a:t>基于</a:t>
            </a:r>
            <a:r>
              <a:rPr lang="en-US" altLang="zh-CN" sz="1600" dirty="0">
                <a:solidFill>
                  <a:schemeClr val="tx1">
                    <a:lumMod val="75000"/>
                    <a:lumOff val="25000"/>
                  </a:schemeClr>
                </a:solidFill>
                <a:latin typeface="+mj-ea"/>
                <a:ea typeface="+mj-ea"/>
              </a:rPr>
              <a:t>DEA</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Tobit</a:t>
            </a:r>
            <a:r>
              <a:rPr lang="zh-CN" altLang="en-US" sz="1600" dirty="0">
                <a:solidFill>
                  <a:schemeClr val="tx1">
                    <a:lumMod val="75000"/>
                    <a:lumOff val="25000"/>
                  </a:schemeClr>
                </a:solidFill>
                <a:latin typeface="+mj-ea"/>
                <a:ea typeface="+mj-ea"/>
              </a:rPr>
              <a:t>模型的我国体育产业金融支持效率测度及影响因素研究</a:t>
            </a:r>
            <a:r>
              <a:rPr lang="en-US" altLang="zh-CN" sz="1600" dirty="0">
                <a:solidFill>
                  <a:schemeClr val="tx1">
                    <a:lumMod val="75000"/>
                    <a:lumOff val="25000"/>
                  </a:schemeClr>
                </a:solidFill>
                <a:latin typeface="+mj-ea"/>
                <a:ea typeface="+mj-ea"/>
              </a:rPr>
              <a:t>[J]. </a:t>
            </a:r>
            <a:r>
              <a:rPr lang="zh-CN" altLang="en-US" sz="1600" dirty="0">
                <a:solidFill>
                  <a:schemeClr val="tx1">
                    <a:lumMod val="75000"/>
                    <a:lumOff val="25000"/>
                  </a:schemeClr>
                </a:solidFill>
                <a:latin typeface="+mj-ea"/>
                <a:ea typeface="+mj-ea"/>
              </a:rPr>
              <a:t>武汉体育学院学报，</a:t>
            </a:r>
            <a:r>
              <a:rPr lang="en-US" altLang="zh-CN" sz="1600" dirty="0">
                <a:solidFill>
                  <a:schemeClr val="tx1">
                    <a:lumMod val="75000"/>
                    <a:lumOff val="25000"/>
                  </a:schemeClr>
                </a:solidFill>
                <a:latin typeface="+mj-ea"/>
                <a:ea typeface="+mj-ea"/>
              </a:rPr>
              <a:t>2020</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54( 8) : 36 </a:t>
            </a:r>
            <a:r>
              <a:rPr lang="zh-CN" altLang="en-US" sz="1600" dirty="0">
                <a:solidFill>
                  <a:schemeClr val="tx1">
                    <a:lumMod val="75000"/>
                    <a:lumOff val="25000"/>
                  </a:schemeClr>
                </a:solidFill>
                <a:latin typeface="+mj-ea"/>
                <a:ea typeface="+mj-ea"/>
              </a:rPr>
              <a:t>－ </a:t>
            </a:r>
            <a:r>
              <a:rPr lang="en-US" altLang="zh-CN" sz="1600" dirty="0">
                <a:solidFill>
                  <a:schemeClr val="tx1">
                    <a:lumMod val="75000"/>
                    <a:lumOff val="25000"/>
                  </a:schemeClr>
                </a:solidFill>
                <a:latin typeface="+mj-ea"/>
                <a:ea typeface="+mj-ea"/>
              </a:rPr>
              <a:t>43</a:t>
            </a:r>
            <a:r>
              <a:rPr lang="zh-CN" altLang="en-US" sz="1600" dirty="0">
                <a:solidFill>
                  <a:schemeClr val="tx1">
                    <a:lumMod val="75000"/>
                    <a:lumOff val="25000"/>
                  </a:schemeClr>
                </a:solidFill>
                <a:latin typeface="+mj-ea"/>
                <a:ea typeface="+mj-ea"/>
              </a:rPr>
              <a:t>．</a:t>
            </a:r>
            <a:endParaRPr lang="en-US" altLang="zh-CN" sz="16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08620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100">
      <a:dk1>
        <a:srgbClr val="000000"/>
      </a:dk1>
      <a:lt1>
        <a:srgbClr val="FFFFFF"/>
      </a:lt1>
      <a:dk2>
        <a:srgbClr val="000000"/>
      </a:dk2>
      <a:lt2>
        <a:srgbClr val="FFFDFD"/>
      </a:lt2>
      <a:accent1>
        <a:srgbClr val="C0CA54"/>
      </a:accent1>
      <a:accent2>
        <a:srgbClr val="9BCF39"/>
      </a:accent2>
      <a:accent3>
        <a:srgbClr val="76AC70"/>
      </a:accent3>
      <a:accent4>
        <a:srgbClr val="2C9F76"/>
      </a:accent4>
      <a:accent5>
        <a:srgbClr val="2C789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TotalTime>
  <Words>1189</Words>
  <Application>Microsoft Office PowerPoint</Application>
  <PresentationFormat>宽屏</PresentationFormat>
  <Paragraphs>79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黄 柯依</cp:lastModifiedBy>
  <cp:revision>107</cp:revision>
  <dcterms:created xsi:type="dcterms:W3CDTF">2015-08-18T02:51:41Z</dcterms:created>
  <dcterms:modified xsi:type="dcterms:W3CDTF">2023-06-07T03:58:22Z</dcterms:modified>
  <cp:category/>
</cp:coreProperties>
</file>