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1%A9%E6%89%98%E7%BD%97%E6%8B%89/2067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WNBA</a:t>
            </a:r>
            <a:r>
              <a:rPr kumimoji="1" lang="zh-CN" altLang="en-US" sz="4000" dirty="0"/>
              <a:t>（美国女子篮球职业联赛）</a:t>
            </a:r>
            <a:br>
              <a:rPr kumimoji="1" lang="en-US" altLang="zh-CN" sz="4000" dirty="0"/>
            </a:br>
            <a:r>
              <a:rPr kumimoji="1" lang="en-US" altLang="zh-CN" sz="4000" dirty="0"/>
              <a:t>CBA</a:t>
            </a:r>
            <a:r>
              <a:rPr kumimoji="1" lang="zh-CN" altLang="en-US" sz="4000" dirty="0"/>
              <a:t>（中国男子篮球职业联赛）</a:t>
            </a:r>
            <a:br>
              <a:rPr kumimoji="1" lang="en-US" altLang="zh-CN" sz="4000" dirty="0"/>
            </a:br>
            <a:r>
              <a:rPr kumimoji="1" lang="zh-CN" altLang="en-US" sz="4000" dirty="0"/>
              <a:t>讲解报告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781862"/>
            <a:ext cx="7543800" cy="816758"/>
          </a:xfrm>
        </p:spPr>
        <p:txBody>
          <a:bodyPr/>
          <a:lstStyle/>
          <a:p>
            <a:r>
              <a:rPr kumimoji="1" lang="zh-CN" altLang="en-US" dirty="0"/>
              <a:t>汇报人：孙珂筱、</a:t>
            </a:r>
            <a:r>
              <a:rPr kumimoji="1" lang="zh-CN" altLang="en-US"/>
              <a:t>马振宇</a:t>
            </a:r>
          </a:p>
        </p:txBody>
      </p:sp>
    </p:spTree>
    <p:extLst>
      <p:ext uri="{BB962C8B-B14F-4D97-AF65-F5344CB8AC3E}">
        <p14:creationId xmlns:p14="http://schemas.microsoft.com/office/powerpoint/2010/main" val="265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7FAB-C146-E249-9423-80DF76FA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联赛结构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CDD6-6DEC-9040-B2E6-010EB6E5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7007"/>
            <a:ext cx="7543800" cy="525278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球队介绍</a:t>
            </a:r>
            <a:endParaRPr kumimoji="1" lang="en-US" altLang="zh-CN" dirty="0"/>
          </a:p>
          <a:p>
            <a:pPr marL="45720" indent="0">
              <a:buNone/>
            </a:pPr>
            <a:endParaRPr kumimoji="1" lang="en-US" altLang="zh-CN" dirty="0"/>
          </a:p>
          <a:p>
            <a:pPr marL="45720" indent="0">
              <a:buNone/>
            </a:pPr>
            <a:endParaRPr kumimoji="1" lang="en-US" altLang="zh-CN" dirty="0"/>
          </a:p>
          <a:p>
            <a:pPr marL="45720" indent="0">
              <a:buNone/>
            </a:pPr>
            <a:endParaRPr kumimoji="1" lang="en-US" altLang="zh-CN" dirty="0"/>
          </a:p>
          <a:p>
            <a:pPr marL="4572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赛制</a:t>
            </a:r>
            <a:endParaRPr kumimoji="1" lang="en-US" altLang="zh-CN" dirty="0"/>
          </a:p>
          <a:p>
            <a:pPr marL="45720" indent="0">
              <a:buNone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比赛分常规赛和季后赛两个阶段进行，采用主客场赛制，三周八赛。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常规赛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2020-2021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共设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轮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分为两个阶段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2021-2022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赛季共设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轮分为三个阶段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endParaRPr kumimoji="1"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229B-6CE2-164C-A825-2547087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EBB70D-0789-6D44-A0F4-11FB5EDA6C17}"/>
              </a:ext>
            </a:extLst>
          </p:cNvPr>
          <p:cNvSpPr txBox="1"/>
          <p:nvPr/>
        </p:nvSpPr>
        <p:spPr>
          <a:xfrm>
            <a:off x="1747652" y="1712330"/>
            <a:ext cx="254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浙江广厦雄狮俱乐部广厦控股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山东高速麒麟俱乐部山东高速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吉林九台农商行东北虎俱乐部九台农商银行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山西国投猛龙俱乐部汾酒股份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深圳新世纪烈豹俱乐部马可波罗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南京同曦大圣俱乐部同曦宙光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江苏龙肯帝亚俱乐部苏州肯帝亚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上海久事大鲨鱼俱乐部久事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四川金强蓝鲸俱乐部五粮金樽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龙狮俱乐部时代中国广州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天津荣钢先行者俱乐部先行者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宁波富邦火箭俱乐部宁波甬兴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287743-D462-EF42-93BF-1C6886F840F9}"/>
              </a:ext>
            </a:extLst>
          </p:cNvPr>
          <p:cNvSpPr txBox="1"/>
          <p:nvPr/>
        </p:nvSpPr>
        <p:spPr>
          <a:xfrm>
            <a:off x="4846718" y="1712330"/>
            <a:ext cx="2407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广东宏远华南虎俱乐部东莞大益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辽宁沈阳三生飞豹俱乐部本钢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新疆广汇飞虎俱乐部新疆伊力王酒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北京鸭首钢俱乐部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浙江稠州金牛俱乐部浙江稠州金租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北京控股俱乐部北京紫禁勇士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青岛国信海天雄鹰俱乐部青岛每日优鲜</a:t>
            </a:r>
          </a:p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福建鲟浔兴俱乐部豹发力</a:t>
            </a:r>
          </a:p>
          <a:p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3D0DFF-DA39-8245-ABE2-0912E9F3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4705"/>
            <a:ext cx="9144000" cy="5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BFFE-2F0F-5E45-84A3-A682D88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联赛结构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E7707-059C-7246-A07B-040C8544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季后赛：常规赛排名前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的球队直接晋级八强，排名第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5-12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位的球队则进入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轮的比赛，争夺另外四个八强席位。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轮的赛制为三战两胜（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1-1-1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），四分之一决赛为五战三胜（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2-2-1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），半决赛为七战四胜（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2-3-2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），总决赛为七战四胜（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2-2-1-1-1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）。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endParaRPr lang="zh-CN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A7558-4E7D-1941-A363-B320B30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D24467-0D37-184E-804A-5C6157E04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405199"/>
            <a:ext cx="7632125" cy="36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6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103D-90A9-BA42-AC78-96A1AF7C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典型球队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7E19C-B451-C34C-931A-78692DB9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广东东莞大益队</a:t>
            </a:r>
            <a:endParaRPr kumimoji="1" lang="en-US" altLang="zh-CN" dirty="0"/>
          </a:p>
          <a:p>
            <a:pPr marL="45720" indent="0"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截止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2020-21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赛季，广东东莞大益队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次荣获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总冠军（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2004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），是夺冠次数最多的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球队。其中，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2003-2013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年在李春江的执教下，广东宏远队星光璀璨，培养出易建联、朱芳雨、王仕鹏、杜峰等主力球员，获得了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次总冠军，其间包括四连冠与三连冠。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152F7-D01F-B843-AD64-EAAEFED2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59352F-574C-CD42-B89F-7DF66EB5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00" y="3429000"/>
            <a:ext cx="4101799" cy="27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3508B-56D4-F74F-B467-BA017A6A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典型球队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1F76302-2729-0E47-A07C-42DD0C9FA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97756"/>
            <a:ext cx="3436524" cy="5362034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0FAAC-A276-D24A-B017-CF8066F6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110D29-8906-5440-8E72-0E81137CF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009274"/>
            <a:ext cx="2273300" cy="3924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A0E70A-47DD-2642-A927-A904602EE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60" y="3429000"/>
            <a:ext cx="2851729" cy="28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D374-64B3-9741-BECA-619E07CB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竞争均衡水平与治理手段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0EC8-DCBB-E84B-AC9B-3E6B8F89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“工资帽”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单支俱乐部国内球员整体基本工资帽上限为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万元（超出或不足部分需缴纳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25%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调节费） ，下限为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万元；单支俱乐部外籍球员整体薪酬限额为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万美元，国内球员个人的顶薪上限为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单支俱乐部单赛季可同时注册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名外援、且不限更换次数，但外援合计支出不得超过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万美元；国内球员顶薪上限为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选秀</a:t>
            </a:r>
            <a:endParaRPr lang="en-US" altLang="zh-CN" dirty="0"/>
          </a:p>
          <a:p>
            <a:r>
              <a:rPr lang="zh-CN" altLang="en-US" dirty="0"/>
              <a:t>分红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CBA2019-2020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年分红：每支球队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3305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万元。</a:t>
            </a:r>
            <a:endParaRPr lang="en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CBA2020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-2021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年分红：每支球队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2639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万元。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3AD5A-FE36-7C41-BCCC-A8EA3E9D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67081-4D16-0C42-9126-463501228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40" y="3538051"/>
            <a:ext cx="2717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kumimoji="1" lang="en-US" altLang="zh-CN" dirty="0"/>
              <a:t>WNBA</a:t>
            </a:r>
            <a:r>
              <a:rPr kumimoji="1" lang="zh-CN" altLang="en-US" dirty="0"/>
              <a:t>联赛介绍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282" y="1828800"/>
            <a:ext cx="7272478" cy="4040293"/>
          </a:xfrm>
        </p:spPr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项目规则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联赛结构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典型球队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当前面临问题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</a:t>
            </a:r>
            <a:r>
              <a:rPr kumimoji="1" lang="en-US" altLang="zh-CN" dirty="0"/>
              <a:t>WNBA</a:t>
            </a:r>
            <a:r>
              <a:rPr kumimoji="1" lang="zh-CN" altLang="en-US" dirty="0"/>
              <a:t>联赛的主要规则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sz="2800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sz="2800" dirty="0"/>
              <a:t>背景</a:t>
            </a:r>
            <a:endParaRPr kumimoji="1" lang="en-US" altLang="zh-CN" sz="28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sz="2800" dirty="0"/>
              <a:t>    </a:t>
            </a:r>
            <a:r>
              <a:rPr kumimoji="1" lang="zh-CN" altLang="en-US" dirty="0"/>
              <a:t>大部分球队都有一支同属城市的</a:t>
            </a:r>
            <a:r>
              <a:rPr kumimoji="1" lang="en-US" altLang="zh-CN" dirty="0"/>
              <a:t>NBA</a:t>
            </a:r>
            <a:r>
              <a:rPr kumimoji="1" lang="zh-CN" altLang="en-US" dirty="0"/>
              <a:t>球队，并共用同一场馆。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   每年</a:t>
            </a:r>
            <a:r>
              <a:rPr kumimoji="1" lang="en-US" altLang="zh-CN" dirty="0"/>
              <a:t>5-8</a:t>
            </a:r>
            <a:r>
              <a:rPr kumimoji="1" lang="zh-CN" altLang="en-US" dirty="0"/>
              <a:t>月为常规赛、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月季后赛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sz="2800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sz="2800" dirty="0"/>
              <a:t>比赛时间</a:t>
            </a:r>
            <a:endParaRPr kumimoji="1" lang="en-US" altLang="zh-CN" sz="28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  每场四节比赛</a:t>
            </a:r>
            <a:r>
              <a:rPr kumimoji="1" lang="en-US" altLang="zh-CN" dirty="0"/>
              <a:t>-</a:t>
            </a:r>
            <a:r>
              <a:rPr kumimoji="1" lang="zh-CN" altLang="en-US" dirty="0"/>
              <a:t>每节十分钟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sz="2800" dirty="0"/>
              <a:t>比赛场地</a:t>
            </a:r>
            <a:endParaRPr kumimoji="1" lang="en-US" altLang="zh-CN" sz="28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sz="2800" dirty="0"/>
              <a:t> </a:t>
            </a:r>
            <a:r>
              <a:rPr kumimoji="1" lang="zh-CN" altLang="en-US" dirty="0"/>
              <a:t>三分线长</a:t>
            </a:r>
            <a:r>
              <a:rPr kumimoji="1" lang="en-US" altLang="zh-CN" dirty="0"/>
              <a:t>6.25</a:t>
            </a:r>
            <a:r>
              <a:rPr kumimoji="1" lang="zh-CN" altLang="en-US" dirty="0"/>
              <a:t>米    </a:t>
            </a:r>
            <a:r>
              <a:rPr kumimoji="1" lang="en-US" altLang="zh-CN" dirty="0" err="1"/>
              <a:t>wnba</a:t>
            </a:r>
            <a:r>
              <a:rPr kumimoji="1" lang="zh-CN" altLang="en-US" dirty="0"/>
              <a:t>用球</a:t>
            </a:r>
            <a:r>
              <a:rPr kumimoji="1" lang="en-US" altLang="zh-CN" dirty="0"/>
              <a:t>28.5</a:t>
            </a:r>
            <a:r>
              <a:rPr kumimoji="1" lang="zh-CN" altLang="en-US" dirty="0"/>
              <a:t>寸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28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联赛结构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207006"/>
            <a:ext cx="7543800" cy="5650993"/>
          </a:xfrm>
        </p:spPr>
        <p:txBody>
          <a:bodyPr>
            <a:normAutofit fontScale="77500" lnSpcReduction="20000"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分区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常规赛：东西部联盟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赛制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常规赛：</a:t>
            </a:r>
            <a:r>
              <a:rPr lang="en-US" altLang="zh-CN" dirty="0"/>
              <a:t>WNBA</a:t>
            </a:r>
            <a:r>
              <a:rPr lang="zh-CN" altLang="zh-CN" dirty="0"/>
              <a:t>目前拥有</a:t>
            </a:r>
            <a:r>
              <a:rPr lang="en-US" altLang="zh-CN" dirty="0"/>
              <a:t>12</a:t>
            </a:r>
            <a:r>
              <a:rPr lang="zh-CN" altLang="zh-CN" dirty="0"/>
              <a:t>支球队，分成东西两个联盟，每个联盟战绩排名前四的球队晋级季后赛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季后赛：四轮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第一轮：</a:t>
            </a:r>
            <a:r>
              <a:rPr kumimoji="1" lang="en-US" altLang="zh-CN" dirty="0"/>
              <a:t>5-8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6-7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第二轮：</a:t>
            </a:r>
            <a:r>
              <a:rPr kumimoji="1" lang="en-US" altLang="zh-CN" dirty="0"/>
              <a:t>3-</a:t>
            </a:r>
            <a:r>
              <a:rPr kumimoji="1" lang="zh-CN" altLang="en-US" dirty="0"/>
              <a:t>第一轮胜者（常规赛排名靠后）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                </a:t>
            </a:r>
            <a:r>
              <a:rPr kumimoji="1" lang="en-US" altLang="zh-CN" dirty="0"/>
              <a:t>4-</a:t>
            </a:r>
            <a:r>
              <a:rPr kumimoji="1" lang="zh-CN" altLang="en-US" dirty="0"/>
              <a:t>第一轮胜者（常规赛排名靠前）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第三轮（半决赛）：</a:t>
            </a:r>
            <a:r>
              <a:rPr kumimoji="1" lang="en-US" altLang="zh-CN" dirty="0"/>
              <a:t>1-</a:t>
            </a:r>
            <a:r>
              <a:rPr kumimoji="1" lang="zh-CN" altLang="en-US" dirty="0"/>
              <a:t>第二轮胜者（常规赛排名靠后）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                                       </a:t>
            </a:r>
            <a:r>
              <a:rPr kumimoji="1" lang="en-US" altLang="zh-CN" dirty="0"/>
              <a:t>2-</a:t>
            </a:r>
            <a:r>
              <a:rPr kumimoji="1" lang="zh-CN" altLang="en-US" dirty="0"/>
              <a:t>第二轮胜者（常规赛排名靠前）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第四轮</a:t>
            </a:r>
            <a:r>
              <a:rPr kumimoji="1" lang="en-US" altLang="zh-CN" dirty="0"/>
              <a:t>(</a:t>
            </a:r>
            <a:r>
              <a:rPr kumimoji="1" lang="zh-CN" altLang="en-US" dirty="0"/>
              <a:t>总决赛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：第三轮中胜出的两队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*半决赛和总决赛赛制为</a:t>
            </a:r>
            <a:r>
              <a:rPr kumimoji="1" lang="en-US" altLang="zh-CN" dirty="0"/>
              <a:t>2-2-1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53" y="1961918"/>
            <a:ext cx="5338845" cy="19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典型球队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明尼苏达山猫（</a:t>
            </a:r>
            <a:r>
              <a:rPr kumimoji="1" lang="en-US" altLang="zh-CN" dirty="0"/>
              <a:t>1998</a:t>
            </a:r>
            <a:r>
              <a:rPr kumimoji="1" lang="zh-CN" altLang="en-US" dirty="0"/>
              <a:t>年）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kumimoji="1" lang="zh-CN" altLang="en-US" dirty="0"/>
              <a:t>  四次总冠军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2011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2015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2017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kumimoji="1" lang="zh-CN" altLang="en-US" dirty="0"/>
              <a:t>  六次西部冠军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</a:pPr>
            <a:r>
              <a:rPr kumimoji="1" lang="zh-CN" altLang="en-US" dirty="0"/>
              <a:t>  五次常规赛榜首</a:t>
            </a:r>
            <a:endParaRPr kumimoji="1"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典型球队</a:t>
            </a:r>
            <a:r>
              <a:rPr kumimoji="1" lang="en-US" altLang="zh-CN" dirty="0"/>
              <a:t>-</a:t>
            </a:r>
            <a:r>
              <a:rPr kumimoji="1" lang="zh-CN" altLang="en-US" dirty="0"/>
              <a:t>薪资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明尼苏达山猫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15" y="1754522"/>
            <a:ext cx="3089472" cy="47052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02" y="2357742"/>
            <a:ext cx="3128634" cy="35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1.4</a:t>
            </a:r>
            <a:r>
              <a:rPr kumimoji="1" lang="zh-CN" altLang="en-US" dirty="0"/>
              <a:t> 当前面临主要问题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亏损状态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上座率和收视率低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球员薪资水平低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积极打通媒体渠道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/>
              <a:t>转播</a:t>
            </a:r>
            <a:r>
              <a:rPr kumimoji="1" lang="zh-CN" altLang="en-US" dirty="0"/>
              <a:t>精彩比赛</a:t>
            </a: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kumimoji="1" lang="en-US" altLang="zh-CN" dirty="0"/>
              <a:t>CBA</a:t>
            </a:r>
            <a:r>
              <a:rPr kumimoji="1" lang="zh-CN" altLang="en-US" dirty="0"/>
              <a:t>联赛介绍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282" y="1828800"/>
            <a:ext cx="7272478" cy="4040293"/>
          </a:xfrm>
        </p:spPr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项目规则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联赛结构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典型球队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dirty="0"/>
              <a:t>竞争均衡水平与治理手段</a:t>
            </a:r>
            <a:endParaRPr kumimoji="1" lang="en-US" altLang="zh-CN" dirty="0"/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en-US" altLang="zh-CN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6581-A6B6-7E47-AC99-B2BC3AD2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2.1CBA</a:t>
            </a:r>
            <a:r>
              <a:rPr kumimoji="1" lang="zh-CN" altLang="en-US" dirty="0"/>
              <a:t>联赛项目规则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C1FA7-417E-E049-9812-0CF7125F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  <a:endParaRPr kumimoji="1" lang="en-US" altLang="zh-CN" dirty="0"/>
          </a:p>
          <a:p>
            <a:pPr marL="45720" indent="0">
              <a:buNone/>
            </a:pP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1995-1996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赛季由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555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香烟取得联赛的冠名权，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1996-1997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赛季到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2000-2001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赛季为希尔顿中国男子篮球甲级联赛，之后摩托罗拉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拉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和联通新时空分别取得过联赛的冠名权，联赛在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年正式更名为中国男子篮球职业联赛。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球队数量共计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/>
              <a:t>规则</a:t>
            </a:r>
            <a:endParaRPr kumimoji="1" lang="en-US" altLang="zh-CN" dirty="0"/>
          </a:p>
          <a:p>
            <a:pPr marL="45720" indent="0">
              <a:buNone/>
            </a:pP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常规赛与季后赛，大致举办时间为每年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月至次年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4×12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分钟的比赛方式，其中第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节和第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节中间休息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分钟；第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节之间休息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分钟。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" indent="0">
              <a:buNone/>
            </a:pP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42C84-77FD-644A-9CD7-E4E7AC1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3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85BD8CA1-878E-43E8-BD13-62E919B4EFAA}" vid="{AF39151E-6F5F-466B-BCA0-FA5E88D46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WNBA+CBA</Template>
  <TotalTime>1980</TotalTime>
  <Words>954</Words>
  <Application>Microsoft Macintosh PowerPoint</Application>
  <PresentationFormat>全屏显示(4:3)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Cambria Math</vt:lpstr>
      <vt:lpstr>Wingdings</vt:lpstr>
      <vt:lpstr>Presentation</vt:lpstr>
      <vt:lpstr>WNBA（美国女子篮球职业联赛） CBA（中国男子篮球职业联赛） 讲解报告</vt:lpstr>
      <vt:lpstr>一、WNBA联赛介绍</vt:lpstr>
      <vt:lpstr>1.1 WNBA联赛的主要规则</vt:lpstr>
      <vt:lpstr>1.2 联赛结构</vt:lpstr>
      <vt:lpstr>1.3 典型球队</vt:lpstr>
      <vt:lpstr>1.3 典型球队-薪资</vt:lpstr>
      <vt:lpstr>1.4 当前面临主要问题</vt:lpstr>
      <vt:lpstr>二、CBA联赛介绍</vt:lpstr>
      <vt:lpstr>2.1CBA联赛项目规则</vt:lpstr>
      <vt:lpstr>2.2联赛结构</vt:lpstr>
      <vt:lpstr>2.2联赛结构</vt:lpstr>
      <vt:lpstr>2.3典型球队</vt:lpstr>
      <vt:lpstr>2.3典型球队</vt:lpstr>
      <vt:lpstr>2.4竞争均衡水平与治理手段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WNBA（美国女子篮球职业联赛） CBA（中国男子篮球职业联赛） 讲解报告</dc:title>
  <dc:creator>Microsoft 帐户</dc:creator>
  <cp:lastModifiedBy>15603771688@163.com</cp:lastModifiedBy>
  <cp:revision>25</cp:revision>
  <dcterms:created xsi:type="dcterms:W3CDTF">2022-04-08T02:21:51Z</dcterms:created>
  <dcterms:modified xsi:type="dcterms:W3CDTF">2022-04-12T07:25:37Z</dcterms:modified>
</cp:coreProperties>
</file>