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79" r:id="rId6"/>
    <p:sldId id="259" r:id="rId7"/>
    <p:sldId id="265" r:id="rId8"/>
    <p:sldId id="258" r:id="rId9"/>
    <p:sldId id="268" r:id="rId10"/>
    <p:sldId id="267" r:id="rId11"/>
    <p:sldId id="260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MLB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150" y="5798820"/>
            <a:ext cx="10154285" cy="758825"/>
          </a:xfrm>
        </p:spPr>
        <p:txBody>
          <a:bodyPr>
            <a:noAutofit/>
          </a:bodyPr>
          <a:p>
            <a:pPr marL="0" indent="0" algn="ctr">
              <a:lnSpc>
                <a:spcPct val="150000"/>
              </a:lnSpc>
              <a:buNone/>
            </a:pP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分区系列赛（8进4）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---&gt; 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联盟冠军赛（4进2）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---&gt; 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世界大赛（2进1）</a:t>
            </a:r>
            <a:endParaRPr lang="zh-CN" altLang="en-US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五场三胜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                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七场四胜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                   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七场四胜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endParaRPr lang="en-US" altLang="zh-CN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7460" y="807085"/>
            <a:ext cx="823976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常规赛每队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163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场比赛</a:t>
            </a:r>
            <a:endParaRPr lang="zh-CN" altLang="en-US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外卡赛：即美联及国联各取除分区冠军外胜率最高的二队加赛一场，胜者获得季后赛外卡名额</a:t>
            </a:r>
            <a:endParaRPr lang="zh-CN" altLang="en-US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季后赛名额：各区冠军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*6+2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个外卡队</a:t>
            </a:r>
            <a:endParaRPr lang="zh-CN" altLang="en-US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700" y="1937385"/>
            <a:ext cx="5417185" cy="3658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87680" y="63500"/>
            <a:ext cx="2955925" cy="1325880"/>
          </a:xfrm>
        </p:spPr>
        <p:txBody>
          <a:bodyPr/>
          <a:p>
            <a:r>
              <a:rPr lang="en-US" altLang="zh-CN" sz="3600"/>
              <a:t>MLB</a:t>
            </a:r>
            <a:r>
              <a:rPr lang="zh-CN" altLang="en-US" sz="3600"/>
              <a:t>赛制</a:t>
            </a:r>
            <a:endParaRPr lang="zh-CN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325" y="521335"/>
            <a:ext cx="4551680" cy="616521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2020</a:t>
            </a:r>
            <a:r>
              <a:rPr lang="zh-CN" altLang="en-US" sz="2000"/>
              <a:t>年，</a:t>
            </a:r>
            <a:r>
              <a:rPr lang="en-US" altLang="zh-CN" sz="2000"/>
              <a:t>MLB</a:t>
            </a:r>
            <a:r>
              <a:rPr lang="zh-CN" altLang="en-US" sz="2000"/>
              <a:t>平均价值增长了3%，达到19亿美元。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据《福布斯》报道，2020年，</a:t>
            </a:r>
            <a:r>
              <a:rPr lang="en-US" altLang="zh-CN" sz="2000">
                <a:sym typeface="+mn-ea"/>
              </a:rPr>
              <a:t>MLB</a:t>
            </a:r>
            <a:r>
              <a:rPr lang="zh-CN" altLang="en-US" sz="2000">
                <a:sym typeface="+mn-ea"/>
              </a:rPr>
              <a:t>的30支球队亏损18亿美元，总收入36.6亿美元，比2019年下降65%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纽约洋基队（</a:t>
            </a:r>
            <a:r>
              <a:rPr lang="en-US" altLang="zh-CN" sz="2000">
                <a:sym typeface="+mn-ea"/>
              </a:rPr>
              <a:t>52.5</a:t>
            </a:r>
            <a:r>
              <a:rPr lang="zh-CN" altLang="en-US" sz="2000">
                <a:sym typeface="+mn-ea"/>
              </a:rPr>
              <a:t>亿）</a:t>
            </a:r>
            <a:r>
              <a:rPr lang="en-US" altLang="zh-CN" sz="20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达拉斯牛仔队（57亿美元）纽约尼克斯队（50亿美元）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纽约洋基队曾在40次的世界大赛中，赢得27次冠军。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110" name="图片 109"/>
          <p:cNvPicPr/>
          <p:nvPr/>
        </p:nvPicPr>
        <p:blipFill>
          <a:blip r:embed="rId1"/>
          <a:srcRect l="1261" r="2143"/>
          <a:stretch>
            <a:fillRect/>
          </a:stretch>
        </p:blipFill>
        <p:spPr>
          <a:xfrm>
            <a:off x="5625465" y="0"/>
            <a:ext cx="6612890" cy="4245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4246245"/>
            <a:ext cx="6570345" cy="2611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2223135" y="3161030"/>
            <a:ext cx="1242060" cy="1199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棒球基本规则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000"/>
              <a:t>职棒比赛分为九局，每一局分为上下两个半局，没有时间限制，以三出局作为转换半局条件。一般而言，球场主队是上半局为守方，下半局为攻方；来访客队是上半局为攻方，下半局为守方。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胜负判定：</a:t>
            </a:r>
            <a:r>
              <a:rPr lang="zh-CN" altLang="en-US" sz="2000"/>
              <a:t>九局打完以后，依照双方各为攻方期间攻下的分数对比，分数多者为胜者。如果双方打平，则需要延长局，直至分出胜负。（如果主队在九局上半局结束后保持领先优势，则九局下半局不需要进行）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棒球</a:t>
            </a:r>
            <a:r>
              <a:rPr lang="en-US" altLang="zh-CN"/>
              <a:t> VS </a:t>
            </a:r>
            <a:r>
              <a:rPr lang="zh-CN" altLang="en-US"/>
              <a:t>垒球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696325" y="3141980"/>
            <a:ext cx="2473325" cy="3061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041900" y="2131060"/>
            <a:ext cx="3175000" cy="1987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763270" y="2722245"/>
            <a:ext cx="2571115" cy="2983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198370" y="1292225"/>
            <a:ext cx="7981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垒球的垒间距18.3米(60英尺)，棒球的垒间距27.45米(90英尺)。</a:t>
            </a:r>
            <a:endParaRPr lang="zh-CN" altLang="en-US"/>
          </a:p>
          <a:p>
            <a:r>
              <a:rPr lang="zh-CN" altLang="en-US"/>
              <a:t>垒球投球距离为12.2米(40英尺)，棒球投球距离为18.4米(60英尺，6英寸)。</a:t>
            </a:r>
            <a:endParaRPr lang="zh-CN" altLang="en-US"/>
          </a:p>
          <a:p>
            <a:r>
              <a:rPr lang="zh-CN" altLang="en-US"/>
              <a:t>垒球不可盗垒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5920105" y="4612005"/>
            <a:ext cx="1733550" cy="172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3702050" y="3076575"/>
            <a:ext cx="902970" cy="1881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棒球场地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285" y="1597025"/>
            <a:ext cx="2063750" cy="4351655"/>
          </a:xfrm>
        </p:spPr>
        <p:txBody>
          <a:bodyPr>
            <a:normAutofit fontScale="6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u="sng"/>
              <a:t>直角扇形</a:t>
            </a:r>
            <a:endParaRPr lang="zh-CN" altLang="en-US" u="sng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本垒</a:t>
            </a:r>
            <a:endParaRPr lang="zh-CN" altLang="en-US" b="1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一垒，二垒，三垒</a:t>
            </a:r>
            <a:endParaRPr lang="zh-CN" altLang="en-US" b="1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投手丘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内野</a:t>
            </a:r>
            <a:endParaRPr lang="zh-CN" altLang="en-US" b="1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外野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本垒墙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79825" y="1412240"/>
            <a:ext cx="7277100" cy="4721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棒球起源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8615"/>
            <a:ext cx="10515600" cy="4351338"/>
          </a:xfrm>
        </p:spPr>
        <p:txBody>
          <a:bodyPr/>
          <a:p>
            <a:r>
              <a:rPr lang="zh-CN" altLang="en-US"/>
              <a:t>古代堡垒，攻城者盗取、传递情报，守卫拦截情报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40305" y="2316480"/>
            <a:ext cx="7311390" cy="4380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基本规则</a:t>
            </a:r>
            <a:r>
              <a:rPr lang="en-US" altLang="zh-CN" sz="2400">
                <a:sym typeface="+mn-ea"/>
              </a:rPr>
              <a:t>---</a:t>
            </a:r>
            <a:r>
              <a:rPr lang="zh-CN" altLang="en-US" sz="2400">
                <a:sym typeface="+mn-ea"/>
              </a:rPr>
              <a:t>攻方</a:t>
            </a:r>
            <a:endParaRPr lang="zh-CN" altLang="en-US" sz="2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2130"/>
            <a:ext cx="10515600" cy="4605655"/>
          </a:xfrm>
        </p:spPr>
        <p:txBody>
          <a:bodyPr>
            <a:normAutofit fontScale="6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u="sng"/>
              <a:t>攻方角色：击球员、跑垒员</a:t>
            </a:r>
            <a:endParaRPr lang="zh-CN" altLang="en-US" u="sng"/>
          </a:p>
          <a:p>
            <a:pPr>
              <a:lnSpc>
                <a:spcPct val="150000"/>
              </a:lnSpc>
            </a:pPr>
            <a:r>
              <a:rPr lang="zh-CN" altLang="en-US"/>
              <a:t>进攻前，9个人会事先定好上场顺序，即</a:t>
            </a:r>
            <a:r>
              <a:rPr lang="zh-CN" altLang="en-US" b="1"/>
              <a:t>棒次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得分方式：攻方的</a:t>
            </a:r>
            <a:r>
              <a:rPr lang="zh-CN" altLang="en-US" b="1"/>
              <a:t>击球员</a:t>
            </a:r>
            <a:r>
              <a:rPr lang="zh-CN" altLang="en-US"/>
              <a:t>轮流站上打击区，把球打出后转换为</a:t>
            </a:r>
            <a:r>
              <a:rPr lang="zh-CN" altLang="en-US" b="1"/>
              <a:t>跑垒员</a:t>
            </a:r>
            <a:r>
              <a:rPr lang="zh-CN" altLang="en-US"/>
              <a:t>，依次跑到一垒、二垒、三垒最后</a:t>
            </a:r>
            <a:r>
              <a:rPr lang="zh-CN" altLang="en-US" b="1"/>
              <a:t>回到本垒，得到一分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作为打者，想要上垒有两种办法，一是自己把球打进场，一是等</a:t>
            </a:r>
            <a:r>
              <a:rPr lang="zh-CN" altLang="en-US" b="1"/>
              <a:t>四坏球保送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b="1">
                <a:sym typeface="+mn-ea"/>
              </a:rPr>
              <a:t>好球（</a:t>
            </a:r>
            <a:r>
              <a:rPr lang="en-US" altLang="zh-CN" b="1">
                <a:sym typeface="+mn-ea"/>
              </a:rPr>
              <a:t>strike</a:t>
            </a:r>
            <a:r>
              <a:rPr lang="zh-CN" altLang="en-US" b="1">
                <a:sym typeface="+mn-ea"/>
              </a:rPr>
              <a:t>）：</a:t>
            </a:r>
            <a:r>
              <a:rPr lang="zh-CN" altLang="en-US">
                <a:sym typeface="+mn-ea"/>
              </a:rPr>
              <a:t>球穿过</a:t>
            </a:r>
            <a:r>
              <a:rPr lang="zh-CN" altLang="en-US" b="1">
                <a:sym typeface="+mn-ea"/>
              </a:rPr>
              <a:t>好球带</a:t>
            </a:r>
            <a:r>
              <a:rPr lang="zh-CN" altLang="en-US">
                <a:sym typeface="+mn-ea"/>
              </a:rPr>
              <a:t>立体空间任何部分即为好球</a:t>
            </a:r>
            <a:r>
              <a:rPr lang="zh-CN" altLang="en-US" b="1"/>
              <a:t>；</a:t>
            </a:r>
            <a:r>
              <a:rPr lang="zh-CN" altLang="en-US"/>
              <a:t>或者打者挥棒，即使未投到好球带。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 b="1"/>
              <a:t>坏球（</a:t>
            </a:r>
            <a:r>
              <a:rPr lang="en-US" altLang="zh-CN" b="1"/>
              <a:t>ball</a:t>
            </a:r>
            <a:r>
              <a:rPr lang="zh-CN" altLang="en-US" b="1"/>
              <a:t>）：</a:t>
            </a:r>
            <a:r>
              <a:rPr lang="zh-CN" altLang="en-US">
                <a:sym typeface="+mn-ea"/>
              </a:rPr>
              <a:t>投手未投到好球带，且打者未挥棒。累计四个坏球保送打者上一垒。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本垒打：球飞出本垒墙，此时无人可以接到球，跑垒员可直接回到本垒得分。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盗垒：在击球员没有击出球的情况下，跑垒员跑上下个垒包成功的叫做盗垒。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28715" y="321310"/>
            <a:ext cx="3245485" cy="1859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95" y="4867910"/>
            <a:ext cx="1737995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内容占位符 10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4110" y="2130425"/>
            <a:ext cx="7211695" cy="3768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基本规则</a:t>
            </a:r>
            <a:r>
              <a:rPr lang="en-US" altLang="zh-CN" sz="2400">
                <a:sym typeface="+mn-ea"/>
              </a:rPr>
              <a:t>---</a:t>
            </a:r>
            <a:r>
              <a:rPr lang="zh-CN" altLang="en-US" sz="2400">
                <a:sym typeface="+mn-ea"/>
              </a:rPr>
              <a:t>守方阻止攻方得分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0915" y="6134100"/>
            <a:ext cx="245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守方角色和位置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基本规则</a:t>
            </a:r>
            <a:r>
              <a:rPr lang="en-US" altLang="zh-CN" sz="2400">
                <a:sym typeface="+mn-ea"/>
              </a:rPr>
              <a:t>---</a:t>
            </a:r>
            <a:r>
              <a:rPr lang="zh-CN" altLang="en-US" sz="2400">
                <a:sym typeface="+mn-ea"/>
              </a:rPr>
              <a:t>守方</a:t>
            </a:r>
            <a:endParaRPr lang="zh-CN" altLang="en-US" sz="2400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89305" y="1976755"/>
            <a:ext cx="6326505" cy="4256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以下三种情况可以让打者和跑者</a:t>
            </a:r>
            <a:r>
              <a:rPr lang="zh-CN" altLang="en-US" sz="2000" b="1"/>
              <a:t>出局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接杀：</a:t>
            </a:r>
            <a:r>
              <a:rPr lang="zh-CN" altLang="en-US" sz="2000"/>
              <a:t>在球落地之前接到球。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封杀：</a:t>
            </a:r>
            <a:r>
              <a:rPr lang="zh-CN" altLang="en-US" sz="2000"/>
              <a:t>持球先踩到打者要前往的下一个垒包。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触杀：</a:t>
            </a:r>
            <a:r>
              <a:rPr lang="zh-CN" altLang="en-US" sz="2000"/>
              <a:t>持球，手</a:t>
            </a:r>
            <a:r>
              <a:rPr lang="en-US" altLang="zh-CN" sz="2000"/>
              <a:t>or</a:t>
            </a:r>
            <a:r>
              <a:rPr lang="zh-CN" altLang="en-US" sz="2000"/>
              <a:t>手套触碰正在跑垒的攻方。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 b="1"/>
              <a:t>三振：</a:t>
            </a:r>
            <a:r>
              <a:rPr lang="zh-CN" altLang="en-US" sz="2000">
                <a:sym typeface="+mn-ea"/>
              </a:rPr>
              <a:t>投出三个好球时，打者被判出局（strike out）。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7370445" y="2294255"/>
            <a:ext cx="4479290" cy="2269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7650" y="337185"/>
            <a:ext cx="4934585" cy="1325880"/>
          </a:xfrm>
        </p:spPr>
        <p:txBody>
          <a:bodyPr/>
          <a:p>
            <a:r>
              <a:rPr lang="en-US" altLang="zh-CN" sz="4000"/>
              <a:t>MLB</a:t>
            </a:r>
            <a:r>
              <a:rPr lang="zh-CN" altLang="en-US" sz="4000"/>
              <a:t>球队分区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0315" y="1522095"/>
            <a:ext cx="5595620" cy="9232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两大联盟：美国联盟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AL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、国家联盟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NL</a:t>
            </a:r>
            <a:endParaRPr lang="en-US" altLang="zh-CN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>
              <a:buNone/>
            </a:pP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30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支球队，包括一支加拿大球队</a:t>
            </a:r>
            <a:endParaRPr lang="zh-CN" altLang="en-US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>
              <a:buNone/>
            </a:pP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依据地理位置分为</a:t>
            </a:r>
            <a:r>
              <a:rPr lang="en-US" altLang="zh-CN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6</a:t>
            </a:r>
            <a:r>
              <a:rPr lang="zh-CN" altLang="en-US" sz="14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个区：美东、美中、美西、国东、国中、国西</a:t>
            </a:r>
            <a:endParaRPr lang="zh-CN" altLang="en-US" sz="14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735" y="2562225"/>
            <a:ext cx="5212080" cy="4083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0245" y="547370"/>
            <a:ext cx="1892935" cy="744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8033385" y="547370"/>
            <a:ext cx="2578735" cy="60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/>
              <a:t>美国职业棒球大联盟</a:t>
            </a:r>
            <a:endParaRPr lang="zh-CN" altLang="en-US" sz="2400"/>
          </a:p>
        </p:txBody>
      </p:sp>
      <p:pic>
        <p:nvPicPr>
          <p:cNvPr id="109" name="图片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6701155" y="3740150"/>
            <a:ext cx="5328285" cy="30251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629525" y="1076960"/>
            <a:ext cx="3607435" cy="2465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39,&quot;width&quot;:9202}"/>
</p:tagLst>
</file>

<file path=ppt/tags/tag2.xml><?xml version="1.0" encoding="utf-8"?>
<p:tagLst xmlns:p="http://schemas.openxmlformats.org/presentationml/2006/main">
  <p:tag name="KSO_WM_UNIT_PLACING_PICTURE_USER_VIEWPORT" val="{&quot;height&quot;:5850,&quot;width&quot;:9000}"/>
</p:tagLst>
</file>

<file path=ppt/tags/tag3.xml><?xml version="1.0" encoding="utf-8"?>
<p:tagLst xmlns:p="http://schemas.openxmlformats.org/presentationml/2006/main">
  <p:tag name="KSO_WM_UNIT_PLACING_PICTURE_USER_VIEWPORT" val="{&quot;height&quot;:4853,&quot;width&quot;:92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宽屏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方正书宋_GBK</vt:lpstr>
      <vt:lpstr>Wingdings</vt:lpstr>
      <vt:lpstr>Microsoft YaHei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微软雅黑</vt:lpstr>
      <vt:lpstr>Office 主题</vt:lpstr>
      <vt:lpstr>MLB</vt:lpstr>
      <vt:lpstr>棒球基本规则</vt:lpstr>
      <vt:lpstr>棒球 VS 垒球</vt:lpstr>
      <vt:lpstr>棒球场地</vt:lpstr>
      <vt:lpstr>棒球起源</vt:lpstr>
      <vt:lpstr>基本规则---攻方</vt:lpstr>
      <vt:lpstr>基本规则---守方阻止攻方得分</vt:lpstr>
      <vt:lpstr>基本规则---守方</vt:lpstr>
      <vt:lpstr>MLB球队分区</vt:lpstr>
      <vt:lpstr>MLB赛制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Jiaxin Li</dc:creator>
  <cp:lastModifiedBy>zhouzhengqing</cp:lastModifiedBy>
  <cp:revision>9</cp:revision>
  <dcterms:created xsi:type="dcterms:W3CDTF">2022-04-20T07:34:37Z</dcterms:created>
  <dcterms:modified xsi:type="dcterms:W3CDTF">2022-04-20T07:34:37Z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912E5F3BE73545849E93FAACB6AAF7EC</vt:lpwstr>
  </property>
  <property fmtid="{D5CDD505-2E9C-101B-9397-08002B2CF9AE}" pid="3" name="KSOProductBuildVer">
    <vt:lpwstr>2052-3.8.1.6116</vt:lpwstr>
  </property>
</Properties>
</file>