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392" r:id="rId5"/>
    <p:sldId id="309" r:id="rId6"/>
    <p:sldId id="310" r:id="rId7"/>
    <p:sldId id="311" r:id="rId8"/>
    <p:sldId id="386" r:id="rId9"/>
    <p:sldId id="387" r:id="rId10"/>
    <p:sldId id="388" r:id="rId11"/>
    <p:sldId id="316" r:id="rId12"/>
    <p:sldId id="317" r:id="rId13"/>
    <p:sldId id="350" r:id="rId14"/>
    <p:sldId id="320" r:id="rId15"/>
    <p:sldId id="321" r:id="rId16"/>
    <p:sldId id="318" r:id="rId17"/>
    <p:sldId id="290" r:id="rId18"/>
    <p:sldId id="381" r:id="rId19"/>
    <p:sldId id="396" r:id="rId20"/>
    <p:sldId id="397" r:id="rId21"/>
    <p:sldId id="353" r:id="rId22"/>
    <p:sldId id="284" r:id="rId23"/>
    <p:sldId id="398" r:id="rId24"/>
    <p:sldId id="339" r:id="rId25"/>
    <p:sldId id="332" r:id="rId26"/>
    <p:sldId id="263" r:id="rId27"/>
    <p:sldId id="268" r:id="rId28"/>
    <p:sldId id="269" r:id="rId29"/>
    <p:sldId id="270" r:id="rId30"/>
    <p:sldId id="276" r:id="rId31"/>
    <p:sldId id="389" r:id="rId32"/>
    <p:sldId id="330" r:id="rId33"/>
    <p:sldId id="341" r:id="rId34"/>
    <p:sldId id="331" r:id="rId35"/>
    <p:sldId id="272" r:id="rId36"/>
    <p:sldId id="342" r:id="rId37"/>
    <p:sldId id="288" r:id="rId38"/>
    <p:sldId id="399" r:id="rId39"/>
    <p:sldId id="343" r:id="rId40"/>
    <p:sldId id="282" r:id="rId41"/>
    <p:sldId id="293" r:id="rId42"/>
    <p:sldId id="391" r:id="rId43"/>
    <p:sldId id="390" r:id="rId44"/>
    <p:sldId id="349" r:id="rId45"/>
    <p:sldId id="283" r:id="rId46"/>
    <p:sldId id="294" r:id="rId47"/>
    <p:sldId id="380" r:id="rId48"/>
    <p:sldId id="400"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68D7A7-AACC-41F2-9852-777FA335590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1F7E2F7-9E6F-4C70-BF26-1C9C28B423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C55EA9-DE99-41BB-BD0A-45835BACF685}"/>
              </a:ext>
            </a:extLst>
          </p:cNvPr>
          <p:cNvSpPr>
            <a:spLocks noGrp="1"/>
          </p:cNvSpPr>
          <p:nvPr>
            <p:ph type="dt" sz="half" idx="10"/>
          </p:nvPr>
        </p:nvSpPr>
        <p:spPr/>
        <p:txBody>
          <a:bodyPr/>
          <a:lstStyle/>
          <a:p>
            <a:fld id="{2495640B-8E8C-4D20-97D1-A22EE4071570}" type="datetimeFigureOut">
              <a:rPr lang="zh-CN" altLang="en-US" smtClean="0"/>
              <a:t>2018/11/4</a:t>
            </a:fld>
            <a:endParaRPr lang="zh-CN" altLang="en-US"/>
          </a:p>
        </p:txBody>
      </p:sp>
      <p:sp>
        <p:nvSpPr>
          <p:cNvPr id="5" name="页脚占位符 4">
            <a:extLst>
              <a:ext uri="{FF2B5EF4-FFF2-40B4-BE49-F238E27FC236}">
                <a16:creationId xmlns:a16="http://schemas.microsoft.com/office/drawing/2014/main" id="{B904F92F-4092-41BE-B7E2-71F403765A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67AD74-31DF-4F6A-953B-32E8B99D1D55}"/>
              </a:ext>
            </a:extLst>
          </p:cNvPr>
          <p:cNvSpPr>
            <a:spLocks noGrp="1"/>
          </p:cNvSpPr>
          <p:nvPr>
            <p:ph type="sldNum" sz="quarter" idx="12"/>
          </p:nvPr>
        </p:nvSpPr>
        <p:spPr/>
        <p:txBody>
          <a:bodyPr/>
          <a:lstStyle/>
          <a:p>
            <a:fld id="{DC3DB6EB-5610-4848-A367-897473CBE672}" type="slidenum">
              <a:rPr lang="zh-CN" altLang="en-US" smtClean="0"/>
              <a:t>‹#›</a:t>
            </a:fld>
            <a:endParaRPr lang="zh-CN" altLang="en-US"/>
          </a:p>
        </p:txBody>
      </p:sp>
    </p:spTree>
    <p:extLst>
      <p:ext uri="{BB962C8B-B14F-4D97-AF65-F5344CB8AC3E}">
        <p14:creationId xmlns:p14="http://schemas.microsoft.com/office/powerpoint/2010/main" val="402635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8607C-390A-49D2-956B-FF262A9C75F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4B0E8CC-FF22-4D8C-B681-803C2C38FC5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8D850D9-C1E4-4B9E-BD94-1D77166B80C9}"/>
              </a:ext>
            </a:extLst>
          </p:cNvPr>
          <p:cNvSpPr>
            <a:spLocks noGrp="1"/>
          </p:cNvSpPr>
          <p:nvPr>
            <p:ph type="dt" sz="half" idx="10"/>
          </p:nvPr>
        </p:nvSpPr>
        <p:spPr/>
        <p:txBody>
          <a:bodyPr/>
          <a:lstStyle/>
          <a:p>
            <a:fld id="{2495640B-8E8C-4D20-97D1-A22EE4071570}" type="datetimeFigureOut">
              <a:rPr lang="zh-CN" altLang="en-US" smtClean="0"/>
              <a:t>2018/11/4</a:t>
            </a:fld>
            <a:endParaRPr lang="zh-CN" altLang="en-US"/>
          </a:p>
        </p:txBody>
      </p:sp>
      <p:sp>
        <p:nvSpPr>
          <p:cNvPr id="5" name="页脚占位符 4">
            <a:extLst>
              <a:ext uri="{FF2B5EF4-FFF2-40B4-BE49-F238E27FC236}">
                <a16:creationId xmlns:a16="http://schemas.microsoft.com/office/drawing/2014/main" id="{B3C68665-3D0A-40F3-8839-F4C1CA67AA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3AB083-B9D7-4DFD-82FE-7F5EDDA16889}"/>
              </a:ext>
            </a:extLst>
          </p:cNvPr>
          <p:cNvSpPr>
            <a:spLocks noGrp="1"/>
          </p:cNvSpPr>
          <p:nvPr>
            <p:ph type="sldNum" sz="quarter" idx="12"/>
          </p:nvPr>
        </p:nvSpPr>
        <p:spPr/>
        <p:txBody>
          <a:bodyPr/>
          <a:lstStyle/>
          <a:p>
            <a:fld id="{DC3DB6EB-5610-4848-A367-897473CBE672}" type="slidenum">
              <a:rPr lang="zh-CN" altLang="en-US" smtClean="0"/>
              <a:t>‹#›</a:t>
            </a:fld>
            <a:endParaRPr lang="zh-CN" altLang="en-US"/>
          </a:p>
        </p:txBody>
      </p:sp>
    </p:spTree>
    <p:extLst>
      <p:ext uri="{BB962C8B-B14F-4D97-AF65-F5344CB8AC3E}">
        <p14:creationId xmlns:p14="http://schemas.microsoft.com/office/powerpoint/2010/main" val="386505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61FC88-0262-4483-B984-F789E70A07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1BD5E1B-803E-43DE-977D-87175470348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7CE8A1-BAE9-44BE-86FB-9961A7915844}"/>
              </a:ext>
            </a:extLst>
          </p:cNvPr>
          <p:cNvSpPr>
            <a:spLocks noGrp="1"/>
          </p:cNvSpPr>
          <p:nvPr>
            <p:ph type="dt" sz="half" idx="10"/>
          </p:nvPr>
        </p:nvSpPr>
        <p:spPr/>
        <p:txBody>
          <a:bodyPr/>
          <a:lstStyle/>
          <a:p>
            <a:fld id="{2495640B-8E8C-4D20-97D1-A22EE4071570}" type="datetimeFigureOut">
              <a:rPr lang="zh-CN" altLang="en-US" smtClean="0"/>
              <a:t>2018/11/4</a:t>
            </a:fld>
            <a:endParaRPr lang="zh-CN" altLang="en-US"/>
          </a:p>
        </p:txBody>
      </p:sp>
      <p:sp>
        <p:nvSpPr>
          <p:cNvPr id="5" name="页脚占位符 4">
            <a:extLst>
              <a:ext uri="{FF2B5EF4-FFF2-40B4-BE49-F238E27FC236}">
                <a16:creationId xmlns:a16="http://schemas.microsoft.com/office/drawing/2014/main" id="{3D51E1EE-2495-4164-9DA9-2C9EFE855B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0C7036-CD3B-4263-8406-1ACD110FA896}"/>
              </a:ext>
            </a:extLst>
          </p:cNvPr>
          <p:cNvSpPr>
            <a:spLocks noGrp="1"/>
          </p:cNvSpPr>
          <p:nvPr>
            <p:ph type="sldNum" sz="quarter" idx="12"/>
          </p:nvPr>
        </p:nvSpPr>
        <p:spPr/>
        <p:txBody>
          <a:bodyPr/>
          <a:lstStyle/>
          <a:p>
            <a:fld id="{DC3DB6EB-5610-4848-A367-897473CBE672}" type="slidenum">
              <a:rPr lang="zh-CN" altLang="en-US" smtClean="0"/>
              <a:t>‹#›</a:t>
            </a:fld>
            <a:endParaRPr lang="zh-CN" altLang="en-US"/>
          </a:p>
        </p:txBody>
      </p:sp>
    </p:spTree>
    <p:extLst>
      <p:ext uri="{BB962C8B-B14F-4D97-AF65-F5344CB8AC3E}">
        <p14:creationId xmlns:p14="http://schemas.microsoft.com/office/powerpoint/2010/main" val="56014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B27FF-9EA5-4276-9681-80B3D45A7F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265779E-2BB2-41BD-AA5F-FEB7C1C4312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901E98F-55A5-40A2-85DE-A7179D890CDF}"/>
              </a:ext>
            </a:extLst>
          </p:cNvPr>
          <p:cNvSpPr>
            <a:spLocks noGrp="1"/>
          </p:cNvSpPr>
          <p:nvPr>
            <p:ph type="dt" sz="half" idx="10"/>
          </p:nvPr>
        </p:nvSpPr>
        <p:spPr/>
        <p:txBody>
          <a:bodyPr/>
          <a:lstStyle/>
          <a:p>
            <a:fld id="{2495640B-8E8C-4D20-97D1-A22EE4071570}" type="datetimeFigureOut">
              <a:rPr lang="zh-CN" altLang="en-US" smtClean="0"/>
              <a:t>2018/11/4</a:t>
            </a:fld>
            <a:endParaRPr lang="zh-CN" altLang="en-US"/>
          </a:p>
        </p:txBody>
      </p:sp>
      <p:sp>
        <p:nvSpPr>
          <p:cNvPr id="5" name="页脚占位符 4">
            <a:extLst>
              <a:ext uri="{FF2B5EF4-FFF2-40B4-BE49-F238E27FC236}">
                <a16:creationId xmlns:a16="http://schemas.microsoft.com/office/drawing/2014/main" id="{C9F257D3-EC80-4B12-B027-C07217420A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C05B4D-20FD-4478-8AEF-08051DBE7C6D}"/>
              </a:ext>
            </a:extLst>
          </p:cNvPr>
          <p:cNvSpPr>
            <a:spLocks noGrp="1"/>
          </p:cNvSpPr>
          <p:nvPr>
            <p:ph type="sldNum" sz="quarter" idx="12"/>
          </p:nvPr>
        </p:nvSpPr>
        <p:spPr/>
        <p:txBody>
          <a:bodyPr/>
          <a:lstStyle/>
          <a:p>
            <a:fld id="{DC3DB6EB-5610-4848-A367-897473CBE672}" type="slidenum">
              <a:rPr lang="zh-CN" altLang="en-US" smtClean="0"/>
              <a:t>‹#›</a:t>
            </a:fld>
            <a:endParaRPr lang="zh-CN" altLang="en-US"/>
          </a:p>
        </p:txBody>
      </p:sp>
    </p:spTree>
    <p:extLst>
      <p:ext uri="{BB962C8B-B14F-4D97-AF65-F5344CB8AC3E}">
        <p14:creationId xmlns:p14="http://schemas.microsoft.com/office/powerpoint/2010/main" val="410853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D1C64-C703-4627-8D79-E1B9EFA1FD9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1B24C35-F808-453C-9ADB-F931BB0508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1B3BB2F-70A1-4A34-82C5-E0255654A79C}"/>
              </a:ext>
            </a:extLst>
          </p:cNvPr>
          <p:cNvSpPr>
            <a:spLocks noGrp="1"/>
          </p:cNvSpPr>
          <p:nvPr>
            <p:ph type="dt" sz="half" idx="10"/>
          </p:nvPr>
        </p:nvSpPr>
        <p:spPr/>
        <p:txBody>
          <a:bodyPr/>
          <a:lstStyle/>
          <a:p>
            <a:fld id="{2495640B-8E8C-4D20-97D1-A22EE4071570}" type="datetimeFigureOut">
              <a:rPr lang="zh-CN" altLang="en-US" smtClean="0"/>
              <a:t>2018/11/4</a:t>
            </a:fld>
            <a:endParaRPr lang="zh-CN" altLang="en-US"/>
          </a:p>
        </p:txBody>
      </p:sp>
      <p:sp>
        <p:nvSpPr>
          <p:cNvPr id="5" name="页脚占位符 4">
            <a:extLst>
              <a:ext uri="{FF2B5EF4-FFF2-40B4-BE49-F238E27FC236}">
                <a16:creationId xmlns:a16="http://schemas.microsoft.com/office/drawing/2014/main" id="{B8BE7043-9324-4F4C-A8D6-ECDFC74945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ADA64C-B2A3-4FC9-87CF-9EDFB79F807C}"/>
              </a:ext>
            </a:extLst>
          </p:cNvPr>
          <p:cNvSpPr>
            <a:spLocks noGrp="1"/>
          </p:cNvSpPr>
          <p:nvPr>
            <p:ph type="sldNum" sz="quarter" idx="12"/>
          </p:nvPr>
        </p:nvSpPr>
        <p:spPr/>
        <p:txBody>
          <a:bodyPr/>
          <a:lstStyle/>
          <a:p>
            <a:fld id="{DC3DB6EB-5610-4848-A367-897473CBE672}" type="slidenum">
              <a:rPr lang="zh-CN" altLang="en-US" smtClean="0"/>
              <a:t>‹#›</a:t>
            </a:fld>
            <a:endParaRPr lang="zh-CN" altLang="en-US"/>
          </a:p>
        </p:txBody>
      </p:sp>
    </p:spTree>
    <p:extLst>
      <p:ext uri="{BB962C8B-B14F-4D97-AF65-F5344CB8AC3E}">
        <p14:creationId xmlns:p14="http://schemas.microsoft.com/office/powerpoint/2010/main" val="222679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80412-6D37-4494-AFC1-1487502D9C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460EE4-1FD7-49D1-8035-64D7EED7692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4EE5CEB-C991-4EE0-8EFA-5F0499BDC1E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8F2403-EB7B-4AD2-92E4-1F4170D4628A}"/>
              </a:ext>
            </a:extLst>
          </p:cNvPr>
          <p:cNvSpPr>
            <a:spLocks noGrp="1"/>
          </p:cNvSpPr>
          <p:nvPr>
            <p:ph type="dt" sz="half" idx="10"/>
          </p:nvPr>
        </p:nvSpPr>
        <p:spPr/>
        <p:txBody>
          <a:bodyPr/>
          <a:lstStyle/>
          <a:p>
            <a:fld id="{2495640B-8E8C-4D20-97D1-A22EE4071570}" type="datetimeFigureOut">
              <a:rPr lang="zh-CN" altLang="en-US" smtClean="0"/>
              <a:t>2018/11/4</a:t>
            </a:fld>
            <a:endParaRPr lang="zh-CN" altLang="en-US"/>
          </a:p>
        </p:txBody>
      </p:sp>
      <p:sp>
        <p:nvSpPr>
          <p:cNvPr id="6" name="页脚占位符 5">
            <a:extLst>
              <a:ext uri="{FF2B5EF4-FFF2-40B4-BE49-F238E27FC236}">
                <a16:creationId xmlns:a16="http://schemas.microsoft.com/office/drawing/2014/main" id="{0EDE64A4-26B9-4C51-9B99-3E174D7436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9D4532-9CBB-46CF-8DF9-57642AD55220}"/>
              </a:ext>
            </a:extLst>
          </p:cNvPr>
          <p:cNvSpPr>
            <a:spLocks noGrp="1"/>
          </p:cNvSpPr>
          <p:nvPr>
            <p:ph type="sldNum" sz="quarter" idx="12"/>
          </p:nvPr>
        </p:nvSpPr>
        <p:spPr/>
        <p:txBody>
          <a:bodyPr/>
          <a:lstStyle/>
          <a:p>
            <a:fld id="{DC3DB6EB-5610-4848-A367-897473CBE672}" type="slidenum">
              <a:rPr lang="zh-CN" altLang="en-US" smtClean="0"/>
              <a:t>‹#›</a:t>
            </a:fld>
            <a:endParaRPr lang="zh-CN" altLang="en-US"/>
          </a:p>
        </p:txBody>
      </p:sp>
    </p:spTree>
    <p:extLst>
      <p:ext uri="{BB962C8B-B14F-4D97-AF65-F5344CB8AC3E}">
        <p14:creationId xmlns:p14="http://schemas.microsoft.com/office/powerpoint/2010/main" val="51125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3A096-7887-4796-BBD4-BEBBD3C109E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2256D4-F352-4565-843C-96764048C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C5D05F5-757C-4890-B671-C5FD5DDA17A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ED0A6CC-3566-46C0-A0FA-48087FBD1E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3B05BE8-F60D-4035-9BA5-E31E2CF0A8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804B245-C38B-4165-8D9A-CC6091D38053}"/>
              </a:ext>
            </a:extLst>
          </p:cNvPr>
          <p:cNvSpPr>
            <a:spLocks noGrp="1"/>
          </p:cNvSpPr>
          <p:nvPr>
            <p:ph type="dt" sz="half" idx="10"/>
          </p:nvPr>
        </p:nvSpPr>
        <p:spPr/>
        <p:txBody>
          <a:bodyPr/>
          <a:lstStyle/>
          <a:p>
            <a:fld id="{2495640B-8E8C-4D20-97D1-A22EE4071570}" type="datetimeFigureOut">
              <a:rPr lang="zh-CN" altLang="en-US" smtClean="0"/>
              <a:t>2018/11/4</a:t>
            </a:fld>
            <a:endParaRPr lang="zh-CN" altLang="en-US"/>
          </a:p>
        </p:txBody>
      </p:sp>
      <p:sp>
        <p:nvSpPr>
          <p:cNvPr id="8" name="页脚占位符 7">
            <a:extLst>
              <a:ext uri="{FF2B5EF4-FFF2-40B4-BE49-F238E27FC236}">
                <a16:creationId xmlns:a16="http://schemas.microsoft.com/office/drawing/2014/main" id="{B61D513C-6AC2-455B-892A-6DDA64B507B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9CD61BE-12A8-4802-96CC-34067F95A36B}"/>
              </a:ext>
            </a:extLst>
          </p:cNvPr>
          <p:cNvSpPr>
            <a:spLocks noGrp="1"/>
          </p:cNvSpPr>
          <p:nvPr>
            <p:ph type="sldNum" sz="quarter" idx="12"/>
          </p:nvPr>
        </p:nvSpPr>
        <p:spPr/>
        <p:txBody>
          <a:bodyPr/>
          <a:lstStyle/>
          <a:p>
            <a:fld id="{DC3DB6EB-5610-4848-A367-897473CBE672}" type="slidenum">
              <a:rPr lang="zh-CN" altLang="en-US" smtClean="0"/>
              <a:t>‹#›</a:t>
            </a:fld>
            <a:endParaRPr lang="zh-CN" altLang="en-US"/>
          </a:p>
        </p:txBody>
      </p:sp>
    </p:spTree>
    <p:extLst>
      <p:ext uri="{BB962C8B-B14F-4D97-AF65-F5344CB8AC3E}">
        <p14:creationId xmlns:p14="http://schemas.microsoft.com/office/powerpoint/2010/main" val="1796979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FBE40-FEE4-493B-B43B-74E9E369CB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5BD84F-19C2-4392-80C5-3FD62D9BC607}"/>
              </a:ext>
            </a:extLst>
          </p:cNvPr>
          <p:cNvSpPr>
            <a:spLocks noGrp="1"/>
          </p:cNvSpPr>
          <p:nvPr>
            <p:ph type="dt" sz="half" idx="10"/>
          </p:nvPr>
        </p:nvSpPr>
        <p:spPr/>
        <p:txBody>
          <a:bodyPr/>
          <a:lstStyle/>
          <a:p>
            <a:fld id="{2495640B-8E8C-4D20-97D1-A22EE4071570}" type="datetimeFigureOut">
              <a:rPr lang="zh-CN" altLang="en-US" smtClean="0"/>
              <a:t>2018/11/4</a:t>
            </a:fld>
            <a:endParaRPr lang="zh-CN" altLang="en-US"/>
          </a:p>
        </p:txBody>
      </p:sp>
      <p:sp>
        <p:nvSpPr>
          <p:cNvPr id="4" name="页脚占位符 3">
            <a:extLst>
              <a:ext uri="{FF2B5EF4-FFF2-40B4-BE49-F238E27FC236}">
                <a16:creationId xmlns:a16="http://schemas.microsoft.com/office/drawing/2014/main" id="{97895ADD-4413-44A1-A7BD-AFDE23F57B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B4DE4A-C131-4916-8BF9-127C9000582D}"/>
              </a:ext>
            </a:extLst>
          </p:cNvPr>
          <p:cNvSpPr>
            <a:spLocks noGrp="1"/>
          </p:cNvSpPr>
          <p:nvPr>
            <p:ph type="sldNum" sz="quarter" idx="12"/>
          </p:nvPr>
        </p:nvSpPr>
        <p:spPr/>
        <p:txBody>
          <a:bodyPr/>
          <a:lstStyle/>
          <a:p>
            <a:fld id="{DC3DB6EB-5610-4848-A367-897473CBE672}" type="slidenum">
              <a:rPr lang="zh-CN" altLang="en-US" smtClean="0"/>
              <a:t>‹#›</a:t>
            </a:fld>
            <a:endParaRPr lang="zh-CN" altLang="en-US"/>
          </a:p>
        </p:txBody>
      </p:sp>
    </p:spTree>
    <p:extLst>
      <p:ext uri="{BB962C8B-B14F-4D97-AF65-F5344CB8AC3E}">
        <p14:creationId xmlns:p14="http://schemas.microsoft.com/office/powerpoint/2010/main" val="1896456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F025700-0E7B-4814-8FB8-32AFD48FDE9D}"/>
              </a:ext>
            </a:extLst>
          </p:cNvPr>
          <p:cNvSpPr>
            <a:spLocks noGrp="1"/>
          </p:cNvSpPr>
          <p:nvPr>
            <p:ph type="dt" sz="half" idx="10"/>
          </p:nvPr>
        </p:nvSpPr>
        <p:spPr/>
        <p:txBody>
          <a:bodyPr/>
          <a:lstStyle/>
          <a:p>
            <a:fld id="{2495640B-8E8C-4D20-97D1-A22EE4071570}" type="datetimeFigureOut">
              <a:rPr lang="zh-CN" altLang="en-US" smtClean="0"/>
              <a:t>2018/11/4</a:t>
            </a:fld>
            <a:endParaRPr lang="zh-CN" altLang="en-US"/>
          </a:p>
        </p:txBody>
      </p:sp>
      <p:sp>
        <p:nvSpPr>
          <p:cNvPr id="3" name="页脚占位符 2">
            <a:extLst>
              <a:ext uri="{FF2B5EF4-FFF2-40B4-BE49-F238E27FC236}">
                <a16:creationId xmlns:a16="http://schemas.microsoft.com/office/drawing/2014/main" id="{F9448DB9-FC98-435C-B8A1-C8E07EBEF9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6E0194E-8C27-4CD9-A5D1-2894F5C42C72}"/>
              </a:ext>
            </a:extLst>
          </p:cNvPr>
          <p:cNvSpPr>
            <a:spLocks noGrp="1"/>
          </p:cNvSpPr>
          <p:nvPr>
            <p:ph type="sldNum" sz="quarter" idx="12"/>
          </p:nvPr>
        </p:nvSpPr>
        <p:spPr/>
        <p:txBody>
          <a:bodyPr/>
          <a:lstStyle/>
          <a:p>
            <a:fld id="{DC3DB6EB-5610-4848-A367-897473CBE672}" type="slidenum">
              <a:rPr lang="zh-CN" altLang="en-US" smtClean="0"/>
              <a:t>‹#›</a:t>
            </a:fld>
            <a:endParaRPr lang="zh-CN" altLang="en-US"/>
          </a:p>
        </p:txBody>
      </p:sp>
    </p:spTree>
    <p:extLst>
      <p:ext uri="{BB962C8B-B14F-4D97-AF65-F5344CB8AC3E}">
        <p14:creationId xmlns:p14="http://schemas.microsoft.com/office/powerpoint/2010/main" val="221376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8965D-45B6-4BC3-8E92-64182BB079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033EE15-E1F6-4E32-A9EF-9FFD213425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0E31D54-729F-489D-BCC3-AA46CD0EE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DA92FBE-EA0C-4003-8328-77958563D104}"/>
              </a:ext>
            </a:extLst>
          </p:cNvPr>
          <p:cNvSpPr>
            <a:spLocks noGrp="1"/>
          </p:cNvSpPr>
          <p:nvPr>
            <p:ph type="dt" sz="half" idx="10"/>
          </p:nvPr>
        </p:nvSpPr>
        <p:spPr/>
        <p:txBody>
          <a:bodyPr/>
          <a:lstStyle/>
          <a:p>
            <a:fld id="{2495640B-8E8C-4D20-97D1-A22EE4071570}" type="datetimeFigureOut">
              <a:rPr lang="zh-CN" altLang="en-US" smtClean="0"/>
              <a:t>2018/11/4</a:t>
            </a:fld>
            <a:endParaRPr lang="zh-CN" altLang="en-US"/>
          </a:p>
        </p:txBody>
      </p:sp>
      <p:sp>
        <p:nvSpPr>
          <p:cNvPr id="6" name="页脚占位符 5">
            <a:extLst>
              <a:ext uri="{FF2B5EF4-FFF2-40B4-BE49-F238E27FC236}">
                <a16:creationId xmlns:a16="http://schemas.microsoft.com/office/drawing/2014/main" id="{4F818B1A-F63F-4D94-97CF-23555746B8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FA2E5A-95E9-4DAF-BBB6-3B5D72D4E49E}"/>
              </a:ext>
            </a:extLst>
          </p:cNvPr>
          <p:cNvSpPr>
            <a:spLocks noGrp="1"/>
          </p:cNvSpPr>
          <p:nvPr>
            <p:ph type="sldNum" sz="quarter" idx="12"/>
          </p:nvPr>
        </p:nvSpPr>
        <p:spPr/>
        <p:txBody>
          <a:bodyPr/>
          <a:lstStyle/>
          <a:p>
            <a:fld id="{DC3DB6EB-5610-4848-A367-897473CBE672}" type="slidenum">
              <a:rPr lang="zh-CN" altLang="en-US" smtClean="0"/>
              <a:t>‹#›</a:t>
            </a:fld>
            <a:endParaRPr lang="zh-CN" altLang="en-US"/>
          </a:p>
        </p:txBody>
      </p:sp>
    </p:spTree>
    <p:extLst>
      <p:ext uri="{BB962C8B-B14F-4D97-AF65-F5344CB8AC3E}">
        <p14:creationId xmlns:p14="http://schemas.microsoft.com/office/powerpoint/2010/main" val="9262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94F26-4E97-4C6F-9C54-F722E4B6FE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C9981B-8E91-493B-ADFC-23A17594E2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C456D94-829C-40A3-9FA7-F1D1AF68F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D7B478F-6126-4FA5-B16B-2ADB21037436}"/>
              </a:ext>
            </a:extLst>
          </p:cNvPr>
          <p:cNvSpPr>
            <a:spLocks noGrp="1"/>
          </p:cNvSpPr>
          <p:nvPr>
            <p:ph type="dt" sz="half" idx="10"/>
          </p:nvPr>
        </p:nvSpPr>
        <p:spPr/>
        <p:txBody>
          <a:bodyPr/>
          <a:lstStyle/>
          <a:p>
            <a:fld id="{2495640B-8E8C-4D20-97D1-A22EE4071570}" type="datetimeFigureOut">
              <a:rPr lang="zh-CN" altLang="en-US" smtClean="0"/>
              <a:t>2018/11/4</a:t>
            </a:fld>
            <a:endParaRPr lang="zh-CN" altLang="en-US"/>
          </a:p>
        </p:txBody>
      </p:sp>
      <p:sp>
        <p:nvSpPr>
          <p:cNvPr id="6" name="页脚占位符 5">
            <a:extLst>
              <a:ext uri="{FF2B5EF4-FFF2-40B4-BE49-F238E27FC236}">
                <a16:creationId xmlns:a16="http://schemas.microsoft.com/office/drawing/2014/main" id="{B1D2EA51-35BB-4EFF-B7F3-923ECDCE9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9C5BE0-1DE4-4618-984D-2372C21CEBCE}"/>
              </a:ext>
            </a:extLst>
          </p:cNvPr>
          <p:cNvSpPr>
            <a:spLocks noGrp="1"/>
          </p:cNvSpPr>
          <p:nvPr>
            <p:ph type="sldNum" sz="quarter" idx="12"/>
          </p:nvPr>
        </p:nvSpPr>
        <p:spPr/>
        <p:txBody>
          <a:bodyPr/>
          <a:lstStyle/>
          <a:p>
            <a:fld id="{DC3DB6EB-5610-4848-A367-897473CBE672}" type="slidenum">
              <a:rPr lang="zh-CN" altLang="en-US" smtClean="0"/>
              <a:t>‹#›</a:t>
            </a:fld>
            <a:endParaRPr lang="zh-CN" altLang="en-US"/>
          </a:p>
        </p:txBody>
      </p:sp>
    </p:spTree>
    <p:extLst>
      <p:ext uri="{BB962C8B-B14F-4D97-AF65-F5344CB8AC3E}">
        <p14:creationId xmlns:p14="http://schemas.microsoft.com/office/powerpoint/2010/main" val="310587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EA5B256-B6BC-4F65-8D03-2A807588B3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EA0FB3B-714B-4026-A68C-A02BB44E77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C8EB76-BD8D-4E44-BBD9-01B87BE9BE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5640B-8E8C-4D20-97D1-A22EE4071570}" type="datetimeFigureOut">
              <a:rPr lang="zh-CN" altLang="en-US" smtClean="0"/>
              <a:t>2018/11/4</a:t>
            </a:fld>
            <a:endParaRPr lang="zh-CN" altLang="en-US"/>
          </a:p>
        </p:txBody>
      </p:sp>
      <p:sp>
        <p:nvSpPr>
          <p:cNvPr id="5" name="页脚占位符 4">
            <a:extLst>
              <a:ext uri="{FF2B5EF4-FFF2-40B4-BE49-F238E27FC236}">
                <a16:creationId xmlns:a16="http://schemas.microsoft.com/office/drawing/2014/main" id="{5E30FD37-0825-44D2-B768-FF7A422149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987800B-E731-4271-8409-4D5C4D942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DB6EB-5610-4848-A367-897473CBE672}" type="slidenum">
              <a:rPr lang="zh-CN" altLang="en-US" smtClean="0"/>
              <a:t>‹#›</a:t>
            </a:fld>
            <a:endParaRPr lang="zh-CN" altLang="en-US"/>
          </a:p>
        </p:txBody>
      </p:sp>
    </p:spTree>
    <p:extLst>
      <p:ext uri="{BB962C8B-B14F-4D97-AF65-F5344CB8AC3E}">
        <p14:creationId xmlns:p14="http://schemas.microsoft.com/office/powerpoint/2010/main" val="268935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image.baidu.com/i?ct=503316480&amp;z=&amp;tn=baiduimagedetail&amp;word=%E9%CF%E9%AD&amp;in=19046&amp;cl=2&amp;lm=-1&amp;pn=3&amp;rn=1&amp;di=25661787825&amp;ln=2000&amp;fr=&amp;fmq=&amp;ic=0&amp;s=0&amp;se=1&amp;sme=0&amp;tab=&amp;width=&amp;height=&amp;face=0&amp;is=&amp;istype=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126A5-A639-414E-99AF-3B73AEAA8785}"/>
              </a:ext>
            </a:extLst>
          </p:cNvPr>
          <p:cNvSpPr>
            <a:spLocks noGrp="1"/>
          </p:cNvSpPr>
          <p:nvPr>
            <p:ph type="ctrTitle"/>
          </p:nvPr>
        </p:nvSpPr>
        <p:spPr>
          <a:xfrm>
            <a:off x="1524000" y="695643"/>
            <a:ext cx="9144000" cy="2387600"/>
          </a:xfrm>
        </p:spPr>
        <p:txBody>
          <a:bodyPr/>
          <a:lstStyle/>
          <a:p>
            <a:r>
              <a:rPr lang="zh-CN" altLang="en-US" dirty="0"/>
              <a:t>第八章 工资和收入分配</a:t>
            </a:r>
          </a:p>
        </p:txBody>
      </p:sp>
    </p:spTree>
    <p:extLst>
      <p:ext uri="{BB962C8B-B14F-4D97-AF65-F5344CB8AC3E}">
        <p14:creationId xmlns:p14="http://schemas.microsoft.com/office/powerpoint/2010/main" val="141724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B3A1A7BC-6A11-417E-A716-F42D7EDF2C34}"/>
              </a:ext>
            </a:extLst>
          </p:cNvPr>
          <p:cNvSpPr>
            <a:spLocks noGrp="1"/>
          </p:cNvSpPr>
          <p:nvPr>
            <p:ph type="title"/>
          </p:nvPr>
        </p:nvSpPr>
        <p:spPr/>
        <p:txBody>
          <a:bodyPr/>
          <a:lstStyle/>
          <a:p>
            <a:r>
              <a:rPr lang="zh-CN" altLang="en-US"/>
              <a:t>供求变化与工资变动</a:t>
            </a:r>
          </a:p>
        </p:txBody>
      </p:sp>
      <p:pic>
        <p:nvPicPr>
          <p:cNvPr id="14339" name="Picture 4">
            <a:extLst>
              <a:ext uri="{FF2B5EF4-FFF2-40B4-BE49-F238E27FC236}">
                <a16:creationId xmlns:a16="http://schemas.microsoft.com/office/drawing/2014/main" id="{7F0140DD-E21B-4570-B397-0D13C58DE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484314"/>
            <a:ext cx="8142288"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5552DC44-A2FB-4678-A9A9-FED6ABD9E1AD}"/>
              </a:ext>
            </a:extLst>
          </p:cNvPr>
          <p:cNvSpPr>
            <a:spLocks noGrp="1"/>
          </p:cNvSpPr>
          <p:nvPr>
            <p:ph type="title"/>
          </p:nvPr>
        </p:nvSpPr>
        <p:spPr>
          <a:xfrm>
            <a:off x="1208088" y="396241"/>
            <a:ext cx="8229600" cy="1052513"/>
          </a:xfrm>
        </p:spPr>
        <p:txBody>
          <a:bodyPr/>
          <a:lstStyle/>
          <a:p>
            <a:r>
              <a:rPr lang="zh-CN" altLang="en-US" dirty="0"/>
              <a:t>其他的工资决定理论</a:t>
            </a:r>
          </a:p>
        </p:txBody>
      </p:sp>
      <p:sp>
        <p:nvSpPr>
          <p:cNvPr id="15363" name="内容占位符 2">
            <a:extLst>
              <a:ext uri="{FF2B5EF4-FFF2-40B4-BE49-F238E27FC236}">
                <a16:creationId xmlns:a16="http://schemas.microsoft.com/office/drawing/2014/main" id="{90880A0E-51C1-485E-80B3-E7258B8DCC4A}"/>
              </a:ext>
            </a:extLst>
          </p:cNvPr>
          <p:cNvSpPr>
            <a:spLocks noGrp="1"/>
          </p:cNvSpPr>
          <p:nvPr>
            <p:ph idx="1"/>
          </p:nvPr>
        </p:nvSpPr>
        <p:spPr>
          <a:xfrm>
            <a:off x="1136015" y="1631634"/>
            <a:ext cx="9012873" cy="4670425"/>
          </a:xfrm>
        </p:spPr>
        <p:txBody>
          <a:bodyPr/>
          <a:lstStyle/>
          <a:p>
            <a:r>
              <a:rPr lang="zh-CN" altLang="en-US" dirty="0"/>
              <a:t>生存工资理论</a:t>
            </a:r>
            <a:endParaRPr lang="en-US" altLang="zh-CN" dirty="0"/>
          </a:p>
          <a:p>
            <a:pPr lvl="1"/>
            <a:r>
              <a:rPr lang="zh-CN" altLang="zh-CN" dirty="0"/>
              <a:t>劳动力无限供给条件下的工资决定</a:t>
            </a:r>
            <a:endParaRPr lang="zh-CN" altLang="en-US" dirty="0"/>
          </a:p>
          <a:p>
            <a:pPr lvl="1"/>
            <a:r>
              <a:rPr lang="zh-CN" altLang="zh-CN" dirty="0"/>
              <a:t>其核心思想是，工资是维持劳动者及其家属生存所必需的生活资料的价值</a:t>
            </a:r>
            <a:endParaRPr lang="en-US" altLang="zh-CN" dirty="0"/>
          </a:p>
          <a:p>
            <a:r>
              <a:rPr lang="zh-CN" altLang="en-US" dirty="0"/>
              <a:t>谈判工资理论</a:t>
            </a:r>
            <a:endParaRPr lang="en-US" altLang="zh-CN" dirty="0"/>
          </a:p>
          <a:p>
            <a:pPr lvl="1"/>
            <a:r>
              <a:rPr lang="zh-CN" altLang="zh-CN" dirty="0"/>
              <a:t>说明的是劳动者短期货币工资</a:t>
            </a:r>
            <a:r>
              <a:rPr lang="zh-CN" altLang="en-US" dirty="0"/>
              <a:t>或单个工人工资</a:t>
            </a:r>
            <a:r>
              <a:rPr lang="zh-CN" altLang="zh-CN" dirty="0"/>
              <a:t>的决定</a:t>
            </a:r>
            <a:r>
              <a:rPr lang="zh-CN" altLang="en-US" dirty="0"/>
              <a:t>，特别是针对企业高管层、特殊人才</a:t>
            </a:r>
            <a:endParaRPr lang="en-US" altLang="zh-CN" dirty="0"/>
          </a:p>
          <a:p>
            <a:r>
              <a:rPr lang="zh-CN" altLang="en-US" dirty="0"/>
              <a:t>效率工资理论</a:t>
            </a:r>
            <a:endParaRPr lang="en-US" altLang="zh-CN" dirty="0"/>
          </a:p>
          <a:p>
            <a:pPr lvl="1"/>
            <a:r>
              <a:rPr lang="zh-CN" altLang="en-US" dirty="0"/>
              <a:t>斯蒂格利茨为代表：</a:t>
            </a:r>
            <a:r>
              <a:rPr lang="zh-CN" altLang="zh-CN" dirty="0"/>
              <a:t>组织提供高于市场工资率的工资，可能有助于组织实现更高的效率</a:t>
            </a:r>
            <a:endParaRPr lang="en-US" altLang="zh-CN" dirty="0"/>
          </a:p>
          <a:p>
            <a:pPr lvl="1"/>
            <a:r>
              <a:rPr lang="zh-CN" altLang="en-US" dirty="0"/>
              <a:t>激励效应和分选效应</a:t>
            </a:r>
            <a:endParaRPr lang="en-US" altLang="zh-CN" dirty="0"/>
          </a:p>
          <a:p>
            <a:pPr lvl="1"/>
            <a:endParaRPr lang="en-US" altLang="zh-CN" dirty="0"/>
          </a:p>
          <a:p>
            <a:pPr lvl="1"/>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FF5F2D98-1A7A-4CF7-A31B-E3B12642892E}"/>
              </a:ext>
            </a:extLst>
          </p:cNvPr>
          <p:cNvSpPr>
            <a:spLocks noGrp="1"/>
          </p:cNvSpPr>
          <p:nvPr>
            <p:ph type="title"/>
          </p:nvPr>
        </p:nvSpPr>
        <p:spPr>
          <a:xfrm>
            <a:off x="843280" y="375921"/>
            <a:ext cx="8229600" cy="981075"/>
          </a:xfrm>
        </p:spPr>
        <p:txBody>
          <a:bodyPr/>
          <a:lstStyle/>
          <a:p>
            <a:r>
              <a:rPr lang="zh-CN" altLang="en-US" dirty="0"/>
              <a:t>工资差别</a:t>
            </a:r>
          </a:p>
        </p:txBody>
      </p:sp>
      <p:sp>
        <p:nvSpPr>
          <p:cNvPr id="16387" name="内容占位符 2">
            <a:extLst>
              <a:ext uri="{FF2B5EF4-FFF2-40B4-BE49-F238E27FC236}">
                <a16:creationId xmlns:a16="http://schemas.microsoft.com/office/drawing/2014/main" id="{DADAA88E-4DE2-4472-8B5A-DA9DE01AD197}"/>
              </a:ext>
            </a:extLst>
          </p:cNvPr>
          <p:cNvSpPr>
            <a:spLocks noGrp="1"/>
          </p:cNvSpPr>
          <p:nvPr>
            <p:ph idx="1"/>
          </p:nvPr>
        </p:nvSpPr>
        <p:spPr>
          <a:xfrm>
            <a:off x="843280" y="1722756"/>
            <a:ext cx="9155113" cy="4525963"/>
          </a:xfrm>
        </p:spPr>
        <p:txBody>
          <a:bodyPr/>
          <a:lstStyle/>
          <a:p>
            <a:r>
              <a:rPr lang="zh-CN" altLang="en-US" dirty="0"/>
              <a:t>人力资本差异</a:t>
            </a:r>
            <a:endParaRPr lang="en-US" altLang="zh-CN" dirty="0"/>
          </a:p>
          <a:p>
            <a:pPr lvl="1"/>
            <a:r>
              <a:rPr lang="zh-CN" altLang="zh-CN" dirty="0"/>
              <a:t>人力资本的差异，决定了劳动者所提供的劳动的质的差异，是工资差别产生的一个重要原因</a:t>
            </a:r>
            <a:endParaRPr lang="en-US" altLang="zh-CN" dirty="0"/>
          </a:p>
          <a:p>
            <a:r>
              <a:rPr lang="zh-CN" altLang="en-US" dirty="0"/>
              <a:t>劳动力市场缺陷</a:t>
            </a:r>
            <a:endParaRPr lang="en-US" altLang="zh-CN" dirty="0"/>
          </a:p>
          <a:p>
            <a:pPr lvl="1"/>
            <a:r>
              <a:rPr lang="zh-CN" altLang="en-US" dirty="0"/>
              <a:t>劳动力市场的缺陷，如行业垄断、劳动力市场的信息不完全等，都会导致并维持工资差别</a:t>
            </a:r>
            <a:endParaRPr lang="en-US" altLang="zh-CN" dirty="0"/>
          </a:p>
          <a:p>
            <a:pPr lvl="1"/>
            <a:r>
              <a:rPr lang="zh-CN" altLang="en-US" dirty="0"/>
              <a:t>有研究表明，我国行业间工资差异中，约有</a:t>
            </a:r>
            <a:r>
              <a:rPr lang="en-US" altLang="zh-CN" dirty="0"/>
              <a:t>40%</a:t>
            </a:r>
            <a:r>
              <a:rPr lang="zh-CN" altLang="en-US" dirty="0"/>
              <a:t>源于垄断行业获得的超额报酬和高福利</a:t>
            </a:r>
            <a:endParaRPr lang="en-US" altLang="zh-CN" dirty="0"/>
          </a:p>
          <a:p>
            <a:r>
              <a:rPr lang="zh-CN" altLang="en-US" dirty="0"/>
              <a:t>补偿性工资差别</a:t>
            </a:r>
            <a:endParaRPr lang="en-US" altLang="zh-CN" dirty="0"/>
          </a:p>
          <a:p>
            <a:pPr lvl="1"/>
            <a:r>
              <a:rPr lang="zh-CN" altLang="en-US" dirty="0"/>
              <a:t>由不利工作条件和工作环境所导致的工资差别</a:t>
            </a:r>
            <a:endParaRPr lang="en-US" altLang="zh-CN" dirty="0"/>
          </a:p>
          <a:p>
            <a:pPr lvl="1"/>
            <a:r>
              <a:rPr lang="zh-CN" altLang="en-US" dirty="0"/>
              <a:t>大约</a:t>
            </a:r>
            <a:r>
              <a:rPr lang="en-US" altLang="zh-CN" dirty="0"/>
              <a:t>15%</a:t>
            </a:r>
            <a:r>
              <a:rPr lang="zh-CN" altLang="en-US" dirty="0"/>
              <a:t>全职人员的工作时间不是白天正常工作时间</a:t>
            </a:r>
            <a:endParaRPr lang="en-US" altLang="zh-CN"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A6E76D68-CE3A-4DBD-B952-09CA6DB84F00}"/>
              </a:ext>
            </a:extLst>
          </p:cNvPr>
          <p:cNvSpPr>
            <a:spLocks noGrp="1"/>
          </p:cNvSpPr>
          <p:nvPr>
            <p:ph type="title"/>
          </p:nvPr>
        </p:nvSpPr>
        <p:spPr/>
        <p:txBody>
          <a:bodyPr/>
          <a:lstStyle/>
          <a:p>
            <a:r>
              <a:rPr lang="zh-CN" altLang="en-US"/>
              <a:t>中国城镇不同单位的工资差别</a:t>
            </a:r>
          </a:p>
        </p:txBody>
      </p:sp>
      <p:sp>
        <p:nvSpPr>
          <p:cNvPr id="17411" name="内容占位符 2">
            <a:extLst>
              <a:ext uri="{FF2B5EF4-FFF2-40B4-BE49-F238E27FC236}">
                <a16:creationId xmlns:a16="http://schemas.microsoft.com/office/drawing/2014/main" id="{D3ED0AC4-8A17-4598-AC4E-0ABF7092E5C0}"/>
              </a:ext>
            </a:extLst>
          </p:cNvPr>
          <p:cNvSpPr>
            <a:spLocks noGrp="1"/>
          </p:cNvSpPr>
          <p:nvPr>
            <p:ph idx="1"/>
          </p:nvPr>
        </p:nvSpPr>
        <p:spPr>
          <a:xfrm>
            <a:off x="838200" y="1690688"/>
            <a:ext cx="10515600" cy="4486275"/>
          </a:xfrm>
        </p:spPr>
        <p:txBody>
          <a:bodyPr/>
          <a:lstStyle/>
          <a:p>
            <a:r>
              <a:rPr lang="en-US" altLang="zh-CN" dirty="0"/>
              <a:t>2016</a:t>
            </a:r>
            <a:r>
              <a:rPr lang="zh-CN" altLang="en-US" dirty="0"/>
              <a:t>年，全国城镇单位就业人员年平均工资为</a:t>
            </a:r>
            <a:r>
              <a:rPr lang="en-US" altLang="zh-CN" dirty="0"/>
              <a:t>6.76</a:t>
            </a:r>
            <a:r>
              <a:rPr lang="zh-CN" altLang="en-US" dirty="0"/>
              <a:t>万元，城镇私营单位就业人员年平均工资为</a:t>
            </a:r>
            <a:r>
              <a:rPr lang="en-US" altLang="zh-CN" dirty="0"/>
              <a:t>4.28</a:t>
            </a:r>
            <a:r>
              <a:rPr lang="zh-CN" altLang="en-US" dirty="0"/>
              <a:t>元。</a:t>
            </a:r>
            <a:endParaRPr lang="en-US" altLang="zh-CN" dirty="0"/>
          </a:p>
          <a:p>
            <a:r>
              <a:rPr lang="zh-CN" altLang="en-US" dirty="0"/>
              <a:t>可见，私营单位工资仅相当于非私营单位的</a:t>
            </a:r>
            <a:r>
              <a:rPr lang="en-US" altLang="zh-CN" dirty="0"/>
              <a:t>63.3%</a:t>
            </a:r>
            <a:r>
              <a:rPr lang="zh-CN" altLang="en-US" dirty="0"/>
              <a:t>。</a:t>
            </a:r>
          </a:p>
        </p:txBody>
      </p:sp>
      <p:pic>
        <p:nvPicPr>
          <p:cNvPr id="17412" name="Picture 5" descr="c:\users\asus\Desktop\W020170527340676956205_r75.png">
            <a:extLst>
              <a:ext uri="{FF2B5EF4-FFF2-40B4-BE49-F238E27FC236}">
                <a16:creationId xmlns:a16="http://schemas.microsoft.com/office/drawing/2014/main" id="{1D5DBEA1-8EC4-4C03-A20D-B2FA0A0C3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840" y="3429000"/>
            <a:ext cx="8355119"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矩形 6">
            <a:extLst>
              <a:ext uri="{FF2B5EF4-FFF2-40B4-BE49-F238E27FC236}">
                <a16:creationId xmlns:a16="http://schemas.microsoft.com/office/drawing/2014/main" id="{CAEA2D1B-F84A-4C0E-A898-871FB37C52A3}"/>
              </a:ext>
            </a:extLst>
          </p:cNvPr>
          <p:cNvSpPr>
            <a:spLocks noChangeArrowheads="1"/>
          </p:cNvSpPr>
          <p:nvPr/>
        </p:nvSpPr>
        <p:spPr bwMode="auto">
          <a:xfrm>
            <a:off x="2021840" y="6323598"/>
            <a:ext cx="72132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t>资料来源：</a:t>
            </a:r>
            <a:r>
              <a:rPr lang="en-US" altLang="zh-CN" sz="1600" dirty="0"/>
              <a:t>http://www.gov.cn/xinwen/2017-05/27/content_5197574.htm#1</a:t>
            </a:r>
            <a:endParaRPr lang="zh-CN" alt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15BF3BD8-7D09-4098-A002-FE4B6481DCFE}"/>
              </a:ext>
            </a:extLst>
          </p:cNvPr>
          <p:cNvSpPr>
            <a:spLocks noGrp="1"/>
          </p:cNvSpPr>
          <p:nvPr>
            <p:ph type="title"/>
          </p:nvPr>
        </p:nvSpPr>
        <p:spPr>
          <a:xfrm>
            <a:off x="751840" y="341313"/>
            <a:ext cx="8686800" cy="1143000"/>
          </a:xfrm>
        </p:spPr>
        <p:txBody>
          <a:bodyPr/>
          <a:lstStyle/>
          <a:p>
            <a:r>
              <a:rPr lang="zh-CN" altLang="en-US" dirty="0"/>
              <a:t>政府对工资的规制：最低工资标准</a:t>
            </a:r>
          </a:p>
        </p:txBody>
      </p:sp>
      <p:sp>
        <p:nvSpPr>
          <p:cNvPr id="18435" name="内容占位符 2">
            <a:extLst>
              <a:ext uri="{FF2B5EF4-FFF2-40B4-BE49-F238E27FC236}">
                <a16:creationId xmlns:a16="http://schemas.microsoft.com/office/drawing/2014/main" id="{5128E5EA-E1FA-4364-8D3D-31ADE805D6B1}"/>
              </a:ext>
            </a:extLst>
          </p:cNvPr>
          <p:cNvSpPr>
            <a:spLocks noGrp="1"/>
          </p:cNvSpPr>
          <p:nvPr>
            <p:ph idx="1"/>
          </p:nvPr>
        </p:nvSpPr>
        <p:spPr>
          <a:xfrm>
            <a:off x="751841" y="1808479"/>
            <a:ext cx="9736774" cy="4933633"/>
          </a:xfrm>
        </p:spPr>
        <p:txBody>
          <a:bodyPr/>
          <a:lstStyle/>
          <a:p>
            <a:r>
              <a:rPr lang="zh-CN" altLang="en-US" dirty="0"/>
              <a:t>最低工资标准</a:t>
            </a:r>
            <a:endParaRPr lang="en-US" altLang="zh-CN" dirty="0"/>
          </a:p>
          <a:p>
            <a:pPr lvl="1"/>
            <a:r>
              <a:rPr lang="zh-CN" altLang="en-US" dirty="0"/>
              <a:t>劳动者</a:t>
            </a:r>
            <a:r>
              <a:rPr lang="zh-CN" altLang="zh-CN" dirty="0"/>
              <a:t>正常劳动的前提下，用人单位依法应支付的最低劳动报酬</a:t>
            </a:r>
            <a:endParaRPr lang="en-US" altLang="zh-CN" dirty="0"/>
          </a:p>
          <a:p>
            <a:r>
              <a:rPr lang="zh-CN" altLang="zh-CN" dirty="0"/>
              <a:t>最低工资标准</a:t>
            </a:r>
            <a:r>
              <a:rPr lang="zh-CN" altLang="en-US" dirty="0"/>
              <a:t>的两种形式</a:t>
            </a:r>
            <a:endParaRPr lang="en-US" altLang="zh-CN" dirty="0"/>
          </a:p>
          <a:p>
            <a:pPr lvl="1"/>
            <a:r>
              <a:rPr lang="zh-CN" altLang="zh-CN" dirty="0"/>
              <a:t>月最低工资标准适用于全日制就业劳动者</a:t>
            </a:r>
            <a:endParaRPr lang="en-US" altLang="zh-CN" dirty="0"/>
          </a:p>
          <a:p>
            <a:pPr lvl="1"/>
            <a:r>
              <a:rPr lang="zh-CN" altLang="zh-CN" dirty="0"/>
              <a:t>小时最低工资标准适用于非全日制就业劳动者</a:t>
            </a:r>
            <a:endParaRPr lang="en-US" altLang="zh-CN" dirty="0"/>
          </a:p>
          <a:p>
            <a:r>
              <a:rPr lang="zh-CN" altLang="zh-CN" dirty="0"/>
              <a:t>最低工资的标准为</a:t>
            </a:r>
            <a:r>
              <a:rPr lang="zh-CN" altLang="en-US" dirty="0"/>
              <a:t>税后</a:t>
            </a:r>
            <a:r>
              <a:rPr lang="zh-CN" altLang="zh-CN" dirty="0"/>
              <a:t>发放现金的最低标准</a:t>
            </a:r>
            <a:endParaRPr lang="en-US" altLang="zh-CN" dirty="0"/>
          </a:p>
          <a:p>
            <a:r>
              <a:rPr lang="en-US" altLang="zh-CN" dirty="0"/>
              <a:t>2018</a:t>
            </a:r>
            <a:r>
              <a:rPr lang="zh-CN" altLang="en-US" dirty="0"/>
              <a:t>年各地现行最低月工资标准</a:t>
            </a:r>
            <a:endParaRPr lang="en-US" altLang="zh-CN" dirty="0"/>
          </a:p>
          <a:p>
            <a:pPr lvl="1"/>
            <a:r>
              <a:rPr lang="zh-CN" altLang="en-US" dirty="0"/>
              <a:t>北京，</a:t>
            </a:r>
            <a:r>
              <a:rPr lang="en-US" altLang="zh-CN" dirty="0"/>
              <a:t>2000</a:t>
            </a:r>
            <a:r>
              <a:rPr lang="zh-CN" altLang="en-US" dirty="0"/>
              <a:t>元</a:t>
            </a:r>
            <a:r>
              <a:rPr lang="en-US" altLang="zh-CN" dirty="0"/>
              <a:t>/</a:t>
            </a:r>
            <a:r>
              <a:rPr lang="zh-CN" altLang="en-US" dirty="0"/>
              <a:t>月，</a:t>
            </a:r>
            <a:r>
              <a:rPr lang="en-US" altLang="zh-CN" dirty="0"/>
              <a:t>11.49</a:t>
            </a:r>
            <a:r>
              <a:rPr lang="zh-CN" altLang="en-US" dirty="0"/>
              <a:t>元</a:t>
            </a:r>
            <a:r>
              <a:rPr lang="en-US" altLang="zh-CN" dirty="0"/>
              <a:t>/</a:t>
            </a:r>
            <a:r>
              <a:rPr lang="zh-CN" altLang="en-US" dirty="0"/>
              <a:t>小时；广州，</a:t>
            </a:r>
            <a:r>
              <a:rPr lang="en-US" altLang="zh-CN" dirty="0"/>
              <a:t>1895</a:t>
            </a:r>
            <a:r>
              <a:rPr lang="zh-CN" altLang="en-US" dirty="0"/>
              <a:t>元</a:t>
            </a:r>
            <a:r>
              <a:rPr lang="en-US" altLang="zh-CN" dirty="0"/>
              <a:t>/</a:t>
            </a:r>
            <a:r>
              <a:rPr lang="zh-CN" altLang="en-US" dirty="0"/>
              <a:t>月，</a:t>
            </a:r>
            <a:r>
              <a:rPr lang="en-US" altLang="zh-CN" dirty="0"/>
              <a:t>18.3</a:t>
            </a:r>
            <a:r>
              <a:rPr lang="zh-CN" altLang="en-US" dirty="0"/>
              <a:t>元</a:t>
            </a:r>
            <a:r>
              <a:rPr lang="en-US" altLang="zh-CN" dirty="0"/>
              <a:t>/</a:t>
            </a:r>
            <a:r>
              <a:rPr lang="zh-CN" altLang="en-US" dirty="0"/>
              <a:t>小时；上海，</a:t>
            </a:r>
            <a:r>
              <a:rPr lang="en-US" altLang="zh-CN" dirty="0"/>
              <a:t>2400</a:t>
            </a:r>
            <a:r>
              <a:rPr lang="zh-CN" altLang="en-US" dirty="0"/>
              <a:t>元</a:t>
            </a:r>
            <a:r>
              <a:rPr lang="en-US" altLang="zh-CN" dirty="0"/>
              <a:t>/</a:t>
            </a:r>
            <a:r>
              <a:rPr lang="zh-CN" altLang="en-US" dirty="0"/>
              <a:t>月，</a:t>
            </a:r>
            <a:r>
              <a:rPr lang="en-US" altLang="zh-CN" dirty="0"/>
              <a:t>20</a:t>
            </a:r>
            <a:r>
              <a:rPr lang="zh-CN" altLang="en-US" dirty="0"/>
              <a:t>元</a:t>
            </a:r>
            <a:r>
              <a:rPr lang="en-US" altLang="zh-CN" dirty="0"/>
              <a:t>/</a:t>
            </a:r>
            <a:r>
              <a:rPr lang="zh-CN" altLang="en-US" dirty="0"/>
              <a:t>小时</a:t>
            </a:r>
            <a:endParaRPr lang="en-US" altLang="zh-CN" dirty="0"/>
          </a:p>
          <a:p>
            <a:pPr lvl="1"/>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665107E8-9F6A-493D-BB47-8BCFA67AC3C8}"/>
              </a:ext>
            </a:extLst>
          </p:cNvPr>
          <p:cNvSpPr>
            <a:spLocks noGrp="1"/>
          </p:cNvSpPr>
          <p:nvPr>
            <p:ph type="title"/>
          </p:nvPr>
        </p:nvSpPr>
        <p:spPr>
          <a:xfrm>
            <a:off x="1774826" y="188913"/>
            <a:ext cx="8893175" cy="792162"/>
          </a:xfrm>
        </p:spPr>
        <p:txBody>
          <a:bodyPr/>
          <a:lstStyle/>
          <a:p>
            <a:r>
              <a:rPr lang="zh-CN" altLang="en-US"/>
              <a:t>北京</a:t>
            </a:r>
            <a:r>
              <a:rPr lang="en-US" altLang="zh-CN"/>
              <a:t>2015</a:t>
            </a:r>
            <a:r>
              <a:rPr lang="zh-CN" altLang="en-US"/>
              <a:t>年工资指导价位（元</a:t>
            </a:r>
            <a:r>
              <a:rPr lang="en-US" altLang="zh-CN"/>
              <a:t>/</a:t>
            </a:r>
            <a:r>
              <a:rPr lang="zh-CN" altLang="en-US"/>
              <a:t>年）</a:t>
            </a:r>
          </a:p>
        </p:txBody>
      </p:sp>
      <p:pic>
        <p:nvPicPr>
          <p:cNvPr id="19459" name="Picture 126">
            <a:extLst>
              <a:ext uri="{FF2B5EF4-FFF2-40B4-BE49-F238E27FC236}">
                <a16:creationId xmlns:a16="http://schemas.microsoft.com/office/drawing/2014/main" id="{3F4CD57F-ADB9-4BB7-B896-61381A462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6" y="1143000"/>
            <a:ext cx="78581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Box 5">
            <a:extLst>
              <a:ext uri="{FF2B5EF4-FFF2-40B4-BE49-F238E27FC236}">
                <a16:creationId xmlns:a16="http://schemas.microsoft.com/office/drawing/2014/main" id="{C76ECCF6-B2AF-4B45-8CC5-2D97F4E85CE6}"/>
              </a:ext>
            </a:extLst>
          </p:cNvPr>
          <p:cNvSpPr txBox="1">
            <a:spLocks noChangeArrowheads="1"/>
          </p:cNvSpPr>
          <p:nvPr/>
        </p:nvSpPr>
        <p:spPr bwMode="auto">
          <a:xfrm>
            <a:off x="2238375" y="6000750"/>
            <a:ext cx="4895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ahoma" panose="020B0604030504040204" pitchFamily="34" charset="0"/>
              </a:rPr>
              <a:t>资料来源：中国就业网，</a:t>
            </a:r>
            <a:r>
              <a:rPr lang="en-US" altLang="zh-CN">
                <a:latin typeface="Tahoma" panose="020B0604030504040204" pitchFamily="34" charset="0"/>
              </a:rPr>
              <a:t>2016</a:t>
            </a:r>
            <a:r>
              <a:rPr lang="zh-CN" altLang="en-US">
                <a:latin typeface="Tahoma" panose="020B0604030504040204" pitchFamily="34" charset="0"/>
              </a:rPr>
              <a:t>年</a:t>
            </a:r>
            <a:r>
              <a:rPr lang="en-US" altLang="zh-CN">
                <a:latin typeface="Tahoma" panose="020B0604030504040204" pitchFamily="34" charset="0"/>
              </a:rPr>
              <a:t>5</a:t>
            </a:r>
            <a:r>
              <a:rPr lang="zh-CN" altLang="en-US">
                <a:latin typeface="Tahoma" panose="020B0604030504040204" pitchFamily="34" charset="0"/>
              </a:rPr>
              <a:t>月。</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81B4B704-E429-46F0-9BD6-B6E20CF81B0E}"/>
              </a:ext>
            </a:extLst>
          </p:cNvPr>
          <p:cNvSpPr>
            <a:spLocks noGrp="1"/>
          </p:cNvSpPr>
          <p:nvPr>
            <p:ph type="title"/>
          </p:nvPr>
        </p:nvSpPr>
        <p:spPr>
          <a:xfrm>
            <a:off x="1952625" y="500063"/>
            <a:ext cx="8229600" cy="1143000"/>
          </a:xfrm>
        </p:spPr>
        <p:txBody>
          <a:bodyPr>
            <a:normAutofit/>
          </a:bodyPr>
          <a:lstStyle/>
          <a:p>
            <a:r>
              <a:rPr lang="zh-CN" altLang="en-US" dirty="0"/>
              <a:t>第二节 收入分配差距及其衡量</a:t>
            </a:r>
          </a:p>
        </p:txBody>
      </p:sp>
      <p:sp>
        <p:nvSpPr>
          <p:cNvPr id="20483" name="内容占位符 2">
            <a:extLst>
              <a:ext uri="{FF2B5EF4-FFF2-40B4-BE49-F238E27FC236}">
                <a16:creationId xmlns:a16="http://schemas.microsoft.com/office/drawing/2014/main" id="{A4301FE9-34D1-45DD-8AEC-F4265497F002}"/>
              </a:ext>
            </a:extLst>
          </p:cNvPr>
          <p:cNvSpPr>
            <a:spLocks noGrp="1"/>
          </p:cNvSpPr>
          <p:nvPr>
            <p:ph idx="1"/>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1100FD9C-BE01-48D9-AFAE-6CE2DF421279}"/>
              </a:ext>
            </a:extLst>
          </p:cNvPr>
          <p:cNvSpPr>
            <a:spLocks noGrp="1"/>
          </p:cNvSpPr>
          <p:nvPr>
            <p:ph type="title"/>
          </p:nvPr>
        </p:nvSpPr>
        <p:spPr>
          <a:xfrm>
            <a:off x="772161" y="91440"/>
            <a:ext cx="8229600" cy="1341438"/>
          </a:xfrm>
        </p:spPr>
        <p:txBody>
          <a:bodyPr/>
          <a:lstStyle/>
          <a:p>
            <a:pPr eaLnBrk="1" hangingPunct="1"/>
            <a:r>
              <a:rPr lang="zh-CN" altLang="en-US" dirty="0"/>
              <a:t>国民收入分配</a:t>
            </a:r>
          </a:p>
        </p:txBody>
      </p:sp>
      <p:sp>
        <p:nvSpPr>
          <p:cNvPr id="21507" name="内容占位符 2">
            <a:extLst>
              <a:ext uri="{FF2B5EF4-FFF2-40B4-BE49-F238E27FC236}">
                <a16:creationId xmlns:a16="http://schemas.microsoft.com/office/drawing/2014/main" id="{2989AC98-34D6-4D32-91D2-79D2C7343C5E}"/>
              </a:ext>
            </a:extLst>
          </p:cNvPr>
          <p:cNvSpPr>
            <a:spLocks noGrp="1"/>
          </p:cNvSpPr>
          <p:nvPr>
            <p:ph idx="1"/>
          </p:nvPr>
        </p:nvSpPr>
        <p:spPr>
          <a:xfrm>
            <a:off x="772161" y="1757680"/>
            <a:ext cx="9645016" cy="4695508"/>
          </a:xfrm>
        </p:spPr>
        <p:txBody>
          <a:bodyPr/>
          <a:lstStyle/>
          <a:p>
            <a:pPr eaLnBrk="1" hangingPunct="1"/>
            <a:r>
              <a:rPr lang="zh-CN" altLang="en-US" dirty="0"/>
              <a:t>国民收入分配</a:t>
            </a:r>
            <a:endParaRPr lang="en-US" altLang="zh-CN" dirty="0"/>
          </a:p>
          <a:p>
            <a:pPr lvl="1" eaLnBrk="1" hangingPunct="1"/>
            <a:r>
              <a:rPr lang="zh-CN" altLang="en-US" dirty="0"/>
              <a:t>指国民收入在政府部门、企业和居民之间的分配</a:t>
            </a:r>
            <a:endParaRPr lang="en-US" altLang="zh-CN" dirty="0"/>
          </a:p>
          <a:p>
            <a:pPr eaLnBrk="1" hangingPunct="1"/>
            <a:r>
              <a:rPr lang="zh-CN" altLang="en-US" dirty="0"/>
              <a:t>初次分配</a:t>
            </a:r>
            <a:endParaRPr lang="en-US" altLang="zh-CN" dirty="0"/>
          </a:p>
          <a:p>
            <a:pPr lvl="1" eaLnBrk="1" hangingPunct="1"/>
            <a:r>
              <a:rPr lang="zh-CN" altLang="en-US" dirty="0"/>
              <a:t>生产成果在生产要素之间的分配，指国民总收入直接与生产要素相联系的分配。</a:t>
            </a:r>
            <a:endParaRPr lang="en-US" altLang="zh-CN" dirty="0"/>
          </a:p>
          <a:p>
            <a:pPr lvl="1" eaLnBrk="1" hangingPunct="1"/>
            <a:r>
              <a:rPr lang="zh-CN" altLang="en-US" dirty="0"/>
              <a:t>其分配原则是根据生产要素对产品生产所作贡献的大小来分配，以体现效率原则</a:t>
            </a:r>
            <a:endParaRPr lang="en-US" altLang="zh-CN" dirty="0"/>
          </a:p>
          <a:p>
            <a:pPr eaLnBrk="1" hangingPunct="1"/>
            <a:r>
              <a:rPr lang="zh-CN" altLang="en-US" dirty="0"/>
              <a:t>二次分配</a:t>
            </a:r>
            <a:endParaRPr lang="en-US" altLang="zh-CN" dirty="0"/>
          </a:p>
          <a:p>
            <a:pPr lvl="1" eaLnBrk="1" hangingPunct="1"/>
            <a:r>
              <a:rPr lang="zh-CN" altLang="en-US" dirty="0"/>
              <a:t>在初次分配基础上，通过税收、转移支付等在全社会范围内的分配</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92D395BB-0842-4874-B8B9-DF2EC036C1DD}"/>
              </a:ext>
            </a:extLst>
          </p:cNvPr>
          <p:cNvSpPr>
            <a:spLocks noGrp="1"/>
          </p:cNvSpPr>
          <p:nvPr>
            <p:ph type="title"/>
          </p:nvPr>
        </p:nvSpPr>
        <p:spPr/>
        <p:txBody>
          <a:bodyPr/>
          <a:lstStyle/>
          <a:p>
            <a:r>
              <a:rPr lang="zh-CN" altLang="en-US" dirty="0"/>
              <a:t>中国劳动报酬份额的变化</a:t>
            </a:r>
          </a:p>
        </p:txBody>
      </p:sp>
      <p:sp>
        <p:nvSpPr>
          <p:cNvPr id="22532" name="矩形 3">
            <a:extLst>
              <a:ext uri="{FF2B5EF4-FFF2-40B4-BE49-F238E27FC236}">
                <a16:creationId xmlns:a16="http://schemas.microsoft.com/office/drawing/2014/main" id="{A70B7E8B-0579-4C1B-9AA3-F98340AB7DAE}"/>
              </a:ext>
            </a:extLst>
          </p:cNvPr>
          <p:cNvSpPr>
            <a:spLocks noChangeArrowheads="1"/>
          </p:cNvSpPr>
          <p:nvPr/>
        </p:nvSpPr>
        <p:spPr bwMode="auto">
          <a:xfrm>
            <a:off x="906780" y="1690688"/>
            <a:ext cx="103784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t>美国国民总收入的</a:t>
            </a:r>
            <a:r>
              <a:rPr lang="en-US" altLang="zh-CN" sz="2000" dirty="0"/>
              <a:t>70%</a:t>
            </a:r>
            <a:r>
              <a:rPr lang="zh-CN" altLang="en-US" sz="2000" dirty="0"/>
              <a:t>是劳动报酬，其他国家也普遍都在</a:t>
            </a:r>
            <a:r>
              <a:rPr lang="en-US" altLang="zh-CN" sz="2000" dirty="0"/>
              <a:t>54% ~65%</a:t>
            </a:r>
            <a:r>
              <a:rPr lang="zh-CN" altLang="en-US" sz="2000" dirty="0"/>
              <a:t>之间。</a:t>
            </a:r>
          </a:p>
          <a:p>
            <a:pPr eaLnBrk="1" hangingPunct="1"/>
            <a:endParaRPr lang="zh-CN" altLang="en-US" sz="2000" dirty="0"/>
          </a:p>
        </p:txBody>
      </p:sp>
      <p:pic>
        <p:nvPicPr>
          <p:cNvPr id="2" name="图片 1">
            <a:extLst>
              <a:ext uri="{FF2B5EF4-FFF2-40B4-BE49-F238E27FC236}">
                <a16:creationId xmlns:a16="http://schemas.microsoft.com/office/drawing/2014/main" id="{36206261-2BF9-47EF-80D5-4943E8CA4D33}"/>
              </a:ext>
            </a:extLst>
          </p:cNvPr>
          <p:cNvPicPr>
            <a:picLocks noChangeAspect="1"/>
          </p:cNvPicPr>
          <p:nvPr/>
        </p:nvPicPr>
        <p:blipFill>
          <a:blip r:embed="rId2"/>
          <a:stretch>
            <a:fillRect/>
          </a:stretch>
        </p:blipFill>
        <p:spPr>
          <a:xfrm>
            <a:off x="746760" y="2398574"/>
            <a:ext cx="10303133" cy="400601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88514412-D9A9-416D-A4BE-DD5F1383D5EE}"/>
              </a:ext>
            </a:extLst>
          </p:cNvPr>
          <p:cNvSpPr>
            <a:spLocks noGrp="1"/>
          </p:cNvSpPr>
          <p:nvPr>
            <p:ph type="title"/>
          </p:nvPr>
        </p:nvSpPr>
        <p:spPr/>
        <p:txBody>
          <a:bodyPr/>
          <a:lstStyle/>
          <a:p>
            <a:pPr eaLnBrk="1" hangingPunct="1"/>
            <a:r>
              <a:rPr lang="zh-CN" altLang="en-US"/>
              <a:t>个人收入分配</a:t>
            </a:r>
          </a:p>
        </p:txBody>
      </p:sp>
      <p:sp>
        <p:nvSpPr>
          <p:cNvPr id="24579" name="内容占位符 2">
            <a:extLst>
              <a:ext uri="{FF2B5EF4-FFF2-40B4-BE49-F238E27FC236}">
                <a16:creationId xmlns:a16="http://schemas.microsoft.com/office/drawing/2014/main" id="{98DCD8F8-B5AB-48A0-93AC-50730D7CBD36}"/>
              </a:ext>
            </a:extLst>
          </p:cNvPr>
          <p:cNvSpPr>
            <a:spLocks noGrp="1"/>
          </p:cNvSpPr>
          <p:nvPr>
            <p:ph idx="1"/>
          </p:nvPr>
        </p:nvSpPr>
        <p:spPr/>
        <p:txBody>
          <a:bodyPr/>
          <a:lstStyle/>
          <a:p>
            <a:pPr eaLnBrk="1" hangingPunct="1"/>
            <a:r>
              <a:rPr lang="zh-CN" altLang="en-US"/>
              <a:t>个人收入的定义</a:t>
            </a:r>
            <a:endParaRPr lang="en-US" altLang="zh-CN"/>
          </a:p>
          <a:p>
            <a:pPr lvl="1" eaLnBrk="1" hangingPunct="1"/>
            <a:r>
              <a:rPr lang="zh-CN" altLang="en-US"/>
              <a:t>通俗地讲，就是一定时期内获得的用于个人或家庭现在与将来消费的资源的市场价值。</a:t>
            </a:r>
            <a:endParaRPr lang="en-US" altLang="zh-CN"/>
          </a:p>
          <a:p>
            <a:pPr eaLnBrk="1" hangingPunct="1"/>
            <a:r>
              <a:rPr lang="zh-CN" altLang="en-US"/>
              <a:t>个人收入的计算</a:t>
            </a:r>
            <a:endParaRPr lang="en-US" altLang="zh-CN"/>
          </a:p>
          <a:p>
            <a:pPr lvl="1" eaLnBrk="1" hangingPunct="1"/>
            <a:r>
              <a:rPr lang="zh-CN" altLang="en-US"/>
              <a:t>具体到实际收入的计算上，与此定义最接近的是家庭或个人可支配收入。</a:t>
            </a:r>
            <a:endParaRPr lang="en-US" altLang="zh-CN"/>
          </a:p>
          <a:p>
            <a:pPr lvl="1" eaLnBrk="1" hangingPunct="1"/>
            <a:r>
              <a:rPr lang="zh-CN" altLang="en-US"/>
              <a:t>在中国，城镇用家庭人均可支配收入，农村用家庭人均纯收入。</a:t>
            </a:r>
            <a:endParaRPr lang="en-US" altLang="zh-CN"/>
          </a:p>
          <a:p>
            <a:pPr lvl="1" eaLnBrk="1" hangingPunct="1"/>
            <a:r>
              <a:rPr lang="zh-CN" altLang="en-US"/>
              <a:t>从</a:t>
            </a:r>
            <a:r>
              <a:rPr lang="en-US" altLang="zh-CN"/>
              <a:t>2013</a:t>
            </a:r>
            <a:r>
              <a:rPr lang="zh-CN" altLang="en-US"/>
              <a:t>年起，统一为居民可支配收入，不再使用农村居民人均纯收入概念。</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766AE-A43A-4DDE-9218-A3B0DA462CE8}"/>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479B2D77-34C3-4B7A-B3AF-C76DD69775D3}"/>
              </a:ext>
            </a:extLst>
          </p:cNvPr>
          <p:cNvSpPr>
            <a:spLocks noGrp="1"/>
          </p:cNvSpPr>
          <p:nvPr>
            <p:ph idx="1"/>
          </p:nvPr>
        </p:nvSpPr>
        <p:spPr/>
        <p:txBody>
          <a:bodyPr>
            <a:normAutofit/>
          </a:bodyPr>
          <a:lstStyle/>
          <a:p>
            <a:r>
              <a:rPr lang="zh-CN" altLang="zh-CN" dirty="0"/>
              <a:t>工资的决定</a:t>
            </a:r>
          </a:p>
          <a:p>
            <a:r>
              <a:rPr lang="zh-CN" altLang="zh-CN" dirty="0"/>
              <a:t>工资差别</a:t>
            </a:r>
          </a:p>
          <a:p>
            <a:r>
              <a:rPr lang="zh-CN" altLang="zh-CN" dirty="0"/>
              <a:t>收入不平等的测量</a:t>
            </a:r>
          </a:p>
          <a:p>
            <a:r>
              <a:rPr lang="zh-CN" altLang="zh-CN" dirty="0"/>
              <a:t>中国的收入分配</a:t>
            </a:r>
            <a:r>
              <a:rPr lang="zh-CN" altLang="en-US" dirty="0"/>
              <a:t>状况</a:t>
            </a:r>
            <a:endParaRPr lang="zh-CN" altLang="zh-CN" dirty="0"/>
          </a:p>
          <a:p>
            <a:endParaRPr lang="zh-CN" altLang="en-US" dirty="0"/>
          </a:p>
        </p:txBody>
      </p:sp>
    </p:spTree>
    <p:extLst>
      <p:ext uri="{BB962C8B-B14F-4D97-AF65-F5344CB8AC3E}">
        <p14:creationId xmlns:p14="http://schemas.microsoft.com/office/powerpoint/2010/main" val="2467611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9A396695-DCF8-4452-9747-7B70146AB03C}"/>
              </a:ext>
            </a:extLst>
          </p:cNvPr>
          <p:cNvSpPr>
            <a:spLocks noGrp="1"/>
          </p:cNvSpPr>
          <p:nvPr>
            <p:ph type="title"/>
          </p:nvPr>
        </p:nvSpPr>
        <p:spPr/>
        <p:txBody>
          <a:bodyPr/>
          <a:lstStyle/>
          <a:p>
            <a:pPr eaLnBrk="1" hangingPunct="1"/>
            <a:r>
              <a:rPr lang="zh-CN" altLang="en-US"/>
              <a:t>个人收入的统计</a:t>
            </a:r>
          </a:p>
        </p:txBody>
      </p:sp>
      <p:sp>
        <p:nvSpPr>
          <p:cNvPr id="3" name="内容占位符 2">
            <a:extLst>
              <a:ext uri="{FF2B5EF4-FFF2-40B4-BE49-F238E27FC236}">
                <a16:creationId xmlns:a16="http://schemas.microsoft.com/office/drawing/2014/main" id="{95B83FE7-3B59-41EB-8C8D-E7BBCF0DBB4C}"/>
              </a:ext>
            </a:extLst>
          </p:cNvPr>
          <p:cNvSpPr>
            <a:spLocks noGrp="1"/>
          </p:cNvSpPr>
          <p:nvPr>
            <p:ph idx="1"/>
          </p:nvPr>
        </p:nvSpPr>
        <p:spPr>
          <a:xfrm>
            <a:off x="838200" y="1966912"/>
            <a:ext cx="8642350" cy="4525963"/>
          </a:xfrm>
        </p:spPr>
        <p:txBody>
          <a:bodyPr rtlCol="0">
            <a:normAutofit/>
          </a:bodyPr>
          <a:lstStyle/>
          <a:p>
            <a:pPr>
              <a:defRPr/>
            </a:pPr>
            <a:r>
              <a:rPr lang="zh-CN" altLang="en-US" dirty="0"/>
              <a:t>统计指标</a:t>
            </a:r>
            <a:endParaRPr lang="en-US" altLang="zh-CN" dirty="0"/>
          </a:p>
          <a:p>
            <a:pPr lvl="1">
              <a:defRPr/>
            </a:pPr>
            <a:r>
              <a:rPr lang="zh-CN" altLang="en-US" dirty="0"/>
              <a:t>收入一般是指个人收入，或者按照我们通常统计测量的指标是家庭收入。</a:t>
            </a:r>
            <a:endParaRPr lang="en-US" altLang="zh-CN" dirty="0"/>
          </a:p>
          <a:p>
            <a:pPr lvl="1">
              <a:defRPr/>
            </a:pPr>
            <a:r>
              <a:rPr lang="zh-CN" altLang="en-US" dirty="0"/>
              <a:t>家庭收入测算，与家庭人口有关，包括非工作人口</a:t>
            </a:r>
            <a:endParaRPr lang="en-US" altLang="zh-CN" dirty="0"/>
          </a:p>
          <a:p>
            <a:pPr>
              <a:defRPr/>
            </a:pPr>
            <a:r>
              <a:rPr lang="zh-CN" altLang="en-US" dirty="0"/>
              <a:t>个人收入的构成</a:t>
            </a:r>
            <a:endParaRPr lang="en-US" altLang="zh-CN" dirty="0"/>
          </a:p>
          <a:p>
            <a:pPr lvl="1">
              <a:defRPr/>
            </a:pPr>
            <a:r>
              <a:rPr lang="zh-CN" altLang="en-US" dirty="0"/>
              <a:t>工资性收入、经营性收入、财产性收入、转移性收入</a:t>
            </a:r>
            <a:endParaRPr lang="en-US" altLang="zh-CN" dirty="0"/>
          </a:p>
          <a:p>
            <a:pPr>
              <a:defRPr/>
            </a:pPr>
            <a:r>
              <a:rPr lang="zh-CN" altLang="en-US" dirty="0"/>
              <a:t>收入统计的难点</a:t>
            </a:r>
            <a:endParaRPr lang="en-US" altLang="zh-CN" dirty="0"/>
          </a:p>
          <a:p>
            <a:pPr lvl="1">
              <a:defRPr/>
            </a:pPr>
            <a:r>
              <a:rPr lang="zh-CN" altLang="en-US" dirty="0"/>
              <a:t>灰色收入、非法收入</a:t>
            </a:r>
            <a:endParaRPr lang="en-US" altLang="zh-CN" dirty="0"/>
          </a:p>
          <a:p>
            <a:pPr lvl="1">
              <a:defRPr/>
            </a:pPr>
            <a:r>
              <a:rPr lang="zh-CN" altLang="en-US" dirty="0"/>
              <a:t>从而影响我们对收入分配差距状况的判断</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D6E2CAB0-5344-451C-9A4B-F3D5E585AC1F}"/>
              </a:ext>
            </a:extLst>
          </p:cNvPr>
          <p:cNvSpPr>
            <a:spLocks noGrp="1"/>
          </p:cNvSpPr>
          <p:nvPr>
            <p:ph type="title"/>
          </p:nvPr>
        </p:nvSpPr>
        <p:spPr/>
        <p:txBody>
          <a:bodyPr/>
          <a:lstStyle/>
          <a:p>
            <a:r>
              <a:rPr lang="zh-CN" altLang="en-US"/>
              <a:t>全国居民人均可支配收入及其增长速度</a:t>
            </a:r>
          </a:p>
        </p:txBody>
      </p:sp>
      <p:sp>
        <p:nvSpPr>
          <p:cNvPr id="26627" name="TextBox 4">
            <a:extLst>
              <a:ext uri="{FF2B5EF4-FFF2-40B4-BE49-F238E27FC236}">
                <a16:creationId xmlns:a16="http://schemas.microsoft.com/office/drawing/2014/main" id="{17334EFE-435F-461E-873D-E209439C93EE}"/>
              </a:ext>
            </a:extLst>
          </p:cNvPr>
          <p:cNvSpPr txBox="1">
            <a:spLocks noChangeArrowheads="1"/>
          </p:cNvSpPr>
          <p:nvPr/>
        </p:nvSpPr>
        <p:spPr bwMode="auto">
          <a:xfrm>
            <a:off x="2381251" y="6000750"/>
            <a:ext cx="2500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NBS</a:t>
            </a:r>
            <a:r>
              <a:rPr lang="zh-CN" altLang="en-US"/>
              <a:t>：统计公报</a:t>
            </a:r>
            <a:r>
              <a:rPr lang="en-US" altLang="zh-CN"/>
              <a:t>2017</a:t>
            </a:r>
            <a:endParaRPr lang="zh-CN" altLang="en-US"/>
          </a:p>
        </p:txBody>
      </p:sp>
      <p:pic>
        <p:nvPicPr>
          <p:cNvPr id="26628" name="Picture 6" descr="http://www.stats.gov.cn/tjsj/zxfb/201802/W020180228395757688337_r75.png">
            <a:extLst>
              <a:ext uri="{FF2B5EF4-FFF2-40B4-BE49-F238E27FC236}">
                <a16:creationId xmlns:a16="http://schemas.microsoft.com/office/drawing/2014/main" id="{CBDA79F2-2889-47B7-A035-EDFE45873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909"/>
          <a:stretch>
            <a:fillRect/>
          </a:stretch>
        </p:blipFill>
        <p:spPr bwMode="auto">
          <a:xfrm>
            <a:off x="2711451" y="1989139"/>
            <a:ext cx="6888163"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9575D1EA-4F54-434B-B42E-8F095A7619E4}"/>
              </a:ext>
            </a:extLst>
          </p:cNvPr>
          <p:cNvSpPr>
            <a:spLocks noGrp="1"/>
          </p:cNvSpPr>
          <p:nvPr>
            <p:ph type="title"/>
          </p:nvPr>
        </p:nvSpPr>
        <p:spPr/>
        <p:txBody>
          <a:bodyPr/>
          <a:lstStyle/>
          <a:p>
            <a:pPr eaLnBrk="1" hangingPunct="1"/>
            <a:r>
              <a:rPr lang="zh-CN" altLang="en-US"/>
              <a:t>收入分配格局</a:t>
            </a:r>
          </a:p>
        </p:txBody>
      </p:sp>
      <p:sp>
        <p:nvSpPr>
          <p:cNvPr id="27651" name="内容占位符 2">
            <a:extLst>
              <a:ext uri="{FF2B5EF4-FFF2-40B4-BE49-F238E27FC236}">
                <a16:creationId xmlns:a16="http://schemas.microsoft.com/office/drawing/2014/main" id="{692973DA-6C74-4F15-8658-1882F1D4A708}"/>
              </a:ext>
            </a:extLst>
          </p:cNvPr>
          <p:cNvSpPr>
            <a:spLocks noGrp="1"/>
          </p:cNvSpPr>
          <p:nvPr>
            <p:ph idx="1"/>
          </p:nvPr>
        </p:nvSpPr>
        <p:spPr>
          <a:xfrm>
            <a:off x="904875" y="1884681"/>
            <a:ext cx="7931150" cy="4525963"/>
          </a:xfrm>
        </p:spPr>
        <p:txBody>
          <a:bodyPr/>
          <a:lstStyle/>
          <a:p>
            <a:pPr eaLnBrk="1" hangingPunct="1"/>
            <a:r>
              <a:rPr lang="zh-CN" altLang="en-US" dirty="0"/>
              <a:t>各收入阶层占全社会人口的比例</a:t>
            </a:r>
            <a:endParaRPr lang="en-US" altLang="zh-CN" dirty="0"/>
          </a:p>
          <a:p>
            <a:pPr eaLnBrk="1" hangingPunct="1"/>
            <a:r>
              <a:rPr lang="zh-CN" altLang="en-US" dirty="0"/>
              <a:t>金字塔型、橄榄型？</a:t>
            </a:r>
            <a:endParaRPr lang="en-US" altLang="zh-CN" dirty="0"/>
          </a:p>
          <a:p>
            <a:pPr eaLnBrk="1" hangingPunct="1"/>
            <a:r>
              <a:rPr lang="zh-CN" altLang="en-US" dirty="0"/>
              <a:t>橄榄形格局的形成，任重而道远</a:t>
            </a:r>
            <a:endParaRPr lang="en-US" altLang="zh-CN" dirty="0"/>
          </a:p>
          <a:p>
            <a:pPr lvl="1" eaLnBrk="1" hangingPunct="1"/>
            <a:r>
              <a:rPr lang="en-US" altLang="zh-CN" dirty="0"/>
              <a:t>20</a:t>
            </a:r>
            <a:r>
              <a:rPr lang="zh-CN" altLang="en-US" dirty="0"/>
              <a:t>年或许以上？</a:t>
            </a:r>
            <a:endParaRPr lang="en-US" altLang="zh-CN" dirty="0"/>
          </a:p>
          <a:p>
            <a:pPr eaLnBrk="1" hangingPunct="1"/>
            <a:r>
              <a:rPr lang="zh-CN" altLang="en-US" dirty="0"/>
              <a:t>目标：保低、扩中、调高</a:t>
            </a:r>
          </a:p>
        </p:txBody>
      </p:sp>
      <p:pic>
        <p:nvPicPr>
          <p:cNvPr id="27652" name="Picture 5" descr="http://t2.baidu.com/it/u=2950271641,66235917&amp;fm=0&amp;gp=0.jpg">
            <a:hlinkClick r:id="rId2"/>
            <a:extLst>
              <a:ext uri="{FF2B5EF4-FFF2-40B4-BE49-F238E27FC236}">
                <a16:creationId xmlns:a16="http://schemas.microsoft.com/office/drawing/2014/main" id="{95082B46-5458-4F9B-9C6A-EA6997628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425" y="3573463"/>
            <a:ext cx="2743200"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FDAC719C-C5E3-4F36-88EA-430322C72293}"/>
              </a:ext>
            </a:extLst>
          </p:cNvPr>
          <p:cNvSpPr>
            <a:spLocks noGrp="1"/>
          </p:cNvSpPr>
          <p:nvPr>
            <p:ph type="title"/>
          </p:nvPr>
        </p:nvSpPr>
        <p:spPr/>
        <p:txBody>
          <a:bodyPr/>
          <a:lstStyle/>
          <a:p>
            <a:pPr eaLnBrk="1" hangingPunct="1"/>
            <a:r>
              <a:rPr lang="zh-CN" altLang="en-US"/>
              <a:t>对收入差距的衡量</a:t>
            </a:r>
          </a:p>
        </p:txBody>
      </p:sp>
      <p:sp>
        <p:nvSpPr>
          <p:cNvPr id="28675" name="内容占位符 2">
            <a:extLst>
              <a:ext uri="{FF2B5EF4-FFF2-40B4-BE49-F238E27FC236}">
                <a16:creationId xmlns:a16="http://schemas.microsoft.com/office/drawing/2014/main" id="{76E6EB31-EFC5-4F5F-9705-9DD391976FB8}"/>
              </a:ext>
            </a:extLst>
          </p:cNvPr>
          <p:cNvSpPr>
            <a:spLocks noGrp="1"/>
          </p:cNvSpPr>
          <p:nvPr>
            <p:ph idx="1"/>
          </p:nvPr>
        </p:nvSpPr>
        <p:spPr/>
        <p:txBody>
          <a:bodyPr/>
          <a:lstStyle/>
          <a:p>
            <a:pPr eaLnBrk="1" hangingPunct="1"/>
            <a:r>
              <a:rPr lang="zh-CN" altLang="en-US"/>
              <a:t>收入等分法</a:t>
            </a:r>
            <a:endParaRPr lang="en-US" altLang="zh-CN"/>
          </a:p>
          <a:p>
            <a:pPr eaLnBrk="1" hangingPunct="1"/>
            <a:r>
              <a:rPr lang="zh-CN" altLang="en-US"/>
              <a:t>差别倍数</a:t>
            </a:r>
            <a:endParaRPr lang="en-US" altLang="zh-CN"/>
          </a:p>
          <a:p>
            <a:pPr eaLnBrk="1" hangingPunct="1"/>
            <a:r>
              <a:rPr lang="zh-CN" altLang="en-US"/>
              <a:t>洛沦兹曲线</a:t>
            </a:r>
            <a:endParaRPr lang="en-US" altLang="zh-CN"/>
          </a:p>
          <a:p>
            <a:pPr eaLnBrk="1" hangingPunct="1"/>
            <a:r>
              <a:rPr lang="zh-CN" altLang="en-US"/>
              <a:t>基尼系数</a:t>
            </a:r>
            <a:endParaRPr lang="en-US" altLang="zh-CN"/>
          </a:p>
          <a:p>
            <a:pPr eaLnBrk="1" hangingPunct="1"/>
            <a:r>
              <a:rPr lang="zh-CN" altLang="en-US"/>
              <a:t>泰尔指数</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D95A46F1-FF33-4657-8DC7-C5FECF60E771}"/>
              </a:ext>
            </a:extLst>
          </p:cNvPr>
          <p:cNvSpPr>
            <a:spLocks noGrp="1"/>
          </p:cNvSpPr>
          <p:nvPr>
            <p:ph type="title"/>
          </p:nvPr>
        </p:nvSpPr>
        <p:spPr/>
        <p:txBody>
          <a:bodyPr/>
          <a:lstStyle/>
          <a:p>
            <a:pPr eaLnBrk="1" hangingPunct="1"/>
            <a:r>
              <a:rPr lang="zh-CN" altLang="en-US"/>
              <a:t>收入等分法</a:t>
            </a:r>
          </a:p>
        </p:txBody>
      </p:sp>
      <p:sp>
        <p:nvSpPr>
          <p:cNvPr id="29699" name="内容占位符 2">
            <a:extLst>
              <a:ext uri="{FF2B5EF4-FFF2-40B4-BE49-F238E27FC236}">
                <a16:creationId xmlns:a16="http://schemas.microsoft.com/office/drawing/2014/main" id="{6F41C029-F30D-4EC6-8FA4-F52AA2FFFA0B}"/>
              </a:ext>
            </a:extLst>
          </p:cNvPr>
          <p:cNvSpPr>
            <a:spLocks noGrp="1"/>
          </p:cNvSpPr>
          <p:nvPr>
            <p:ph idx="1"/>
          </p:nvPr>
        </p:nvSpPr>
        <p:spPr/>
        <p:txBody>
          <a:bodyPr/>
          <a:lstStyle/>
          <a:p>
            <a:pPr eaLnBrk="1" hangingPunct="1"/>
            <a:r>
              <a:rPr lang="zh-CN" altLang="en-US"/>
              <a:t>先将收入数据由低到高排列，再分为五个等分或十个等分。</a:t>
            </a:r>
            <a:endParaRPr lang="en-US" altLang="zh-CN"/>
          </a:p>
          <a:p>
            <a:pPr eaLnBrk="1" hangingPunct="1"/>
            <a:r>
              <a:rPr lang="zh-CN" altLang="en-US"/>
              <a:t>然后，将处于每个五分位或十分位上的收入数据进行对比</a:t>
            </a:r>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347A6C8D-4E60-4791-A3A3-932C3F103703}"/>
              </a:ext>
            </a:extLst>
          </p:cNvPr>
          <p:cNvSpPr>
            <a:spLocks noGrp="1"/>
          </p:cNvSpPr>
          <p:nvPr>
            <p:ph type="title"/>
          </p:nvPr>
        </p:nvSpPr>
        <p:spPr/>
        <p:txBody>
          <a:bodyPr/>
          <a:lstStyle/>
          <a:p>
            <a:r>
              <a:rPr lang="zh-CN" altLang="en-US"/>
              <a:t>中国城镇居民人均收入分等</a:t>
            </a:r>
          </a:p>
        </p:txBody>
      </p:sp>
      <p:sp>
        <p:nvSpPr>
          <p:cNvPr id="30723" name="TextBox 5">
            <a:extLst>
              <a:ext uri="{FF2B5EF4-FFF2-40B4-BE49-F238E27FC236}">
                <a16:creationId xmlns:a16="http://schemas.microsoft.com/office/drawing/2014/main" id="{CE404526-F925-40FF-A4D3-F0CA761B84EC}"/>
              </a:ext>
            </a:extLst>
          </p:cNvPr>
          <p:cNvSpPr txBox="1">
            <a:spLocks noChangeArrowheads="1"/>
          </p:cNvSpPr>
          <p:nvPr/>
        </p:nvSpPr>
        <p:spPr bwMode="auto">
          <a:xfrm>
            <a:off x="2135189" y="5805488"/>
            <a:ext cx="43894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资料来源：</a:t>
            </a:r>
            <a:r>
              <a:rPr lang="en-US" altLang="zh-CN"/>
              <a:t>NBS</a:t>
            </a:r>
            <a:r>
              <a:rPr lang="zh-CN" altLang="en-US"/>
              <a:t>，历年。</a:t>
            </a:r>
            <a:endParaRPr lang="en-US" altLang="zh-CN"/>
          </a:p>
          <a:p>
            <a:pPr eaLnBrk="1" hangingPunct="1"/>
            <a:r>
              <a:rPr lang="zh-CN" altLang="en-US"/>
              <a:t>注：</a:t>
            </a:r>
            <a:r>
              <a:rPr lang="en-US" altLang="zh-CN"/>
              <a:t>2012</a:t>
            </a:r>
            <a:r>
              <a:rPr lang="zh-CN" altLang="en-US"/>
              <a:t>年之后，再无此分类统计数据。</a:t>
            </a:r>
          </a:p>
        </p:txBody>
      </p:sp>
      <p:pic>
        <p:nvPicPr>
          <p:cNvPr id="30724" name="Picture 6">
            <a:extLst>
              <a:ext uri="{FF2B5EF4-FFF2-40B4-BE49-F238E27FC236}">
                <a16:creationId xmlns:a16="http://schemas.microsoft.com/office/drawing/2014/main" id="{72A4E157-2F37-426F-9A9D-26604ED43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1668464"/>
            <a:ext cx="7659688" cy="376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5D32FBC4-1705-4D74-B817-F560F69F6A1B}"/>
              </a:ext>
            </a:extLst>
          </p:cNvPr>
          <p:cNvSpPr>
            <a:spLocks noGrp="1"/>
          </p:cNvSpPr>
          <p:nvPr>
            <p:ph type="title"/>
          </p:nvPr>
        </p:nvSpPr>
        <p:spPr/>
        <p:txBody>
          <a:bodyPr/>
          <a:lstStyle/>
          <a:p>
            <a:pPr eaLnBrk="1" hangingPunct="1"/>
            <a:r>
              <a:rPr lang="zh-CN" altLang="en-US"/>
              <a:t>差别倍数</a:t>
            </a:r>
          </a:p>
        </p:txBody>
      </p:sp>
      <p:sp>
        <p:nvSpPr>
          <p:cNvPr id="31747" name="内容占位符 2">
            <a:extLst>
              <a:ext uri="{FF2B5EF4-FFF2-40B4-BE49-F238E27FC236}">
                <a16:creationId xmlns:a16="http://schemas.microsoft.com/office/drawing/2014/main" id="{C5C6DAE5-F79C-416C-A844-0A4A8EC6E0EA}"/>
              </a:ext>
            </a:extLst>
          </p:cNvPr>
          <p:cNvSpPr>
            <a:spLocks noGrp="1"/>
          </p:cNvSpPr>
          <p:nvPr>
            <p:ph idx="1"/>
          </p:nvPr>
        </p:nvSpPr>
        <p:spPr/>
        <p:txBody>
          <a:bodyPr/>
          <a:lstStyle/>
          <a:p>
            <a:pPr eaLnBrk="1" hangingPunct="1"/>
            <a:r>
              <a:rPr lang="zh-CN" altLang="en-US"/>
              <a:t>定义</a:t>
            </a:r>
            <a:endParaRPr lang="en-US" altLang="zh-CN"/>
          </a:p>
          <a:p>
            <a:pPr lvl="1" eaLnBrk="1" hangingPunct="1"/>
            <a:r>
              <a:rPr lang="zh-CN" altLang="en-US"/>
              <a:t>指个人或家庭的最高收入与最低收入之间比例</a:t>
            </a:r>
            <a:endParaRPr lang="en-US" altLang="zh-CN"/>
          </a:p>
          <a:p>
            <a:pPr eaLnBrk="1" hangingPunct="1"/>
            <a:r>
              <a:rPr lang="zh-CN" altLang="en-US"/>
              <a:t>含义</a:t>
            </a:r>
            <a:endParaRPr lang="en-US" altLang="zh-CN"/>
          </a:p>
          <a:p>
            <a:pPr lvl="1" eaLnBrk="1" hangingPunct="1"/>
            <a:r>
              <a:rPr lang="zh-CN" altLang="en-US"/>
              <a:t>反映居民收入极值之间的相对差距。</a:t>
            </a:r>
            <a:endParaRPr lang="en-US" altLang="zh-CN"/>
          </a:p>
          <a:p>
            <a:pPr eaLnBrk="1" hangingPunct="1"/>
            <a:r>
              <a:rPr lang="zh-CN" altLang="en-US"/>
              <a:t>例如</a:t>
            </a:r>
            <a:endParaRPr lang="en-US" altLang="zh-CN"/>
          </a:p>
          <a:p>
            <a:pPr lvl="1" eaLnBrk="1" hangingPunct="1"/>
            <a:r>
              <a:rPr lang="zh-CN" altLang="en-US"/>
              <a:t>将个人或家庭收入的最大和最小的五分位或十分位数进行比较（</a:t>
            </a:r>
            <a:r>
              <a:rPr lang="en-US" altLang="zh-CN"/>
              <a:t>6</a:t>
            </a:r>
            <a:r>
              <a:rPr lang="zh-CN" altLang="en-US"/>
              <a:t>倍左右）。</a:t>
            </a:r>
          </a:p>
          <a:p>
            <a:pPr eaLnBrk="1" hangingPunct="1"/>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1162F211-6E0D-44E5-A667-2E1CED98EC5B}"/>
              </a:ext>
            </a:extLst>
          </p:cNvPr>
          <p:cNvSpPr>
            <a:spLocks noGrp="1"/>
          </p:cNvSpPr>
          <p:nvPr>
            <p:ph type="title"/>
          </p:nvPr>
        </p:nvSpPr>
        <p:spPr/>
        <p:txBody>
          <a:bodyPr/>
          <a:lstStyle/>
          <a:p>
            <a:pPr eaLnBrk="1" hangingPunct="1"/>
            <a:r>
              <a:rPr lang="zh-CN" altLang="en-US"/>
              <a:t>洛沦兹曲线</a:t>
            </a:r>
          </a:p>
        </p:txBody>
      </p:sp>
      <p:sp>
        <p:nvSpPr>
          <p:cNvPr id="5" name="内容占位符 4">
            <a:extLst>
              <a:ext uri="{FF2B5EF4-FFF2-40B4-BE49-F238E27FC236}">
                <a16:creationId xmlns:a16="http://schemas.microsoft.com/office/drawing/2014/main" id="{F24F0967-E51F-4EE2-A9DA-80FFEEAD18D3}"/>
              </a:ext>
            </a:extLst>
          </p:cNvPr>
          <p:cNvSpPr>
            <a:spLocks noGrp="1"/>
          </p:cNvSpPr>
          <p:nvPr>
            <p:ph sz="half" idx="2"/>
          </p:nvPr>
        </p:nvSpPr>
        <p:spPr/>
        <p:txBody>
          <a:bodyPr rtlCol="0">
            <a:normAutofit/>
          </a:bodyPr>
          <a:lstStyle/>
          <a:p>
            <a:pPr>
              <a:defRPr/>
            </a:pPr>
            <a:r>
              <a:rPr lang="zh-CN" altLang="en-US" dirty="0"/>
              <a:t>当收入绝对平均时，洛沦兹曲线是连接（</a:t>
            </a:r>
            <a:r>
              <a:rPr lang="en-US" altLang="zh-CN" dirty="0"/>
              <a:t>0,0</a:t>
            </a:r>
            <a:r>
              <a:rPr lang="zh-CN" altLang="en-US" dirty="0"/>
              <a:t>）和（</a:t>
            </a:r>
            <a:r>
              <a:rPr lang="en-US" altLang="zh-CN" dirty="0"/>
              <a:t>1,1</a:t>
            </a:r>
            <a:r>
              <a:rPr lang="zh-CN" altLang="en-US" dirty="0"/>
              <a:t>）两点的直线</a:t>
            </a:r>
            <a:r>
              <a:rPr lang="en-US" altLang="zh-CN" dirty="0"/>
              <a:t>OA</a:t>
            </a:r>
            <a:r>
              <a:rPr lang="zh-CN" altLang="en-US" dirty="0"/>
              <a:t>，也称绝对平均线。</a:t>
            </a:r>
            <a:endParaRPr lang="en-US" altLang="zh-CN" dirty="0"/>
          </a:p>
          <a:p>
            <a:pPr>
              <a:defRPr/>
            </a:pPr>
            <a:r>
              <a:rPr lang="zh-CN" altLang="en-US" dirty="0"/>
              <a:t>当收入绝对不平等时，洛伦兹曲线为折线</a:t>
            </a:r>
            <a:r>
              <a:rPr lang="en-US" altLang="zh-CN" dirty="0"/>
              <a:t>OBA</a:t>
            </a:r>
            <a:r>
              <a:rPr lang="zh-CN" altLang="en-US" dirty="0"/>
              <a:t>，也称绝对不平均线。</a:t>
            </a:r>
            <a:endParaRPr lang="en-US" altLang="zh-CN" dirty="0"/>
          </a:p>
          <a:p>
            <a:pPr>
              <a:defRPr/>
            </a:pPr>
            <a:r>
              <a:rPr lang="zh-CN" altLang="en-US" dirty="0"/>
              <a:t>洛伦兹曲线的弯曲程度越大，收入分配就越不平均。</a:t>
            </a:r>
          </a:p>
        </p:txBody>
      </p:sp>
      <p:pic>
        <p:nvPicPr>
          <p:cNvPr id="32772" name="Picture 5">
            <a:extLst>
              <a:ext uri="{FF2B5EF4-FFF2-40B4-BE49-F238E27FC236}">
                <a16:creationId xmlns:a16="http://schemas.microsoft.com/office/drawing/2014/main" id="{938C8FC0-87F4-4E7A-92A2-C5EA882D2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989138"/>
            <a:ext cx="507682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0C85BAE4-8071-4EAC-AAC1-81D260EF1267}"/>
              </a:ext>
            </a:extLst>
          </p:cNvPr>
          <p:cNvSpPr>
            <a:spLocks noGrp="1"/>
          </p:cNvSpPr>
          <p:nvPr>
            <p:ph type="title"/>
          </p:nvPr>
        </p:nvSpPr>
        <p:spPr/>
        <p:txBody>
          <a:bodyPr/>
          <a:lstStyle/>
          <a:p>
            <a:pPr eaLnBrk="1" hangingPunct="1"/>
            <a:r>
              <a:rPr lang="zh-CN" altLang="en-US"/>
              <a:t>基尼系数</a:t>
            </a:r>
          </a:p>
        </p:txBody>
      </p:sp>
      <p:sp>
        <p:nvSpPr>
          <p:cNvPr id="3" name="内容占位符 2">
            <a:extLst>
              <a:ext uri="{FF2B5EF4-FFF2-40B4-BE49-F238E27FC236}">
                <a16:creationId xmlns:a16="http://schemas.microsoft.com/office/drawing/2014/main" id="{BE5655CC-53A2-4AD6-9AD8-17A020575C3A}"/>
              </a:ext>
            </a:extLst>
          </p:cNvPr>
          <p:cNvSpPr>
            <a:spLocks noGrp="1"/>
          </p:cNvSpPr>
          <p:nvPr>
            <p:ph idx="1"/>
          </p:nvPr>
        </p:nvSpPr>
        <p:spPr/>
        <p:txBody>
          <a:bodyPr rtlCol="0">
            <a:normAutofit/>
          </a:bodyPr>
          <a:lstStyle/>
          <a:p>
            <a:pPr>
              <a:defRPr/>
            </a:pPr>
            <a:r>
              <a:rPr lang="zh-CN" altLang="en-US" dirty="0"/>
              <a:t>定义</a:t>
            </a:r>
            <a:endParaRPr lang="en-US" altLang="zh-CN" dirty="0"/>
          </a:p>
          <a:p>
            <a:pPr lvl="1">
              <a:defRPr/>
            </a:pPr>
            <a:r>
              <a:rPr lang="zh-CN" altLang="en-US" dirty="0"/>
              <a:t>是意大利的统计学家基尼在洛伦兹曲线的基础上提出的反映收入分配平均程度的数量指标。</a:t>
            </a:r>
            <a:endParaRPr lang="en-US" altLang="zh-CN" dirty="0"/>
          </a:p>
          <a:p>
            <a:pPr lvl="1">
              <a:defRPr/>
            </a:pPr>
            <a:r>
              <a:rPr lang="zh-CN" altLang="en-US" dirty="0"/>
              <a:t>指夹在平均线</a:t>
            </a:r>
            <a:r>
              <a:rPr lang="en-US" altLang="zh-CN" dirty="0"/>
              <a:t>OA</a:t>
            </a:r>
            <a:r>
              <a:rPr lang="zh-CN" altLang="en-US" dirty="0"/>
              <a:t>和洛伦兹曲线</a:t>
            </a:r>
            <a:r>
              <a:rPr lang="en-US" altLang="zh-CN" dirty="0"/>
              <a:t>L</a:t>
            </a:r>
            <a:r>
              <a:rPr lang="zh-CN" altLang="en-US" dirty="0"/>
              <a:t>之间的面积与三角形</a:t>
            </a:r>
            <a:r>
              <a:rPr lang="en-US" altLang="zh-CN" dirty="0"/>
              <a:t>OAB</a:t>
            </a:r>
            <a:r>
              <a:rPr lang="zh-CN" altLang="en-US" dirty="0"/>
              <a:t>的面积之比，用</a:t>
            </a:r>
            <a:r>
              <a:rPr lang="en-US" altLang="zh-CN" dirty="0"/>
              <a:t>G</a:t>
            </a:r>
            <a:r>
              <a:rPr lang="zh-CN" altLang="en-US" dirty="0"/>
              <a:t>表示。</a:t>
            </a:r>
            <a:endParaRPr lang="en-US" altLang="zh-CN" dirty="0"/>
          </a:p>
          <a:p>
            <a:pPr lvl="1">
              <a:defRPr/>
            </a:pPr>
            <a:r>
              <a:rPr lang="zh-CN" altLang="en-US" dirty="0"/>
              <a:t>现实中，</a:t>
            </a:r>
            <a:r>
              <a:rPr lang="en-US" altLang="zh-CN" dirty="0" err="1"/>
              <a:t>Gini</a:t>
            </a:r>
            <a:r>
              <a:rPr lang="zh-CN" altLang="en-US" dirty="0"/>
              <a:t>系数总在</a:t>
            </a:r>
            <a:r>
              <a:rPr lang="en-US" altLang="zh-CN" dirty="0"/>
              <a:t>0-1</a:t>
            </a:r>
            <a:r>
              <a:rPr lang="zh-CN" altLang="en-US" dirty="0"/>
              <a:t>之间。值越小，收入越平均。</a:t>
            </a:r>
            <a:endParaRPr lang="en-US" altLang="zh-CN" dirty="0"/>
          </a:p>
          <a:p>
            <a:pPr lvl="1">
              <a:defRPr/>
            </a:pPr>
            <a:r>
              <a:rPr lang="zh-CN" altLang="en-US" dirty="0"/>
              <a:t>一般标准：</a:t>
            </a:r>
            <a:r>
              <a:rPr lang="en-US" altLang="zh-CN" dirty="0"/>
              <a:t>0.2</a:t>
            </a:r>
            <a:r>
              <a:rPr lang="zh-CN" altLang="en-US" dirty="0"/>
              <a:t>以下，绝对平均；</a:t>
            </a:r>
            <a:r>
              <a:rPr lang="en-US" altLang="zh-CN" dirty="0"/>
              <a:t>0.2-0.3</a:t>
            </a:r>
            <a:r>
              <a:rPr lang="zh-CN" altLang="en-US" dirty="0"/>
              <a:t>，比较平均；</a:t>
            </a:r>
            <a:r>
              <a:rPr lang="en-US" altLang="zh-CN" dirty="0"/>
              <a:t>0.3-0.4,</a:t>
            </a:r>
            <a:r>
              <a:rPr lang="zh-CN" altLang="en-US" dirty="0"/>
              <a:t>差距合理；</a:t>
            </a:r>
            <a:r>
              <a:rPr lang="en-US" altLang="zh-CN" dirty="0"/>
              <a:t>0.4-0.5</a:t>
            </a:r>
            <a:r>
              <a:rPr lang="zh-CN" altLang="en-US" dirty="0"/>
              <a:t>，差距偏大；</a:t>
            </a:r>
            <a:r>
              <a:rPr lang="en-US" altLang="zh-CN" dirty="0"/>
              <a:t>0.5</a:t>
            </a:r>
            <a:r>
              <a:rPr lang="zh-CN" altLang="en-US" dirty="0"/>
              <a:t>差距悬殊。（</a:t>
            </a:r>
            <a:r>
              <a:rPr lang="zh-CN" altLang="en-US" b="1" dirty="0"/>
              <a:t>但这个判断标准的出处是个谜！</a:t>
            </a:r>
            <a:r>
              <a:rPr lang="zh-CN" alt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a:extLst>
              <a:ext uri="{FF2B5EF4-FFF2-40B4-BE49-F238E27FC236}">
                <a16:creationId xmlns:a16="http://schemas.microsoft.com/office/drawing/2014/main" id="{EEA43246-9CC6-4DF3-B2C3-5433D8CA6E60}"/>
              </a:ext>
            </a:extLst>
          </p:cNvPr>
          <p:cNvSpPr>
            <a:spLocks noGrp="1"/>
          </p:cNvSpPr>
          <p:nvPr>
            <p:ph type="title"/>
          </p:nvPr>
        </p:nvSpPr>
        <p:spPr/>
        <p:txBody>
          <a:bodyPr/>
          <a:lstStyle/>
          <a:p>
            <a:pPr eaLnBrk="1" hangingPunct="1"/>
            <a:r>
              <a:rPr lang="zh-CN" altLang="en-US"/>
              <a:t>基尼系数的计算</a:t>
            </a:r>
          </a:p>
        </p:txBody>
      </p:sp>
      <p:sp>
        <p:nvSpPr>
          <p:cNvPr id="3" name="内容占位符 2">
            <a:extLst>
              <a:ext uri="{FF2B5EF4-FFF2-40B4-BE49-F238E27FC236}">
                <a16:creationId xmlns:a16="http://schemas.microsoft.com/office/drawing/2014/main" id="{8215A5B6-2284-412C-B8DA-3EC568EC4EE2}"/>
              </a:ext>
            </a:extLst>
          </p:cNvPr>
          <p:cNvSpPr>
            <a:spLocks noGrp="1"/>
          </p:cNvSpPr>
          <p:nvPr>
            <p:ph idx="1"/>
          </p:nvPr>
        </p:nvSpPr>
        <p:spPr/>
        <p:txBody>
          <a:bodyPr rtlCol="0">
            <a:normAutofit/>
          </a:bodyPr>
          <a:lstStyle/>
          <a:p>
            <a:pPr>
              <a:defRPr/>
            </a:pPr>
            <a:r>
              <a:rPr lang="zh-CN" altLang="en-US" dirty="0"/>
              <a:t>近似计算方法</a:t>
            </a:r>
            <a:endParaRPr lang="en-US" altLang="zh-CN" dirty="0"/>
          </a:p>
          <a:p>
            <a:pPr lvl="1">
              <a:defRPr/>
            </a:pPr>
            <a:endParaRPr lang="en-US" altLang="zh-CN" dirty="0"/>
          </a:p>
          <a:p>
            <a:pPr lvl="1">
              <a:defRPr/>
            </a:pPr>
            <a:r>
              <a:rPr lang="zh-CN" altLang="en-US" dirty="0"/>
              <a:t>其中：</a:t>
            </a:r>
            <a:endParaRPr lang="en-US" altLang="zh-CN" dirty="0"/>
          </a:p>
          <a:p>
            <a:pPr lvl="2">
              <a:defRPr/>
            </a:pPr>
            <a:r>
              <a:rPr lang="en-US" altLang="zh-CN" dirty="0" err="1"/>
              <a:t>Wi</a:t>
            </a:r>
            <a:r>
              <a:rPr lang="zh-CN" altLang="en-US" dirty="0"/>
              <a:t>为第</a:t>
            </a:r>
            <a:r>
              <a:rPr lang="en-US" altLang="zh-CN" dirty="0" err="1"/>
              <a:t>i</a:t>
            </a:r>
            <a:r>
              <a:rPr lang="zh-CN" altLang="en-US" dirty="0"/>
              <a:t>组收入组的户数占总户数的比重</a:t>
            </a:r>
            <a:endParaRPr lang="en-US" altLang="zh-CN" dirty="0"/>
          </a:p>
          <a:p>
            <a:pPr lvl="2">
              <a:defRPr/>
            </a:pPr>
            <a:r>
              <a:rPr lang="en-US" altLang="zh-CN" dirty="0"/>
              <a:t>Vi</a:t>
            </a:r>
            <a:r>
              <a:rPr lang="zh-CN" altLang="en-US" dirty="0"/>
              <a:t>为第</a:t>
            </a:r>
            <a:r>
              <a:rPr lang="en-US" altLang="zh-CN" dirty="0" err="1"/>
              <a:t>i</a:t>
            </a:r>
            <a:r>
              <a:rPr lang="zh-CN" altLang="en-US" dirty="0"/>
              <a:t>组收入组的收入占总收入的比重</a:t>
            </a:r>
            <a:endParaRPr lang="en-US" altLang="zh-CN" dirty="0"/>
          </a:p>
          <a:p>
            <a:pPr lvl="2">
              <a:defRPr/>
            </a:pPr>
            <a:r>
              <a:rPr lang="en-US" altLang="zh-CN" dirty="0"/>
              <a:t>Si</a:t>
            </a:r>
            <a:r>
              <a:rPr lang="zh-CN" altLang="en-US" dirty="0"/>
              <a:t>为第</a:t>
            </a:r>
            <a:r>
              <a:rPr lang="en-US" altLang="zh-CN" dirty="0" err="1"/>
              <a:t>1</a:t>
            </a:r>
            <a:r>
              <a:rPr lang="zh-CN" altLang="en-US" dirty="0"/>
              <a:t>组到第</a:t>
            </a:r>
            <a:r>
              <a:rPr lang="en-US" altLang="zh-CN" dirty="0" err="1"/>
              <a:t>i</a:t>
            </a:r>
            <a:r>
              <a:rPr lang="zh-CN" altLang="en-US" dirty="0"/>
              <a:t>组累积收入占总收入的比重</a:t>
            </a:r>
            <a:endParaRPr lang="en-US" altLang="zh-CN" dirty="0"/>
          </a:p>
          <a:p>
            <a:pPr>
              <a:defRPr/>
            </a:pPr>
            <a:r>
              <a:rPr lang="zh-CN" altLang="en-US" dirty="0"/>
              <a:t>注意：</a:t>
            </a:r>
            <a:endParaRPr lang="en-US" altLang="zh-CN" dirty="0"/>
          </a:p>
          <a:p>
            <a:pPr lvl="1">
              <a:defRPr/>
            </a:pPr>
            <a:r>
              <a:rPr lang="zh-CN" altLang="en-US" dirty="0"/>
              <a:t>分组越多，基尼系数就会越大。这是因为分组越多，组内差别就能更多地得到反映，从几何图形上看，也就是</a:t>
            </a:r>
            <a:r>
              <a:rPr lang="en-US" altLang="zh-CN" dirty="0"/>
              <a:t>L</a:t>
            </a:r>
            <a:r>
              <a:rPr lang="zh-CN" altLang="en-US" dirty="0"/>
              <a:t>曲线的连续性就越好。所以，在可能的情况下，应当尽可能地增加分组，否则就会低估收入差距。</a:t>
            </a:r>
            <a:endParaRPr lang="en-US" altLang="zh-CN" dirty="0"/>
          </a:p>
        </p:txBody>
      </p:sp>
      <p:sp>
        <p:nvSpPr>
          <p:cNvPr id="1029" name="Rectangle 2">
            <a:extLst>
              <a:ext uri="{FF2B5EF4-FFF2-40B4-BE49-F238E27FC236}">
                <a16:creationId xmlns:a16="http://schemas.microsoft.com/office/drawing/2014/main" id="{20AB282A-947B-475C-9F2D-6818D7245518}"/>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aphicFrame>
        <p:nvGraphicFramePr>
          <p:cNvPr id="1026" name="Object 1">
            <a:extLst>
              <a:ext uri="{FF2B5EF4-FFF2-40B4-BE49-F238E27FC236}">
                <a16:creationId xmlns:a16="http://schemas.microsoft.com/office/drawing/2014/main" id="{ED3A03CB-0980-4F95-B94B-B5FBF953B4FB}"/>
              </a:ext>
            </a:extLst>
          </p:cNvPr>
          <p:cNvGraphicFramePr>
            <a:graphicFrameLocks noChangeAspect="1"/>
          </p:cNvGraphicFramePr>
          <p:nvPr/>
        </p:nvGraphicFramePr>
        <p:xfrm>
          <a:off x="4367214" y="2133600"/>
          <a:ext cx="4321175" cy="560388"/>
        </p:xfrm>
        <a:graphic>
          <a:graphicData uri="http://schemas.openxmlformats.org/presentationml/2006/ole">
            <mc:AlternateContent xmlns:mc="http://schemas.openxmlformats.org/markup-compatibility/2006">
              <mc:Choice xmlns:v="urn:schemas-microsoft-com:vml" Requires="v">
                <p:oleObj spid="_x0000_s1029" name="公式" r:id="rId3" imgW="1981200" imgH="254000" progId="Equation.3">
                  <p:embed/>
                </p:oleObj>
              </mc:Choice>
              <mc:Fallback>
                <p:oleObj name="公式" r:id="rId3" imgW="1981200" imgH="254000" progId="Equation.3">
                  <p:embed/>
                  <p:pic>
                    <p:nvPicPr>
                      <p:cNvPr id="1026" name="Object 1">
                        <a:extLst>
                          <a:ext uri="{FF2B5EF4-FFF2-40B4-BE49-F238E27FC236}">
                            <a16:creationId xmlns:a16="http://schemas.microsoft.com/office/drawing/2014/main" id="{ED3A03CB-0980-4F95-B94B-B5FBF953B4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4" y="2133600"/>
                        <a:ext cx="4321175"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01F93F4-7CA7-4F4E-AEB1-D31A0E432D79}"/>
              </a:ext>
            </a:extLst>
          </p:cNvPr>
          <p:cNvSpPr>
            <a:spLocks noGrp="1"/>
          </p:cNvSpPr>
          <p:nvPr>
            <p:ph type="title"/>
          </p:nvPr>
        </p:nvSpPr>
        <p:spPr/>
        <p:txBody>
          <a:bodyPr/>
          <a:lstStyle/>
          <a:p>
            <a:pPr eaLnBrk="1" hangingPunct="1"/>
            <a:r>
              <a:rPr lang="zh-CN" altLang="en-US"/>
              <a:t>导言</a:t>
            </a:r>
          </a:p>
        </p:txBody>
      </p:sp>
      <p:sp>
        <p:nvSpPr>
          <p:cNvPr id="3" name="内容占位符 2">
            <a:extLst>
              <a:ext uri="{FF2B5EF4-FFF2-40B4-BE49-F238E27FC236}">
                <a16:creationId xmlns:a16="http://schemas.microsoft.com/office/drawing/2014/main" id="{3833889B-5B20-4960-AEF7-A08AD8EA9A10}"/>
              </a:ext>
            </a:extLst>
          </p:cNvPr>
          <p:cNvSpPr>
            <a:spLocks noGrp="1"/>
          </p:cNvSpPr>
          <p:nvPr>
            <p:ph idx="1"/>
          </p:nvPr>
        </p:nvSpPr>
        <p:spPr>
          <a:xfrm>
            <a:off x="914400" y="1600201"/>
            <a:ext cx="9296400" cy="4924425"/>
          </a:xfrm>
        </p:spPr>
        <p:txBody>
          <a:bodyPr rtlCol="0">
            <a:normAutofit/>
          </a:bodyPr>
          <a:lstStyle/>
          <a:p>
            <a:pPr>
              <a:defRPr/>
            </a:pPr>
            <a:r>
              <a:rPr lang="zh-CN" altLang="en-US" dirty="0"/>
              <a:t>工资和收入分配是个大问题</a:t>
            </a:r>
            <a:endParaRPr lang="en-US" altLang="zh-CN" dirty="0"/>
          </a:p>
          <a:p>
            <a:pPr lvl="1">
              <a:defRPr/>
            </a:pPr>
            <a:r>
              <a:rPr lang="zh-CN" altLang="en-US" dirty="0"/>
              <a:t>在中国很重要</a:t>
            </a:r>
            <a:endParaRPr lang="en-US" altLang="zh-CN" dirty="0"/>
          </a:p>
          <a:p>
            <a:pPr lvl="2">
              <a:buFont typeface="Arial" panose="020B0604020202020204" pitchFamily="34" charset="0"/>
              <a:buChar char="–"/>
              <a:defRPr/>
            </a:pPr>
            <a:r>
              <a:rPr lang="zh-CN" altLang="en-US" dirty="0"/>
              <a:t>工资性收入占比，城镇居民</a:t>
            </a:r>
            <a:r>
              <a:rPr lang="en-US" altLang="zh-CN" dirty="0"/>
              <a:t>60%</a:t>
            </a:r>
            <a:r>
              <a:rPr lang="zh-CN" altLang="en-US" dirty="0"/>
              <a:t>以上，农村</a:t>
            </a:r>
            <a:r>
              <a:rPr lang="en-US" altLang="zh-CN" dirty="0"/>
              <a:t>40%</a:t>
            </a:r>
            <a:r>
              <a:rPr lang="zh-CN" altLang="en-US" dirty="0"/>
              <a:t>以上</a:t>
            </a:r>
            <a:endParaRPr lang="en-US" altLang="zh-CN" dirty="0"/>
          </a:p>
          <a:p>
            <a:pPr lvl="2">
              <a:buFont typeface="Arial" panose="020B0604020202020204" pitchFamily="34" charset="0"/>
              <a:buChar char="–"/>
              <a:defRPr/>
            </a:pPr>
            <a:r>
              <a:rPr lang="zh-CN" altLang="en-US" dirty="0"/>
              <a:t>对总体收入不平等的贡献率在</a:t>
            </a:r>
            <a:r>
              <a:rPr lang="en-US" altLang="zh-CN" dirty="0"/>
              <a:t>80%</a:t>
            </a:r>
            <a:r>
              <a:rPr lang="zh-CN" altLang="en-US" dirty="0"/>
              <a:t>以上</a:t>
            </a:r>
            <a:endParaRPr lang="en-US" altLang="zh-CN" dirty="0"/>
          </a:p>
          <a:p>
            <a:pPr lvl="1">
              <a:defRPr/>
            </a:pPr>
            <a:r>
              <a:rPr lang="zh-CN" altLang="en-US" dirty="0"/>
              <a:t>在世界上、在发达国家也都重要</a:t>
            </a:r>
            <a:endParaRPr lang="en-US" altLang="zh-CN" dirty="0"/>
          </a:p>
          <a:p>
            <a:pPr lvl="2">
              <a:defRPr/>
            </a:pPr>
            <a:r>
              <a:rPr lang="zh-CN" altLang="en-US" dirty="0"/>
              <a:t>欧美发达国家初次分配的基尼系数基本都在</a:t>
            </a:r>
            <a:r>
              <a:rPr lang="en-US" altLang="zh-CN" dirty="0"/>
              <a:t>0.4</a:t>
            </a:r>
            <a:r>
              <a:rPr lang="zh-CN" altLang="en-US" dirty="0"/>
              <a:t>以上</a:t>
            </a:r>
            <a:endParaRPr lang="en-US" altLang="zh-CN" dirty="0"/>
          </a:p>
          <a:p>
            <a:pPr>
              <a:defRPr/>
            </a:pPr>
            <a:r>
              <a:rPr lang="zh-CN" altLang="en-US" dirty="0"/>
              <a:t>收入分配与社会安定</a:t>
            </a:r>
            <a:endParaRPr lang="en-US" altLang="zh-CN" dirty="0"/>
          </a:p>
          <a:p>
            <a:pPr lvl="1">
              <a:defRPr/>
            </a:pPr>
            <a:r>
              <a:rPr lang="zh-CN" altLang="en-US" dirty="0"/>
              <a:t>人均</a:t>
            </a:r>
            <a:r>
              <a:rPr lang="en-US" altLang="zh-CN" dirty="0"/>
              <a:t>GDP</a:t>
            </a:r>
            <a:r>
              <a:rPr lang="zh-CN" altLang="en-US" dirty="0"/>
              <a:t>为</a:t>
            </a:r>
            <a:r>
              <a:rPr lang="en-US" altLang="zh-CN" dirty="0"/>
              <a:t>3000-10000</a:t>
            </a:r>
            <a:r>
              <a:rPr lang="zh-CN" altLang="en-US" dirty="0"/>
              <a:t>美元，不安定阶段</a:t>
            </a:r>
            <a:endParaRPr lang="en-US" altLang="zh-CN" dirty="0"/>
          </a:p>
          <a:p>
            <a:pPr lvl="1">
              <a:defRPr/>
            </a:pPr>
            <a:r>
              <a:rPr lang="zh-CN" altLang="en-US" dirty="0"/>
              <a:t>处理不当，掉进中等收入陷阱，拉美就是典型的例子，成为“拉美陷阱”</a:t>
            </a:r>
            <a:endParaRPr lang="en-US" altLang="zh-CN" dirty="0"/>
          </a:p>
          <a:p>
            <a:pPr lvl="1">
              <a:defRPr/>
            </a:pPr>
            <a:r>
              <a:rPr lang="zh-CN" altLang="en-US" dirty="0"/>
              <a:t>中国</a:t>
            </a:r>
            <a:r>
              <a:rPr lang="en-US" altLang="zh-CN" dirty="0"/>
              <a:t>2017</a:t>
            </a:r>
            <a:r>
              <a:rPr lang="zh-CN" altLang="en-US" dirty="0"/>
              <a:t>年人均</a:t>
            </a:r>
            <a:r>
              <a:rPr lang="en-US" altLang="zh-CN" dirty="0"/>
              <a:t>GDP</a:t>
            </a:r>
            <a:r>
              <a:rPr lang="zh-CN" altLang="en-US" dirty="0"/>
              <a:t>？（</a:t>
            </a:r>
            <a:r>
              <a:rPr lang="en-US" altLang="zh-CN" dirty="0"/>
              <a:t>GDP82.7</a:t>
            </a:r>
            <a:r>
              <a:rPr lang="zh-CN" altLang="en-US" dirty="0"/>
              <a:t>万亿元即</a:t>
            </a:r>
            <a:r>
              <a:rPr lang="en-US" altLang="zh-CN" dirty="0"/>
              <a:t>12.9</a:t>
            </a:r>
            <a:r>
              <a:rPr lang="zh-CN" altLang="en-US" dirty="0"/>
              <a:t>万亿美元，人均</a:t>
            </a:r>
            <a:r>
              <a:rPr lang="en-US" altLang="zh-CN" dirty="0"/>
              <a:t>GDP9300</a:t>
            </a:r>
            <a:r>
              <a:rPr lang="zh-CN" altLang="en-US" dirty="0"/>
              <a:t>美元）</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a:extLst>
              <a:ext uri="{FF2B5EF4-FFF2-40B4-BE49-F238E27FC236}">
                <a16:creationId xmlns:a16="http://schemas.microsoft.com/office/drawing/2014/main" id="{8D76049B-7C0C-4DE9-8083-35A1EF2179F3}"/>
              </a:ext>
            </a:extLst>
          </p:cNvPr>
          <p:cNvSpPr>
            <a:spLocks noGrp="1"/>
          </p:cNvSpPr>
          <p:nvPr>
            <p:ph type="title"/>
          </p:nvPr>
        </p:nvSpPr>
        <p:spPr/>
        <p:txBody>
          <a:bodyPr/>
          <a:lstStyle/>
          <a:p>
            <a:pPr eaLnBrk="1" hangingPunct="1"/>
            <a:r>
              <a:rPr lang="zh-CN" altLang="en-US"/>
              <a:t>泰尔指数</a:t>
            </a:r>
          </a:p>
        </p:txBody>
      </p:sp>
      <p:sp>
        <p:nvSpPr>
          <p:cNvPr id="2052" name="内容占位符 2">
            <a:extLst>
              <a:ext uri="{FF2B5EF4-FFF2-40B4-BE49-F238E27FC236}">
                <a16:creationId xmlns:a16="http://schemas.microsoft.com/office/drawing/2014/main" id="{88C68C9F-871A-4815-984D-369C27E1BDFB}"/>
              </a:ext>
            </a:extLst>
          </p:cNvPr>
          <p:cNvSpPr>
            <a:spLocks noGrp="1"/>
          </p:cNvSpPr>
          <p:nvPr>
            <p:ph idx="1"/>
          </p:nvPr>
        </p:nvSpPr>
        <p:spPr/>
        <p:txBody>
          <a:bodyPr/>
          <a:lstStyle/>
          <a:p>
            <a:pPr eaLnBrk="1" hangingPunct="1"/>
            <a:r>
              <a:rPr lang="zh-CN" altLang="en-US"/>
              <a:t>计算公式</a:t>
            </a:r>
            <a:endParaRPr lang="en-US" altLang="zh-CN"/>
          </a:p>
          <a:p>
            <a:pPr lvl="1" eaLnBrk="1" hangingPunct="1"/>
            <a:endParaRPr lang="en-US" altLang="zh-CN"/>
          </a:p>
          <a:p>
            <a:pPr lvl="1" eaLnBrk="1" hangingPunct="1"/>
            <a:endParaRPr lang="en-US" altLang="zh-CN"/>
          </a:p>
          <a:p>
            <a:pPr lvl="1" eaLnBrk="1" hangingPunct="1"/>
            <a:r>
              <a:rPr lang="zh-CN" altLang="en-US"/>
              <a:t>式中，</a:t>
            </a:r>
            <a:r>
              <a:rPr lang="zh-CN" altLang="en-US">
                <a:sym typeface="Symbol" panose="05050102010706020507" pitchFamily="18" charset="2"/>
              </a:rPr>
              <a:t>为均值，</a:t>
            </a:r>
            <a:r>
              <a:rPr lang="en-US" altLang="zh-CN">
                <a:sym typeface="Symbol" panose="05050102010706020507" pitchFamily="18" charset="2"/>
              </a:rPr>
              <a:t>xi</a:t>
            </a:r>
            <a:r>
              <a:rPr lang="zh-CN" altLang="en-US">
                <a:sym typeface="Symbol" panose="05050102010706020507" pitchFamily="18" charset="2"/>
              </a:rPr>
              <a:t>为变量值。</a:t>
            </a:r>
            <a:endParaRPr lang="zh-CN" altLang="en-US"/>
          </a:p>
        </p:txBody>
      </p:sp>
      <p:sp>
        <p:nvSpPr>
          <p:cNvPr id="2053" name="Rectangle 2">
            <a:extLst>
              <a:ext uri="{FF2B5EF4-FFF2-40B4-BE49-F238E27FC236}">
                <a16:creationId xmlns:a16="http://schemas.microsoft.com/office/drawing/2014/main" id="{721FEDEC-C73E-4AF2-B638-04BEDF9974EC}"/>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Calibri" panose="020F0502020204030204" pitchFamily="34" charset="0"/>
            </a:endParaRPr>
          </a:p>
        </p:txBody>
      </p:sp>
      <p:graphicFrame>
        <p:nvGraphicFramePr>
          <p:cNvPr id="2050" name="Object 1">
            <a:extLst>
              <a:ext uri="{FF2B5EF4-FFF2-40B4-BE49-F238E27FC236}">
                <a16:creationId xmlns:a16="http://schemas.microsoft.com/office/drawing/2014/main" id="{CADAF4B7-4B49-4C1F-AB53-2132022AE5CF}"/>
              </a:ext>
            </a:extLst>
          </p:cNvPr>
          <p:cNvGraphicFramePr>
            <a:graphicFrameLocks noChangeAspect="1"/>
          </p:cNvGraphicFramePr>
          <p:nvPr/>
        </p:nvGraphicFramePr>
        <p:xfrm>
          <a:off x="4224338" y="2201863"/>
          <a:ext cx="2303462" cy="792162"/>
        </p:xfrm>
        <a:graphic>
          <a:graphicData uri="http://schemas.openxmlformats.org/presentationml/2006/ole">
            <mc:AlternateContent xmlns:mc="http://schemas.openxmlformats.org/markup-compatibility/2006">
              <mc:Choice xmlns:v="urn:schemas-microsoft-com:vml" Requires="v">
                <p:oleObj spid="_x0000_s2053" name="公式" r:id="rId3" imgW="1244600" imgH="431800" progId="Equation.3">
                  <p:embed/>
                </p:oleObj>
              </mc:Choice>
              <mc:Fallback>
                <p:oleObj name="公式" r:id="rId3" imgW="1244600" imgH="431800" progId="Equation.3">
                  <p:embed/>
                  <p:pic>
                    <p:nvPicPr>
                      <p:cNvPr id="2050" name="Object 1">
                        <a:extLst>
                          <a:ext uri="{FF2B5EF4-FFF2-40B4-BE49-F238E27FC236}">
                            <a16:creationId xmlns:a16="http://schemas.microsoft.com/office/drawing/2014/main" id="{CADAF4B7-4B49-4C1F-AB53-2132022AE5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338" y="2201863"/>
                        <a:ext cx="2303462"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64083BFC-8E8A-43F1-ADD1-3AFD452F1B51}"/>
              </a:ext>
            </a:extLst>
          </p:cNvPr>
          <p:cNvSpPr>
            <a:spLocks noGrp="1"/>
          </p:cNvSpPr>
          <p:nvPr>
            <p:ph type="title"/>
          </p:nvPr>
        </p:nvSpPr>
        <p:spPr/>
        <p:txBody>
          <a:bodyPr/>
          <a:lstStyle/>
          <a:p>
            <a:r>
              <a:rPr lang="zh-CN" altLang="en-US"/>
              <a:t>关于基尼系数和泰尔系数的分解</a:t>
            </a:r>
          </a:p>
        </p:txBody>
      </p:sp>
      <p:sp>
        <p:nvSpPr>
          <p:cNvPr id="34819" name="内容占位符 2">
            <a:extLst>
              <a:ext uri="{FF2B5EF4-FFF2-40B4-BE49-F238E27FC236}">
                <a16:creationId xmlns:a16="http://schemas.microsoft.com/office/drawing/2014/main" id="{8636DC69-84F5-45F1-8E83-8389D1370EA2}"/>
              </a:ext>
            </a:extLst>
          </p:cNvPr>
          <p:cNvSpPr>
            <a:spLocks noGrp="1"/>
          </p:cNvSpPr>
          <p:nvPr>
            <p:ph idx="1"/>
          </p:nvPr>
        </p:nvSpPr>
        <p:spPr/>
        <p:txBody>
          <a:bodyPr/>
          <a:lstStyle/>
          <a:p>
            <a:r>
              <a:rPr lang="zh-CN" altLang="en-US"/>
              <a:t>基尼系数可用于不同收入来源的分解</a:t>
            </a:r>
            <a:endParaRPr lang="en-US" altLang="zh-CN"/>
          </a:p>
          <a:p>
            <a:pPr lvl="1"/>
            <a:r>
              <a:rPr lang="zh-CN" altLang="en-US"/>
              <a:t>分别计算</a:t>
            </a:r>
            <a:r>
              <a:rPr lang="zh-CN" altLang="en-US" b="1"/>
              <a:t>不同来源的收入</a:t>
            </a:r>
            <a:r>
              <a:rPr lang="zh-CN" altLang="en-US"/>
              <a:t>变动，对总收入差距的组内贡献度和组间贡献度。</a:t>
            </a:r>
            <a:endParaRPr lang="en-US" altLang="zh-CN"/>
          </a:p>
          <a:p>
            <a:r>
              <a:rPr lang="zh-CN" altLang="en-US"/>
              <a:t>泰尔指数可用于不同群体收入差距的分解</a:t>
            </a:r>
            <a:endParaRPr lang="en-US" altLang="zh-CN"/>
          </a:p>
          <a:p>
            <a:pPr lvl="1"/>
            <a:r>
              <a:rPr lang="zh-CN" altLang="en-US"/>
              <a:t>分别计算</a:t>
            </a:r>
            <a:r>
              <a:rPr lang="zh-CN" altLang="en-US" b="1"/>
              <a:t>不同群体的收入</a:t>
            </a:r>
            <a:r>
              <a:rPr lang="zh-CN" altLang="en-US"/>
              <a:t>变动，对总收入差距的组内贡献度和组间贡献度。</a:t>
            </a:r>
          </a:p>
          <a:p>
            <a:pPr lvl="1"/>
            <a:endParaRPr lang="en-US" altLang="zh-CN"/>
          </a:p>
          <a:p>
            <a:pPr lvl="1">
              <a:buFont typeface="Arial" panose="020B0604020202020204" pitchFamily="34" charset="0"/>
              <a:buNone/>
            </a:pPr>
            <a:r>
              <a:rPr lang="zh-CN" altLang="en-US"/>
              <a:t>参见：万广华：</a:t>
            </a:r>
            <a:r>
              <a:rPr lang="en-US" altLang="zh-CN"/>
              <a:t>《</a:t>
            </a:r>
            <a:r>
              <a:rPr lang="zh-CN" altLang="en-US"/>
              <a:t>不平等的度量与分解 </a:t>
            </a:r>
            <a:r>
              <a:rPr lang="en-US" altLang="zh-CN"/>
              <a:t>》</a:t>
            </a:r>
            <a:r>
              <a:rPr lang="zh-CN" altLang="en-US"/>
              <a:t>，</a:t>
            </a:r>
            <a:r>
              <a:rPr lang="en-US" altLang="zh-CN"/>
              <a:t>《</a:t>
            </a:r>
            <a:r>
              <a:rPr lang="zh-CN" altLang="en-US"/>
              <a:t>经济学（季刊）</a:t>
            </a:r>
            <a:r>
              <a:rPr lang="en-US" altLang="zh-CN"/>
              <a:t>》2008</a:t>
            </a:r>
            <a:r>
              <a:rPr lang="zh-CN" altLang="en-US"/>
              <a:t>年第</a:t>
            </a:r>
            <a:r>
              <a:rPr lang="en-US" altLang="zh-CN"/>
              <a:t>1</a:t>
            </a:r>
            <a:r>
              <a:rPr lang="zh-CN" altLang="en-US"/>
              <a:t>期。</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04039FF5-126C-4F28-8A47-623F6026B275}"/>
              </a:ext>
            </a:extLst>
          </p:cNvPr>
          <p:cNvSpPr>
            <a:spLocks noGrp="1"/>
          </p:cNvSpPr>
          <p:nvPr>
            <p:ph type="title"/>
          </p:nvPr>
        </p:nvSpPr>
        <p:spPr/>
        <p:txBody>
          <a:bodyPr/>
          <a:lstStyle/>
          <a:p>
            <a:pPr eaLnBrk="1" hangingPunct="1"/>
            <a:r>
              <a:rPr lang="zh-CN" altLang="en-US"/>
              <a:t>收入差距与经济增长</a:t>
            </a:r>
          </a:p>
        </p:txBody>
      </p:sp>
      <p:sp>
        <p:nvSpPr>
          <p:cNvPr id="35843" name="内容占位符 2">
            <a:extLst>
              <a:ext uri="{FF2B5EF4-FFF2-40B4-BE49-F238E27FC236}">
                <a16:creationId xmlns:a16="http://schemas.microsoft.com/office/drawing/2014/main" id="{3E963976-4B15-44D3-BB83-338D6CFF2B77}"/>
              </a:ext>
            </a:extLst>
          </p:cNvPr>
          <p:cNvSpPr>
            <a:spLocks noGrp="1"/>
          </p:cNvSpPr>
          <p:nvPr>
            <p:ph idx="1"/>
          </p:nvPr>
        </p:nvSpPr>
        <p:spPr/>
        <p:txBody>
          <a:bodyPr/>
          <a:lstStyle/>
          <a:p>
            <a:pPr eaLnBrk="1" hangingPunct="1"/>
            <a:r>
              <a:rPr lang="zh-CN" altLang="en-US"/>
              <a:t>库兹涅茨的倒</a:t>
            </a:r>
            <a:r>
              <a:rPr lang="en-US" altLang="zh-CN"/>
              <a:t>U</a:t>
            </a:r>
            <a:r>
              <a:rPr lang="zh-CN" altLang="en-US"/>
              <a:t>型假说</a:t>
            </a:r>
            <a:endParaRPr lang="en-US" altLang="zh-CN"/>
          </a:p>
          <a:p>
            <a:pPr lvl="1" eaLnBrk="1" hangingPunct="1"/>
            <a:r>
              <a:rPr lang="zh-CN" altLang="en-US"/>
              <a:t>“在经济未充分发展时，收入分配将随着国家经济发展而趋于不平等；其后，经历收入分配暂时无大变化的时期，到达经济充分发展的阶段，收入分配将趋于平等。”</a:t>
            </a:r>
            <a:endParaRPr lang="en-US" altLang="zh-CN"/>
          </a:p>
          <a:p>
            <a:pPr eaLnBrk="1" hangingPunct="1"/>
            <a:r>
              <a:rPr lang="zh-CN" altLang="en-US"/>
              <a:t>注意：</a:t>
            </a:r>
            <a:endParaRPr lang="en-US" altLang="zh-CN"/>
          </a:p>
          <a:p>
            <a:pPr lvl="1" eaLnBrk="1" hangingPunct="1"/>
            <a:r>
              <a:rPr lang="zh-CN" altLang="en-US"/>
              <a:t>经济增长并不自动带来收入差距改变</a:t>
            </a:r>
            <a:endParaRPr lang="en-US" altLang="zh-CN"/>
          </a:p>
          <a:p>
            <a:pPr lvl="2" eaLnBrk="1" hangingPunct="1"/>
            <a:r>
              <a:rPr lang="zh-CN" altLang="en-US"/>
              <a:t>政策很重要，关心不关系穷人很重要</a:t>
            </a:r>
            <a:endParaRPr lang="en-US" altLang="zh-CN"/>
          </a:p>
          <a:p>
            <a:pPr lvl="1" eaLnBrk="1" hangingPunct="1"/>
            <a:r>
              <a:rPr lang="zh-CN" altLang="en-US"/>
              <a:t>但没有经济增长，收入分配不会改变</a:t>
            </a:r>
            <a:endParaRPr lang="en-US" altLang="zh-CN"/>
          </a:p>
          <a:p>
            <a:pPr lvl="1" eaLnBrk="1" hangingPunct="1">
              <a:buFont typeface="Arial" panose="020B0604020202020204" pitchFamily="34" charset="0"/>
              <a:buNone/>
            </a:pP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6C0C66AE-BB73-4034-97DA-1CA48C30C54C}"/>
              </a:ext>
            </a:extLst>
          </p:cNvPr>
          <p:cNvSpPr>
            <a:spLocks noGrp="1"/>
          </p:cNvSpPr>
          <p:nvPr>
            <p:ph type="title"/>
          </p:nvPr>
        </p:nvSpPr>
        <p:spPr/>
        <p:txBody>
          <a:bodyPr/>
          <a:lstStyle/>
          <a:p>
            <a:r>
              <a:rPr lang="zh-CN" altLang="en-US"/>
              <a:t>倒</a:t>
            </a:r>
            <a:r>
              <a:rPr lang="en-US" altLang="zh-CN"/>
              <a:t>U</a:t>
            </a:r>
            <a:r>
              <a:rPr lang="zh-CN" altLang="en-US"/>
              <a:t>型的库兹涅茨曲线</a:t>
            </a:r>
          </a:p>
        </p:txBody>
      </p:sp>
      <p:pic>
        <p:nvPicPr>
          <p:cNvPr id="36867" name="Picture 17">
            <a:extLst>
              <a:ext uri="{FF2B5EF4-FFF2-40B4-BE49-F238E27FC236}">
                <a16:creationId xmlns:a16="http://schemas.microsoft.com/office/drawing/2014/main" id="{4BCD3CA6-D297-4F20-808B-11ADEE28D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441" y="1557339"/>
            <a:ext cx="8719186"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51A5F1DD-1FA4-46A3-9B67-85AE7BB7D100}"/>
              </a:ext>
            </a:extLst>
          </p:cNvPr>
          <p:cNvSpPr>
            <a:spLocks noGrp="1"/>
          </p:cNvSpPr>
          <p:nvPr>
            <p:ph type="title"/>
          </p:nvPr>
        </p:nvSpPr>
        <p:spPr/>
        <p:txBody>
          <a:bodyPr/>
          <a:lstStyle/>
          <a:p>
            <a:pPr eaLnBrk="1" hangingPunct="1"/>
            <a:r>
              <a:rPr lang="zh-CN" altLang="en-US"/>
              <a:t>库兹涅茨曲线与刘易斯转折点</a:t>
            </a:r>
          </a:p>
        </p:txBody>
      </p:sp>
      <p:sp>
        <p:nvSpPr>
          <p:cNvPr id="37891" name="内容占位符 2">
            <a:extLst>
              <a:ext uri="{FF2B5EF4-FFF2-40B4-BE49-F238E27FC236}">
                <a16:creationId xmlns:a16="http://schemas.microsoft.com/office/drawing/2014/main" id="{3A2690E2-E5E4-423A-9459-AF4E2DF2ADC1}"/>
              </a:ext>
            </a:extLst>
          </p:cNvPr>
          <p:cNvSpPr>
            <a:spLocks noGrp="1"/>
          </p:cNvSpPr>
          <p:nvPr>
            <p:ph idx="1"/>
          </p:nvPr>
        </p:nvSpPr>
        <p:spPr>
          <a:xfrm>
            <a:off x="944880" y="2181861"/>
            <a:ext cx="8229600" cy="4411663"/>
          </a:xfrm>
        </p:spPr>
        <p:txBody>
          <a:bodyPr/>
          <a:lstStyle/>
          <a:p>
            <a:pPr eaLnBrk="1" hangingPunct="1"/>
            <a:r>
              <a:rPr lang="zh-CN" altLang="en-US" dirty="0"/>
              <a:t>两者一般同时达到</a:t>
            </a:r>
            <a:endParaRPr lang="en-US" altLang="zh-CN" dirty="0"/>
          </a:p>
          <a:p>
            <a:pPr eaLnBrk="1" hangingPunct="1"/>
            <a:r>
              <a:rPr lang="zh-CN" altLang="en-US" dirty="0"/>
              <a:t>目前数据显示，中国的库兹涅茨转折点可能正在或已经到来</a:t>
            </a:r>
            <a:endParaRPr lang="en-US" altLang="zh-CN" dirty="0"/>
          </a:p>
          <a:p>
            <a:pPr eaLnBrk="1" hangingPunct="1"/>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E8C7070F-2A72-48E5-9F73-4DD67461AAE3}"/>
              </a:ext>
            </a:extLst>
          </p:cNvPr>
          <p:cNvSpPr>
            <a:spLocks noGrp="1"/>
          </p:cNvSpPr>
          <p:nvPr>
            <p:ph type="title"/>
          </p:nvPr>
        </p:nvSpPr>
        <p:spPr/>
        <p:txBody>
          <a:bodyPr/>
          <a:lstStyle/>
          <a:p>
            <a:pPr eaLnBrk="1" hangingPunct="1"/>
            <a:r>
              <a:rPr lang="zh-CN" altLang="en-US"/>
              <a:t>教育与收入差距</a:t>
            </a:r>
          </a:p>
        </p:txBody>
      </p:sp>
      <p:sp>
        <p:nvSpPr>
          <p:cNvPr id="38915" name="内容占位符 2">
            <a:extLst>
              <a:ext uri="{FF2B5EF4-FFF2-40B4-BE49-F238E27FC236}">
                <a16:creationId xmlns:a16="http://schemas.microsoft.com/office/drawing/2014/main" id="{96C7D3A2-4584-4091-B256-7860C7E19B40}"/>
              </a:ext>
            </a:extLst>
          </p:cNvPr>
          <p:cNvSpPr>
            <a:spLocks noGrp="1"/>
          </p:cNvSpPr>
          <p:nvPr>
            <p:ph idx="1"/>
          </p:nvPr>
        </p:nvSpPr>
        <p:spPr/>
        <p:txBody>
          <a:bodyPr/>
          <a:lstStyle/>
          <a:p>
            <a:pPr eaLnBrk="1" hangingPunct="1"/>
            <a:r>
              <a:rPr lang="zh-CN" altLang="en-US"/>
              <a:t>教育程度较高的工人和受教育程度较低的工人之间，工资差距会扩大</a:t>
            </a:r>
            <a:endParaRPr lang="en-US" altLang="zh-CN"/>
          </a:p>
          <a:p>
            <a:pPr lvl="1" eaLnBrk="1" hangingPunct="1"/>
            <a:r>
              <a:rPr lang="zh-CN" altLang="en-US"/>
              <a:t>教育的回报率</a:t>
            </a:r>
            <a:endParaRPr lang="en-US" altLang="zh-CN"/>
          </a:p>
          <a:p>
            <a:pPr lvl="1" eaLnBrk="1" hangingPunct="1"/>
            <a:r>
              <a:rPr lang="zh-CN" altLang="en-US"/>
              <a:t>雇主对受教育程度高的工人的需求增长的更快</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BFFD988A-45A2-44D3-99D6-9EF790DAE5D2}"/>
              </a:ext>
            </a:extLst>
          </p:cNvPr>
          <p:cNvSpPr>
            <a:spLocks noGrp="1"/>
          </p:cNvSpPr>
          <p:nvPr>
            <p:ph type="title"/>
          </p:nvPr>
        </p:nvSpPr>
        <p:spPr>
          <a:xfrm>
            <a:off x="1524000" y="274638"/>
            <a:ext cx="9144000" cy="1143000"/>
          </a:xfrm>
        </p:spPr>
        <p:txBody>
          <a:bodyPr/>
          <a:lstStyle/>
          <a:p>
            <a:r>
              <a:rPr lang="zh-CN" altLang="en-US" dirty="0"/>
              <a:t>第三节 中国的收入分配状况</a:t>
            </a:r>
          </a:p>
        </p:txBody>
      </p:sp>
      <p:sp>
        <p:nvSpPr>
          <p:cNvPr id="39939" name="内容占位符 2">
            <a:extLst>
              <a:ext uri="{FF2B5EF4-FFF2-40B4-BE49-F238E27FC236}">
                <a16:creationId xmlns:a16="http://schemas.microsoft.com/office/drawing/2014/main" id="{870FC086-8FA6-4523-91ED-59DF8E672F9C}"/>
              </a:ext>
            </a:extLst>
          </p:cNvPr>
          <p:cNvSpPr>
            <a:spLocks noGrp="1"/>
          </p:cNvSpPr>
          <p:nvPr>
            <p:ph idx="1"/>
          </p:nvPr>
        </p:nvSpPr>
        <p:spPr/>
        <p:txBody>
          <a:bodyP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A5A6DEFA-16AF-4F8B-9A90-AA9020FB0EEE}"/>
              </a:ext>
            </a:extLst>
          </p:cNvPr>
          <p:cNvSpPr>
            <a:spLocks noGrp="1"/>
          </p:cNvSpPr>
          <p:nvPr>
            <p:ph type="title"/>
          </p:nvPr>
        </p:nvSpPr>
        <p:spPr/>
        <p:txBody>
          <a:bodyPr/>
          <a:lstStyle/>
          <a:p>
            <a:pPr eaLnBrk="1" hangingPunct="1"/>
            <a:r>
              <a:rPr lang="zh-CN" altLang="en-US" dirty="0"/>
              <a:t>中国居民收入分配的基尼系数</a:t>
            </a:r>
          </a:p>
        </p:txBody>
      </p:sp>
      <p:sp>
        <p:nvSpPr>
          <p:cNvPr id="40964" name="TextBox 5">
            <a:extLst>
              <a:ext uri="{FF2B5EF4-FFF2-40B4-BE49-F238E27FC236}">
                <a16:creationId xmlns:a16="http://schemas.microsoft.com/office/drawing/2014/main" id="{853F2755-0AA2-45BB-826A-2EF6272C1F6D}"/>
              </a:ext>
            </a:extLst>
          </p:cNvPr>
          <p:cNvSpPr txBox="1">
            <a:spLocks noChangeArrowheads="1"/>
          </p:cNvSpPr>
          <p:nvPr/>
        </p:nvSpPr>
        <p:spPr bwMode="auto">
          <a:xfrm>
            <a:off x="2452689" y="6072189"/>
            <a:ext cx="4003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Source: NBS (2015)</a:t>
            </a:r>
            <a:r>
              <a:rPr lang="zh-CN" altLang="en-US"/>
              <a:t>；</a:t>
            </a:r>
            <a:r>
              <a:rPr lang="en-US" altLang="zh-CN"/>
              <a:t>NBS</a:t>
            </a:r>
            <a:r>
              <a:rPr lang="zh-CN" altLang="en-US"/>
              <a:t>（</a:t>
            </a:r>
            <a:r>
              <a:rPr lang="en-US" altLang="zh-CN"/>
              <a:t>2017</a:t>
            </a:r>
            <a:r>
              <a:rPr lang="zh-CN" altLang="en-US"/>
              <a:t>）</a:t>
            </a:r>
          </a:p>
        </p:txBody>
      </p:sp>
      <p:pic>
        <p:nvPicPr>
          <p:cNvPr id="6" name="图片 5">
            <a:extLst>
              <a:ext uri="{FF2B5EF4-FFF2-40B4-BE49-F238E27FC236}">
                <a16:creationId xmlns:a16="http://schemas.microsoft.com/office/drawing/2014/main" id="{E8BF94C9-3FAC-4D00-A449-36E2465CC9E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805" y="1810268"/>
            <a:ext cx="8252085" cy="414234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CC877-E162-45B8-86BE-7EC32EA82302}"/>
              </a:ext>
            </a:extLst>
          </p:cNvPr>
          <p:cNvSpPr>
            <a:spLocks noGrp="1"/>
          </p:cNvSpPr>
          <p:nvPr>
            <p:ph type="title"/>
          </p:nvPr>
        </p:nvSpPr>
        <p:spPr/>
        <p:txBody>
          <a:bodyPr/>
          <a:lstStyle/>
          <a:p>
            <a:r>
              <a:rPr lang="zh-CN" altLang="en-US" dirty="0"/>
              <a:t>城镇和农村内部收入差距的变化</a:t>
            </a:r>
          </a:p>
        </p:txBody>
      </p:sp>
      <p:pic>
        <p:nvPicPr>
          <p:cNvPr id="4" name="图片 3">
            <a:extLst>
              <a:ext uri="{FF2B5EF4-FFF2-40B4-BE49-F238E27FC236}">
                <a16:creationId xmlns:a16="http://schemas.microsoft.com/office/drawing/2014/main" id="{E566212F-2482-49D6-B0D8-04657705812F}"/>
              </a:ext>
            </a:extLst>
          </p:cNvPr>
          <p:cNvPicPr>
            <a:picLocks noChangeAspect="1"/>
          </p:cNvPicPr>
          <p:nvPr/>
        </p:nvPicPr>
        <p:blipFill>
          <a:blip r:embed="rId2"/>
          <a:stretch>
            <a:fillRect/>
          </a:stretch>
        </p:blipFill>
        <p:spPr>
          <a:xfrm>
            <a:off x="1973393" y="1690688"/>
            <a:ext cx="7798174" cy="4271084"/>
          </a:xfrm>
          <a:prstGeom prst="rect">
            <a:avLst/>
          </a:prstGeom>
        </p:spPr>
      </p:pic>
      <p:sp>
        <p:nvSpPr>
          <p:cNvPr id="5" name="文本框 4">
            <a:extLst>
              <a:ext uri="{FF2B5EF4-FFF2-40B4-BE49-F238E27FC236}">
                <a16:creationId xmlns:a16="http://schemas.microsoft.com/office/drawing/2014/main" id="{5E6DB418-6F92-4F9E-A6F1-961C5476C4C0}"/>
              </a:ext>
            </a:extLst>
          </p:cNvPr>
          <p:cNvSpPr txBox="1"/>
          <p:nvPr/>
        </p:nvSpPr>
        <p:spPr>
          <a:xfrm>
            <a:off x="1270000" y="6248400"/>
            <a:ext cx="5252720" cy="369332"/>
          </a:xfrm>
          <a:prstGeom prst="rect">
            <a:avLst/>
          </a:prstGeom>
          <a:noFill/>
        </p:spPr>
        <p:txBody>
          <a:bodyPr wrap="square" rtlCol="0">
            <a:spAutoFit/>
          </a:bodyPr>
          <a:lstStyle/>
          <a:p>
            <a:r>
              <a:rPr lang="zh-CN" altLang="en-US" dirty="0"/>
              <a:t>注：城乡收入比为</a:t>
            </a:r>
            <a:r>
              <a:rPr lang="zh-CN" altLang="zh-CN" dirty="0"/>
              <a:t>城镇</a:t>
            </a:r>
            <a:r>
              <a:rPr lang="en-US" altLang="zh-CN" dirty="0"/>
              <a:t>=100</a:t>
            </a:r>
            <a:r>
              <a:rPr lang="zh-CN" altLang="en-US" dirty="0"/>
              <a:t>。</a:t>
            </a:r>
          </a:p>
        </p:txBody>
      </p:sp>
    </p:spTree>
    <p:extLst>
      <p:ext uri="{BB962C8B-B14F-4D97-AF65-F5344CB8AC3E}">
        <p14:creationId xmlns:p14="http://schemas.microsoft.com/office/powerpoint/2010/main" val="171188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072E290E-0074-4F8F-8858-E4CCA0ED356B}"/>
              </a:ext>
            </a:extLst>
          </p:cNvPr>
          <p:cNvSpPr>
            <a:spLocks noGrp="1"/>
          </p:cNvSpPr>
          <p:nvPr>
            <p:ph type="title"/>
          </p:nvPr>
        </p:nvSpPr>
        <p:spPr/>
        <p:txBody>
          <a:bodyPr/>
          <a:lstStyle/>
          <a:p>
            <a:r>
              <a:rPr lang="zh-CN" altLang="en-US"/>
              <a:t>城乡收入差距大（城乡收入比）</a:t>
            </a:r>
          </a:p>
        </p:txBody>
      </p:sp>
      <p:pic>
        <p:nvPicPr>
          <p:cNvPr id="2" name="图片 1">
            <a:extLst>
              <a:ext uri="{FF2B5EF4-FFF2-40B4-BE49-F238E27FC236}">
                <a16:creationId xmlns:a16="http://schemas.microsoft.com/office/drawing/2014/main" id="{D453C04C-7236-46D3-9B29-6CA2AC180D35}"/>
              </a:ext>
            </a:extLst>
          </p:cNvPr>
          <p:cNvPicPr>
            <a:picLocks noChangeAspect="1"/>
          </p:cNvPicPr>
          <p:nvPr/>
        </p:nvPicPr>
        <p:blipFill>
          <a:blip r:embed="rId2"/>
          <a:stretch>
            <a:fillRect/>
          </a:stretch>
        </p:blipFill>
        <p:spPr>
          <a:xfrm>
            <a:off x="1063316" y="1816468"/>
            <a:ext cx="10065368" cy="45030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BADFEE4F-4455-4A06-950A-747AFAA8DA82}"/>
              </a:ext>
            </a:extLst>
          </p:cNvPr>
          <p:cNvSpPr>
            <a:spLocks noGrp="1"/>
          </p:cNvSpPr>
          <p:nvPr>
            <p:ph type="title"/>
          </p:nvPr>
        </p:nvSpPr>
        <p:spPr>
          <a:xfrm>
            <a:off x="890905" y="544512"/>
            <a:ext cx="8686800" cy="1143000"/>
          </a:xfrm>
        </p:spPr>
        <p:txBody>
          <a:bodyPr/>
          <a:lstStyle/>
          <a:p>
            <a:r>
              <a:rPr lang="zh-CN" altLang="en-US" dirty="0"/>
              <a:t>中国居民人均可支配收入及其构成</a:t>
            </a:r>
          </a:p>
        </p:txBody>
      </p:sp>
      <p:sp>
        <p:nvSpPr>
          <p:cNvPr id="6149" name="TextBox 5">
            <a:extLst>
              <a:ext uri="{FF2B5EF4-FFF2-40B4-BE49-F238E27FC236}">
                <a16:creationId xmlns:a16="http://schemas.microsoft.com/office/drawing/2014/main" id="{43969927-16EB-4FFA-B42C-A859C4C9851D}"/>
              </a:ext>
            </a:extLst>
          </p:cNvPr>
          <p:cNvSpPr txBox="1">
            <a:spLocks noChangeArrowheads="1"/>
          </p:cNvSpPr>
          <p:nvPr/>
        </p:nvSpPr>
        <p:spPr bwMode="auto">
          <a:xfrm>
            <a:off x="1413193" y="5861368"/>
            <a:ext cx="4895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Tahoma" panose="020B0604030504040204" pitchFamily="34" charset="0"/>
              </a:rPr>
              <a:t>资料来源：</a:t>
            </a:r>
            <a:r>
              <a:rPr lang="en-US" altLang="zh-CN" dirty="0">
                <a:latin typeface="Tahoma" panose="020B0604030504040204" pitchFamily="34" charset="0"/>
              </a:rPr>
              <a:t>《</a:t>
            </a:r>
            <a:r>
              <a:rPr lang="zh-CN" altLang="en-US" dirty="0">
                <a:latin typeface="Tahoma" panose="020B0604030504040204" pitchFamily="34" charset="0"/>
              </a:rPr>
              <a:t>中国统计年鉴</a:t>
            </a:r>
            <a:r>
              <a:rPr lang="en-US" altLang="zh-CN" dirty="0">
                <a:latin typeface="Tahoma" panose="020B0604030504040204" pitchFamily="34" charset="0"/>
              </a:rPr>
              <a:t>》</a:t>
            </a:r>
            <a:r>
              <a:rPr lang="zh-CN" altLang="en-US" dirty="0">
                <a:latin typeface="Tahoma" panose="020B0604030504040204" pitchFamily="34" charset="0"/>
              </a:rPr>
              <a:t>（相关年份）。</a:t>
            </a:r>
          </a:p>
        </p:txBody>
      </p:sp>
      <p:pic>
        <p:nvPicPr>
          <p:cNvPr id="2" name="图片 1">
            <a:extLst>
              <a:ext uri="{FF2B5EF4-FFF2-40B4-BE49-F238E27FC236}">
                <a16:creationId xmlns:a16="http://schemas.microsoft.com/office/drawing/2014/main" id="{06321166-1130-40CA-A183-B9D3F047E366}"/>
              </a:ext>
            </a:extLst>
          </p:cNvPr>
          <p:cNvPicPr>
            <a:picLocks noChangeAspect="1"/>
          </p:cNvPicPr>
          <p:nvPr/>
        </p:nvPicPr>
        <p:blipFill>
          <a:blip r:embed="rId2"/>
          <a:stretch>
            <a:fillRect/>
          </a:stretch>
        </p:blipFill>
        <p:spPr>
          <a:xfrm>
            <a:off x="1178368" y="1763638"/>
            <a:ext cx="9835263" cy="382436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FE0FAA9F-F879-4862-AEB6-2D6BDDE6314A}"/>
              </a:ext>
            </a:extLst>
          </p:cNvPr>
          <p:cNvSpPr>
            <a:spLocks noGrp="1"/>
          </p:cNvSpPr>
          <p:nvPr>
            <p:ph type="title"/>
          </p:nvPr>
        </p:nvSpPr>
        <p:spPr/>
        <p:txBody>
          <a:bodyPr/>
          <a:lstStyle/>
          <a:p>
            <a:pPr eaLnBrk="1" hangingPunct="1"/>
            <a:r>
              <a:rPr lang="zh-CN" altLang="en-US"/>
              <a:t>城乡收入差距的原因</a:t>
            </a:r>
          </a:p>
        </p:txBody>
      </p:sp>
      <p:sp>
        <p:nvSpPr>
          <p:cNvPr id="48131" name="内容占位符 2">
            <a:extLst>
              <a:ext uri="{FF2B5EF4-FFF2-40B4-BE49-F238E27FC236}">
                <a16:creationId xmlns:a16="http://schemas.microsoft.com/office/drawing/2014/main" id="{9AF73CB2-5518-4C53-ACDE-8E3E5BC12DB5}"/>
              </a:ext>
            </a:extLst>
          </p:cNvPr>
          <p:cNvSpPr>
            <a:spLocks noGrp="1"/>
          </p:cNvSpPr>
          <p:nvPr>
            <p:ph idx="1"/>
          </p:nvPr>
        </p:nvSpPr>
        <p:spPr/>
        <p:txBody>
          <a:bodyPr/>
          <a:lstStyle/>
          <a:p>
            <a:pPr eaLnBrk="1" hangingPunct="1"/>
            <a:r>
              <a:rPr lang="zh-CN" altLang="en-US"/>
              <a:t>城市导向的发展倾向</a:t>
            </a:r>
            <a:endParaRPr lang="en-US" altLang="zh-CN"/>
          </a:p>
          <a:p>
            <a:pPr eaLnBrk="1" hangingPunct="1"/>
            <a:r>
              <a:rPr lang="zh-CN" altLang="en-US"/>
              <a:t>城乡劳动力市场的分割和城市劳动力市场的封闭</a:t>
            </a:r>
            <a:endParaRPr lang="en-US" altLang="zh-CN"/>
          </a:p>
          <a:p>
            <a:pPr eaLnBrk="1" hangingPunct="1"/>
            <a:r>
              <a:rPr lang="zh-CN" altLang="en-US"/>
              <a:t>社会福利和社会保障的差异性</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EAF5C0FD-0097-4F42-8943-28A9501CC7DF}"/>
              </a:ext>
            </a:extLst>
          </p:cNvPr>
          <p:cNvSpPr>
            <a:spLocks noGrp="1"/>
          </p:cNvSpPr>
          <p:nvPr>
            <p:ph type="title"/>
          </p:nvPr>
        </p:nvSpPr>
        <p:spPr/>
        <p:txBody>
          <a:bodyPr/>
          <a:lstStyle/>
          <a:p>
            <a:pPr eaLnBrk="1" hangingPunct="1"/>
            <a:r>
              <a:rPr lang="zh-CN" altLang="en-US"/>
              <a:t>税收政策与居民收入差距</a:t>
            </a:r>
          </a:p>
        </p:txBody>
      </p:sp>
      <p:sp>
        <p:nvSpPr>
          <p:cNvPr id="49155" name="内容占位符 2">
            <a:extLst>
              <a:ext uri="{FF2B5EF4-FFF2-40B4-BE49-F238E27FC236}">
                <a16:creationId xmlns:a16="http://schemas.microsoft.com/office/drawing/2014/main" id="{E38BA2AD-27AD-463C-973A-1CE6B49EDDDC}"/>
              </a:ext>
            </a:extLst>
          </p:cNvPr>
          <p:cNvSpPr>
            <a:spLocks noGrp="1"/>
          </p:cNvSpPr>
          <p:nvPr>
            <p:ph idx="1"/>
          </p:nvPr>
        </p:nvSpPr>
        <p:spPr/>
        <p:txBody>
          <a:bodyPr/>
          <a:lstStyle/>
          <a:p>
            <a:pPr eaLnBrk="1" hangingPunct="1"/>
            <a:r>
              <a:rPr lang="zh-CN" altLang="en-US"/>
              <a:t>市场经济会扩大收入差距</a:t>
            </a:r>
            <a:endParaRPr lang="en-US" altLang="zh-CN"/>
          </a:p>
          <a:p>
            <a:pPr lvl="1" eaLnBrk="1" hangingPunct="1"/>
            <a:r>
              <a:rPr lang="zh-CN" altLang="en-US"/>
              <a:t>自由竞争条件下，收入差距扩大是必然结果</a:t>
            </a:r>
            <a:endParaRPr lang="en-US" altLang="zh-CN"/>
          </a:p>
          <a:p>
            <a:pPr eaLnBrk="1" hangingPunct="1"/>
            <a:r>
              <a:rPr lang="zh-CN" altLang="en-US"/>
              <a:t>政府应通过税收和转移支付手段，控制和缩小收入差距</a:t>
            </a:r>
            <a:endParaRPr lang="en-US" altLang="zh-CN"/>
          </a:p>
          <a:p>
            <a:pPr eaLnBrk="1" hangingPunct="1"/>
            <a:r>
              <a:rPr lang="zh-CN" altLang="en-US"/>
              <a:t>个人所得税改革</a:t>
            </a:r>
            <a:endParaRPr lang="en-US" altLang="zh-CN"/>
          </a:p>
          <a:p>
            <a:pPr lvl="1" eaLnBrk="1" hangingPunct="1"/>
            <a:r>
              <a:rPr lang="zh-CN" altLang="en-US"/>
              <a:t>由</a:t>
            </a:r>
            <a:r>
              <a:rPr lang="en-US" altLang="zh-CN"/>
              <a:t>9</a:t>
            </a:r>
            <a:r>
              <a:rPr lang="zh-CN" altLang="en-US"/>
              <a:t>级改为</a:t>
            </a:r>
            <a:r>
              <a:rPr lang="en-US" altLang="zh-CN"/>
              <a:t>7</a:t>
            </a:r>
            <a:r>
              <a:rPr lang="zh-CN" altLang="en-US"/>
              <a:t>级，最低一级税率由</a:t>
            </a:r>
            <a:r>
              <a:rPr lang="en-US" altLang="zh-CN"/>
              <a:t>5%</a:t>
            </a:r>
            <a:r>
              <a:rPr lang="zh-CN" altLang="en-US"/>
              <a:t>降到</a:t>
            </a:r>
            <a:r>
              <a:rPr lang="en-US" altLang="zh-CN"/>
              <a:t>3%</a:t>
            </a:r>
            <a:r>
              <a:rPr lang="zh-CN" altLang="en-US"/>
              <a:t>，最高一级起征点每月</a:t>
            </a:r>
            <a:r>
              <a:rPr lang="en-US" altLang="zh-CN"/>
              <a:t>10</a:t>
            </a:r>
            <a:r>
              <a:rPr lang="zh-CN" altLang="en-US"/>
              <a:t>万，改为</a:t>
            </a:r>
            <a:r>
              <a:rPr lang="en-US" altLang="zh-CN"/>
              <a:t>8</a:t>
            </a:r>
            <a:r>
              <a:rPr lang="zh-CN" altLang="en-US"/>
              <a:t>万。</a:t>
            </a:r>
            <a:endParaRPr lang="en-US" altLang="zh-CN"/>
          </a:p>
          <a:p>
            <a:pPr lvl="1" eaLnBrk="1" hangingPunct="1"/>
            <a:r>
              <a:rPr lang="zh-CN" altLang="en-US"/>
              <a:t>但是，对收入差距基本没有调节作用</a:t>
            </a: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3598F938-0DE0-420F-94D4-0AA521128294}"/>
              </a:ext>
            </a:extLst>
          </p:cNvPr>
          <p:cNvSpPr>
            <a:spLocks noGrp="1"/>
          </p:cNvSpPr>
          <p:nvPr>
            <p:ph type="title"/>
          </p:nvPr>
        </p:nvSpPr>
        <p:spPr/>
        <p:txBody>
          <a:bodyPr/>
          <a:lstStyle/>
          <a:p>
            <a:r>
              <a:rPr lang="zh-CN" altLang="en-US"/>
              <a:t>有关国家和地区税收和社会保障对基尼系数的调整作用</a:t>
            </a:r>
          </a:p>
        </p:txBody>
      </p:sp>
      <p:pic>
        <p:nvPicPr>
          <p:cNvPr id="50179" name="图片 109">
            <a:extLst>
              <a:ext uri="{FF2B5EF4-FFF2-40B4-BE49-F238E27FC236}">
                <a16:creationId xmlns:a16="http://schemas.microsoft.com/office/drawing/2014/main" id="{DADD21C8-A518-4909-BAA9-8569DD8A7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314" y="1714501"/>
            <a:ext cx="6429375"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Rectangle 3">
            <a:extLst>
              <a:ext uri="{FF2B5EF4-FFF2-40B4-BE49-F238E27FC236}">
                <a16:creationId xmlns:a16="http://schemas.microsoft.com/office/drawing/2014/main" id="{7D570275-BFE1-46EB-BC7D-F3D2C0F2A654}"/>
              </a:ext>
            </a:extLst>
          </p:cNvPr>
          <p:cNvSpPr>
            <a:spLocks noChangeArrowheads="1"/>
          </p:cNvSpPr>
          <p:nvPr/>
        </p:nvSpPr>
        <p:spPr bwMode="auto">
          <a:xfrm>
            <a:off x="2881314" y="6286501"/>
            <a:ext cx="2865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a:latin typeface="Calibri" panose="020F0502020204030204" pitchFamily="34" charset="0"/>
                <a:cs typeface="Times New Roman" panose="02020603050405020304" pitchFamily="18" charset="0"/>
              </a:rPr>
              <a:t>资料来源：王绍光（</a:t>
            </a:r>
            <a:r>
              <a:rPr lang="en-US" altLang="zh-CN" sz="1400">
                <a:latin typeface="Calibri" panose="020F0502020204030204" pitchFamily="34" charset="0"/>
                <a:cs typeface="Times New Roman" panose="02020603050405020304" pitchFamily="18" charset="0"/>
              </a:rPr>
              <a:t>2012</a:t>
            </a:r>
            <a:r>
              <a:rPr lang="zh-CN" altLang="en-US" sz="1400">
                <a:latin typeface="Calibri" panose="020F0502020204030204" pitchFamily="34" charset="0"/>
                <a:cs typeface="Times New Roman" panose="02020603050405020304" pitchFamily="18" charset="0"/>
              </a:rPr>
              <a:t>）。</a:t>
            </a:r>
            <a:endParaRPr lang="zh-CN" altLang="en-US" sz="1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FF87E084-34D5-43EF-A221-D375E6E521F0}"/>
              </a:ext>
            </a:extLst>
          </p:cNvPr>
          <p:cNvSpPr>
            <a:spLocks noGrp="1"/>
          </p:cNvSpPr>
          <p:nvPr>
            <p:ph type="title"/>
          </p:nvPr>
        </p:nvSpPr>
        <p:spPr>
          <a:xfrm>
            <a:off x="2024063" y="571500"/>
            <a:ext cx="8229600" cy="1143000"/>
          </a:xfrm>
        </p:spPr>
        <p:txBody>
          <a:bodyPr>
            <a:normAutofit fontScale="90000"/>
          </a:bodyPr>
          <a:lstStyle/>
          <a:p>
            <a:r>
              <a:rPr lang="zh-CN" altLang="en-US"/>
              <a:t>中国社会保障转移性收入对居民人均收入基尼系数的影响</a:t>
            </a:r>
          </a:p>
        </p:txBody>
      </p:sp>
      <p:pic>
        <p:nvPicPr>
          <p:cNvPr id="51203" name="Picture 2">
            <a:extLst>
              <a:ext uri="{FF2B5EF4-FFF2-40B4-BE49-F238E27FC236}">
                <a16:creationId xmlns:a16="http://schemas.microsoft.com/office/drawing/2014/main" id="{8A8E378F-8080-4542-A256-CC04F9514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693" y="2143124"/>
            <a:ext cx="8321372" cy="263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Rectangle 3">
            <a:extLst>
              <a:ext uri="{FF2B5EF4-FFF2-40B4-BE49-F238E27FC236}">
                <a16:creationId xmlns:a16="http://schemas.microsoft.com/office/drawing/2014/main" id="{9F2180E7-2BB9-4028-9BA3-105953C5945E}"/>
              </a:ext>
            </a:extLst>
          </p:cNvPr>
          <p:cNvSpPr>
            <a:spLocks noChangeArrowheads="1"/>
          </p:cNvSpPr>
          <p:nvPr/>
        </p:nvSpPr>
        <p:spPr bwMode="auto">
          <a:xfrm>
            <a:off x="1703693" y="5049836"/>
            <a:ext cx="28654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dirty="0">
                <a:latin typeface="Calibri" panose="020F0502020204030204" pitchFamily="34" charset="0"/>
                <a:cs typeface="Times New Roman" panose="02020603050405020304" pitchFamily="18" charset="0"/>
              </a:rPr>
              <a:t>资料来源：</a:t>
            </a:r>
            <a:r>
              <a:rPr lang="zh-CN" altLang="en-US" sz="1400" dirty="0">
                <a:latin typeface="Calibri" panose="020F0502020204030204" pitchFamily="34" charset="0"/>
                <a:cs typeface="Times New Roman" panose="02020603050405020304" pitchFamily="18" charset="0"/>
              </a:rPr>
              <a:t>高文书</a:t>
            </a:r>
            <a:r>
              <a:rPr lang="zh-CN" altLang="zh-CN" sz="1400" dirty="0">
                <a:latin typeface="Calibri" panose="020F0502020204030204" pitchFamily="34" charset="0"/>
                <a:cs typeface="Times New Roman" panose="02020603050405020304" pitchFamily="18" charset="0"/>
              </a:rPr>
              <a:t>（</a:t>
            </a:r>
            <a:r>
              <a:rPr lang="en-US" altLang="zh-CN" sz="1400" dirty="0">
                <a:latin typeface="Calibri" panose="020F0502020204030204" pitchFamily="34" charset="0"/>
                <a:cs typeface="Times New Roman" panose="02020603050405020304" pitchFamily="18" charset="0"/>
              </a:rPr>
              <a:t>2012</a:t>
            </a:r>
            <a:r>
              <a:rPr lang="zh-CN" altLang="en-US" sz="1400" dirty="0">
                <a:latin typeface="Calibri" panose="020F0502020204030204" pitchFamily="34" charset="0"/>
                <a:cs typeface="Times New Roman" panose="02020603050405020304" pitchFamily="18" charset="0"/>
              </a:rPr>
              <a:t>）。</a:t>
            </a:r>
            <a:endParaRPr lang="zh-CN" altLang="en-US" sz="1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ACA67A43-9357-4FD0-91D2-6B13C3EF9A53}"/>
              </a:ext>
            </a:extLst>
          </p:cNvPr>
          <p:cNvSpPr>
            <a:spLocks noGrp="1"/>
          </p:cNvSpPr>
          <p:nvPr>
            <p:ph type="title"/>
          </p:nvPr>
        </p:nvSpPr>
        <p:spPr/>
        <p:txBody>
          <a:bodyPr/>
          <a:lstStyle/>
          <a:p>
            <a:r>
              <a:rPr lang="zh-CN" altLang="en-US"/>
              <a:t>缩小收入差距的劳动力市场对策</a:t>
            </a:r>
          </a:p>
        </p:txBody>
      </p:sp>
      <p:sp>
        <p:nvSpPr>
          <p:cNvPr id="52227" name="内容占位符 2">
            <a:extLst>
              <a:ext uri="{FF2B5EF4-FFF2-40B4-BE49-F238E27FC236}">
                <a16:creationId xmlns:a16="http://schemas.microsoft.com/office/drawing/2014/main" id="{24755DDC-4172-43C3-8A8D-64DAF6B2DC89}"/>
              </a:ext>
            </a:extLst>
          </p:cNvPr>
          <p:cNvSpPr>
            <a:spLocks noGrp="1"/>
          </p:cNvSpPr>
          <p:nvPr>
            <p:ph idx="1"/>
          </p:nvPr>
        </p:nvSpPr>
        <p:spPr>
          <a:xfrm>
            <a:off x="838200" y="1925955"/>
            <a:ext cx="8229600" cy="4281488"/>
          </a:xfrm>
        </p:spPr>
        <p:txBody>
          <a:bodyPr/>
          <a:lstStyle/>
          <a:p>
            <a:r>
              <a:rPr lang="zh-CN" altLang="en-US" dirty="0"/>
              <a:t>完善劳动力市场，促进公平竞争</a:t>
            </a:r>
            <a:endParaRPr lang="en-US" altLang="zh-CN" dirty="0"/>
          </a:p>
          <a:p>
            <a:pPr eaLnBrk="1" hangingPunct="1"/>
            <a:r>
              <a:rPr lang="zh-CN" altLang="en-US" dirty="0"/>
              <a:t>最低工资标准调整</a:t>
            </a:r>
            <a:endParaRPr lang="en-US" altLang="zh-CN" dirty="0"/>
          </a:p>
          <a:p>
            <a:pPr eaLnBrk="1" hangingPunct="1"/>
            <a:r>
              <a:rPr lang="zh-CN" altLang="en-US" dirty="0"/>
              <a:t>工会、工资谈判</a:t>
            </a:r>
            <a:endParaRPr lang="en-US" altLang="zh-CN" dirty="0"/>
          </a:p>
          <a:p>
            <a:pPr eaLnBrk="1" hangingPunct="1"/>
            <a:r>
              <a:rPr lang="zh-CN" altLang="en-US" dirty="0"/>
              <a:t>提高就业质量</a:t>
            </a:r>
            <a:endParaRPr lang="en-US" altLang="zh-CN" dirty="0"/>
          </a:p>
          <a:p>
            <a:pPr eaLnBrk="1" hangingPunct="1"/>
            <a:r>
              <a:rPr lang="zh-CN" altLang="en-US" dirty="0"/>
              <a:t>改变增长方式和就业结构</a:t>
            </a:r>
            <a:endParaRPr lang="en-US" altLang="zh-CN" dirty="0"/>
          </a:p>
          <a:p>
            <a:pPr eaLnBrk="1" hangingPunct="1"/>
            <a:endParaRPr lang="en-US" altLang="zh-CN" dirty="0"/>
          </a:p>
          <a:p>
            <a:pPr eaLnBrk="1" hangingPunct="1"/>
            <a:endParaRPr lang="en-US" altLang="zh-CN" dirty="0"/>
          </a:p>
          <a:p>
            <a:endParaRPr lang="en-US" altLang="zh-CN" dirty="0"/>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F5AD36AB-354F-4ECB-A85B-70B7033BC474}"/>
              </a:ext>
            </a:extLst>
          </p:cNvPr>
          <p:cNvSpPr>
            <a:spLocks noGrp="1"/>
          </p:cNvSpPr>
          <p:nvPr>
            <p:ph type="title"/>
          </p:nvPr>
        </p:nvSpPr>
        <p:spPr/>
        <p:txBody>
          <a:bodyPr/>
          <a:lstStyle/>
          <a:p>
            <a:pPr eaLnBrk="1" hangingPunct="1"/>
            <a:r>
              <a:rPr lang="zh-CN" altLang="en-US"/>
              <a:t>缩小收入差距的配套改革建议</a:t>
            </a:r>
          </a:p>
        </p:txBody>
      </p:sp>
      <p:sp>
        <p:nvSpPr>
          <p:cNvPr id="53251" name="内容占位符 2">
            <a:extLst>
              <a:ext uri="{FF2B5EF4-FFF2-40B4-BE49-F238E27FC236}">
                <a16:creationId xmlns:a16="http://schemas.microsoft.com/office/drawing/2014/main" id="{B0C5F660-A0CF-40AB-AE26-710E0B35BADA}"/>
              </a:ext>
            </a:extLst>
          </p:cNvPr>
          <p:cNvSpPr>
            <a:spLocks noGrp="1"/>
          </p:cNvSpPr>
          <p:nvPr>
            <p:ph idx="1"/>
          </p:nvPr>
        </p:nvSpPr>
        <p:spPr/>
        <p:txBody>
          <a:bodyPr/>
          <a:lstStyle/>
          <a:p>
            <a:pPr eaLnBrk="1" hangingPunct="1"/>
            <a:r>
              <a:rPr lang="zh-CN" altLang="en-US"/>
              <a:t>提高资本市场的竞争性</a:t>
            </a:r>
            <a:endParaRPr lang="en-US" altLang="zh-CN"/>
          </a:p>
          <a:p>
            <a:pPr eaLnBrk="1" hangingPunct="1"/>
            <a:r>
              <a:rPr lang="zh-CN" altLang="en-US"/>
              <a:t>提高农产品价格</a:t>
            </a:r>
            <a:endParaRPr lang="en-US" altLang="zh-CN"/>
          </a:p>
          <a:p>
            <a:pPr eaLnBrk="1" hangingPunct="1"/>
            <a:r>
              <a:rPr lang="zh-CN" altLang="en-US"/>
              <a:t>打破不必要的行政垄断和市场垄断</a:t>
            </a:r>
            <a:endParaRPr lang="en-US" altLang="zh-CN"/>
          </a:p>
          <a:p>
            <a:pPr eaLnBrk="1" hangingPunct="1"/>
            <a:r>
              <a:rPr lang="zh-CN" altLang="en-US"/>
              <a:t>完善我国的税收政策：个人所得税、营业税的改革，开征遗产税与赠予税</a:t>
            </a:r>
            <a:endParaRPr lang="en-US" altLang="zh-CN"/>
          </a:p>
          <a:p>
            <a:pPr eaLnBrk="1" hangingPunct="1"/>
            <a:r>
              <a:rPr lang="zh-CN" altLang="en-US"/>
              <a:t>救助社会贫困层，保障贫困家庭</a:t>
            </a:r>
            <a:endParaRPr lang="en-US" altLang="zh-CN"/>
          </a:p>
          <a:p>
            <a:pPr eaLnBrk="1" hangingPunct="1"/>
            <a:r>
              <a:rPr lang="zh-CN" altLang="en-US"/>
              <a:t>其他：抑制非法、灰色、腐败收入，财产公开等</a:t>
            </a:r>
            <a:endParaRPr lang="en-US" altLang="zh-CN"/>
          </a:p>
          <a:p>
            <a:pPr eaLnBrk="1" hangingPunct="1"/>
            <a:endParaRPr lang="en-US" altLang="zh-CN"/>
          </a:p>
          <a:p>
            <a:pPr eaLnBrk="1" hangingPunct="1"/>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826F0879-0617-4C25-A76C-9FB55ED56751}"/>
              </a:ext>
            </a:extLst>
          </p:cNvPr>
          <p:cNvSpPr>
            <a:spLocks noGrp="1"/>
          </p:cNvSpPr>
          <p:nvPr>
            <p:ph type="title"/>
          </p:nvPr>
        </p:nvSpPr>
        <p:spPr/>
        <p:txBody>
          <a:bodyPr/>
          <a:lstStyle/>
          <a:p>
            <a:pPr eaLnBrk="1" hangingPunct="1"/>
            <a:r>
              <a:rPr lang="zh-CN" altLang="en-US"/>
              <a:t>收入分配状况迎来转折点</a:t>
            </a:r>
          </a:p>
        </p:txBody>
      </p:sp>
      <p:sp>
        <p:nvSpPr>
          <p:cNvPr id="54275" name="内容占位符 2">
            <a:extLst>
              <a:ext uri="{FF2B5EF4-FFF2-40B4-BE49-F238E27FC236}">
                <a16:creationId xmlns:a16="http://schemas.microsoft.com/office/drawing/2014/main" id="{09BE8FAD-5C2D-484F-9373-9BF11E1D0BEF}"/>
              </a:ext>
            </a:extLst>
          </p:cNvPr>
          <p:cNvSpPr>
            <a:spLocks noGrp="1"/>
          </p:cNvSpPr>
          <p:nvPr>
            <p:ph idx="1"/>
          </p:nvPr>
        </p:nvSpPr>
        <p:spPr/>
        <p:txBody>
          <a:bodyPr/>
          <a:lstStyle/>
          <a:p>
            <a:pPr eaLnBrk="1" hangingPunct="1"/>
            <a:r>
              <a:rPr lang="zh-CN" altLang="en-US"/>
              <a:t>流动人口工资快速增长</a:t>
            </a:r>
            <a:endParaRPr lang="en-US" altLang="zh-CN"/>
          </a:p>
          <a:p>
            <a:pPr eaLnBrk="1" hangingPunct="1"/>
            <a:r>
              <a:rPr lang="zh-CN" altLang="en-US"/>
              <a:t>农产品价格大幅上升</a:t>
            </a:r>
            <a:endParaRPr lang="en-US" altLang="zh-CN"/>
          </a:p>
          <a:p>
            <a:pPr eaLnBrk="1" hangingPunct="1"/>
            <a:r>
              <a:rPr lang="zh-CN" altLang="en-US"/>
              <a:t>国家相关政策出台</a:t>
            </a:r>
            <a:endParaRPr lang="en-US" altLang="zh-CN"/>
          </a:p>
          <a:p>
            <a:pPr eaLnBrk="1" hangingPunct="1"/>
            <a:r>
              <a:rPr lang="zh-CN" altLang="en-US"/>
              <a:t>城乡差距缩小</a:t>
            </a: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5965D261-8294-4759-A38F-24E7B2402A51}"/>
              </a:ext>
            </a:extLst>
          </p:cNvPr>
          <p:cNvSpPr>
            <a:spLocks noGrp="1"/>
          </p:cNvSpPr>
          <p:nvPr>
            <p:ph type="title"/>
          </p:nvPr>
        </p:nvSpPr>
        <p:spPr>
          <a:xfrm>
            <a:off x="1981200" y="274638"/>
            <a:ext cx="8686800" cy="1143000"/>
          </a:xfrm>
        </p:spPr>
        <p:txBody>
          <a:bodyPr/>
          <a:lstStyle/>
          <a:p>
            <a:r>
              <a:rPr lang="zh-CN" altLang="en-US"/>
              <a:t>从收入差距到财富差距</a:t>
            </a:r>
          </a:p>
        </p:txBody>
      </p:sp>
      <p:pic>
        <p:nvPicPr>
          <p:cNvPr id="55299" name="Picture 2">
            <a:extLst>
              <a:ext uri="{FF2B5EF4-FFF2-40B4-BE49-F238E27FC236}">
                <a16:creationId xmlns:a16="http://schemas.microsoft.com/office/drawing/2014/main" id="{299252E8-A53F-46CF-BF56-00E011983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3" y="1643063"/>
            <a:ext cx="7002462"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矩形 3">
            <a:extLst>
              <a:ext uri="{FF2B5EF4-FFF2-40B4-BE49-F238E27FC236}">
                <a16:creationId xmlns:a16="http://schemas.microsoft.com/office/drawing/2014/main" id="{B0301CEB-AC2B-45AD-839A-2EF69F9E40AD}"/>
              </a:ext>
            </a:extLst>
          </p:cNvPr>
          <p:cNvSpPr>
            <a:spLocks noChangeArrowheads="1"/>
          </p:cNvSpPr>
          <p:nvPr/>
        </p:nvSpPr>
        <p:spPr bwMode="auto">
          <a:xfrm>
            <a:off x="2595563" y="6143626"/>
            <a:ext cx="7429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资料来源：中国社会科学院人口与劳动经济研究所：“居民财富持有差距调查”，</a:t>
            </a:r>
            <a:r>
              <a:rPr lang="en-US" altLang="zh-CN" sz="1400"/>
              <a:t>2013</a:t>
            </a:r>
            <a:r>
              <a:rPr lang="zh-CN" altLang="en-US" sz="1400"/>
              <a:t>年。</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B8F2E-C28C-47F2-BB0A-DAEDB0F254CD}"/>
              </a:ext>
            </a:extLst>
          </p:cNvPr>
          <p:cNvSpPr>
            <a:spLocks noGrp="1"/>
          </p:cNvSpPr>
          <p:nvPr>
            <p:ph type="title"/>
          </p:nvPr>
        </p:nvSpPr>
        <p:spPr/>
        <p:txBody>
          <a:bodyPr/>
          <a:lstStyle/>
          <a:p>
            <a:r>
              <a:rPr lang="zh-CN" altLang="en-US" dirty="0"/>
              <a:t>本章关键词</a:t>
            </a:r>
          </a:p>
        </p:txBody>
      </p:sp>
      <p:sp>
        <p:nvSpPr>
          <p:cNvPr id="3" name="内容占位符 2">
            <a:extLst>
              <a:ext uri="{FF2B5EF4-FFF2-40B4-BE49-F238E27FC236}">
                <a16:creationId xmlns:a16="http://schemas.microsoft.com/office/drawing/2014/main" id="{C06916CC-79BC-4367-AE7D-EBB89DED2E57}"/>
              </a:ext>
            </a:extLst>
          </p:cNvPr>
          <p:cNvSpPr>
            <a:spLocks noGrp="1"/>
          </p:cNvSpPr>
          <p:nvPr>
            <p:ph idx="1"/>
          </p:nvPr>
        </p:nvSpPr>
        <p:spPr/>
        <p:txBody>
          <a:bodyPr/>
          <a:lstStyle/>
          <a:p>
            <a:r>
              <a:rPr lang="zh-CN" altLang="en-US" dirty="0"/>
              <a:t>工资</a:t>
            </a:r>
            <a:endParaRPr lang="en-US" altLang="zh-CN" dirty="0"/>
          </a:p>
          <a:p>
            <a:r>
              <a:rPr lang="zh-CN" altLang="en-US" dirty="0"/>
              <a:t>效率工资理论</a:t>
            </a:r>
            <a:endParaRPr lang="en-US" altLang="zh-CN" dirty="0"/>
          </a:p>
          <a:p>
            <a:r>
              <a:rPr lang="zh-CN" altLang="en-US" dirty="0"/>
              <a:t>补偿性工资差别</a:t>
            </a:r>
            <a:endParaRPr lang="en-US" altLang="zh-CN" dirty="0"/>
          </a:p>
          <a:p>
            <a:r>
              <a:rPr lang="zh-CN" altLang="en-US" dirty="0"/>
              <a:t>洛伦兹曲线</a:t>
            </a:r>
            <a:endParaRPr lang="en-US" altLang="zh-CN" dirty="0"/>
          </a:p>
          <a:p>
            <a:r>
              <a:rPr lang="zh-CN" altLang="en-US" dirty="0"/>
              <a:t>基尼系数</a:t>
            </a:r>
            <a:endParaRPr lang="en-US" altLang="zh-CN" dirty="0"/>
          </a:p>
          <a:p>
            <a:r>
              <a:rPr lang="zh-CN" altLang="en-US" dirty="0"/>
              <a:t>倒</a:t>
            </a:r>
            <a:r>
              <a:rPr lang="en-US" altLang="zh-CN" dirty="0"/>
              <a:t>U</a:t>
            </a:r>
            <a:r>
              <a:rPr lang="zh-CN" altLang="en-US" dirty="0"/>
              <a:t>型的库兹涅茨曲线</a:t>
            </a:r>
            <a:endParaRPr lang="en-US" altLang="zh-CN" dirty="0"/>
          </a:p>
          <a:p>
            <a:endParaRPr lang="zh-CN" altLang="en-US" dirty="0"/>
          </a:p>
        </p:txBody>
      </p:sp>
    </p:spTree>
    <p:extLst>
      <p:ext uri="{BB962C8B-B14F-4D97-AF65-F5344CB8AC3E}">
        <p14:creationId xmlns:p14="http://schemas.microsoft.com/office/powerpoint/2010/main" val="450954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665D67A8-728F-49DC-A6EF-68A5A4555096}"/>
              </a:ext>
            </a:extLst>
          </p:cNvPr>
          <p:cNvSpPr>
            <a:spLocks noGrp="1"/>
          </p:cNvSpPr>
          <p:nvPr>
            <p:ph type="title"/>
          </p:nvPr>
        </p:nvSpPr>
        <p:spPr/>
        <p:txBody>
          <a:bodyPr/>
          <a:lstStyle/>
          <a:p>
            <a:r>
              <a:rPr lang="zh-CN" altLang="en-US" dirty="0"/>
              <a:t>第一节 工资决定与工资差别</a:t>
            </a:r>
          </a:p>
        </p:txBody>
      </p:sp>
      <p:sp>
        <p:nvSpPr>
          <p:cNvPr id="9219" name="内容占位符 3">
            <a:extLst>
              <a:ext uri="{FF2B5EF4-FFF2-40B4-BE49-F238E27FC236}">
                <a16:creationId xmlns:a16="http://schemas.microsoft.com/office/drawing/2014/main" id="{7E200781-C468-476B-B93E-6648ADF3FB4D}"/>
              </a:ext>
            </a:extLst>
          </p:cNvPr>
          <p:cNvSpPr>
            <a:spLocks noGrp="1"/>
          </p:cNvSpPr>
          <p:nvPr>
            <p:ph idx="1"/>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EE391011-4518-414E-B05E-9F031769B869}"/>
              </a:ext>
            </a:extLst>
          </p:cNvPr>
          <p:cNvSpPr>
            <a:spLocks noGrp="1"/>
          </p:cNvSpPr>
          <p:nvPr>
            <p:ph type="title"/>
          </p:nvPr>
        </p:nvSpPr>
        <p:spPr/>
        <p:txBody>
          <a:bodyPr/>
          <a:lstStyle/>
          <a:p>
            <a:r>
              <a:rPr lang="zh-CN" altLang="en-US"/>
              <a:t>何谓工资？</a:t>
            </a:r>
          </a:p>
        </p:txBody>
      </p:sp>
      <p:sp>
        <p:nvSpPr>
          <p:cNvPr id="10243" name="内容占位符 2">
            <a:extLst>
              <a:ext uri="{FF2B5EF4-FFF2-40B4-BE49-F238E27FC236}">
                <a16:creationId xmlns:a16="http://schemas.microsoft.com/office/drawing/2014/main" id="{515AE53A-078B-4BED-8CE5-B98235D320CA}"/>
              </a:ext>
            </a:extLst>
          </p:cNvPr>
          <p:cNvSpPr>
            <a:spLocks noGrp="1"/>
          </p:cNvSpPr>
          <p:nvPr>
            <p:ph idx="1"/>
          </p:nvPr>
        </p:nvSpPr>
        <p:spPr>
          <a:xfrm>
            <a:off x="838200" y="1831976"/>
            <a:ext cx="9325927" cy="5040312"/>
          </a:xfrm>
        </p:spPr>
        <p:txBody>
          <a:bodyPr/>
          <a:lstStyle/>
          <a:p>
            <a:r>
              <a:rPr lang="zh-CN" altLang="zh-CN" dirty="0"/>
              <a:t>工资</a:t>
            </a:r>
            <a:r>
              <a:rPr lang="zh-CN" altLang="en-US" dirty="0"/>
              <a:t>的定义</a:t>
            </a:r>
            <a:endParaRPr lang="en-US" altLang="zh-CN" dirty="0"/>
          </a:p>
          <a:p>
            <a:pPr lvl="1"/>
            <a:r>
              <a:rPr lang="zh-CN" altLang="zh-CN" dirty="0"/>
              <a:t>是指劳动者向企业或其他用人单位提供劳动而获得的经济报酬</a:t>
            </a:r>
            <a:r>
              <a:rPr lang="zh-CN" altLang="en-US" dirty="0"/>
              <a:t>。</a:t>
            </a:r>
            <a:endParaRPr lang="en-US" altLang="zh-CN" dirty="0"/>
          </a:p>
          <a:p>
            <a:r>
              <a:rPr lang="zh-CN" altLang="en-US" dirty="0"/>
              <a:t>工资有狭义和广义之分</a:t>
            </a:r>
            <a:endParaRPr lang="en-US" altLang="zh-CN" dirty="0"/>
          </a:p>
          <a:p>
            <a:pPr lvl="1"/>
            <a:r>
              <a:rPr lang="zh-CN" altLang="en-US" dirty="0"/>
              <a:t>狭义的工资：</a:t>
            </a:r>
            <a:r>
              <a:rPr lang="zh-CN" altLang="zh-CN" dirty="0"/>
              <a:t>仅指劳动者得到的货币报酬，主要由基本工资、奖金和津贴构成</a:t>
            </a:r>
            <a:r>
              <a:rPr lang="zh-CN" altLang="en-US" dirty="0"/>
              <a:t>。</a:t>
            </a:r>
            <a:endParaRPr lang="en-US" altLang="zh-CN" dirty="0"/>
          </a:p>
          <a:p>
            <a:pPr lvl="1"/>
            <a:r>
              <a:rPr lang="zh-CN" altLang="en-US" dirty="0"/>
              <a:t>广义的工资：</a:t>
            </a:r>
            <a:r>
              <a:rPr lang="zh-CN" altLang="zh-CN" dirty="0"/>
              <a:t>是指员工为用人单位提供劳动而获得的所有货币和实物报酬，以及间接的经济报酬如社会保险、住房公积金</a:t>
            </a:r>
            <a:r>
              <a:rPr lang="zh-CN" altLang="en-US" dirty="0"/>
              <a:t>和</a:t>
            </a:r>
            <a:r>
              <a:rPr lang="zh-CN" altLang="zh-CN" dirty="0"/>
              <a:t>住房补贴等</a:t>
            </a:r>
            <a:r>
              <a:rPr lang="zh-CN" altLang="en-US" dirty="0"/>
              <a:t>。</a:t>
            </a:r>
            <a:endParaRPr lang="en-US" altLang="zh-CN" dirty="0"/>
          </a:p>
          <a:p>
            <a:pPr lvl="1"/>
            <a:r>
              <a:rPr lang="zh-CN" altLang="en-US" dirty="0"/>
              <a:t>等同人力资源管理中的薪酬（</a:t>
            </a:r>
            <a:r>
              <a:rPr lang="en-US" altLang="zh-CN" dirty="0"/>
              <a:t>Compensation</a:t>
            </a:r>
            <a:r>
              <a:rPr lang="zh-CN" altLang="en-US" dirty="0"/>
              <a:t>）</a:t>
            </a:r>
            <a:endParaRPr lang="en-US" altLang="zh-CN" dirty="0"/>
          </a:p>
          <a:p>
            <a:pPr lvl="1"/>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B2E00DC5-1600-4585-A119-114FA1F596F3}"/>
              </a:ext>
            </a:extLst>
          </p:cNvPr>
          <p:cNvSpPr>
            <a:spLocks noGrp="1"/>
          </p:cNvSpPr>
          <p:nvPr>
            <p:ph type="title"/>
          </p:nvPr>
        </p:nvSpPr>
        <p:spPr>
          <a:xfrm>
            <a:off x="822960" y="361633"/>
            <a:ext cx="8229600" cy="863600"/>
          </a:xfrm>
        </p:spPr>
        <p:txBody>
          <a:bodyPr/>
          <a:lstStyle/>
          <a:p>
            <a:r>
              <a:rPr lang="zh-CN" altLang="en-US" dirty="0"/>
              <a:t>中国的工资统计</a:t>
            </a:r>
          </a:p>
        </p:txBody>
      </p:sp>
      <p:sp>
        <p:nvSpPr>
          <p:cNvPr id="11267" name="内容占位符 2">
            <a:extLst>
              <a:ext uri="{FF2B5EF4-FFF2-40B4-BE49-F238E27FC236}">
                <a16:creationId xmlns:a16="http://schemas.microsoft.com/office/drawing/2014/main" id="{4C81D3C5-AC3C-4426-9031-9EF6CB28AF95}"/>
              </a:ext>
            </a:extLst>
          </p:cNvPr>
          <p:cNvSpPr>
            <a:spLocks noGrp="1"/>
          </p:cNvSpPr>
          <p:nvPr>
            <p:ph idx="1"/>
          </p:nvPr>
        </p:nvSpPr>
        <p:spPr>
          <a:xfrm>
            <a:off x="965201" y="1542099"/>
            <a:ext cx="9297354" cy="5400675"/>
          </a:xfrm>
        </p:spPr>
        <p:txBody>
          <a:bodyPr/>
          <a:lstStyle/>
          <a:p>
            <a:r>
              <a:rPr lang="zh-CN" altLang="en-US" dirty="0"/>
              <a:t>工资统计</a:t>
            </a:r>
            <a:endParaRPr lang="en-US" altLang="zh-CN" dirty="0"/>
          </a:p>
          <a:p>
            <a:pPr lvl="1"/>
            <a:r>
              <a:rPr lang="zh-CN" altLang="en-US" dirty="0"/>
              <a:t>是税前的，包括个人应付由单位代扣代缴的税费</a:t>
            </a:r>
            <a:endParaRPr lang="en-US" altLang="zh-CN" dirty="0"/>
          </a:p>
          <a:p>
            <a:r>
              <a:rPr lang="zh-CN" altLang="en-US" dirty="0"/>
              <a:t>工资总额</a:t>
            </a:r>
            <a:endParaRPr lang="en-US" altLang="zh-CN" dirty="0"/>
          </a:p>
          <a:p>
            <a:pPr lvl="1"/>
            <a:r>
              <a:rPr lang="zh-CN" altLang="en-US" dirty="0"/>
              <a:t>包括计时工资</a:t>
            </a:r>
            <a:r>
              <a:rPr lang="en-US" altLang="zh-CN" dirty="0"/>
              <a:t>﹑</a:t>
            </a:r>
            <a:r>
              <a:rPr lang="zh-CN" altLang="en-US" dirty="0"/>
              <a:t>计件工资</a:t>
            </a:r>
            <a:r>
              <a:rPr lang="en-US" altLang="zh-CN" dirty="0"/>
              <a:t>﹑</a:t>
            </a:r>
            <a:r>
              <a:rPr lang="zh-CN" altLang="en-US" dirty="0"/>
              <a:t>奖金、津贴和补贴、加班加点工资、特殊情况下支付的工资。</a:t>
            </a:r>
            <a:endParaRPr lang="en-US" altLang="zh-CN" dirty="0"/>
          </a:p>
          <a:p>
            <a:r>
              <a:rPr lang="zh-CN" altLang="en-US" dirty="0"/>
              <a:t>平均工资</a:t>
            </a:r>
            <a:endParaRPr lang="en-US" altLang="zh-CN" dirty="0"/>
          </a:p>
          <a:p>
            <a:pPr lvl="1"/>
            <a:r>
              <a:rPr lang="zh-CN" altLang="en-US" dirty="0"/>
              <a:t>指企业、事业、机关等单位的就业人员在一定时期内平均每人所得的</a:t>
            </a:r>
            <a:r>
              <a:rPr lang="zh-CN" altLang="en-US" b="1" dirty="0"/>
              <a:t>货币工资</a:t>
            </a:r>
            <a:r>
              <a:rPr lang="zh-CN" altLang="en-US" dirty="0"/>
              <a:t>额</a:t>
            </a:r>
            <a:endParaRPr lang="en-US" altLang="zh-CN" dirty="0"/>
          </a:p>
          <a:p>
            <a:r>
              <a:rPr lang="zh-CN" altLang="en-US" dirty="0"/>
              <a:t>平均实际工资</a:t>
            </a:r>
            <a:endParaRPr lang="en-US" altLang="zh-CN" dirty="0"/>
          </a:p>
          <a:p>
            <a:pPr lvl="1"/>
            <a:r>
              <a:rPr lang="zh-CN" altLang="en-US" dirty="0"/>
              <a:t>指扣除物价变动因素之后就业人员平均工资</a:t>
            </a:r>
            <a:endParaRPr lang="en-US" altLang="zh-CN" dirty="0"/>
          </a:p>
          <a:p>
            <a:r>
              <a:rPr lang="zh-CN" altLang="en-US" sz="2400" i="1" dirty="0"/>
              <a:t>参见</a:t>
            </a:r>
            <a:r>
              <a:rPr lang="en-US" altLang="zh-CN" sz="2400" i="1" dirty="0"/>
              <a:t>《</a:t>
            </a:r>
            <a:r>
              <a:rPr lang="zh-CN" altLang="en-US" sz="2400" i="1" dirty="0"/>
              <a:t>中国劳动统计年鉴</a:t>
            </a:r>
            <a:r>
              <a:rPr lang="en-US" altLang="zh-CN" sz="2400" i="1" dirty="0"/>
              <a:t>2016》</a:t>
            </a:r>
            <a:r>
              <a:rPr lang="zh-CN" altLang="en-US" sz="2400" i="1" dirty="0"/>
              <a:t>，第</a:t>
            </a:r>
            <a:r>
              <a:rPr lang="en-US" altLang="zh-CN" sz="2400" i="1" dirty="0"/>
              <a:t>438</a:t>
            </a:r>
            <a:r>
              <a:rPr lang="zh-CN" altLang="en-US" sz="2400" i="1" dirty="0"/>
              <a:t>页。</a:t>
            </a:r>
            <a:endParaRPr lang="en-US" altLang="zh-CN" sz="2400" i="1" dirty="0"/>
          </a:p>
          <a:p>
            <a:pPr>
              <a:buFont typeface="Arial" panose="020B0604020202020204" pitchFamily="34" charset="0"/>
              <a:buNone/>
            </a:pPr>
            <a:endParaRPr lang="en-US" altLang="zh-CN" dirty="0"/>
          </a:p>
          <a:p>
            <a:pPr lvl="1"/>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D3E19672-5405-474A-84D5-6B3479414CEA}"/>
              </a:ext>
            </a:extLst>
          </p:cNvPr>
          <p:cNvSpPr>
            <a:spLocks noGrp="1"/>
          </p:cNvSpPr>
          <p:nvPr>
            <p:ph type="title"/>
          </p:nvPr>
        </p:nvSpPr>
        <p:spPr>
          <a:xfrm>
            <a:off x="711994" y="546099"/>
            <a:ext cx="7705725" cy="1139825"/>
          </a:xfrm>
        </p:spPr>
        <p:txBody>
          <a:bodyPr/>
          <a:lstStyle/>
          <a:p>
            <a:r>
              <a:rPr lang="zh-CN" altLang="en-US" dirty="0"/>
              <a:t>中国的工资水平与工资增长</a:t>
            </a:r>
          </a:p>
        </p:txBody>
      </p:sp>
      <p:sp>
        <p:nvSpPr>
          <p:cNvPr id="12291" name="TextBox 5">
            <a:extLst>
              <a:ext uri="{FF2B5EF4-FFF2-40B4-BE49-F238E27FC236}">
                <a16:creationId xmlns:a16="http://schemas.microsoft.com/office/drawing/2014/main" id="{B6E6FB47-B032-44AD-8324-5669A87B847A}"/>
              </a:ext>
            </a:extLst>
          </p:cNvPr>
          <p:cNvSpPr txBox="1">
            <a:spLocks noChangeArrowheads="1"/>
          </p:cNvSpPr>
          <p:nvPr/>
        </p:nvSpPr>
        <p:spPr bwMode="auto">
          <a:xfrm>
            <a:off x="866275" y="5820728"/>
            <a:ext cx="4895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Tahoma" panose="020B0604030504040204" pitchFamily="34" charset="0"/>
              </a:rPr>
              <a:t>资料来源：</a:t>
            </a:r>
            <a:r>
              <a:rPr lang="en-US" altLang="zh-CN" dirty="0">
                <a:latin typeface="Tahoma" panose="020B0604030504040204" pitchFamily="34" charset="0"/>
              </a:rPr>
              <a:t>《</a:t>
            </a:r>
            <a:r>
              <a:rPr lang="zh-CN" altLang="en-US" dirty="0">
                <a:latin typeface="Tahoma" panose="020B0604030504040204" pitchFamily="34" charset="0"/>
              </a:rPr>
              <a:t>中国统计年鉴</a:t>
            </a:r>
            <a:r>
              <a:rPr lang="en-US" altLang="zh-CN" dirty="0">
                <a:latin typeface="Tahoma" panose="020B0604030504040204" pitchFamily="34" charset="0"/>
              </a:rPr>
              <a:t>》</a:t>
            </a:r>
            <a:r>
              <a:rPr lang="zh-CN" altLang="en-US" dirty="0">
                <a:latin typeface="Tahoma" panose="020B0604030504040204" pitchFamily="34" charset="0"/>
              </a:rPr>
              <a:t>（历年）。</a:t>
            </a:r>
          </a:p>
        </p:txBody>
      </p:sp>
      <p:pic>
        <p:nvPicPr>
          <p:cNvPr id="2" name="图片 1">
            <a:extLst>
              <a:ext uri="{FF2B5EF4-FFF2-40B4-BE49-F238E27FC236}">
                <a16:creationId xmlns:a16="http://schemas.microsoft.com/office/drawing/2014/main" id="{D8E3745F-7606-406E-92F0-21A8279299D3}"/>
              </a:ext>
            </a:extLst>
          </p:cNvPr>
          <p:cNvPicPr>
            <a:picLocks noChangeAspect="1"/>
          </p:cNvPicPr>
          <p:nvPr/>
        </p:nvPicPr>
        <p:blipFill>
          <a:blip r:embed="rId2"/>
          <a:stretch>
            <a:fillRect/>
          </a:stretch>
        </p:blipFill>
        <p:spPr>
          <a:xfrm>
            <a:off x="866275" y="1788160"/>
            <a:ext cx="9640564" cy="37287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D09E06DB-5A3B-49D4-B54E-7A945B5298B6}"/>
              </a:ext>
            </a:extLst>
          </p:cNvPr>
          <p:cNvSpPr>
            <a:spLocks noGrp="1"/>
          </p:cNvSpPr>
          <p:nvPr>
            <p:ph type="title"/>
          </p:nvPr>
        </p:nvSpPr>
        <p:spPr/>
        <p:txBody>
          <a:bodyPr/>
          <a:lstStyle/>
          <a:p>
            <a:r>
              <a:rPr lang="zh-CN" altLang="en-US"/>
              <a:t>竞争性市场中工资决定理论</a:t>
            </a:r>
          </a:p>
        </p:txBody>
      </p:sp>
      <p:sp>
        <p:nvSpPr>
          <p:cNvPr id="13315" name="Rectangle 25">
            <a:extLst>
              <a:ext uri="{FF2B5EF4-FFF2-40B4-BE49-F238E27FC236}">
                <a16:creationId xmlns:a16="http://schemas.microsoft.com/office/drawing/2014/main" id="{079E2748-02A7-4F2E-91DB-0FC2CB84374A}"/>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3316" name="Picture 38">
            <a:extLst>
              <a:ext uri="{FF2B5EF4-FFF2-40B4-BE49-F238E27FC236}">
                <a16:creationId xmlns:a16="http://schemas.microsoft.com/office/drawing/2014/main" id="{B421E78D-3FEE-4953-8B5A-CAEA6D112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1" y="1628776"/>
            <a:ext cx="7743825"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2171</Words>
  <Application>Microsoft Office PowerPoint</Application>
  <PresentationFormat>宽屏</PresentationFormat>
  <Paragraphs>224</Paragraphs>
  <Slides>48</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8" baseType="lpstr">
      <vt:lpstr>等线</vt:lpstr>
      <vt:lpstr>等线 Light</vt:lpstr>
      <vt:lpstr>宋体</vt:lpstr>
      <vt:lpstr>Arial</vt:lpstr>
      <vt:lpstr>Calibri</vt:lpstr>
      <vt:lpstr>Symbol</vt:lpstr>
      <vt:lpstr>Tahoma</vt:lpstr>
      <vt:lpstr>Times New Roman</vt:lpstr>
      <vt:lpstr>Office 主题​​</vt:lpstr>
      <vt:lpstr>公式</vt:lpstr>
      <vt:lpstr>第八章 工资和收入分配</vt:lpstr>
      <vt:lpstr>提纲</vt:lpstr>
      <vt:lpstr>导言</vt:lpstr>
      <vt:lpstr>中国居民人均可支配收入及其构成</vt:lpstr>
      <vt:lpstr>第一节 工资决定与工资差别</vt:lpstr>
      <vt:lpstr>何谓工资？</vt:lpstr>
      <vt:lpstr>中国的工资统计</vt:lpstr>
      <vt:lpstr>中国的工资水平与工资增长</vt:lpstr>
      <vt:lpstr>竞争性市场中工资决定理论</vt:lpstr>
      <vt:lpstr>供求变化与工资变动</vt:lpstr>
      <vt:lpstr>其他的工资决定理论</vt:lpstr>
      <vt:lpstr>工资差别</vt:lpstr>
      <vt:lpstr>中国城镇不同单位的工资差别</vt:lpstr>
      <vt:lpstr>政府对工资的规制：最低工资标准</vt:lpstr>
      <vt:lpstr>北京2015年工资指导价位（元/年）</vt:lpstr>
      <vt:lpstr>第二节 收入分配差距及其衡量</vt:lpstr>
      <vt:lpstr>国民收入分配</vt:lpstr>
      <vt:lpstr>中国劳动报酬份额的变化</vt:lpstr>
      <vt:lpstr>个人收入分配</vt:lpstr>
      <vt:lpstr>个人收入的统计</vt:lpstr>
      <vt:lpstr>全国居民人均可支配收入及其增长速度</vt:lpstr>
      <vt:lpstr>收入分配格局</vt:lpstr>
      <vt:lpstr>对收入差距的衡量</vt:lpstr>
      <vt:lpstr>收入等分法</vt:lpstr>
      <vt:lpstr>中国城镇居民人均收入分等</vt:lpstr>
      <vt:lpstr>差别倍数</vt:lpstr>
      <vt:lpstr>洛沦兹曲线</vt:lpstr>
      <vt:lpstr>基尼系数</vt:lpstr>
      <vt:lpstr>基尼系数的计算</vt:lpstr>
      <vt:lpstr>泰尔指数</vt:lpstr>
      <vt:lpstr>关于基尼系数和泰尔系数的分解</vt:lpstr>
      <vt:lpstr>收入差距与经济增长</vt:lpstr>
      <vt:lpstr>倒U型的库兹涅茨曲线</vt:lpstr>
      <vt:lpstr>库兹涅茨曲线与刘易斯转折点</vt:lpstr>
      <vt:lpstr>教育与收入差距</vt:lpstr>
      <vt:lpstr>第三节 中国的收入分配状况</vt:lpstr>
      <vt:lpstr>中国居民收入分配的基尼系数</vt:lpstr>
      <vt:lpstr>城镇和农村内部收入差距的变化</vt:lpstr>
      <vt:lpstr>城乡收入差距大（城乡收入比）</vt:lpstr>
      <vt:lpstr>城乡收入差距的原因</vt:lpstr>
      <vt:lpstr>税收政策与居民收入差距</vt:lpstr>
      <vt:lpstr>有关国家和地区税收和社会保障对基尼系数的调整作用</vt:lpstr>
      <vt:lpstr>中国社会保障转移性收入对居民人均收入基尼系数的影响</vt:lpstr>
      <vt:lpstr>缩小收入差距的劳动力市场对策</vt:lpstr>
      <vt:lpstr>缩小收入差距的配套改革建议</vt:lpstr>
      <vt:lpstr>收入分配状况迎来转折点</vt:lpstr>
      <vt:lpstr>从收入差距到财富差距</vt:lpstr>
      <vt:lpstr>本章关键词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Smith Adam</dc:creator>
  <cp:lastModifiedBy>Smith Adam</cp:lastModifiedBy>
  <cp:revision>6</cp:revision>
  <dcterms:created xsi:type="dcterms:W3CDTF">2018-11-04T15:32:59Z</dcterms:created>
  <dcterms:modified xsi:type="dcterms:W3CDTF">2018-11-04T16:00:31Z</dcterms:modified>
</cp:coreProperties>
</file>