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7" r:id="rId3"/>
    <p:sldId id="300" r:id="rId4"/>
    <p:sldId id="264" r:id="rId5"/>
    <p:sldId id="301" r:id="rId6"/>
    <p:sldId id="279" r:id="rId7"/>
    <p:sldId id="303" r:id="rId8"/>
    <p:sldId id="306" r:id="rId10"/>
    <p:sldId id="302" r:id="rId11"/>
  </p:sldIdLst>
  <p:sldSz cx="12192000" cy="6858000"/>
  <p:notesSz cx="6858000" cy="9144000"/>
  <p:defaultTextStyle>
    <a:defPPr>
      <a:defRPr lang="zh-CN"/>
    </a:defPPr>
    <a:lvl1pPr algn="l" rtl="0" eaLnBrk="0" fontAlgn="base" hangingPunct="0">
      <a:spcBef>
        <a:spcPct val="0"/>
      </a:spcBef>
      <a:spcAft>
        <a:spcPct val="0"/>
      </a:spcAft>
      <a:buFont typeface="Arial" panose="020B060402020209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9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9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9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9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伟洲" initials="杨" lastIdx="1" clrIdx="0"/>
  <p:cmAuthor id="2" name="Fish Zheng" initials="FZ"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A0000"/>
    <a:srgbClr val="A20012"/>
    <a:srgbClr val="1C4885"/>
    <a:srgbClr val="488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p:cViewPr varScale="1">
        <p:scale>
          <a:sx n="111" d="100"/>
          <a:sy n="111" d="100"/>
        </p:scale>
        <p:origin x="930" y="78"/>
      </p:cViewPr>
      <p:guideLst>
        <p:guide orient="horz" pos="2067"/>
        <p:guide pos="37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6B9A8F0-FD03-4A42-B399-DD1847CF3B9C}" type="doc">
      <dgm:prSet loTypeId="process" loCatId="process" qsTypeId="urn:microsoft.com/office/officeart/2005/8/quickstyle/simple4" qsCatId="simple" csTypeId="urn:microsoft.com/office/officeart/2005/8/colors/accent6_2" csCatId="accent1" phldr="0"/>
      <dgm:spPr/>
      <dgm:t>
        <a:bodyPr/>
        <a:p>
          <a:endParaRPr lang="zh-CN" altLang="en-US"/>
        </a:p>
      </dgm:t>
    </dgm:pt>
    <dgm:pt modelId="{6BD16D8A-5653-4713-A20F-D0BDA852D54F}">
      <dgm:prSet phldrT="[文本]" phldr="0" custT="1"/>
      <dgm:spPr/>
      <dgm:t>
        <a:bodyPr vert="horz" wrap="square"/>
        <a:p>
          <a:pPr>
            <a:lnSpc>
              <a:spcPct val="100000"/>
            </a:lnSpc>
            <a:spcBef>
              <a:spcPct val="0"/>
            </a:spcBef>
            <a:spcAft>
              <a:spcPct val="35000"/>
            </a:spcAft>
          </a:pPr>
          <a:r>
            <a:rPr lang="zh-CN" altLang="en-US" sz="1200"/>
            <a:t>提高</a:t>
          </a:r>
          <a:r>
            <a:rPr lang="zh-CN" altLang="en-US" sz="1200"/>
            <a:t>高水平</a:t>
          </a:r>
          <a:r>
            <a:rPr lang="zh-CN" altLang="en-US" sz="1200"/>
            <a:t>运动员</a:t>
          </a:r>
          <a:r>
            <a:rPr lang="zh-CN" altLang="en-US" sz="1200"/>
            <a:t>的</a:t>
          </a:r>
          <a:r>
            <a:rPr lang="zh-CN" altLang="en-US" sz="1200"/>
            <a:t>大学生活质量</a:t>
          </a:r>
          <a:r>
            <a:rPr lang="zh-CN" altLang="en-US" sz="1200"/>
            <a:t/>
          </a:r>
          <a:endParaRPr lang="zh-CN" altLang="en-US" sz="1200"/>
        </a:p>
      </dgm:t>
    </dgm:pt>
    <dgm:pt modelId="{BA930810-751F-4A79-8FB0-11E4409DC6E9}" cxnId="{EE679555-7579-47F8-9559-194D8D926518}" type="parTrans">
      <dgm:prSet/>
      <dgm:spPr/>
      <dgm:t>
        <a:bodyPr/>
        <a:p>
          <a:endParaRPr lang="zh-CN" altLang="en-US"/>
        </a:p>
      </dgm:t>
    </dgm:pt>
    <dgm:pt modelId="{C8BA2AF4-FE08-4CC9-B85D-A33B6D14188C}" cxnId="{EE679555-7579-47F8-9559-194D8D926518}" type="sibTrans">
      <dgm:prSet/>
      <dgm:spPr/>
      <dgm:t>
        <a:bodyPr/>
        <a:p>
          <a:endParaRPr lang="zh-CN" altLang="en-US"/>
        </a:p>
      </dgm:t>
    </dgm:pt>
    <dgm:pt modelId="{1FCF0387-0431-424F-8912-B70996C7CAD2}">
      <dgm:prSet phldrT="[文本]" phldr="0" custT="1"/>
      <dgm:spPr/>
      <dgm:t>
        <a:bodyPr vert="horz" wrap="square"/>
        <a:p>
          <a:pPr>
            <a:lnSpc>
              <a:spcPct val="100000"/>
            </a:lnSpc>
            <a:spcBef>
              <a:spcPct val="0"/>
            </a:spcBef>
            <a:spcAft>
              <a:spcPct val="35000"/>
            </a:spcAft>
          </a:pPr>
          <a:r>
            <a:rPr lang="zh-CN" altLang="en-US" sz="1200"/>
            <a:t>培养全面发展的人；发挥大学竞技体育的带头作用</a:t>
          </a:r>
          <a:r>
            <a:rPr lang="zh-CN" altLang="en-US" sz="1200"/>
            <a:t/>
          </a:r>
          <a:endParaRPr lang="zh-CN" altLang="en-US" sz="1200"/>
        </a:p>
      </dgm:t>
    </dgm:pt>
    <dgm:pt modelId="{21A66327-93DC-4FD4-AE8A-8F24FCE05CDE}" cxnId="{B20D21B7-E665-4E9D-880B-EB1044C3F159}" type="parTrans">
      <dgm:prSet/>
      <dgm:spPr/>
      <dgm:t>
        <a:bodyPr/>
        <a:p>
          <a:endParaRPr lang="zh-CN" altLang="en-US"/>
        </a:p>
      </dgm:t>
    </dgm:pt>
    <dgm:pt modelId="{1ACD84AE-35B3-4501-8CB5-7896D190196E}" cxnId="{B20D21B7-E665-4E9D-880B-EB1044C3F159}" type="sibTrans">
      <dgm:prSet/>
      <dgm:spPr/>
      <dgm:t>
        <a:bodyPr/>
        <a:p>
          <a:endParaRPr lang="zh-CN" altLang="en-US"/>
        </a:p>
      </dgm:t>
    </dgm:pt>
    <dgm:pt modelId="{FE0953B8-219F-448F-96B3-4A0C1E3EC459}">
      <dgm:prSet phldrT="[文本]" phldr="0" custT="1"/>
      <dgm:spPr/>
      <dgm:t>
        <a:bodyPr vert="horz" wrap="square"/>
        <a:p>
          <a:pPr>
            <a:lnSpc>
              <a:spcPct val="100000"/>
            </a:lnSpc>
            <a:spcBef>
              <a:spcPct val="0"/>
            </a:spcBef>
            <a:spcAft>
              <a:spcPct val="35000"/>
            </a:spcAft>
          </a:pPr>
          <a:r>
            <a:rPr lang="zh-CN" altLang="en-US" sz="1200"/>
            <a:t>强调家庭教育对人才培养的重要性</a:t>
          </a:r>
          <a:r>
            <a:rPr lang="zh-CN" altLang="en-US" sz="1200"/>
            <a:t/>
          </a:r>
          <a:endParaRPr lang="zh-CN" altLang="en-US" sz="1200"/>
        </a:p>
      </dgm:t>
    </dgm:pt>
    <dgm:pt modelId="{5707F94D-B8B5-466C-96D1-E1A9A5D090C9}" cxnId="{138DDBC3-5434-44B1-807B-7B3E98DCF5DD}" type="parTrans">
      <dgm:prSet/>
      <dgm:spPr/>
      <dgm:t>
        <a:bodyPr/>
        <a:p>
          <a:endParaRPr lang="zh-CN" altLang="en-US"/>
        </a:p>
      </dgm:t>
    </dgm:pt>
    <dgm:pt modelId="{6CF96CC3-3A72-4D0C-9B21-8FD30484CA44}" cxnId="{138DDBC3-5434-44B1-807B-7B3E98DCF5DD}" type="sibTrans">
      <dgm:prSet/>
      <dgm:spPr/>
      <dgm:t>
        <a:bodyPr/>
        <a:p>
          <a:endParaRPr lang="zh-CN" altLang="en-US"/>
        </a:p>
      </dgm:t>
    </dgm:pt>
    <dgm:pt modelId="{26682B4D-98F1-4918-8BA4-E9BACFF69973}" type="pres">
      <dgm:prSet presAssocID="{16B9A8F0-FD03-4A42-B399-DD1847CF3B9C}" presName="rootnode" presStyleCnt="0">
        <dgm:presLayoutVars>
          <dgm:chMax/>
          <dgm:chPref/>
          <dgm:dir/>
          <dgm:animLvl val="lvl"/>
        </dgm:presLayoutVars>
      </dgm:prSet>
      <dgm:spPr/>
    </dgm:pt>
    <dgm:pt modelId="{9515C203-8BD5-407E-8585-653A8CA012A0}" type="pres">
      <dgm:prSet presAssocID="{6BD16D8A-5653-4713-A20F-D0BDA852D54F}" presName="composite" presStyleCnt="0"/>
      <dgm:spPr/>
    </dgm:pt>
    <dgm:pt modelId="{E45BFA90-D338-4867-B192-9BF5C62A40B7}" type="pres">
      <dgm:prSet presAssocID="{6BD16D8A-5653-4713-A20F-D0BDA852D54F}" presName="LShape" presStyleLbl="alignNode1" presStyleIdx="0" presStyleCnt="5"/>
      <dgm:spPr/>
    </dgm:pt>
    <dgm:pt modelId="{84F24978-831E-41A8-A919-9DF3159D95B3}" type="pres">
      <dgm:prSet presAssocID="{6BD16D8A-5653-4713-A20F-D0BDA852D54F}" presName="ParentText" presStyleLbl="revTx" presStyleIdx="0" presStyleCnt="3">
        <dgm:presLayoutVars>
          <dgm:chMax val="0"/>
          <dgm:chPref val="0"/>
          <dgm:bulletEnabled val="1"/>
        </dgm:presLayoutVars>
      </dgm:prSet>
      <dgm:spPr/>
    </dgm:pt>
    <dgm:pt modelId="{61A5B80A-01D5-4349-A5BB-33A20E744C6C}" type="pres">
      <dgm:prSet presAssocID="{6BD16D8A-5653-4713-A20F-D0BDA852D54F}" presName="Triangle" presStyleLbl="alignNode1" presStyleIdx="1" presStyleCnt="5"/>
      <dgm:spPr/>
    </dgm:pt>
    <dgm:pt modelId="{FFE52942-E586-4843-BD0B-117C9B932463}" type="pres">
      <dgm:prSet presAssocID="{C8BA2AF4-FE08-4CC9-B85D-A33B6D14188C}" presName="sibTrans" presStyleCnt="0"/>
      <dgm:spPr/>
    </dgm:pt>
    <dgm:pt modelId="{082D2D2D-6BC2-4A1D-90D7-527C7BFBB016}" type="pres">
      <dgm:prSet presAssocID="{C8BA2AF4-FE08-4CC9-B85D-A33B6D14188C}" presName="space" presStyleCnt="0"/>
      <dgm:spPr/>
    </dgm:pt>
    <dgm:pt modelId="{CD2B0587-425B-4323-83E6-BADEF0A365FB}" type="pres">
      <dgm:prSet presAssocID="{1FCF0387-0431-424F-8912-B70996C7CAD2}" presName="composite" presStyleCnt="0"/>
      <dgm:spPr/>
    </dgm:pt>
    <dgm:pt modelId="{D804A231-4617-491C-9766-3FC53C39479E}" type="pres">
      <dgm:prSet presAssocID="{1FCF0387-0431-424F-8912-B70996C7CAD2}" presName="LShape" presStyleLbl="alignNode1" presStyleIdx="2" presStyleCnt="5"/>
      <dgm:spPr/>
    </dgm:pt>
    <dgm:pt modelId="{BC31EB00-2A90-4CCF-B82C-4A7025E8535A}" type="pres">
      <dgm:prSet presAssocID="{1FCF0387-0431-424F-8912-B70996C7CAD2}" presName="ParentText" presStyleLbl="revTx" presStyleIdx="1" presStyleCnt="3">
        <dgm:presLayoutVars>
          <dgm:chMax val="0"/>
          <dgm:chPref val="0"/>
          <dgm:bulletEnabled val="1"/>
        </dgm:presLayoutVars>
      </dgm:prSet>
      <dgm:spPr/>
    </dgm:pt>
    <dgm:pt modelId="{619850C3-35E4-43A9-841E-37DE8E695D93}" type="pres">
      <dgm:prSet presAssocID="{1FCF0387-0431-424F-8912-B70996C7CAD2}" presName="Triangle" presStyleLbl="alignNode1" presStyleIdx="3" presStyleCnt="5"/>
      <dgm:spPr/>
    </dgm:pt>
    <dgm:pt modelId="{814AEBBB-BEC6-4360-9A83-36178B73197B}" type="pres">
      <dgm:prSet presAssocID="{1ACD84AE-35B3-4501-8CB5-7896D190196E}" presName="sibTrans" presStyleCnt="0"/>
      <dgm:spPr/>
    </dgm:pt>
    <dgm:pt modelId="{56EBBF49-9546-4DF1-8A8B-2CCFC0AAEB8A}" type="pres">
      <dgm:prSet presAssocID="{1ACD84AE-35B3-4501-8CB5-7896D190196E}" presName="space" presStyleCnt="0"/>
      <dgm:spPr/>
    </dgm:pt>
    <dgm:pt modelId="{F1BDA1DE-7774-41D4-B6CC-EA34BFE0E1F6}" type="pres">
      <dgm:prSet presAssocID="{FE0953B8-219F-448F-96B3-4A0C1E3EC459}" presName="composite" presStyleCnt="0"/>
      <dgm:spPr/>
    </dgm:pt>
    <dgm:pt modelId="{B12A881D-D55E-4ECD-AEB2-4F5DF5258573}" type="pres">
      <dgm:prSet presAssocID="{FE0953B8-219F-448F-96B3-4A0C1E3EC459}" presName="LShape" presStyleLbl="alignNode1" presStyleIdx="4" presStyleCnt="5"/>
      <dgm:spPr/>
    </dgm:pt>
    <dgm:pt modelId="{D1EE6131-7DC5-43B3-95B0-5EA645B87141}" type="pres">
      <dgm:prSet presAssocID="{FE0953B8-219F-448F-96B3-4A0C1E3EC459}" presName="ParentText" presStyleLbl="revTx" presStyleIdx="2" presStyleCnt="3">
        <dgm:presLayoutVars>
          <dgm:chMax val="0"/>
          <dgm:chPref val="0"/>
          <dgm:bulletEnabled val="1"/>
        </dgm:presLayoutVars>
      </dgm:prSet>
      <dgm:spPr/>
    </dgm:pt>
  </dgm:ptLst>
  <dgm:cxnLst>
    <dgm:cxn modelId="{EE679555-7579-47F8-9559-194D8D926518}" srcId="{16B9A8F0-FD03-4A42-B399-DD1847CF3B9C}" destId="{6BD16D8A-5653-4713-A20F-D0BDA852D54F}" srcOrd="0" destOrd="0" parTransId="{BA930810-751F-4A79-8FB0-11E4409DC6E9}" sibTransId="{C8BA2AF4-FE08-4CC9-B85D-A33B6D14188C}"/>
    <dgm:cxn modelId="{B20D21B7-E665-4E9D-880B-EB1044C3F159}" srcId="{16B9A8F0-FD03-4A42-B399-DD1847CF3B9C}" destId="{1FCF0387-0431-424F-8912-B70996C7CAD2}" srcOrd="1" destOrd="0" parTransId="{21A66327-93DC-4FD4-AE8A-8F24FCE05CDE}" sibTransId="{1ACD84AE-35B3-4501-8CB5-7896D190196E}"/>
    <dgm:cxn modelId="{138DDBC3-5434-44B1-807B-7B3E98DCF5DD}" srcId="{16B9A8F0-FD03-4A42-B399-DD1847CF3B9C}" destId="{FE0953B8-219F-448F-96B3-4A0C1E3EC459}" srcOrd="2" destOrd="0" parTransId="{5707F94D-B8B5-466C-96D1-E1A9A5D090C9}" sibTransId="{6CF96CC3-3A72-4D0C-9B21-8FD30484CA44}"/>
    <dgm:cxn modelId="{D85E100E-D567-4324-B53A-698EDAD3038C}" type="presOf" srcId="{16B9A8F0-FD03-4A42-B399-DD1847CF3B9C}" destId="{26682B4D-98F1-4918-8BA4-E9BACFF69973}" srcOrd="0" destOrd="0" presId="urn:microsoft.com/office/officeart/2009/3/layout/StepUpProcess"/>
    <dgm:cxn modelId="{51554486-BB41-4EFF-9E68-5035C1CBE0DA}" type="presParOf" srcId="{26682B4D-98F1-4918-8BA4-E9BACFF69973}" destId="{9515C203-8BD5-407E-8585-653A8CA012A0}" srcOrd="0" destOrd="0" presId="urn:microsoft.com/office/officeart/2009/3/layout/StepUpProcess"/>
    <dgm:cxn modelId="{D224135A-707A-4391-839E-581EDD7F3355}" type="presParOf" srcId="{9515C203-8BD5-407E-8585-653A8CA012A0}" destId="{E45BFA90-D338-4867-B192-9BF5C62A40B7}" srcOrd="0" destOrd="0" presId="urn:microsoft.com/office/officeart/2009/3/layout/StepUpProcess"/>
    <dgm:cxn modelId="{64586E2D-C222-4F63-810C-678822E1E4FC}" type="presParOf" srcId="{9515C203-8BD5-407E-8585-653A8CA012A0}" destId="{84F24978-831E-41A8-A919-9DF3159D95B3}" srcOrd="1" destOrd="0" presId="urn:microsoft.com/office/officeart/2009/3/layout/StepUpProcess"/>
    <dgm:cxn modelId="{52A811C5-F74F-42ED-AF56-7CCFF0F5A199}" type="presOf" srcId="{6BD16D8A-5653-4713-A20F-D0BDA852D54F}" destId="{84F24978-831E-41A8-A919-9DF3159D95B3}" srcOrd="0" destOrd="0" presId="urn:microsoft.com/office/officeart/2009/3/layout/StepUpProcess"/>
    <dgm:cxn modelId="{DA0F52EC-2F38-4541-8CC6-7801CE58B12F}" type="presParOf" srcId="{9515C203-8BD5-407E-8585-653A8CA012A0}" destId="{61A5B80A-01D5-4349-A5BB-33A20E744C6C}" srcOrd="2" destOrd="0" presId="urn:microsoft.com/office/officeart/2009/3/layout/StepUpProcess"/>
    <dgm:cxn modelId="{CA3737CC-12B7-4808-8F4A-4E26282E7204}" type="presParOf" srcId="{26682B4D-98F1-4918-8BA4-E9BACFF69973}" destId="{FFE52942-E586-4843-BD0B-117C9B932463}" srcOrd="1" destOrd="0" presId="urn:microsoft.com/office/officeart/2009/3/layout/StepUpProcess"/>
    <dgm:cxn modelId="{EBEAF4F7-69DF-4D4D-B476-0FE8F1EFE049}" type="presParOf" srcId="{FFE52942-E586-4843-BD0B-117C9B932463}" destId="{082D2D2D-6BC2-4A1D-90D7-527C7BFBB016}" srcOrd="0" destOrd="1" presId="urn:microsoft.com/office/officeart/2009/3/layout/StepUpProcess"/>
    <dgm:cxn modelId="{0D84CB10-A9CA-4614-86EC-7ED51892A299}" type="presParOf" srcId="{26682B4D-98F1-4918-8BA4-E9BACFF69973}" destId="{CD2B0587-425B-4323-83E6-BADEF0A365FB}" srcOrd="2" destOrd="0" presId="urn:microsoft.com/office/officeart/2009/3/layout/StepUpProcess"/>
    <dgm:cxn modelId="{5ABDFD69-202F-4A2D-9683-09175E28FF71}" type="presParOf" srcId="{CD2B0587-425B-4323-83E6-BADEF0A365FB}" destId="{D804A231-4617-491C-9766-3FC53C39479E}" srcOrd="0" destOrd="2" presId="urn:microsoft.com/office/officeart/2009/3/layout/StepUpProcess"/>
    <dgm:cxn modelId="{33A215E4-622D-451B-A8A0-1F581E4B15D5}" type="presParOf" srcId="{CD2B0587-425B-4323-83E6-BADEF0A365FB}" destId="{BC31EB00-2A90-4CCF-B82C-4A7025E8535A}" srcOrd="1" destOrd="2" presId="urn:microsoft.com/office/officeart/2009/3/layout/StepUpProcess"/>
    <dgm:cxn modelId="{3EC6C211-072F-4C01-A2DE-C822F207BC80}" type="presOf" srcId="{1FCF0387-0431-424F-8912-B70996C7CAD2}" destId="{BC31EB00-2A90-4CCF-B82C-4A7025E8535A}" srcOrd="0" destOrd="0" presId="urn:microsoft.com/office/officeart/2009/3/layout/StepUpProcess"/>
    <dgm:cxn modelId="{8F8C9510-4CB8-4B7C-88F4-7C82F303EF62}" type="presParOf" srcId="{CD2B0587-425B-4323-83E6-BADEF0A365FB}" destId="{619850C3-35E4-43A9-841E-37DE8E695D93}" srcOrd="2" destOrd="2" presId="urn:microsoft.com/office/officeart/2009/3/layout/StepUpProcess"/>
    <dgm:cxn modelId="{71B8985D-9D72-4D6F-A96E-947146786F2C}" type="presParOf" srcId="{26682B4D-98F1-4918-8BA4-E9BACFF69973}" destId="{814AEBBB-BEC6-4360-9A83-36178B73197B}" srcOrd="3" destOrd="0" presId="urn:microsoft.com/office/officeart/2009/3/layout/StepUpProcess"/>
    <dgm:cxn modelId="{5DD8642B-9AD0-49E3-8EA9-BADDC5BBBE2F}" type="presParOf" srcId="{814AEBBB-BEC6-4360-9A83-36178B73197B}" destId="{56EBBF49-9546-4DF1-8A8B-2CCFC0AAEB8A}" srcOrd="0" destOrd="3" presId="urn:microsoft.com/office/officeart/2009/3/layout/StepUpProcess"/>
    <dgm:cxn modelId="{CC7E89BC-4248-49C9-8E38-9C8FA82C3AB7}" type="presParOf" srcId="{26682B4D-98F1-4918-8BA4-E9BACFF69973}" destId="{F1BDA1DE-7774-41D4-B6CC-EA34BFE0E1F6}" srcOrd="4" destOrd="0" presId="urn:microsoft.com/office/officeart/2009/3/layout/StepUpProcess"/>
    <dgm:cxn modelId="{73DD9C8E-8F41-4A84-8FC9-4DC0E71E4801}" type="presParOf" srcId="{F1BDA1DE-7774-41D4-B6CC-EA34BFE0E1F6}" destId="{B12A881D-D55E-4ECD-AEB2-4F5DF5258573}" srcOrd="0" destOrd="4" presId="urn:microsoft.com/office/officeart/2009/3/layout/StepUpProcess"/>
    <dgm:cxn modelId="{1E58B03B-5555-4C48-AB64-882E9D120EBA}" type="presParOf" srcId="{F1BDA1DE-7774-41D4-B6CC-EA34BFE0E1F6}" destId="{D1EE6131-7DC5-43B3-95B0-5EA645B87141}" srcOrd="1" destOrd="4" presId="urn:microsoft.com/office/officeart/2009/3/layout/StepUpProcess"/>
    <dgm:cxn modelId="{EB3ED945-8962-437C-BB58-A049E629F06E}" type="presOf" srcId="{FE0953B8-219F-448F-96B3-4A0C1E3EC459}" destId="{D1EE6131-7DC5-43B3-95B0-5EA645B87141}" srcOrd="0" destOrd="0" presId="urn:microsoft.com/office/officeart/2009/3/layout/StepUp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7620" cy="2127250"/>
        <a:chOff x="0" y="0"/>
        <a:chExt cx="3817620" cy="2127250"/>
      </a:xfrm>
    </dsp:grpSpPr>
    <dsp:sp modelId="{E45BFA90-D338-4867-B192-9BF5C62A40B7}">
      <dsp:nvSpPr>
        <dsp:cNvPr id="3" name="L 形 2"/>
        <dsp:cNvSpPr/>
      </dsp:nvSpPr>
      <dsp:spPr bwMode="white">
        <a:xfrm rot="5400000">
          <a:off x="237102" y="784617"/>
          <a:ext cx="714188" cy="1188392"/>
        </a:xfrm>
        <a:prstGeom prst="corner">
          <a:avLst>
            <a:gd name="adj1" fmla="val 16120"/>
            <a:gd name="adj2" fmla="val 16110"/>
          </a:avLst>
        </a:prstGeom>
      </dsp:spPr>
      <dsp:style>
        <a:lnRef idx="2">
          <a:schemeClr val="accent1"/>
        </a:lnRef>
        <a:fillRef idx="1">
          <a:schemeClr val="accent1"/>
        </a:fillRef>
        <a:effectRef idx="0">
          <a:scrgbClr r="0" g="0" b="0"/>
        </a:effectRef>
        <a:fontRef idx="minor">
          <a:schemeClr val="lt1"/>
        </a:fontRef>
      </dsp:style>
      <dsp:txXfrm rot="5400000">
        <a:off x="237102" y="784617"/>
        <a:ext cx="714188" cy="1188392"/>
      </dsp:txXfrm>
    </dsp:sp>
    <dsp:sp modelId="{84F24978-831E-41A8-A919-9DF3159D95B3}">
      <dsp:nvSpPr>
        <dsp:cNvPr id="4" name="矩形 3"/>
        <dsp:cNvSpPr/>
      </dsp:nvSpPr>
      <dsp:spPr bwMode="white">
        <a:xfrm>
          <a:off x="117887" y="1139691"/>
          <a:ext cx="1072887" cy="94044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0489" tIns="110489" rIns="110489" bIns="110489"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endParaRPr lang="zh-CN" altLang="en-US">
            <a:solidFill>
              <a:schemeClr val="tx1"/>
            </a:solidFill>
          </a:endParaRPr>
        </a:p>
      </dsp:txBody>
      <dsp:txXfrm>
        <a:off x="117887" y="1139691"/>
        <a:ext cx="1072887" cy="940448"/>
      </dsp:txXfrm>
    </dsp:sp>
    <dsp:sp modelId="{61A5B80A-01D5-4349-A5BB-33A20E744C6C}">
      <dsp:nvSpPr>
        <dsp:cNvPr id="5" name="等腰三角形 4"/>
        <dsp:cNvSpPr/>
      </dsp:nvSpPr>
      <dsp:spPr bwMode="white">
        <a:xfrm>
          <a:off x="988342" y="697127"/>
          <a:ext cx="202432" cy="202432"/>
        </a:xfrm>
        <a:prstGeom prst="triangle">
          <a:avLst>
            <a:gd name="adj" fmla="val 100000"/>
          </a:avLst>
        </a:prstGeom>
      </dsp:spPr>
      <dsp:style>
        <a:lnRef idx="2">
          <a:schemeClr val="accent1"/>
        </a:lnRef>
        <a:fillRef idx="1">
          <a:schemeClr val="accent1"/>
        </a:fillRef>
        <a:effectRef idx="0">
          <a:scrgbClr r="0" g="0" b="0"/>
        </a:effectRef>
        <a:fontRef idx="minor">
          <a:schemeClr val="lt1"/>
        </a:fontRef>
      </dsp:style>
      <dsp:txXfrm>
        <a:off x="988342" y="697127"/>
        <a:ext cx="202432" cy="202432"/>
      </dsp:txXfrm>
    </dsp:sp>
    <dsp:sp modelId="{D804A231-4617-491C-9766-3FC53C39479E}">
      <dsp:nvSpPr>
        <dsp:cNvPr id="6" name="L 形 5"/>
        <dsp:cNvSpPr/>
      </dsp:nvSpPr>
      <dsp:spPr bwMode="white">
        <a:xfrm rot="5400000">
          <a:off x="1550525" y="459610"/>
          <a:ext cx="714188" cy="1188392"/>
        </a:xfrm>
        <a:prstGeom prst="corner">
          <a:avLst>
            <a:gd name="adj1" fmla="val 16120"/>
            <a:gd name="adj2" fmla="val 16110"/>
          </a:avLst>
        </a:prstGeom>
      </dsp:spPr>
      <dsp:style>
        <a:lnRef idx="2">
          <a:schemeClr val="accent1"/>
        </a:lnRef>
        <a:fillRef idx="1">
          <a:schemeClr val="accent1"/>
        </a:fillRef>
        <a:effectRef idx="0">
          <a:scrgbClr r="0" g="0" b="0"/>
        </a:effectRef>
        <a:fontRef idx="minor">
          <a:schemeClr val="lt1"/>
        </a:fontRef>
      </dsp:style>
      <dsp:txXfrm rot="5400000">
        <a:off x="1550525" y="459610"/>
        <a:ext cx="714188" cy="1188392"/>
      </dsp:txXfrm>
    </dsp:sp>
    <dsp:sp modelId="{BC31EB00-2A90-4CCF-B82C-4A7025E8535A}">
      <dsp:nvSpPr>
        <dsp:cNvPr id="7" name="矩形 6"/>
        <dsp:cNvSpPr/>
      </dsp:nvSpPr>
      <dsp:spPr bwMode="white">
        <a:xfrm>
          <a:off x="1431310" y="814683"/>
          <a:ext cx="1072887" cy="94044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0489" tIns="110489" rIns="110489" bIns="110489"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endParaRPr lang="zh-CN" altLang="en-US">
            <a:solidFill>
              <a:schemeClr val="tx1"/>
            </a:solidFill>
          </a:endParaRPr>
        </a:p>
      </dsp:txBody>
      <dsp:txXfrm>
        <a:off x="1431310" y="814683"/>
        <a:ext cx="1072887" cy="940448"/>
      </dsp:txXfrm>
    </dsp:sp>
    <dsp:sp modelId="{619850C3-35E4-43A9-841E-37DE8E695D93}">
      <dsp:nvSpPr>
        <dsp:cNvPr id="8" name="等腰三角形 7"/>
        <dsp:cNvSpPr/>
      </dsp:nvSpPr>
      <dsp:spPr bwMode="white">
        <a:xfrm>
          <a:off x="2301765" y="372119"/>
          <a:ext cx="202432" cy="202432"/>
        </a:xfrm>
        <a:prstGeom prst="triangle">
          <a:avLst>
            <a:gd name="adj" fmla="val 100000"/>
          </a:avLst>
        </a:prstGeom>
      </dsp:spPr>
      <dsp:style>
        <a:lnRef idx="2">
          <a:schemeClr val="accent1"/>
        </a:lnRef>
        <a:fillRef idx="1">
          <a:schemeClr val="accent1"/>
        </a:fillRef>
        <a:effectRef idx="0">
          <a:scrgbClr r="0" g="0" b="0"/>
        </a:effectRef>
        <a:fontRef idx="minor">
          <a:schemeClr val="lt1"/>
        </a:fontRef>
      </dsp:style>
      <dsp:txXfrm>
        <a:off x="2301765" y="372119"/>
        <a:ext cx="202432" cy="202432"/>
      </dsp:txXfrm>
    </dsp:sp>
    <dsp:sp modelId="{B12A881D-D55E-4ECD-AEB2-4F5DF5258573}">
      <dsp:nvSpPr>
        <dsp:cNvPr id="9" name="L 形 8"/>
        <dsp:cNvSpPr/>
      </dsp:nvSpPr>
      <dsp:spPr bwMode="white">
        <a:xfrm rot="5400000">
          <a:off x="2863949" y="134602"/>
          <a:ext cx="714188" cy="1188392"/>
        </a:xfrm>
        <a:prstGeom prst="corner">
          <a:avLst>
            <a:gd name="adj1" fmla="val 16120"/>
            <a:gd name="adj2" fmla="val 16110"/>
          </a:avLst>
        </a:prstGeom>
      </dsp:spPr>
      <dsp:style>
        <a:lnRef idx="2">
          <a:schemeClr val="accent1"/>
        </a:lnRef>
        <a:fillRef idx="1">
          <a:schemeClr val="accent1"/>
        </a:fillRef>
        <a:effectRef idx="0">
          <a:scrgbClr r="0" g="0" b="0"/>
        </a:effectRef>
        <a:fontRef idx="minor">
          <a:schemeClr val="lt1"/>
        </a:fontRef>
      </dsp:style>
      <dsp:txXfrm rot="5400000">
        <a:off x="2863949" y="134602"/>
        <a:ext cx="714188" cy="1188392"/>
      </dsp:txXfrm>
    </dsp:sp>
    <dsp:sp modelId="{D1EE6131-7DC5-43B3-95B0-5EA645B87141}">
      <dsp:nvSpPr>
        <dsp:cNvPr id="10" name="矩形 9"/>
        <dsp:cNvSpPr/>
      </dsp:nvSpPr>
      <dsp:spPr bwMode="white">
        <a:xfrm>
          <a:off x="2744733" y="489675"/>
          <a:ext cx="1072887" cy="94044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0489" tIns="110489" rIns="110489" bIns="110489"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endParaRPr lang="zh-CN" altLang="en-US">
            <a:solidFill>
              <a:schemeClr val="tx1"/>
            </a:solidFill>
          </a:endParaRPr>
        </a:p>
      </dsp:txBody>
      <dsp:txXfrm>
        <a:off x="2744733" y="489675"/>
        <a:ext cx="1072887" cy="940448"/>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rSet csTypeId="urn:microsoft.com/office/officeart/2005/8/colors/accent6_5"/>
        </dgm:pt>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type="corner" r:blip="" rot="90">
                <dgm:adjLst>
                  <dgm:adj idx="1" val="0.1612"/>
                  <dgm:adj idx="2" val="0.1611"/>
                </dgm:adjLst>
              </dgm:shape>
            </dgm:if>
            <dgm:else name="Name8">
              <dgm:shape xmlns:r="http://schemas.openxmlformats.org/officeDocument/2006/relationships" type="corner" r:blip="" rot="180">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type="triangle" r:blip="" rot="90">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A46FB-DBDC-4998-A3B8-E2D7290CE8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1D2AB-D8F6-4361-80F7-BCE9DDD1A5C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A75D99-2AE7-49F1-BB03-59E2BF5579C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1F8D314E-D00A-4C6E-A00B-846B09FBD27F}" type="datetime1">
              <a:rPr lang="zh-CN" altLang="en-US" smtClean="0"/>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13F9A37A-BB94-4596-930E-4FE40B9D5EAC}"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6E158B5-598E-47F9-BD93-615B7303F63E}" type="datetime1">
              <a:rPr lang="zh-CN" altLang="en-US" smtClean="0"/>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9E316925-8EF8-4770-AA56-F99B2AF507BE}"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83B0790-2039-4BA6-8F1D-ECDBE65B9DAA}" type="datetime1">
              <a:rPr lang="zh-CN" altLang="en-US" smtClean="0"/>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31BA6F26-07A6-4F7F-BBE7-362C3A403338}"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6E29202F-D98B-40CC-90F7-0485E9F23421}" type="datetime1">
              <a:rPr lang="zh-CN" altLang="en-US" smtClean="0"/>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4329C799-A8CE-409E-9B24-85FBC622CAD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0E927179-2044-49D6-A4B9-D78D77B4825D}" type="datetime1">
              <a:rPr lang="zh-CN" altLang="en-US" smtClean="0"/>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64644A01-BCE5-42BF-9F3E-0A743B7956BC}"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478352A4-FACB-4922-91E1-B30B3AEFC9E1}" type="datetime1">
              <a:rPr lang="zh-CN" altLang="en-US" smtClean="0"/>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2C82D18D-45C7-4CF7-8F35-DD36172847E7}"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19A8A27E-BBC5-4B41-A445-1F4A9D8925B5}" type="datetime1">
              <a:rPr lang="zh-CN" altLang="en-US" smtClean="0"/>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fld id="{DD6ADE76-6116-4D50-A096-0086DE6E1EB4}"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1471F022-4C64-4C0F-BCD9-6A1F3E8806ED}" type="datetime1">
              <a:rPr lang="zh-CN" altLang="en-US" smtClean="0"/>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fld id="{6E06208D-24CB-4B6A-8760-62BD73CA338E}"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15977F83-991E-4607-86D0-094FC5DD0A21}" type="datetime1">
              <a:rPr lang="zh-CN" altLang="en-US" smtClean="0"/>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fld id="{ABB8F404-4D68-4CF1-A1D1-4545FFCFAAD6}" type="slidenum">
              <a:rPr lang="zh-CN" altLang="en-US"/>
            </a:fld>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5B154934-AE2D-44F7-B3AC-62AA80DE831E}" type="datetime1">
              <a:rPr lang="zh-CN" altLang="en-US" smtClean="0"/>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7C547B9B-1766-479B-AA23-B506E2AC126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588EAD06-351C-4B25-815A-F9556AF54762}" type="datetime1">
              <a:rPr lang="zh-CN" altLang="en-US" smtClean="0"/>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83FF7BFB-756C-47A5-9D16-E669BBFD99C2}"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defRPr sz="1200">
                <a:solidFill>
                  <a:srgbClr val="898989"/>
                </a:solidFill>
              </a:defRPr>
            </a:lvl1pPr>
          </a:lstStyle>
          <a:p>
            <a:pPr>
              <a:defRPr/>
            </a:pPr>
            <a:fld id="{DCDA3588-EBCF-4D62-811C-B562E2951D89}" type="datetime1">
              <a:rPr lang="zh-CN" altLang="en-US" smtClean="0"/>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11234056" y="6356350"/>
            <a:ext cx="729343" cy="365125"/>
          </a:xfrm>
          <a:prstGeom prst="rect">
            <a:avLst/>
          </a:prstGeom>
          <a:noFill/>
          <a:ln>
            <a:noFill/>
          </a:ln>
        </p:spPr>
        <p:txBody>
          <a:bodyPr vert="horz" wrap="square" lIns="91440" tIns="45720" rIns="91440" bIns="45720" numCol="1" anchor="ctr" anchorCtr="0" compatLnSpc="1"/>
          <a:lstStyle>
            <a:lvl1pPr algn="ctr" eaLnBrk="1" hangingPunct="1">
              <a:defRPr sz="2400">
                <a:solidFill>
                  <a:srgbClr val="9A0000"/>
                </a:solidFill>
              </a:defRPr>
            </a:lvl1pPr>
          </a:lstStyle>
          <a:p>
            <a:fld id="{F205F109-EF71-431C-AD3A-28C87A55BB43}" type="slidenum">
              <a:rPr lang="zh-CN" altLang="en-US" smtClean="0"/>
            </a:fld>
            <a:endParaRPr lang="zh-CN" altLang="en-US" dirty="0"/>
          </a:p>
        </p:txBody>
      </p:sp>
      <p:sp>
        <p:nvSpPr>
          <p:cNvPr id="2" name="矩形 1"/>
          <p:cNvSpPr/>
          <p:nvPr userDrawn="1"/>
        </p:nvSpPr>
        <p:spPr bwMode="auto">
          <a:xfrm>
            <a:off x="10873921" y="6248401"/>
            <a:ext cx="493485" cy="609600"/>
          </a:xfrm>
          <a:prstGeom prst="rect">
            <a:avLst/>
          </a:prstGeom>
          <a:solidFill>
            <a:srgbClr val="9A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pic>
        <p:nvPicPr>
          <p:cNvPr id="3" name="图片 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922556" y="6311899"/>
            <a:ext cx="415374" cy="409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9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9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9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9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3" name="组合 16"/>
          <p:cNvGrpSpPr/>
          <p:nvPr/>
        </p:nvGrpSpPr>
        <p:grpSpPr bwMode="auto">
          <a:xfrm>
            <a:off x="573088" y="6202363"/>
            <a:ext cx="585787" cy="338137"/>
            <a:chOff x="1234" y="0"/>
            <a:chExt cx="586088" cy="338555"/>
          </a:xfrm>
        </p:grpSpPr>
        <p:sp>
          <p:nvSpPr>
            <p:cNvPr id="2062" name="矩形 45"/>
            <p:cNvSpPr>
              <a:spLocks noChangeArrowheads="1"/>
            </p:cNvSpPr>
            <p:nvPr/>
          </p:nvSpPr>
          <p:spPr bwMode="auto">
            <a:xfrm>
              <a:off x="402646" y="0"/>
              <a:ext cx="18467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600">
                <a:solidFill>
                  <a:srgbClr val="FFFFFF"/>
                </a:solidFill>
              </a:endParaRPr>
            </a:p>
          </p:txBody>
        </p:sp>
        <p:pic>
          <p:nvPicPr>
            <p:cNvPr id="2063" name="组合 18"/>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34" y="21724"/>
              <a:ext cx="298704" cy="29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22"/>
          <p:cNvGrpSpPr/>
          <p:nvPr/>
        </p:nvGrpSpPr>
        <p:grpSpPr bwMode="auto">
          <a:xfrm>
            <a:off x="571500" y="5786438"/>
            <a:ext cx="587375" cy="338137"/>
            <a:chOff x="0" y="0"/>
            <a:chExt cx="587956" cy="338555"/>
          </a:xfrm>
        </p:grpSpPr>
        <p:sp>
          <p:nvSpPr>
            <p:cNvPr id="2060" name="矩形 40"/>
            <p:cNvSpPr>
              <a:spLocks noChangeArrowheads="1"/>
            </p:cNvSpPr>
            <p:nvPr/>
          </p:nvSpPr>
          <p:spPr bwMode="auto">
            <a:xfrm>
              <a:off x="403225" y="0"/>
              <a:ext cx="184731"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600">
                <a:solidFill>
                  <a:srgbClr val="FFFFFF"/>
                </a:solidFill>
              </a:endParaRPr>
            </a:p>
          </p:txBody>
        </p:sp>
        <p:sp>
          <p:nvSpPr>
            <p:cNvPr id="2061" name="Freeform 102"/>
            <p:cNvSpPr>
              <a:spLocks noEditPoints="1"/>
            </p:cNvSpPr>
            <p:nvPr/>
          </p:nvSpPr>
          <p:spPr bwMode="auto">
            <a:xfrm>
              <a:off x="0" y="19050"/>
              <a:ext cx="300038" cy="298450"/>
            </a:xfrm>
            <a:custGeom>
              <a:avLst/>
              <a:gdLst>
                <a:gd name="T0" fmla="*/ 2147483647 w 837"/>
                <a:gd name="T1" fmla="*/ 0 h 837"/>
                <a:gd name="T2" fmla="*/ 0 w 837"/>
                <a:gd name="T3" fmla="*/ 2147483647 h 837"/>
                <a:gd name="T4" fmla="*/ 2147483647 w 837"/>
                <a:gd name="T5" fmla="*/ 2147483647 h 837"/>
                <a:gd name="T6" fmla="*/ 2147483647 w 837"/>
                <a:gd name="T7" fmla="*/ 2147483647 h 837"/>
                <a:gd name="T8" fmla="*/ 2147483647 w 837"/>
                <a:gd name="T9" fmla="*/ 0 h 837"/>
                <a:gd name="T10" fmla="*/ 2147483647 w 837"/>
                <a:gd name="T11" fmla="*/ 2147483647 h 837"/>
                <a:gd name="T12" fmla="*/ 2147483647 w 837"/>
                <a:gd name="T13" fmla="*/ 2147483647 h 837"/>
                <a:gd name="T14" fmla="*/ 2147483647 w 837"/>
                <a:gd name="T15" fmla="*/ 2147483647 h 837"/>
                <a:gd name="T16" fmla="*/ 2147483647 w 837"/>
                <a:gd name="T17" fmla="*/ 2147483647 h 837"/>
                <a:gd name="T18" fmla="*/ 2147483647 w 837"/>
                <a:gd name="T19" fmla="*/ 2147483647 h 837"/>
                <a:gd name="T20" fmla="*/ 2147483647 w 837"/>
                <a:gd name="T21" fmla="*/ 2147483647 h 837"/>
                <a:gd name="T22" fmla="*/ 2147483647 w 837"/>
                <a:gd name="T23" fmla="*/ 2147483647 h 837"/>
                <a:gd name="T24" fmla="*/ 2147483647 w 837"/>
                <a:gd name="T25" fmla="*/ 2147483647 h 837"/>
                <a:gd name="T26" fmla="*/ 2147483647 w 837"/>
                <a:gd name="T27" fmla="*/ 2147483647 h 837"/>
                <a:gd name="T28" fmla="*/ 2147483647 w 837"/>
                <a:gd name="T29" fmla="*/ 2147483647 h 837"/>
                <a:gd name="T30" fmla="*/ 2147483647 w 837"/>
                <a:gd name="T31" fmla="*/ 2147483647 h 837"/>
                <a:gd name="T32" fmla="*/ 2147483647 w 837"/>
                <a:gd name="T33" fmla="*/ 2147483647 h 837"/>
                <a:gd name="T34" fmla="*/ 2147483647 w 837"/>
                <a:gd name="T35" fmla="*/ 2147483647 h 837"/>
                <a:gd name="T36" fmla="*/ 2147483647 w 837"/>
                <a:gd name="T37" fmla="*/ 2147483647 h 837"/>
                <a:gd name="T38" fmla="*/ 2147483647 w 837"/>
                <a:gd name="T39" fmla="*/ 2147483647 h 837"/>
                <a:gd name="T40" fmla="*/ 2147483647 w 837"/>
                <a:gd name="T41" fmla="*/ 2147483647 h 8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7"/>
                <a:gd name="T64" fmla="*/ 0 h 837"/>
                <a:gd name="T65" fmla="*/ 837 w 837"/>
                <a:gd name="T66" fmla="*/ 837 h 8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7" h="837">
                  <a:moveTo>
                    <a:pt x="418" y="0"/>
                  </a:moveTo>
                  <a:cubicBezTo>
                    <a:pt x="187" y="0"/>
                    <a:pt x="0" y="187"/>
                    <a:pt x="0" y="419"/>
                  </a:cubicBezTo>
                  <a:cubicBezTo>
                    <a:pt x="0" y="650"/>
                    <a:pt x="187" y="837"/>
                    <a:pt x="418" y="837"/>
                  </a:cubicBezTo>
                  <a:cubicBezTo>
                    <a:pt x="650" y="837"/>
                    <a:pt x="837" y="650"/>
                    <a:pt x="837" y="419"/>
                  </a:cubicBezTo>
                  <a:cubicBezTo>
                    <a:pt x="837" y="187"/>
                    <a:pt x="650" y="0"/>
                    <a:pt x="418" y="0"/>
                  </a:cubicBezTo>
                  <a:close/>
                  <a:moveTo>
                    <a:pt x="173" y="583"/>
                  </a:moveTo>
                  <a:cubicBezTo>
                    <a:pt x="121" y="583"/>
                    <a:pt x="121" y="583"/>
                    <a:pt x="121" y="583"/>
                  </a:cubicBezTo>
                  <a:cubicBezTo>
                    <a:pt x="121" y="251"/>
                    <a:pt x="121" y="251"/>
                    <a:pt x="121" y="251"/>
                  </a:cubicBezTo>
                  <a:cubicBezTo>
                    <a:pt x="440" y="251"/>
                    <a:pt x="440" y="251"/>
                    <a:pt x="440" y="251"/>
                  </a:cubicBezTo>
                  <a:cubicBezTo>
                    <a:pt x="490" y="177"/>
                    <a:pt x="490" y="177"/>
                    <a:pt x="490" y="177"/>
                  </a:cubicBezTo>
                  <a:cubicBezTo>
                    <a:pt x="631" y="177"/>
                    <a:pt x="631" y="177"/>
                    <a:pt x="631" y="177"/>
                  </a:cubicBezTo>
                  <a:cubicBezTo>
                    <a:pt x="631" y="251"/>
                    <a:pt x="631" y="251"/>
                    <a:pt x="631" y="251"/>
                  </a:cubicBezTo>
                  <a:cubicBezTo>
                    <a:pt x="631" y="269"/>
                    <a:pt x="631" y="269"/>
                    <a:pt x="631" y="269"/>
                  </a:cubicBezTo>
                  <a:cubicBezTo>
                    <a:pt x="631" y="300"/>
                    <a:pt x="631" y="300"/>
                    <a:pt x="631" y="300"/>
                  </a:cubicBezTo>
                  <a:cubicBezTo>
                    <a:pt x="173" y="300"/>
                    <a:pt x="173" y="300"/>
                    <a:pt x="173" y="300"/>
                  </a:cubicBezTo>
                  <a:lnTo>
                    <a:pt x="173" y="583"/>
                  </a:lnTo>
                  <a:close/>
                  <a:moveTo>
                    <a:pt x="716" y="660"/>
                  </a:moveTo>
                  <a:cubicBezTo>
                    <a:pt x="205" y="660"/>
                    <a:pt x="205" y="660"/>
                    <a:pt x="205" y="660"/>
                  </a:cubicBezTo>
                  <a:cubicBezTo>
                    <a:pt x="205" y="328"/>
                    <a:pt x="205" y="328"/>
                    <a:pt x="205" y="328"/>
                  </a:cubicBezTo>
                  <a:cubicBezTo>
                    <a:pt x="716" y="328"/>
                    <a:pt x="716" y="328"/>
                    <a:pt x="716" y="328"/>
                  </a:cubicBezTo>
                  <a:lnTo>
                    <a:pt x="716" y="6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grpSp>
        <p:nvGrpSpPr>
          <p:cNvPr id="5" name="组合 25"/>
          <p:cNvGrpSpPr/>
          <p:nvPr/>
        </p:nvGrpSpPr>
        <p:grpSpPr bwMode="auto">
          <a:xfrm>
            <a:off x="573088" y="5387975"/>
            <a:ext cx="585787" cy="338138"/>
            <a:chOff x="1234" y="0"/>
            <a:chExt cx="586092" cy="338553"/>
          </a:xfrm>
        </p:grpSpPr>
        <p:sp>
          <p:nvSpPr>
            <p:cNvPr id="2058" name="矩形 37"/>
            <p:cNvSpPr>
              <a:spLocks noChangeArrowheads="1"/>
            </p:cNvSpPr>
            <p:nvPr/>
          </p:nvSpPr>
          <p:spPr bwMode="auto">
            <a:xfrm>
              <a:off x="402646" y="0"/>
              <a:ext cx="184680" cy="338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600">
                <a:solidFill>
                  <a:srgbClr val="FFFFFF"/>
                </a:solidFill>
              </a:endParaRPr>
            </a:p>
          </p:txBody>
        </p:sp>
        <p:pic>
          <p:nvPicPr>
            <p:cNvPr id="2059" name="组合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 y="19247"/>
              <a:ext cx="298704" cy="29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6" name="文本框 58"/>
          <p:cNvSpPr txBox="1">
            <a:spLocks noChangeArrowheads="1"/>
          </p:cNvSpPr>
          <p:nvPr/>
        </p:nvSpPr>
        <p:spPr bwMode="auto">
          <a:xfrm>
            <a:off x="351155" y="2418080"/>
            <a:ext cx="9725025"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dirty="0">
                <a:solidFill>
                  <a:srgbClr val="9A0000"/>
                </a:solidFill>
                <a:latin typeface="微软雅黑" panose="020B0503020204020204" pitchFamily="34" charset="-122"/>
                <a:ea typeface="微软雅黑" panose="020B0503020204020204" pitchFamily="34" charset="-122"/>
              </a:rPr>
              <a:t>家庭教养方式对高水平运动员大学生活适应的影响——以北京大学为例</a:t>
            </a:r>
            <a:endParaRPr lang="zh-CN" altLang="en-US" sz="4400" b="1" dirty="0">
              <a:solidFill>
                <a:srgbClr val="9A0000"/>
              </a:solidFill>
              <a:latin typeface="微软雅黑" panose="020B0503020204020204" pitchFamily="34" charset="-122"/>
              <a:ea typeface="微软雅黑" panose="020B0503020204020204" pitchFamily="34" charset="-122"/>
            </a:endParaRPr>
          </a:p>
        </p:txBody>
      </p:sp>
      <p:sp>
        <p:nvSpPr>
          <p:cNvPr id="2057" name="文本框 59"/>
          <p:cNvSpPr txBox="1">
            <a:spLocks noChangeArrowheads="1"/>
          </p:cNvSpPr>
          <p:nvPr/>
        </p:nvSpPr>
        <p:spPr bwMode="auto">
          <a:xfrm>
            <a:off x="350838" y="4370388"/>
            <a:ext cx="62928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sz="2000">
                <a:solidFill>
                  <a:srgbClr val="9A0000"/>
                </a:solidFill>
                <a:latin typeface="微软雅黑" panose="020B0503020204020204" pitchFamily="34" charset="-122"/>
                <a:ea typeface="微软雅黑" panose="020B0503020204020204" pitchFamily="34" charset="-122"/>
              </a:rPr>
              <a:t>体育教研部 王嘉艺</a:t>
            </a:r>
            <a:endParaRPr lang="zh-CN" altLang="en-US" sz="2000">
              <a:solidFill>
                <a:srgbClr val="9A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086" y="384017"/>
            <a:ext cx="2921778" cy="820669"/>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6342" y="3195847"/>
            <a:ext cx="5260154" cy="3412704"/>
          </a:xfrm>
          <a:prstGeom prst="rect">
            <a:avLst/>
          </a:prstGeom>
        </p:spPr>
      </p:pic>
      <p:sp>
        <p:nvSpPr>
          <p:cNvPr id="12" name="灯片编号占位符 11"/>
          <p:cNvSpPr>
            <a:spLocks noGrp="1"/>
          </p:cNvSpPr>
          <p:nvPr>
            <p:ph type="sldNum" sz="quarter" idx="12"/>
          </p:nvPr>
        </p:nvSpPr>
        <p:spPr/>
        <p:txBody>
          <a:bodyPr/>
          <a:lstStyle/>
          <a:p>
            <a:fld id="{ABB8F404-4D68-4CF1-A1D1-4545FFCFAAD6}"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Oval 10"/>
          <p:cNvSpPr>
            <a:spLocks noChangeAspect="1" noChangeArrowheads="1"/>
          </p:cNvSpPr>
          <p:nvPr/>
        </p:nvSpPr>
        <p:spPr bwMode="auto">
          <a:xfrm>
            <a:off x="996950" y="1460500"/>
            <a:ext cx="574675" cy="576263"/>
          </a:xfrm>
          <a:prstGeom prst="ellipse">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endParaRPr>
          </a:p>
        </p:txBody>
      </p:sp>
      <p:sp>
        <p:nvSpPr>
          <p:cNvPr id="12293" name="Oval 13"/>
          <p:cNvSpPr>
            <a:spLocks noChangeAspect="1" noChangeArrowheads="1"/>
          </p:cNvSpPr>
          <p:nvPr/>
        </p:nvSpPr>
        <p:spPr bwMode="auto">
          <a:xfrm>
            <a:off x="996950" y="3281363"/>
            <a:ext cx="574675" cy="576262"/>
          </a:xfrm>
          <a:prstGeom prst="ellipse">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endParaRPr>
          </a:p>
        </p:txBody>
      </p:sp>
      <p:pic>
        <p:nvPicPr>
          <p:cNvPr id="12294" name="Picture 14" descr="phone.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3440113"/>
            <a:ext cx="290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15" descr="bul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624013"/>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Oval 19"/>
          <p:cNvSpPr>
            <a:spLocks noChangeAspect="1" noChangeArrowheads="1"/>
          </p:cNvSpPr>
          <p:nvPr/>
        </p:nvSpPr>
        <p:spPr bwMode="auto">
          <a:xfrm>
            <a:off x="996950" y="5159058"/>
            <a:ext cx="574675" cy="576262"/>
          </a:xfrm>
          <a:prstGeom prst="ellipse">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endParaRPr>
          </a:p>
        </p:txBody>
      </p:sp>
      <p:pic>
        <p:nvPicPr>
          <p:cNvPr id="12297" name="Picture 23" descr="clou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638" y="5314633"/>
            <a:ext cx="252412"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矩形 13"/>
          <p:cNvSpPr>
            <a:spLocks noChangeArrowheads="1"/>
          </p:cNvSpPr>
          <p:nvPr/>
        </p:nvSpPr>
        <p:spPr bwMode="auto">
          <a:xfrm>
            <a:off x="1824038" y="1637983"/>
            <a:ext cx="5068887" cy="137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1600" b="1">
                <a:solidFill>
                  <a:srgbClr val="445469"/>
                </a:solidFill>
                <a:latin typeface="微软雅黑" panose="020B0503020204020204" pitchFamily="34" charset="-122"/>
                <a:ea typeface="微软雅黑" panose="020B0503020204020204" pitchFamily="34" charset="-122"/>
                <a:sym typeface="Arial" panose="020B0604020202090204" pitchFamily="34" charset="0"/>
              </a:rPr>
              <a:t>政策支持：高水平运动员培养是体教融合中的重要一环</a:t>
            </a:r>
            <a:endParaRPr lang="zh-CN" altLang="en-US" sz="1600" b="1">
              <a:solidFill>
                <a:srgbClr val="445469"/>
              </a:solidFill>
              <a:latin typeface="微软雅黑" panose="020B0503020204020204" pitchFamily="34" charset="-122"/>
              <a:ea typeface="微软雅黑" panose="020B0503020204020204" pitchFamily="34" charset="-122"/>
              <a:sym typeface="Arial" panose="020B0604020202090204" pitchFamily="34" charset="0"/>
            </a:endParaRPr>
          </a:p>
          <a:p>
            <a:pPr eaLnBrk="1" hangingPunct="1">
              <a:lnSpc>
                <a:spcPct val="120000"/>
              </a:lnSpc>
              <a:spcBef>
                <a:spcPct val="20000"/>
              </a:spcBef>
            </a:pPr>
            <a:r>
              <a:rPr lang="zh-CN" altLang="en-US" sz="1400">
                <a:solidFill>
                  <a:srgbClr val="445469"/>
                </a:solidFill>
                <a:latin typeface="微软雅黑" panose="020B0503020204020204" pitchFamily="34" charset="-122"/>
                <a:ea typeface="微软雅黑" panose="020B0503020204020204" pitchFamily="34" charset="-122"/>
                <a:sym typeface="Arial" panose="020B0604020202090204" pitchFamily="34" charset="0"/>
              </a:rPr>
              <a:t>我国高校高水平运动员招生与运动队建设经历了从试行到不断改革、规范的过程。高水平运动员是高校中体育运动的领跑者，承载着引领学校体育发展的重任，在校园环境下培养高水平运动员所出现的问题也映射了我国学校体育现在和未来所要面临的挑战。</a:t>
            </a:r>
            <a:endParaRPr lang="zh-CN" altLang="en-US" sz="1400">
              <a:solidFill>
                <a:srgbClr val="445469"/>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2300" name="矩形 14"/>
          <p:cNvSpPr>
            <a:spLocks noChangeArrowheads="1"/>
          </p:cNvSpPr>
          <p:nvPr/>
        </p:nvSpPr>
        <p:spPr bwMode="auto">
          <a:xfrm>
            <a:off x="1824038" y="3403283"/>
            <a:ext cx="5068887" cy="137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1600" b="1">
                <a:solidFill>
                  <a:srgbClr val="445469"/>
                </a:solidFill>
                <a:latin typeface="微软雅黑" panose="020B0503020204020204" pitchFamily="34" charset="-122"/>
                <a:ea typeface="微软雅黑" panose="020B0503020204020204" pitchFamily="34" charset="-122"/>
                <a:sym typeface="Arial" panose="020B0604020202090204" pitchFamily="34" charset="0"/>
              </a:rPr>
              <a:t>身份矛盾：精英大学生与大学精英运动员的双重压力</a:t>
            </a:r>
            <a:endParaRPr lang="zh-CN" altLang="en-US" sz="1600">
              <a:solidFill>
                <a:srgbClr val="445469"/>
              </a:solidFill>
              <a:latin typeface="微软雅黑" panose="020B0503020204020204" pitchFamily="34" charset="-122"/>
              <a:ea typeface="微软雅黑" panose="020B0503020204020204" pitchFamily="34" charset="-122"/>
              <a:sym typeface="Arial" panose="020B0604020202090204" pitchFamily="34" charset="0"/>
            </a:endParaRPr>
          </a:p>
          <a:p>
            <a:pPr eaLnBrk="1" hangingPunct="1">
              <a:lnSpc>
                <a:spcPct val="120000"/>
              </a:lnSpc>
              <a:spcBef>
                <a:spcPct val="20000"/>
              </a:spcBef>
            </a:pPr>
            <a:r>
              <a:rPr lang="zh-CN" altLang="en-US" sz="1400">
                <a:solidFill>
                  <a:srgbClr val="445469"/>
                </a:solidFill>
                <a:latin typeface="微软雅黑" panose="020B0503020204020204" pitchFamily="34" charset="-122"/>
                <a:ea typeface="微软雅黑" panose="020B0503020204020204" pitchFamily="34" charset="-122"/>
                <a:sym typeface="Arial" panose="020B0604020202090204" pitchFamily="34" charset="0"/>
              </a:rPr>
              <a:t>北京大学的高水平运动员既是精英大学生，又是学生群体中的高水平运动员，双重身份带来的双重压力让这一群体难以适应大学生活中学习、人际关系、生活环境等各个方面，于是产生学训冲突、角色认同感低、未来规划不清等问题。</a:t>
            </a:r>
            <a:endParaRPr lang="zh-CN" altLang="en-US" sz="1400">
              <a:solidFill>
                <a:srgbClr val="445469"/>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2301" name="矩形 15"/>
          <p:cNvSpPr>
            <a:spLocks noChangeArrowheads="1"/>
          </p:cNvSpPr>
          <p:nvPr/>
        </p:nvSpPr>
        <p:spPr bwMode="auto">
          <a:xfrm>
            <a:off x="1824355" y="5300345"/>
            <a:ext cx="5068570" cy="111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1600" b="1">
                <a:solidFill>
                  <a:srgbClr val="445469"/>
                </a:solidFill>
                <a:latin typeface="微软雅黑" panose="020B0503020204020204" pitchFamily="34" charset="-122"/>
                <a:ea typeface="微软雅黑" panose="020B0503020204020204" pitchFamily="34" charset="-122"/>
                <a:sym typeface="Arial" panose="020B0604020202090204" pitchFamily="34" charset="0"/>
              </a:rPr>
              <a:t>社会问题：大学生社会适应能力不足</a:t>
            </a:r>
            <a:endParaRPr lang="zh-CN" altLang="en-US" sz="1600">
              <a:solidFill>
                <a:srgbClr val="445469"/>
              </a:solidFill>
              <a:latin typeface="微软雅黑" panose="020B0503020204020204" pitchFamily="34" charset="-122"/>
              <a:ea typeface="微软雅黑" panose="020B0503020204020204" pitchFamily="34" charset="-122"/>
              <a:sym typeface="Arial" panose="020B0604020202090204" pitchFamily="34" charset="0"/>
            </a:endParaRPr>
          </a:p>
          <a:p>
            <a:pPr eaLnBrk="1" hangingPunct="1">
              <a:lnSpc>
                <a:spcPct val="120000"/>
              </a:lnSpc>
              <a:spcBef>
                <a:spcPct val="20000"/>
              </a:spcBef>
            </a:pPr>
            <a:r>
              <a:rPr lang="zh-CN" altLang="en-US" sz="1400">
                <a:solidFill>
                  <a:srgbClr val="445469"/>
                </a:solidFill>
                <a:latin typeface="微软雅黑" panose="020B0503020204020204" pitchFamily="34" charset="-122"/>
                <a:ea typeface="微软雅黑" panose="020B0503020204020204" pitchFamily="34" charset="-122"/>
                <a:sym typeface="Arial" panose="020B0604020202090204" pitchFamily="34" charset="0"/>
              </a:rPr>
              <a:t>大学的目标是培养全面发展的人。无法适应大学生活的大学生未来更加难以走入社会，不符合大学所要培养的人才目标，因此青年大学生的生活适应能力和大学生社会化正在被更多人关注。</a:t>
            </a:r>
            <a:endParaRPr lang="zh-CN" altLang="en-US" sz="1400">
              <a:solidFill>
                <a:srgbClr val="445469"/>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6" name="文本框 10"/>
          <p:cNvSpPr txBox="1">
            <a:spLocks noChangeArrowheads="1"/>
          </p:cNvSpPr>
          <p:nvPr/>
        </p:nvSpPr>
        <p:spPr bwMode="auto">
          <a:xfrm>
            <a:off x="455839" y="347185"/>
            <a:ext cx="468221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研究背景</a:t>
            </a:r>
            <a:endParaRPr lang="zh-CN" altLang="en-US" sz="2800" b="1" dirty="0">
              <a:latin typeface="微软雅黑" panose="020B0503020204020204" pitchFamily="34" charset="-122"/>
              <a:ea typeface="微软雅黑" panose="020B0503020204020204" pitchFamily="34" charset="-122"/>
            </a:endParaRPr>
          </a:p>
        </p:txBody>
      </p:sp>
      <p:sp>
        <p:nvSpPr>
          <p:cNvPr id="17"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fld>
            <a:endParaRPr lang="zh-CN" altLang="en-US"/>
          </a:p>
        </p:txBody>
      </p:sp>
      <p:pic>
        <p:nvPicPr>
          <p:cNvPr id="21" name="图片 20"/>
          <p:cNvPicPr>
            <a:picLocks noChangeAspect="1"/>
          </p:cNvPicPr>
          <p:nvPr/>
        </p:nvPicPr>
        <p:blipFill>
          <a:blip r:embed="rId4"/>
          <a:stretch>
            <a:fillRect/>
          </a:stretch>
        </p:blipFill>
        <p:spPr>
          <a:xfrm>
            <a:off x="8185785" y="2077085"/>
            <a:ext cx="4796790" cy="2704465"/>
          </a:xfrm>
          <a:prstGeom prst="rect">
            <a:avLst/>
          </a:prstGeom>
          <a:ln>
            <a:solidFill>
              <a:schemeClr val="accent1"/>
            </a:solidFill>
          </a:ln>
          <a:effectLst>
            <a:softEdge rad="635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758"/>
          <p:cNvCxnSpPr>
            <a:cxnSpLocks noChangeShapeType="1"/>
          </p:cNvCxnSpPr>
          <p:nvPr/>
        </p:nvCxnSpPr>
        <p:spPr bwMode="auto">
          <a:xfrm flipH="1" flipV="1">
            <a:off x="2873375" y="1897380"/>
            <a:ext cx="1573530" cy="11430"/>
          </a:xfrm>
          <a:prstGeom prst="straightConnector1">
            <a:avLst/>
          </a:prstGeom>
          <a:noFill/>
          <a:ln w="12700" cap="sq">
            <a:solidFill>
              <a:srgbClr val="ADBACA"/>
            </a:solidFill>
            <a:round/>
          </a:ln>
          <a:extLst>
            <a:ext uri="{909E8E84-426E-40DD-AFC4-6F175D3DCCD1}">
              <a14:hiddenFill xmlns:a14="http://schemas.microsoft.com/office/drawing/2010/main">
                <a:noFill/>
              </a14:hiddenFill>
            </a:ext>
          </a:extLst>
        </p:spPr>
      </p:cxnSp>
      <p:cxnSp>
        <p:nvCxnSpPr>
          <p:cNvPr id="13" name="直接连接符 12"/>
          <p:cNvCxnSpPr/>
          <p:nvPr/>
        </p:nvCxnSpPr>
        <p:spPr>
          <a:xfrm flipH="1">
            <a:off x="6572250" y="2195830"/>
            <a:ext cx="605790" cy="489585"/>
          </a:xfrm>
          <a:prstGeom prst="line">
            <a:avLst/>
          </a:prstGeom>
          <a:solidFill>
            <a:schemeClr val="accent1"/>
          </a:solidFill>
          <a:ln w="9525" cap="flat" cmpd="sng" algn="ctr">
            <a:solidFill>
              <a:schemeClr val="bg2">
                <a:lumMod val="75000"/>
              </a:schemeClr>
            </a:solidFill>
            <a:prstDash val="solid"/>
            <a:round/>
            <a:headEnd type="none" w="med" len="med"/>
            <a:tailEnd type="none" w="med" len="med"/>
          </a:ln>
        </p:spPr>
      </p:cxnSp>
      <p:cxnSp>
        <p:nvCxnSpPr>
          <p:cNvPr id="12" name="直接连接符 11"/>
          <p:cNvCxnSpPr>
            <a:stCxn id="5149" idx="3"/>
          </p:cNvCxnSpPr>
          <p:nvPr/>
        </p:nvCxnSpPr>
        <p:spPr>
          <a:xfrm>
            <a:off x="5038725" y="1832610"/>
            <a:ext cx="682625" cy="747395"/>
          </a:xfrm>
          <a:prstGeom prst="line">
            <a:avLst/>
          </a:prstGeom>
          <a:solidFill>
            <a:schemeClr val="accent1"/>
          </a:solidFill>
          <a:ln w="9525" cap="flat" cmpd="sng" algn="ctr">
            <a:solidFill>
              <a:schemeClr val="bg2">
                <a:lumMod val="75000"/>
              </a:schemeClr>
            </a:solidFill>
            <a:prstDash val="solid"/>
            <a:round/>
            <a:headEnd type="none" w="med" len="med"/>
            <a:tailEnd type="none" w="med" len="med"/>
          </a:ln>
        </p:spPr>
      </p:cxnSp>
      <p:cxnSp>
        <p:nvCxnSpPr>
          <p:cNvPr id="11" name="直接连接符 10"/>
          <p:cNvCxnSpPr/>
          <p:nvPr/>
        </p:nvCxnSpPr>
        <p:spPr>
          <a:xfrm>
            <a:off x="6071235" y="5027295"/>
            <a:ext cx="0" cy="594360"/>
          </a:xfrm>
          <a:prstGeom prst="line">
            <a:avLst/>
          </a:prstGeom>
          <a:solidFill>
            <a:schemeClr val="accent1"/>
          </a:solidFill>
          <a:ln w="9525" cap="flat" cmpd="sng" algn="ctr">
            <a:solidFill>
              <a:schemeClr val="bg2">
                <a:lumMod val="75000"/>
              </a:schemeClr>
            </a:solidFill>
            <a:prstDash val="solid"/>
            <a:round/>
            <a:headEnd type="none" w="med" len="med"/>
            <a:tailEnd type="none" w="med" len="med"/>
          </a:ln>
        </p:spPr>
      </p:cxnSp>
      <p:cxnSp>
        <p:nvCxnSpPr>
          <p:cNvPr id="6" name="直接连接符 5"/>
          <p:cNvCxnSpPr/>
          <p:nvPr/>
        </p:nvCxnSpPr>
        <p:spPr>
          <a:xfrm>
            <a:off x="6078220" y="3375025"/>
            <a:ext cx="34290" cy="1015365"/>
          </a:xfrm>
          <a:prstGeom prst="line">
            <a:avLst/>
          </a:prstGeom>
          <a:solidFill>
            <a:schemeClr val="accent1"/>
          </a:solidFill>
          <a:ln w="9525" cap="flat" cmpd="sng" algn="ctr">
            <a:solidFill>
              <a:schemeClr val="bg2">
                <a:lumMod val="75000"/>
              </a:schemeClr>
            </a:solidFill>
            <a:prstDash val="solid"/>
            <a:round/>
            <a:headEnd type="none" w="med" len="med"/>
            <a:tailEnd type="none" w="med" len="med"/>
          </a:ln>
        </p:spPr>
      </p:cxnSp>
      <p:cxnSp>
        <p:nvCxnSpPr>
          <p:cNvPr id="3" name="Connector 758"/>
          <p:cNvCxnSpPr>
            <a:cxnSpLocks noChangeShapeType="1"/>
          </p:cNvCxnSpPr>
          <p:nvPr/>
        </p:nvCxnSpPr>
        <p:spPr bwMode="auto">
          <a:xfrm flipH="1" flipV="1">
            <a:off x="7737475" y="2029460"/>
            <a:ext cx="1573530" cy="11430"/>
          </a:xfrm>
          <a:prstGeom prst="straightConnector1">
            <a:avLst/>
          </a:prstGeom>
          <a:noFill/>
          <a:ln w="12700" cap="sq">
            <a:solidFill>
              <a:srgbClr val="ADBACA"/>
            </a:solidFill>
            <a:round/>
          </a:ln>
          <a:extLst>
            <a:ext uri="{909E8E84-426E-40DD-AFC4-6F175D3DCCD1}">
              <a14:hiddenFill xmlns:a14="http://schemas.microsoft.com/office/drawing/2010/main">
                <a:noFill/>
              </a14:hiddenFill>
            </a:ext>
          </a:extLst>
        </p:spPr>
      </p:cxnSp>
      <p:sp>
        <p:nvSpPr>
          <p:cNvPr id="5122" name="文本框 10"/>
          <p:cNvSpPr txBox="1">
            <a:spLocks noChangeArrowheads="1"/>
          </p:cNvSpPr>
          <p:nvPr/>
        </p:nvSpPr>
        <p:spPr bwMode="auto">
          <a:xfrm>
            <a:off x="455839" y="347185"/>
            <a:ext cx="468221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选题意义</a:t>
            </a:r>
            <a:endParaRPr lang="zh-CN" altLang="en-US" sz="2800" b="1" dirty="0">
              <a:latin typeface="微软雅黑" panose="020B0503020204020204" pitchFamily="34" charset="-122"/>
              <a:ea typeface="微软雅黑" panose="020B0503020204020204" pitchFamily="34" charset="-122"/>
            </a:endParaRP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5125" name="Connector 750"/>
          <p:cNvCxnSpPr>
            <a:cxnSpLocks noChangeShapeType="1"/>
            <a:stCxn id="5139" idx="0"/>
            <a:endCxn id="5136" idx="0"/>
          </p:cNvCxnSpPr>
          <p:nvPr/>
        </p:nvCxnSpPr>
        <p:spPr bwMode="auto">
          <a:xfrm>
            <a:off x="2147483647" y="2147483647"/>
            <a:ext cx="2147011200" cy="2147011200"/>
          </a:xfrm>
          <a:prstGeom prst="straightConnector1">
            <a:avLst/>
          </a:prstGeom>
          <a:noFill/>
          <a:ln w="12700" cap="sq">
            <a:solidFill>
              <a:srgbClr val="ADBACA"/>
            </a:solidFill>
            <a:round/>
          </a:ln>
          <a:extLst>
            <a:ext uri="{909E8E84-426E-40DD-AFC4-6F175D3DCCD1}">
              <a14:hiddenFill xmlns:a14="http://schemas.microsoft.com/office/drawing/2010/main">
                <a:noFill/>
              </a14:hiddenFill>
            </a:ext>
          </a:extLst>
        </p:spPr>
      </p:cxnSp>
      <p:cxnSp>
        <p:nvCxnSpPr>
          <p:cNvPr id="5126" name="Connector 751"/>
          <p:cNvCxnSpPr>
            <a:cxnSpLocks noChangeShapeType="1"/>
            <a:stCxn id="5148" idx="0"/>
            <a:endCxn id="5136" idx="0"/>
          </p:cNvCxnSpPr>
          <p:nvPr/>
        </p:nvCxnSpPr>
        <p:spPr bwMode="auto">
          <a:xfrm>
            <a:off x="2147483647" y="2147483647"/>
            <a:ext cx="2147011200" cy="2147011200"/>
          </a:xfrm>
          <a:prstGeom prst="straightConnector1">
            <a:avLst/>
          </a:prstGeom>
          <a:noFill/>
          <a:ln w="12700" cap="sq">
            <a:solidFill>
              <a:srgbClr val="ADBACA"/>
            </a:solidFill>
            <a:round/>
          </a:ln>
          <a:extLst>
            <a:ext uri="{909E8E84-426E-40DD-AFC4-6F175D3DCCD1}">
              <a14:hiddenFill xmlns:a14="http://schemas.microsoft.com/office/drawing/2010/main">
                <a:noFill/>
              </a14:hiddenFill>
            </a:ext>
          </a:extLst>
        </p:spPr>
      </p:cxnSp>
      <p:cxnSp>
        <p:nvCxnSpPr>
          <p:cNvPr id="5127" name="Connector 752"/>
          <p:cNvCxnSpPr>
            <a:cxnSpLocks noChangeShapeType="1"/>
            <a:stCxn id="5140" idx="0"/>
            <a:endCxn id="5136" idx="0"/>
          </p:cNvCxnSpPr>
          <p:nvPr/>
        </p:nvCxnSpPr>
        <p:spPr bwMode="auto">
          <a:xfrm>
            <a:off x="2147483647" y="2147483647"/>
            <a:ext cx="2147011200" cy="2147011200"/>
          </a:xfrm>
          <a:prstGeom prst="straightConnector1">
            <a:avLst/>
          </a:prstGeom>
          <a:noFill/>
          <a:ln w="12700" cap="sq">
            <a:solidFill>
              <a:srgbClr val="ADBACA"/>
            </a:solidFill>
            <a:round/>
          </a:ln>
          <a:extLst>
            <a:ext uri="{909E8E84-426E-40DD-AFC4-6F175D3DCCD1}">
              <a14:hiddenFill xmlns:a14="http://schemas.microsoft.com/office/drawing/2010/main">
                <a:noFill/>
              </a14:hiddenFill>
            </a:ext>
          </a:extLst>
        </p:spPr>
      </p:cxnSp>
      <p:cxnSp>
        <p:nvCxnSpPr>
          <p:cNvPr id="5133" name="Connector 758"/>
          <p:cNvCxnSpPr>
            <a:cxnSpLocks noChangeShapeType="1"/>
            <a:stCxn id="5136" idx="0"/>
            <a:endCxn id="5138" idx="0"/>
          </p:cNvCxnSpPr>
          <p:nvPr/>
        </p:nvCxnSpPr>
        <p:spPr bwMode="auto">
          <a:xfrm flipH="1" flipV="1">
            <a:off x="2147483647" y="2147483647"/>
            <a:ext cx="2147011200" cy="2147011200"/>
          </a:xfrm>
          <a:prstGeom prst="straightConnector1">
            <a:avLst/>
          </a:prstGeom>
          <a:noFill/>
          <a:ln w="12700" cap="sq">
            <a:solidFill>
              <a:srgbClr val="ADBACA"/>
            </a:solidFill>
            <a:round/>
          </a:ln>
          <a:extLst>
            <a:ext uri="{909E8E84-426E-40DD-AFC4-6F175D3DCCD1}">
              <a14:hiddenFill xmlns:a14="http://schemas.microsoft.com/office/drawing/2010/main">
                <a:noFill/>
              </a14:hiddenFill>
            </a:ext>
          </a:extLst>
        </p:spPr>
      </p:cxnSp>
      <p:cxnSp>
        <p:nvCxnSpPr>
          <p:cNvPr id="5135" name="Connector 760"/>
          <p:cNvCxnSpPr>
            <a:cxnSpLocks noChangeShapeType="1"/>
            <a:stCxn id="5137" idx="0"/>
            <a:endCxn id="5136" idx="0"/>
          </p:cNvCxnSpPr>
          <p:nvPr/>
        </p:nvCxnSpPr>
        <p:spPr bwMode="auto">
          <a:xfrm>
            <a:off x="2147483647" y="2147483647"/>
            <a:ext cx="2147011200" cy="2147011200"/>
          </a:xfrm>
          <a:prstGeom prst="straightConnector1">
            <a:avLst/>
          </a:prstGeom>
          <a:noFill/>
          <a:ln w="12700" cap="sq">
            <a:solidFill>
              <a:srgbClr val="ADBACA"/>
            </a:solidFill>
            <a:round/>
          </a:ln>
          <a:extLst>
            <a:ext uri="{909E8E84-426E-40DD-AFC4-6F175D3DCCD1}">
              <a14:hiddenFill xmlns:a14="http://schemas.microsoft.com/office/drawing/2010/main">
                <a:noFill/>
              </a14:hiddenFill>
            </a:ext>
          </a:extLst>
        </p:spPr>
      </p:cxnSp>
      <p:sp>
        <p:nvSpPr>
          <p:cNvPr id="5136" name="Shape 761"/>
          <p:cNvSpPr/>
          <p:nvPr/>
        </p:nvSpPr>
        <p:spPr bwMode="auto">
          <a:xfrm>
            <a:off x="5375275" y="2188528"/>
            <a:ext cx="1422400" cy="1422400"/>
          </a:xfrm>
          <a:custGeom>
            <a:avLst/>
            <a:gdLst>
              <a:gd name="T0" fmla="*/ 2147483647 w 19679"/>
              <a:gd name="T1" fmla="*/ 1088302174 h 19679"/>
              <a:gd name="T2" fmla="*/ 2147483647 w 19679"/>
              <a:gd name="T3" fmla="*/ 2147483647 h 19679"/>
              <a:gd name="T4" fmla="*/ 1088302174 w 19679"/>
              <a:gd name="T5" fmla="*/ 2147483647 h 19679"/>
              <a:gd name="T6" fmla="*/ 1088302174 w 19679"/>
              <a:gd name="T7" fmla="*/ 1088302174 h 19679"/>
              <a:gd name="T8" fmla="*/ 2147483647 w 19679"/>
              <a:gd name="T9" fmla="*/ 1088302174 h 19679"/>
              <a:gd name="T10" fmla="*/ 0 60000 65536"/>
              <a:gd name="T11" fmla="*/ 0 60000 65536"/>
              <a:gd name="T12" fmla="*/ 0 60000 65536"/>
              <a:gd name="T13" fmla="*/ 0 60000 65536"/>
              <a:gd name="T14" fmla="*/ 0 60000 65536"/>
              <a:gd name="T15" fmla="*/ 0 w 19679"/>
              <a:gd name="T16" fmla="*/ 0 h 19679"/>
              <a:gd name="T17" fmla="*/ 19679 w 19679"/>
              <a:gd name="T18" fmla="*/ 19679 h 19679"/>
            </a:gdLst>
            <a:ahLst/>
            <a:cxnLst>
              <a:cxn ang="T10">
                <a:pos x="T0" y="T1"/>
              </a:cxn>
              <a:cxn ang="T11">
                <a:pos x="T2" y="T3"/>
              </a:cxn>
              <a:cxn ang="T12">
                <a:pos x="T4" y="T5"/>
              </a:cxn>
              <a:cxn ang="T13">
                <a:pos x="T6" y="T7"/>
              </a:cxn>
              <a:cxn ang="T14">
                <a:pos x="T8" y="T9"/>
              </a:cxn>
            </a:cxnLst>
            <a:rect l="T15" t="T16" r="T17" b="T18"/>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A0000"/>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en-US" altLang="zh-CN"/>
          </a:p>
        </p:txBody>
      </p:sp>
      <p:sp>
        <p:nvSpPr>
          <p:cNvPr id="5137" name="Shape 762"/>
          <p:cNvSpPr/>
          <p:nvPr/>
        </p:nvSpPr>
        <p:spPr bwMode="auto">
          <a:xfrm>
            <a:off x="2490470" y="1397953"/>
            <a:ext cx="882650" cy="882650"/>
          </a:xfrm>
          <a:custGeom>
            <a:avLst/>
            <a:gdLst>
              <a:gd name="T0" fmla="*/ 1515522590 w 19679"/>
              <a:gd name="T1" fmla="*/ 260046913 h 19679"/>
              <a:gd name="T2" fmla="*/ 1515522590 w 19679"/>
              <a:gd name="T3" fmla="*/ 1515522590 h 19679"/>
              <a:gd name="T4" fmla="*/ 260046913 w 19679"/>
              <a:gd name="T5" fmla="*/ 1515522590 h 19679"/>
              <a:gd name="T6" fmla="*/ 260046913 w 19679"/>
              <a:gd name="T7" fmla="*/ 260046913 h 19679"/>
              <a:gd name="T8" fmla="*/ 1515522590 w 19679"/>
              <a:gd name="T9" fmla="*/ 260046913 h 19679"/>
              <a:gd name="T10" fmla="*/ 0 60000 65536"/>
              <a:gd name="T11" fmla="*/ 0 60000 65536"/>
              <a:gd name="T12" fmla="*/ 0 60000 65536"/>
              <a:gd name="T13" fmla="*/ 0 60000 65536"/>
              <a:gd name="T14" fmla="*/ 0 60000 65536"/>
              <a:gd name="T15" fmla="*/ 0 w 19679"/>
              <a:gd name="T16" fmla="*/ 0 h 19679"/>
              <a:gd name="T17" fmla="*/ 19679 w 19679"/>
              <a:gd name="T18" fmla="*/ 19679 h 19679"/>
            </a:gdLst>
            <a:ahLst/>
            <a:cxnLst>
              <a:cxn ang="T10">
                <a:pos x="T0" y="T1"/>
              </a:cxn>
              <a:cxn ang="T11">
                <a:pos x="T2" y="T3"/>
              </a:cxn>
              <a:cxn ang="T12">
                <a:pos x="T4" y="T5"/>
              </a:cxn>
              <a:cxn ang="T13">
                <a:pos x="T6" y="T7"/>
              </a:cxn>
              <a:cxn ang="T14">
                <a:pos x="T8" y="T9"/>
              </a:cxn>
            </a:cxnLst>
            <a:rect l="T15" t="T16" r="T17" b="T18"/>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00000"/>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138" name="Shape 763"/>
          <p:cNvSpPr/>
          <p:nvPr/>
        </p:nvSpPr>
        <p:spPr bwMode="auto">
          <a:xfrm>
            <a:off x="5527675" y="4005580"/>
            <a:ext cx="1167130" cy="1167130"/>
          </a:xfrm>
          <a:custGeom>
            <a:avLst/>
            <a:gdLst>
              <a:gd name="T0" fmla="*/ 2147483647 w 19679"/>
              <a:gd name="T1" fmla="*/ 989432267 h 19679"/>
              <a:gd name="T2" fmla="*/ 2147483647 w 19679"/>
              <a:gd name="T3" fmla="*/ 2147483647 h 19679"/>
              <a:gd name="T4" fmla="*/ 989432267 w 19679"/>
              <a:gd name="T5" fmla="*/ 2147483647 h 19679"/>
              <a:gd name="T6" fmla="*/ 989432267 w 19679"/>
              <a:gd name="T7" fmla="*/ 989432267 h 19679"/>
              <a:gd name="T8" fmla="*/ 2147483647 w 19679"/>
              <a:gd name="T9" fmla="*/ 989432267 h 19679"/>
              <a:gd name="T10" fmla="*/ 0 60000 65536"/>
              <a:gd name="T11" fmla="*/ 0 60000 65536"/>
              <a:gd name="T12" fmla="*/ 0 60000 65536"/>
              <a:gd name="T13" fmla="*/ 0 60000 65536"/>
              <a:gd name="T14" fmla="*/ 0 60000 65536"/>
              <a:gd name="T15" fmla="*/ 0 w 19679"/>
              <a:gd name="T16" fmla="*/ 0 h 19679"/>
              <a:gd name="T17" fmla="*/ 19679 w 19679"/>
              <a:gd name="T18" fmla="*/ 19679 h 19679"/>
            </a:gdLst>
            <a:ahLst/>
            <a:cxnLst>
              <a:cxn ang="T10">
                <a:pos x="T0" y="T1"/>
              </a:cxn>
              <a:cxn ang="T11">
                <a:pos x="T2" y="T3"/>
              </a:cxn>
              <a:cxn ang="T12">
                <a:pos x="T4" y="T5"/>
              </a:cxn>
              <a:cxn ang="T13">
                <a:pos x="T6" y="T7"/>
              </a:cxn>
              <a:cxn ang="T14">
                <a:pos x="T8" y="T9"/>
              </a:cxn>
            </a:cxnLst>
            <a:rect l="T15" t="T16" r="T17" b="T18"/>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00000"/>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139" name="Shape 764"/>
          <p:cNvSpPr/>
          <p:nvPr/>
        </p:nvSpPr>
        <p:spPr bwMode="auto">
          <a:xfrm>
            <a:off x="4010025" y="1280478"/>
            <a:ext cx="1117600" cy="1117600"/>
          </a:xfrm>
          <a:custGeom>
            <a:avLst/>
            <a:gdLst>
              <a:gd name="T0" fmla="*/ 2147483647 w 19679"/>
              <a:gd name="T1" fmla="*/ 527890219 h 19679"/>
              <a:gd name="T2" fmla="*/ 2147483647 w 19679"/>
              <a:gd name="T3" fmla="*/ 2147483647 h 19679"/>
              <a:gd name="T4" fmla="*/ 527890219 w 19679"/>
              <a:gd name="T5" fmla="*/ 2147483647 h 19679"/>
              <a:gd name="T6" fmla="*/ 527890219 w 19679"/>
              <a:gd name="T7" fmla="*/ 527890219 h 19679"/>
              <a:gd name="T8" fmla="*/ 2147483647 w 19679"/>
              <a:gd name="T9" fmla="*/ 527890219 h 19679"/>
              <a:gd name="T10" fmla="*/ 0 60000 65536"/>
              <a:gd name="T11" fmla="*/ 0 60000 65536"/>
              <a:gd name="T12" fmla="*/ 0 60000 65536"/>
              <a:gd name="T13" fmla="*/ 0 60000 65536"/>
              <a:gd name="T14" fmla="*/ 0 60000 65536"/>
              <a:gd name="T15" fmla="*/ 0 w 19679"/>
              <a:gd name="T16" fmla="*/ 0 h 19679"/>
              <a:gd name="T17" fmla="*/ 19679 w 19679"/>
              <a:gd name="T18" fmla="*/ 19679 h 19679"/>
            </a:gdLst>
            <a:ahLst/>
            <a:cxnLst>
              <a:cxn ang="T10">
                <a:pos x="T0" y="T1"/>
              </a:cxn>
              <a:cxn ang="T11">
                <a:pos x="T2" y="T3"/>
              </a:cxn>
              <a:cxn ang="T12">
                <a:pos x="T4" y="T5"/>
              </a:cxn>
              <a:cxn ang="T13">
                <a:pos x="T6" y="T7"/>
              </a:cxn>
              <a:cxn ang="T14">
                <a:pos x="T8" y="T9"/>
              </a:cxn>
            </a:cxnLst>
            <a:rect l="T15" t="T16" r="T17" b="T18"/>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00000"/>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140" name="Shape 765"/>
          <p:cNvSpPr/>
          <p:nvPr/>
        </p:nvSpPr>
        <p:spPr bwMode="auto">
          <a:xfrm>
            <a:off x="7045325" y="1201738"/>
            <a:ext cx="1377950" cy="1377950"/>
          </a:xfrm>
          <a:custGeom>
            <a:avLst/>
            <a:gdLst>
              <a:gd name="T0" fmla="*/ 2147483647 w 19679"/>
              <a:gd name="T1" fmla="*/ 989432267 h 19679"/>
              <a:gd name="T2" fmla="*/ 2147483647 w 19679"/>
              <a:gd name="T3" fmla="*/ 2147483647 h 19679"/>
              <a:gd name="T4" fmla="*/ 989432267 w 19679"/>
              <a:gd name="T5" fmla="*/ 2147483647 h 19679"/>
              <a:gd name="T6" fmla="*/ 989432267 w 19679"/>
              <a:gd name="T7" fmla="*/ 989432267 h 19679"/>
              <a:gd name="T8" fmla="*/ 2147483647 w 19679"/>
              <a:gd name="T9" fmla="*/ 989432267 h 19679"/>
              <a:gd name="T10" fmla="*/ 0 60000 65536"/>
              <a:gd name="T11" fmla="*/ 0 60000 65536"/>
              <a:gd name="T12" fmla="*/ 0 60000 65536"/>
              <a:gd name="T13" fmla="*/ 0 60000 65536"/>
              <a:gd name="T14" fmla="*/ 0 60000 65536"/>
              <a:gd name="T15" fmla="*/ 0 w 19679"/>
              <a:gd name="T16" fmla="*/ 0 h 19679"/>
              <a:gd name="T17" fmla="*/ 19679 w 19679"/>
              <a:gd name="T18" fmla="*/ 19679 h 19679"/>
            </a:gdLst>
            <a:ahLst/>
            <a:cxnLst>
              <a:cxn ang="T10">
                <a:pos x="T0" y="T1"/>
              </a:cxn>
              <a:cxn ang="T11">
                <a:pos x="T2" y="T3"/>
              </a:cxn>
              <a:cxn ang="T12">
                <a:pos x="T4" y="T5"/>
              </a:cxn>
              <a:cxn ang="T13">
                <a:pos x="T6" y="T7"/>
              </a:cxn>
              <a:cxn ang="T14">
                <a:pos x="T8" y="T9"/>
              </a:cxn>
            </a:cxnLst>
            <a:rect l="T15" t="T16" r="T17" b="T18"/>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00000"/>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148" name="Shape 773"/>
          <p:cNvSpPr/>
          <p:nvPr/>
        </p:nvSpPr>
        <p:spPr bwMode="auto">
          <a:xfrm>
            <a:off x="9097645" y="1709420"/>
            <a:ext cx="846455" cy="846455"/>
          </a:xfrm>
          <a:custGeom>
            <a:avLst/>
            <a:gdLst>
              <a:gd name="T0" fmla="*/ 384561356 w 19679"/>
              <a:gd name="T1" fmla="*/ 65986675 h 19679"/>
              <a:gd name="T2" fmla="*/ 384561356 w 19679"/>
              <a:gd name="T3" fmla="*/ 384561356 h 19679"/>
              <a:gd name="T4" fmla="*/ 65986675 w 19679"/>
              <a:gd name="T5" fmla="*/ 384561356 h 19679"/>
              <a:gd name="T6" fmla="*/ 65986675 w 19679"/>
              <a:gd name="T7" fmla="*/ 65986675 h 19679"/>
              <a:gd name="T8" fmla="*/ 384561356 w 19679"/>
              <a:gd name="T9" fmla="*/ 65986675 h 19679"/>
              <a:gd name="T10" fmla="*/ 0 60000 65536"/>
              <a:gd name="T11" fmla="*/ 0 60000 65536"/>
              <a:gd name="T12" fmla="*/ 0 60000 65536"/>
              <a:gd name="T13" fmla="*/ 0 60000 65536"/>
              <a:gd name="T14" fmla="*/ 0 60000 65536"/>
              <a:gd name="T15" fmla="*/ 0 w 19679"/>
              <a:gd name="T16" fmla="*/ 0 h 19679"/>
              <a:gd name="T17" fmla="*/ 19679 w 19679"/>
              <a:gd name="T18" fmla="*/ 19679 h 19679"/>
            </a:gdLst>
            <a:ahLst/>
            <a:cxnLst>
              <a:cxn ang="T10">
                <a:pos x="T0" y="T1"/>
              </a:cxn>
              <a:cxn ang="T11">
                <a:pos x="T2" y="T3"/>
              </a:cxn>
              <a:cxn ang="T12">
                <a:pos x="T4" y="T5"/>
              </a:cxn>
              <a:cxn ang="T13">
                <a:pos x="T6" y="T7"/>
              </a:cxn>
              <a:cxn ang="T14">
                <a:pos x="T8" y="T9"/>
              </a:cxn>
            </a:cxnLst>
            <a:rect l="T15" t="T16" r="T17" b="T18"/>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00000"/>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149" name="Shape 775"/>
          <p:cNvSpPr>
            <a:spLocks noChangeArrowheads="1"/>
          </p:cNvSpPr>
          <p:nvPr/>
        </p:nvSpPr>
        <p:spPr bwMode="auto">
          <a:xfrm>
            <a:off x="4086225" y="1709103"/>
            <a:ext cx="9525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12750">
              <a:defRPr>
                <a:solidFill>
                  <a:schemeClr val="tx1"/>
                </a:solidFill>
                <a:latin typeface="Calibri" panose="020F0502020204030204" pitchFamily="34" charset="0"/>
                <a:ea typeface="宋体" panose="02010600030101010101" pitchFamily="2" charset="-122"/>
              </a:defRPr>
            </a:lvl1pPr>
            <a:lvl2pPr marL="742950" indent="-285750" defTabSz="412750">
              <a:defRPr>
                <a:solidFill>
                  <a:schemeClr val="tx1"/>
                </a:solidFill>
                <a:latin typeface="Calibri" panose="020F0502020204030204" pitchFamily="34" charset="0"/>
                <a:ea typeface="宋体" panose="02010600030101010101" pitchFamily="2" charset="-122"/>
              </a:defRPr>
            </a:lvl2pPr>
            <a:lvl3pPr marL="1143000" indent="-228600" defTabSz="412750">
              <a:defRPr>
                <a:solidFill>
                  <a:schemeClr val="tx1"/>
                </a:solidFill>
                <a:latin typeface="Calibri" panose="020F0502020204030204" pitchFamily="34" charset="0"/>
                <a:ea typeface="宋体" panose="02010600030101010101" pitchFamily="2" charset="-122"/>
              </a:defRPr>
            </a:lvl3pPr>
            <a:lvl4pPr marL="1600200" indent="-228600" defTabSz="412750">
              <a:defRPr>
                <a:solidFill>
                  <a:schemeClr val="tx1"/>
                </a:solidFill>
                <a:latin typeface="Calibri" panose="020F0502020204030204" pitchFamily="34" charset="0"/>
                <a:ea typeface="宋体" panose="02010600030101010101" pitchFamily="2" charset="-122"/>
              </a:defRPr>
            </a:lvl4pPr>
            <a:lvl5pPr marL="2057400" indent="-228600" defTabSz="412750">
              <a:defRPr>
                <a:solidFill>
                  <a:schemeClr val="tx1"/>
                </a:solidFill>
                <a:latin typeface="Calibri" panose="020F0502020204030204" pitchFamily="34" charset="0"/>
                <a:ea typeface="宋体" panose="02010600030101010101" pitchFamily="2" charset="-122"/>
              </a:defRPr>
            </a:lvl5pPr>
            <a:lvl6pPr marL="2514600" indent="-228600" defTabSz="41275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41275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41275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41275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solidFill>
                  <a:srgbClr val="FFFFFF"/>
                </a:solidFill>
                <a:latin typeface="Arial" panose="020B0604020202090204" pitchFamily="34" charset="0"/>
                <a:ea typeface="微软雅黑" panose="020B0503020204020204" pitchFamily="34" charset="-122"/>
                <a:sym typeface="Arial" panose="020B0604020202090204" pitchFamily="34" charset="0"/>
              </a:rPr>
              <a:t>政策支持</a:t>
            </a:r>
            <a:endParaRPr lang="zh-CN" altLang="en-US" sz="1600" b="1">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5152" name="Shape 781"/>
          <p:cNvSpPr>
            <a:spLocks noChangeArrowheads="1"/>
          </p:cNvSpPr>
          <p:nvPr/>
        </p:nvSpPr>
        <p:spPr bwMode="auto">
          <a:xfrm>
            <a:off x="2460308" y="1745615"/>
            <a:ext cx="95250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12750">
              <a:defRPr>
                <a:solidFill>
                  <a:schemeClr val="tx1"/>
                </a:solidFill>
                <a:latin typeface="Calibri" panose="020F0502020204030204" pitchFamily="34" charset="0"/>
                <a:ea typeface="宋体" panose="02010600030101010101" pitchFamily="2" charset="-122"/>
              </a:defRPr>
            </a:lvl1pPr>
            <a:lvl2pPr marL="742950" indent="-285750" defTabSz="412750">
              <a:defRPr>
                <a:solidFill>
                  <a:schemeClr val="tx1"/>
                </a:solidFill>
                <a:latin typeface="Calibri" panose="020F0502020204030204" pitchFamily="34" charset="0"/>
                <a:ea typeface="宋体" panose="02010600030101010101" pitchFamily="2" charset="-122"/>
              </a:defRPr>
            </a:lvl2pPr>
            <a:lvl3pPr marL="1143000" indent="-228600" defTabSz="412750">
              <a:defRPr>
                <a:solidFill>
                  <a:schemeClr val="tx1"/>
                </a:solidFill>
                <a:latin typeface="Calibri" panose="020F0502020204030204" pitchFamily="34" charset="0"/>
                <a:ea typeface="宋体" panose="02010600030101010101" pitchFamily="2" charset="-122"/>
              </a:defRPr>
            </a:lvl3pPr>
            <a:lvl4pPr marL="1600200" indent="-228600" defTabSz="412750">
              <a:defRPr>
                <a:solidFill>
                  <a:schemeClr val="tx1"/>
                </a:solidFill>
                <a:latin typeface="Calibri" panose="020F0502020204030204" pitchFamily="34" charset="0"/>
                <a:ea typeface="宋体" panose="02010600030101010101" pitchFamily="2" charset="-122"/>
              </a:defRPr>
            </a:lvl4pPr>
            <a:lvl5pPr marL="2057400" indent="-228600" defTabSz="412750">
              <a:defRPr>
                <a:solidFill>
                  <a:schemeClr val="tx1"/>
                </a:solidFill>
                <a:latin typeface="Calibri" panose="020F0502020204030204" pitchFamily="34" charset="0"/>
                <a:ea typeface="宋体" panose="02010600030101010101" pitchFamily="2" charset="-122"/>
              </a:defRPr>
            </a:lvl5pPr>
            <a:lvl6pPr marL="2514600" indent="-228600" defTabSz="41275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41275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41275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41275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b="1">
                <a:solidFill>
                  <a:srgbClr val="FFFFFF"/>
                </a:solidFill>
                <a:latin typeface="Arial" panose="020B0604020202090204" pitchFamily="34" charset="0"/>
                <a:ea typeface="微软雅黑" panose="020B0503020204020204" pitchFamily="34" charset="-122"/>
                <a:sym typeface="Arial" panose="020B0604020202090204" pitchFamily="34" charset="0"/>
              </a:rPr>
              <a:t>关注点</a:t>
            </a:r>
            <a:endParaRPr lang="zh-CN" altLang="en-US" sz="1400" b="1">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5154" name="Shape 783"/>
          <p:cNvSpPr>
            <a:spLocks noChangeArrowheads="1"/>
          </p:cNvSpPr>
          <p:nvPr/>
        </p:nvSpPr>
        <p:spPr bwMode="auto">
          <a:xfrm>
            <a:off x="9051925" y="2025015"/>
            <a:ext cx="95250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12750">
              <a:defRPr>
                <a:solidFill>
                  <a:schemeClr val="tx1"/>
                </a:solidFill>
                <a:latin typeface="Calibri" panose="020F0502020204030204" pitchFamily="34" charset="0"/>
                <a:ea typeface="宋体" panose="02010600030101010101" pitchFamily="2" charset="-122"/>
              </a:defRPr>
            </a:lvl1pPr>
            <a:lvl2pPr marL="742950" indent="-285750" defTabSz="412750">
              <a:defRPr>
                <a:solidFill>
                  <a:schemeClr val="tx1"/>
                </a:solidFill>
                <a:latin typeface="Calibri" panose="020F0502020204030204" pitchFamily="34" charset="0"/>
                <a:ea typeface="宋体" panose="02010600030101010101" pitchFamily="2" charset="-122"/>
              </a:defRPr>
            </a:lvl2pPr>
            <a:lvl3pPr marL="1143000" indent="-228600" defTabSz="412750">
              <a:defRPr>
                <a:solidFill>
                  <a:schemeClr val="tx1"/>
                </a:solidFill>
                <a:latin typeface="Calibri" panose="020F0502020204030204" pitchFamily="34" charset="0"/>
                <a:ea typeface="宋体" panose="02010600030101010101" pitchFamily="2" charset="-122"/>
              </a:defRPr>
            </a:lvl3pPr>
            <a:lvl4pPr marL="1600200" indent="-228600" defTabSz="412750">
              <a:defRPr>
                <a:solidFill>
                  <a:schemeClr val="tx1"/>
                </a:solidFill>
                <a:latin typeface="Calibri" panose="020F0502020204030204" pitchFamily="34" charset="0"/>
                <a:ea typeface="宋体" panose="02010600030101010101" pitchFamily="2" charset="-122"/>
              </a:defRPr>
            </a:lvl4pPr>
            <a:lvl5pPr marL="2057400" indent="-228600" defTabSz="412750">
              <a:defRPr>
                <a:solidFill>
                  <a:schemeClr val="tx1"/>
                </a:solidFill>
                <a:latin typeface="Calibri" panose="020F0502020204030204" pitchFamily="34" charset="0"/>
                <a:ea typeface="宋体" panose="02010600030101010101" pitchFamily="2" charset="-122"/>
              </a:defRPr>
            </a:lvl5pPr>
            <a:lvl6pPr marL="2514600" indent="-228600" defTabSz="41275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41275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41275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41275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b="1">
                <a:solidFill>
                  <a:srgbClr val="FFFFFF"/>
                </a:solidFill>
                <a:latin typeface="Arial" panose="020B0604020202090204" pitchFamily="34" charset="0"/>
                <a:ea typeface="微软雅黑" panose="020B0503020204020204" pitchFamily="34" charset="-122"/>
                <a:sym typeface="Arial" panose="020B0604020202090204" pitchFamily="34" charset="0"/>
              </a:rPr>
              <a:t>适应性</a:t>
            </a:r>
            <a:endParaRPr lang="zh-CN" altLang="en-US" sz="1400" b="1">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5159" name="TextBox 13"/>
          <p:cNvSpPr txBox="1">
            <a:spLocks noChangeArrowheads="1"/>
          </p:cNvSpPr>
          <p:nvPr/>
        </p:nvSpPr>
        <p:spPr bwMode="auto">
          <a:xfrm>
            <a:off x="6773228" y="1779588"/>
            <a:ext cx="19542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1600" b="1">
                <a:solidFill>
                  <a:srgbClr val="FFFFFF"/>
                </a:solidFill>
                <a:latin typeface="Arial" panose="020B0604020202090204" pitchFamily="34" charset="0"/>
                <a:ea typeface="微软雅黑" panose="020B0503020204020204" pitchFamily="34" charset="-122"/>
                <a:sym typeface="Arial" panose="020B0604020202090204" pitchFamily="34" charset="0"/>
              </a:rPr>
              <a:t>身份矛盾</a:t>
            </a:r>
            <a:endParaRPr lang="zh-CN" altLang="en-US" sz="1600" b="1">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5161" name="TextBox 13"/>
          <p:cNvSpPr txBox="1">
            <a:spLocks noChangeArrowheads="1"/>
          </p:cNvSpPr>
          <p:nvPr/>
        </p:nvSpPr>
        <p:spPr bwMode="auto">
          <a:xfrm>
            <a:off x="5721033" y="4481195"/>
            <a:ext cx="19526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600" b="1">
                <a:solidFill>
                  <a:srgbClr val="FFFFFF"/>
                </a:solidFill>
                <a:latin typeface="Arial" panose="020B0604020202090204" pitchFamily="34" charset="0"/>
                <a:ea typeface="微软雅黑" panose="020B0503020204020204" pitchFamily="34" charset="-122"/>
                <a:sym typeface="Arial" panose="020B0604020202090204" pitchFamily="34" charset="0"/>
              </a:rPr>
              <a:t>社会问题</a:t>
            </a:r>
            <a:endParaRPr lang="zh-CN" altLang="en-US" sz="1600" b="1">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fld>
            <a:endParaRPr lang="zh-CN" altLang="en-US"/>
          </a:p>
        </p:txBody>
      </p:sp>
      <p:sp>
        <p:nvSpPr>
          <p:cNvPr id="9" name="Shape 762"/>
          <p:cNvSpPr/>
          <p:nvPr/>
        </p:nvSpPr>
        <p:spPr bwMode="auto">
          <a:xfrm>
            <a:off x="5664835" y="5670233"/>
            <a:ext cx="882650" cy="882650"/>
          </a:xfrm>
          <a:custGeom>
            <a:avLst/>
            <a:gdLst>
              <a:gd name="T0" fmla="*/ 1515522590 w 19679"/>
              <a:gd name="T1" fmla="*/ 260046913 h 19679"/>
              <a:gd name="T2" fmla="*/ 1515522590 w 19679"/>
              <a:gd name="T3" fmla="*/ 1515522590 h 19679"/>
              <a:gd name="T4" fmla="*/ 260046913 w 19679"/>
              <a:gd name="T5" fmla="*/ 1515522590 h 19679"/>
              <a:gd name="T6" fmla="*/ 260046913 w 19679"/>
              <a:gd name="T7" fmla="*/ 260046913 h 19679"/>
              <a:gd name="T8" fmla="*/ 1515522590 w 19679"/>
              <a:gd name="T9" fmla="*/ 260046913 h 19679"/>
              <a:gd name="T10" fmla="*/ 0 60000 65536"/>
              <a:gd name="T11" fmla="*/ 0 60000 65536"/>
              <a:gd name="T12" fmla="*/ 0 60000 65536"/>
              <a:gd name="T13" fmla="*/ 0 60000 65536"/>
              <a:gd name="T14" fmla="*/ 0 60000 65536"/>
              <a:gd name="T15" fmla="*/ 0 w 19679"/>
              <a:gd name="T16" fmla="*/ 0 h 19679"/>
              <a:gd name="T17" fmla="*/ 19679 w 19679"/>
              <a:gd name="T18" fmla="*/ 19679 h 19679"/>
            </a:gdLst>
            <a:ahLst/>
            <a:cxnLst>
              <a:cxn ang="T10">
                <a:pos x="T0" y="T1"/>
              </a:cxn>
              <a:cxn ang="T11">
                <a:pos x="T2" y="T3"/>
              </a:cxn>
              <a:cxn ang="T12">
                <a:pos x="T4" y="T5"/>
              </a:cxn>
              <a:cxn ang="T13">
                <a:pos x="T6" y="T7"/>
              </a:cxn>
              <a:cxn ang="T14">
                <a:pos x="T8" y="T9"/>
              </a:cxn>
            </a:cxnLst>
            <a:rect l="T15" t="T16" r="T17" b="T18"/>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00000"/>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 name="Shape 781"/>
          <p:cNvSpPr>
            <a:spLocks noChangeArrowheads="1"/>
          </p:cNvSpPr>
          <p:nvPr/>
        </p:nvSpPr>
        <p:spPr bwMode="auto">
          <a:xfrm>
            <a:off x="5634673" y="5988685"/>
            <a:ext cx="95250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12750">
              <a:defRPr>
                <a:solidFill>
                  <a:schemeClr val="tx1"/>
                </a:solidFill>
                <a:latin typeface="Calibri" panose="020F0502020204030204" pitchFamily="34" charset="0"/>
                <a:ea typeface="宋体" panose="02010600030101010101" pitchFamily="2" charset="-122"/>
              </a:defRPr>
            </a:lvl1pPr>
            <a:lvl2pPr marL="742950" indent="-285750" defTabSz="412750">
              <a:defRPr>
                <a:solidFill>
                  <a:schemeClr val="tx1"/>
                </a:solidFill>
                <a:latin typeface="Calibri" panose="020F0502020204030204" pitchFamily="34" charset="0"/>
                <a:ea typeface="宋体" panose="02010600030101010101" pitchFamily="2" charset="-122"/>
              </a:defRPr>
            </a:lvl2pPr>
            <a:lvl3pPr marL="1143000" indent="-228600" defTabSz="412750">
              <a:defRPr>
                <a:solidFill>
                  <a:schemeClr val="tx1"/>
                </a:solidFill>
                <a:latin typeface="Calibri" panose="020F0502020204030204" pitchFamily="34" charset="0"/>
                <a:ea typeface="宋体" panose="02010600030101010101" pitchFamily="2" charset="-122"/>
              </a:defRPr>
            </a:lvl3pPr>
            <a:lvl4pPr marL="1600200" indent="-228600" defTabSz="412750">
              <a:defRPr>
                <a:solidFill>
                  <a:schemeClr val="tx1"/>
                </a:solidFill>
                <a:latin typeface="Calibri" panose="020F0502020204030204" pitchFamily="34" charset="0"/>
                <a:ea typeface="宋体" panose="02010600030101010101" pitchFamily="2" charset="-122"/>
              </a:defRPr>
            </a:lvl4pPr>
            <a:lvl5pPr marL="2057400" indent="-228600" defTabSz="412750">
              <a:defRPr>
                <a:solidFill>
                  <a:schemeClr val="tx1"/>
                </a:solidFill>
                <a:latin typeface="Calibri" panose="020F0502020204030204" pitchFamily="34" charset="0"/>
                <a:ea typeface="宋体" panose="02010600030101010101" pitchFamily="2" charset="-122"/>
              </a:defRPr>
            </a:lvl5pPr>
            <a:lvl6pPr marL="2514600" indent="-228600" defTabSz="41275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41275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41275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41275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b="1">
                <a:solidFill>
                  <a:srgbClr val="FFFFFF"/>
                </a:solidFill>
                <a:latin typeface="Arial" panose="020B0604020202090204" pitchFamily="34" charset="0"/>
                <a:ea typeface="微软雅黑" panose="020B0503020204020204" pitchFamily="34" charset="-122"/>
                <a:sym typeface="Arial" panose="020B0604020202090204" pitchFamily="34" charset="0"/>
              </a:rPr>
              <a:t>家庭教育</a:t>
            </a:r>
            <a:endParaRPr lang="zh-CN" altLang="en-US" sz="1400" b="1">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pic>
        <p:nvPicPr>
          <p:cNvPr id="61" name="图片 60" descr="tiyu-paobu"/>
          <p:cNvPicPr>
            <a:picLocks noChangeAspect="1"/>
          </p:cNvPicPr>
          <p:nvPr/>
        </p:nvPicPr>
        <p:blipFill>
          <a:blip r:embed="rId1">
            <a:grayscl/>
            <a:lum bright="70000" contrast="-70000"/>
          </a:blip>
          <a:stretch>
            <a:fillRect/>
          </a:stretch>
        </p:blipFill>
        <p:spPr>
          <a:xfrm>
            <a:off x="5674360" y="2493645"/>
            <a:ext cx="790575" cy="790575"/>
          </a:xfrm>
          <a:prstGeom prst="rect">
            <a:avLst/>
          </a:prstGeom>
        </p:spPr>
      </p:pic>
      <p:sp>
        <p:nvSpPr>
          <p:cNvPr id="14" name="矩形 13"/>
          <p:cNvSpPr>
            <a:spLocks noChangeArrowheads="1"/>
          </p:cNvSpPr>
          <p:nvPr/>
        </p:nvSpPr>
        <p:spPr bwMode="auto">
          <a:xfrm>
            <a:off x="1249045" y="2493645"/>
            <a:ext cx="3365500" cy="232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indent="355600" eaLnBrk="1" latinLnBrk="0" hangingPunct="1">
              <a:lnSpc>
                <a:spcPct val="120000"/>
              </a:lnSpc>
              <a:spcBef>
                <a:spcPts val="0"/>
              </a:spcBef>
              <a:extLst>
                <a:ext uri="{35155182-B16C-46BC-9424-99874614C6A1}">
                  <wpsdc:indentchars xmlns:wpsdc="http://www.wps.cn/officeDocument/2017/drawingmlCustomData" val="200" checksum="3837665281"/>
                </a:ext>
              </a:extLst>
            </a:pPr>
            <a:r>
              <a:rPr lang="zh-CN" altLang="en-US" sz="1400">
                <a:solidFill>
                  <a:srgbClr val="445469"/>
                </a:solidFill>
                <a:latin typeface="微软雅黑" panose="020B0503020204020204" pitchFamily="34" charset="-122"/>
                <a:ea typeface="微软雅黑" panose="020B0503020204020204" pitchFamily="34" charset="-122"/>
                <a:sym typeface="Arial" panose="020B0604020202090204" pitchFamily="34" charset="0"/>
              </a:rPr>
              <a:t>高校普遍以取得优秀运动成绩为培养目标，对该群体大学生活的融入与适应关注不足。</a:t>
            </a:r>
            <a:endParaRPr lang="zh-CN" altLang="en-US" sz="1400">
              <a:solidFill>
                <a:srgbClr val="445469"/>
              </a:solidFill>
              <a:latin typeface="微软雅黑" panose="020B0503020204020204" pitchFamily="34" charset="-122"/>
              <a:ea typeface="微软雅黑" panose="020B0503020204020204" pitchFamily="34" charset="-122"/>
              <a:sym typeface="Arial" panose="020B0604020202090204" pitchFamily="34" charset="0"/>
            </a:endParaRPr>
          </a:p>
          <a:p>
            <a:pPr indent="355600" eaLnBrk="1" latinLnBrk="0" hangingPunct="1">
              <a:lnSpc>
                <a:spcPct val="120000"/>
              </a:lnSpc>
              <a:spcBef>
                <a:spcPts val="0"/>
              </a:spcBef>
              <a:extLst>
                <a:ext uri="{35155182-B16C-46BC-9424-99874614C6A1}">
                  <wpsdc:indentchars xmlns:wpsdc="http://www.wps.cn/officeDocument/2017/drawingmlCustomData" val="200" checksum="3837665281"/>
                </a:ext>
              </a:extLst>
            </a:pPr>
            <a:r>
              <a:rPr lang="zh-CN" altLang="en-US" sz="1400">
                <a:solidFill>
                  <a:srgbClr val="445469"/>
                </a:solidFill>
                <a:latin typeface="微软雅黑" panose="020B0503020204020204" pitchFamily="34" charset="-122"/>
                <a:ea typeface="微软雅黑" panose="020B0503020204020204" pitchFamily="34" charset="-122"/>
                <a:sym typeface="Arial" panose="020B0604020202090204" pitchFamily="34" charset="0"/>
              </a:rPr>
              <a:t>高校高水平运动员是体教融合政策关怀下的受益群体，同时也是承受学业与训练双重压力、身心发展却还不够成熟的青少年，这类群体升入高校前后所经历的反差要大于普通高校学生，因此在大学生活适应上更易出现问题。</a:t>
            </a:r>
            <a:endParaRPr lang="zh-CN" altLang="en-US" sz="1400">
              <a:solidFill>
                <a:srgbClr val="445469"/>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5" name="矩形 14"/>
          <p:cNvSpPr>
            <a:spLocks noChangeArrowheads="1"/>
          </p:cNvSpPr>
          <p:nvPr/>
        </p:nvSpPr>
        <p:spPr bwMode="auto">
          <a:xfrm>
            <a:off x="8010525" y="2685415"/>
            <a:ext cx="3224530" cy="129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indent="355600" eaLnBrk="1" latinLnBrk="0" hangingPunct="1">
              <a:lnSpc>
                <a:spcPct val="120000"/>
              </a:lnSpc>
              <a:spcBef>
                <a:spcPts val="0"/>
              </a:spcBef>
              <a:extLst>
                <a:ext uri="{35155182-B16C-46BC-9424-99874614C6A1}">
                  <wpsdc:indentchars xmlns:wpsdc="http://www.wps.cn/officeDocument/2017/drawingmlCustomData" val="200" checksum="3837665281"/>
                </a:ext>
              </a:extLst>
            </a:pPr>
            <a:r>
              <a:rPr sz="1400">
                <a:solidFill>
                  <a:srgbClr val="445469"/>
                </a:solidFill>
                <a:latin typeface="微软雅黑" panose="020B0503020204020204" pitchFamily="34" charset="-122"/>
                <a:ea typeface="微软雅黑" panose="020B0503020204020204" pitchFamily="34" charset="-122"/>
                <a:sym typeface="Arial" panose="020B0604020202090204" pitchFamily="34" charset="0"/>
              </a:rPr>
              <a:t>近年来出现了关注不同大学生群体的社会适应能力的研究，如性别、独生子女、民族等，但对于学生运动员这一特殊群体，还未有专门的研究，这类群体双重身份的特殊性应该被关注。</a:t>
            </a:r>
            <a:endParaRPr sz="1400">
              <a:solidFill>
                <a:srgbClr val="445469"/>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6" name="矩形 15"/>
          <p:cNvSpPr>
            <a:spLocks noChangeArrowheads="1"/>
          </p:cNvSpPr>
          <p:nvPr/>
        </p:nvSpPr>
        <p:spPr bwMode="auto">
          <a:xfrm>
            <a:off x="6898640" y="5003165"/>
            <a:ext cx="3747770" cy="155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indent="355600" eaLnBrk="1" latinLnBrk="0" hangingPunct="1">
              <a:lnSpc>
                <a:spcPct val="120000"/>
              </a:lnSpc>
              <a:spcBef>
                <a:spcPts val="0"/>
              </a:spcBef>
              <a:extLst>
                <a:ext uri="{35155182-B16C-46BC-9424-99874614C6A1}">
                  <wpsdc:indentchars xmlns:wpsdc="http://www.wps.cn/officeDocument/2017/drawingmlCustomData" val="200" checksum="3837665281"/>
                </a:ext>
              </a:extLst>
            </a:pPr>
            <a:r>
              <a:rPr sz="1400">
                <a:solidFill>
                  <a:srgbClr val="445469"/>
                </a:solidFill>
                <a:latin typeface="微软雅黑" panose="020B0503020204020204" pitchFamily="34" charset="-122"/>
                <a:ea typeface="微软雅黑" panose="020B0503020204020204" pitchFamily="34" charset="-122"/>
                <a:sym typeface="Arial" panose="020B0604020202090204" pitchFamily="34" charset="0"/>
              </a:rPr>
              <a:t>在前期访谈中，了解到</a:t>
            </a:r>
            <a:r>
              <a:rPr lang="zh-CN" sz="1400">
                <a:solidFill>
                  <a:srgbClr val="445469"/>
                </a:solidFill>
                <a:latin typeface="微软雅黑" panose="020B0503020204020204" pitchFamily="34" charset="-122"/>
                <a:ea typeface="微软雅黑" panose="020B0503020204020204" pitchFamily="34" charset="-122"/>
                <a:sym typeface="Arial" panose="020B0604020202090204" pitchFamily="34" charset="0"/>
              </a:rPr>
              <a:t>高水平运动员</a:t>
            </a:r>
            <a:r>
              <a:rPr sz="1400">
                <a:solidFill>
                  <a:srgbClr val="445469"/>
                </a:solidFill>
                <a:latin typeface="微软雅黑" panose="020B0503020204020204" pitchFamily="34" charset="-122"/>
                <a:ea typeface="微软雅黑" panose="020B0503020204020204" pitchFamily="34" charset="-122"/>
                <a:sym typeface="Arial" panose="020B0604020202090204" pitchFamily="34" charset="0"/>
              </a:rPr>
              <a:t>成长经历的丰富性和独特性，也发现了家庭培养方式与父母的价值观对他们升学前、后的选择影响深远</a:t>
            </a:r>
            <a:r>
              <a:rPr lang="zh-CN" sz="1400">
                <a:solidFill>
                  <a:srgbClr val="445469"/>
                </a:solidFill>
                <a:latin typeface="微软雅黑" panose="020B0503020204020204" pitchFamily="34" charset="-122"/>
                <a:ea typeface="微软雅黑" panose="020B0503020204020204" pitchFamily="34" charset="-122"/>
                <a:sym typeface="Arial" panose="020B0604020202090204" pitchFamily="34" charset="0"/>
              </a:rPr>
              <a:t>。</a:t>
            </a:r>
            <a:r>
              <a:rPr sz="1400">
                <a:solidFill>
                  <a:srgbClr val="445469"/>
                </a:solidFill>
                <a:latin typeface="微软雅黑" panose="020B0503020204020204" pitchFamily="34" charset="-122"/>
                <a:ea typeface="微软雅黑" panose="020B0503020204020204" pitchFamily="34" charset="-122"/>
                <a:sym typeface="Arial" panose="020B0604020202090204" pitchFamily="34" charset="0"/>
              </a:rPr>
              <a:t>因此从家庭入手，有利于发现不同适应表现背后的根本原因所在，更好地解决高水平运动员在高校各方面的适应问题。</a:t>
            </a:r>
            <a:endParaRPr sz="1400">
              <a:solidFill>
                <a:srgbClr val="445469"/>
              </a:solidFill>
              <a:latin typeface="微软雅黑" panose="020B0503020204020204" pitchFamily="34" charset="-122"/>
              <a:ea typeface="微软雅黑" panose="020B0503020204020204" pitchFamily="34" charset="-122"/>
              <a:sym typeface="Arial" panose="020B060402020209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任意多边形 3"/>
          <p:cNvSpPr/>
          <p:nvPr/>
        </p:nvSpPr>
        <p:spPr bwMode="auto">
          <a:xfrm>
            <a:off x="4325938" y="1989138"/>
            <a:ext cx="1624012" cy="1624012"/>
          </a:xfrm>
          <a:custGeom>
            <a:avLst/>
            <a:gdLst>
              <a:gd name="T0" fmla="*/ 0 w 1624031"/>
              <a:gd name="T1" fmla="*/ 1623974 h 1624031"/>
              <a:gd name="T2" fmla="*/ 1623974 w 1624031"/>
              <a:gd name="T3" fmla="*/ 0 h 1624031"/>
              <a:gd name="T4" fmla="*/ 1623974 w 1624031"/>
              <a:gd name="T5" fmla="*/ 1623974 h 1624031"/>
              <a:gd name="T6" fmla="*/ 0 w 1624031"/>
              <a:gd name="T7" fmla="*/ 1623974 h 1624031"/>
              <a:gd name="T8" fmla="*/ 0 60000 65536"/>
              <a:gd name="T9" fmla="*/ 0 60000 65536"/>
              <a:gd name="T10" fmla="*/ 0 60000 65536"/>
              <a:gd name="T11" fmla="*/ 0 60000 65536"/>
              <a:gd name="T12" fmla="*/ 0 w 1624031"/>
              <a:gd name="T13" fmla="*/ 0 h 1624031"/>
              <a:gd name="T14" fmla="*/ 1624031 w 1624031"/>
              <a:gd name="T15" fmla="*/ 1624031 h 1624031"/>
            </a:gdLst>
            <a:ahLst/>
            <a:cxnLst>
              <a:cxn ang="T8">
                <a:pos x="T0" y="T1"/>
              </a:cxn>
              <a:cxn ang="T9">
                <a:pos x="T2" y="T3"/>
              </a:cxn>
              <a:cxn ang="T10">
                <a:pos x="T4" y="T5"/>
              </a:cxn>
              <a:cxn ang="T11">
                <a:pos x="T6" y="T7"/>
              </a:cxn>
            </a:cxnLst>
            <a:rect l="T12" t="T13" r="T14" b="T15"/>
            <a:pathLst>
              <a:path w="1624031" h="1624031">
                <a:moveTo>
                  <a:pt x="0" y="1624031"/>
                </a:moveTo>
                <a:cubicBezTo>
                  <a:pt x="0" y="727103"/>
                  <a:pt x="727103" y="0"/>
                  <a:pt x="1624031" y="0"/>
                </a:cubicBezTo>
                <a:lnTo>
                  <a:pt x="1624031" y="1624031"/>
                </a:lnTo>
                <a:lnTo>
                  <a:pt x="0" y="1624031"/>
                </a:lnTo>
                <a:close/>
              </a:path>
            </a:pathLst>
          </a:custGeom>
          <a:solidFill>
            <a:srgbClr val="C00000"/>
          </a:solidFill>
          <a:ln>
            <a:noFill/>
          </a:ln>
        </p:spPr>
        <p:txBody>
          <a:bodyPr lIns="546788" tIns="546788" rIns="71120" bIns="7112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1" name="任意多边形 4"/>
          <p:cNvSpPr/>
          <p:nvPr/>
        </p:nvSpPr>
        <p:spPr bwMode="auto">
          <a:xfrm>
            <a:off x="6026150" y="1989138"/>
            <a:ext cx="1624013" cy="1624012"/>
          </a:xfrm>
          <a:custGeom>
            <a:avLst/>
            <a:gdLst>
              <a:gd name="T0" fmla="*/ 0 w 1624031"/>
              <a:gd name="T1" fmla="*/ 0 h 1624031"/>
              <a:gd name="T2" fmla="*/ 1623977 w 1624031"/>
              <a:gd name="T3" fmla="*/ 1623974 h 1624031"/>
              <a:gd name="T4" fmla="*/ 0 w 1624031"/>
              <a:gd name="T5" fmla="*/ 1623974 h 1624031"/>
              <a:gd name="T6" fmla="*/ 0 w 1624031"/>
              <a:gd name="T7" fmla="*/ 0 h 1624031"/>
              <a:gd name="T8" fmla="*/ 0 60000 65536"/>
              <a:gd name="T9" fmla="*/ 0 60000 65536"/>
              <a:gd name="T10" fmla="*/ 0 60000 65536"/>
              <a:gd name="T11" fmla="*/ 0 60000 65536"/>
              <a:gd name="T12" fmla="*/ 0 w 1624031"/>
              <a:gd name="T13" fmla="*/ 0 h 1624031"/>
              <a:gd name="T14" fmla="*/ 1624031 w 1624031"/>
              <a:gd name="T15" fmla="*/ 1624031 h 1624031"/>
            </a:gdLst>
            <a:ahLst/>
            <a:cxnLst>
              <a:cxn ang="T8">
                <a:pos x="T0" y="T1"/>
              </a:cxn>
              <a:cxn ang="T9">
                <a:pos x="T2" y="T3"/>
              </a:cxn>
              <a:cxn ang="T10">
                <a:pos x="T4" y="T5"/>
              </a:cxn>
              <a:cxn ang="T11">
                <a:pos x="T6" y="T7"/>
              </a:cxn>
            </a:cxnLst>
            <a:rect l="T12" t="T13" r="T14" b="T15"/>
            <a:pathLst>
              <a:path w="1624031" h="1624031">
                <a:moveTo>
                  <a:pt x="0" y="0"/>
                </a:moveTo>
                <a:cubicBezTo>
                  <a:pt x="896928" y="0"/>
                  <a:pt x="1624031" y="727103"/>
                  <a:pt x="1624031" y="1624031"/>
                </a:cubicBezTo>
                <a:lnTo>
                  <a:pt x="0" y="1624031"/>
                </a:lnTo>
                <a:lnTo>
                  <a:pt x="0" y="0"/>
                </a:lnTo>
                <a:close/>
              </a:path>
            </a:pathLst>
          </a:custGeom>
          <a:solidFill>
            <a:schemeClr val="tx1">
              <a:lumMod val="50000"/>
              <a:lumOff val="50000"/>
            </a:schemeClr>
          </a:solidFill>
          <a:ln>
            <a:noFill/>
          </a:ln>
        </p:spPr>
        <p:txBody>
          <a:bodyPr lIns="71120" tIns="546788" rIns="546788" bIns="7112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2" name="任意多边形 5"/>
          <p:cNvSpPr/>
          <p:nvPr/>
        </p:nvSpPr>
        <p:spPr bwMode="auto">
          <a:xfrm>
            <a:off x="6026150" y="3687763"/>
            <a:ext cx="1624013" cy="1624012"/>
          </a:xfrm>
          <a:custGeom>
            <a:avLst/>
            <a:gdLst>
              <a:gd name="T0" fmla="*/ 1623977 w 1624031"/>
              <a:gd name="T1" fmla="*/ 0 h 1624031"/>
              <a:gd name="T2" fmla="*/ 0 w 1624031"/>
              <a:gd name="T3" fmla="*/ 1623974 h 1624031"/>
              <a:gd name="T4" fmla="*/ 0 w 1624031"/>
              <a:gd name="T5" fmla="*/ 0 h 1624031"/>
              <a:gd name="T6" fmla="*/ 1623977 w 1624031"/>
              <a:gd name="T7" fmla="*/ 0 h 1624031"/>
              <a:gd name="T8" fmla="*/ 0 60000 65536"/>
              <a:gd name="T9" fmla="*/ 0 60000 65536"/>
              <a:gd name="T10" fmla="*/ 0 60000 65536"/>
              <a:gd name="T11" fmla="*/ 0 60000 65536"/>
              <a:gd name="T12" fmla="*/ 0 w 1624031"/>
              <a:gd name="T13" fmla="*/ 0 h 1624031"/>
              <a:gd name="T14" fmla="*/ 1624031 w 1624031"/>
              <a:gd name="T15" fmla="*/ 1624031 h 1624031"/>
            </a:gdLst>
            <a:ahLst/>
            <a:cxnLst>
              <a:cxn ang="T8">
                <a:pos x="T0" y="T1"/>
              </a:cxn>
              <a:cxn ang="T9">
                <a:pos x="T2" y="T3"/>
              </a:cxn>
              <a:cxn ang="T10">
                <a:pos x="T4" y="T5"/>
              </a:cxn>
              <a:cxn ang="T11">
                <a:pos x="T6" y="T7"/>
              </a:cxn>
            </a:cxnLst>
            <a:rect l="T12" t="T13" r="T14" b="T15"/>
            <a:pathLst>
              <a:path w="1624031" h="1624031">
                <a:moveTo>
                  <a:pt x="1624031" y="0"/>
                </a:moveTo>
                <a:cubicBezTo>
                  <a:pt x="1624031" y="896928"/>
                  <a:pt x="896928" y="1624031"/>
                  <a:pt x="0" y="1624031"/>
                </a:cubicBezTo>
                <a:lnTo>
                  <a:pt x="0" y="0"/>
                </a:lnTo>
                <a:lnTo>
                  <a:pt x="1624031" y="0"/>
                </a:lnTo>
                <a:close/>
              </a:path>
            </a:pathLst>
          </a:custGeom>
          <a:solidFill>
            <a:srgbClr val="C00000"/>
          </a:solidFill>
          <a:ln>
            <a:noFill/>
          </a:ln>
        </p:spPr>
        <p:txBody>
          <a:bodyPr lIns="71120" tIns="71121" rIns="546788" bIns="54678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3" name="任意多边形 6"/>
          <p:cNvSpPr/>
          <p:nvPr/>
        </p:nvSpPr>
        <p:spPr bwMode="auto">
          <a:xfrm>
            <a:off x="4325938" y="3687763"/>
            <a:ext cx="1624012" cy="1624012"/>
          </a:xfrm>
          <a:custGeom>
            <a:avLst/>
            <a:gdLst>
              <a:gd name="T0" fmla="*/ 1623974 w 1624031"/>
              <a:gd name="T1" fmla="*/ 1623974 h 1624031"/>
              <a:gd name="T2" fmla="*/ 0 w 1624031"/>
              <a:gd name="T3" fmla="*/ 0 h 1624031"/>
              <a:gd name="T4" fmla="*/ 1623974 w 1624031"/>
              <a:gd name="T5" fmla="*/ 0 h 1624031"/>
              <a:gd name="T6" fmla="*/ 1623974 w 1624031"/>
              <a:gd name="T7" fmla="*/ 1623974 h 1624031"/>
              <a:gd name="T8" fmla="*/ 0 60000 65536"/>
              <a:gd name="T9" fmla="*/ 0 60000 65536"/>
              <a:gd name="T10" fmla="*/ 0 60000 65536"/>
              <a:gd name="T11" fmla="*/ 0 60000 65536"/>
              <a:gd name="T12" fmla="*/ 0 w 1624031"/>
              <a:gd name="T13" fmla="*/ 0 h 1624031"/>
              <a:gd name="T14" fmla="*/ 1624031 w 1624031"/>
              <a:gd name="T15" fmla="*/ 1624031 h 1624031"/>
            </a:gdLst>
            <a:ahLst/>
            <a:cxnLst>
              <a:cxn ang="T8">
                <a:pos x="T0" y="T1"/>
              </a:cxn>
              <a:cxn ang="T9">
                <a:pos x="T2" y="T3"/>
              </a:cxn>
              <a:cxn ang="T10">
                <a:pos x="T4" y="T5"/>
              </a:cxn>
              <a:cxn ang="T11">
                <a:pos x="T6" y="T7"/>
              </a:cxn>
            </a:cxnLst>
            <a:rect l="T12" t="T13" r="T14" b="T15"/>
            <a:pathLst>
              <a:path w="1624031" h="1624031">
                <a:moveTo>
                  <a:pt x="1624031" y="1624031"/>
                </a:moveTo>
                <a:cubicBezTo>
                  <a:pt x="727103" y="1624031"/>
                  <a:pt x="0" y="896928"/>
                  <a:pt x="0" y="0"/>
                </a:cubicBezTo>
                <a:lnTo>
                  <a:pt x="1624031" y="0"/>
                </a:lnTo>
                <a:lnTo>
                  <a:pt x="1624031" y="1624031"/>
                </a:lnTo>
                <a:close/>
              </a:path>
            </a:pathLst>
          </a:custGeom>
          <a:solidFill>
            <a:schemeClr val="tx1">
              <a:lumMod val="50000"/>
              <a:lumOff val="50000"/>
            </a:schemeClr>
          </a:solidFill>
          <a:ln>
            <a:noFill/>
          </a:ln>
        </p:spPr>
        <p:txBody>
          <a:bodyPr lIns="546788" tIns="71120" rIns="71120" bIns="54678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4" name="环形箭头 7"/>
          <p:cNvSpPr/>
          <p:nvPr/>
        </p:nvSpPr>
        <p:spPr bwMode="auto">
          <a:xfrm>
            <a:off x="5707063" y="3313113"/>
            <a:ext cx="561975" cy="487362"/>
          </a:xfrm>
          <a:custGeom>
            <a:avLst/>
            <a:gdLst>
              <a:gd name="T0" fmla="*/ 30678 w 560722"/>
              <a:gd name="T1" fmla="*/ 243459 h 487584"/>
              <a:gd name="T2" fmla="*/ 251331 w 560722"/>
              <a:gd name="T3" fmla="*/ 32046 h 487584"/>
              <a:gd name="T4" fmla="*/ 519898 w 560722"/>
              <a:gd name="T5" fmla="*/ 173600 h 487584"/>
              <a:gd name="T6" fmla="*/ 547683 w 560722"/>
              <a:gd name="T7" fmla="*/ 173600 h 487584"/>
              <a:gd name="T8" fmla="*/ 503132 w 560722"/>
              <a:gd name="T9" fmla="*/ 243459 h 487584"/>
              <a:gd name="T10" fmla="*/ 424967 w 560722"/>
              <a:gd name="T11" fmla="*/ 173600 h 487584"/>
              <a:gd name="T12" fmla="*/ 451222 w 560722"/>
              <a:gd name="T13" fmla="*/ 173600 h 487584"/>
              <a:gd name="T14" fmla="*/ 251950 w 560722"/>
              <a:gd name="T15" fmla="*/ 93240 h 487584"/>
              <a:gd name="T16" fmla="*/ 92036 w 560722"/>
              <a:gd name="T17" fmla="*/ 243459 h 487584"/>
              <a:gd name="T18" fmla="*/ 30678 w 560722"/>
              <a:gd name="T19" fmla="*/ 243459 h 4875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0722"/>
              <a:gd name="T31" fmla="*/ 0 h 487584"/>
              <a:gd name="T32" fmla="*/ 560722 w 560722"/>
              <a:gd name="T33" fmla="*/ 487584 h 4875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0722" h="487584">
                <a:moveTo>
                  <a:pt x="30474" y="243792"/>
                </a:moveTo>
                <a:cubicBezTo>
                  <a:pt x="30474" y="136117"/>
                  <a:pt x="124476" y="45322"/>
                  <a:pt x="249654" y="32091"/>
                </a:cubicBezTo>
                <a:cubicBezTo>
                  <a:pt x="366608" y="19729"/>
                  <a:pt x="477783" y="78800"/>
                  <a:pt x="516429" y="173837"/>
                </a:cubicBezTo>
                <a:lnTo>
                  <a:pt x="544028" y="173837"/>
                </a:lnTo>
                <a:lnTo>
                  <a:pt x="499774" y="243792"/>
                </a:lnTo>
                <a:lnTo>
                  <a:pt x="422132" y="173837"/>
                </a:lnTo>
                <a:lnTo>
                  <a:pt x="448210" y="173837"/>
                </a:lnTo>
                <a:cubicBezTo>
                  <a:pt x="410722" y="115338"/>
                  <a:pt x="330879" y="82879"/>
                  <a:pt x="250269" y="93367"/>
                </a:cubicBezTo>
                <a:cubicBezTo>
                  <a:pt x="158720" y="105278"/>
                  <a:pt x="91422" y="169008"/>
                  <a:pt x="91422" y="243792"/>
                </a:cubicBezTo>
                <a:lnTo>
                  <a:pt x="30474" y="243792"/>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5" name="环形箭头 8"/>
          <p:cNvSpPr/>
          <p:nvPr/>
        </p:nvSpPr>
        <p:spPr bwMode="auto">
          <a:xfrm rot="10800000">
            <a:off x="5707063" y="3500438"/>
            <a:ext cx="561975" cy="487362"/>
          </a:xfrm>
          <a:custGeom>
            <a:avLst/>
            <a:gdLst>
              <a:gd name="T0" fmla="*/ 30678 w 560722"/>
              <a:gd name="T1" fmla="*/ 243459 h 487584"/>
              <a:gd name="T2" fmla="*/ 251331 w 560722"/>
              <a:gd name="T3" fmla="*/ 32046 h 487584"/>
              <a:gd name="T4" fmla="*/ 519898 w 560722"/>
              <a:gd name="T5" fmla="*/ 173600 h 487584"/>
              <a:gd name="T6" fmla="*/ 547683 w 560722"/>
              <a:gd name="T7" fmla="*/ 173600 h 487584"/>
              <a:gd name="T8" fmla="*/ 503132 w 560722"/>
              <a:gd name="T9" fmla="*/ 243459 h 487584"/>
              <a:gd name="T10" fmla="*/ 424967 w 560722"/>
              <a:gd name="T11" fmla="*/ 173600 h 487584"/>
              <a:gd name="T12" fmla="*/ 451222 w 560722"/>
              <a:gd name="T13" fmla="*/ 173600 h 487584"/>
              <a:gd name="T14" fmla="*/ 251950 w 560722"/>
              <a:gd name="T15" fmla="*/ 93240 h 487584"/>
              <a:gd name="T16" fmla="*/ 92036 w 560722"/>
              <a:gd name="T17" fmla="*/ 243459 h 487584"/>
              <a:gd name="T18" fmla="*/ 30678 w 560722"/>
              <a:gd name="T19" fmla="*/ 243459 h 4875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0722"/>
              <a:gd name="T31" fmla="*/ 0 h 487584"/>
              <a:gd name="T32" fmla="*/ 560722 w 560722"/>
              <a:gd name="T33" fmla="*/ 487584 h 4875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0722" h="487584">
                <a:moveTo>
                  <a:pt x="30474" y="243792"/>
                </a:moveTo>
                <a:cubicBezTo>
                  <a:pt x="30474" y="136117"/>
                  <a:pt x="124476" y="45322"/>
                  <a:pt x="249654" y="32091"/>
                </a:cubicBezTo>
                <a:cubicBezTo>
                  <a:pt x="366608" y="19729"/>
                  <a:pt x="477783" y="78800"/>
                  <a:pt x="516429" y="173837"/>
                </a:cubicBezTo>
                <a:lnTo>
                  <a:pt x="544028" y="173837"/>
                </a:lnTo>
                <a:lnTo>
                  <a:pt x="499774" y="243792"/>
                </a:lnTo>
                <a:lnTo>
                  <a:pt x="422132" y="173837"/>
                </a:lnTo>
                <a:lnTo>
                  <a:pt x="448210" y="173837"/>
                </a:lnTo>
                <a:cubicBezTo>
                  <a:pt x="410722" y="115338"/>
                  <a:pt x="330879" y="82879"/>
                  <a:pt x="250269" y="93367"/>
                </a:cubicBezTo>
                <a:cubicBezTo>
                  <a:pt x="158720" y="105278"/>
                  <a:pt x="91422" y="169008"/>
                  <a:pt x="91422" y="243792"/>
                </a:cubicBezTo>
                <a:lnTo>
                  <a:pt x="30474" y="243792"/>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6" name="Freeform 206"/>
          <p:cNvSpPr/>
          <p:nvPr/>
        </p:nvSpPr>
        <p:spPr bwMode="auto">
          <a:xfrm rot="-3600000">
            <a:off x="4279106" y="2489995"/>
            <a:ext cx="339725" cy="163512"/>
          </a:xfrm>
          <a:custGeom>
            <a:avLst/>
            <a:gdLst>
              <a:gd name="T0" fmla="*/ 0 w 323"/>
              <a:gd name="T1" fmla="*/ 2147483647 h 154"/>
              <a:gd name="T2" fmla="*/ 2147483647 w 323"/>
              <a:gd name="T3" fmla="*/ 0 h 154"/>
              <a:gd name="T4" fmla="*/ 2147483647 w 323"/>
              <a:gd name="T5" fmla="*/ 2147483647 h 154"/>
              <a:gd name="T6" fmla="*/ 0 w 323"/>
              <a:gd name="T7" fmla="*/ 2147483647 h 154"/>
              <a:gd name="T8" fmla="*/ 0 60000 65536"/>
              <a:gd name="T9" fmla="*/ 0 60000 65536"/>
              <a:gd name="T10" fmla="*/ 0 60000 65536"/>
              <a:gd name="T11" fmla="*/ 0 60000 65536"/>
              <a:gd name="T12" fmla="*/ 0 w 323"/>
              <a:gd name="T13" fmla="*/ 0 h 154"/>
              <a:gd name="T14" fmla="*/ 323 w 323"/>
              <a:gd name="T15" fmla="*/ 154 h 154"/>
            </a:gdLst>
            <a:ahLst/>
            <a:cxnLst>
              <a:cxn ang="T8">
                <a:pos x="T0" y="T1"/>
              </a:cxn>
              <a:cxn ang="T9">
                <a:pos x="T2" y="T3"/>
              </a:cxn>
              <a:cxn ang="T10">
                <a:pos x="T4" y="T5"/>
              </a:cxn>
              <a:cxn ang="T11">
                <a:pos x="T6" y="T7"/>
              </a:cxn>
            </a:cxnLst>
            <a:rect l="T12" t="T13" r="T14" b="T15"/>
            <a:pathLst>
              <a:path w="323" h="154">
                <a:moveTo>
                  <a:pt x="0" y="154"/>
                </a:moveTo>
                <a:lnTo>
                  <a:pt x="167" y="0"/>
                </a:lnTo>
                <a:lnTo>
                  <a:pt x="323" y="154"/>
                </a:lnTo>
                <a:lnTo>
                  <a:pt x="0" y="154"/>
                </a:lnTo>
                <a:close/>
              </a:path>
            </a:pathLst>
          </a:custGeom>
          <a:solidFill>
            <a:srgbClr val="C00000"/>
          </a:solidFill>
          <a:ln>
            <a:noFill/>
          </a:ln>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7" name="Freeform 206"/>
          <p:cNvSpPr/>
          <p:nvPr/>
        </p:nvSpPr>
        <p:spPr bwMode="auto">
          <a:xfrm rot="3600000" flipH="1">
            <a:off x="7320756" y="2489995"/>
            <a:ext cx="339725" cy="163512"/>
          </a:xfrm>
          <a:custGeom>
            <a:avLst/>
            <a:gdLst>
              <a:gd name="T0" fmla="*/ 0 w 323"/>
              <a:gd name="T1" fmla="*/ 2147483647 h 154"/>
              <a:gd name="T2" fmla="*/ 2147483647 w 323"/>
              <a:gd name="T3" fmla="*/ 0 h 154"/>
              <a:gd name="T4" fmla="*/ 2147483647 w 323"/>
              <a:gd name="T5" fmla="*/ 2147483647 h 154"/>
              <a:gd name="T6" fmla="*/ 0 w 323"/>
              <a:gd name="T7" fmla="*/ 2147483647 h 154"/>
              <a:gd name="T8" fmla="*/ 0 60000 65536"/>
              <a:gd name="T9" fmla="*/ 0 60000 65536"/>
              <a:gd name="T10" fmla="*/ 0 60000 65536"/>
              <a:gd name="T11" fmla="*/ 0 60000 65536"/>
              <a:gd name="T12" fmla="*/ 0 w 323"/>
              <a:gd name="T13" fmla="*/ 0 h 154"/>
              <a:gd name="T14" fmla="*/ 323 w 323"/>
              <a:gd name="T15" fmla="*/ 154 h 154"/>
            </a:gdLst>
            <a:ahLst/>
            <a:cxnLst>
              <a:cxn ang="T8">
                <a:pos x="T0" y="T1"/>
              </a:cxn>
              <a:cxn ang="T9">
                <a:pos x="T2" y="T3"/>
              </a:cxn>
              <a:cxn ang="T10">
                <a:pos x="T4" y="T5"/>
              </a:cxn>
              <a:cxn ang="T11">
                <a:pos x="T6" y="T7"/>
              </a:cxn>
            </a:cxnLst>
            <a:rect l="T12" t="T13" r="T14" b="T15"/>
            <a:pathLst>
              <a:path w="323" h="154">
                <a:moveTo>
                  <a:pt x="0" y="154"/>
                </a:moveTo>
                <a:lnTo>
                  <a:pt x="167" y="0"/>
                </a:lnTo>
                <a:lnTo>
                  <a:pt x="323" y="154"/>
                </a:lnTo>
                <a:lnTo>
                  <a:pt x="0" y="154"/>
                </a:lnTo>
                <a:close/>
              </a:path>
            </a:pathLst>
          </a:custGeom>
          <a:solidFill>
            <a:schemeClr val="tx1">
              <a:lumMod val="50000"/>
              <a:lumOff val="50000"/>
            </a:schemeClr>
          </a:solidFill>
          <a:ln>
            <a:noFill/>
          </a:ln>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8" name="Freeform 206"/>
          <p:cNvSpPr/>
          <p:nvPr/>
        </p:nvSpPr>
        <p:spPr bwMode="auto">
          <a:xfrm rot="-8100000">
            <a:off x="4490244" y="4722019"/>
            <a:ext cx="161925" cy="341313"/>
          </a:xfrm>
          <a:custGeom>
            <a:avLst/>
            <a:gdLst>
              <a:gd name="T0" fmla="*/ 0 w 323"/>
              <a:gd name="T1" fmla="*/ 2147483647 h 154"/>
              <a:gd name="T2" fmla="*/ 2147483647 w 323"/>
              <a:gd name="T3" fmla="*/ 0 h 154"/>
              <a:gd name="T4" fmla="*/ 2147483647 w 323"/>
              <a:gd name="T5" fmla="*/ 2147483647 h 154"/>
              <a:gd name="T6" fmla="*/ 0 w 323"/>
              <a:gd name="T7" fmla="*/ 2147483647 h 154"/>
              <a:gd name="T8" fmla="*/ 0 60000 65536"/>
              <a:gd name="T9" fmla="*/ 0 60000 65536"/>
              <a:gd name="T10" fmla="*/ 0 60000 65536"/>
              <a:gd name="T11" fmla="*/ 0 60000 65536"/>
              <a:gd name="T12" fmla="*/ 0 w 323"/>
              <a:gd name="T13" fmla="*/ 0 h 154"/>
              <a:gd name="T14" fmla="*/ 323 w 323"/>
              <a:gd name="T15" fmla="*/ 154 h 154"/>
            </a:gdLst>
            <a:ahLst/>
            <a:cxnLst>
              <a:cxn ang="T8">
                <a:pos x="T0" y="T1"/>
              </a:cxn>
              <a:cxn ang="T9">
                <a:pos x="T2" y="T3"/>
              </a:cxn>
              <a:cxn ang="T10">
                <a:pos x="T4" y="T5"/>
              </a:cxn>
              <a:cxn ang="T11">
                <a:pos x="T6" y="T7"/>
              </a:cxn>
            </a:cxnLst>
            <a:rect l="T12" t="T13" r="T14" b="T15"/>
            <a:pathLst>
              <a:path w="323" h="154">
                <a:moveTo>
                  <a:pt x="0" y="154"/>
                </a:moveTo>
                <a:lnTo>
                  <a:pt x="167" y="0"/>
                </a:lnTo>
                <a:lnTo>
                  <a:pt x="323" y="154"/>
                </a:lnTo>
                <a:lnTo>
                  <a:pt x="0" y="154"/>
                </a:lnTo>
                <a:close/>
              </a:path>
            </a:pathLst>
          </a:custGeom>
          <a:solidFill>
            <a:schemeClr val="tx1">
              <a:lumMod val="50000"/>
              <a:lumOff val="50000"/>
            </a:schemeClr>
          </a:solidFill>
          <a:ln>
            <a:noFill/>
          </a:ln>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9" name="Freeform 206"/>
          <p:cNvSpPr/>
          <p:nvPr/>
        </p:nvSpPr>
        <p:spPr bwMode="auto">
          <a:xfrm rot="8100000" flipH="1">
            <a:off x="7430295" y="4622006"/>
            <a:ext cx="163512" cy="339725"/>
          </a:xfrm>
          <a:custGeom>
            <a:avLst/>
            <a:gdLst>
              <a:gd name="T0" fmla="*/ 0 w 323"/>
              <a:gd name="T1" fmla="*/ 2147483647 h 154"/>
              <a:gd name="T2" fmla="*/ 2147483647 w 323"/>
              <a:gd name="T3" fmla="*/ 0 h 154"/>
              <a:gd name="T4" fmla="*/ 2147483647 w 323"/>
              <a:gd name="T5" fmla="*/ 2147483647 h 154"/>
              <a:gd name="T6" fmla="*/ 0 w 323"/>
              <a:gd name="T7" fmla="*/ 2147483647 h 154"/>
              <a:gd name="T8" fmla="*/ 0 60000 65536"/>
              <a:gd name="T9" fmla="*/ 0 60000 65536"/>
              <a:gd name="T10" fmla="*/ 0 60000 65536"/>
              <a:gd name="T11" fmla="*/ 0 60000 65536"/>
              <a:gd name="T12" fmla="*/ 0 w 323"/>
              <a:gd name="T13" fmla="*/ 0 h 154"/>
              <a:gd name="T14" fmla="*/ 323 w 323"/>
              <a:gd name="T15" fmla="*/ 154 h 154"/>
            </a:gdLst>
            <a:ahLst/>
            <a:cxnLst>
              <a:cxn ang="T8">
                <a:pos x="T0" y="T1"/>
              </a:cxn>
              <a:cxn ang="T9">
                <a:pos x="T2" y="T3"/>
              </a:cxn>
              <a:cxn ang="T10">
                <a:pos x="T4" y="T5"/>
              </a:cxn>
              <a:cxn ang="T11">
                <a:pos x="T6" y="T7"/>
              </a:cxn>
            </a:cxnLst>
            <a:rect l="T12" t="T13" r="T14" b="T15"/>
            <a:pathLst>
              <a:path w="323" h="154">
                <a:moveTo>
                  <a:pt x="0" y="154"/>
                </a:moveTo>
                <a:lnTo>
                  <a:pt x="167" y="0"/>
                </a:lnTo>
                <a:lnTo>
                  <a:pt x="323" y="154"/>
                </a:lnTo>
                <a:lnTo>
                  <a:pt x="0" y="154"/>
                </a:lnTo>
                <a:close/>
              </a:path>
            </a:pathLst>
          </a:custGeom>
          <a:solidFill>
            <a:srgbClr val="C00000"/>
          </a:solidFill>
          <a:ln>
            <a:noFill/>
          </a:ln>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nvGrpSpPr>
          <p:cNvPr id="9230" name="组合 14"/>
          <p:cNvGrpSpPr/>
          <p:nvPr/>
        </p:nvGrpSpPr>
        <p:grpSpPr bwMode="auto">
          <a:xfrm>
            <a:off x="6523038" y="2627313"/>
            <a:ext cx="488950" cy="488950"/>
            <a:chOff x="0" y="0"/>
            <a:chExt cx="488316" cy="488319"/>
          </a:xfrm>
        </p:grpSpPr>
        <p:sp>
          <p:nvSpPr>
            <p:cNvPr id="9258" name="AutoShape 81"/>
            <p:cNvSpPr/>
            <p:nvPr/>
          </p:nvSpPr>
          <p:spPr bwMode="auto">
            <a:xfrm>
              <a:off x="0" y="0"/>
              <a:ext cx="488316" cy="488319"/>
            </a:xfrm>
            <a:custGeom>
              <a:avLst/>
              <a:gdLst>
                <a:gd name="T0" fmla="*/ 218363713 w 21600"/>
                <a:gd name="T1" fmla="*/ 124788383 h 21600"/>
                <a:gd name="T2" fmla="*/ 198871954 w 21600"/>
                <a:gd name="T3" fmla="*/ 128681912 h 21600"/>
                <a:gd name="T4" fmla="*/ 217889866 w 21600"/>
                <a:gd name="T5" fmla="*/ 132587106 h 21600"/>
                <a:gd name="T6" fmla="*/ 213499184 w 21600"/>
                <a:gd name="T7" fmla="*/ 163784258 h 21600"/>
                <a:gd name="T8" fmla="*/ 191072646 w 21600"/>
                <a:gd name="T9" fmla="*/ 167678239 h 21600"/>
                <a:gd name="T10" fmla="*/ 210321694 w 21600"/>
                <a:gd name="T11" fmla="*/ 171583524 h 21600"/>
                <a:gd name="T12" fmla="*/ 199853650 w 21600"/>
                <a:gd name="T13" fmla="*/ 202769418 h 21600"/>
                <a:gd name="T14" fmla="*/ 183238749 w 21600"/>
                <a:gd name="T15" fmla="*/ 206674522 h 21600"/>
                <a:gd name="T16" fmla="*/ 199368590 w 21600"/>
                <a:gd name="T17" fmla="*/ 210579806 h 21600"/>
                <a:gd name="T18" fmla="*/ 205226209 w 21600"/>
                <a:gd name="T19" fmla="*/ 227160762 h 21600"/>
                <a:gd name="T20" fmla="*/ 148402660 w 21600"/>
                <a:gd name="T21" fmla="*/ 233965937 h 21600"/>
                <a:gd name="T22" fmla="*/ 69048287 w 21600"/>
                <a:gd name="T23" fmla="*/ 220366800 h 21600"/>
                <a:gd name="T24" fmla="*/ 62381148 w 21600"/>
                <a:gd name="T25" fmla="*/ 105780844 h 21600"/>
                <a:gd name="T26" fmla="*/ 70180366 w 21600"/>
                <a:gd name="T27" fmla="*/ 97068784 h 21600"/>
                <a:gd name="T28" fmla="*/ 124785808 w 21600"/>
                <a:gd name="T29" fmla="*/ 15598559 h 21600"/>
                <a:gd name="T30" fmla="*/ 140372397 w 21600"/>
                <a:gd name="T31" fmla="*/ 93591299 h 21600"/>
                <a:gd name="T32" fmla="*/ 233961968 w 21600"/>
                <a:gd name="T33" fmla="*/ 108450230 h 21600"/>
                <a:gd name="T34" fmla="*/ 54582473 w 21600"/>
                <a:gd name="T35" fmla="*/ 226178337 h 21600"/>
                <a:gd name="T36" fmla="*/ 23385790 w 21600"/>
                <a:gd name="T37" fmla="*/ 233965937 h 21600"/>
                <a:gd name="T38" fmla="*/ 15586595 w 21600"/>
                <a:gd name="T39" fmla="*/ 101378831 h 21600"/>
                <a:gd name="T40" fmla="*/ 46783312 w 21600"/>
                <a:gd name="T41" fmla="*/ 93591299 h 21600"/>
                <a:gd name="T42" fmla="*/ 54582473 w 21600"/>
                <a:gd name="T43" fmla="*/ 226178337 h 21600"/>
                <a:gd name="T44" fmla="*/ 161250792 w 21600"/>
                <a:gd name="T45" fmla="*/ 78258495 h 21600"/>
                <a:gd name="T46" fmla="*/ 124785808 w 21600"/>
                <a:gd name="T47" fmla="*/ 0 h 21600"/>
                <a:gd name="T48" fmla="*/ 70180366 w 21600"/>
                <a:gd name="T49" fmla="*/ 79794845 h 21600"/>
                <a:gd name="T50" fmla="*/ 62381148 w 21600"/>
                <a:gd name="T51" fmla="*/ 84220415 h 21600"/>
                <a:gd name="T52" fmla="*/ 23385790 w 21600"/>
                <a:gd name="T53" fmla="*/ 77992723 h 21600"/>
                <a:gd name="T54" fmla="*/ 0 w 21600"/>
                <a:gd name="T55" fmla="*/ 226178337 h 21600"/>
                <a:gd name="T56" fmla="*/ 46783312 w 21600"/>
                <a:gd name="T57" fmla="*/ 249564468 h 21600"/>
                <a:gd name="T58" fmla="*/ 67962236 w 21600"/>
                <a:gd name="T59" fmla="*/ 236196288 h 21600"/>
                <a:gd name="T60" fmla="*/ 70180366 w 21600"/>
                <a:gd name="T61" fmla="*/ 236773770 h 21600"/>
                <a:gd name="T62" fmla="*/ 148402660 w 21600"/>
                <a:gd name="T63" fmla="*/ 249564468 h 21600"/>
                <a:gd name="T64" fmla="*/ 218975917 w 21600"/>
                <a:gd name="T65" fmla="*/ 234532206 h 21600"/>
                <a:gd name="T66" fmla="*/ 222488716 w 21600"/>
                <a:gd name="T67" fmla="*/ 212417151 h 21600"/>
                <a:gd name="T68" fmla="*/ 235325092 w 21600"/>
                <a:gd name="T69" fmla="*/ 171040767 h 21600"/>
                <a:gd name="T70" fmla="*/ 242720002 w 21600"/>
                <a:gd name="T71" fmla="*/ 130958292 h 21600"/>
                <a:gd name="T72" fmla="*/ 249467804 w 21600"/>
                <a:gd name="T73" fmla="*/ 112355515 h 21600"/>
                <a:gd name="T74" fmla="*/ 227456878 w 21600"/>
                <a:gd name="T75" fmla="*/ 81678218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0701" tIns="50701" rIns="50701" bIns="50701"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59" name="AutoShape 82"/>
            <p:cNvSpPr/>
            <p:nvPr/>
          </p:nvSpPr>
          <p:spPr bwMode="auto">
            <a:xfrm>
              <a:off x="45909" y="396498"/>
              <a:ext cx="45910" cy="45910"/>
            </a:xfrm>
            <a:custGeom>
              <a:avLst/>
              <a:gdLst>
                <a:gd name="T0" fmla="*/ 103701 w 21600"/>
                <a:gd name="T1" fmla="*/ 138270 h 21600"/>
                <a:gd name="T2" fmla="*/ 69133 w 21600"/>
                <a:gd name="T3" fmla="*/ 103701 h 21600"/>
                <a:gd name="T4" fmla="*/ 103701 w 21600"/>
                <a:gd name="T5" fmla="*/ 69133 h 21600"/>
                <a:gd name="T6" fmla="*/ 138270 w 21600"/>
                <a:gd name="T7" fmla="*/ 103701 h 21600"/>
                <a:gd name="T8" fmla="*/ 103701 w 21600"/>
                <a:gd name="T9" fmla="*/ 138270 h 21600"/>
                <a:gd name="T10" fmla="*/ 103701 w 21600"/>
                <a:gd name="T11" fmla="*/ 0 h 21600"/>
                <a:gd name="T12" fmla="*/ 0 w 21600"/>
                <a:gd name="T13" fmla="*/ 103701 h 21600"/>
                <a:gd name="T14" fmla="*/ 103701 w 21600"/>
                <a:gd name="T15" fmla="*/ 207394 h 21600"/>
                <a:gd name="T16" fmla="*/ 207403 w 21600"/>
                <a:gd name="T17" fmla="*/ 103701 h 21600"/>
                <a:gd name="T18" fmla="*/ 103701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0701" tIns="50701" rIns="50701" bIns="50701"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grpSp>
        <p:nvGrpSpPr>
          <p:cNvPr id="9231" name="组合 17"/>
          <p:cNvGrpSpPr/>
          <p:nvPr/>
        </p:nvGrpSpPr>
        <p:grpSpPr bwMode="auto">
          <a:xfrm>
            <a:off x="6523038" y="4125913"/>
            <a:ext cx="366712" cy="488950"/>
            <a:chOff x="0" y="0"/>
            <a:chExt cx="366446" cy="489149"/>
          </a:xfrm>
        </p:grpSpPr>
        <p:sp>
          <p:nvSpPr>
            <p:cNvPr id="9256" name="AutoShape 115"/>
            <p:cNvSpPr/>
            <p:nvPr/>
          </p:nvSpPr>
          <p:spPr bwMode="auto">
            <a:xfrm>
              <a:off x="0" y="0"/>
              <a:ext cx="366446" cy="489149"/>
            </a:xfrm>
            <a:custGeom>
              <a:avLst/>
              <a:gdLst>
                <a:gd name="T0" fmla="*/ 96679379 w 21600"/>
                <a:gd name="T1" fmla="*/ 148942692 h 21600"/>
                <a:gd name="T2" fmla="*/ 96679379 w 21600"/>
                <a:gd name="T3" fmla="*/ 156781845 h 21600"/>
                <a:gd name="T4" fmla="*/ 96679379 w 21600"/>
                <a:gd name="T5" fmla="*/ 172460152 h 21600"/>
                <a:gd name="T6" fmla="*/ 96679379 w 21600"/>
                <a:gd name="T7" fmla="*/ 180299214 h 21600"/>
                <a:gd name="T8" fmla="*/ 65912907 w 21600"/>
                <a:gd name="T9" fmla="*/ 235161467 h 21600"/>
                <a:gd name="T10" fmla="*/ 39545701 w 21600"/>
                <a:gd name="T11" fmla="*/ 235161467 h 21600"/>
                <a:gd name="T12" fmla="*/ 8788986 w 21600"/>
                <a:gd name="T13" fmla="*/ 180299214 h 21600"/>
                <a:gd name="T14" fmla="*/ 8788986 w 21600"/>
                <a:gd name="T15" fmla="*/ 172460152 h 21600"/>
                <a:gd name="T16" fmla="*/ 8788986 w 21600"/>
                <a:gd name="T17" fmla="*/ 156781845 h 21600"/>
                <a:gd name="T18" fmla="*/ 8788986 w 21600"/>
                <a:gd name="T19" fmla="*/ 148942692 h 21600"/>
                <a:gd name="T20" fmla="*/ 8788986 w 21600"/>
                <a:gd name="T21" fmla="*/ 125425775 h 21600"/>
                <a:gd name="T22" fmla="*/ 13178738 w 21600"/>
                <a:gd name="T23" fmla="*/ 117574846 h 21600"/>
                <a:gd name="T24" fmla="*/ 21967726 w 21600"/>
                <a:gd name="T25" fmla="*/ 117574846 h 21600"/>
                <a:gd name="T26" fmla="*/ 83495811 w 21600"/>
                <a:gd name="T27" fmla="*/ 117574846 h 21600"/>
                <a:gd name="T28" fmla="*/ 92279857 w 21600"/>
                <a:gd name="T29" fmla="*/ 117574846 h 21600"/>
                <a:gd name="T30" fmla="*/ 96679379 w 21600"/>
                <a:gd name="T31" fmla="*/ 125425775 h 21600"/>
                <a:gd name="T32" fmla="*/ 96679379 w 21600"/>
                <a:gd name="T33" fmla="*/ 148942692 h 21600"/>
                <a:gd name="T34" fmla="*/ 70312157 w 21600"/>
                <a:gd name="T35" fmla="*/ 70551769 h 21600"/>
                <a:gd name="T36" fmla="*/ 70312157 w 21600"/>
                <a:gd name="T37" fmla="*/ 70563590 h 21600"/>
                <a:gd name="T38" fmla="*/ 70312157 w 21600"/>
                <a:gd name="T39" fmla="*/ 101896539 h 21600"/>
                <a:gd name="T40" fmla="*/ 35156231 w 21600"/>
                <a:gd name="T41" fmla="*/ 101896539 h 21600"/>
                <a:gd name="T42" fmla="*/ 35156231 w 21600"/>
                <a:gd name="T43" fmla="*/ 70563590 h 21600"/>
                <a:gd name="T44" fmla="*/ 35156231 w 21600"/>
                <a:gd name="T45" fmla="*/ 70551769 h 21600"/>
                <a:gd name="T46" fmla="*/ 52734190 w 21600"/>
                <a:gd name="T47" fmla="*/ 39195733 h 21600"/>
                <a:gd name="T48" fmla="*/ 70312157 w 21600"/>
                <a:gd name="T49" fmla="*/ 70551769 h 21600"/>
                <a:gd name="T50" fmla="*/ 21967726 w 21600"/>
                <a:gd name="T51" fmla="*/ 70551769 h 21600"/>
                <a:gd name="T52" fmla="*/ 52734190 w 21600"/>
                <a:gd name="T53" fmla="*/ 15678290 h 21600"/>
                <a:gd name="T54" fmla="*/ 83495811 w 21600"/>
                <a:gd name="T55" fmla="*/ 70551769 h 21600"/>
                <a:gd name="T56" fmla="*/ 83495811 w 21600"/>
                <a:gd name="T57" fmla="*/ 101896539 h 21600"/>
                <a:gd name="T58" fmla="*/ 74701924 w 21600"/>
                <a:gd name="T59" fmla="*/ 101896539 h 21600"/>
                <a:gd name="T60" fmla="*/ 74701924 w 21600"/>
                <a:gd name="T61" fmla="*/ 70563590 h 21600"/>
                <a:gd name="T62" fmla="*/ 52734190 w 21600"/>
                <a:gd name="T63" fmla="*/ 31367857 h 21600"/>
                <a:gd name="T64" fmla="*/ 30756709 w 21600"/>
                <a:gd name="T65" fmla="*/ 70563590 h 21600"/>
                <a:gd name="T66" fmla="*/ 30756709 w 21600"/>
                <a:gd name="T67" fmla="*/ 101896539 h 21600"/>
                <a:gd name="T68" fmla="*/ 21967726 w 21600"/>
                <a:gd name="T69" fmla="*/ 101896539 h 21600"/>
                <a:gd name="T70" fmla="*/ 21967726 w 21600"/>
                <a:gd name="T71" fmla="*/ 70551769 h 21600"/>
                <a:gd name="T72" fmla="*/ 92279857 w 21600"/>
                <a:gd name="T73" fmla="*/ 101896539 h 21600"/>
                <a:gd name="T74" fmla="*/ 92279857 w 21600"/>
                <a:gd name="T75" fmla="*/ 70551769 h 21600"/>
                <a:gd name="T76" fmla="*/ 52734190 w 21600"/>
                <a:gd name="T77" fmla="*/ 0 h 21600"/>
                <a:gd name="T78" fmla="*/ 13178738 w 21600"/>
                <a:gd name="T79" fmla="*/ 70551769 h 21600"/>
                <a:gd name="T80" fmla="*/ 13178738 w 21600"/>
                <a:gd name="T81" fmla="*/ 101896539 h 21600"/>
                <a:gd name="T82" fmla="*/ 0 w 21600"/>
                <a:gd name="T83" fmla="*/ 125425775 h 21600"/>
                <a:gd name="T84" fmla="*/ 0 w 21600"/>
                <a:gd name="T85" fmla="*/ 148942692 h 21600"/>
                <a:gd name="T86" fmla="*/ 0 w 21600"/>
                <a:gd name="T87" fmla="*/ 156781845 h 21600"/>
                <a:gd name="T88" fmla="*/ 0 w 21600"/>
                <a:gd name="T89" fmla="*/ 172460152 h 21600"/>
                <a:gd name="T90" fmla="*/ 0 w 21600"/>
                <a:gd name="T91" fmla="*/ 180299214 h 21600"/>
                <a:gd name="T92" fmla="*/ 39545701 w 21600"/>
                <a:gd name="T93" fmla="*/ 250839230 h 21600"/>
                <a:gd name="T94" fmla="*/ 65912907 w 21600"/>
                <a:gd name="T95" fmla="*/ 250839230 h 21600"/>
                <a:gd name="T96" fmla="*/ 105468380 w 21600"/>
                <a:gd name="T97" fmla="*/ 180299214 h 21600"/>
                <a:gd name="T98" fmla="*/ 105468380 w 21600"/>
                <a:gd name="T99" fmla="*/ 172460152 h 21600"/>
                <a:gd name="T100" fmla="*/ 105468380 w 21600"/>
                <a:gd name="T101" fmla="*/ 156781845 h 21600"/>
                <a:gd name="T102" fmla="*/ 105468380 w 21600"/>
                <a:gd name="T103" fmla="*/ 148942692 h 21600"/>
                <a:gd name="T104" fmla="*/ 105468380 w 21600"/>
                <a:gd name="T105" fmla="*/ 125425775 h 21600"/>
                <a:gd name="T106" fmla="*/ 92279857 w 21600"/>
                <a:gd name="T107" fmla="*/ 101896539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0701" tIns="50701" rIns="50701" bIns="50701"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57" name="AutoShape 116"/>
            <p:cNvSpPr/>
            <p:nvPr/>
          </p:nvSpPr>
          <p:spPr bwMode="auto">
            <a:xfrm>
              <a:off x="152755" y="290484"/>
              <a:ext cx="60935" cy="91820"/>
            </a:xfrm>
            <a:custGeom>
              <a:avLst/>
              <a:gdLst>
                <a:gd name="T0" fmla="*/ 242476 w 21600"/>
                <a:gd name="T1" fmla="*/ 0 h 21600"/>
                <a:gd name="T2" fmla="*/ 0 w 21600"/>
                <a:gd name="T3" fmla="*/ 553152 h 21600"/>
                <a:gd name="T4" fmla="*/ 80849 w 21600"/>
                <a:gd name="T5" fmla="*/ 1292120 h 21600"/>
                <a:gd name="T6" fmla="*/ 242476 w 21600"/>
                <a:gd name="T7" fmla="*/ 1659221 h 21600"/>
                <a:gd name="T8" fmla="*/ 404191 w 21600"/>
                <a:gd name="T9" fmla="*/ 1294960 h 21600"/>
                <a:gd name="T10" fmla="*/ 484947 w 21600"/>
                <a:gd name="T11" fmla="*/ 553152 h 21600"/>
                <a:gd name="T12" fmla="*/ 242476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0701" tIns="50701" rIns="50701" bIns="50701"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grpSp>
        <p:nvGrpSpPr>
          <p:cNvPr id="9232" name="组合 20"/>
          <p:cNvGrpSpPr/>
          <p:nvPr/>
        </p:nvGrpSpPr>
        <p:grpSpPr bwMode="auto">
          <a:xfrm>
            <a:off x="5059363" y="4129088"/>
            <a:ext cx="488950" cy="488950"/>
            <a:chOff x="0" y="0"/>
            <a:chExt cx="489152" cy="488316"/>
          </a:xfrm>
        </p:grpSpPr>
        <p:sp>
          <p:nvSpPr>
            <p:cNvPr id="9254" name="AutoShape 128"/>
            <p:cNvSpPr/>
            <p:nvPr/>
          </p:nvSpPr>
          <p:spPr bwMode="auto">
            <a:xfrm>
              <a:off x="0" y="0"/>
              <a:ext cx="489152" cy="488316"/>
            </a:xfrm>
            <a:custGeom>
              <a:avLst/>
              <a:gdLst>
                <a:gd name="T0" fmla="*/ 172463293 w 21600"/>
                <a:gd name="T1" fmla="*/ 140384153 h 21600"/>
                <a:gd name="T2" fmla="*/ 140804209 w 21600"/>
                <a:gd name="T3" fmla="*/ 131556669 h 21600"/>
                <a:gd name="T4" fmla="*/ 138109798 w 21600"/>
                <a:gd name="T5" fmla="*/ 134237342 h 21600"/>
                <a:gd name="T6" fmla="*/ 129283325 w 21600"/>
                <a:gd name="T7" fmla="*/ 143007042 h 21600"/>
                <a:gd name="T8" fmla="*/ 114348433 w 21600"/>
                <a:gd name="T9" fmla="*/ 157865407 h 21600"/>
                <a:gd name="T10" fmla="*/ 109761095 w 21600"/>
                <a:gd name="T11" fmla="*/ 168888504 h 21600"/>
                <a:gd name="T12" fmla="*/ 109761095 w 21600"/>
                <a:gd name="T13" fmla="*/ 187178735 h 21600"/>
                <a:gd name="T14" fmla="*/ 94082669 w 21600"/>
                <a:gd name="T15" fmla="*/ 187178735 h 21600"/>
                <a:gd name="T16" fmla="*/ 78404176 w 21600"/>
                <a:gd name="T17" fmla="*/ 202765278 h 21600"/>
                <a:gd name="T18" fmla="*/ 78404176 w 21600"/>
                <a:gd name="T19" fmla="*/ 218375469 h 21600"/>
                <a:gd name="T20" fmla="*/ 60042548 w 21600"/>
                <a:gd name="T21" fmla="*/ 218375469 h 21600"/>
                <a:gd name="T22" fmla="*/ 48963214 w 21600"/>
                <a:gd name="T23" fmla="*/ 222938871 h 21600"/>
                <a:gd name="T24" fmla="*/ 37848972 w 21600"/>
                <a:gd name="T25" fmla="*/ 233996331 h 21600"/>
                <a:gd name="T26" fmla="*/ 15701553 w 21600"/>
                <a:gd name="T27" fmla="*/ 233961968 h 21600"/>
                <a:gd name="T28" fmla="*/ 15678477 w 21600"/>
                <a:gd name="T29" fmla="*/ 211743055 h 21600"/>
                <a:gd name="T30" fmla="*/ 107112881 w 21600"/>
                <a:gd name="T31" fmla="*/ 120938331 h 21600"/>
                <a:gd name="T32" fmla="*/ 107124657 w 21600"/>
                <a:gd name="T33" fmla="*/ 120949635 h 21600"/>
                <a:gd name="T34" fmla="*/ 118633765 w 21600"/>
                <a:gd name="T35" fmla="*/ 109499714 h 21600"/>
                <a:gd name="T36" fmla="*/ 109761095 w 21600"/>
                <a:gd name="T37" fmla="*/ 77991294 h 21600"/>
                <a:gd name="T38" fmla="*/ 172463293 w 21600"/>
                <a:gd name="T39" fmla="*/ 15598350 h 21600"/>
                <a:gd name="T40" fmla="*/ 235177222 w 21600"/>
                <a:gd name="T41" fmla="*/ 77991294 h 21600"/>
                <a:gd name="T42" fmla="*/ 172463293 w 21600"/>
                <a:gd name="T43" fmla="*/ 140384153 h 21600"/>
                <a:gd name="T44" fmla="*/ 172463293 w 21600"/>
                <a:gd name="T45" fmla="*/ 0 h 21600"/>
                <a:gd name="T46" fmla="*/ 94082669 w 21600"/>
                <a:gd name="T47" fmla="*/ 77991294 h 21600"/>
                <a:gd name="T48" fmla="*/ 99668534 w 21600"/>
                <a:gd name="T49" fmla="*/ 106287591 h 21600"/>
                <a:gd name="T50" fmla="*/ 4447841 w 21600"/>
                <a:gd name="T51" fmla="*/ 201044055 h 21600"/>
                <a:gd name="T52" fmla="*/ 0 w 21600"/>
                <a:gd name="T53" fmla="*/ 210576161 h 21600"/>
                <a:gd name="T54" fmla="*/ 0 w 21600"/>
                <a:gd name="T55" fmla="*/ 233961968 h 21600"/>
                <a:gd name="T56" fmla="*/ 15666678 w 21600"/>
                <a:gd name="T57" fmla="*/ 249559860 h 21600"/>
                <a:gd name="T58" fmla="*/ 39184401 w 21600"/>
                <a:gd name="T59" fmla="*/ 249559860 h 21600"/>
                <a:gd name="T60" fmla="*/ 48800617 w 21600"/>
                <a:gd name="T61" fmla="*/ 245169539 h 21600"/>
                <a:gd name="T62" fmla="*/ 60042548 w 21600"/>
                <a:gd name="T63" fmla="*/ 233961968 h 21600"/>
                <a:gd name="T64" fmla="*/ 78404176 w 21600"/>
                <a:gd name="T65" fmla="*/ 233961968 h 21600"/>
                <a:gd name="T66" fmla="*/ 94082669 w 21600"/>
                <a:gd name="T67" fmla="*/ 218375469 h 21600"/>
                <a:gd name="T68" fmla="*/ 94082669 w 21600"/>
                <a:gd name="T69" fmla="*/ 202765278 h 21600"/>
                <a:gd name="T70" fmla="*/ 109761095 w 21600"/>
                <a:gd name="T71" fmla="*/ 202765278 h 21600"/>
                <a:gd name="T72" fmla="*/ 125439588 w 21600"/>
                <a:gd name="T73" fmla="*/ 187178735 h 21600"/>
                <a:gd name="T74" fmla="*/ 125439588 w 21600"/>
                <a:gd name="T75" fmla="*/ 168888504 h 21600"/>
                <a:gd name="T76" fmla="*/ 144009512 w 21600"/>
                <a:gd name="T77" fmla="*/ 150413255 h 21600"/>
                <a:gd name="T78" fmla="*/ 172463293 w 21600"/>
                <a:gd name="T79" fmla="*/ 155982497 h 21600"/>
                <a:gd name="T80" fmla="*/ 250843849 w 21600"/>
                <a:gd name="T81" fmla="*/ 77991294 h 21600"/>
                <a:gd name="T82" fmla="*/ 172463293 w 21600"/>
                <a:gd name="T83" fmla="*/ 0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600"/>
                <a:gd name="T127" fmla="*/ 0 h 21600"/>
                <a:gd name="T128" fmla="*/ 21600 w 21600"/>
                <a:gd name="T129" fmla="*/ 21600 h 216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0701" tIns="50701" rIns="50701" bIns="50701"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55" name="AutoShape 129"/>
            <p:cNvSpPr/>
            <p:nvPr/>
          </p:nvSpPr>
          <p:spPr bwMode="auto">
            <a:xfrm>
              <a:off x="305511" y="60935"/>
              <a:ext cx="121870" cy="121870"/>
            </a:xfrm>
            <a:custGeom>
              <a:avLst/>
              <a:gdLst>
                <a:gd name="T0" fmla="*/ 2336366 w 21600"/>
                <a:gd name="T1" fmla="*/ 3483410 h 21333"/>
                <a:gd name="T2" fmla="*/ 483869 w 21600"/>
                <a:gd name="T3" fmla="*/ 1597769 h 21333"/>
                <a:gd name="T4" fmla="*/ 1541955 w 21600"/>
                <a:gd name="T5" fmla="*/ 493513 h 21333"/>
                <a:gd name="T6" fmla="*/ 3392635 w 21600"/>
                <a:gd name="T7" fmla="*/ 2388099 h 21333"/>
                <a:gd name="T8" fmla="*/ 2336366 w 21600"/>
                <a:gd name="T9" fmla="*/ 3483410 h 21333"/>
                <a:gd name="T10" fmla="*/ 3791545 w 21600"/>
                <a:gd name="T11" fmla="*/ 2105804 h 21333"/>
                <a:gd name="T12" fmla="*/ 1825020 w 21600"/>
                <a:gd name="T13" fmla="*/ 90239 h 21333"/>
                <a:gd name="T14" fmla="*/ 1396986 w 21600"/>
                <a:gd name="T15" fmla="*/ 27021 h 21333"/>
                <a:gd name="T16" fmla="*/ 26038 w 21600"/>
                <a:gd name="T17" fmla="*/ 1433156 h 21333"/>
                <a:gd name="T18" fmla="*/ 0 w 21600"/>
                <a:gd name="T19" fmla="*/ 1591634 h 21333"/>
                <a:gd name="T20" fmla="*/ 87481 w 21600"/>
                <a:gd name="T21" fmla="*/ 1872032 h 21333"/>
                <a:gd name="T22" fmla="*/ 2053109 w 21600"/>
                <a:gd name="T23" fmla="*/ 3887243 h 21333"/>
                <a:gd name="T24" fmla="*/ 2480765 w 21600"/>
                <a:gd name="T25" fmla="*/ 3950261 h 21333"/>
                <a:gd name="T26" fmla="*/ 3852790 w 21600"/>
                <a:gd name="T27" fmla="*/ 2544325 h 21333"/>
                <a:gd name="T28" fmla="*/ 3879562 w 21600"/>
                <a:gd name="T29" fmla="*/ 2385654 h 21333"/>
                <a:gd name="T30" fmla="*/ 3791545 w 21600"/>
                <a:gd name="T31" fmla="*/ 2105804 h 213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600"/>
                <a:gd name="T49" fmla="*/ 0 h 21333"/>
                <a:gd name="T50" fmla="*/ 21600 w 21600"/>
                <a:gd name="T51" fmla="*/ 21333 h 213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0701" tIns="50701" rIns="50701" bIns="50701"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grpSp>
        <p:nvGrpSpPr>
          <p:cNvPr id="9233" name="组合 23"/>
          <p:cNvGrpSpPr/>
          <p:nvPr/>
        </p:nvGrpSpPr>
        <p:grpSpPr bwMode="auto">
          <a:xfrm>
            <a:off x="5003800" y="2674938"/>
            <a:ext cx="503238" cy="582612"/>
            <a:chOff x="0" y="0"/>
            <a:chExt cx="503505" cy="583591"/>
          </a:xfrm>
        </p:grpSpPr>
        <p:sp>
          <p:nvSpPr>
            <p:cNvPr id="9242" name="Freeform 382"/>
            <p:cNvSpPr/>
            <p:nvPr/>
          </p:nvSpPr>
          <p:spPr bwMode="auto">
            <a:xfrm flipH="1">
              <a:off x="0" y="459423"/>
              <a:ext cx="52151" cy="53392"/>
            </a:xfrm>
            <a:custGeom>
              <a:avLst/>
              <a:gdLst>
                <a:gd name="T0" fmla="*/ 2147483647 w 168"/>
                <a:gd name="T1" fmla="*/ 2147483647 h 172"/>
                <a:gd name="T2" fmla="*/ 2147483647 w 168"/>
                <a:gd name="T3" fmla="*/ 2147483647 h 172"/>
                <a:gd name="T4" fmla="*/ 2093949428 w 168"/>
                <a:gd name="T5" fmla="*/ 1794698805 h 172"/>
                <a:gd name="T6" fmla="*/ 2093949428 w 168"/>
                <a:gd name="T7" fmla="*/ 1794698805 h 172"/>
                <a:gd name="T8" fmla="*/ 1017006525 w 168"/>
                <a:gd name="T9" fmla="*/ 538457974 h 172"/>
                <a:gd name="T10" fmla="*/ 1017006525 w 168"/>
                <a:gd name="T11" fmla="*/ 538457974 h 172"/>
                <a:gd name="T12" fmla="*/ 358949149 w 168"/>
                <a:gd name="T13" fmla="*/ 0 h 172"/>
                <a:gd name="T14" fmla="*/ 358949149 w 168"/>
                <a:gd name="T15" fmla="*/ 0 h 172"/>
                <a:gd name="T16" fmla="*/ 239267227 w 168"/>
                <a:gd name="T17" fmla="*/ 299100403 h 172"/>
                <a:gd name="T18" fmla="*/ 239267227 w 168"/>
                <a:gd name="T19" fmla="*/ 299100403 h 172"/>
                <a:gd name="T20" fmla="*/ 0 w 168"/>
                <a:gd name="T21" fmla="*/ 598201117 h 172"/>
                <a:gd name="T22" fmla="*/ 0 w 168"/>
                <a:gd name="T23" fmla="*/ 598201117 h 172"/>
                <a:gd name="T24" fmla="*/ 598216609 w 168"/>
                <a:gd name="T25" fmla="*/ 1256337837 h 172"/>
                <a:gd name="T26" fmla="*/ 598216609 w 168"/>
                <a:gd name="T27" fmla="*/ 1256337837 h 172"/>
                <a:gd name="T28" fmla="*/ 1794745592 w 168"/>
                <a:gd name="T29" fmla="*/ 2147483647 h 172"/>
                <a:gd name="T30" fmla="*/ 1794745592 w 168"/>
                <a:gd name="T31" fmla="*/ 2147483647 h 172"/>
                <a:gd name="T32" fmla="*/ 2147483647 w 168"/>
                <a:gd name="T33" fmla="*/ 2147483647 h 172"/>
                <a:gd name="T34" fmla="*/ 2147483647 w 168"/>
                <a:gd name="T35" fmla="*/ 2147483647 h 172"/>
                <a:gd name="T36" fmla="*/ 2147483647 w 168"/>
                <a:gd name="T37" fmla="*/ 2147483647 h 172"/>
                <a:gd name="T38" fmla="*/ 2147483647 w 168"/>
                <a:gd name="T39" fmla="*/ 2147483647 h 172"/>
                <a:gd name="T40" fmla="*/ 2147483647 w 168"/>
                <a:gd name="T41" fmla="*/ 2147483647 h 172"/>
                <a:gd name="T42" fmla="*/ 2147483647 w 168"/>
                <a:gd name="T43" fmla="*/ 2147483647 h 1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8"/>
                <a:gd name="T67" fmla="*/ 0 h 172"/>
                <a:gd name="T68" fmla="*/ 168 w 168"/>
                <a:gd name="T69" fmla="*/ 172 h 1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8" h="172">
                  <a:moveTo>
                    <a:pt x="138" y="134"/>
                  </a:moveTo>
                  <a:lnTo>
                    <a:pt x="138" y="134"/>
                  </a:lnTo>
                  <a:lnTo>
                    <a:pt x="70" y="60"/>
                  </a:lnTo>
                  <a:lnTo>
                    <a:pt x="34" y="18"/>
                  </a:lnTo>
                  <a:lnTo>
                    <a:pt x="12" y="0"/>
                  </a:lnTo>
                  <a:lnTo>
                    <a:pt x="8" y="10"/>
                  </a:lnTo>
                  <a:lnTo>
                    <a:pt x="0" y="20"/>
                  </a:lnTo>
                  <a:lnTo>
                    <a:pt x="20" y="42"/>
                  </a:lnTo>
                  <a:lnTo>
                    <a:pt x="60" y="76"/>
                  </a:lnTo>
                  <a:lnTo>
                    <a:pt x="132" y="142"/>
                  </a:lnTo>
                  <a:lnTo>
                    <a:pt x="166" y="172"/>
                  </a:lnTo>
                  <a:lnTo>
                    <a:pt x="168" y="170"/>
                  </a:lnTo>
                  <a:lnTo>
                    <a:pt x="138" y="13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43" name="Freeform 383"/>
            <p:cNvSpPr/>
            <p:nvPr/>
          </p:nvSpPr>
          <p:spPr bwMode="auto">
            <a:xfrm flipH="1">
              <a:off x="0" y="459423"/>
              <a:ext cx="52151" cy="53392"/>
            </a:xfrm>
            <a:custGeom>
              <a:avLst/>
              <a:gdLst>
                <a:gd name="T0" fmla="*/ 2147483647 w 168"/>
                <a:gd name="T1" fmla="*/ 2147483647 h 172"/>
                <a:gd name="T2" fmla="*/ 2147483647 w 168"/>
                <a:gd name="T3" fmla="*/ 2147483647 h 172"/>
                <a:gd name="T4" fmla="*/ 2093949428 w 168"/>
                <a:gd name="T5" fmla="*/ 1794698805 h 172"/>
                <a:gd name="T6" fmla="*/ 2093949428 w 168"/>
                <a:gd name="T7" fmla="*/ 1794698805 h 172"/>
                <a:gd name="T8" fmla="*/ 1017006525 w 168"/>
                <a:gd name="T9" fmla="*/ 538457974 h 172"/>
                <a:gd name="T10" fmla="*/ 1017006525 w 168"/>
                <a:gd name="T11" fmla="*/ 538457974 h 172"/>
                <a:gd name="T12" fmla="*/ 358949149 w 168"/>
                <a:gd name="T13" fmla="*/ 0 h 172"/>
                <a:gd name="T14" fmla="*/ 358949149 w 168"/>
                <a:gd name="T15" fmla="*/ 0 h 172"/>
                <a:gd name="T16" fmla="*/ 239267227 w 168"/>
                <a:gd name="T17" fmla="*/ 299100403 h 172"/>
                <a:gd name="T18" fmla="*/ 239267227 w 168"/>
                <a:gd name="T19" fmla="*/ 299100403 h 172"/>
                <a:gd name="T20" fmla="*/ 0 w 168"/>
                <a:gd name="T21" fmla="*/ 598201117 h 172"/>
                <a:gd name="T22" fmla="*/ 0 w 168"/>
                <a:gd name="T23" fmla="*/ 598201117 h 172"/>
                <a:gd name="T24" fmla="*/ 598216609 w 168"/>
                <a:gd name="T25" fmla="*/ 1256337837 h 172"/>
                <a:gd name="T26" fmla="*/ 598216609 w 168"/>
                <a:gd name="T27" fmla="*/ 1256337837 h 172"/>
                <a:gd name="T28" fmla="*/ 1794745592 w 168"/>
                <a:gd name="T29" fmla="*/ 2147483647 h 172"/>
                <a:gd name="T30" fmla="*/ 1794745592 w 168"/>
                <a:gd name="T31" fmla="*/ 2147483647 h 172"/>
                <a:gd name="T32" fmla="*/ 2147483647 w 168"/>
                <a:gd name="T33" fmla="*/ 2147483647 h 172"/>
                <a:gd name="T34" fmla="*/ 2147483647 w 168"/>
                <a:gd name="T35" fmla="*/ 2147483647 h 172"/>
                <a:gd name="T36" fmla="*/ 2147483647 w 168"/>
                <a:gd name="T37" fmla="*/ 2147483647 h 172"/>
                <a:gd name="T38" fmla="*/ 2147483647 w 168"/>
                <a:gd name="T39" fmla="*/ 2147483647 h 172"/>
                <a:gd name="T40" fmla="*/ 2147483647 w 168"/>
                <a:gd name="T41" fmla="*/ 2147483647 h 172"/>
                <a:gd name="T42" fmla="*/ 2147483647 w 168"/>
                <a:gd name="T43" fmla="*/ 2147483647 h 1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8"/>
                <a:gd name="T67" fmla="*/ 0 h 172"/>
                <a:gd name="T68" fmla="*/ 168 w 168"/>
                <a:gd name="T69" fmla="*/ 172 h 1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8" h="172">
                  <a:moveTo>
                    <a:pt x="138" y="134"/>
                  </a:moveTo>
                  <a:lnTo>
                    <a:pt x="138" y="134"/>
                  </a:lnTo>
                  <a:lnTo>
                    <a:pt x="70" y="60"/>
                  </a:lnTo>
                  <a:lnTo>
                    <a:pt x="34" y="18"/>
                  </a:lnTo>
                  <a:lnTo>
                    <a:pt x="12" y="0"/>
                  </a:lnTo>
                  <a:lnTo>
                    <a:pt x="8" y="10"/>
                  </a:lnTo>
                  <a:lnTo>
                    <a:pt x="0" y="20"/>
                  </a:lnTo>
                  <a:lnTo>
                    <a:pt x="20" y="42"/>
                  </a:lnTo>
                  <a:lnTo>
                    <a:pt x="60" y="76"/>
                  </a:lnTo>
                  <a:lnTo>
                    <a:pt x="132" y="142"/>
                  </a:lnTo>
                  <a:lnTo>
                    <a:pt x="166" y="172"/>
                  </a:lnTo>
                  <a:lnTo>
                    <a:pt x="168" y="170"/>
                  </a:lnTo>
                  <a:lnTo>
                    <a:pt x="138" y="134"/>
                  </a:ln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44" name="Freeform 384"/>
            <p:cNvSpPr/>
            <p:nvPr/>
          </p:nvSpPr>
          <p:spPr bwMode="auto">
            <a:xfrm flipH="1">
              <a:off x="42217" y="333392"/>
              <a:ext cx="126652" cy="147760"/>
            </a:xfrm>
            <a:custGeom>
              <a:avLst/>
              <a:gdLst>
                <a:gd name="T0" fmla="*/ 2147483647 w 407"/>
                <a:gd name="T1" fmla="*/ 2147483647 h 477"/>
                <a:gd name="T2" fmla="*/ 2147483647 w 407"/>
                <a:gd name="T3" fmla="*/ 0 h 477"/>
                <a:gd name="T4" fmla="*/ 2147483647 w 407"/>
                <a:gd name="T5" fmla="*/ 0 h 477"/>
                <a:gd name="T6" fmla="*/ 2147483647 w 407"/>
                <a:gd name="T7" fmla="*/ 178384144 h 477"/>
                <a:gd name="T8" fmla="*/ 2147483647 w 407"/>
                <a:gd name="T9" fmla="*/ 416165933 h 477"/>
                <a:gd name="T10" fmla="*/ 2147483647 w 407"/>
                <a:gd name="T11" fmla="*/ 772838192 h 477"/>
                <a:gd name="T12" fmla="*/ 2147483647 w 407"/>
                <a:gd name="T13" fmla="*/ 1189003971 h 477"/>
                <a:gd name="T14" fmla="*/ 2147483647 w 407"/>
                <a:gd name="T15" fmla="*/ 1605169440 h 477"/>
                <a:gd name="T16" fmla="*/ 2147483647 w 407"/>
                <a:gd name="T17" fmla="*/ 2140129891 h 477"/>
                <a:gd name="T18" fmla="*/ 2147483647 w 407"/>
                <a:gd name="T19" fmla="*/ 2147483647 h 477"/>
                <a:gd name="T20" fmla="*/ 2109370067 w 407"/>
                <a:gd name="T21" fmla="*/ 2147483647 h 477"/>
                <a:gd name="T22" fmla="*/ 2109370067 w 407"/>
                <a:gd name="T23" fmla="*/ 2147483647 h 477"/>
                <a:gd name="T24" fmla="*/ 1808018061 w 407"/>
                <a:gd name="T25" fmla="*/ 2147483647 h 477"/>
                <a:gd name="T26" fmla="*/ 1506666055 w 407"/>
                <a:gd name="T27" fmla="*/ 2147483647 h 477"/>
                <a:gd name="T28" fmla="*/ 1205313115 w 407"/>
                <a:gd name="T29" fmla="*/ 2147483647 h 477"/>
                <a:gd name="T30" fmla="*/ 904057575 w 407"/>
                <a:gd name="T31" fmla="*/ 2147483647 h 477"/>
                <a:gd name="T32" fmla="*/ 602705102 w 407"/>
                <a:gd name="T33" fmla="*/ 2147483647 h 477"/>
                <a:gd name="T34" fmla="*/ 361584350 w 407"/>
                <a:gd name="T35" fmla="*/ 2147483647 h 477"/>
                <a:gd name="T36" fmla="*/ 180792175 w 407"/>
                <a:gd name="T37" fmla="*/ 2147483647 h 477"/>
                <a:gd name="T38" fmla="*/ 0 w 407"/>
                <a:gd name="T39" fmla="*/ 2147483647 h 477"/>
                <a:gd name="T40" fmla="*/ 2147483647 w 407"/>
                <a:gd name="T41" fmla="*/ 2147483647 h 477"/>
                <a:gd name="T42" fmla="*/ 2147483647 w 407"/>
                <a:gd name="T43" fmla="*/ 2147483647 h 477"/>
                <a:gd name="T44" fmla="*/ 2147483647 w 407"/>
                <a:gd name="T45" fmla="*/ 2147483647 h 477"/>
                <a:gd name="T46" fmla="*/ 2147483647 w 407"/>
                <a:gd name="T47" fmla="*/ 2147483647 h 477"/>
                <a:gd name="T48" fmla="*/ 2147483647 w 407"/>
                <a:gd name="T49" fmla="*/ 2147483647 h 477"/>
                <a:gd name="T50" fmla="*/ 2147483647 w 407"/>
                <a:gd name="T51" fmla="*/ 2147483647 h 477"/>
                <a:gd name="T52" fmla="*/ 2147483647 w 407"/>
                <a:gd name="T53" fmla="*/ 2147483647 h 477"/>
                <a:gd name="T54" fmla="*/ 2147483647 w 407"/>
                <a:gd name="T55" fmla="*/ 2147483647 h 477"/>
                <a:gd name="T56" fmla="*/ 2147483647 w 407"/>
                <a:gd name="T57" fmla="*/ 2147483647 h 477"/>
                <a:gd name="T58" fmla="*/ 2147483647 w 407"/>
                <a:gd name="T59" fmla="*/ 2147483647 h 477"/>
                <a:gd name="T60" fmla="*/ 2147483647 w 407"/>
                <a:gd name="T61" fmla="*/ 2147483647 h 477"/>
                <a:gd name="T62" fmla="*/ 2147483647 w 407"/>
                <a:gd name="T63" fmla="*/ 2147483647 h 477"/>
                <a:gd name="T64" fmla="*/ 2147483647 w 407"/>
                <a:gd name="T65" fmla="*/ 2147483647 h 477"/>
                <a:gd name="T66" fmla="*/ 2147483647 w 407"/>
                <a:gd name="T67" fmla="*/ 2147483647 h 477"/>
                <a:gd name="T68" fmla="*/ 2147483647 w 407"/>
                <a:gd name="T69" fmla="*/ 2147483647 h 477"/>
                <a:gd name="T70" fmla="*/ 2147483647 w 407"/>
                <a:gd name="T71" fmla="*/ 2147483647 h 477"/>
                <a:gd name="T72" fmla="*/ 2147483647 w 407"/>
                <a:gd name="T73" fmla="*/ 2147483647 h 477"/>
                <a:gd name="T74" fmla="*/ 2147483647 w 407"/>
                <a:gd name="T75" fmla="*/ 2147483647 h 477"/>
                <a:gd name="T76" fmla="*/ 2147483647 w 407"/>
                <a:gd name="T77" fmla="*/ 2147483647 h 477"/>
                <a:gd name="T78" fmla="*/ 2147483647 w 407"/>
                <a:gd name="T79" fmla="*/ 2147483647 h 4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7"/>
                <a:gd name="T121" fmla="*/ 0 h 477"/>
                <a:gd name="T122" fmla="*/ 407 w 407"/>
                <a:gd name="T123" fmla="*/ 477 h 47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7" h="477">
                  <a:moveTo>
                    <a:pt x="407" y="311"/>
                  </a:moveTo>
                  <a:lnTo>
                    <a:pt x="96" y="0"/>
                  </a:lnTo>
                  <a:lnTo>
                    <a:pt x="98" y="6"/>
                  </a:lnTo>
                  <a:lnTo>
                    <a:pt x="100" y="14"/>
                  </a:lnTo>
                  <a:lnTo>
                    <a:pt x="100" y="26"/>
                  </a:lnTo>
                  <a:lnTo>
                    <a:pt x="96" y="40"/>
                  </a:lnTo>
                  <a:lnTo>
                    <a:pt x="92" y="54"/>
                  </a:lnTo>
                  <a:lnTo>
                    <a:pt x="86" y="72"/>
                  </a:lnTo>
                  <a:lnTo>
                    <a:pt x="78" y="88"/>
                  </a:lnTo>
                  <a:lnTo>
                    <a:pt x="70" y="106"/>
                  </a:lnTo>
                  <a:lnTo>
                    <a:pt x="60" y="121"/>
                  </a:lnTo>
                  <a:lnTo>
                    <a:pt x="50" y="135"/>
                  </a:lnTo>
                  <a:lnTo>
                    <a:pt x="40" y="147"/>
                  </a:lnTo>
                  <a:lnTo>
                    <a:pt x="30" y="155"/>
                  </a:lnTo>
                  <a:lnTo>
                    <a:pt x="20" y="163"/>
                  </a:lnTo>
                  <a:lnTo>
                    <a:pt x="12" y="167"/>
                  </a:lnTo>
                  <a:lnTo>
                    <a:pt x="6" y="167"/>
                  </a:lnTo>
                  <a:lnTo>
                    <a:pt x="0" y="165"/>
                  </a:lnTo>
                  <a:lnTo>
                    <a:pt x="311" y="477"/>
                  </a:lnTo>
                  <a:lnTo>
                    <a:pt x="317" y="475"/>
                  </a:lnTo>
                  <a:lnTo>
                    <a:pt x="331" y="469"/>
                  </a:lnTo>
                  <a:lnTo>
                    <a:pt x="341" y="463"/>
                  </a:lnTo>
                  <a:lnTo>
                    <a:pt x="353" y="455"/>
                  </a:lnTo>
                  <a:lnTo>
                    <a:pt x="365" y="443"/>
                  </a:lnTo>
                  <a:lnTo>
                    <a:pt x="375" y="427"/>
                  </a:lnTo>
                  <a:lnTo>
                    <a:pt x="383" y="417"/>
                  </a:lnTo>
                  <a:lnTo>
                    <a:pt x="387" y="407"/>
                  </a:lnTo>
                  <a:lnTo>
                    <a:pt x="395" y="387"/>
                  </a:lnTo>
                  <a:lnTo>
                    <a:pt x="401" y="371"/>
                  </a:lnTo>
                  <a:lnTo>
                    <a:pt x="405" y="353"/>
                  </a:lnTo>
                  <a:lnTo>
                    <a:pt x="407" y="339"/>
                  </a:lnTo>
                  <a:lnTo>
                    <a:pt x="407" y="319"/>
                  </a:lnTo>
                  <a:lnTo>
                    <a:pt x="407" y="3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45" name="Freeform 385"/>
            <p:cNvSpPr/>
            <p:nvPr/>
          </p:nvSpPr>
          <p:spPr bwMode="auto">
            <a:xfrm flipH="1">
              <a:off x="137827" y="332150"/>
              <a:ext cx="32905" cy="53392"/>
            </a:xfrm>
            <a:custGeom>
              <a:avLst/>
              <a:gdLst>
                <a:gd name="T0" fmla="*/ 2147483647 w 106"/>
                <a:gd name="T1" fmla="*/ 121764979 h 171"/>
                <a:gd name="T2" fmla="*/ 2147483647 w 106"/>
                <a:gd name="T3" fmla="*/ 121764979 h 171"/>
                <a:gd name="T4" fmla="*/ 2147483647 w 106"/>
                <a:gd name="T5" fmla="*/ 60833781 h 171"/>
                <a:gd name="T6" fmla="*/ 2147483647 w 106"/>
                <a:gd name="T7" fmla="*/ 0 h 171"/>
                <a:gd name="T8" fmla="*/ 2147483647 w 106"/>
                <a:gd name="T9" fmla="*/ 60833781 h 171"/>
                <a:gd name="T10" fmla="*/ 2147483647 w 106"/>
                <a:gd name="T11" fmla="*/ 304363719 h 171"/>
                <a:gd name="T12" fmla="*/ 1794767941 w 106"/>
                <a:gd name="T13" fmla="*/ 669658773 h 171"/>
                <a:gd name="T14" fmla="*/ 1794767941 w 106"/>
                <a:gd name="T15" fmla="*/ 669658773 h 171"/>
                <a:gd name="T16" fmla="*/ 2147483647 w 106"/>
                <a:gd name="T17" fmla="*/ 1095787355 h 171"/>
                <a:gd name="T18" fmla="*/ 2147483647 w 106"/>
                <a:gd name="T19" fmla="*/ 1095787355 h 171"/>
                <a:gd name="T20" fmla="*/ 2147483647 w 106"/>
                <a:gd name="T21" fmla="*/ 1400248101 h 171"/>
                <a:gd name="T22" fmla="*/ 2147483647 w 106"/>
                <a:gd name="T23" fmla="*/ 1400248101 h 171"/>
                <a:gd name="T24" fmla="*/ 2147483647 w 106"/>
                <a:gd name="T25" fmla="*/ 1704612367 h 171"/>
                <a:gd name="T26" fmla="*/ 2147483647 w 106"/>
                <a:gd name="T27" fmla="*/ 2069907186 h 171"/>
                <a:gd name="T28" fmla="*/ 2034134984 w 106"/>
                <a:gd name="T29" fmla="*/ 2147483647 h 171"/>
                <a:gd name="T30" fmla="*/ 1794767941 w 106"/>
                <a:gd name="T31" fmla="*/ 2147483647 h 171"/>
                <a:gd name="T32" fmla="*/ 1794767941 w 106"/>
                <a:gd name="T33" fmla="*/ 2147483647 h 171"/>
                <a:gd name="T34" fmla="*/ 1555497750 w 106"/>
                <a:gd name="T35" fmla="*/ 2147483647 h 171"/>
                <a:gd name="T36" fmla="*/ 1256385488 w 106"/>
                <a:gd name="T37" fmla="*/ 2147483647 h 171"/>
                <a:gd name="T38" fmla="*/ 1076860827 w 106"/>
                <a:gd name="T39" fmla="*/ 2147483647 h 171"/>
                <a:gd name="T40" fmla="*/ 897432397 w 106"/>
                <a:gd name="T41" fmla="*/ 2147483647 h 171"/>
                <a:gd name="T42" fmla="*/ 897432397 w 106"/>
                <a:gd name="T43" fmla="*/ 2147483647 h 171"/>
                <a:gd name="T44" fmla="*/ 658065353 w 106"/>
                <a:gd name="T45" fmla="*/ 2147483647 h 171"/>
                <a:gd name="T46" fmla="*/ 658065353 w 106"/>
                <a:gd name="T47" fmla="*/ 2147483647 h 171"/>
                <a:gd name="T48" fmla="*/ 239270268 w 106"/>
                <a:gd name="T49" fmla="*/ 2147483647 h 171"/>
                <a:gd name="T50" fmla="*/ 239270268 w 106"/>
                <a:gd name="T51" fmla="*/ 2147483647 h 171"/>
                <a:gd name="T52" fmla="*/ 59841780 w 106"/>
                <a:gd name="T53" fmla="*/ 2147483647 h 171"/>
                <a:gd name="T54" fmla="*/ 0 w 106"/>
                <a:gd name="T55" fmla="*/ 2147483647 h 171"/>
                <a:gd name="T56" fmla="*/ 0 w 106"/>
                <a:gd name="T57" fmla="*/ 2147483647 h 171"/>
                <a:gd name="T58" fmla="*/ 59841780 w 106"/>
                <a:gd name="T59" fmla="*/ 2147483647 h 171"/>
                <a:gd name="T60" fmla="*/ 119683250 w 106"/>
                <a:gd name="T61" fmla="*/ 2147483647 h 171"/>
                <a:gd name="T62" fmla="*/ 179525050 w 106"/>
                <a:gd name="T63" fmla="*/ 2147483647 h 171"/>
                <a:gd name="T64" fmla="*/ 179525050 w 106"/>
                <a:gd name="T65" fmla="*/ 2147483647 h 171"/>
                <a:gd name="T66" fmla="*/ 358953557 w 106"/>
                <a:gd name="T67" fmla="*/ 2147483647 h 171"/>
                <a:gd name="T68" fmla="*/ 538478529 w 106"/>
                <a:gd name="T69" fmla="*/ 2147483647 h 171"/>
                <a:gd name="T70" fmla="*/ 777748875 w 106"/>
                <a:gd name="T71" fmla="*/ 2147483647 h 171"/>
                <a:gd name="T72" fmla="*/ 1076860827 w 106"/>
                <a:gd name="T73" fmla="*/ 2147483647 h 171"/>
                <a:gd name="T74" fmla="*/ 1376068699 w 106"/>
                <a:gd name="T75" fmla="*/ 2147483647 h 171"/>
                <a:gd name="T76" fmla="*/ 1675181272 w 106"/>
                <a:gd name="T77" fmla="*/ 2147483647 h 171"/>
                <a:gd name="T78" fmla="*/ 1974292602 w 106"/>
                <a:gd name="T79" fmla="*/ 2147483647 h 171"/>
                <a:gd name="T80" fmla="*/ 2147483647 w 106"/>
                <a:gd name="T81" fmla="*/ 2147483647 h 171"/>
                <a:gd name="T82" fmla="*/ 2147483647 w 106"/>
                <a:gd name="T83" fmla="*/ 2147483647 h 171"/>
                <a:gd name="T84" fmla="*/ 2147483647 w 106"/>
                <a:gd name="T85" fmla="*/ 2147483647 h 171"/>
                <a:gd name="T86" fmla="*/ 2147483647 w 106"/>
                <a:gd name="T87" fmla="*/ 2147483647 h 171"/>
                <a:gd name="T88" fmla="*/ 2147483647 w 106"/>
                <a:gd name="T89" fmla="*/ 1765544169 h 171"/>
                <a:gd name="T90" fmla="*/ 2147483647 w 106"/>
                <a:gd name="T91" fmla="*/ 1339317547 h 171"/>
                <a:gd name="T92" fmla="*/ 2147483647 w 106"/>
                <a:gd name="T93" fmla="*/ 913188653 h 171"/>
                <a:gd name="T94" fmla="*/ 2147483647 w 106"/>
                <a:gd name="T95" fmla="*/ 547893990 h 171"/>
                <a:gd name="T96" fmla="*/ 2147483647 w 106"/>
                <a:gd name="T97" fmla="*/ 304363719 h 171"/>
                <a:gd name="T98" fmla="*/ 2147483647 w 106"/>
                <a:gd name="T99" fmla="*/ 121764979 h 171"/>
                <a:gd name="T100" fmla="*/ 2147483647 w 106"/>
                <a:gd name="T101" fmla="*/ 121764979 h 1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6"/>
                <a:gd name="T154" fmla="*/ 0 h 171"/>
                <a:gd name="T155" fmla="*/ 106 w 106"/>
                <a:gd name="T156" fmla="*/ 171 h 1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6" h="171">
                  <a:moveTo>
                    <a:pt x="102" y="4"/>
                  </a:moveTo>
                  <a:lnTo>
                    <a:pt x="102" y="4"/>
                  </a:lnTo>
                  <a:lnTo>
                    <a:pt x="98" y="2"/>
                  </a:lnTo>
                  <a:lnTo>
                    <a:pt x="94" y="0"/>
                  </a:lnTo>
                  <a:lnTo>
                    <a:pt x="84" y="2"/>
                  </a:lnTo>
                  <a:lnTo>
                    <a:pt x="72" y="10"/>
                  </a:lnTo>
                  <a:lnTo>
                    <a:pt x="60" y="22"/>
                  </a:lnTo>
                  <a:lnTo>
                    <a:pt x="76" y="36"/>
                  </a:lnTo>
                  <a:lnTo>
                    <a:pt x="76" y="46"/>
                  </a:lnTo>
                  <a:lnTo>
                    <a:pt x="76" y="56"/>
                  </a:lnTo>
                  <a:lnTo>
                    <a:pt x="72" y="68"/>
                  </a:lnTo>
                  <a:lnTo>
                    <a:pt x="68" y="82"/>
                  </a:lnTo>
                  <a:lnTo>
                    <a:pt x="60" y="96"/>
                  </a:lnTo>
                  <a:lnTo>
                    <a:pt x="52" y="110"/>
                  </a:lnTo>
                  <a:lnTo>
                    <a:pt x="42" y="118"/>
                  </a:lnTo>
                  <a:lnTo>
                    <a:pt x="36" y="124"/>
                  </a:lnTo>
                  <a:lnTo>
                    <a:pt x="30" y="127"/>
                  </a:lnTo>
                  <a:lnTo>
                    <a:pt x="22" y="129"/>
                  </a:lnTo>
                  <a:lnTo>
                    <a:pt x="8" y="114"/>
                  </a:lnTo>
                  <a:lnTo>
                    <a:pt x="2" y="131"/>
                  </a:lnTo>
                  <a:lnTo>
                    <a:pt x="0" y="147"/>
                  </a:lnTo>
                  <a:lnTo>
                    <a:pt x="0" y="161"/>
                  </a:lnTo>
                  <a:lnTo>
                    <a:pt x="2" y="165"/>
                  </a:lnTo>
                  <a:lnTo>
                    <a:pt x="4" y="169"/>
                  </a:lnTo>
                  <a:lnTo>
                    <a:pt x="6" y="169"/>
                  </a:lnTo>
                  <a:lnTo>
                    <a:pt x="12" y="171"/>
                  </a:lnTo>
                  <a:lnTo>
                    <a:pt x="18" y="171"/>
                  </a:lnTo>
                  <a:lnTo>
                    <a:pt x="26" y="167"/>
                  </a:lnTo>
                  <a:lnTo>
                    <a:pt x="36" y="159"/>
                  </a:lnTo>
                  <a:lnTo>
                    <a:pt x="46" y="151"/>
                  </a:lnTo>
                  <a:lnTo>
                    <a:pt x="56" y="139"/>
                  </a:lnTo>
                  <a:lnTo>
                    <a:pt x="66" y="125"/>
                  </a:lnTo>
                  <a:lnTo>
                    <a:pt x="76" y="110"/>
                  </a:lnTo>
                  <a:lnTo>
                    <a:pt x="84" y="92"/>
                  </a:lnTo>
                  <a:lnTo>
                    <a:pt x="92" y="76"/>
                  </a:lnTo>
                  <a:lnTo>
                    <a:pt x="98" y="58"/>
                  </a:lnTo>
                  <a:lnTo>
                    <a:pt x="102" y="44"/>
                  </a:lnTo>
                  <a:lnTo>
                    <a:pt x="106" y="30"/>
                  </a:lnTo>
                  <a:lnTo>
                    <a:pt x="106" y="18"/>
                  </a:lnTo>
                  <a:lnTo>
                    <a:pt x="104" y="10"/>
                  </a:lnTo>
                  <a:lnTo>
                    <a:pt x="102"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46" name="Freeform 386"/>
            <p:cNvSpPr/>
            <p:nvPr/>
          </p:nvSpPr>
          <p:spPr bwMode="auto">
            <a:xfrm flipH="1">
              <a:off x="383061" y="111751"/>
              <a:ext cx="120444" cy="101197"/>
            </a:xfrm>
            <a:custGeom>
              <a:avLst/>
              <a:gdLst>
                <a:gd name="T0" fmla="*/ 2147483647 w 387"/>
                <a:gd name="T1" fmla="*/ 2147483647 h 325"/>
                <a:gd name="T2" fmla="*/ 2147483647 w 387"/>
                <a:gd name="T3" fmla="*/ 2147483647 h 325"/>
                <a:gd name="T4" fmla="*/ 2147483647 w 387"/>
                <a:gd name="T5" fmla="*/ 2147483647 h 325"/>
                <a:gd name="T6" fmla="*/ 2147483647 w 387"/>
                <a:gd name="T7" fmla="*/ 2147483647 h 325"/>
                <a:gd name="T8" fmla="*/ 2147483647 w 387"/>
                <a:gd name="T9" fmla="*/ 2147483647 h 325"/>
                <a:gd name="T10" fmla="*/ 2147483647 w 387"/>
                <a:gd name="T11" fmla="*/ 1992514625 h 325"/>
                <a:gd name="T12" fmla="*/ 2147483647 w 387"/>
                <a:gd name="T13" fmla="*/ 1751000758 h 325"/>
                <a:gd name="T14" fmla="*/ 2147483647 w 387"/>
                <a:gd name="T15" fmla="*/ 1569888711 h 325"/>
                <a:gd name="T16" fmla="*/ 2147483647 w 387"/>
                <a:gd name="T17" fmla="*/ 1449083825 h 325"/>
                <a:gd name="T18" fmla="*/ 2147483647 w 387"/>
                <a:gd name="T19" fmla="*/ 1328374844 h 325"/>
                <a:gd name="T20" fmla="*/ 2147483647 w 387"/>
                <a:gd name="T21" fmla="*/ 1267972090 h 325"/>
                <a:gd name="T22" fmla="*/ 2147483647 w 387"/>
                <a:gd name="T23" fmla="*/ 1207569647 h 325"/>
                <a:gd name="T24" fmla="*/ 2147483647 w 387"/>
                <a:gd name="T25" fmla="*/ 1267972090 h 325"/>
                <a:gd name="T26" fmla="*/ 2147483647 w 387"/>
                <a:gd name="T27" fmla="*/ 1449083825 h 325"/>
                <a:gd name="T28" fmla="*/ 2147483647 w 387"/>
                <a:gd name="T29" fmla="*/ 1751000758 h 325"/>
                <a:gd name="T30" fmla="*/ 2147483647 w 387"/>
                <a:gd name="T31" fmla="*/ 1751000758 h 325"/>
                <a:gd name="T32" fmla="*/ 2147483647 w 387"/>
                <a:gd name="T33" fmla="*/ 1690597693 h 325"/>
                <a:gd name="T34" fmla="*/ 2147483647 w 387"/>
                <a:gd name="T35" fmla="*/ 1690597693 h 325"/>
                <a:gd name="T36" fmla="*/ 2147483647 w 387"/>
                <a:gd name="T37" fmla="*/ 1207569647 h 325"/>
                <a:gd name="T38" fmla="*/ 2147483647 w 387"/>
                <a:gd name="T39" fmla="*/ 784944355 h 325"/>
                <a:gd name="T40" fmla="*/ 2147483647 w 387"/>
                <a:gd name="T41" fmla="*/ 422625136 h 325"/>
                <a:gd name="T42" fmla="*/ 2147483647 w 387"/>
                <a:gd name="T43" fmla="*/ 181111191 h 325"/>
                <a:gd name="T44" fmla="*/ 2147483647 w 387"/>
                <a:gd name="T45" fmla="*/ 0 h 325"/>
                <a:gd name="T46" fmla="*/ 2147483647 w 387"/>
                <a:gd name="T47" fmla="*/ 0 h 325"/>
                <a:gd name="T48" fmla="*/ 2147483647 w 387"/>
                <a:gd name="T49" fmla="*/ 0 h 325"/>
                <a:gd name="T50" fmla="*/ 2147483647 w 387"/>
                <a:gd name="T51" fmla="*/ 60402774 h 325"/>
                <a:gd name="T52" fmla="*/ 2147483647 w 387"/>
                <a:gd name="T53" fmla="*/ 181111191 h 325"/>
                <a:gd name="T54" fmla="*/ 2147483647 w 387"/>
                <a:gd name="T55" fmla="*/ 301916699 h 325"/>
                <a:gd name="T56" fmla="*/ 2147483647 w 387"/>
                <a:gd name="T57" fmla="*/ 301916699 h 325"/>
                <a:gd name="T58" fmla="*/ 2147483647 w 387"/>
                <a:gd name="T59" fmla="*/ 664138847 h 325"/>
                <a:gd name="T60" fmla="*/ 2147483647 w 387"/>
                <a:gd name="T61" fmla="*/ 966055780 h 325"/>
                <a:gd name="T62" fmla="*/ 2110211204 w 387"/>
                <a:gd name="T63" fmla="*/ 1328374844 h 325"/>
                <a:gd name="T64" fmla="*/ 1627844029 w 387"/>
                <a:gd name="T65" fmla="*/ 1690597693 h 325"/>
                <a:gd name="T66" fmla="*/ 1266068026 w 387"/>
                <a:gd name="T67" fmla="*/ 2052916445 h 325"/>
                <a:gd name="T68" fmla="*/ 904390058 w 387"/>
                <a:gd name="T69" fmla="*/ 2147483647 h 325"/>
                <a:gd name="T70" fmla="*/ 602862022 w 387"/>
                <a:gd name="T71" fmla="*/ 2147483647 h 325"/>
                <a:gd name="T72" fmla="*/ 422023038 w 387"/>
                <a:gd name="T73" fmla="*/ 2147483647 h 325"/>
                <a:gd name="T74" fmla="*/ 241183665 w 387"/>
                <a:gd name="T75" fmla="*/ 2147483647 h 325"/>
                <a:gd name="T76" fmla="*/ 120591833 w 387"/>
                <a:gd name="T77" fmla="*/ 2147483647 h 325"/>
                <a:gd name="T78" fmla="*/ 0 w 387"/>
                <a:gd name="T79" fmla="*/ 2147483647 h 325"/>
                <a:gd name="T80" fmla="*/ 0 w 387"/>
                <a:gd name="T81" fmla="*/ 2147483647 h 325"/>
                <a:gd name="T82" fmla="*/ 60247521 w 387"/>
                <a:gd name="T83" fmla="*/ 2147483647 h 325"/>
                <a:gd name="T84" fmla="*/ 180839373 w 387"/>
                <a:gd name="T85" fmla="*/ 2147483647 h 325"/>
                <a:gd name="T86" fmla="*/ 180839373 w 387"/>
                <a:gd name="T87" fmla="*/ 2147483647 h 325"/>
                <a:gd name="T88" fmla="*/ 361775537 w 387"/>
                <a:gd name="T89" fmla="*/ 2147483647 h 325"/>
                <a:gd name="T90" fmla="*/ 602862022 w 387"/>
                <a:gd name="T91" fmla="*/ 2147483647 h 325"/>
                <a:gd name="T92" fmla="*/ 904390058 w 387"/>
                <a:gd name="T93" fmla="*/ 2147483647 h 325"/>
                <a:gd name="T94" fmla="*/ 1266068026 w 387"/>
                <a:gd name="T95" fmla="*/ 2147483647 h 325"/>
                <a:gd name="T96" fmla="*/ 1748436134 w 387"/>
                <a:gd name="T97" fmla="*/ 2147483647 h 325"/>
                <a:gd name="T98" fmla="*/ 2147483647 w 387"/>
                <a:gd name="T99" fmla="*/ 2147483647 h 325"/>
                <a:gd name="T100" fmla="*/ 2147483647 w 387"/>
                <a:gd name="T101" fmla="*/ 2147483647 h 325"/>
                <a:gd name="T102" fmla="*/ 2147483647 w 387"/>
                <a:gd name="T103" fmla="*/ 2147483647 h 325"/>
                <a:gd name="T104" fmla="*/ 2147483647 w 387"/>
                <a:gd name="T105" fmla="*/ 2147483647 h 325"/>
                <a:gd name="T106" fmla="*/ 2147483647 w 387"/>
                <a:gd name="T107" fmla="*/ 2147483647 h 325"/>
                <a:gd name="T108" fmla="*/ 2147483647 w 387"/>
                <a:gd name="T109" fmla="*/ 2147483647 h 325"/>
                <a:gd name="T110" fmla="*/ 2147483647 w 387"/>
                <a:gd name="T111" fmla="*/ 2147483647 h 325"/>
                <a:gd name="T112" fmla="*/ 2147483647 w 387"/>
                <a:gd name="T113" fmla="*/ 2147483647 h 325"/>
                <a:gd name="T114" fmla="*/ 2147483647 w 387"/>
                <a:gd name="T115" fmla="*/ 2147483647 h 325"/>
                <a:gd name="T116" fmla="*/ 2147483647 w 387"/>
                <a:gd name="T117" fmla="*/ 2147483647 h 325"/>
                <a:gd name="T118" fmla="*/ 2147483647 w 387"/>
                <a:gd name="T119" fmla="*/ 2147483647 h 325"/>
                <a:gd name="T120" fmla="*/ 2147483647 w 387"/>
                <a:gd name="T121" fmla="*/ 2147483647 h 325"/>
                <a:gd name="T122" fmla="*/ 2147483647 w 387"/>
                <a:gd name="T123" fmla="*/ 2147483647 h 3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87"/>
                <a:gd name="T187" fmla="*/ 0 h 325"/>
                <a:gd name="T188" fmla="*/ 387 w 387"/>
                <a:gd name="T189" fmla="*/ 325 h 3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87" h="325">
                  <a:moveTo>
                    <a:pt x="154" y="112"/>
                  </a:moveTo>
                  <a:lnTo>
                    <a:pt x="154" y="112"/>
                  </a:lnTo>
                  <a:lnTo>
                    <a:pt x="162" y="98"/>
                  </a:lnTo>
                  <a:lnTo>
                    <a:pt x="172" y="86"/>
                  </a:lnTo>
                  <a:lnTo>
                    <a:pt x="184" y="74"/>
                  </a:lnTo>
                  <a:lnTo>
                    <a:pt x="196" y="66"/>
                  </a:lnTo>
                  <a:lnTo>
                    <a:pt x="210" y="58"/>
                  </a:lnTo>
                  <a:lnTo>
                    <a:pt x="224" y="52"/>
                  </a:lnTo>
                  <a:lnTo>
                    <a:pt x="240" y="48"/>
                  </a:lnTo>
                  <a:lnTo>
                    <a:pt x="255" y="44"/>
                  </a:lnTo>
                  <a:lnTo>
                    <a:pt x="271" y="42"/>
                  </a:lnTo>
                  <a:lnTo>
                    <a:pt x="287" y="40"/>
                  </a:lnTo>
                  <a:lnTo>
                    <a:pt x="321" y="42"/>
                  </a:lnTo>
                  <a:lnTo>
                    <a:pt x="355" y="48"/>
                  </a:lnTo>
                  <a:lnTo>
                    <a:pt x="387" y="58"/>
                  </a:lnTo>
                  <a:lnTo>
                    <a:pt x="387" y="56"/>
                  </a:lnTo>
                  <a:lnTo>
                    <a:pt x="357" y="40"/>
                  </a:lnTo>
                  <a:lnTo>
                    <a:pt x="323" y="26"/>
                  </a:lnTo>
                  <a:lnTo>
                    <a:pt x="289" y="14"/>
                  </a:lnTo>
                  <a:lnTo>
                    <a:pt x="257" y="6"/>
                  </a:lnTo>
                  <a:lnTo>
                    <a:pt x="224" y="0"/>
                  </a:lnTo>
                  <a:lnTo>
                    <a:pt x="192" y="0"/>
                  </a:lnTo>
                  <a:lnTo>
                    <a:pt x="178" y="0"/>
                  </a:lnTo>
                  <a:lnTo>
                    <a:pt x="162" y="2"/>
                  </a:lnTo>
                  <a:lnTo>
                    <a:pt x="148" y="6"/>
                  </a:lnTo>
                  <a:lnTo>
                    <a:pt x="134" y="10"/>
                  </a:lnTo>
                  <a:lnTo>
                    <a:pt x="110" y="22"/>
                  </a:lnTo>
                  <a:lnTo>
                    <a:pt x="90" y="32"/>
                  </a:lnTo>
                  <a:lnTo>
                    <a:pt x="70" y="44"/>
                  </a:lnTo>
                  <a:lnTo>
                    <a:pt x="54" y="56"/>
                  </a:lnTo>
                  <a:lnTo>
                    <a:pt x="42" y="68"/>
                  </a:lnTo>
                  <a:lnTo>
                    <a:pt x="30" y="82"/>
                  </a:lnTo>
                  <a:lnTo>
                    <a:pt x="20" y="94"/>
                  </a:lnTo>
                  <a:lnTo>
                    <a:pt x="14" y="108"/>
                  </a:lnTo>
                  <a:lnTo>
                    <a:pt x="8" y="124"/>
                  </a:lnTo>
                  <a:lnTo>
                    <a:pt x="4" y="138"/>
                  </a:lnTo>
                  <a:lnTo>
                    <a:pt x="0" y="154"/>
                  </a:lnTo>
                  <a:lnTo>
                    <a:pt x="0" y="168"/>
                  </a:lnTo>
                  <a:lnTo>
                    <a:pt x="2" y="202"/>
                  </a:lnTo>
                  <a:lnTo>
                    <a:pt x="6" y="234"/>
                  </a:lnTo>
                  <a:lnTo>
                    <a:pt x="12" y="252"/>
                  </a:lnTo>
                  <a:lnTo>
                    <a:pt x="20" y="268"/>
                  </a:lnTo>
                  <a:lnTo>
                    <a:pt x="30" y="283"/>
                  </a:lnTo>
                  <a:lnTo>
                    <a:pt x="42" y="295"/>
                  </a:lnTo>
                  <a:lnTo>
                    <a:pt x="58" y="305"/>
                  </a:lnTo>
                  <a:lnTo>
                    <a:pt x="76" y="315"/>
                  </a:lnTo>
                  <a:lnTo>
                    <a:pt x="94" y="321"/>
                  </a:lnTo>
                  <a:lnTo>
                    <a:pt x="116" y="325"/>
                  </a:lnTo>
                  <a:lnTo>
                    <a:pt x="112" y="299"/>
                  </a:lnTo>
                  <a:lnTo>
                    <a:pt x="112" y="271"/>
                  </a:lnTo>
                  <a:lnTo>
                    <a:pt x="112" y="244"/>
                  </a:lnTo>
                  <a:lnTo>
                    <a:pt x="116" y="216"/>
                  </a:lnTo>
                  <a:lnTo>
                    <a:pt x="122" y="190"/>
                  </a:lnTo>
                  <a:lnTo>
                    <a:pt x="130" y="162"/>
                  </a:lnTo>
                  <a:lnTo>
                    <a:pt x="140" y="136"/>
                  </a:lnTo>
                  <a:lnTo>
                    <a:pt x="154" y="1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47" name="Freeform 387"/>
            <p:cNvSpPr/>
            <p:nvPr/>
          </p:nvSpPr>
          <p:spPr bwMode="auto">
            <a:xfrm flipH="1">
              <a:off x="368782" y="9312"/>
              <a:ext cx="45322" cy="119823"/>
            </a:xfrm>
            <a:custGeom>
              <a:avLst/>
              <a:gdLst>
                <a:gd name="T0" fmla="*/ 2147483647 w 146"/>
                <a:gd name="T1" fmla="*/ 2147483647 h 387"/>
                <a:gd name="T2" fmla="*/ 2147483647 w 146"/>
                <a:gd name="T3" fmla="*/ 2147483647 h 387"/>
                <a:gd name="T4" fmla="*/ 2147483647 w 146"/>
                <a:gd name="T5" fmla="*/ 1513798719 h 387"/>
                <a:gd name="T6" fmla="*/ 2147483647 w 146"/>
                <a:gd name="T7" fmla="*/ 949826714 h 387"/>
                <a:gd name="T8" fmla="*/ 2147483647 w 146"/>
                <a:gd name="T9" fmla="*/ 415573434 h 387"/>
                <a:gd name="T10" fmla="*/ 2147483647 w 146"/>
                <a:gd name="T11" fmla="*/ 0 h 387"/>
                <a:gd name="T12" fmla="*/ 2147483647 w 146"/>
                <a:gd name="T13" fmla="*/ 0 h 387"/>
                <a:gd name="T14" fmla="*/ 2147483647 w 146"/>
                <a:gd name="T15" fmla="*/ 237456678 h 387"/>
                <a:gd name="T16" fmla="*/ 2147483647 w 146"/>
                <a:gd name="T17" fmla="*/ 593593821 h 387"/>
                <a:gd name="T18" fmla="*/ 2147483647 w 146"/>
                <a:gd name="T19" fmla="*/ 771710345 h 387"/>
                <a:gd name="T20" fmla="*/ 1854610853 w 146"/>
                <a:gd name="T21" fmla="*/ 1009167255 h 387"/>
                <a:gd name="T22" fmla="*/ 1495657038 w 146"/>
                <a:gd name="T23" fmla="*/ 1276341499 h 387"/>
                <a:gd name="T24" fmla="*/ 1196544691 w 146"/>
                <a:gd name="T25" fmla="*/ 1573139261 h 387"/>
                <a:gd name="T26" fmla="*/ 897432653 w 146"/>
                <a:gd name="T27" fmla="*/ 1929275397 h 387"/>
                <a:gd name="T28" fmla="*/ 658066163 w 146"/>
                <a:gd name="T29" fmla="*/ 2147483647 h 387"/>
                <a:gd name="T30" fmla="*/ 478637216 w 146"/>
                <a:gd name="T31" fmla="*/ 2147483647 h 387"/>
                <a:gd name="T32" fmla="*/ 299112115 w 146"/>
                <a:gd name="T33" fmla="*/ 2147483647 h 387"/>
                <a:gd name="T34" fmla="*/ 179525101 w 146"/>
                <a:gd name="T35" fmla="*/ 2147483647 h 387"/>
                <a:gd name="T36" fmla="*/ 59841797 w 146"/>
                <a:gd name="T37" fmla="*/ 2147483647 h 387"/>
                <a:gd name="T38" fmla="*/ 0 w 146"/>
                <a:gd name="T39" fmla="*/ 2147483647 h 387"/>
                <a:gd name="T40" fmla="*/ 0 w 146"/>
                <a:gd name="T41" fmla="*/ 2147483647 h 387"/>
                <a:gd name="T42" fmla="*/ 0 w 146"/>
                <a:gd name="T43" fmla="*/ 2147483647 h 387"/>
                <a:gd name="T44" fmla="*/ 59841797 w 146"/>
                <a:gd name="T45" fmla="*/ 2147483647 h 387"/>
                <a:gd name="T46" fmla="*/ 239270337 w 146"/>
                <a:gd name="T47" fmla="*/ 2147483647 h 387"/>
                <a:gd name="T48" fmla="*/ 478637216 w 146"/>
                <a:gd name="T49" fmla="*/ 2147483647 h 387"/>
                <a:gd name="T50" fmla="*/ 897432653 w 146"/>
                <a:gd name="T51" fmla="*/ 2147483647 h 387"/>
                <a:gd name="T52" fmla="*/ 1316227936 w 146"/>
                <a:gd name="T53" fmla="*/ 2147483647 h 387"/>
                <a:gd name="T54" fmla="*/ 1854610853 w 146"/>
                <a:gd name="T55" fmla="*/ 2147483647 h 387"/>
                <a:gd name="T56" fmla="*/ 2147483647 w 146"/>
                <a:gd name="T57" fmla="*/ 2147483647 h 387"/>
                <a:gd name="T58" fmla="*/ 2147483647 w 146"/>
                <a:gd name="T59" fmla="*/ 2147483647 h 387"/>
                <a:gd name="T60" fmla="*/ 2147483647 w 146"/>
                <a:gd name="T61" fmla="*/ 2147483647 h 387"/>
                <a:gd name="T62" fmla="*/ 2147483647 w 146"/>
                <a:gd name="T63" fmla="*/ 2147483647 h 387"/>
                <a:gd name="T64" fmla="*/ 2147483647 w 146"/>
                <a:gd name="T65" fmla="*/ 2147483647 h 387"/>
                <a:gd name="T66" fmla="*/ 2147483647 w 146"/>
                <a:gd name="T67" fmla="*/ 2147483647 h 387"/>
                <a:gd name="T68" fmla="*/ 1854610853 w 146"/>
                <a:gd name="T69" fmla="*/ 2147483647 h 387"/>
                <a:gd name="T70" fmla="*/ 1675181751 w 146"/>
                <a:gd name="T71" fmla="*/ 2147483647 h 387"/>
                <a:gd name="T72" fmla="*/ 1615340594 w 146"/>
                <a:gd name="T73" fmla="*/ 2147483647 h 387"/>
                <a:gd name="T74" fmla="*/ 1615340594 w 146"/>
                <a:gd name="T75" fmla="*/ 2147483647 h 387"/>
                <a:gd name="T76" fmla="*/ 1675181751 w 146"/>
                <a:gd name="T77" fmla="*/ 2147483647 h 387"/>
                <a:gd name="T78" fmla="*/ 1794768454 w 146"/>
                <a:gd name="T79" fmla="*/ 2147483647 h 387"/>
                <a:gd name="T80" fmla="*/ 1914452010 w 146"/>
                <a:gd name="T81" fmla="*/ 2147483647 h 387"/>
                <a:gd name="T82" fmla="*/ 2093976723 w 146"/>
                <a:gd name="T83" fmla="*/ 2147483647 h 387"/>
                <a:gd name="T84" fmla="*/ 2147483647 w 146"/>
                <a:gd name="T85" fmla="*/ 2147483647 h 387"/>
                <a:gd name="T86" fmla="*/ 2147483647 w 146"/>
                <a:gd name="T87" fmla="*/ 2147483647 h 3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387"/>
                <a:gd name="T134" fmla="*/ 146 w 146"/>
                <a:gd name="T135" fmla="*/ 387 h 3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387">
                  <a:moveTo>
                    <a:pt x="78" y="73"/>
                  </a:moveTo>
                  <a:lnTo>
                    <a:pt x="78" y="73"/>
                  </a:lnTo>
                  <a:lnTo>
                    <a:pt x="92" y="51"/>
                  </a:lnTo>
                  <a:lnTo>
                    <a:pt x="110" y="32"/>
                  </a:lnTo>
                  <a:lnTo>
                    <a:pt x="128" y="14"/>
                  </a:lnTo>
                  <a:lnTo>
                    <a:pt x="146" y="0"/>
                  </a:lnTo>
                  <a:lnTo>
                    <a:pt x="116" y="8"/>
                  </a:lnTo>
                  <a:lnTo>
                    <a:pt x="88" y="20"/>
                  </a:lnTo>
                  <a:lnTo>
                    <a:pt x="74" y="26"/>
                  </a:lnTo>
                  <a:lnTo>
                    <a:pt x="62" y="34"/>
                  </a:lnTo>
                  <a:lnTo>
                    <a:pt x="50" y="43"/>
                  </a:lnTo>
                  <a:lnTo>
                    <a:pt x="40" y="53"/>
                  </a:lnTo>
                  <a:lnTo>
                    <a:pt x="30" y="65"/>
                  </a:lnTo>
                  <a:lnTo>
                    <a:pt x="22" y="79"/>
                  </a:lnTo>
                  <a:lnTo>
                    <a:pt x="16" y="95"/>
                  </a:lnTo>
                  <a:lnTo>
                    <a:pt x="10" y="111"/>
                  </a:lnTo>
                  <a:lnTo>
                    <a:pt x="6" y="131"/>
                  </a:lnTo>
                  <a:lnTo>
                    <a:pt x="2" y="151"/>
                  </a:lnTo>
                  <a:lnTo>
                    <a:pt x="0" y="175"/>
                  </a:lnTo>
                  <a:lnTo>
                    <a:pt x="0" y="199"/>
                  </a:lnTo>
                  <a:lnTo>
                    <a:pt x="2" y="223"/>
                  </a:lnTo>
                  <a:lnTo>
                    <a:pt x="8" y="247"/>
                  </a:lnTo>
                  <a:lnTo>
                    <a:pt x="16" y="271"/>
                  </a:lnTo>
                  <a:lnTo>
                    <a:pt x="30" y="295"/>
                  </a:lnTo>
                  <a:lnTo>
                    <a:pt x="44" y="319"/>
                  </a:lnTo>
                  <a:lnTo>
                    <a:pt x="62" y="343"/>
                  </a:lnTo>
                  <a:lnTo>
                    <a:pt x="80" y="365"/>
                  </a:lnTo>
                  <a:lnTo>
                    <a:pt x="100" y="387"/>
                  </a:lnTo>
                  <a:lnTo>
                    <a:pt x="102" y="385"/>
                  </a:lnTo>
                  <a:lnTo>
                    <a:pt x="86" y="347"/>
                  </a:lnTo>
                  <a:lnTo>
                    <a:pt x="72" y="305"/>
                  </a:lnTo>
                  <a:lnTo>
                    <a:pt x="62" y="263"/>
                  </a:lnTo>
                  <a:lnTo>
                    <a:pt x="56" y="221"/>
                  </a:lnTo>
                  <a:lnTo>
                    <a:pt x="54" y="181"/>
                  </a:lnTo>
                  <a:lnTo>
                    <a:pt x="54" y="161"/>
                  </a:lnTo>
                  <a:lnTo>
                    <a:pt x="56" y="141"/>
                  </a:lnTo>
                  <a:lnTo>
                    <a:pt x="60" y="123"/>
                  </a:lnTo>
                  <a:lnTo>
                    <a:pt x="64" y="105"/>
                  </a:lnTo>
                  <a:lnTo>
                    <a:pt x="70" y="89"/>
                  </a:lnTo>
                  <a:lnTo>
                    <a:pt x="78" y="7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48" name="Freeform 388"/>
            <p:cNvSpPr/>
            <p:nvPr/>
          </p:nvSpPr>
          <p:spPr bwMode="auto">
            <a:xfrm flipH="1">
              <a:off x="338981" y="124168"/>
              <a:ext cx="129757" cy="146519"/>
            </a:xfrm>
            <a:custGeom>
              <a:avLst/>
              <a:gdLst>
                <a:gd name="T0" fmla="*/ 2147483647 w 417"/>
                <a:gd name="T1" fmla="*/ 2147483647 h 471"/>
                <a:gd name="T2" fmla="*/ 2147483647 w 417"/>
                <a:gd name="T3" fmla="*/ 1143932020 h 471"/>
                <a:gd name="T4" fmla="*/ 2147483647 w 417"/>
                <a:gd name="T5" fmla="*/ 541821989 h 471"/>
                <a:gd name="T6" fmla="*/ 2147483647 w 417"/>
                <a:gd name="T7" fmla="*/ 240863564 h 471"/>
                <a:gd name="T8" fmla="*/ 2147483647 w 417"/>
                <a:gd name="T9" fmla="*/ 0 h 471"/>
                <a:gd name="T10" fmla="*/ 2147483647 w 417"/>
                <a:gd name="T11" fmla="*/ 120383253 h 471"/>
                <a:gd name="T12" fmla="*/ 2147483647 w 417"/>
                <a:gd name="T13" fmla="*/ 361246856 h 471"/>
                <a:gd name="T14" fmla="*/ 2147483647 w 417"/>
                <a:gd name="T15" fmla="*/ 782685319 h 471"/>
                <a:gd name="T16" fmla="*/ 1807731054 w 417"/>
                <a:gd name="T17" fmla="*/ 1384795817 h 471"/>
                <a:gd name="T18" fmla="*/ 1265411364 w 417"/>
                <a:gd name="T19" fmla="*/ 2147483647 h 471"/>
                <a:gd name="T20" fmla="*/ 843640249 w 417"/>
                <a:gd name="T21" fmla="*/ 2147483647 h 471"/>
                <a:gd name="T22" fmla="*/ 301320637 w 417"/>
                <a:gd name="T23" fmla="*/ 2147483647 h 471"/>
                <a:gd name="T24" fmla="*/ 0 w 417"/>
                <a:gd name="T25" fmla="*/ 2147483647 h 471"/>
                <a:gd name="T26" fmla="*/ 0 w 417"/>
                <a:gd name="T27" fmla="*/ 2147483647 h 471"/>
                <a:gd name="T28" fmla="*/ 120547679 w 417"/>
                <a:gd name="T29" fmla="*/ 2147483647 h 471"/>
                <a:gd name="T30" fmla="*/ 421771582 w 417"/>
                <a:gd name="T31" fmla="*/ 2147483647 h 471"/>
                <a:gd name="T32" fmla="*/ 843640249 w 417"/>
                <a:gd name="T33" fmla="*/ 2147483647 h 471"/>
                <a:gd name="T34" fmla="*/ 1385959316 w 417"/>
                <a:gd name="T35" fmla="*/ 2147483647 h 471"/>
                <a:gd name="T36" fmla="*/ 2109050991 w 417"/>
                <a:gd name="T37" fmla="*/ 2147483647 h 471"/>
                <a:gd name="T38" fmla="*/ 2147483647 w 417"/>
                <a:gd name="T39" fmla="*/ 2147483647 h 471"/>
                <a:gd name="T40" fmla="*/ 2147483647 w 417"/>
                <a:gd name="T41" fmla="*/ 2147483647 h 471"/>
                <a:gd name="T42" fmla="*/ 2147483647 w 417"/>
                <a:gd name="T43" fmla="*/ 2147483647 h 471"/>
                <a:gd name="T44" fmla="*/ 2147483647 w 417"/>
                <a:gd name="T45" fmla="*/ 2147483647 h 471"/>
                <a:gd name="T46" fmla="*/ 2147483647 w 417"/>
                <a:gd name="T47" fmla="*/ 2147483647 h 471"/>
                <a:gd name="T48" fmla="*/ 2147483647 w 417"/>
                <a:gd name="T49" fmla="*/ 2147483647 h 471"/>
                <a:gd name="T50" fmla="*/ 2147483647 w 417"/>
                <a:gd name="T51" fmla="*/ 2147483647 h 471"/>
                <a:gd name="T52" fmla="*/ 2147483647 w 417"/>
                <a:gd name="T53" fmla="*/ 2147483647 h 471"/>
                <a:gd name="T54" fmla="*/ 2147483647 w 417"/>
                <a:gd name="T55" fmla="*/ 2147483647 h 471"/>
                <a:gd name="T56" fmla="*/ 2147483647 w 417"/>
                <a:gd name="T57" fmla="*/ 2147483647 h 471"/>
                <a:gd name="T58" fmla="*/ 2147483647 w 417"/>
                <a:gd name="T59" fmla="*/ 2147483647 h 471"/>
                <a:gd name="T60" fmla="*/ 2147483647 w 417"/>
                <a:gd name="T61" fmla="*/ 2147483647 h 471"/>
                <a:gd name="T62" fmla="*/ 2147483647 w 417"/>
                <a:gd name="T63" fmla="*/ 2147483647 h 471"/>
                <a:gd name="T64" fmla="*/ 2147483647 w 417"/>
                <a:gd name="T65" fmla="*/ 2147483647 h 471"/>
                <a:gd name="T66" fmla="*/ 2147483647 w 417"/>
                <a:gd name="T67" fmla="*/ 2147483647 h 4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7"/>
                <a:gd name="T103" fmla="*/ 0 h 471"/>
                <a:gd name="T104" fmla="*/ 417 w 417"/>
                <a:gd name="T105" fmla="*/ 471 h 4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7" h="471">
                  <a:moveTo>
                    <a:pt x="387" y="152"/>
                  </a:moveTo>
                  <a:lnTo>
                    <a:pt x="387" y="152"/>
                  </a:lnTo>
                  <a:lnTo>
                    <a:pt x="315" y="70"/>
                  </a:lnTo>
                  <a:lnTo>
                    <a:pt x="289" y="38"/>
                  </a:lnTo>
                  <a:lnTo>
                    <a:pt x="279" y="26"/>
                  </a:lnTo>
                  <a:lnTo>
                    <a:pt x="275" y="18"/>
                  </a:lnTo>
                  <a:lnTo>
                    <a:pt x="243" y="8"/>
                  </a:lnTo>
                  <a:lnTo>
                    <a:pt x="209" y="2"/>
                  </a:lnTo>
                  <a:lnTo>
                    <a:pt x="175" y="0"/>
                  </a:lnTo>
                  <a:lnTo>
                    <a:pt x="159" y="2"/>
                  </a:lnTo>
                  <a:lnTo>
                    <a:pt x="143" y="4"/>
                  </a:lnTo>
                  <a:lnTo>
                    <a:pt x="128" y="8"/>
                  </a:lnTo>
                  <a:lnTo>
                    <a:pt x="112" y="12"/>
                  </a:lnTo>
                  <a:lnTo>
                    <a:pt x="98" y="18"/>
                  </a:lnTo>
                  <a:lnTo>
                    <a:pt x="84" y="26"/>
                  </a:lnTo>
                  <a:lnTo>
                    <a:pt x="72" y="34"/>
                  </a:lnTo>
                  <a:lnTo>
                    <a:pt x="60" y="46"/>
                  </a:lnTo>
                  <a:lnTo>
                    <a:pt x="50" y="58"/>
                  </a:lnTo>
                  <a:lnTo>
                    <a:pt x="42" y="72"/>
                  </a:lnTo>
                  <a:lnTo>
                    <a:pt x="28" y="96"/>
                  </a:lnTo>
                  <a:lnTo>
                    <a:pt x="18" y="122"/>
                  </a:lnTo>
                  <a:lnTo>
                    <a:pt x="10" y="150"/>
                  </a:lnTo>
                  <a:lnTo>
                    <a:pt x="4" y="176"/>
                  </a:lnTo>
                  <a:lnTo>
                    <a:pt x="0" y="204"/>
                  </a:lnTo>
                  <a:lnTo>
                    <a:pt x="0" y="231"/>
                  </a:lnTo>
                  <a:lnTo>
                    <a:pt x="0" y="259"/>
                  </a:lnTo>
                  <a:lnTo>
                    <a:pt x="4" y="285"/>
                  </a:lnTo>
                  <a:lnTo>
                    <a:pt x="8" y="305"/>
                  </a:lnTo>
                  <a:lnTo>
                    <a:pt x="14" y="325"/>
                  </a:lnTo>
                  <a:lnTo>
                    <a:pt x="20" y="343"/>
                  </a:lnTo>
                  <a:lnTo>
                    <a:pt x="28" y="361"/>
                  </a:lnTo>
                  <a:lnTo>
                    <a:pt x="36" y="379"/>
                  </a:lnTo>
                  <a:lnTo>
                    <a:pt x="46" y="395"/>
                  </a:lnTo>
                  <a:lnTo>
                    <a:pt x="58" y="409"/>
                  </a:lnTo>
                  <a:lnTo>
                    <a:pt x="70" y="423"/>
                  </a:lnTo>
                  <a:lnTo>
                    <a:pt x="86" y="437"/>
                  </a:lnTo>
                  <a:lnTo>
                    <a:pt x="102" y="449"/>
                  </a:lnTo>
                  <a:lnTo>
                    <a:pt x="120" y="457"/>
                  </a:lnTo>
                  <a:lnTo>
                    <a:pt x="137" y="465"/>
                  </a:lnTo>
                  <a:lnTo>
                    <a:pt x="153" y="469"/>
                  </a:lnTo>
                  <a:lnTo>
                    <a:pt x="171" y="471"/>
                  </a:lnTo>
                  <a:lnTo>
                    <a:pt x="191" y="471"/>
                  </a:lnTo>
                  <a:lnTo>
                    <a:pt x="209" y="467"/>
                  </a:lnTo>
                  <a:lnTo>
                    <a:pt x="227" y="463"/>
                  </a:lnTo>
                  <a:lnTo>
                    <a:pt x="243" y="455"/>
                  </a:lnTo>
                  <a:lnTo>
                    <a:pt x="261" y="445"/>
                  </a:lnTo>
                  <a:lnTo>
                    <a:pt x="277" y="433"/>
                  </a:lnTo>
                  <a:lnTo>
                    <a:pt x="293" y="421"/>
                  </a:lnTo>
                  <a:lnTo>
                    <a:pt x="309" y="405"/>
                  </a:lnTo>
                  <a:lnTo>
                    <a:pt x="323" y="385"/>
                  </a:lnTo>
                  <a:lnTo>
                    <a:pt x="335" y="365"/>
                  </a:lnTo>
                  <a:lnTo>
                    <a:pt x="361" y="319"/>
                  </a:lnTo>
                  <a:lnTo>
                    <a:pt x="385" y="275"/>
                  </a:lnTo>
                  <a:lnTo>
                    <a:pt x="395" y="255"/>
                  </a:lnTo>
                  <a:lnTo>
                    <a:pt x="403" y="235"/>
                  </a:lnTo>
                  <a:lnTo>
                    <a:pt x="409" y="214"/>
                  </a:lnTo>
                  <a:lnTo>
                    <a:pt x="413" y="196"/>
                  </a:lnTo>
                  <a:lnTo>
                    <a:pt x="417" y="186"/>
                  </a:lnTo>
                  <a:lnTo>
                    <a:pt x="415" y="182"/>
                  </a:lnTo>
                  <a:lnTo>
                    <a:pt x="387" y="1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49" name="Freeform 389"/>
            <p:cNvSpPr/>
            <p:nvPr/>
          </p:nvSpPr>
          <p:spPr bwMode="auto">
            <a:xfrm flipH="1">
              <a:off x="285588" y="0"/>
              <a:ext cx="111752" cy="170111"/>
            </a:xfrm>
            <a:custGeom>
              <a:avLst/>
              <a:gdLst>
                <a:gd name="T0" fmla="*/ 717896157 w 360"/>
                <a:gd name="T1" fmla="*/ 2147483647 h 549"/>
                <a:gd name="T2" fmla="*/ 299107619 w 360"/>
                <a:gd name="T3" fmla="*/ 2147483647 h 549"/>
                <a:gd name="T4" fmla="*/ 59840712 w 360"/>
                <a:gd name="T5" fmla="*/ 2147483647 h 549"/>
                <a:gd name="T6" fmla="*/ 0 w 360"/>
                <a:gd name="T7" fmla="*/ 2147483647 h 549"/>
                <a:gd name="T8" fmla="*/ 239266616 w 360"/>
                <a:gd name="T9" fmla="*/ 2147483647 h 549"/>
                <a:gd name="T10" fmla="*/ 957259547 w 360"/>
                <a:gd name="T11" fmla="*/ 2147483647 h 549"/>
                <a:gd name="T12" fmla="*/ 1435792313 w 360"/>
                <a:gd name="T13" fmla="*/ 2147483647 h 549"/>
                <a:gd name="T14" fmla="*/ 2147483647 w 360"/>
                <a:gd name="T15" fmla="*/ 2147483647 h 549"/>
                <a:gd name="T16" fmla="*/ 2147483647 w 360"/>
                <a:gd name="T17" fmla="*/ 2147483647 h 549"/>
                <a:gd name="T18" fmla="*/ 2147483647 w 360"/>
                <a:gd name="T19" fmla="*/ 2147483647 h 549"/>
                <a:gd name="T20" fmla="*/ 2147483647 w 360"/>
                <a:gd name="T21" fmla="*/ 2147483647 h 549"/>
                <a:gd name="T22" fmla="*/ 2147483647 w 360"/>
                <a:gd name="T23" fmla="*/ 2147483647 h 549"/>
                <a:gd name="T24" fmla="*/ 2147483647 w 360"/>
                <a:gd name="T25" fmla="*/ 2147483647 h 549"/>
                <a:gd name="T26" fmla="*/ 2147483647 w 360"/>
                <a:gd name="T27" fmla="*/ 2147483647 h 549"/>
                <a:gd name="T28" fmla="*/ 2147483647 w 360"/>
                <a:gd name="T29" fmla="*/ 2147483647 h 549"/>
                <a:gd name="T30" fmla="*/ 2147483647 w 360"/>
                <a:gd name="T31" fmla="*/ 2147483647 h 549"/>
                <a:gd name="T32" fmla="*/ 2147483647 w 360"/>
                <a:gd name="T33" fmla="*/ 2147483647 h 549"/>
                <a:gd name="T34" fmla="*/ 2147483647 w 360"/>
                <a:gd name="T35" fmla="*/ 2147483647 h 549"/>
                <a:gd name="T36" fmla="*/ 2147483647 w 360"/>
                <a:gd name="T37" fmla="*/ 2147483647 h 549"/>
                <a:gd name="T38" fmla="*/ 2147483647 w 360"/>
                <a:gd name="T39" fmla="*/ 2147483647 h 549"/>
                <a:gd name="T40" fmla="*/ 2147483647 w 360"/>
                <a:gd name="T41" fmla="*/ 2147483647 h 549"/>
                <a:gd name="T42" fmla="*/ 2147483647 w 360"/>
                <a:gd name="T43" fmla="*/ 2147483647 h 549"/>
                <a:gd name="T44" fmla="*/ 2147483647 w 360"/>
                <a:gd name="T45" fmla="*/ 1903989915 h 549"/>
                <a:gd name="T46" fmla="*/ 2147483647 w 360"/>
                <a:gd name="T47" fmla="*/ 1427968113 h 549"/>
                <a:gd name="T48" fmla="*/ 2147483647 w 360"/>
                <a:gd name="T49" fmla="*/ 832989817 h 549"/>
                <a:gd name="T50" fmla="*/ 2147483647 w 360"/>
                <a:gd name="T51" fmla="*/ 416494908 h 549"/>
                <a:gd name="T52" fmla="*/ 2147483647 w 360"/>
                <a:gd name="T53" fmla="*/ 118957462 h 549"/>
                <a:gd name="T54" fmla="*/ 2147483647 w 360"/>
                <a:gd name="T55" fmla="*/ 0 h 549"/>
                <a:gd name="T56" fmla="*/ 2147483647 w 360"/>
                <a:gd name="T57" fmla="*/ 178483930 h 549"/>
                <a:gd name="T58" fmla="*/ 2147483647 w 360"/>
                <a:gd name="T59" fmla="*/ 892516246 h 549"/>
                <a:gd name="T60" fmla="*/ 2147483647 w 360"/>
                <a:gd name="T61" fmla="*/ 1309010690 h 549"/>
                <a:gd name="T62" fmla="*/ 1136685393 w 360"/>
                <a:gd name="T63" fmla="*/ 2147483647 h 549"/>
                <a:gd name="T64" fmla="*/ 717896157 w 360"/>
                <a:gd name="T65" fmla="*/ 2147483647 h 5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0"/>
                <a:gd name="T100" fmla="*/ 0 h 549"/>
                <a:gd name="T101" fmla="*/ 360 w 360"/>
                <a:gd name="T102" fmla="*/ 549 h 5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0" h="549">
                  <a:moveTo>
                    <a:pt x="24" y="103"/>
                  </a:moveTo>
                  <a:lnTo>
                    <a:pt x="24" y="103"/>
                  </a:lnTo>
                  <a:lnTo>
                    <a:pt x="16" y="119"/>
                  </a:lnTo>
                  <a:lnTo>
                    <a:pt x="10" y="135"/>
                  </a:lnTo>
                  <a:lnTo>
                    <a:pt x="6" y="153"/>
                  </a:lnTo>
                  <a:lnTo>
                    <a:pt x="2" y="171"/>
                  </a:lnTo>
                  <a:lnTo>
                    <a:pt x="0" y="191"/>
                  </a:lnTo>
                  <a:lnTo>
                    <a:pt x="0" y="211"/>
                  </a:lnTo>
                  <a:lnTo>
                    <a:pt x="2" y="251"/>
                  </a:lnTo>
                  <a:lnTo>
                    <a:pt x="8" y="293"/>
                  </a:lnTo>
                  <a:lnTo>
                    <a:pt x="18" y="335"/>
                  </a:lnTo>
                  <a:lnTo>
                    <a:pt x="32" y="377"/>
                  </a:lnTo>
                  <a:lnTo>
                    <a:pt x="48" y="415"/>
                  </a:lnTo>
                  <a:lnTo>
                    <a:pt x="58" y="421"/>
                  </a:lnTo>
                  <a:lnTo>
                    <a:pt x="74" y="435"/>
                  </a:lnTo>
                  <a:lnTo>
                    <a:pt x="122" y="477"/>
                  </a:lnTo>
                  <a:lnTo>
                    <a:pt x="170" y="519"/>
                  </a:lnTo>
                  <a:lnTo>
                    <a:pt x="176" y="525"/>
                  </a:lnTo>
                  <a:lnTo>
                    <a:pt x="204" y="549"/>
                  </a:lnTo>
                  <a:lnTo>
                    <a:pt x="220" y="539"/>
                  </a:lnTo>
                  <a:lnTo>
                    <a:pt x="234" y="527"/>
                  </a:lnTo>
                  <a:lnTo>
                    <a:pt x="248" y="511"/>
                  </a:lnTo>
                  <a:lnTo>
                    <a:pt x="262" y="493"/>
                  </a:lnTo>
                  <a:lnTo>
                    <a:pt x="290" y="449"/>
                  </a:lnTo>
                  <a:lnTo>
                    <a:pt x="320" y="399"/>
                  </a:lnTo>
                  <a:lnTo>
                    <a:pt x="330" y="377"/>
                  </a:lnTo>
                  <a:lnTo>
                    <a:pt x="340" y="355"/>
                  </a:lnTo>
                  <a:lnTo>
                    <a:pt x="348" y="331"/>
                  </a:lnTo>
                  <a:lnTo>
                    <a:pt x="354" y="307"/>
                  </a:lnTo>
                  <a:lnTo>
                    <a:pt x="358" y="283"/>
                  </a:lnTo>
                  <a:lnTo>
                    <a:pt x="360" y="259"/>
                  </a:lnTo>
                  <a:lnTo>
                    <a:pt x="360" y="235"/>
                  </a:lnTo>
                  <a:lnTo>
                    <a:pt x="360" y="211"/>
                  </a:lnTo>
                  <a:lnTo>
                    <a:pt x="356" y="187"/>
                  </a:lnTo>
                  <a:lnTo>
                    <a:pt x="352" y="163"/>
                  </a:lnTo>
                  <a:lnTo>
                    <a:pt x="346" y="141"/>
                  </a:lnTo>
                  <a:lnTo>
                    <a:pt x="338" y="119"/>
                  </a:lnTo>
                  <a:lnTo>
                    <a:pt x="328" y="99"/>
                  </a:lnTo>
                  <a:lnTo>
                    <a:pt x="318" y="81"/>
                  </a:lnTo>
                  <a:lnTo>
                    <a:pt x="304" y="64"/>
                  </a:lnTo>
                  <a:lnTo>
                    <a:pt x="290" y="48"/>
                  </a:lnTo>
                  <a:lnTo>
                    <a:pt x="278" y="38"/>
                  </a:lnTo>
                  <a:lnTo>
                    <a:pt x="268" y="28"/>
                  </a:lnTo>
                  <a:lnTo>
                    <a:pt x="256" y="20"/>
                  </a:lnTo>
                  <a:lnTo>
                    <a:pt x="244" y="14"/>
                  </a:lnTo>
                  <a:lnTo>
                    <a:pt x="232" y="8"/>
                  </a:lnTo>
                  <a:lnTo>
                    <a:pt x="218" y="4"/>
                  </a:lnTo>
                  <a:lnTo>
                    <a:pt x="206" y="2"/>
                  </a:lnTo>
                  <a:lnTo>
                    <a:pt x="194" y="0"/>
                  </a:lnTo>
                  <a:lnTo>
                    <a:pt x="168" y="0"/>
                  </a:lnTo>
                  <a:lnTo>
                    <a:pt x="142" y="6"/>
                  </a:lnTo>
                  <a:lnTo>
                    <a:pt x="116" y="16"/>
                  </a:lnTo>
                  <a:lnTo>
                    <a:pt x="92" y="30"/>
                  </a:lnTo>
                  <a:lnTo>
                    <a:pt x="74" y="44"/>
                  </a:lnTo>
                  <a:lnTo>
                    <a:pt x="56" y="62"/>
                  </a:lnTo>
                  <a:lnTo>
                    <a:pt x="38" y="81"/>
                  </a:lnTo>
                  <a:lnTo>
                    <a:pt x="24" y="10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50" name="Freeform 390"/>
            <p:cNvSpPr/>
            <p:nvPr/>
          </p:nvSpPr>
          <p:spPr bwMode="auto">
            <a:xfrm flipH="1">
              <a:off x="147140" y="128514"/>
              <a:ext cx="235921" cy="243991"/>
            </a:xfrm>
            <a:custGeom>
              <a:avLst/>
              <a:gdLst>
                <a:gd name="T0" fmla="*/ 2147483647 w 761"/>
                <a:gd name="T1" fmla="*/ 2147483647 h 784"/>
                <a:gd name="T2" fmla="*/ 2147483647 w 761"/>
                <a:gd name="T3" fmla="*/ 2147483647 h 784"/>
                <a:gd name="T4" fmla="*/ 2147483647 w 761"/>
                <a:gd name="T5" fmla="*/ 2147483647 h 784"/>
                <a:gd name="T6" fmla="*/ 2147483647 w 761"/>
                <a:gd name="T7" fmla="*/ 2147483647 h 784"/>
                <a:gd name="T8" fmla="*/ 2147483647 w 761"/>
                <a:gd name="T9" fmla="*/ 2147483647 h 784"/>
                <a:gd name="T10" fmla="*/ 2147483647 w 761"/>
                <a:gd name="T11" fmla="*/ 2147483647 h 784"/>
                <a:gd name="T12" fmla="*/ 2147483647 w 761"/>
                <a:gd name="T13" fmla="*/ 2147483647 h 784"/>
                <a:gd name="T14" fmla="*/ 2147483647 w 761"/>
                <a:gd name="T15" fmla="*/ 2147483647 h 784"/>
                <a:gd name="T16" fmla="*/ 2147483647 w 761"/>
                <a:gd name="T17" fmla="*/ 2147483647 h 784"/>
                <a:gd name="T18" fmla="*/ 2147483647 w 761"/>
                <a:gd name="T19" fmla="*/ 2147483647 h 784"/>
                <a:gd name="T20" fmla="*/ 2147483647 w 761"/>
                <a:gd name="T21" fmla="*/ 2147483647 h 784"/>
                <a:gd name="T22" fmla="*/ 2147483647 w 761"/>
                <a:gd name="T23" fmla="*/ 2147483647 h 784"/>
                <a:gd name="T24" fmla="*/ 2147483647 w 761"/>
                <a:gd name="T25" fmla="*/ 1868789352 h 784"/>
                <a:gd name="T26" fmla="*/ 2147483647 w 761"/>
                <a:gd name="T27" fmla="*/ 1868789352 h 784"/>
                <a:gd name="T28" fmla="*/ 834225999 w 761"/>
                <a:gd name="T29" fmla="*/ 602816457 h 784"/>
                <a:gd name="T30" fmla="*/ 357525450 w 761"/>
                <a:gd name="T31" fmla="*/ 180825673 h 784"/>
                <a:gd name="T32" fmla="*/ 59587569 w 761"/>
                <a:gd name="T33" fmla="*/ 0 h 784"/>
                <a:gd name="T34" fmla="*/ 0 w 761"/>
                <a:gd name="T35" fmla="*/ 60243059 h 784"/>
                <a:gd name="T36" fmla="*/ 0 w 761"/>
                <a:gd name="T37" fmla="*/ 60243059 h 784"/>
                <a:gd name="T38" fmla="*/ 0 w 761"/>
                <a:gd name="T39" fmla="*/ 60243059 h 784"/>
                <a:gd name="T40" fmla="*/ 0 w 761"/>
                <a:gd name="T41" fmla="*/ 60243059 h 784"/>
                <a:gd name="T42" fmla="*/ 0 w 761"/>
                <a:gd name="T43" fmla="*/ 120582594 h 784"/>
                <a:gd name="T44" fmla="*/ 0 w 761"/>
                <a:gd name="T45" fmla="*/ 120582594 h 784"/>
                <a:gd name="T46" fmla="*/ 119175137 w 761"/>
                <a:gd name="T47" fmla="*/ 361748133 h 784"/>
                <a:gd name="T48" fmla="*/ 417112999 w 761"/>
                <a:gd name="T49" fmla="*/ 723399168 h 784"/>
                <a:gd name="T50" fmla="*/ 1191846778 w 761"/>
                <a:gd name="T51" fmla="*/ 1687963446 h 784"/>
                <a:gd name="T52" fmla="*/ 2147483647 w 761"/>
                <a:gd name="T53" fmla="*/ 2147483647 h 784"/>
                <a:gd name="T54" fmla="*/ 2147483647 w 761"/>
                <a:gd name="T55" fmla="*/ 2147483647 h 784"/>
                <a:gd name="T56" fmla="*/ 2147483647 w 761"/>
                <a:gd name="T57" fmla="*/ 2147483647 h 784"/>
                <a:gd name="T58" fmla="*/ 2147483647 w 761"/>
                <a:gd name="T59" fmla="*/ 2147483647 h 784"/>
                <a:gd name="T60" fmla="*/ 2147483647 w 761"/>
                <a:gd name="T61" fmla="*/ 2147483647 h 784"/>
                <a:gd name="T62" fmla="*/ 2147483647 w 761"/>
                <a:gd name="T63" fmla="*/ 2147483647 h 784"/>
                <a:gd name="T64" fmla="*/ 2147483647 w 761"/>
                <a:gd name="T65" fmla="*/ 2147483647 h 784"/>
                <a:gd name="T66" fmla="*/ 2147483647 w 761"/>
                <a:gd name="T67" fmla="*/ 2147483647 h 784"/>
                <a:gd name="T68" fmla="*/ 2147483647 w 761"/>
                <a:gd name="T69" fmla="*/ 2147483647 h 784"/>
                <a:gd name="T70" fmla="*/ 2147483647 w 761"/>
                <a:gd name="T71" fmla="*/ 2147483647 h 784"/>
                <a:gd name="T72" fmla="*/ 2147483647 w 761"/>
                <a:gd name="T73" fmla="*/ 2147483647 h 784"/>
                <a:gd name="T74" fmla="*/ 2147483647 w 761"/>
                <a:gd name="T75" fmla="*/ 2147483647 h 784"/>
                <a:gd name="T76" fmla="*/ 2147483647 w 761"/>
                <a:gd name="T77" fmla="*/ 2147483647 h 784"/>
                <a:gd name="T78" fmla="*/ 2147483647 w 761"/>
                <a:gd name="T79" fmla="*/ 2147483647 h 784"/>
                <a:gd name="T80" fmla="*/ 2147483647 w 761"/>
                <a:gd name="T81" fmla="*/ 2147483647 h 784"/>
                <a:gd name="T82" fmla="*/ 2147483647 w 761"/>
                <a:gd name="T83" fmla="*/ 2147483647 h 784"/>
                <a:gd name="T84" fmla="*/ 2147483647 w 761"/>
                <a:gd name="T85" fmla="*/ 2147483647 h 784"/>
                <a:gd name="T86" fmla="*/ 2147483647 w 761"/>
                <a:gd name="T87" fmla="*/ 2147483647 h 784"/>
                <a:gd name="T88" fmla="*/ 2147483647 w 761"/>
                <a:gd name="T89" fmla="*/ 2147483647 h 784"/>
                <a:gd name="T90" fmla="*/ 2147483647 w 761"/>
                <a:gd name="T91" fmla="*/ 2147483647 h 784"/>
                <a:gd name="T92" fmla="*/ 2147483647 w 761"/>
                <a:gd name="T93" fmla="*/ 2147483647 h 784"/>
                <a:gd name="T94" fmla="*/ 2147483647 w 761"/>
                <a:gd name="T95" fmla="*/ 2147483647 h 784"/>
                <a:gd name="T96" fmla="*/ 2147483647 w 761"/>
                <a:gd name="T97" fmla="*/ 2147483647 h 784"/>
                <a:gd name="T98" fmla="*/ 2147483647 w 761"/>
                <a:gd name="T99" fmla="*/ 2147483647 h 784"/>
                <a:gd name="T100" fmla="*/ 2147483647 w 761"/>
                <a:gd name="T101" fmla="*/ 2147483647 h 784"/>
                <a:gd name="T102" fmla="*/ 2147483647 w 761"/>
                <a:gd name="T103" fmla="*/ 2147483647 h 78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61"/>
                <a:gd name="T157" fmla="*/ 0 h 784"/>
                <a:gd name="T158" fmla="*/ 761 w 761"/>
                <a:gd name="T159" fmla="*/ 784 h 78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61" h="784">
                  <a:moveTo>
                    <a:pt x="761" y="691"/>
                  </a:moveTo>
                  <a:lnTo>
                    <a:pt x="761" y="691"/>
                  </a:lnTo>
                  <a:lnTo>
                    <a:pt x="745" y="677"/>
                  </a:lnTo>
                  <a:lnTo>
                    <a:pt x="497" y="445"/>
                  </a:lnTo>
                  <a:lnTo>
                    <a:pt x="322" y="283"/>
                  </a:lnTo>
                  <a:lnTo>
                    <a:pt x="158" y="134"/>
                  </a:lnTo>
                  <a:lnTo>
                    <a:pt x="130" y="110"/>
                  </a:lnTo>
                  <a:lnTo>
                    <a:pt x="124" y="104"/>
                  </a:lnTo>
                  <a:lnTo>
                    <a:pt x="76" y="62"/>
                  </a:lnTo>
                  <a:lnTo>
                    <a:pt x="28" y="20"/>
                  </a:lnTo>
                  <a:lnTo>
                    <a:pt x="12" y="6"/>
                  </a:lnTo>
                  <a:lnTo>
                    <a:pt x="2" y="0"/>
                  </a:lnTo>
                  <a:lnTo>
                    <a:pt x="0" y="2"/>
                  </a:lnTo>
                  <a:lnTo>
                    <a:pt x="0" y="4"/>
                  </a:lnTo>
                  <a:lnTo>
                    <a:pt x="4" y="12"/>
                  </a:lnTo>
                  <a:lnTo>
                    <a:pt x="14" y="24"/>
                  </a:lnTo>
                  <a:lnTo>
                    <a:pt x="40" y="56"/>
                  </a:lnTo>
                  <a:lnTo>
                    <a:pt x="112" y="138"/>
                  </a:lnTo>
                  <a:lnTo>
                    <a:pt x="140" y="168"/>
                  </a:lnTo>
                  <a:lnTo>
                    <a:pt x="142" y="172"/>
                  </a:lnTo>
                  <a:lnTo>
                    <a:pt x="294" y="339"/>
                  </a:lnTo>
                  <a:lnTo>
                    <a:pt x="459" y="517"/>
                  </a:lnTo>
                  <a:lnTo>
                    <a:pt x="693" y="769"/>
                  </a:lnTo>
                  <a:lnTo>
                    <a:pt x="707" y="784"/>
                  </a:lnTo>
                  <a:lnTo>
                    <a:pt x="715" y="782"/>
                  </a:lnTo>
                  <a:lnTo>
                    <a:pt x="721" y="779"/>
                  </a:lnTo>
                  <a:lnTo>
                    <a:pt x="727" y="773"/>
                  </a:lnTo>
                  <a:lnTo>
                    <a:pt x="737" y="765"/>
                  </a:lnTo>
                  <a:lnTo>
                    <a:pt x="745" y="751"/>
                  </a:lnTo>
                  <a:lnTo>
                    <a:pt x="753" y="737"/>
                  </a:lnTo>
                  <a:lnTo>
                    <a:pt x="757" y="723"/>
                  </a:lnTo>
                  <a:lnTo>
                    <a:pt x="761" y="711"/>
                  </a:lnTo>
                  <a:lnTo>
                    <a:pt x="761" y="701"/>
                  </a:lnTo>
                  <a:lnTo>
                    <a:pt x="761" y="69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51" name="Freeform 406"/>
            <p:cNvSpPr/>
            <p:nvPr/>
          </p:nvSpPr>
          <p:spPr bwMode="auto">
            <a:xfrm flipH="1">
              <a:off x="31663" y="560620"/>
              <a:ext cx="10555" cy="22971"/>
            </a:xfrm>
            <a:custGeom>
              <a:avLst/>
              <a:gdLst>
                <a:gd name="T0" fmla="*/ 299143855 w 34"/>
                <a:gd name="T1" fmla="*/ 0 h 74"/>
                <a:gd name="T2" fmla="*/ 299143855 w 34"/>
                <a:gd name="T3" fmla="*/ 0 h 74"/>
                <a:gd name="T4" fmla="*/ 119696169 w 34"/>
                <a:gd name="T5" fmla="*/ 1136660797 h 74"/>
                <a:gd name="T6" fmla="*/ 0 w 34"/>
                <a:gd name="T7" fmla="*/ 2147483647 h 74"/>
                <a:gd name="T8" fmla="*/ 1017224320 w 34"/>
                <a:gd name="T9" fmla="*/ 1495600839 h 74"/>
                <a:gd name="T10" fmla="*/ 1017224320 w 34"/>
                <a:gd name="T11" fmla="*/ 1495600839 h 74"/>
                <a:gd name="T12" fmla="*/ 1017224320 w 34"/>
                <a:gd name="T13" fmla="*/ 1375921978 h 74"/>
                <a:gd name="T14" fmla="*/ 897528190 w 34"/>
                <a:gd name="T15" fmla="*/ 1076821367 h 74"/>
                <a:gd name="T16" fmla="*/ 658232167 w 34"/>
                <a:gd name="T17" fmla="*/ 598201999 h 74"/>
                <a:gd name="T18" fmla="*/ 299143855 w 34"/>
                <a:gd name="T19" fmla="*/ 0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74"/>
                <a:gd name="T32" fmla="*/ 34 w 34"/>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74">
                  <a:moveTo>
                    <a:pt x="10" y="0"/>
                  </a:moveTo>
                  <a:lnTo>
                    <a:pt x="10" y="0"/>
                  </a:lnTo>
                  <a:lnTo>
                    <a:pt x="4" y="38"/>
                  </a:lnTo>
                  <a:lnTo>
                    <a:pt x="0" y="74"/>
                  </a:lnTo>
                  <a:lnTo>
                    <a:pt x="34" y="50"/>
                  </a:lnTo>
                  <a:lnTo>
                    <a:pt x="34" y="46"/>
                  </a:lnTo>
                  <a:lnTo>
                    <a:pt x="30" y="36"/>
                  </a:lnTo>
                  <a:lnTo>
                    <a:pt x="22" y="20"/>
                  </a:lnTo>
                  <a:lnTo>
                    <a:pt x="10" y="0"/>
                  </a:ln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52" name="Freeform 408"/>
            <p:cNvSpPr/>
            <p:nvPr/>
          </p:nvSpPr>
          <p:spPr bwMode="auto">
            <a:xfrm flipH="1">
              <a:off x="0" y="512194"/>
              <a:ext cx="621" cy="621"/>
            </a:xfrm>
            <a:custGeom>
              <a:avLst/>
              <a:gdLst>
                <a:gd name="T0" fmla="*/ 0 w 621"/>
                <a:gd name="T1" fmla="*/ 0 h 2"/>
                <a:gd name="T2" fmla="*/ 0 w 621"/>
                <a:gd name="T3" fmla="*/ 0 h 2"/>
                <a:gd name="T4" fmla="*/ 0 w 621"/>
                <a:gd name="T5" fmla="*/ 0 h 2"/>
                <a:gd name="T6" fmla="*/ 0 w 621"/>
                <a:gd name="T7" fmla="*/ 0 h 2"/>
                <a:gd name="T8" fmla="*/ 0 w 621"/>
                <a:gd name="T9" fmla="*/ 59870601 h 2"/>
                <a:gd name="T10" fmla="*/ 0 w 621"/>
                <a:gd name="T11" fmla="*/ 59870601 h 2"/>
                <a:gd name="T12" fmla="*/ 0 w 621"/>
                <a:gd name="T13" fmla="*/ 0 h 2"/>
                <a:gd name="T14" fmla="*/ 0 60000 65536"/>
                <a:gd name="T15" fmla="*/ 0 60000 65536"/>
                <a:gd name="T16" fmla="*/ 0 60000 65536"/>
                <a:gd name="T17" fmla="*/ 0 60000 65536"/>
                <a:gd name="T18" fmla="*/ 0 60000 65536"/>
                <a:gd name="T19" fmla="*/ 0 60000 65536"/>
                <a:gd name="T20" fmla="*/ 0 60000 65536"/>
                <a:gd name="T21" fmla="*/ 0 w 621"/>
                <a:gd name="T22" fmla="*/ 0 h 2"/>
                <a:gd name="T23" fmla="*/ 621 w 621"/>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1" h="2">
                  <a:moveTo>
                    <a:pt x="0" y="0"/>
                  </a:moveTo>
                  <a:lnTo>
                    <a:pt x="0" y="0"/>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53" name="Freeform 409"/>
            <p:cNvSpPr/>
            <p:nvPr/>
          </p:nvSpPr>
          <p:spPr bwMode="auto">
            <a:xfrm flipH="1">
              <a:off x="0" y="512194"/>
              <a:ext cx="621" cy="621"/>
            </a:xfrm>
            <a:custGeom>
              <a:avLst/>
              <a:gdLst>
                <a:gd name="T0" fmla="*/ 0 w 621"/>
                <a:gd name="T1" fmla="*/ 0 h 2"/>
                <a:gd name="T2" fmla="*/ 0 w 621"/>
                <a:gd name="T3" fmla="*/ 0 h 2"/>
                <a:gd name="T4" fmla="*/ 0 w 621"/>
                <a:gd name="T5" fmla="*/ 0 h 2"/>
                <a:gd name="T6" fmla="*/ 0 w 621"/>
                <a:gd name="T7" fmla="*/ 0 h 2"/>
                <a:gd name="T8" fmla="*/ 0 w 621"/>
                <a:gd name="T9" fmla="*/ 59870601 h 2"/>
                <a:gd name="T10" fmla="*/ 0 w 621"/>
                <a:gd name="T11" fmla="*/ 59870601 h 2"/>
                <a:gd name="T12" fmla="*/ 0 w 621"/>
                <a:gd name="T13" fmla="*/ 0 h 2"/>
                <a:gd name="T14" fmla="*/ 0 60000 65536"/>
                <a:gd name="T15" fmla="*/ 0 60000 65536"/>
                <a:gd name="T16" fmla="*/ 0 60000 65536"/>
                <a:gd name="T17" fmla="*/ 0 60000 65536"/>
                <a:gd name="T18" fmla="*/ 0 60000 65536"/>
                <a:gd name="T19" fmla="*/ 0 60000 65536"/>
                <a:gd name="T20" fmla="*/ 0 60000 65536"/>
                <a:gd name="T21" fmla="*/ 0 w 621"/>
                <a:gd name="T22" fmla="*/ 0 h 2"/>
                <a:gd name="T23" fmla="*/ 621 w 621"/>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1" h="2">
                  <a:moveTo>
                    <a:pt x="0" y="0"/>
                  </a:moveTo>
                  <a:lnTo>
                    <a:pt x="0" y="0"/>
                  </a:lnTo>
                  <a:lnTo>
                    <a:pt x="0" y="2"/>
                  </a:lnTo>
                  <a:lnTo>
                    <a:pt x="0" y="0"/>
                  </a:ln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sp>
        <p:nvSpPr>
          <p:cNvPr id="9234" name="TextBox 13"/>
          <p:cNvSpPr txBox="1">
            <a:spLocks noChangeArrowheads="1"/>
          </p:cNvSpPr>
          <p:nvPr/>
        </p:nvSpPr>
        <p:spPr bwMode="auto">
          <a:xfrm>
            <a:off x="2857500" y="2333625"/>
            <a:ext cx="12763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600" b="1">
                <a:solidFill>
                  <a:srgbClr val="445469"/>
                </a:solidFill>
                <a:latin typeface="Arial" panose="020B0604020202090204" pitchFamily="34" charset="0"/>
                <a:ea typeface="微软雅黑" panose="020B0503020204020204" pitchFamily="34" charset="-122"/>
                <a:sym typeface="Arial" panose="020B0604020202090204" pitchFamily="34" charset="0"/>
              </a:rPr>
              <a:t>文献资料法</a:t>
            </a:r>
            <a:endParaRPr lang="zh-CN" altLang="en-US" sz="1600" b="1">
              <a:solidFill>
                <a:srgbClr val="445469"/>
              </a:solidFill>
              <a:latin typeface="Arial" panose="020B0604020202090204" pitchFamily="34" charset="0"/>
              <a:ea typeface="微软雅黑" panose="020B0503020204020204" pitchFamily="34" charset="-122"/>
              <a:sym typeface="Arial" panose="020B0604020202090204" pitchFamily="34" charset="0"/>
            </a:endParaRPr>
          </a:p>
        </p:txBody>
      </p:sp>
      <p:sp>
        <p:nvSpPr>
          <p:cNvPr id="9235" name="TextBox 13"/>
          <p:cNvSpPr txBox="1">
            <a:spLocks noChangeArrowheads="1"/>
          </p:cNvSpPr>
          <p:nvPr/>
        </p:nvSpPr>
        <p:spPr bwMode="auto">
          <a:xfrm>
            <a:off x="2133600" y="2654300"/>
            <a:ext cx="2000250" cy="62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pPr>
            <a:r>
              <a:rPr lang="zh-CN" altLang="en-US" sz="1200">
                <a:solidFill>
                  <a:srgbClr val="445469"/>
                </a:solidFill>
                <a:latin typeface="Arial" panose="020B0604020202090204" pitchFamily="34" charset="0"/>
                <a:ea typeface="微软雅黑" panose="020B0503020204020204" pitchFamily="34" charset="-122"/>
                <a:sym typeface="Arial" panose="020B0604020202090204" pitchFamily="34" charset="0"/>
              </a:rPr>
              <a:t>关键词：家庭教养方式</a:t>
            </a:r>
            <a:endParaRPr lang="zh-CN" altLang="en-US" sz="1200">
              <a:solidFill>
                <a:srgbClr val="445469"/>
              </a:solidFill>
              <a:latin typeface="Arial" panose="020B0604020202090204" pitchFamily="34" charset="0"/>
              <a:ea typeface="微软雅黑" panose="020B0503020204020204" pitchFamily="34" charset="-122"/>
              <a:sym typeface="Arial" panose="020B0604020202090204" pitchFamily="34" charset="0"/>
            </a:endParaRPr>
          </a:p>
          <a:p>
            <a:pPr algn="r" eaLnBrk="1" hangingPunct="1">
              <a:spcBef>
                <a:spcPct val="20000"/>
              </a:spcBef>
            </a:pPr>
            <a:r>
              <a:rPr lang="zh-CN" altLang="en-US" sz="1200">
                <a:solidFill>
                  <a:srgbClr val="445469"/>
                </a:solidFill>
                <a:latin typeface="Arial" panose="020B0604020202090204" pitchFamily="34" charset="0"/>
                <a:ea typeface="微软雅黑" panose="020B0503020204020204" pitchFamily="34" charset="-122"/>
                <a:sym typeface="Arial" panose="020B0604020202090204" pitchFamily="34" charset="0"/>
              </a:rPr>
              <a:t>大学生适应能力</a:t>
            </a:r>
            <a:endParaRPr lang="zh-CN" altLang="en-US" sz="1200">
              <a:solidFill>
                <a:srgbClr val="445469"/>
              </a:solidFill>
              <a:latin typeface="Arial" panose="020B0604020202090204" pitchFamily="34" charset="0"/>
              <a:ea typeface="微软雅黑" panose="020B0503020204020204" pitchFamily="34" charset="-122"/>
              <a:sym typeface="Arial" panose="020B0604020202090204" pitchFamily="34" charset="0"/>
            </a:endParaRPr>
          </a:p>
          <a:p>
            <a:pPr algn="r" eaLnBrk="1" hangingPunct="1">
              <a:spcBef>
                <a:spcPct val="20000"/>
              </a:spcBef>
            </a:pPr>
            <a:r>
              <a:rPr lang="zh-CN" altLang="en-US" sz="1200">
                <a:solidFill>
                  <a:srgbClr val="445469"/>
                </a:solidFill>
                <a:latin typeface="Arial" panose="020B0604020202090204" pitchFamily="34" charset="0"/>
                <a:ea typeface="微软雅黑" panose="020B0503020204020204" pitchFamily="34" charset="-122"/>
                <a:sym typeface="Arial" panose="020B0604020202090204" pitchFamily="34" charset="0"/>
              </a:rPr>
              <a:t>高水平运动员</a:t>
            </a:r>
            <a:endParaRPr lang="zh-CN" altLang="en-US" sz="1200">
              <a:solidFill>
                <a:srgbClr val="445469"/>
              </a:solidFill>
              <a:latin typeface="Arial" panose="020B0604020202090204" pitchFamily="34" charset="0"/>
              <a:ea typeface="微软雅黑" panose="020B0503020204020204" pitchFamily="34" charset="-122"/>
              <a:sym typeface="Arial" panose="020B0604020202090204" pitchFamily="34" charset="0"/>
            </a:endParaRPr>
          </a:p>
        </p:txBody>
      </p:sp>
      <p:sp>
        <p:nvSpPr>
          <p:cNvPr id="9236" name="TextBox 13"/>
          <p:cNvSpPr txBox="1">
            <a:spLocks noChangeArrowheads="1"/>
          </p:cNvSpPr>
          <p:nvPr/>
        </p:nvSpPr>
        <p:spPr bwMode="auto">
          <a:xfrm>
            <a:off x="7829550" y="2333625"/>
            <a:ext cx="1497013"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600" b="1">
                <a:solidFill>
                  <a:srgbClr val="445469"/>
                </a:solidFill>
                <a:latin typeface="Arial" panose="020B0604020202090204" pitchFamily="34" charset="0"/>
                <a:ea typeface="微软雅黑" panose="020B0503020204020204" pitchFamily="34" charset="-122"/>
                <a:sym typeface="Arial" panose="020B0604020202090204" pitchFamily="34" charset="0"/>
              </a:rPr>
              <a:t>问卷法</a:t>
            </a:r>
            <a:endParaRPr lang="zh-CN" altLang="en-US" sz="1600" b="1">
              <a:solidFill>
                <a:srgbClr val="445469"/>
              </a:solidFill>
              <a:latin typeface="Arial" panose="020B0604020202090204" pitchFamily="34" charset="0"/>
              <a:ea typeface="微软雅黑" panose="020B0503020204020204" pitchFamily="34" charset="-122"/>
              <a:sym typeface="Arial" panose="020B0604020202090204" pitchFamily="34" charset="0"/>
            </a:endParaRPr>
          </a:p>
        </p:txBody>
      </p:sp>
      <p:sp>
        <p:nvSpPr>
          <p:cNvPr id="9237" name="TextBox 13"/>
          <p:cNvSpPr txBox="1">
            <a:spLocks noChangeArrowheads="1"/>
          </p:cNvSpPr>
          <p:nvPr/>
        </p:nvSpPr>
        <p:spPr bwMode="auto">
          <a:xfrm>
            <a:off x="7829550" y="2654300"/>
            <a:ext cx="2005013"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a:solidFill>
                  <a:srgbClr val="445469"/>
                </a:solidFill>
                <a:latin typeface="Arial" panose="020B0604020202090204" pitchFamily="34" charset="0"/>
                <a:ea typeface="微软雅黑" panose="020B0503020204020204" pitchFamily="34" charset="-122"/>
                <a:sym typeface="Arial" panose="020B0604020202090204" pitchFamily="34" charset="0"/>
              </a:rPr>
              <a:t>运用家庭教养方式与大学生适应能力的成熟量表进行研究。</a:t>
            </a:r>
            <a:endParaRPr lang="zh-CN" altLang="en-US" sz="1200">
              <a:solidFill>
                <a:srgbClr val="445469"/>
              </a:solidFill>
              <a:latin typeface="Arial" panose="020B0604020202090204" pitchFamily="34" charset="0"/>
              <a:ea typeface="微软雅黑" panose="020B0503020204020204" pitchFamily="34" charset="-122"/>
              <a:sym typeface="Arial" panose="020B0604020202090204" pitchFamily="34" charset="0"/>
            </a:endParaRPr>
          </a:p>
        </p:txBody>
      </p:sp>
      <p:sp>
        <p:nvSpPr>
          <p:cNvPr id="9238" name="TextBox 13"/>
          <p:cNvSpPr txBox="1">
            <a:spLocks noChangeArrowheads="1"/>
          </p:cNvSpPr>
          <p:nvPr/>
        </p:nvSpPr>
        <p:spPr bwMode="auto">
          <a:xfrm>
            <a:off x="2857500" y="4619625"/>
            <a:ext cx="12763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600" b="1">
                <a:solidFill>
                  <a:srgbClr val="445469"/>
                </a:solidFill>
                <a:latin typeface="Arial" panose="020B0604020202090204" pitchFamily="34" charset="0"/>
                <a:ea typeface="微软雅黑" panose="020B0503020204020204" pitchFamily="34" charset="-122"/>
                <a:sym typeface="Arial" panose="020B0604020202090204" pitchFamily="34" charset="0"/>
              </a:rPr>
              <a:t>访谈法</a:t>
            </a:r>
            <a:endParaRPr lang="zh-CN" altLang="en-US" sz="1600" b="1">
              <a:solidFill>
                <a:srgbClr val="445469"/>
              </a:solidFill>
              <a:latin typeface="Arial" panose="020B0604020202090204" pitchFamily="34" charset="0"/>
              <a:ea typeface="微软雅黑" panose="020B0503020204020204" pitchFamily="34" charset="-122"/>
              <a:sym typeface="Arial" panose="020B0604020202090204" pitchFamily="34" charset="0"/>
            </a:endParaRPr>
          </a:p>
        </p:txBody>
      </p:sp>
      <p:sp>
        <p:nvSpPr>
          <p:cNvPr id="9239" name="TextBox 13"/>
          <p:cNvSpPr txBox="1">
            <a:spLocks noChangeArrowheads="1"/>
          </p:cNvSpPr>
          <p:nvPr/>
        </p:nvSpPr>
        <p:spPr bwMode="auto">
          <a:xfrm>
            <a:off x="2133600" y="4940300"/>
            <a:ext cx="2000250"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pPr>
            <a:r>
              <a:rPr lang="zh-CN" altLang="en-US" sz="1200">
                <a:solidFill>
                  <a:srgbClr val="445469"/>
                </a:solidFill>
                <a:latin typeface="Arial" panose="020B0604020202090204" pitchFamily="34" charset="0"/>
                <a:ea typeface="微软雅黑" panose="020B0503020204020204" pitchFamily="34" charset="-122"/>
                <a:sym typeface="Arial" panose="020B0604020202090204" pitchFamily="34" charset="0"/>
              </a:rPr>
              <a:t>对北京大学不同项目的</a:t>
            </a:r>
            <a:r>
              <a:rPr lang="en-US" altLang="zh-CN" sz="1200">
                <a:solidFill>
                  <a:srgbClr val="445469"/>
                </a:solidFill>
                <a:latin typeface="Arial" panose="020B0604020202090204" pitchFamily="34" charset="0"/>
                <a:ea typeface="微软雅黑" panose="020B0503020204020204" pitchFamily="34" charset="-122"/>
                <a:sym typeface="Arial" panose="020B0604020202090204" pitchFamily="34" charset="0"/>
              </a:rPr>
              <a:t>10</a:t>
            </a:r>
            <a:r>
              <a:rPr lang="zh-CN" altLang="en-US" sz="1200">
                <a:solidFill>
                  <a:srgbClr val="445469"/>
                </a:solidFill>
                <a:latin typeface="Arial" panose="020B0604020202090204" pitchFamily="34" charset="0"/>
                <a:ea typeface="微软雅黑" panose="020B0503020204020204" pitchFamily="34" charset="-122"/>
                <a:sym typeface="Arial" panose="020B0604020202090204" pitchFamily="34" charset="0"/>
              </a:rPr>
              <a:t>位高水平运动员进行访谈，前期访谈确定研究重点，后期访谈探讨研究结果出现的原因。</a:t>
            </a:r>
            <a:endParaRPr lang="zh-CN" altLang="en-US" sz="1200">
              <a:solidFill>
                <a:srgbClr val="445469"/>
              </a:solidFill>
              <a:latin typeface="Arial" panose="020B0604020202090204" pitchFamily="34" charset="0"/>
              <a:ea typeface="微软雅黑" panose="020B0503020204020204" pitchFamily="34" charset="-122"/>
              <a:sym typeface="Arial" panose="020B0604020202090204" pitchFamily="34" charset="0"/>
            </a:endParaRPr>
          </a:p>
        </p:txBody>
      </p:sp>
      <p:sp>
        <p:nvSpPr>
          <p:cNvPr id="9240" name="TextBox 13"/>
          <p:cNvSpPr txBox="1">
            <a:spLocks noChangeArrowheads="1"/>
          </p:cNvSpPr>
          <p:nvPr/>
        </p:nvSpPr>
        <p:spPr bwMode="auto">
          <a:xfrm>
            <a:off x="7829550" y="4619625"/>
            <a:ext cx="1497013"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600" b="1">
                <a:solidFill>
                  <a:srgbClr val="445469"/>
                </a:solidFill>
                <a:latin typeface="Arial" panose="020B0604020202090204" pitchFamily="34" charset="0"/>
                <a:ea typeface="微软雅黑" panose="020B0503020204020204" pitchFamily="34" charset="-122"/>
                <a:sym typeface="Arial" panose="020B0604020202090204" pitchFamily="34" charset="0"/>
              </a:rPr>
              <a:t>数理分析法</a:t>
            </a:r>
            <a:endParaRPr lang="zh-CN" altLang="en-US" sz="1600" b="1">
              <a:solidFill>
                <a:srgbClr val="445469"/>
              </a:solidFill>
              <a:latin typeface="Arial" panose="020B0604020202090204" pitchFamily="34" charset="0"/>
              <a:ea typeface="微软雅黑" panose="020B0503020204020204" pitchFamily="34" charset="-122"/>
              <a:sym typeface="Arial" panose="020B0604020202090204" pitchFamily="34" charset="0"/>
            </a:endParaRPr>
          </a:p>
        </p:txBody>
      </p:sp>
      <p:sp>
        <p:nvSpPr>
          <p:cNvPr id="9241" name="TextBox 13"/>
          <p:cNvSpPr txBox="1">
            <a:spLocks noChangeArrowheads="1"/>
          </p:cNvSpPr>
          <p:nvPr/>
        </p:nvSpPr>
        <p:spPr bwMode="auto">
          <a:xfrm>
            <a:off x="7829550" y="4940300"/>
            <a:ext cx="20050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a:solidFill>
                  <a:srgbClr val="445469"/>
                </a:solidFill>
                <a:latin typeface="Arial" panose="020B0604020202090204" pitchFamily="34" charset="0"/>
                <a:ea typeface="微软雅黑" panose="020B0503020204020204" pitchFamily="34" charset="-122"/>
                <a:sym typeface="Arial" panose="020B0604020202090204" pitchFamily="34" charset="0"/>
              </a:rPr>
              <a:t>描述性统计、回归分析</a:t>
            </a:r>
            <a:endParaRPr lang="zh-CN" altLang="en-US" sz="1200">
              <a:solidFill>
                <a:srgbClr val="445469"/>
              </a:solidFill>
              <a:latin typeface="Arial" panose="020B0604020202090204" pitchFamily="34" charset="0"/>
              <a:ea typeface="微软雅黑" panose="020B0503020204020204" pitchFamily="34" charset="-122"/>
              <a:sym typeface="Arial" panose="020B0604020202090204" pitchFamily="34" charset="0"/>
            </a:endParaRPr>
          </a:p>
        </p:txBody>
      </p:sp>
      <p:sp>
        <p:nvSpPr>
          <p:cNvPr id="44" name="文本框 10"/>
          <p:cNvSpPr txBox="1">
            <a:spLocks noChangeArrowheads="1"/>
          </p:cNvSpPr>
          <p:nvPr/>
        </p:nvSpPr>
        <p:spPr bwMode="auto">
          <a:xfrm>
            <a:off x="455839" y="347185"/>
            <a:ext cx="468221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研究方法</a:t>
            </a:r>
            <a:endParaRPr lang="zh-CN" altLang="en-US" sz="2800" b="1" dirty="0">
              <a:latin typeface="微软雅黑" panose="020B0503020204020204" pitchFamily="34" charset="-122"/>
              <a:ea typeface="微软雅黑" panose="020B0503020204020204" pitchFamily="34" charset="-122"/>
            </a:endParaRPr>
          </a:p>
        </p:txBody>
      </p:sp>
      <p:sp>
        <p:nvSpPr>
          <p:cNvPr id="45"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文献综述</a:t>
            </a:r>
            <a:endParaRPr lang="zh-CN" altLang="en-US" sz="2800" b="1" dirty="0">
              <a:latin typeface="微软雅黑" panose="020B0503020204020204" pitchFamily="34" charset="-122"/>
              <a:ea typeface="微软雅黑" panose="020B0503020204020204" pitchFamily="34" charset="-122"/>
            </a:endParaRP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fld>
            <a:endParaRPr lang="zh-CN" altLang="en-US"/>
          </a:p>
        </p:txBody>
      </p:sp>
      <p:graphicFrame>
        <p:nvGraphicFramePr>
          <p:cNvPr id="3" name="表格 2"/>
          <p:cNvGraphicFramePr/>
          <p:nvPr>
            <p:custDataLst>
              <p:tags r:id="rId1"/>
            </p:custDataLst>
          </p:nvPr>
        </p:nvGraphicFramePr>
        <p:xfrm>
          <a:off x="794385" y="1339850"/>
          <a:ext cx="10161270" cy="4578350"/>
        </p:xfrm>
        <a:graphic>
          <a:graphicData uri="http://schemas.openxmlformats.org/drawingml/2006/table">
            <a:tbl>
              <a:tblPr firstRow="1" bandRow="1">
                <a:tableStyleId>{5940675A-B579-460E-94D1-54222C63F5DA}</a:tableStyleId>
              </a:tblPr>
              <a:tblGrid>
                <a:gridCol w="2282825"/>
                <a:gridCol w="3973830"/>
                <a:gridCol w="3904615"/>
              </a:tblGrid>
              <a:tr h="857885">
                <a:tc rowSpan="4">
                  <a:txBody>
                    <a:bodyPr/>
                    <a:p>
                      <a:pPr indent="0" algn="ctr">
                        <a:buNone/>
                      </a:pPr>
                      <a:r>
                        <a:rPr lang="zh-CN" altLang="en-US" sz="1800" b="1">
                          <a:solidFill>
                            <a:srgbClr val="000000"/>
                          </a:solidFill>
                          <a:highlight>
                            <a:srgbClr val="FFFFFF"/>
                          </a:highlight>
                          <a:latin typeface="宋体" charset="0"/>
                          <a:cs typeface="宋体" charset="0"/>
                        </a:rPr>
                        <a:t>家庭教养方式</a:t>
                      </a:r>
                      <a:endParaRPr lang="zh-CN" altLang="en-US" sz="1800" b="1">
                        <a:solidFill>
                          <a:srgbClr val="000000"/>
                        </a:solidFill>
                        <a:highlight>
                          <a:srgbClr val="FFFFFF"/>
                        </a:highlight>
                        <a:latin typeface="宋体" charset="0"/>
                        <a:ea typeface="宋体" charset="0"/>
                        <a:cs typeface="宋体" charset="0"/>
                      </a:endParaRPr>
                    </a:p>
                  </a:txBody>
                  <a:tcPr marL="0" marR="0" marT="0" marB="1" vert="horz" anchor="ct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C0504D"/>
                      </a:solidFill>
                      <a:prstDash val="solid"/>
                      <a:headEnd type="none" w="med" len="med"/>
                      <a:tailEnd type="none" w="med" len="med"/>
                    </a:lnT>
                    <a:lnB w="12700" cap="flat" cmpd="sng">
                      <a:solidFill>
                        <a:srgbClr val="C0504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400" b="0">
                          <a:solidFill>
                            <a:srgbClr val="000000"/>
                          </a:solidFill>
                          <a:highlight>
                            <a:srgbClr val="FFFFFF"/>
                          </a:highlight>
                          <a:latin typeface="宋体" charset="0"/>
                          <a:cs typeface="宋体" charset="0"/>
                        </a:rPr>
                        <a:t>概念与维度</a:t>
                      </a:r>
                      <a:endParaRPr lang="zh-CN" altLang="en-US" sz="1400" b="0">
                        <a:solidFill>
                          <a:srgbClr val="000000"/>
                        </a:solidFill>
                        <a:highlight>
                          <a:srgbClr val="FFFFFF"/>
                        </a:highlight>
                        <a:latin typeface="宋体" charset="0"/>
                        <a:ea typeface="宋体" charset="0"/>
                        <a:cs typeface="宋体" charset="0"/>
                      </a:endParaRPr>
                    </a:p>
                  </a:txBody>
                  <a:tcPr marL="0" marR="0" marT="0" marB="1" vert="horz" anchor="ct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C0504D"/>
                      </a:solidFill>
                      <a:prstDash val="solid"/>
                      <a:headEnd type="none" w="med" len="med"/>
                      <a:tailEnd type="none" w="med" len="med"/>
                    </a:lnT>
                    <a:lnB w="12700" cap="flat" cmpd="sng">
                      <a:solidFill>
                        <a:srgbClr val="C0504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400" b="0">
                          <a:solidFill>
                            <a:srgbClr val="000000"/>
                          </a:solidFill>
                          <a:highlight>
                            <a:srgbClr val="FFFFFF"/>
                          </a:highlight>
                          <a:latin typeface="宋体" charset="0"/>
                          <a:cs typeface="宋体" charset="0"/>
                        </a:rPr>
                        <a:t>指父母对子女抚养教育过程中所表现出来的相对稳定的行为方式，是父母各种教养行为的特征概括。</a:t>
                      </a:r>
                      <a:endParaRPr lang="zh-CN" altLang="en-US" sz="1400" b="0">
                        <a:solidFill>
                          <a:srgbClr val="000000"/>
                        </a:solidFill>
                        <a:highlight>
                          <a:srgbClr val="FFFFFF"/>
                        </a:highlight>
                        <a:latin typeface="宋体" charset="0"/>
                        <a:ea typeface="宋体" charset="0"/>
                        <a:cs typeface="宋体" charset="0"/>
                      </a:endParaRPr>
                    </a:p>
                  </a:txBody>
                  <a:tcPr marL="0" marR="0" marT="0" marB="1" vert="horz" anchor="ct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C0504D"/>
                      </a:solidFill>
                      <a:prstDash val="solid"/>
                      <a:headEnd type="none" w="med" len="med"/>
                      <a:tailEnd type="none" w="med" len="med"/>
                    </a:lnT>
                    <a:lnB w="12700" cap="flat" cmpd="sng">
                      <a:solidFill>
                        <a:srgbClr val="C0504D"/>
                      </a:solidFill>
                      <a:prstDash val="solid"/>
                      <a:headEnd type="none" w="med" len="med"/>
                      <a:tailEnd type="none" w="med" len="med"/>
                    </a:lnB>
                    <a:lnTlToBr>
                      <a:noFill/>
                    </a:lnTlToBr>
                    <a:lnBlToTr>
                      <a:noFill/>
                    </a:lnBlToTr>
                    <a:solidFill>
                      <a:srgbClr val="FFFFFF"/>
                    </a:solidFill>
                  </a:tcPr>
                </a:tc>
              </a:tr>
              <a:tr h="1145540">
                <a:tc vMerge="1">
                  <a:tcP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tcPr>
                </a:tc>
                <a:tc>
                  <a:txBody>
                    <a:bodyPr/>
                    <a:p>
                      <a:pPr indent="0" algn="ctr">
                        <a:buNone/>
                      </a:pPr>
                      <a:r>
                        <a:rPr lang="zh-CN" altLang="en-US" sz="1400" b="0">
                          <a:solidFill>
                            <a:srgbClr val="000000"/>
                          </a:solidFill>
                          <a:highlight>
                            <a:srgbClr val="F2DCDB"/>
                          </a:highlight>
                          <a:latin typeface="宋体" charset="0"/>
                          <a:cs typeface="宋体" charset="0"/>
                        </a:rPr>
                        <a:t>家庭教养方式</a:t>
                      </a:r>
                      <a:r>
                        <a:rPr lang="en-US" altLang="zh-CN" sz="1400" b="0">
                          <a:solidFill>
                            <a:srgbClr val="000000"/>
                          </a:solidFill>
                          <a:highlight>
                            <a:srgbClr val="F2DCDB"/>
                          </a:highlight>
                          <a:latin typeface="Times New Roman" panose="02020603050405020304" charset="0"/>
                          <a:cs typeface="Times New Roman" panose="02020603050405020304" charset="0"/>
                        </a:rPr>
                        <a:t>VS</a:t>
                      </a:r>
                      <a:r>
                        <a:rPr lang="zh-CN" altLang="en-US" sz="1400" b="0">
                          <a:solidFill>
                            <a:srgbClr val="000000"/>
                          </a:solidFill>
                          <a:highlight>
                            <a:srgbClr val="F2DCDB"/>
                          </a:highlight>
                          <a:latin typeface="宋体" charset="0"/>
                          <a:cs typeface="宋体" charset="0"/>
                        </a:rPr>
                        <a:t>家庭背景</a:t>
                      </a:r>
                      <a:endParaRPr lang="zh-CN" altLang="en-US" sz="1400" b="0">
                        <a:solidFill>
                          <a:srgbClr val="000000"/>
                        </a:solidFill>
                        <a:highlight>
                          <a:srgbClr val="F2DCDB"/>
                        </a:highlight>
                        <a:latin typeface="宋体" charset="0"/>
                        <a:ea typeface="宋体" charset="0"/>
                        <a:cs typeface="宋体" charset="0"/>
                      </a:endParaRPr>
                    </a:p>
                  </a:txBody>
                  <a:tcPr marL="0" marR="0" marT="0" marB="1" vert="horz" anchor="ct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C0504D"/>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F2DCDB"/>
                    </a:solidFill>
                  </a:tcPr>
                </a:tc>
                <a:tc>
                  <a:txBody>
                    <a:bodyPr/>
                    <a:p>
                      <a:pPr indent="0" algn="ctr">
                        <a:buNone/>
                      </a:pPr>
                      <a:r>
                        <a:rPr lang="zh-CN" altLang="en-US" sz="1400" b="0">
                          <a:solidFill>
                            <a:srgbClr val="000000"/>
                          </a:solidFill>
                          <a:highlight>
                            <a:srgbClr val="F2DCDB"/>
                          </a:highlight>
                          <a:latin typeface="宋体" charset="0"/>
                          <a:cs typeface="宋体" charset="0"/>
                        </a:rPr>
                        <a:t>家庭教养方式是态度、行为等</a:t>
                      </a:r>
                      <a:r>
                        <a:rPr lang="zh-CN" altLang="en-US" sz="1400" b="0">
                          <a:solidFill>
                            <a:srgbClr val="FF0000"/>
                          </a:solidFill>
                          <a:highlight>
                            <a:srgbClr val="F2DCDB"/>
                          </a:highlight>
                          <a:latin typeface="宋体" charset="0"/>
                          <a:cs typeface="宋体" charset="0"/>
                        </a:rPr>
                        <a:t>主观家庭氛围感知和评价</a:t>
                      </a:r>
                      <a:r>
                        <a:rPr lang="zh-CN" altLang="en-US" sz="1400" b="0">
                          <a:solidFill>
                            <a:srgbClr val="000000"/>
                          </a:solidFill>
                          <a:highlight>
                            <a:srgbClr val="F2DCDB"/>
                          </a:highlight>
                          <a:latin typeface="宋体" charset="0"/>
                          <a:cs typeface="宋体" charset="0"/>
                        </a:rPr>
                        <a:t>；家庭背景是经济收入、受教育水平以及职业地位（</a:t>
                      </a:r>
                      <a:r>
                        <a:rPr lang="en-US" altLang="zh-CN" sz="1400" b="0">
                          <a:solidFill>
                            <a:srgbClr val="000000"/>
                          </a:solidFill>
                          <a:highlight>
                            <a:srgbClr val="F2DCDB"/>
                          </a:highlight>
                          <a:latin typeface="宋体" charset="0"/>
                          <a:cs typeface="宋体" charset="0"/>
                        </a:rPr>
                        <a:t>SES</a:t>
                      </a:r>
                      <a:r>
                        <a:rPr lang="zh-CN" altLang="en-US" sz="1400" b="0">
                          <a:solidFill>
                            <a:srgbClr val="000000"/>
                          </a:solidFill>
                          <a:highlight>
                            <a:srgbClr val="F2DCDB"/>
                          </a:highlight>
                          <a:latin typeface="宋体" charset="0"/>
                          <a:cs typeface="宋体" charset="0"/>
                        </a:rPr>
                        <a:t>）的客观体现。</a:t>
                      </a:r>
                      <a:endParaRPr lang="zh-CN" altLang="en-US" sz="1400" b="0">
                        <a:solidFill>
                          <a:srgbClr val="000000"/>
                        </a:solidFill>
                        <a:highlight>
                          <a:srgbClr val="F2DCDB"/>
                        </a:highlight>
                        <a:latin typeface="宋体" charset="0"/>
                        <a:ea typeface="宋体" charset="0"/>
                        <a:cs typeface="宋体" charset="0"/>
                      </a:endParaRPr>
                    </a:p>
                  </a:txBody>
                  <a:tcPr marL="0" marR="0" marT="0" marB="1" vert="horz" anchor="ct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C0504D"/>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F2DCDB"/>
                    </a:solidFill>
                  </a:tcPr>
                </a:tc>
              </a:tr>
              <a:tr h="571500">
                <a:tc vMerge="1">
                  <a:tcP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tcPr>
                </a:tc>
                <a:tc>
                  <a:txBody>
                    <a:bodyPr/>
                    <a:p>
                      <a:pPr indent="0" algn="ctr">
                        <a:buNone/>
                      </a:pPr>
                      <a:r>
                        <a:rPr lang="zh-CN" altLang="en-US" sz="1400" b="0">
                          <a:solidFill>
                            <a:srgbClr val="000000"/>
                          </a:solidFill>
                          <a:highlight>
                            <a:srgbClr val="FFFFFF"/>
                          </a:highlight>
                          <a:latin typeface="宋体" charset="0"/>
                          <a:cs typeface="宋体" charset="0"/>
                        </a:rPr>
                        <a:t>家庭教养方式对儿童青少年的影响</a:t>
                      </a:r>
                      <a:endParaRPr lang="zh-CN" altLang="en-US" sz="1400" b="0">
                        <a:solidFill>
                          <a:srgbClr val="000000"/>
                        </a:solidFill>
                        <a:highlight>
                          <a:srgbClr val="FFFFFF"/>
                        </a:highlight>
                        <a:latin typeface="宋体" charset="0"/>
                        <a:ea typeface="宋体" charset="0"/>
                        <a:cs typeface="宋体" charset="0"/>
                      </a:endParaRPr>
                    </a:p>
                  </a:txBody>
                  <a:tcPr marL="0" marR="0" marT="0" marB="1" vert="horz" anchor="ct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FFFFFF"/>
                    </a:solidFill>
                  </a:tcPr>
                </a:tc>
                <a:tc>
                  <a:txBody>
                    <a:bodyPr/>
                    <a:p>
                      <a:pPr indent="0" algn="ctr">
                        <a:buNone/>
                      </a:pPr>
                      <a:r>
                        <a:rPr lang="zh-CN" altLang="en-US" sz="1400" b="0">
                          <a:solidFill>
                            <a:srgbClr val="FF0000"/>
                          </a:solidFill>
                          <a:highlight>
                            <a:srgbClr val="FFFFFF"/>
                          </a:highlight>
                          <a:latin typeface="宋体" charset="0"/>
                          <a:cs typeface="宋体" charset="0"/>
                        </a:rPr>
                        <a:t>社会化、心理健康、教育机会及长远发展</a:t>
                      </a:r>
                      <a:endParaRPr lang="zh-CN" altLang="en-US" sz="1400" b="0">
                        <a:solidFill>
                          <a:srgbClr val="FF0000"/>
                        </a:solidFill>
                        <a:highlight>
                          <a:srgbClr val="FFFFFF"/>
                        </a:highlight>
                        <a:latin typeface="宋体" charset="0"/>
                        <a:ea typeface="宋体" charset="0"/>
                        <a:cs typeface="宋体" charset="0"/>
                      </a:endParaRPr>
                    </a:p>
                  </a:txBody>
                  <a:tcPr marL="0" marR="0" marT="0" marB="1" vert="horz" anchor="ct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FFFFFF"/>
                    </a:solidFill>
                  </a:tcPr>
                </a:tc>
              </a:tr>
              <a:tr h="286385">
                <a:tc vMerge="1">
                  <a:tcP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B w="12700" cap="flat" cmpd="sng">
                      <a:solidFill>
                        <a:srgbClr val="C0504D"/>
                      </a:solidFill>
                      <a:prstDash val="solid"/>
                      <a:headEnd type="none" w="med" len="med"/>
                      <a:tailEnd type="none" w="med" len="med"/>
                    </a:lnB>
                  </a:tcPr>
                </a:tc>
                <a:tc>
                  <a:txBody>
                    <a:bodyPr/>
                    <a:p>
                      <a:pPr indent="0" algn="ctr">
                        <a:buNone/>
                      </a:pPr>
                      <a:r>
                        <a:rPr lang="zh-CN" altLang="en-US" sz="1400" b="0">
                          <a:solidFill>
                            <a:srgbClr val="000000"/>
                          </a:solidFill>
                          <a:highlight>
                            <a:srgbClr val="F2DCDB"/>
                          </a:highlight>
                          <a:latin typeface="宋体" charset="0"/>
                          <a:cs typeface="宋体" charset="0"/>
                        </a:rPr>
                        <a:t>简式家庭教养方式量表（</a:t>
                      </a:r>
                      <a:r>
                        <a:rPr lang="en-US" altLang="zh-CN" sz="1400" b="0">
                          <a:solidFill>
                            <a:srgbClr val="000000"/>
                          </a:solidFill>
                          <a:highlight>
                            <a:srgbClr val="F2DCDB"/>
                          </a:highlight>
                          <a:latin typeface="宋体" charset="0"/>
                          <a:cs typeface="宋体" charset="0"/>
                        </a:rPr>
                        <a:t>s-EMBU c</a:t>
                      </a:r>
                      <a:r>
                        <a:rPr lang="zh-CN" altLang="en-US" sz="1400" b="0">
                          <a:solidFill>
                            <a:srgbClr val="000000"/>
                          </a:solidFill>
                          <a:highlight>
                            <a:srgbClr val="F2DCDB"/>
                          </a:highlight>
                          <a:latin typeface="宋体" charset="0"/>
                          <a:cs typeface="宋体" charset="0"/>
                        </a:rPr>
                        <a:t>）</a:t>
                      </a:r>
                      <a:endParaRPr lang="zh-CN" altLang="en-US" sz="1400" b="0">
                        <a:solidFill>
                          <a:srgbClr val="000000"/>
                        </a:solidFill>
                        <a:highlight>
                          <a:srgbClr val="F2DCDB"/>
                        </a:highlight>
                        <a:latin typeface="宋体" charset="0"/>
                        <a:ea typeface="宋体" charset="0"/>
                        <a:cs typeface="宋体" charset="0"/>
                      </a:endParaRPr>
                    </a:p>
                  </a:txBody>
                  <a:tcPr marL="0" marR="0" marT="0" marB="1" vert="horz" anchor="ct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F2DCDB"/>
                    </a:solidFill>
                  </a:tcPr>
                </a:tc>
                <a:tc>
                  <a:txBody>
                    <a:bodyPr/>
                    <a:p>
                      <a:pPr indent="0" algn="ctr">
                        <a:buNone/>
                      </a:pPr>
                      <a:r>
                        <a:rPr lang="zh-CN" altLang="en-US" sz="1400" b="0">
                          <a:solidFill>
                            <a:srgbClr val="FF0000"/>
                          </a:solidFill>
                          <a:highlight>
                            <a:srgbClr val="F2DCDB"/>
                          </a:highlight>
                          <a:latin typeface="宋体" charset="0"/>
                          <a:cs typeface="宋体" charset="0"/>
                        </a:rPr>
                        <a:t>拒绝、情感温暖和过度保护</a:t>
                      </a:r>
                      <a:r>
                        <a:rPr lang="zh-CN" altLang="en-US" sz="1400" b="0">
                          <a:solidFill>
                            <a:srgbClr val="000000"/>
                          </a:solidFill>
                          <a:highlight>
                            <a:srgbClr val="F2DCDB"/>
                          </a:highlight>
                          <a:latin typeface="宋体" charset="0"/>
                          <a:cs typeface="宋体" charset="0"/>
                        </a:rPr>
                        <a:t>三个维度</a:t>
                      </a:r>
                      <a:endParaRPr lang="zh-CN" altLang="en-US" sz="1400" b="0">
                        <a:solidFill>
                          <a:srgbClr val="000000"/>
                        </a:solidFill>
                        <a:highlight>
                          <a:srgbClr val="F2DCDB"/>
                        </a:highlight>
                        <a:latin typeface="宋体" charset="0"/>
                        <a:ea typeface="宋体" charset="0"/>
                        <a:cs typeface="宋体" charset="0"/>
                      </a:endParaRPr>
                    </a:p>
                  </a:txBody>
                  <a:tcPr marL="0" marR="0" marT="0" marB="1" vert="horz" anchor="ct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F2DCDB"/>
                    </a:solidFill>
                  </a:tcPr>
                </a:tc>
              </a:tr>
              <a:tr h="1144905">
                <a:tc rowSpan="3">
                  <a:txBody>
                    <a:bodyPr/>
                    <a:p>
                      <a:pPr indent="0" algn="ctr">
                        <a:buNone/>
                      </a:pPr>
                      <a:r>
                        <a:rPr lang="zh-CN" altLang="en-US" sz="1800" b="1">
                          <a:solidFill>
                            <a:srgbClr val="000000"/>
                          </a:solidFill>
                          <a:highlight>
                            <a:srgbClr val="FFFFFF"/>
                          </a:highlight>
                          <a:latin typeface="宋体" charset="0"/>
                          <a:cs typeface="宋体" charset="0"/>
                        </a:rPr>
                        <a:t>大学生适应能力</a:t>
                      </a:r>
                      <a:endParaRPr lang="zh-CN" altLang="en-US" sz="1800" b="1">
                        <a:solidFill>
                          <a:srgbClr val="000000"/>
                        </a:solidFill>
                        <a:highlight>
                          <a:srgbClr val="FFFFFF"/>
                        </a:highlight>
                        <a:latin typeface="宋体" charset="0"/>
                        <a:ea typeface="宋体" charset="0"/>
                        <a:cs typeface="宋体" charset="0"/>
                      </a:endParaRPr>
                    </a:p>
                  </a:txBody>
                  <a:tcPr marL="0" marR="0" marT="0" marB="1" vert="horz" anchor="ct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C0504D"/>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FFFFFF"/>
                    </a:solidFill>
                  </a:tcPr>
                </a:tc>
                <a:tc>
                  <a:txBody>
                    <a:bodyPr/>
                    <a:p>
                      <a:pPr indent="0" algn="ctr">
                        <a:buNone/>
                      </a:pPr>
                      <a:r>
                        <a:rPr lang="zh-CN" altLang="en-US" sz="1400" b="0">
                          <a:solidFill>
                            <a:srgbClr val="000000"/>
                          </a:solidFill>
                          <a:highlight>
                            <a:srgbClr val="FFFFFF"/>
                          </a:highlight>
                          <a:latin typeface="宋体" charset="0"/>
                          <a:cs typeface="宋体" charset="0"/>
                        </a:rPr>
                        <a:t>社会适应与大学生适应性</a:t>
                      </a:r>
                      <a:endParaRPr lang="zh-CN" altLang="en-US" sz="1400" b="0">
                        <a:solidFill>
                          <a:srgbClr val="000000"/>
                        </a:solidFill>
                        <a:highlight>
                          <a:srgbClr val="FFFFFF"/>
                        </a:highlight>
                        <a:latin typeface="宋体" charset="0"/>
                        <a:ea typeface="宋体" charset="0"/>
                        <a:cs typeface="宋体" charset="0"/>
                      </a:endParaRPr>
                    </a:p>
                  </a:txBody>
                  <a:tcPr marL="0" marR="0" marT="0" marB="1" vert="horz" anchor="ct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FFFFFF"/>
                    </a:solidFill>
                  </a:tcPr>
                </a:tc>
                <a:tc>
                  <a:txBody>
                    <a:bodyPr/>
                    <a:p>
                      <a:pPr indent="0" algn="ctr">
                        <a:buNone/>
                      </a:pPr>
                      <a:r>
                        <a:rPr lang="zh-CN" altLang="en-US" sz="1400" b="0">
                          <a:solidFill>
                            <a:srgbClr val="FF0000"/>
                          </a:solidFill>
                          <a:highlight>
                            <a:srgbClr val="FFFFFF"/>
                          </a:highlight>
                          <a:latin typeface="宋体" charset="0"/>
                          <a:cs typeface="宋体" charset="0"/>
                        </a:rPr>
                        <a:t>学习适应性</a:t>
                      </a:r>
                      <a:r>
                        <a:rPr lang="zh-CN" altLang="en-US" sz="1400" b="0">
                          <a:solidFill>
                            <a:srgbClr val="000000"/>
                          </a:solidFill>
                          <a:highlight>
                            <a:srgbClr val="FFFFFF"/>
                          </a:highlight>
                          <a:latin typeface="宋体" charset="0"/>
                          <a:cs typeface="宋体" charset="0"/>
                        </a:rPr>
                        <a:t>、</a:t>
                      </a:r>
                      <a:r>
                        <a:rPr lang="zh-CN" altLang="en-US" sz="1400" b="0">
                          <a:solidFill>
                            <a:srgbClr val="FF0000"/>
                          </a:solidFill>
                          <a:highlight>
                            <a:srgbClr val="FFFFFF"/>
                          </a:highlight>
                          <a:latin typeface="宋体" charset="0"/>
                          <a:cs typeface="宋体" charset="0"/>
                        </a:rPr>
                        <a:t>人际适应性</a:t>
                      </a:r>
                      <a:r>
                        <a:rPr lang="zh-CN" altLang="en-US" sz="1400" b="0">
                          <a:solidFill>
                            <a:srgbClr val="000000"/>
                          </a:solidFill>
                          <a:highlight>
                            <a:srgbClr val="FFFFFF"/>
                          </a:highlight>
                          <a:latin typeface="宋体" charset="0"/>
                          <a:cs typeface="宋体" charset="0"/>
                        </a:rPr>
                        <a:t>、</a:t>
                      </a:r>
                      <a:r>
                        <a:rPr lang="zh-CN" altLang="en-US" sz="1400" b="0">
                          <a:solidFill>
                            <a:srgbClr val="FF0000"/>
                          </a:solidFill>
                          <a:highlight>
                            <a:srgbClr val="FFFFFF"/>
                          </a:highlight>
                          <a:latin typeface="宋体" charset="0"/>
                          <a:cs typeface="宋体" charset="0"/>
                        </a:rPr>
                        <a:t>角色适应性</a:t>
                      </a:r>
                      <a:r>
                        <a:rPr lang="zh-CN" altLang="en-US" sz="1400" b="0">
                          <a:solidFill>
                            <a:srgbClr val="000000"/>
                          </a:solidFill>
                          <a:highlight>
                            <a:srgbClr val="FFFFFF"/>
                          </a:highlight>
                          <a:latin typeface="宋体" charset="0"/>
                          <a:cs typeface="宋体" charset="0"/>
                        </a:rPr>
                        <a:t>、</a:t>
                      </a:r>
                      <a:r>
                        <a:rPr lang="zh-CN" altLang="en-US" sz="1400" b="0">
                          <a:solidFill>
                            <a:srgbClr val="FF0000"/>
                          </a:solidFill>
                          <a:highlight>
                            <a:srgbClr val="FFFFFF"/>
                          </a:highlight>
                          <a:latin typeface="宋体" charset="0"/>
                          <a:cs typeface="宋体" charset="0"/>
                        </a:rPr>
                        <a:t>职业选择适应性</a:t>
                      </a:r>
                      <a:r>
                        <a:rPr lang="zh-CN" altLang="en-US" sz="1400" b="0">
                          <a:solidFill>
                            <a:srgbClr val="000000"/>
                          </a:solidFill>
                          <a:highlight>
                            <a:srgbClr val="FFFFFF"/>
                          </a:highlight>
                          <a:latin typeface="宋体" charset="0"/>
                          <a:cs typeface="宋体" charset="0"/>
                        </a:rPr>
                        <a:t>、生活自理适应性、环境的总体认同、身心症状表现（卢谢峰，</a:t>
                      </a:r>
                      <a:r>
                        <a:rPr lang="en-US" altLang="zh-CN" sz="1400" b="0">
                          <a:solidFill>
                            <a:srgbClr val="000000"/>
                          </a:solidFill>
                          <a:highlight>
                            <a:srgbClr val="FFFFFF"/>
                          </a:highlight>
                          <a:latin typeface="Times New Roman" panose="02020603050405020304" charset="0"/>
                          <a:cs typeface="Times New Roman" panose="02020603050405020304" charset="0"/>
                        </a:rPr>
                        <a:t>2003</a:t>
                      </a:r>
                      <a:r>
                        <a:rPr lang="zh-CN" altLang="en-US" sz="1400" b="0">
                          <a:solidFill>
                            <a:srgbClr val="000000"/>
                          </a:solidFill>
                          <a:highlight>
                            <a:srgbClr val="FFFFFF"/>
                          </a:highlight>
                          <a:latin typeface="宋体" charset="0"/>
                          <a:cs typeface="宋体" charset="0"/>
                        </a:rPr>
                        <a:t>）</a:t>
                      </a:r>
                      <a:endParaRPr lang="zh-CN" altLang="en-US" sz="1400" b="0">
                        <a:solidFill>
                          <a:srgbClr val="000000"/>
                        </a:solidFill>
                        <a:highlight>
                          <a:srgbClr val="FFFFFF"/>
                        </a:highlight>
                        <a:latin typeface="宋体" charset="0"/>
                        <a:ea typeface="宋体" charset="0"/>
                        <a:cs typeface="宋体" charset="0"/>
                      </a:endParaRPr>
                    </a:p>
                  </a:txBody>
                  <a:tcPr marL="0" marR="0" marT="0" marB="1" vert="horz" anchor="ct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FFFFFF"/>
                    </a:solidFill>
                  </a:tcPr>
                </a:tc>
              </a:tr>
              <a:tr h="286385">
                <a:tc vMerge="1">
                  <a:tcP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tcPr>
                </a:tc>
                <a:tc>
                  <a:txBody>
                    <a:bodyPr/>
                    <a:p>
                      <a:pPr indent="0" algn="ctr">
                        <a:buNone/>
                      </a:pPr>
                      <a:r>
                        <a:rPr lang="zh-CN" altLang="en-US" sz="1400" b="0">
                          <a:solidFill>
                            <a:srgbClr val="000000"/>
                          </a:solidFill>
                          <a:highlight>
                            <a:srgbClr val="F2DCDB"/>
                          </a:highlight>
                          <a:latin typeface="宋体" charset="0"/>
                          <a:cs typeface="宋体" charset="0"/>
                        </a:rPr>
                        <a:t>大学生适应能力存在的主要问题</a:t>
                      </a:r>
                      <a:endParaRPr lang="zh-CN" altLang="en-US" sz="1400" b="0">
                        <a:solidFill>
                          <a:srgbClr val="000000"/>
                        </a:solidFill>
                        <a:highlight>
                          <a:srgbClr val="F2DCDB"/>
                        </a:highlight>
                        <a:latin typeface="宋体" charset="0"/>
                        <a:ea typeface="宋体" charset="0"/>
                        <a:cs typeface="宋体" charset="0"/>
                      </a:endParaRPr>
                    </a:p>
                  </a:txBody>
                  <a:tcPr marL="0" marR="0" marT="0" marB="1" vert="horz" anchor="ct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F2DCDB"/>
                    </a:solidFill>
                  </a:tcPr>
                </a:tc>
                <a:tc>
                  <a:txBody>
                    <a:bodyPr/>
                    <a:p>
                      <a:pPr indent="0" algn="ctr">
                        <a:buNone/>
                      </a:pPr>
                      <a:r>
                        <a:rPr lang="zh-CN" altLang="en-US" sz="1400" b="0">
                          <a:solidFill>
                            <a:srgbClr val="000000"/>
                          </a:solidFill>
                          <a:highlight>
                            <a:srgbClr val="F2DCDB"/>
                          </a:highlight>
                          <a:latin typeface="宋体" charset="0"/>
                          <a:cs typeface="宋体" charset="0"/>
                        </a:rPr>
                        <a:t>学习、心理、人际关系（最严重）</a:t>
                      </a:r>
                      <a:endParaRPr lang="zh-CN" altLang="en-US" sz="1400" b="0">
                        <a:solidFill>
                          <a:srgbClr val="000000"/>
                        </a:solidFill>
                        <a:highlight>
                          <a:srgbClr val="F2DCDB"/>
                        </a:highlight>
                        <a:latin typeface="宋体" charset="0"/>
                        <a:ea typeface="宋体" charset="0"/>
                        <a:cs typeface="宋体" charset="0"/>
                      </a:endParaRPr>
                    </a:p>
                  </a:txBody>
                  <a:tcPr marL="0" marR="0" marT="0" marB="1" vert="horz" anchor="ct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F2DCDB"/>
                    </a:solidFill>
                  </a:tcPr>
                </a:tc>
              </a:tr>
              <a:tr h="285750">
                <a:tc vMerge="1">
                  <a:tcP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a:txBody>
                    <a:bodyPr/>
                    <a:p>
                      <a:pPr indent="0" algn="ctr">
                        <a:buNone/>
                      </a:pPr>
                      <a:r>
                        <a:rPr lang="zh-CN" altLang="en-US" sz="1400" b="0">
                          <a:solidFill>
                            <a:srgbClr val="000000"/>
                          </a:solidFill>
                          <a:highlight>
                            <a:srgbClr val="FFFFFF"/>
                          </a:highlight>
                          <a:latin typeface="宋体" charset="0"/>
                          <a:cs typeface="宋体" charset="0"/>
                        </a:rPr>
                        <a:t>高水平运动员在大学</a:t>
                      </a:r>
                      <a:endParaRPr lang="zh-CN" altLang="en-US" sz="1400" b="0">
                        <a:solidFill>
                          <a:srgbClr val="000000"/>
                        </a:solidFill>
                        <a:highlight>
                          <a:srgbClr val="FFFFFF"/>
                        </a:highlight>
                        <a:latin typeface="宋体" charset="0"/>
                        <a:ea typeface="宋体" charset="0"/>
                        <a:cs typeface="宋体" charset="0"/>
                      </a:endParaRPr>
                    </a:p>
                  </a:txBody>
                  <a:tcPr marL="0" marR="0" marT="0" marB="1" vert="horz" anchor="ct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C0504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400" b="0">
                          <a:solidFill>
                            <a:srgbClr val="FF0000"/>
                          </a:solidFill>
                          <a:highlight>
                            <a:srgbClr val="FFFFFF"/>
                          </a:highlight>
                          <a:latin typeface="宋体" charset="0"/>
                          <a:cs typeface="宋体" charset="0"/>
                        </a:rPr>
                        <a:t>文化课学习、角色认同、职业规划</a:t>
                      </a:r>
                      <a:endParaRPr lang="zh-CN" altLang="en-US" sz="1400" b="0">
                        <a:solidFill>
                          <a:srgbClr val="FF0000"/>
                        </a:solidFill>
                        <a:highlight>
                          <a:srgbClr val="FFFFFF"/>
                        </a:highlight>
                        <a:latin typeface="宋体" charset="0"/>
                        <a:ea typeface="宋体" charset="0"/>
                        <a:cs typeface="宋体" charset="0"/>
                      </a:endParaRPr>
                    </a:p>
                  </a:txBody>
                  <a:tcPr marL="0" marR="0" marT="0" marB="1" vert="horz" anchor="ctr">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C0504D"/>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모서리가 둥근 직사각형 17"/>
          <p:cNvSpPr>
            <a:spLocks noChangeArrowheads="1"/>
          </p:cNvSpPr>
          <p:nvPr/>
        </p:nvSpPr>
        <p:spPr bwMode="auto">
          <a:xfrm>
            <a:off x="2254885" y="1236663"/>
            <a:ext cx="3840163" cy="1720850"/>
          </a:xfrm>
          <a:prstGeom prst="roundRect">
            <a:avLst>
              <a:gd name="adj" fmla="val 7356"/>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a:solidFill>
                  <a:srgbClr val="FFFFFF"/>
                </a:solidFill>
                <a:latin typeface="Arial" panose="020B0604020202090204" pitchFamily="34" charset="0"/>
                <a:ea typeface="微软雅黑" panose="020B0503020204020204" pitchFamily="34" charset="-122"/>
                <a:sym typeface="Arial" panose="020B0604020202090204" pitchFamily="34" charset="0"/>
              </a:rPr>
              <a:t> </a:t>
            </a:r>
            <a:endParaRPr lang="ko-KR" altLang="en-US">
              <a:solidFill>
                <a:srgbClr val="FFFFFF"/>
              </a:solidFill>
              <a:latin typeface="Arial" panose="020B0604020202090204" pitchFamily="34" charset="0"/>
              <a:ea typeface="Malgun Gothic" panose="020B0503020000020004" pitchFamily="34" charset="-127"/>
              <a:sym typeface="Arial" panose="020B0604020202090204" pitchFamily="34" charset="0"/>
            </a:endParaRPr>
          </a:p>
        </p:txBody>
      </p:sp>
      <p:sp>
        <p:nvSpPr>
          <p:cNvPr id="14341" name="모서리가 둥근 직사각형 18"/>
          <p:cNvSpPr>
            <a:spLocks noChangeArrowheads="1"/>
          </p:cNvSpPr>
          <p:nvPr/>
        </p:nvSpPr>
        <p:spPr bwMode="auto">
          <a:xfrm>
            <a:off x="6243638" y="1236663"/>
            <a:ext cx="3840162" cy="1720850"/>
          </a:xfrm>
          <a:prstGeom prst="roundRect">
            <a:avLst>
              <a:gd name="adj" fmla="val 5361"/>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ko-KR" altLang="en-US">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14342" name="모서리가 둥근 직사각형 19"/>
          <p:cNvSpPr>
            <a:spLocks noChangeArrowheads="1"/>
          </p:cNvSpPr>
          <p:nvPr/>
        </p:nvSpPr>
        <p:spPr bwMode="auto">
          <a:xfrm>
            <a:off x="2266950" y="3095625"/>
            <a:ext cx="3840163" cy="1720850"/>
          </a:xfrm>
          <a:prstGeom prst="roundRect">
            <a:avLst>
              <a:gd name="adj" fmla="val 6690"/>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ko-KR" altLang="en-US">
              <a:solidFill>
                <a:srgbClr val="FFFFFF"/>
              </a:solidFill>
              <a:latin typeface="Arial" panose="020B0604020202090204" pitchFamily="34" charset="0"/>
              <a:ea typeface="Malgun Gothic" panose="020B0503020000020004" pitchFamily="34" charset="-127"/>
              <a:sym typeface="Arial" panose="020B0604020202090204" pitchFamily="34" charset="0"/>
            </a:endParaRPr>
          </a:p>
        </p:txBody>
      </p:sp>
      <p:sp>
        <p:nvSpPr>
          <p:cNvPr id="14343" name="모서리가 둥근 직사각형 20"/>
          <p:cNvSpPr>
            <a:spLocks noChangeArrowheads="1"/>
          </p:cNvSpPr>
          <p:nvPr/>
        </p:nvSpPr>
        <p:spPr bwMode="auto">
          <a:xfrm>
            <a:off x="6243638" y="3095625"/>
            <a:ext cx="3840162" cy="1720850"/>
          </a:xfrm>
          <a:prstGeom prst="roundRect">
            <a:avLst>
              <a:gd name="adj" fmla="val 10014"/>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ko-KR" altLang="en-US">
              <a:solidFill>
                <a:srgbClr val="FFFFFF"/>
              </a:solidFill>
              <a:latin typeface="Arial" panose="020B0604020202090204" pitchFamily="34" charset="0"/>
              <a:ea typeface="Malgun Gothic" panose="020B0503020000020004" pitchFamily="34" charset="-127"/>
              <a:sym typeface="Arial" panose="020B0604020202090204" pitchFamily="34" charset="0"/>
            </a:endParaRPr>
          </a:p>
        </p:txBody>
      </p:sp>
      <p:sp>
        <p:nvSpPr>
          <p:cNvPr id="14344" name="모서리가 둥근 직사각형 21"/>
          <p:cNvSpPr>
            <a:spLocks noChangeArrowheads="1"/>
          </p:cNvSpPr>
          <p:nvPr/>
        </p:nvSpPr>
        <p:spPr bwMode="auto">
          <a:xfrm>
            <a:off x="2330450" y="1049338"/>
            <a:ext cx="3689350" cy="19081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ko-KR" altLang="en-US">
              <a:solidFill>
                <a:srgbClr val="FFFFFF"/>
              </a:solidFill>
              <a:latin typeface="Arial" panose="020B0604020202090204" pitchFamily="34" charset="0"/>
              <a:ea typeface="Malgun Gothic" panose="020B0503020000020004" pitchFamily="34" charset="-127"/>
              <a:sym typeface="Arial" panose="020B0604020202090204" pitchFamily="34" charset="0"/>
            </a:endParaRPr>
          </a:p>
        </p:txBody>
      </p:sp>
      <p:sp>
        <p:nvSpPr>
          <p:cNvPr id="14345" name="모서리가 둥근 직사각형 22"/>
          <p:cNvSpPr>
            <a:spLocks noChangeArrowheads="1"/>
          </p:cNvSpPr>
          <p:nvPr/>
        </p:nvSpPr>
        <p:spPr bwMode="auto">
          <a:xfrm>
            <a:off x="6432550" y="1049338"/>
            <a:ext cx="3689350" cy="19081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ko-KR" altLang="en-US">
              <a:solidFill>
                <a:srgbClr val="FFFFFF"/>
              </a:solidFill>
              <a:latin typeface="Arial" panose="020B0604020202090204" pitchFamily="34" charset="0"/>
              <a:ea typeface="Malgun Gothic" panose="020B0503020000020004" pitchFamily="34" charset="-127"/>
              <a:sym typeface="Arial" panose="020B0604020202090204" pitchFamily="34" charset="0"/>
            </a:endParaRPr>
          </a:p>
        </p:txBody>
      </p:sp>
      <p:sp>
        <p:nvSpPr>
          <p:cNvPr id="14346" name="모서리가 둥근 직사각형 23"/>
          <p:cNvSpPr>
            <a:spLocks noChangeArrowheads="1"/>
          </p:cNvSpPr>
          <p:nvPr/>
        </p:nvSpPr>
        <p:spPr bwMode="auto">
          <a:xfrm>
            <a:off x="2330450" y="4008438"/>
            <a:ext cx="3689350" cy="19081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ko-KR" altLang="en-US">
              <a:solidFill>
                <a:srgbClr val="FFFFFF"/>
              </a:solidFill>
              <a:latin typeface="Arial" panose="020B0604020202090204" pitchFamily="34" charset="0"/>
              <a:ea typeface="Malgun Gothic" panose="020B0503020000020004" pitchFamily="34" charset="-127"/>
              <a:sym typeface="Arial" panose="020B0604020202090204" pitchFamily="34" charset="0"/>
            </a:endParaRPr>
          </a:p>
        </p:txBody>
      </p:sp>
      <p:sp>
        <p:nvSpPr>
          <p:cNvPr id="14347" name="모서리가 둥근 직사각형 24"/>
          <p:cNvSpPr>
            <a:spLocks noChangeArrowheads="1"/>
          </p:cNvSpPr>
          <p:nvPr/>
        </p:nvSpPr>
        <p:spPr bwMode="auto">
          <a:xfrm>
            <a:off x="6432550" y="4008438"/>
            <a:ext cx="3689350" cy="19081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ko-KR" altLang="en-US">
              <a:solidFill>
                <a:srgbClr val="FFFFFF"/>
              </a:solidFill>
              <a:latin typeface="Arial" panose="020B0604020202090204" pitchFamily="34" charset="0"/>
              <a:ea typeface="Malgun Gothic" panose="020B0503020000020004" pitchFamily="34" charset="-127"/>
              <a:sym typeface="Arial" panose="020B0604020202090204" pitchFamily="34" charset="0"/>
            </a:endParaRPr>
          </a:p>
        </p:txBody>
      </p:sp>
      <p:sp>
        <p:nvSpPr>
          <p:cNvPr id="14348" name="타원 25@|1FFC:0|FBC:0|LFC:16777215|LBC:16777215"/>
          <p:cNvSpPr>
            <a:spLocks noChangeArrowheads="1"/>
          </p:cNvSpPr>
          <p:nvPr/>
        </p:nvSpPr>
        <p:spPr bwMode="auto">
          <a:xfrm>
            <a:off x="5086350" y="1812925"/>
            <a:ext cx="2238375" cy="22383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ko-KR" altLang="en-US">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14349" name="원호 27@|1FFC:0|FBC:0|LFC:12566463|LBC:16777215"/>
          <p:cNvSpPr/>
          <p:nvPr/>
        </p:nvSpPr>
        <p:spPr bwMode="auto">
          <a:xfrm>
            <a:off x="5310188" y="2022475"/>
            <a:ext cx="1808162" cy="1808163"/>
          </a:xfrm>
          <a:custGeom>
            <a:avLst/>
            <a:gdLst>
              <a:gd name="T0" fmla="*/ 904943 w 1807300"/>
              <a:gd name="T1" fmla="*/ 0 h 1807299"/>
              <a:gd name="T2" fmla="*/ 1769706 w 1807300"/>
              <a:gd name="T3" fmla="*/ 638282 h 1807299"/>
              <a:gd name="T4" fmla="*/ 1414592 w 1807300"/>
              <a:gd name="T5" fmla="*/ 1652734 h 1807299"/>
              <a:gd name="T6" fmla="*/ 340543 w 1807300"/>
              <a:gd name="T7" fmla="*/ 1612321 h 1807299"/>
              <a:gd name="T8" fmla="*/ 62667 w 1807300"/>
              <a:gd name="T9" fmla="*/ 574051 h 1807299"/>
              <a:gd name="T10" fmla="*/ 904943 w 1807300"/>
              <a:gd name="T11" fmla="*/ 904946 h 1807299"/>
              <a:gd name="T12" fmla="*/ 904943 w 1807300"/>
              <a:gd name="T13" fmla="*/ 0 h 1807299"/>
              <a:gd name="T14" fmla="*/ 904943 w 1807300"/>
              <a:gd name="T15" fmla="*/ 0 h 1807299"/>
              <a:gd name="T16" fmla="*/ 1769706 w 1807300"/>
              <a:gd name="T17" fmla="*/ 638282 h 1807299"/>
              <a:gd name="T18" fmla="*/ 1414592 w 1807300"/>
              <a:gd name="T19" fmla="*/ 1652734 h 1807299"/>
              <a:gd name="T20" fmla="*/ 340543 w 1807300"/>
              <a:gd name="T21" fmla="*/ 1612321 h 1807299"/>
              <a:gd name="T22" fmla="*/ 62667 w 1807300"/>
              <a:gd name="T23" fmla="*/ 574051 h 18072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07300"/>
              <a:gd name="T37" fmla="*/ 0 h 1807299"/>
              <a:gd name="T38" fmla="*/ 1807300 w 1807300"/>
              <a:gd name="T39" fmla="*/ 1807299 h 18072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07300" h="1807299" stroke="0">
                <a:moveTo>
                  <a:pt x="903650" y="0"/>
                </a:moveTo>
                <a:cubicBezTo>
                  <a:pt x="1300151" y="0"/>
                  <a:pt x="1650337" y="258472"/>
                  <a:pt x="1767176" y="637367"/>
                </a:cubicBezTo>
                <a:cubicBezTo>
                  <a:pt x="1884015" y="1016262"/>
                  <a:pt x="1740211" y="1427064"/>
                  <a:pt x="1412570" y="1650366"/>
                </a:cubicBezTo>
                <a:cubicBezTo>
                  <a:pt x="1084928" y="1873668"/>
                  <a:pt x="649992" y="1857303"/>
                  <a:pt x="340057" y="1610011"/>
                </a:cubicBezTo>
                <a:cubicBezTo>
                  <a:pt x="30122" y="1362719"/>
                  <a:pt x="-82404" y="942272"/>
                  <a:pt x="62577" y="573229"/>
                </a:cubicBezTo>
                <a:lnTo>
                  <a:pt x="903650" y="903650"/>
                </a:lnTo>
                <a:lnTo>
                  <a:pt x="903650" y="0"/>
                </a:lnTo>
                <a:close/>
              </a:path>
              <a:path w="1807300" h="1807299" fill="none">
                <a:moveTo>
                  <a:pt x="903650" y="0"/>
                </a:moveTo>
                <a:cubicBezTo>
                  <a:pt x="1300151" y="0"/>
                  <a:pt x="1650337" y="258472"/>
                  <a:pt x="1767176" y="637367"/>
                </a:cubicBezTo>
                <a:cubicBezTo>
                  <a:pt x="1884015" y="1016262"/>
                  <a:pt x="1740211" y="1427064"/>
                  <a:pt x="1412570" y="1650366"/>
                </a:cubicBezTo>
                <a:cubicBezTo>
                  <a:pt x="1084928" y="1873668"/>
                  <a:pt x="649992" y="1857303"/>
                  <a:pt x="340057" y="1610011"/>
                </a:cubicBezTo>
                <a:cubicBezTo>
                  <a:pt x="30122" y="1362719"/>
                  <a:pt x="-82404" y="942272"/>
                  <a:pt x="62577" y="573229"/>
                </a:cubicBezTo>
              </a:path>
            </a:pathLst>
          </a:custGeom>
          <a:noFill/>
          <a:ln w="63500">
            <a:solidFill>
              <a:srgbClr val="ADBACA"/>
            </a:solidFill>
            <a:round/>
            <a:tailEnd type="triangle" w="lg" len="lg"/>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0495" name="TextBox 13"/>
          <p:cNvSpPr txBox="1">
            <a:spLocks noChangeArrowheads="1"/>
          </p:cNvSpPr>
          <p:nvPr/>
        </p:nvSpPr>
        <p:spPr bwMode="auto">
          <a:xfrm>
            <a:off x="2660650" y="1731963"/>
            <a:ext cx="19526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600" b="1">
                <a:solidFill>
                  <a:srgbClr val="FFFFFF"/>
                </a:solidFill>
                <a:latin typeface="Arial" panose="020B0604020202090204" pitchFamily="34" charset="0"/>
                <a:ea typeface="微软雅黑" panose="020B0503020204020204" pitchFamily="34" charset="-122"/>
                <a:sym typeface="Arial" panose="020B0604020202090204" pitchFamily="34" charset="0"/>
              </a:rPr>
              <a:t>家庭教养方式</a:t>
            </a:r>
            <a:endParaRPr lang="zh-CN" altLang="en-US" sz="1600" b="1">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0496" name="TextBox 13"/>
          <p:cNvSpPr txBox="1">
            <a:spLocks noChangeArrowheads="1"/>
          </p:cNvSpPr>
          <p:nvPr/>
        </p:nvSpPr>
        <p:spPr bwMode="auto">
          <a:xfrm>
            <a:off x="2663825" y="2047875"/>
            <a:ext cx="233362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a:solidFill>
                  <a:srgbClr val="FFFFFF"/>
                </a:solidFill>
                <a:latin typeface="Arial" panose="020B0604020202090204" pitchFamily="34" charset="0"/>
                <a:ea typeface="微软雅黑" panose="020B0503020204020204" pitchFamily="34" charset="-122"/>
                <a:sym typeface="Arial" panose="020B0604020202090204" pitchFamily="34" charset="0"/>
              </a:rPr>
              <a:t>高水平运动员的家庭教养方式整体上呈现的特征：较高水平的情感温暖。</a:t>
            </a:r>
            <a:endParaRPr lang="zh-CN" altLang="en-US" sz="120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0497" name="TextBox 13"/>
          <p:cNvSpPr txBox="1">
            <a:spLocks noChangeArrowheads="1"/>
          </p:cNvSpPr>
          <p:nvPr/>
        </p:nvSpPr>
        <p:spPr bwMode="auto">
          <a:xfrm>
            <a:off x="2660650" y="3641725"/>
            <a:ext cx="19526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600" b="1">
                <a:solidFill>
                  <a:srgbClr val="FFFFFF"/>
                </a:solidFill>
                <a:latin typeface="Arial" panose="020B0604020202090204" pitchFamily="34" charset="0"/>
                <a:ea typeface="微软雅黑" panose="020B0503020204020204" pitchFamily="34" charset="-122"/>
                <a:sym typeface="Arial" panose="020B0604020202090204" pitchFamily="34" charset="0"/>
              </a:rPr>
              <a:t>相关性</a:t>
            </a:r>
            <a:endParaRPr lang="zh-CN" altLang="en-US" sz="1600" b="1">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0498" name="TextBox 13"/>
          <p:cNvSpPr txBox="1">
            <a:spLocks noChangeArrowheads="1"/>
          </p:cNvSpPr>
          <p:nvPr/>
        </p:nvSpPr>
        <p:spPr bwMode="auto">
          <a:xfrm>
            <a:off x="2663825" y="3956050"/>
            <a:ext cx="233362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a:solidFill>
                  <a:srgbClr val="FFFFFF"/>
                </a:solidFill>
                <a:latin typeface="Arial" panose="020B0604020202090204" pitchFamily="34" charset="0"/>
                <a:ea typeface="微软雅黑" panose="020B0503020204020204" pitchFamily="34" charset="-122"/>
                <a:sym typeface="Arial" panose="020B0604020202090204" pitchFamily="34" charset="0"/>
              </a:rPr>
              <a:t>情感温暖型教养方式高水平运动员的大学生活适应有显著正向影响，对学习适应、人际适应的影响最大。</a:t>
            </a:r>
            <a:endParaRPr lang="zh-CN" altLang="en-US" sz="120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0499" name="TextBox 13"/>
          <p:cNvSpPr txBox="1">
            <a:spLocks noChangeArrowheads="1"/>
          </p:cNvSpPr>
          <p:nvPr/>
        </p:nvSpPr>
        <p:spPr bwMode="auto">
          <a:xfrm>
            <a:off x="7342188" y="1731963"/>
            <a:ext cx="19526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600" b="1">
                <a:solidFill>
                  <a:srgbClr val="FFFFFF"/>
                </a:solidFill>
                <a:latin typeface="Arial" panose="020B0604020202090204" pitchFamily="34" charset="0"/>
                <a:ea typeface="微软雅黑" panose="020B0503020204020204" pitchFamily="34" charset="-122"/>
                <a:sym typeface="Arial" panose="020B0604020202090204" pitchFamily="34" charset="0"/>
              </a:rPr>
              <a:t>大学生活适应</a:t>
            </a:r>
            <a:endParaRPr lang="zh-CN" altLang="en-US" sz="1600" b="1">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0500" name="TextBox 13"/>
          <p:cNvSpPr txBox="1">
            <a:spLocks noChangeArrowheads="1"/>
          </p:cNvSpPr>
          <p:nvPr/>
        </p:nvSpPr>
        <p:spPr bwMode="auto">
          <a:xfrm>
            <a:off x="7345363" y="2047875"/>
            <a:ext cx="2335212"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a:solidFill>
                  <a:srgbClr val="FFFFFF"/>
                </a:solidFill>
                <a:latin typeface="Arial" panose="020B0604020202090204" pitchFamily="34" charset="0"/>
                <a:ea typeface="微软雅黑" panose="020B0503020204020204" pitchFamily="34" charset="-122"/>
                <a:sym typeface="Arial" panose="020B0604020202090204" pitchFamily="34" charset="0"/>
              </a:rPr>
              <a:t>高水平运动员的大学生活适应情况：学习、人际、角色和职业适应性水平不高。</a:t>
            </a:r>
            <a:endParaRPr lang="zh-CN" altLang="en-US" sz="120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0501" name="TextBox 13"/>
          <p:cNvSpPr txBox="1">
            <a:spLocks noChangeArrowheads="1"/>
          </p:cNvSpPr>
          <p:nvPr/>
        </p:nvSpPr>
        <p:spPr bwMode="auto">
          <a:xfrm>
            <a:off x="7342188" y="3584575"/>
            <a:ext cx="19526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600" b="1">
                <a:solidFill>
                  <a:srgbClr val="FFFFFF"/>
                </a:solidFill>
                <a:latin typeface="Arial" panose="020B0604020202090204" pitchFamily="34" charset="0"/>
                <a:ea typeface="微软雅黑" panose="020B0503020204020204" pitchFamily="34" charset="-122"/>
                <a:sym typeface="Arial" panose="020B0604020202090204" pitchFamily="34" charset="0"/>
              </a:rPr>
              <a:t>内部差异</a:t>
            </a:r>
            <a:endParaRPr lang="zh-CN" altLang="en-US" sz="1600" b="1">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0502" name="TextBox 13"/>
          <p:cNvSpPr txBox="1">
            <a:spLocks noChangeArrowheads="1"/>
          </p:cNvSpPr>
          <p:nvPr/>
        </p:nvSpPr>
        <p:spPr bwMode="auto">
          <a:xfrm>
            <a:off x="7345680" y="3898900"/>
            <a:ext cx="2562860"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a:solidFill>
                  <a:srgbClr val="FFFFFF"/>
                </a:solidFill>
                <a:latin typeface="Arial" panose="020B0604020202090204" pitchFamily="34" charset="0"/>
                <a:ea typeface="微软雅黑" panose="020B0503020204020204" pitchFamily="34" charset="-122"/>
                <a:sym typeface="Arial" panose="020B0604020202090204" pitchFamily="34" charset="0"/>
              </a:rPr>
              <a:t>不同运动项目或项目类型（个人项目与团体项目）间高水平运动员的大学生活适应能力存在不同，团体项目在人际和角色适应性上水平更高。</a:t>
            </a:r>
            <a:endParaRPr lang="zh-CN" altLang="en-US" sz="120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3" name="文本框 10"/>
          <p:cNvSpPr txBox="1">
            <a:spLocks noChangeArrowheads="1"/>
          </p:cNvSpPr>
          <p:nvPr/>
        </p:nvSpPr>
        <p:spPr bwMode="auto">
          <a:xfrm>
            <a:off x="455839" y="347185"/>
            <a:ext cx="468221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预期结果</a:t>
            </a:r>
            <a:endParaRPr lang="zh-CN" altLang="en-US" sz="2800" b="1" dirty="0">
              <a:latin typeface="微软雅黑" panose="020B0503020204020204" pitchFamily="34" charset="-122"/>
              <a:ea typeface="微软雅黑" panose="020B0503020204020204" pitchFamily="34" charset="-122"/>
            </a:endParaRPr>
          </a:p>
        </p:txBody>
      </p:sp>
      <p:sp>
        <p:nvSpPr>
          <p:cNvPr id="24"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fld>
            <a:endParaRPr lang="zh-CN" altLang="en-US"/>
          </a:p>
        </p:txBody>
      </p:sp>
      <p:grpSp>
        <p:nvGrpSpPr>
          <p:cNvPr id="4" name="组合 3"/>
          <p:cNvGrpSpPr/>
          <p:nvPr/>
        </p:nvGrpSpPr>
        <p:grpSpPr>
          <a:xfrm>
            <a:off x="5719445" y="2281555"/>
            <a:ext cx="904240" cy="1280160"/>
            <a:chOff x="7873" y="4187"/>
            <a:chExt cx="3332" cy="4952"/>
          </a:xfrm>
        </p:grpSpPr>
        <p:sp>
          <p:nvSpPr>
            <p:cNvPr id="13317" name="Freeform 124@|5FFC:0|FBC:0|LFC:16777215|LBC:16777215"/>
            <p:cNvSpPr/>
            <p:nvPr/>
          </p:nvSpPr>
          <p:spPr bwMode="auto">
            <a:xfrm>
              <a:off x="8740" y="8245"/>
              <a:ext cx="1598" cy="207"/>
            </a:xfrm>
            <a:custGeom>
              <a:avLst/>
              <a:gdLst>
                <a:gd name="T0" fmla="*/ 2147483647 w 163"/>
                <a:gd name="T1" fmla="*/ 2147483647 h 21"/>
                <a:gd name="T2" fmla="*/ 2147483647 w 163"/>
                <a:gd name="T3" fmla="*/ 2147483647 h 21"/>
                <a:gd name="T4" fmla="*/ 2147483647 w 163"/>
                <a:gd name="T5" fmla="*/ 2147483647 h 21"/>
                <a:gd name="T6" fmla="*/ 0 w 163"/>
                <a:gd name="T7" fmla="*/ 2147483647 h 21"/>
                <a:gd name="T8" fmla="*/ 2147483647 w 163"/>
                <a:gd name="T9" fmla="*/ 0 h 21"/>
                <a:gd name="T10" fmla="*/ 2147483647 w 163"/>
                <a:gd name="T11" fmla="*/ 0 h 21"/>
                <a:gd name="T12" fmla="*/ 2147483647 w 163"/>
                <a:gd name="T13" fmla="*/ 2147483647 h 21"/>
                <a:gd name="T14" fmla="*/ 0 60000 65536"/>
                <a:gd name="T15" fmla="*/ 0 60000 65536"/>
                <a:gd name="T16" fmla="*/ 0 60000 65536"/>
                <a:gd name="T17" fmla="*/ 0 60000 65536"/>
                <a:gd name="T18" fmla="*/ 0 60000 65536"/>
                <a:gd name="T19" fmla="*/ 0 60000 65536"/>
                <a:gd name="T20" fmla="*/ 0 60000 65536"/>
                <a:gd name="T21" fmla="*/ 0 w 163"/>
                <a:gd name="T22" fmla="*/ 0 h 21"/>
                <a:gd name="T23" fmla="*/ 163 w 163"/>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rgbClr val="C1C7D0"/>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nvGrpSpPr>
            <p:cNvPr id="3" name="组合 2"/>
            <p:cNvGrpSpPr/>
            <p:nvPr/>
          </p:nvGrpSpPr>
          <p:grpSpPr>
            <a:xfrm>
              <a:off x="7873" y="4187"/>
              <a:ext cx="3332" cy="4953"/>
              <a:chOff x="7869" y="4225"/>
              <a:chExt cx="3332" cy="4953"/>
            </a:xfrm>
          </p:grpSpPr>
          <p:sp>
            <p:nvSpPr>
              <p:cNvPr id="13316" name="Freeform 123@|5FFC:0|FBC:0|LFC:16777215|LBC:16777215"/>
              <p:cNvSpPr/>
              <p:nvPr/>
            </p:nvSpPr>
            <p:spPr bwMode="auto">
              <a:xfrm>
                <a:off x="8740" y="8520"/>
                <a:ext cx="1598" cy="205"/>
              </a:xfrm>
              <a:custGeom>
                <a:avLst/>
                <a:gdLst>
                  <a:gd name="T0" fmla="*/ 2147483647 w 163"/>
                  <a:gd name="T1" fmla="*/ 2147483647 h 21"/>
                  <a:gd name="T2" fmla="*/ 2147483647 w 163"/>
                  <a:gd name="T3" fmla="*/ 2147483647 h 21"/>
                  <a:gd name="T4" fmla="*/ 2147483647 w 163"/>
                  <a:gd name="T5" fmla="*/ 2147483647 h 21"/>
                  <a:gd name="T6" fmla="*/ 0 w 163"/>
                  <a:gd name="T7" fmla="*/ 2147483647 h 21"/>
                  <a:gd name="T8" fmla="*/ 2147483647 w 163"/>
                  <a:gd name="T9" fmla="*/ 0 h 21"/>
                  <a:gd name="T10" fmla="*/ 2147483647 w 163"/>
                  <a:gd name="T11" fmla="*/ 0 h 21"/>
                  <a:gd name="T12" fmla="*/ 2147483647 w 163"/>
                  <a:gd name="T13" fmla="*/ 2147483647 h 21"/>
                  <a:gd name="T14" fmla="*/ 0 60000 65536"/>
                  <a:gd name="T15" fmla="*/ 0 60000 65536"/>
                  <a:gd name="T16" fmla="*/ 0 60000 65536"/>
                  <a:gd name="T17" fmla="*/ 0 60000 65536"/>
                  <a:gd name="T18" fmla="*/ 0 60000 65536"/>
                  <a:gd name="T19" fmla="*/ 0 60000 65536"/>
                  <a:gd name="T20" fmla="*/ 0 60000 65536"/>
                  <a:gd name="T21" fmla="*/ 0 w 163"/>
                  <a:gd name="T22" fmla="*/ 0 h 21"/>
                  <a:gd name="T23" fmla="*/ 163 w 163"/>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rgbClr val="C1C7D0"/>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3318" name="Freeform 125@|5FFC:0|FBC:0|LFC:16777215|LBC:16777215"/>
              <p:cNvSpPr/>
              <p:nvPr/>
            </p:nvSpPr>
            <p:spPr bwMode="auto">
              <a:xfrm>
                <a:off x="8874" y="8860"/>
                <a:ext cx="1265" cy="318"/>
              </a:xfrm>
              <a:custGeom>
                <a:avLst/>
                <a:gdLst>
                  <a:gd name="T0" fmla="*/ 0 w 129"/>
                  <a:gd name="T1" fmla="*/ 0 h 32"/>
                  <a:gd name="T2" fmla="*/ 2147483647 w 129"/>
                  <a:gd name="T3" fmla="*/ 0 h 32"/>
                  <a:gd name="T4" fmla="*/ 2147483647 w 129"/>
                  <a:gd name="T5" fmla="*/ 2147483647 h 32"/>
                  <a:gd name="T6" fmla="*/ 0 w 129"/>
                  <a:gd name="T7" fmla="*/ 0 h 32"/>
                  <a:gd name="T8" fmla="*/ 0 60000 65536"/>
                  <a:gd name="T9" fmla="*/ 0 60000 65536"/>
                  <a:gd name="T10" fmla="*/ 0 60000 65536"/>
                  <a:gd name="T11" fmla="*/ 0 60000 65536"/>
                  <a:gd name="T12" fmla="*/ 0 w 129"/>
                  <a:gd name="T13" fmla="*/ 0 h 32"/>
                  <a:gd name="T14" fmla="*/ 129 w 129"/>
                  <a:gd name="T15" fmla="*/ 32 h 32"/>
                </a:gdLst>
                <a:ahLst/>
                <a:cxnLst>
                  <a:cxn ang="T8">
                    <a:pos x="T0" y="T1"/>
                  </a:cxn>
                  <a:cxn ang="T9">
                    <a:pos x="T2" y="T3"/>
                  </a:cxn>
                  <a:cxn ang="T10">
                    <a:pos x="T4" y="T5"/>
                  </a:cxn>
                  <a:cxn ang="T11">
                    <a:pos x="T6" y="T7"/>
                  </a:cxn>
                </a:cxnLst>
                <a:rect l="T12" t="T13" r="T14" b="T15"/>
                <a:pathLst>
                  <a:path w="129" h="32">
                    <a:moveTo>
                      <a:pt x="0" y="0"/>
                    </a:moveTo>
                    <a:cubicBezTo>
                      <a:pt x="129" y="0"/>
                      <a:pt x="129" y="0"/>
                      <a:pt x="129" y="0"/>
                    </a:cubicBezTo>
                    <a:cubicBezTo>
                      <a:pt x="129" y="0"/>
                      <a:pt x="120" y="32"/>
                      <a:pt x="63" y="30"/>
                    </a:cubicBezTo>
                    <a:cubicBezTo>
                      <a:pt x="17" y="29"/>
                      <a:pt x="0" y="0"/>
                      <a:pt x="0" y="0"/>
                    </a:cubicBezTo>
                    <a:close/>
                  </a:path>
                </a:pathLst>
              </a:custGeom>
              <a:solidFill>
                <a:srgbClr val="C1C7D0"/>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3319" name="Freeform 237@|5FFC:0|FBC:0|LFC:16777215|LBC:16777215"/>
              <p:cNvSpPr>
                <a:spLocks noEditPoints="1"/>
              </p:cNvSpPr>
              <p:nvPr/>
            </p:nvSpPr>
            <p:spPr bwMode="auto">
              <a:xfrm>
                <a:off x="7869" y="4225"/>
                <a:ext cx="3332" cy="3933"/>
              </a:xfrm>
              <a:custGeom>
                <a:avLst/>
                <a:gdLst>
                  <a:gd name="T0" fmla="*/ 2147483647 w 341"/>
                  <a:gd name="T1" fmla="*/ 0 h 401"/>
                  <a:gd name="T2" fmla="*/ 2147483647 w 341"/>
                  <a:gd name="T3" fmla="*/ 0 h 401"/>
                  <a:gd name="T4" fmla="*/ 2147483647 w 341"/>
                  <a:gd name="T5" fmla="*/ 2147483647 h 401"/>
                  <a:gd name="T6" fmla="*/ 2147483647 w 341"/>
                  <a:gd name="T7" fmla="*/ 2147483647 h 401"/>
                  <a:gd name="T8" fmla="*/ 2147483647 w 341"/>
                  <a:gd name="T9" fmla="*/ 2147483647 h 401"/>
                  <a:gd name="T10" fmla="*/ 2147483647 w 341"/>
                  <a:gd name="T11" fmla="*/ 2147483647 h 401"/>
                  <a:gd name="T12" fmla="*/ 2147483647 w 341"/>
                  <a:gd name="T13" fmla="*/ 2147483647 h 401"/>
                  <a:gd name="T14" fmla="*/ 2147483647 w 341"/>
                  <a:gd name="T15" fmla="*/ 2147483647 h 401"/>
                  <a:gd name="T16" fmla="*/ 2147483647 w 341"/>
                  <a:gd name="T17" fmla="*/ 2147483647 h 401"/>
                  <a:gd name="T18" fmla="*/ 2147483647 w 341"/>
                  <a:gd name="T19" fmla="*/ 2147483647 h 401"/>
                  <a:gd name="T20" fmla="*/ 2147483647 w 341"/>
                  <a:gd name="T21" fmla="*/ 2147483647 h 401"/>
                  <a:gd name="T22" fmla="*/ 2147483647 w 341"/>
                  <a:gd name="T23" fmla="*/ 2147483647 h 401"/>
                  <a:gd name="T24" fmla="*/ 2147483647 w 341"/>
                  <a:gd name="T25" fmla="*/ 0 h 401"/>
                  <a:gd name="T26" fmla="*/ 2147483647 w 341"/>
                  <a:gd name="T27" fmla="*/ 2147483647 h 401"/>
                  <a:gd name="T28" fmla="*/ 2147483647 w 341"/>
                  <a:gd name="T29" fmla="*/ 2147483647 h 401"/>
                  <a:gd name="T30" fmla="*/ 2147483647 w 341"/>
                  <a:gd name="T31" fmla="*/ 2147483647 h 401"/>
                  <a:gd name="T32" fmla="*/ 2147483647 w 341"/>
                  <a:gd name="T33" fmla="*/ 2147483647 h 401"/>
                  <a:gd name="T34" fmla="*/ 2147483647 w 341"/>
                  <a:gd name="T35" fmla="*/ 2147483647 h 401"/>
                  <a:gd name="T36" fmla="*/ 2147483647 w 341"/>
                  <a:gd name="T37" fmla="*/ 2147483647 h 401"/>
                  <a:gd name="T38" fmla="*/ 2147483647 w 341"/>
                  <a:gd name="T39" fmla="*/ 2147483647 h 401"/>
                  <a:gd name="T40" fmla="*/ 2147483647 w 341"/>
                  <a:gd name="T41" fmla="*/ 2147483647 h 401"/>
                  <a:gd name="T42" fmla="*/ 2147483647 w 341"/>
                  <a:gd name="T43" fmla="*/ 2147483647 h 401"/>
                  <a:gd name="T44" fmla="*/ 2147483647 w 341"/>
                  <a:gd name="T45" fmla="*/ 2147483647 h 401"/>
                  <a:gd name="T46" fmla="*/ 2147483647 w 341"/>
                  <a:gd name="T47" fmla="*/ 2147483647 h 401"/>
                  <a:gd name="T48" fmla="*/ 2147483647 w 341"/>
                  <a:gd name="T49" fmla="*/ 2147483647 h 401"/>
                  <a:gd name="T50" fmla="*/ 2147483647 w 341"/>
                  <a:gd name="T51" fmla="*/ 2147483647 h 4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41"/>
                  <a:gd name="T79" fmla="*/ 0 h 401"/>
                  <a:gd name="T80" fmla="*/ 341 w 341"/>
                  <a:gd name="T81" fmla="*/ 401 h 4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solidFill>
                <a:srgbClr val="C1C7D0"/>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grpSp>
      <p:graphicFrame>
        <p:nvGraphicFramePr>
          <p:cNvPr id="7" name="图示 6"/>
          <p:cNvGraphicFramePr/>
          <p:nvPr/>
        </p:nvGraphicFramePr>
        <p:xfrm>
          <a:off x="3468370" y="4813300"/>
          <a:ext cx="5501640" cy="2540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495"/>
                                        </p:tgtEl>
                                        <p:attrNameLst>
                                          <p:attrName>style.visibility</p:attrName>
                                        </p:attrNameLst>
                                      </p:cBhvr>
                                      <p:to>
                                        <p:strVal val="visible"/>
                                      </p:to>
                                    </p:set>
                                    <p:animEffect transition="in" filter="wipe(left)">
                                      <p:cBhvr>
                                        <p:cTn id="7" dur="500"/>
                                        <p:tgtEl>
                                          <p:spTgt spid="2049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496"/>
                                        </p:tgtEl>
                                        <p:attrNameLst>
                                          <p:attrName>style.visibility</p:attrName>
                                        </p:attrNameLst>
                                      </p:cBhvr>
                                      <p:to>
                                        <p:strVal val="visible"/>
                                      </p:to>
                                    </p:set>
                                    <p:animEffect transition="in" filter="wipe(left)">
                                      <p:cBhvr>
                                        <p:cTn id="11" dur="500"/>
                                        <p:tgtEl>
                                          <p:spTgt spid="2049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497"/>
                                        </p:tgtEl>
                                        <p:attrNameLst>
                                          <p:attrName>style.visibility</p:attrName>
                                        </p:attrNameLst>
                                      </p:cBhvr>
                                      <p:to>
                                        <p:strVal val="visible"/>
                                      </p:to>
                                    </p:set>
                                    <p:animEffect transition="in" filter="wipe(left)">
                                      <p:cBhvr>
                                        <p:cTn id="15" dur="500"/>
                                        <p:tgtEl>
                                          <p:spTgt spid="2049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498"/>
                                        </p:tgtEl>
                                        <p:attrNameLst>
                                          <p:attrName>style.visibility</p:attrName>
                                        </p:attrNameLst>
                                      </p:cBhvr>
                                      <p:to>
                                        <p:strVal val="visible"/>
                                      </p:to>
                                    </p:set>
                                    <p:animEffect transition="in" filter="wipe(left)">
                                      <p:cBhvr>
                                        <p:cTn id="19" dur="500"/>
                                        <p:tgtEl>
                                          <p:spTgt spid="2049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0499"/>
                                        </p:tgtEl>
                                        <p:attrNameLst>
                                          <p:attrName>style.visibility</p:attrName>
                                        </p:attrNameLst>
                                      </p:cBhvr>
                                      <p:to>
                                        <p:strVal val="visible"/>
                                      </p:to>
                                    </p:set>
                                    <p:animEffect transition="in" filter="wipe(left)">
                                      <p:cBhvr>
                                        <p:cTn id="23" dur="500"/>
                                        <p:tgtEl>
                                          <p:spTgt spid="2049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500"/>
                                        </p:tgtEl>
                                        <p:attrNameLst>
                                          <p:attrName>style.visibility</p:attrName>
                                        </p:attrNameLst>
                                      </p:cBhvr>
                                      <p:to>
                                        <p:strVal val="visible"/>
                                      </p:to>
                                    </p:set>
                                    <p:animEffect transition="in" filter="wipe(left)">
                                      <p:cBhvr>
                                        <p:cTn id="27" dur="500"/>
                                        <p:tgtEl>
                                          <p:spTgt spid="2050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0501"/>
                                        </p:tgtEl>
                                        <p:attrNameLst>
                                          <p:attrName>style.visibility</p:attrName>
                                        </p:attrNameLst>
                                      </p:cBhvr>
                                      <p:to>
                                        <p:strVal val="visible"/>
                                      </p:to>
                                    </p:set>
                                    <p:animEffect transition="in" filter="wipe(left)">
                                      <p:cBhvr>
                                        <p:cTn id="31" dur="500"/>
                                        <p:tgtEl>
                                          <p:spTgt spid="20501"/>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502"/>
                                        </p:tgtEl>
                                        <p:attrNameLst>
                                          <p:attrName>style.visibility</p:attrName>
                                        </p:attrNameLst>
                                      </p:cBhvr>
                                      <p:to>
                                        <p:strVal val="visible"/>
                                      </p:to>
                                    </p:set>
                                    <p:animEffect transition="in" filter="wipe(left)">
                                      <p:cBhvr>
                                        <p:cTn id="35" dur="500"/>
                                        <p:tgtEl>
                                          <p:spTgt spid="2050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5" grpId="0" autoUpdateAnimBg="0"/>
      <p:bldP spid="20496" grpId="0" autoUpdateAnimBg="0"/>
      <p:bldP spid="20497" grpId="0" autoUpdateAnimBg="0"/>
      <p:bldP spid="20498" grpId="0" autoUpdateAnimBg="0"/>
      <p:bldP spid="20499" grpId="0" autoUpdateAnimBg="0"/>
      <p:bldP spid="20500" grpId="0" autoUpdateAnimBg="0"/>
      <p:bldP spid="20501" grpId="0" autoUpdateAnimBg="0"/>
      <p:bldP spid="2050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ABB8F404-4D68-4CF1-A1D1-4545FFCFAAD6}" type="slidenum">
              <a:rPr lang="zh-CN" altLang="en-US"/>
            </a:fld>
            <a:endParaRPr lang="zh-CN" altLang="en-US" dirty="0"/>
          </a:p>
        </p:txBody>
      </p:sp>
      <p:pic>
        <p:nvPicPr>
          <p:cNvPr id="3" name="图片 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62865" y="87630"/>
            <a:ext cx="12021820" cy="63607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4" name="组合 293"/>
          <p:cNvGrpSpPr/>
          <p:nvPr/>
        </p:nvGrpSpPr>
        <p:grpSpPr>
          <a:xfrm>
            <a:off x="497980" y="4131009"/>
            <a:ext cx="6973756" cy="1896110"/>
            <a:chOff x="4553867" y="4551510"/>
            <a:chExt cx="6973756" cy="1896110"/>
          </a:xfrm>
        </p:grpSpPr>
        <p:sp>
          <p:nvSpPr>
            <p:cNvPr id="291" name="矩形 290"/>
            <p:cNvSpPr/>
            <p:nvPr/>
          </p:nvSpPr>
          <p:spPr>
            <a:xfrm>
              <a:off x="4553867" y="4551510"/>
              <a:ext cx="6973756" cy="9220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300" normalizeH="0" baseline="0" noProof="0" dirty="0">
                  <a:ln>
                    <a:noFill/>
                  </a:ln>
                  <a:solidFill>
                    <a:srgbClr val="9A0001"/>
                  </a:solidFill>
                  <a:effectLst/>
                  <a:uLnTx/>
                  <a:uFillTx/>
                  <a:latin typeface="Arial" panose="020B0604020202090204" pitchFamily="34" charset="0"/>
                  <a:ea typeface="微软雅黑" panose="020B0503020204020204" pitchFamily="34" charset="-122"/>
                  <a:cs typeface="+mn-ea"/>
                  <a:sym typeface="Arial" panose="020B0604020202090204" pitchFamily="34" charset="0"/>
                </a:rPr>
                <a:t>感谢倾听！</a:t>
              </a:r>
              <a:endParaRPr kumimoji="0" lang="zh-CN" altLang="en-US" sz="5400" b="0" i="0" u="none" strike="noStrike" kern="1200" cap="none" spc="300" normalizeH="0" baseline="0" noProof="0" dirty="0">
                <a:ln>
                  <a:noFill/>
                </a:ln>
                <a:solidFill>
                  <a:srgbClr val="9A0001"/>
                </a:solidFill>
                <a:effectLst/>
                <a:uLnTx/>
                <a:uFillTx/>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292" name="文本框 291"/>
            <p:cNvSpPr txBox="1"/>
            <p:nvPr/>
          </p:nvSpPr>
          <p:spPr>
            <a:xfrm>
              <a:off x="4614192" y="5956130"/>
              <a:ext cx="6123305" cy="491490"/>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800" cap="none" spc="100" normalizeH="0" baseline="0" noProof="0" dirty="0">
                  <a:ln>
                    <a:noFill/>
                  </a:ln>
                  <a:solidFill>
                    <a:srgbClr val="9A0001"/>
                  </a:solidFill>
                  <a:effectLst/>
                  <a:uLnTx/>
                  <a:uFillTx/>
                  <a:latin typeface="Arial" panose="020B0604020202090204" pitchFamily="34" charset="0"/>
                  <a:ea typeface="微软雅黑" panose="020B0503020204020204" pitchFamily="34" charset="-122"/>
                  <a:cs typeface="+mn-ea"/>
                  <a:sym typeface="Arial" panose="020B0604020202090204" pitchFamily="34" charset="0"/>
                </a:rPr>
                <a:t>                    </a:t>
              </a:r>
              <a:r>
                <a:rPr kumimoji="0" lang="zh-CN" altLang="en-US" sz="2000" b="0" i="0" u="none" strike="noStrike" kern="800" cap="none" spc="100" normalizeH="0" baseline="0" noProof="0" dirty="0">
                  <a:ln>
                    <a:noFill/>
                  </a:ln>
                  <a:solidFill>
                    <a:srgbClr val="9A0001"/>
                  </a:solidFill>
                  <a:effectLst/>
                  <a:uLnTx/>
                  <a:uFillTx/>
                  <a:latin typeface="Arial" panose="020B0604020202090204" pitchFamily="34" charset="0"/>
                  <a:ea typeface="微软雅黑" panose="020B0503020204020204" pitchFamily="34" charset="-122"/>
                  <a:cs typeface="+mn-ea"/>
                  <a:sym typeface="Arial" panose="020B0604020202090204" pitchFamily="34" charset="0"/>
                </a:rPr>
                <a:t>体育教研部   王嘉艺    </a:t>
              </a:r>
              <a:r>
                <a:rPr kumimoji="0" lang="en-US" altLang="zh-CN" sz="2000" b="0" i="0" u="none" strike="noStrike" kern="800" cap="none" spc="100" normalizeH="0" baseline="0" noProof="0" dirty="0">
                  <a:ln>
                    <a:noFill/>
                  </a:ln>
                  <a:solidFill>
                    <a:srgbClr val="9A0001"/>
                  </a:solidFill>
                  <a:effectLst/>
                  <a:uLnTx/>
                  <a:uFillTx/>
                  <a:latin typeface="Arial" panose="020B0604020202090204" pitchFamily="34" charset="0"/>
                  <a:ea typeface="微软雅黑" panose="020B0503020204020204" pitchFamily="34" charset="-122"/>
                  <a:cs typeface="+mn-ea"/>
                  <a:sym typeface="Arial" panose="020B0604020202090204" pitchFamily="34" charset="0"/>
                </a:rPr>
                <a:t>2022.6.8</a:t>
              </a:r>
              <a:endParaRPr kumimoji="0" lang="en-US" altLang="zh-CN" sz="2000" b="0" i="0" u="none" strike="noStrike" kern="800" cap="none" spc="100" normalizeH="0" baseline="0" noProof="0" dirty="0">
                <a:ln>
                  <a:noFill/>
                </a:ln>
                <a:solidFill>
                  <a:srgbClr val="9A0001"/>
                </a:solidFill>
                <a:effectLst/>
                <a:uLnTx/>
                <a:uFillTx/>
                <a:latin typeface="Arial" panose="020B0604020202090204" pitchFamily="34" charset="0"/>
                <a:ea typeface="微软雅黑" panose="020B0503020204020204" pitchFamily="34" charset="-122"/>
                <a:cs typeface="+mn-ea"/>
                <a:sym typeface="Arial" panose="020B0604020202090204" pitchFamily="34" charset="0"/>
              </a:endParaRPr>
            </a:p>
          </p:txBody>
        </p:sp>
        <p:cxnSp>
          <p:nvCxnSpPr>
            <p:cNvPr id="293" name="直接连接符 292"/>
            <p:cNvCxnSpPr/>
            <p:nvPr/>
          </p:nvCxnSpPr>
          <p:spPr>
            <a:xfrm>
              <a:off x="4748323" y="5637567"/>
              <a:ext cx="557213" cy="0"/>
            </a:xfrm>
            <a:prstGeom prst="line">
              <a:avLst/>
            </a:prstGeom>
            <a:ln w="12700">
              <a:solidFill>
                <a:srgbClr val="9A000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83e58bd0-6fa9-445e-a0f1-ac4ad737682f}"/>
</p:tagLst>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1505</Words>
  <Application>WPS 演示</Application>
  <PresentationFormat>宽屏</PresentationFormat>
  <Paragraphs>138</Paragraphs>
  <Slides>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vt:i4>
      </vt:variant>
    </vt:vector>
  </HeadingPairs>
  <TitlesOfParts>
    <vt:vector size="25" baseType="lpstr">
      <vt:lpstr>Arial</vt:lpstr>
      <vt:lpstr>方正书宋_GBK</vt:lpstr>
      <vt:lpstr>Wingdings</vt:lpstr>
      <vt:lpstr>Calibri</vt:lpstr>
      <vt:lpstr>Helvetica Neue</vt:lpstr>
      <vt:lpstr>宋体</vt:lpstr>
      <vt:lpstr>汉仪书宋二KW</vt:lpstr>
      <vt:lpstr>Calibri Light</vt:lpstr>
      <vt:lpstr>微软雅黑</vt:lpstr>
      <vt:lpstr>汉仪旗黑</vt:lpstr>
      <vt:lpstr>宋体</vt:lpstr>
      <vt:lpstr>Times New Roman</vt:lpstr>
      <vt:lpstr>Malgun Gothic</vt:lpstr>
      <vt:lpstr>微软雅黑</vt:lpstr>
      <vt:lpstr>Arial Unicode MS</vt:lpstr>
      <vt:lpstr>Apple SD Gothic Neo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amaya</cp:lastModifiedBy>
  <cp:revision>56</cp:revision>
  <dcterms:created xsi:type="dcterms:W3CDTF">2022-06-10T04:40:59Z</dcterms:created>
  <dcterms:modified xsi:type="dcterms:W3CDTF">2022-06-10T04:40:59Z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y fmtid="{D5CDD505-2E9C-101B-9397-08002B2CF9AE}" pid="3" name="ICV">
    <vt:lpwstr>78D179FDF61B4B52ADB7DB7B0E2AE94E</vt:lpwstr>
  </property>
</Properties>
</file>