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71" r:id="rId6"/>
    <p:sldId id="260" r:id="rId7"/>
    <p:sldId id="261" r:id="rId8"/>
    <p:sldId id="272" r:id="rId9"/>
    <p:sldId id="270" r:id="rId10"/>
    <p:sldId id="262" r:id="rId11"/>
    <p:sldId id="263" r:id="rId12"/>
    <p:sldId id="273" r:id="rId13"/>
    <p:sldId id="264" r:id="rId14"/>
    <p:sldId id="265" r:id="rId15"/>
    <p:sldId id="266" r:id="rId16"/>
    <p:sldId id="267" r:id="rId17"/>
    <p:sldId id="269"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60" d="100"/>
          <a:sy n="160"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63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earth_20220920/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bucket-mindshow.oss-cn-beijing.aliyuncs.com/themes/blue_earth_20220920/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earth_20220920/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01113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earth_20220920/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097756" y="1084877"/>
            <a:ext cx="7039928" cy="776288"/>
          </a:xfrm>
          <a:prstGeom prst="rect">
            <a:avLst/>
          </a:prstGeom>
          <a:noFill/>
          <a:ln/>
        </p:spPr>
        <p:txBody>
          <a:bodyPr wrap="square" rtlCol="0" anchor="b"/>
          <a:lstStyle/>
          <a:p>
            <a:pPr marL="0" indent="0" algn="ctr">
              <a:buNone/>
            </a:pPr>
            <a:r>
              <a:rPr lang="en-US" sz="2272" b="1" dirty="0">
                <a:solidFill>
                  <a:srgbClr val="6DB9FF"/>
                </a:solidFill>
                <a:latin typeface="Noto Sans SC" pitchFamily="34" charset="0"/>
                <a:ea typeface="Noto Sans SC" pitchFamily="34" charset="-122"/>
                <a:cs typeface="Noto Sans SC" pitchFamily="34" charset="-120"/>
              </a:rPr>
              <a:t>中国乒乓球举国体制与俱乐部体制的比较分析</a:t>
            </a:r>
            <a:endParaRPr lang="en-US" sz="2272" dirty="0"/>
          </a:p>
        </p:txBody>
      </p:sp>
      <p:sp>
        <p:nvSpPr>
          <p:cNvPr id="3" name="Text 1"/>
          <p:cNvSpPr/>
          <p:nvPr/>
        </p:nvSpPr>
        <p:spPr>
          <a:xfrm>
            <a:off x="1871663" y="1019175"/>
            <a:ext cx="5492115" cy="557213"/>
          </a:xfrm>
          <a:prstGeom prst="rect">
            <a:avLst/>
          </a:prstGeom>
          <a:noFill/>
          <a:ln/>
        </p:spPr>
        <p:txBody>
          <a:bodyPr wrap="square" rtlCol="0" anchor="ctr"/>
          <a:lstStyle/>
          <a:p>
            <a:pPr marL="0" indent="0" algn="ctr">
              <a:buNone/>
            </a:pPr>
            <a:endParaRPr lang="en-US" sz="1920" dirty="0"/>
          </a:p>
        </p:txBody>
      </p:sp>
      <p:sp>
        <p:nvSpPr>
          <p:cNvPr id="4" name="Text 2"/>
          <p:cNvSpPr/>
          <p:nvPr/>
        </p:nvSpPr>
        <p:spPr>
          <a:xfrm>
            <a:off x="3648075" y="4300538"/>
            <a:ext cx="1866900" cy="604838"/>
          </a:xfrm>
          <a:prstGeom prst="rect">
            <a:avLst/>
          </a:prstGeom>
          <a:noFill/>
          <a:ln/>
        </p:spPr>
        <p:txBody>
          <a:bodyPr wrap="square" rtlCol="0" anchor="ctr"/>
          <a:lstStyle/>
          <a:p>
            <a:pPr marL="0" indent="0" algn="ctr">
              <a:buNone/>
            </a:pPr>
            <a:r>
              <a:rPr lang="en-US" sz="1200" dirty="0" err="1">
                <a:solidFill>
                  <a:srgbClr val="FFFFFF"/>
                </a:solidFill>
                <a:latin typeface="Noto Sans SC" pitchFamily="34" charset="0"/>
                <a:ea typeface="Noto Sans SC" pitchFamily="34" charset="-122"/>
                <a:cs typeface="Noto Sans SC" pitchFamily="34" charset="-120"/>
              </a:rPr>
              <a:t>汇报人</a:t>
            </a:r>
            <a:r>
              <a:rPr lang="zh-CN" altLang="en-US" sz="1200" dirty="0">
                <a:solidFill>
                  <a:srgbClr val="FFFFFF"/>
                </a:solidFill>
                <a:latin typeface="Noto Sans SC" pitchFamily="34" charset="0"/>
                <a:ea typeface="Noto Sans SC" pitchFamily="34" charset="-122"/>
                <a:cs typeface="Noto Sans SC" pitchFamily="34" charset="-120"/>
              </a:rPr>
              <a:t>：冯天薇</a:t>
            </a:r>
            <a:endParaRPr lang="en-US" altLang="zh-CN" sz="120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605213" y="1309688"/>
            <a:ext cx="1452563" cy="1243013"/>
          </a:xfrm>
          <a:prstGeom prst="rect">
            <a:avLst/>
          </a:prstGeom>
          <a:noFill/>
          <a:ln/>
        </p:spPr>
        <p:txBody>
          <a:bodyPr wrap="square" rtlCol="0" anchor="t"/>
          <a:lstStyle/>
          <a:p>
            <a:pPr marL="0" indent="0">
              <a:buNone/>
            </a:pPr>
            <a:r>
              <a:rPr lang="en-US" sz="5400" b="1" dirty="0">
                <a:solidFill>
                  <a:srgbClr val="6DB9FF"/>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605213" y="2466975"/>
            <a:ext cx="4315778" cy="1676400"/>
          </a:xfrm>
          <a:prstGeom prst="rect">
            <a:avLst/>
          </a:prstGeom>
          <a:noFill/>
          <a:ln/>
        </p:spPr>
        <p:txBody>
          <a:bodyPr wrap="square" rtlCol="0" anchor="t"/>
          <a:lstStyle/>
          <a:p>
            <a:pPr marL="0" indent="0">
              <a:buNone/>
            </a:pPr>
            <a:r>
              <a:rPr lang="en-US" sz="3840" b="1" dirty="0">
                <a:solidFill>
                  <a:srgbClr val="6DB9FF"/>
                </a:solidFill>
                <a:latin typeface="Noto Sans SC" pitchFamily="34" charset="0"/>
                <a:ea typeface="Noto Sans SC" pitchFamily="34" charset="-122"/>
                <a:cs typeface="Noto Sans SC" pitchFamily="34" charset="-120"/>
              </a:rPr>
              <a:t>研究方法</a:t>
            </a:r>
            <a:endParaRPr lang="en-US" sz="38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781050"/>
            <a:ext cx="4967288" cy="85725"/>
          </a:xfrm>
          <a:prstGeom prst="rect">
            <a:avLst/>
          </a:prstGeom>
        </p:spPr>
      </p:pic>
      <p:sp>
        <p:nvSpPr>
          <p:cNvPr id="3" name="Text 0"/>
          <p:cNvSpPr/>
          <p:nvPr/>
        </p:nvSpPr>
        <p:spPr>
          <a:xfrm>
            <a:off x="762000" y="142875"/>
            <a:ext cx="7697152" cy="552450"/>
          </a:xfrm>
          <a:prstGeom prst="rect">
            <a:avLst/>
          </a:prstGeom>
          <a:noFill/>
          <a:ln/>
        </p:spPr>
        <p:txBody>
          <a:bodyPr wrap="square" rtlCol="0" anchor="ctr"/>
          <a:lstStyle/>
          <a:p>
            <a:pPr marL="0" indent="0">
              <a:buNone/>
            </a:pPr>
            <a:r>
              <a:rPr lang="en-US" sz="2400" b="1" dirty="0">
                <a:solidFill>
                  <a:srgbClr val="6DB9FF"/>
                </a:solidFill>
                <a:latin typeface="Noto Sans SC" pitchFamily="34" charset="0"/>
                <a:ea typeface="Noto Sans SC" pitchFamily="34" charset="-122"/>
                <a:cs typeface="Noto Sans SC" pitchFamily="34" charset="-120"/>
              </a:rPr>
              <a:t>研究方法</a:t>
            </a:r>
            <a:endParaRPr lang="en-US" sz="2400" dirty="0"/>
          </a:p>
        </p:txBody>
      </p:sp>
      <p:sp>
        <p:nvSpPr>
          <p:cNvPr id="4" name="Text 1"/>
          <p:cNvSpPr/>
          <p:nvPr/>
        </p:nvSpPr>
        <p:spPr>
          <a:xfrm>
            <a:off x="714375" y="1339297"/>
            <a:ext cx="7715250" cy="2464905"/>
          </a:xfrm>
          <a:prstGeom prst="rect">
            <a:avLst/>
          </a:prstGeom>
          <a:noFill/>
          <a:ln/>
        </p:spPr>
        <p:txBody>
          <a:bodyPr wrap="square" rtlCol="0" anchor="t"/>
          <a:lstStyle/>
          <a:p>
            <a:pPr marL="342900" indent="-342900" algn="l">
              <a:lnSpc>
                <a:spcPct val="150000"/>
              </a:lnSpc>
              <a:buSzPct val="100000"/>
              <a:buChar char="•"/>
            </a:pPr>
            <a:r>
              <a:rPr lang="en-US" dirty="0" err="1">
                <a:solidFill>
                  <a:srgbClr val="FFFFFF"/>
                </a:solidFill>
                <a:latin typeface="KaiTi" panose="02010609060101010101" pitchFamily="49" charset="-122"/>
                <a:ea typeface="KaiTi" panose="02010609060101010101" pitchFamily="49" charset="-122"/>
                <a:cs typeface="Noto Sans SC" pitchFamily="34" charset="-120"/>
              </a:rPr>
              <a:t>本研究将采用文献资料法</a:t>
            </a:r>
            <a:r>
              <a:rPr lang="zh-CN" altLang="en-US" dirty="0">
                <a:solidFill>
                  <a:srgbClr val="FFFFFF"/>
                </a:solidFill>
                <a:latin typeface="KaiTi" panose="02010609060101010101" pitchFamily="49" charset="-122"/>
                <a:ea typeface="KaiTi" panose="02010609060101010101" pitchFamily="49" charset="-122"/>
                <a:cs typeface="Noto Sans SC" pitchFamily="34" charset="-120"/>
              </a:rPr>
              <a:t>、</a:t>
            </a:r>
            <a:r>
              <a:rPr lang="en-US" dirty="0" err="1">
                <a:solidFill>
                  <a:srgbClr val="FFFFFF"/>
                </a:solidFill>
                <a:latin typeface="KaiTi" panose="02010609060101010101" pitchFamily="49" charset="-122"/>
                <a:ea typeface="KaiTi" panose="02010609060101010101" pitchFamily="49" charset="-122"/>
                <a:cs typeface="Noto Sans SC" pitchFamily="34" charset="-120"/>
              </a:rPr>
              <a:t>比较分析法</a:t>
            </a:r>
            <a:r>
              <a:rPr lang="en-US"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dirty="0" err="1">
                <a:solidFill>
                  <a:srgbClr val="FFFFFF"/>
                </a:solidFill>
                <a:latin typeface="KaiTi" panose="02010609060101010101" pitchFamily="49" charset="-122"/>
                <a:ea typeface="KaiTi" panose="02010609060101010101" pitchFamily="49" charset="-122"/>
                <a:cs typeface="Noto Sans SC" pitchFamily="34" charset="-120"/>
              </a:rPr>
              <a:t>旨在对中国乒乓球的举国体制和俱乐部体制进行对比</a:t>
            </a:r>
            <a:r>
              <a:rPr lang="en-US"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dirty="0" err="1">
                <a:solidFill>
                  <a:srgbClr val="FFFFFF"/>
                </a:solidFill>
                <a:latin typeface="KaiTi" panose="02010609060101010101" pitchFamily="49" charset="-122"/>
                <a:ea typeface="KaiTi" panose="02010609060101010101" pitchFamily="49" charset="-122"/>
                <a:cs typeface="Noto Sans SC" pitchFamily="34" charset="-120"/>
              </a:rPr>
              <a:t>通过收集和整理相关数据和信息，分析两种体制在组织架构、运营模式、选材培养、竞技水平等方面的差异和共同点</a:t>
            </a:r>
            <a:r>
              <a:rPr lang="en-US" dirty="0">
                <a:solidFill>
                  <a:srgbClr val="FFFFFF"/>
                </a:solidFill>
                <a:latin typeface="KaiTi" panose="02010609060101010101" pitchFamily="49" charset="-122"/>
                <a:ea typeface="KaiTi" panose="02010609060101010101" pitchFamily="49" charset="-122"/>
                <a:cs typeface="Noto Sans SC" pitchFamily="34" charset="-120"/>
              </a:rPr>
              <a:t>。</a:t>
            </a:r>
            <a:endParaRPr lang="en-US" dirty="0">
              <a:latin typeface="KaiTi" panose="02010609060101010101" pitchFamily="49" charset="-122"/>
              <a:ea typeface="KaiT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表格&#10;&#10;描述已自动生成">
            <a:extLst>
              <a:ext uri="{FF2B5EF4-FFF2-40B4-BE49-F238E27FC236}">
                <a16:creationId xmlns:a16="http://schemas.microsoft.com/office/drawing/2014/main" id="{54BFD01F-DF64-7620-D2B7-CC55ECCD5A79}"/>
              </a:ext>
            </a:extLst>
          </p:cNvPr>
          <p:cNvPicPr>
            <a:picLocks noChangeAspect="1"/>
          </p:cNvPicPr>
          <p:nvPr/>
        </p:nvPicPr>
        <p:blipFill>
          <a:blip r:embed="rId2"/>
          <a:stretch>
            <a:fillRect/>
          </a:stretch>
        </p:blipFill>
        <p:spPr>
          <a:xfrm>
            <a:off x="359596" y="365163"/>
            <a:ext cx="7772400" cy="1271016"/>
          </a:xfrm>
          <a:prstGeom prst="rect">
            <a:avLst/>
          </a:prstGeom>
        </p:spPr>
      </p:pic>
      <p:pic>
        <p:nvPicPr>
          <p:cNvPr id="5" name="图片 4" descr="表格&#10;&#10;描述已自动生成">
            <a:extLst>
              <a:ext uri="{FF2B5EF4-FFF2-40B4-BE49-F238E27FC236}">
                <a16:creationId xmlns:a16="http://schemas.microsoft.com/office/drawing/2014/main" id="{58CAFCD4-88CE-781C-8694-68E2CF990257}"/>
              </a:ext>
            </a:extLst>
          </p:cNvPr>
          <p:cNvPicPr>
            <a:picLocks noChangeAspect="1"/>
          </p:cNvPicPr>
          <p:nvPr/>
        </p:nvPicPr>
        <p:blipFill>
          <a:blip r:embed="rId3"/>
          <a:stretch>
            <a:fillRect/>
          </a:stretch>
        </p:blipFill>
        <p:spPr>
          <a:xfrm>
            <a:off x="308225" y="1523164"/>
            <a:ext cx="8142270" cy="3037187"/>
          </a:xfrm>
          <a:prstGeom prst="rect">
            <a:avLst/>
          </a:prstGeom>
          <a:effectLst>
            <a:softEdge rad="0"/>
          </a:effectLst>
        </p:spPr>
      </p:pic>
    </p:spTree>
    <p:extLst>
      <p:ext uri="{BB962C8B-B14F-4D97-AF65-F5344CB8AC3E}">
        <p14:creationId xmlns:p14="http://schemas.microsoft.com/office/powerpoint/2010/main" val="92489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605213" y="1309688"/>
            <a:ext cx="1452563" cy="1243013"/>
          </a:xfrm>
          <a:prstGeom prst="rect">
            <a:avLst/>
          </a:prstGeom>
          <a:noFill/>
          <a:ln/>
        </p:spPr>
        <p:txBody>
          <a:bodyPr wrap="square" rtlCol="0" anchor="t"/>
          <a:lstStyle/>
          <a:p>
            <a:pPr marL="0" indent="0">
              <a:buNone/>
            </a:pPr>
            <a:r>
              <a:rPr lang="en-US" sz="5400" b="1" dirty="0">
                <a:solidFill>
                  <a:srgbClr val="6DB9FF"/>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605213" y="2466975"/>
            <a:ext cx="4315778" cy="1676400"/>
          </a:xfrm>
          <a:prstGeom prst="rect">
            <a:avLst/>
          </a:prstGeom>
          <a:noFill/>
          <a:ln/>
        </p:spPr>
        <p:txBody>
          <a:bodyPr wrap="square" rtlCol="0" anchor="t"/>
          <a:lstStyle/>
          <a:p>
            <a:pPr marL="0" indent="0">
              <a:buNone/>
            </a:pPr>
            <a:r>
              <a:rPr lang="en-US" sz="3840" b="1" dirty="0">
                <a:solidFill>
                  <a:srgbClr val="6DB9FF"/>
                </a:solidFill>
                <a:latin typeface="Noto Sans SC" pitchFamily="34" charset="0"/>
                <a:ea typeface="Noto Sans SC" pitchFamily="34" charset="-122"/>
                <a:cs typeface="Noto Sans SC" pitchFamily="34" charset="-120"/>
              </a:rPr>
              <a:t>数据来源和种类</a:t>
            </a:r>
            <a:endParaRPr lang="en-US" sz="38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781050"/>
            <a:ext cx="4967288" cy="85725"/>
          </a:xfrm>
          <a:prstGeom prst="rect">
            <a:avLst/>
          </a:prstGeom>
        </p:spPr>
      </p:pic>
      <p:sp>
        <p:nvSpPr>
          <p:cNvPr id="3" name="Text 0"/>
          <p:cNvSpPr/>
          <p:nvPr/>
        </p:nvSpPr>
        <p:spPr>
          <a:xfrm>
            <a:off x="762000" y="142875"/>
            <a:ext cx="7697152" cy="552450"/>
          </a:xfrm>
          <a:prstGeom prst="rect">
            <a:avLst/>
          </a:prstGeom>
          <a:noFill/>
          <a:ln/>
        </p:spPr>
        <p:txBody>
          <a:bodyPr wrap="square" rtlCol="0" anchor="ctr"/>
          <a:lstStyle/>
          <a:p>
            <a:pPr marL="0" indent="0">
              <a:buNone/>
            </a:pPr>
            <a:r>
              <a:rPr lang="en-US" sz="2400" b="1" dirty="0">
                <a:solidFill>
                  <a:srgbClr val="6DB9FF"/>
                </a:solidFill>
                <a:latin typeface="Noto Sans SC" pitchFamily="34" charset="0"/>
                <a:ea typeface="Noto Sans SC" pitchFamily="34" charset="-122"/>
                <a:cs typeface="Noto Sans SC" pitchFamily="34" charset="-120"/>
              </a:rPr>
              <a:t>数据来源和种类</a:t>
            </a:r>
            <a:endParaRPr lang="en-US" sz="2400" dirty="0"/>
          </a:p>
        </p:txBody>
      </p:sp>
      <p:sp>
        <p:nvSpPr>
          <p:cNvPr id="4" name="Text 1"/>
          <p:cNvSpPr/>
          <p:nvPr/>
        </p:nvSpPr>
        <p:spPr>
          <a:xfrm>
            <a:off x="762000" y="1304925"/>
            <a:ext cx="7715250" cy="2225454"/>
          </a:xfrm>
          <a:prstGeom prst="rect">
            <a:avLst/>
          </a:prstGeom>
          <a:noFill/>
          <a:ln/>
        </p:spPr>
        <p:txBody>
          <a:bodyPr wrap="square" rtlCol="0" anchor="t"/>
          <a:lstStyle/>
          <a:p>
            <a:pPr marL="342900" indent="-342900" algn="l">
              <a:lnSpc>
                <a:spcPct val="150000"/>
              </a:lnSpc>
              <a:buSzPct val="100000"/>
              <a:buChar char="•"/>
            </a:pPr>
            <a:r>
              <a:rPr lang="en-US" sz="2000" dirty="0" err="1">
                <a:solidFill>
                  <a:srgbClr val="FFFFFF"/>
                </a:solidFill>
                <a:latin typeface="KaiTi" panose="02010609060101010101" pitchFamily="49" charset="-122"/>
                <a:ea typeface="KaiTi" panose="02010609060101010101" pitchFamily="49" charset="-122"/>
                <a:cs typeface="Noto Sans SC" pitchFamily="34" charset="-120"/>
              </a:rPr>
              <a:t>数据来源包括官方统计数据、学术研究数据、专业媒体报道等</a:t>
            </a:r>
            <a:r>
              <a:rPr lang="en-US" sz="2000"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sz="2000" dirty="0" err="1">
                <a:solidFill>
                  <a:srgbClr val="FFFFFF"/>
                </a:solidFill>
                <a:latin typeface="KaiTi" panose="02010609060101010101" pitchFamily="49" charset="-122"/>
                <a:ea typeface="KaiTi" panose="02010609060101010101" pitchFamily="49" charset="-122"/>
                <a:cs typeface="Noto Sans SC" pitchFamily="34" charset="-120"/>
              </a:rPr>
              <a:t>数据种类涵盖乒乓球运动员的比赛成绩数据、队伍组成数据、财务数据等</a:t>
            </a:r>
            <a:r>
              <a:rPr lang="en-US" sz="2000"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sz="2000" dirty="0" err="1">
                <a:solidFill>
                  <a:srgbClr val="FFFFFF"/>
                </a:solidFill>
                <a:latin typeface="KaiTi" panose="02010609060101010101" pitchFamily="49" charset="-122"/>
                <a:ea typeface="KaiTi" panose="02010609060101010101" pitchFamily="49" charset="-122"/>
                <a:cs typeface="Noto Sans SC" pitchFamily="34" charset="-120"/>
              </a:rPr>
              <a:t>通过收集和分析这些数据，可以客观地评估两种体制在运动员培养、竞技成绩、经济效益等方面的差异和优劣</a:t>
            </a:r>
            <a:r>
              <a:rPr lang="en-US" sz="2000" dirty="0">
                <a:solidFill>
                  <a:srgbClr val="FFFFFF"/>
                </a:solidFill>
                <a:latin typeface="KaiTi" panose="02010609060101010101" pitchFamily="49" charset="-122"/>
                <a:ea typeface="KaiTi" panose="02010609060101010101" pitchFamily="49" charset="-122"/>
                <a:cs typeface="Noto Sans SC" pitchFamily="34" charset="-120"/>
              </a:rPr>
              <a:t>。</a:t>
            </a:r>
            <a:endParaRPr lang="en-US" sz="2000" dirty="0">
              <a:latin typeface="KaiTi" panose="02010609060101010101" pitchFamily="49" charset="-122"/>
              <a:ea typeface="KaiTi"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3605213" y="1309688"/>
            <a:ext cx="1452563" cy="1243013"/>
          </a:xfrm>
          <a:prstGeom prst="rect">
            <a:avLst/>
          </a:prstGeom>
          <a:noFill/>
          <a:ln/>
        </p:spPr>
        <p:txBody>
          <a:bodyPr wrap="square" rtlCol="0" anchor="t"/>
          <a:lstStyle/>
          <a:p>
            <a:pPr marL="0" indent="0">
              <a:buNone/>
            </a:pPr>
            <a:r>
              <a:rPr lang="en-US" sz="5400" b="1" dirty="0">
                <a:solidFill>
                  <a:srgbClr val="6DB9FF"/>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605213" y="2466975"/>
            <a:ext cx="4315778" cy="1676400"/>
          </a:xfrm>
          <a:prstGeom prst="rect">
            <a:avLst/>
          </a:prstGeom>
          <a:noFill/>
          <a:ln/>
        </p:spPr>
        <p:txBody>
          <a:bodyPr wrap="square" rtlCol="0" anchor="t"/>
          <a:lstStyle/>
          <a:p>
            <a:pPr marL="0" indent="0">
              <a:buNone/>
            </a:pPr>
            <a:r>
              <a:rPr lang="en-US" sz="3840" b="1" dirty="0">
                <a:solidFill>
                  <a:srgbClr val="6DB9FF"/>
                </a:solidFill>
                <a:latin typeface="Noto Sans SC" pitchFamily="34" charset="0"/>
                <a:ea typeface="Noto Sans SC" pitchFamily="34" charset="-122"/>
                <a:cs typeface="Noto Sans SC" pitchFamily="34" charset="-120"/>
              </a:rPr>
              <a:t>预期结果</a:t>
            </a:r>
            <a:endParaRPr lang="en-US" sz="38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781050"/>
            <a:ext cx="4967288" cy="85725"/>
          </a:xfrm>
          <a:prstGeom prst="rect">
            <a:avLst/>
          </a:prstGeom>
        </p:spPr>
      </p:pic>
      <p:sp>
        <p:nvSpPr>
          <p:cNvPr id="3" name="Text 0"/>
          <p:cNvSpPr/>
          <p:nvPr/>
        </p:nvSpPr>
        <p:spPr>
          <a:xfrm>
            <a:off x="762000" y="142875"/>
            <a:ext cx="7697152" cy="552450"/>
          </a:xfrm>
          <a:prstGeom prst="rect">
            <a:avLst/>
          </a:prstGeom>
          <a:noFill/>
          <a:ln/>
        </p:spPr>
        <p:txBody>
          <a:bodyPr wrap="square" rtlCol="0" anchor="ctr"/>
          <a:lstStyle/>
          <a:p>
            <a:pPr marL="0" indent="0">
              <a:buNone/>
            </a:pPr>
            <a:r>
              <a:rPr lang="en-US" sz="2400" b="1" dirty="0">
                <a:solidFill>
                  <a:srgbClr val="6DB9FF"/>
                </a:solidFill>
                <a:latin typeface="Noto Sans SC" pitchFamily="34" charset="0"/>
                <a:ea typeface="Noto Sans SC" pitchFamily="34" charset="-122"/>
                <a:cs typeface="Noto Sans SC" pitchFamily="34" charset="-120"/>
              </a:rPr>
              <a:t>预期结果</a:t>
            </a:r>
            <a:endParaRPr lang="en-US" sz="2400" dirty="0"/>
          </a:p>
        </p:txBody>
      </p:sp>
      <p:sp>
        <p:nvSpPr>
          <p:cNvPr id="4" name="Text 1"/>
          <p:cNvSpPr/>
          <p:nvPr/>
        </p:nvSpPr>
        <p:spPr>
          <a:xfrm>
            <a:off x="762000" y="1390649"/>
            <a:ext cx="7715250" cy="2424237"/>
          </a:xfrm>
          <a:prstGeom prst="rect">
            <a:avLst/>
          </a:prstGeom>
          <a:noFill/>
          <a:ln/>
        </p:spPr>
        <p:txBody>
          <a:bodyPr wrap="square" rtlCol="0" anchor="t"/>
          <a:lstStyle/>
          <a:p>
            <a:pPr marL="342900" indent="-342900" algn="l">
              <a:lnSpc>
                <a:spcPct val="150000"/>
              </a:lnSpc>
              <a:buSzPct val="100000"/>
              <a:buChar char="•"/>
            </a:pPr>
            <a:r>
              <a:rPr lang="en-US" altLang="zh-CN" sz="1536" dirty="0">
                <a:solidFill>
                  <a:srgbClr val="FFFFFF"/>
                </a:solidFill>
                <a:latin typeface="KaiTi" panose="02010609060101010101" pitchFamily="49" charset="-122"/>
                <a:ea typeface="KaiTi" panose="02010609060101010101" pitchFamily="49" charset="-122"/>
                <a:cs typeface="Noto Sans SC" pitchFamily="34" charset="-120"/>
              </a:rPr>
              <a:t>1</a:t>
            </a:r>
            <a:r>
              <a:rPr lang="zh-CN" altLang="en-US" sz="1536" dirty="0">
                <a:solidFill>
                  <a:srgbClr val="FFFFFF"/>
                </a:solidFill>
                <a:latin typeface="KaiTi" panose="02010609060101010101" pitchFamily="49" charset="-122"/>
                <a:ea typeface="KaiTi" panose="02010609060101010101" pitchFamily="49" charset="-122"/>
                <a:cs typeface="Noto Sans SC" pitchFamily="34" charset="-120"/>
              </a:rPr>
              <a:t>、</a:t>
            </a:r>
            <a:r>
              <a:rPr lang="en-US" sz="1536" dirty="0" err="1">
                <a:solidFill>
                  <a:srgbClr val="FFFFFF"/>
                </a:solidFill>
                <a:latin typeface="KaiTi" panose="02010609060101010101" pitchFamily="49" charset="-122"/>
                <a:ea typeface="KaiTi" panose="02010609060101010101" pitchFamily="49" charset="-122"/>
                <a:cs typeface="Noto Sans SC" pitchFamily="34" charset="-120"/>
              </a:rPr>
              <a:t>预计本研究将揭示中国乒乓球的举国体制和俱乐部体制在管理模式、资源配置、竞技成绩等方面的异同</a:t>
            </a:r>
            <a:r>
              <a:rPr lang="en-US" sz="1536"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altLang="zh-CN" sz="1536" dirty="0">
                <a:solidFill>
                  <a:srgbClr val="FFFFFF"/>
                </a:solidFill>
                <a:latin typeface="KaiTi" panose="02010609060101010101" pitchFamily="49" charset="-122"/>
                <a:ea typeface="KaiTi" panose="02010609060101010101" pitchFamily="49" charset="-122"/>
                <a:cs typeface="Noto Sans SC" pitchFamily="34" charset="-120"/>
              </a:rPr>
              <a:t>2</a:t>
            </a:r>
            <a:r>
              <a:rPr lang="zh-CN" altLang="en-US" sz="1536" dirty="0">
                <a:solidFill>
                  <a:srgbClr val="FFFFFF"/>
                </a:solidFill>
                <a:latin typeface="KaiTi" panose="02010609060101010101" pitchFamily="49" charset="-122"/>
                <a:ea typeface="KaiTi" panose="02010609060101010101" pitchFamily="49" charset="-122"/>
                <a:cs typeface="Noto Sans SC" pitchFamily="34" charset="-120"/>
              </a:rPr>
              <a:t>、</a:t>
            </a:r>
            <a:r>
              <a:rPr lang="en-US" sz="1536" dirty="0" err="1">
                <a:solidFill>
                  <a:srgbClr val="FFFFFF"/>
                </a:solidFill>
                <a:latin typeface="KaiTi" panose="02010609060101010101" pitchFamily="49" charset="-122"/>
                <a:ea typeface="KaiTi" panose="02010609060101010101" pitchFamily="49" charset="-122"/>
                <a:cs typeface="Noto Sans SC" pitchFamily="34" charset="-120"/>
              </a:rPr>
              <a:t>预计举国体制可能在选材培养、国际比赛成绩等方面具有优势，而俱乐部体制可能在培养多样化选手、发展职业联赛</a:t>
            </a:r>
            <a:r>
              <a:rPr lang="zh-CN" altLang="en-US" sz="1536" dirty="0">
                <a:solidFill>
                  <a:srgbClr val="FFFFFF"/>
                </a:solidFill>
                <a:latin typeface="KaiTi" panose="02010609060101010101" pitchFamily="49" charset="-122"/>
                <a:ea typeface="KaiTi" panose="02010609060101010101" pitchFamily="49" charset="-122"/>
                <a:cs typeface="Noto Sans SC" pitchFamily="34" charset="-120"/>
              </a:rPr>
              <a:t>、促进选手个人全面发展、挖掘运动员潜在商业价值</a:t>
            </a:r>
            <a:r>
              <a:rPr lang="en-US" sz="1536" dirty="0">
                <a:solidFill>
                  <a:srgbClr val="FFFFFF"/>
                </a:solidFill>
                <a:latin typeface="KaiTi" panose="02010609060101010101" pitchFamily="49" charset="-122"/>
                <a:ea typeface="KaiTi" panose="02010609060101010101" pitchFamily="49" charset="-122"/>
                <a:cs typeface="Noto Sans SC" pitchFamily="34" charset="-120"/>
              </a:rPr>
              <a:t>。</a:t>
            </a:r>
          </a:p>
          <a:p>
            <a:pPr marL="342900" indent="-342900" algn="l">
              <a:lnSpc>
                <a:spcPct val="150000"/>
              </a:lnSpc>
              <a:buSzPct val="100000"/>
              <a:buChar char="•"/>
            </a:pPr>
            <a:r>
              <a:rPr lang="en-US" altLang="zh-CN" sz="1536" dirty="0">
                <a:solidFill>
                  <a:srgbClr val="FFFFFF"/>
                </a:solidFill>
                <a:latin typeface="KaiTi" panose="02010609060101010101" pitchFamily="49" charset="-122"/>
                <a:ea typeface="KaiTi" panose="02010609060101010101" pitchFamily="49" charset="-122"/>
                <a:cs typeface="Noto Sans SC" pitchFamily="34" charset="-120"/>
              </a:rPr>
              <a:t>3</a:t>
            </a:r>
            <a:r>
              <a:rPr lang="zh-CN" altLang="en-US" sz="1536" dirty="0">
                <a:solidFill>
                  <a:srgbClr val="FFFFFF"/>
                </a:solidFill>
                <a:latin typeface="KaiTi" panose="02010609060101010101" pitchFamily="49" charset="-122"/>
                <a:ea typeface="KaiTi" panose="02010609060101010101" pitchFamily="49" charset="-122"/>
                <a:cs typeface="Noto Sans SC" pitchFamily="34" charset="-120"/>
              </a:rPr>
              <a:t>、</a:t>
            </a:r>
            <a:r>
              <a:rPr lang="en-US" sz="1536" dirty="0" err="1">
                <a:solidFill>
                  <a:srgbClr val="FFFFFF"/>
                </a:solidFill>
                <a:latin typeface="KaiTi" panose="02010609060101010101" pitchFamily="49" charset="-122"/>
                <a:ea typeface="KaiTi" panose="02010609060101010101" pitchFamily="49" charset="-122"/>
                <a:cs typeface="Noto Sans SC" pitchFamily="34" charset="-120"/>
              </a:rPr>
              <a:t>研究结果将有助于深入理解两种体制的特点和</a:t>
            </a:r>
            <a:r>
              <a:rPr lang="en-US" altLang="zh-SG" sz="1536" dirty="0" err="1">
                <a:solidFill>
                  <a:srgbClr val="FFFFFF"/>
                </a:solidFill>
                <a:latin typeface="KaiTi" panose="02010609060101010101" pitchFamily="49" charset="-122"/>
                <a:ea typeface="KaiTi" panose="02010609060101010101" pitchFamily="49" charset="-122"/>
                <a:cs typeface="Noto Sans SC" pitchFamily="34" charset="-120"/>
              </a:rPr>
              <a:t>其独特优势</a:t>
            </a:r>
            <a:r>
              <a:rPr lang="zh-CN" altLang="en-US" sz="1536" dirty="0">
                <a:solidFill>
                  <a:srgbClr val="FFFFFF"/>
                </a:solidFill>
                <a:latin typeface="KaiTi" panose="02010609060101010101" pitchFamily="49" charset="-122"/>
                <a:ea typeface="KaiTi" panose="02010609060101010101" pitchFamily="49" charset="-122"/>
                <a:cs typeface="Noto Sans SC" pitchFamily="34" charset="-120"/>
              </a:rPr>
              <a:t>。</a:t>
            </a:r>
            <a:endParaRPr lang="en-US" sz="1536" dirty="0">
              <a:latin typeface="KaiTi" panose="02010609060101010101" pitchFamily="49" charset="-122"/>
              <a:ea typeface="KaiTi"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2871788" y="842963"/>
            <a:ext cx="3395663" cy="552450"/>
          </a:xfrm>
          <a:prstGeom prst="rect">
            <a:avLst/>
          </a:prstGeom>
          <a:noFill/>
          <a:ln/>
        </p:spPr>
        <p:txBody>
          <a:bodyPr wrap="square" rtlCol="0" anchor="t"/>
          <a:lstStyle/>
          <a:p>
            <a:pPr marL="0" indent="0" algn="ctr">
              <a:buNone/>
            </a:pPr>
            <a:r>
              <a:rPr lang="en-US" sz="2400" b="1" dirty="0">
                <a:solidFill>
                  <a:srgbClr val="FFFFFF"/>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1285875"/>
            <a:ext cx="3395663" cy="1033463"/>
          </a:xfrm>
          <a:prstGeom prst="rect">
            <a:avLst/>
          </a:prstGeom>
          <a:noFill/>
          <a:ln/>
        </p:spPr>
        <p:txBody>
          <a:bodyPr wrap="square" rtlCol="0" anchor="t"/>
          <a:lstStyle/>
          <a:p>
            <a:pPr marL="0" indent="0" algn="ctr">
              <a:buNone/>
            </a:pPr>
            <a:r>
              <a:rPr lang="en-US" sz="4500" b="1" dirty="0">
                <a:solidFill>
                  <a:srgbClr val="6DB9FF"/>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43188" y="671513"/>
            <a:ext cx="3381375" cy="828675"/>
          </a:xfrm>
          <a:prstGeom prst="rect">
            <a:avLst/>
          </a:prstGeom>
          <a:noFill/>
          <a:ln/>
        </p:spPr>
        <p:txBody>
          <a:bodyPr wrap="square" rtlCol="0" anchor="ctr"/>
          <a:lstStyle/>
          <a:p>
            <a:pPr marL="0" indent="0">
              <a:buNone/>
            </a:pPr>
            <a:r>
              <a:rPr lang="en-US" sz="3600" b="1" dirty="0">
                <a:solidFill>
                  <a:srgbClr val="6DB9FF"/>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852737" y="1585913"/>
            <a:ext cx="5715000" cy="3205163"/>
          </a:xfrm>
          <a:prstGeom prst="rect">
            <a:avLst/>
          </a:prstGeom>
          <a:noFill/>
          <a:ln/>
        </p:spPr>
        <p:txBody>
          <a:bodyPr wrap="square" rtlCol="0" anchor="t"/>
          <a:lstStyle/>
          <a:p>
            <a:pPr marL="342900" indent="-342900" algn="l">
              <a:lnSpc>
                <a:spcPct val="150000"/>
              </a:lnSpc>
              <a:buSzPct val="100000"/>
              <a:buChar char="•"/>
            </a:pPr>
            <a:r>
              <a:rPr lang="en-US" sz="1600" dirty="0">
                <a:solidFill>
                  <a:srgbClr val="FFFFFF"/>
                </a:solidFill>
                <a:latin typeface="Noto Sans SC" pitchFamily="34" charset="0"/>
                <a:ea typeface="Noto Sans SC" pitchFamily="34" charset="-122"/>
                <a:cs typeface="Noto Sans SC" pitchFamily="34" charset="-120"/>
              </a:rPr>
              <a:t>研究的目的和意义</a:t>
            </a:r>
            <a:endParaRPr lang="en-US" sz="1600" dirty="0"/>
          </a:p>
          <a:p>
            <a:pPr marL="342900" indent="-342900" algn="l">
              <a:lnSpc>
                <a:spcPct val="150000"/>
              </a:lnSpc>
              <a:buSzPct val="100000"/>
              <a:buChar char="•"/>
            </a:pPr>
            <a:r>
              <a:rPr lang="en-US" sz="1600" dirty="0">
                <a:solidFill>
                  <a:srgbClr val="FFFFFF"/>
                </a:solidFill>
                <a:latin typeface="Noto Sans SC" pitchFamily="34" charset="0"/>
                <a:ea typeface="Noto Sans SC" pitchFamily="34" charset="-122"/>
                <a:cs typeface="Noto Sans SC" pitchFamily="34" charset="-120"/>
              </a:rPr>
              <a:t>文献综述</a:t>
            </a:r>
            <a:endParaRPr lang="en-US" sz="1600" dirty="0"/>
          </a:p>
          <a:p>
            <a:pPr marL="342900" indent="-342900" algn="l">
              <a:lnSpc>
                <a:spcPct val="150000"/>
              </a:lnSpc>
              <a:buSzPct val="100000"/>
              <a:buChar char="•"/>
            </a:pPr>
            <a:r>
              <a:rPr lang="en-US" sz="1600" dirty="0">
                <a:solidFill>
                  <a:srgbClr val="FFFFFF"/>
                </a:solidFill>
                <a:latin typeface="Noto Sans SC" pitchFamily="34" charset="0"/>
                <a:ea typeface="Noto Sans SC" pitchFamily="34" charset="-122"/>
                <a:cs typeface="Noto Sans SC" pitchFamily="34" charset="-120"/>
              </a:rPr>
              <a:t>研究方法</a:t>
            </a:r>
            <a:endParaRPr lang="en-US" sz="1600" dirty="0"/>
          </a:p>
          <a:p>
            <a:pPr marL="342900" indent="-342900" algn="l">
              <a:lnSpc>
                <a:spcPct val="150000"/>
              </a:lnSpc>
              <a:buSzPct val="100000"/>
              <a:buChar char="•"/>
            </a:pPr>
            <a:r>
              <a:rPr lang="en-US" sz="1600" dirty="0">
                <a:solidFill>
                  <a:srgbClr val="FFFFFF"/>
                </a:solidFill>
                <a:latin typeface="Noto Sans SC" pitchFamily="34" charset="0"/>
                <a:ea typeface="Noto Sans SC" pitchFamily="34" charset="-122"/>
                <a:cs typeface="Noto Sans SC" pitchFamily="34" charset="-120"/>
              </a:rPr>
              <a:t>数据来源和种类</a:t>
            </a:r>
            <a:endParaRPr lang="en-US" sz="1600" dirty="0"/>
          </a:p>
          <a:p>
            <a:pPr marL="342900" indent="-342900" algn="l">
              <a:lnSpc>
                <a:spcPct val="150000"/>
              </a:lnSpc>
              <a:buSzPct val="100000"/>
              <a:buChar char="•"/>
            </a:pPr>
            <a:r>
              <a:rPr lang="en-US" sz="1600" dirty="0">
                <a:solidFill>
                  <a:srgbClr val="FFFFFF"/>
                </a:solidFill>
                <a:latin typeface="Noto Sans SC" pitchFamily="34" charset="0"/>
                <a:ea typeface="Noto Sans SC" pitchFamily="34" charset="-122"/>
                <a:cs typeface="Noto Sans SC" pitchFamily="34" charset="-120"/>
              </a:rPr>
              <a:t>预期结果</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605213" y="1309688"/>
            <a:ext cx="1452563" cy="1243013"/>
          </a:xfrm>
          <a:prstGeom prst="rect">
            <a:avLst/>
          </a:prstGeom>
          <a:noFill/>
          <a:ln/>
        </p:spPr>
        <p:txBody>
          <a:bodyPr wrap="square" rtlCol="0" anchor="t"/>
          <a:lstStyle/>
          <a:p>
            <a:pPr marL="0" indent="0">
              <a:buNone/>
            </a:pPr>
            <a:r>
              <a:rPr lang="en-US" sz="5400" b="1" dirty="0">
                <a:solidFill>
                  <a:srgbClr val="6DB9FF"/>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605213" y="2466975"/>
            <a:ext cx="4315778" cy="1676400"/>
          </a:xfrm>
          <a:prstGeom prst="rect">
            <a:avLst/>
          </a:prstGeom>
          <a:noFill/>
          <a:ln/>
        </p:spPr>
        <p:txBody>
          <a:bodyPr wrap="square" rtlCol="0" anchor="t"/>
          <a:lstStyle/>
          <a:p>
            <a:pPr marL="0" indent="0">
              <a:buNone/>
            </a:pPr>
            <a:r>
              <a:rPr lang="en-US" sz="3712" b="1" dirty="0">
                <a:solidFill>
                  <a:srgbClr val="6DB9FF"/>
                </a:solidFill>
                <a:latin typeface="Noto Sans SC" pitchFamily="34" charset="0"/>
                <a:ea typeface="Noto Sans SC" pitchFamily="34" charset="-122"/>
                <a:cs typeface="Noto Sans SC" pitchFamily="34" charset="-120"/>
              </a:rPr>
              <a:t>研究的目的和意义</a:t>
            </a:r>
            <a:endParaRPr lang="en-US" sz="371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781050"/>
            <a:ext cx="4967288" cy="85725"/>
          </a:xfrm>
          <a:prstGeom prst="rect">
            <a:avLst/>
          </a:prstGeom>
        </p:spPr>
      </p:pic>
      <p:sp>
        <p:nvSpPr>
          <p:cNvPr id="3" name="Text 0"/>
          <p:cNvSpPr/>
          <p:nvPr/>
        </p:nvSpPr>
        <p:spPr>
          <a:xfrm>
            <a:off x="762000" y="142875"/>
            <a:ext cx="7697152" cy="552450"/>
          </a:xfrm>
          <a:prstGeom prst="rect">
            <a:avLst/>
          </a:prstGeom>
          <a:noFill/>
          <a:ln/>
        </p:spPr>
        <p:txBody>
          <a:bodyPr wrap="square" rtlCol="0" anchor="ctr"/>
          <a:lstStyle/>
          <a:p>
            <a:pPr marL="0" indent="0">
              <a:buNone/>
            </a:pPr>
            <a:r>
              <a:rPr lang="en-US" sz="2400" b="1" dirty="0">
                <a:solidFill>
                  <a:srgbClr val="6DB9FF"/>
                </a:solidFill>
                <a:latin typeface="Noto Sans SC" pitchFamily="34" charset="0"/>
                <a:ea typeface="Noto Sans SC" pitchFamily="34" charset="-122"/>
                <a:cs typeface="Noto Sans SC" pitchFamily="34" charset="-120"/>
              </a:rPr>
              <a:t>研究的目的和意义</a:t>
            </a:r>
            <a:endParaRPr lang="en-US" sz="2400" dirty="0"/>
          </a:p>
        </p:txBody>
      </p:sp>
      <p:sp>
        <p:nvSpPr>
          <p:cNvPr id="4" name="Text 1"/>
          <p:cNvSpPr/>
          <p:nvPr/>
        </p:nvSpPr>
        <p:spPr>
          <a:xfrm>
            <a:off x="483704" y="1849837"/>
            <a:ext cx="7715250" cy="2512613"/>
          </a:xfrm>
          <a:prstGeom prst="rect">
            <a:avLst/>
          </a:prstGeom>
          <a:noFill/>
          <a:ln/>
        </p:spPr>
        <p:txBody>
          <a:bodyPr wrap="square" rtlCol="0" anchor="t"/>
          <a:lstStyle/>
          <a:p>
            <a:pPr marL="342900" indent="-342900" algn="l">
              <a:lnSpc>
                <a:spcPct val="150000"/>
              </a:lnSpc>
              <a:buSzPct val="100000"/>
              <a:buChar char="•"/>
            </a:pPr>
            <a:r>
              <a:rPr lang="en-US" dirty="0">
                <a:solidFill>
                  <a:srgbClr val="FFFFFF"/>
                </a:solidFill>
                <a:latin typeface="KaiTi" panose="02010609060101010101" pitchFamily="49" charset="-122"/>
                <a:ea typeface="KaiTi" panose="02010609060101010101" pitchFamily="49" charset="-122"/>
                <a:cs typeface="Noto Sans SC" pitchFamily="34" charset="-120"/>
              </a:rPr>
              <a:t>本研究旨在比较中国乒乓球的举国体制和俱乐部体制，探讨两种体制在乒乓球运动发展中的特点、优势和挑战。通过对两种体制的比较分析，可以深入了解中国乒乓球运动的制度背景和运行模式，为体育管理者和决策者提供有益的参考和启示。</a:t>
            </a:r>
            <a:endParaRPr lang="en-US" dirty="0">
              <a:latin typeface="KaiTi" panose="02010609060101010101" pitchFamily="49" charset="-122"/>
              <a:ea typeface="KaiTi" panose="02010609060101010101" pitchFamily="49" charset="-122"/>
            </a:endParaRPr>
          </a:p>
        </p:txBody>
      </p:sp>
      <p:sp>
        <p:nvSpPr>
          <p:cNvPr id="7" name="文本框 6">
            <a:extLst>
              <a:ext uri="{FF2B5EF4-FFF2-40B4-BE49-F238E27FC236}">
                <a16:creationId xmlns:a16="http://schemas.microsoft.com/office/drawing/2014/main" id="{94DA82F5-AA4C-79B3-7D9C-6222B5CC6315}"/>
              </a:ext>
            </a:extLst>
          </p:cNvPr>
          <p:cNvSpPr txBox="1"/>
          <p:nvPr/>
        </p:nvSpPr>
        <p:spPr>
          <a:xfrm>
            <a:off x="771193" y="1309055"/>
            <a:ext cx="3570136" cy="369332"/>
          </a:xfrm>
          <a:prstGeom prst="rect">
            <a:avLst/>
          </a:prstGeom>
          <a:noFill/>
        </p:spPr>
        <p:txBody>
          <a:bodyPr wrap="square" rtlCol="0">
            <a:spAutoFit/>
          </a:bodyPr>
          <a:lstStyle/>
          <a:p>
            <a:r>
              <a:rPr kumimoji="1" lang="zh-SG" altLang="en-US" dirty="0">
                <a:solidFill>
                  <a:schemeClr val="bg1"/>
                </a:solidFill>
              </a:rPr>
              <a:t>研究的意义：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7B29B2-3C6C-D87D-E1C4-8DB20CAD852B}"/>
              </a:ext>
            </a:extLst>
          </p:cNvPr>
          <p:cNvSpPr txBox="1"/>
          <p:nvPr/>
        </p:nvSpPr>
        <p:spPr>
          <a:xfrm>
            <a:off x="461175" y="1499694"/>
            <a:ext cx="7999012" cy="2585323"/>
          </a:xfrm>
          <a:prstGeom prst="rect">
            <a:avLst/>
          </a:prstGeom>
          <a:noFill/>
        </p:spPr>
        <p:txBody>
          <a:bodyPr wrap="square">
            <a:spAutoFit/>
          </a:bodyPr>
          <a:lstStyle/>
          <a:p>
            <a:r>
              <a:rPr lang="zh-SG" altLang="en-US" dirty="0">
                <a:solidFill>
                  <a:schemeClr val="bg1"/>
                </a:solidFill>
                <a:latin typeface="KaiTi" panose="02010609060101010101" pitchFamily="49" charset="-122"/>
                <a:ea typeface="KaiTi" panose="02010609060101010101" pitchFamily="49" charset="-122"/>
              </a:rPr>
              <a:t>本</a:t>
            </a:r>
            <a:r>
              <a:rPr lang="zh-SG" altLang="en-US" sz="1800" dirty="0">
                <a:solidFill>
                  <a:schemeClr val="bg1"/>
                </a:solidFill>
                <a:effectLst/>
                <a:latin typeface="KaiTi" panose="02010609060101010101" pitchFamily="49" charset="-122"/>
                <a:ea typeface="KaiTi" panose="02010609060101010101" pitchFamily="49" charset="-122"/>
              </a:rPr>
              <a:t>研究力图围绕比较体制的效率，为乒乓球体制改革提供可行的理论参照。</a:t>
            </a:r>
            <a:endParaRPr lang="en-US" altLang="zh-SG" sz="1800" dirty="0">
              <a:solidFill>
                <a:schemeClr val="bg1"/>
              </a:solidFill>
              <a:effectLst/>
              <a:latin typeface="KaiTi" panose="02010609060101010101" pitchFamily="49" charset="-122"/>
              <a:ea typeface="KaiTi" panose="02010609060101010101" pitchFamily="49" charset="-122"/>
            </a:endParaRPr>
          </a:p>
          <a:p>
            <a:br>
              <a:rPr lang="zh-SG" altLang="en-US" sz="1800" dirty="0">
                <a:solidFill>
                  <a:schemeClr val="bg1"/>
                </a:solidFill>
                <a:effectLst/>
                <a:latin typeface="KaiTi" panose="02010609060101010101" pitchFamily="49" charset="-122"/>
                <a:ea typeface="KaiTi" panose="02010609060101010101" pitchFamily="49" charset="-122"/>
              </a:rPr>
            </a:br>
            <a:r>
              <a:rPr lang="en-US" altLang="zh-SG" sz="1800" dirty="0">
                <a:solidFill>
                  <a:schemeClr val="bg1"/>
                </a:solidFill>
                <a:effectLst/>
                <a:latin typeface="KaiTi" panose="02010609060101010101" pitchFamily="49" charset="-122"/>
                <a:ea typeface="KaiTi" panose="02010609060101010101" pitchFamily="49" charset="-122"/>
              </a:rPr>
              <a:t>(1) </a:t>
            </a:r>
            <a:r>
              <a:rPr lang="zh-SG" altLang="en-US" sz="1800" dirty="0">
                <a:solidFill>
                  <a:schemeClr val="bg1"/>
                </a:solidFill>
                <a:effectLst/>
                <a:latin typeface="KaiTi" panose="02010609060101010101" pitchFamily="49" charset="-122"/>
                <a:ea typeface="KaiTi" panose="02010609060101010101" pitchFamily="49" charset="-122"/>
              </a:rPr>
              <a:t>从竞技体育的角度，俱乐部体制与举国体制的效率比较，即比较培养高水平运动员的成绩和为体育产业创造收入的效率。</a:t>
            </a:r>
            <a:br>
              <a:rPr lang="zh-SG" altLang="en-US" sz="1800" dirty="0">
                <a:solidFill>
                  <a:schemeClr val="bg1"/>
                </a:solidFill>
                <a:effectLst/>
                <a:latin typeface="KaiTi" panose="02010609060101010101" pitchFamily="49" charset="-122"/>
                <a:ea typeface="KaiTi" panose="02010609060101010101" pitchFamily="49" charset="-122"/>
              </a:rPr>
            </a:br>
            <a:r>
              <a:rPr lang="en-US" altLang="zh-SG" sz="1800" dirty="0">
                <a:solidFill>
                  <a:schemeClr val="bg1"/>
                </a:solidFill>
                <a:effectLst/>
                <a:latin typeface="KaiTi" panose="02010609060101010101" pitchFamily="49" charset="-122"/>
                <a:ea typeface="KaiTi" panose="02010609060101010101" pitchFamily="49" charset="-122"/>
              </a:rPr>
              <a:t>(2) </a:t>
            </a:r>
            <a:r>
              <a:rPr lang="zh-SG" altLang="en-US" sz="1800" dirty="0">
                <a:solidFill>
                  <a:schemeClr val="bg1"/>
                </a:solidFill>
                <a:effectLst/>
                <a:latin typeface="KaiTi" panose="02010609060101010101" pitchFamily="49" charset="-122"/>
                <a:ea typeface="KaiTi" panose="02010609060101010101" pitchFamily="49" charset="-122"/>
              </a:rPr>
              <a:t>从全民健身的角度，俱乐部体制比举国体制的</a:t>
            </a:r>
            <a:r>
              <a:rPr lang="zh-SG" altLang="en-US" dirty="0">
                <a:solidFill>
                  <a:schemeClr val="bg1"/>
                </a:solidFill>
                <a:latin typeface="KaiTi" panose="02010609060101010101" pitchFamily="49" charset="-122"/>
                <a:ea typeface="KaiTi" panose="02010609060101010101" pitchFamily="49" charset="-122"/>
              </a:rPr>
              <a:t>相</a:t>
            </a:r>
            <a:r>
              <a:rPr lang="zh-SG" altLang="en-US" sz="1800" dirty="0">
                <a:solidFill>
                  <a:schemeClr val="bg1"/>
                </a:solidFill>
                <a:effectLst/>
                <a:latin typeface="KaiTi" panose="02010609060101010101" pitchFamily="49" charset="-122"/>
                <a:ea typeface="KaiTi" panose="02010609060101010101" pitchFamily="49" charset="-122"/>
              </a:rPr>
              <a:t>比较，即比较两种体制下，研究一种可能的混合体制，尽可能兼容举国体制的优势和俱乐部体制的优势，更有效率地促进有法治保证的竞技运动的产业化，以实现乒乓球运动体系的真正进步</a:t>
            </a:r>
            <a:r>
              <a:rPr lang="zh-SG" altLang="en-US" dirty="0">
                <a:solidFill>
                  <a:schemeClr val="bg1"/>
                </a:solidFill>
                <a:latin typeface="KaiTi" panose="02010609060101010101" pitchFamily="49" charset="-122"/>
                <a:ea typeface="KaiTi" panose="02010609060101010101" pitchFamily="49" charset="-122"/>
              </a:rPr>
              <a:t>和</a:t>
            </a:r>
            <a:r>
              <a:rPr lang="zh-SG" altLang="en-US" sz="1800" dirty="0">
                <a:solidFill>
                  <a:schemeClr val="bg1"/>
                </a:solidFill>
                <a:effectLst/>
                <a:latin typeface="KaiTi" panose="02010609060101010101" pitchFamily="49" charset="-122"/>
                <a:ea typeface="KaiTi" panose="02010609060101010101" pitchFamily="49" charset="-122"/>
              </a:rPr>
              <a:t>各个层次竞技水平的进展和可持续性，全民体育的普及，乒乓球市场的发展。 </a:t>
            </a:r>
            <a:endParaRPr lang="zh-SG" altLang="en-US" dirty="0">
              <a:solidFill>
                <a:schemeClr val="bg1"/>
              </a:solidFill>
              <a:latin typeface="KaiTi" panose="02010609060101010101" pitchFamily="49" charset="-122"/>
              <a:ea typeface="KaiTi" panose="02010609060101010101" pitchFamily="49" charset="-122"/>
            </a:endParaRPr>
          </a:p>
        </p:txBody>
      </p:sp>
      <p:sp>
        <p:nvSpPr>
          <p:cNvPr id="4" name="文本框 3">
            <a:extLst>
              <a:ext uri="{FF2B5EF4-FFF2-40B4-BE49-F238E27FC236}">
                <a16:creationId xmlns:a16="http://schemas.microsoft.com/office/drawing/2014/main" id="{E3C8B7FD-E256-628E-3C67-83367F0E9241}"/>
              </a:ext>
            </a:extLst>
          </p:cNvPr>
          <p:cNvSpPr txBox="1"/>
          <p:nvPr/>
        </p:nvSpPr>
        <p:spPr>
          <a:xfrm>
            <a:off x="461175" y="689151"/>
            <a:ext cx="2727298" cy="369332"/>
          </a:xfrm>
          <a:prstGeom prst="rect">
            <a:avLst/>
          </a:prstGeom>
          <a:noFill/>
        </p:spPr>
        <p:txBody>
          <a:bodyPr wrap="square" rtlCol="0">
            <a:spAutoFit/>
          </a:bodyPr>
          <a:lstStyle/>
          <a:p>
            <a:r>
              <a:rPr kumimoji="1" lang="zh-SG" altLang="en-US" dirty="0">
                <a:solidFill>
                  <a:schemeClr val="bg1"/>
                </a:solidFill>
              </a:rPr>
              <a:t>研究的目的：</a:t>
            </a:r>
          </a:p>
        </p:txBody>
      </p:sp>
    </p:spTree>
    <p:extLst>
      <p:ext uri="{BB962C8B-B14F-4D97-AF65-F5344CB8AC3E}">
        <p14:creationId xmlns:p14="http://schemas.microsoft.com/office/powerpoint/2010/main" val="155228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605213" y="1309688"/>
            <a:ext cx="1452563" cy="1243013"/>
          </a:xfrm>
          <a:prstGeom prst="rect">
            <a:avLst/>
          </a:prstGeom>
          <a:noFill/>
          <a:ln/>
        </p:spPr>
        <p:txBody>
          <a:bodyPr wrap="square" rtlCol="0" anchor="t"/>
          <a:lstStyle/>
          <a:p>
            <a:pPr marL="0" indent="0">
              <a:buNone/>
            </a:pPr>
            <a:r>
              <a:rPr lang="en-US" sz="5400" b="1" dirty="0">
                <a:solidFill>
                  <a:srgbClr val="6DB9FF"/>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605213" y="2466975"/>
            <a:ext cx="4315778" cy="1676400"/>
          </a:xfrm>
          <a:prstGeom prst="rect">
            <a:avLst/>
          </a:prstGeom>
          <a:noFill/>
          <a:ln/>
        </p:spPr>
        <p:txBody>
          <a:bodyPr wrap="square" rtlCol="0" anchor="t"/>
          <a:lstStyle/>
          <a:p>
            <a:pPr marL="0" indent="0">
              <a:buNone/>
            </a:pPr>
            <a:r>
              <a:rPr lang="en-US" sz="3840" b="1" dirty="0">
                <a:solidFill>
                  <a:srgbClr val="6DB9FF"/>
                </a:solidFill>
                <a:latin typeface="Noto Sans SC" pitchFamily="34" charset="0"/>
                <a:ea typeface="Noto Sans SC" pitchFamily="34" charset="-122"/>
                <a:cs typeface="Noto Sans SC" pitchFamily="34" charset="-120"/>
              </a:rPr>
              <a:t>文献综述</a:t>
            </a:r>
            <a:endParaRPr lang="en-US" sz="38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5" y="781050"/>
            <a:ext cx="4967288" cy="85725"/>
          </a:xfrm>
          <a:prstGeom prst="rect">
            <a:avLst/>
          </a:prstGeom>
        </p:spPr>
      </p:pic>
      <p:sp>
        <p:nvSpPr>
          <p:cNvPr id="3" name="Text 0"/>
          <p:cNvSpPr/>
          <p:nvPr/>
        </p:nvSpPr>
        <p:spPr>
          <a:xfrm>
            <a:off x="762000" y="142875"/>
            <a:ext cx="7697152" cy="552450"/>
          </a:xfrm>
          <a:prstGeom prst="rect">
            <a:avLst/>
          </a:prstGeom>
          <a:noFill/>
          <a:ln/>
        </p:spPr>
        <p:txBody>
          <a:bodyPr wrap="square" rtlCol="0" anchor="ctr"/>
          <a:lstStyle/>
          <a:p>
            <a:pPr marL="0" indent="0">
              <a:buNone/>
            </a:pPr>
            <a:r>
              <a:rPr lang="en-US" sz="2400" b="1" dirty="0">
                <a:solidFill>
                  <a:srgbClr val="6DB9FF"/>
                </a:solidFill>
                <a:latin typeface="Noto Sans SC" pitchFamily="34" charset="0"/>
                <a:ea typeface="Noto Sans SC" pitchFamily="34" charset="-122"/>
                <a:cs typeface="Noto Sans SC" pitchFamily="34" charset="-120"/>
              </a:rPr>
              <a:t>文献综述</a:t>
            </a:r>
            <a:endParaRPr lang="en-US" sz="2400" dirty="0"/>
          </a:p>
        </p:txBody>
      </p:sp>
      <p:sp>
        <p:nvSpPr>
          <p:cNvPr id="4" name="Text 1"/>
          <p:cNvSpPr/>
          <p:nvPr/>
        </p:nvSpPr>
        <p:spPr>
          <a:xfrm>
            <a:off x="427132" y="952499"/>
            <a:ext cx="7463421" cy="1216135"/>
          </a:xfrm>
          <a:prstGeom prst="rect">
            <a:avLst/>
          </a:prstGeom>
          <a:noFill/>
          <a:ln/>
        </p:spPr>
        <p:txBody>
          <a:bodyPr wrap="square" rtlCol="0" anchor="t"/>
          <a:lstStyle/>
          <a:p>
            <a:pPr marL="342900" indent="-342900" algn="l">
              <a:lnSpc>
                <a:spcPct val="150000"/>
              </a:lnSpc>
              <a:buSzPct val="100000"/>
              <a:buChar char="•"/>
            </a:pPr>
            <a:r>
              <a:rPr lang="en-US" sz="1600" b="1" dirty="0">
                <a:solidFill>
                  <a:srgbClr val="FFFFFF"/>
                </a:solidFill>
                <a:latin typeface="KaiTi" panose="02010609060101010101" pitchFamily="49" charset="-122"/>
                <a:ea typeface="KaiTi" panose="02010609060101010101" pitchFamily="49" charset="-122"/>
                <a:cs typeface="Noto Sans SC" pitchFamily="34" charset="-120"/>
              </a:rPr>
              <a:t>在文献综述部分，将回顾相关研究和文献，探讨中国乒乓球的举国体制和俱乐部体制的理论基础和发展历程。将引用相关学术研究、政策文件、媒体报道等，以全面了解两种体制的背景和演变过程。</a:t>
            </a:r>
            <a:endParaRPr lang="en-US" sz="1600" b="1" dirty="0">
              <a:latin typeface="KaiTi" panose="02010609060101010101" pitchFamily="49" charset="-122"/>
              <a:ea typeface="KaiTi" panose="02010609060101010101" pitchFamily="49" charset="-122"/>
            </a:endParaRPr>
          </a:p>
        </p:txBody>
      </p:sp>
      <p:sp>
        <p:nvSpPr>
          <p:cNvPr id="5" name="文本框 4">
            <a:extLst>
              <a:ext uri="{FF2B5EF4-FFF2-40B4-BE49-F238E27FC236}">
                <a16:creationId xmlns:a16="http://schemas.microsoft.com/office/drawing/2014/main" id="{FB6FBD80-8632-4110-2556-88A39BD99FC9}"/>
              </a:ext>
            </a:extLst>
          </p:cNvPr>
          <p:cNvSpPr txBox="1"/>
          <p:nvPr/>
        </p:nvSpPr>
        <p:spPr>
          <a:xfrm>
            <a:off x="614487" y="2254360"/>
            <a:ext cx="7697152" cy="1815882"/>
          </a:xfrm>
          <a:prstGeom prst="rect">
            <a:avLst/>
          </a:prstGeom>
          <a:noFill/>
        </p:spPr>
        <p:txBody>
          <a:bodyPr wrap="square" rtlCol="0">
            <a:spAutoFit/>
          </a:bodyPr>
          <a:lstStyle/>
          <a:p>
            <a:r>
              <a:rPr lang="en-US" altLang="zh-SG" sz="1400" dirty="0">
                <a:solidFill>
                  <a:schemeClr val="bg1"/>
                </a:solidFill>
                <a:effectLst/>
                <a:latin typeface="KaiTi" panose="02010609060101010101" pitchFamily="49" charset="-122"/>
                <a:ea typeface="KaiTi" panose="02010609060101010101" pitchFamily="49" charset="-122"/>
              </a:rPr>
              <a:t>1979</a:t>
            </a:r>
            <a:r>
              <a:rPr lang="zh-SG" altLang="en-US" sz="1400" dirty="0">
                <a:solidFill>
                  <a:schemeClr val="bg1"/>
                </a:solidFill>
                <a:effectLst/>
                <a:latin typeface="KaiTi" panose="02010609060101010101" pitchFamily="49" charset="-122"/>
                <a:ea typeface="KaiTi" panose="02010609060101010101" pitchFamily="49" charset="-122"/>
              </a:rPr>
              <a:t>年以前，我国体育管理体制是彻底的举国体制，即国家队，业余体校、重点体校、省市体工队都由国家包办</a:t>
            </a:r>
            <a:r>
              <a:rPr lang="en-US" altLang="zh-SG" sz="1400" dirty="0">
                <a:solidFill>
                  <a:schemeClr val="bg1"/>
                </a:solidFill>
                <a:effectLst/>
                <a:latin typeface="KaiTi" panose="02010609060101010101" pitchFamily="49" charset="-122"/>
                <a:ea typeface="KaiTi" panose="02010609060101010101" pitchFamily="49" charset="-122"/>
              </a:rPr>
              <a:t>(</a:t>
            </a:r>
            <a:r>
              <a:rPr lang="zh-SG" altLang="en-US" sz="1400" dirty="0">
                <a:solidFill>
                  <a:schemeClr val="bg1"/>
                </a:solidFill>
                <a:effectLst/>
                <a:latin typeface="KaiTi" panose="02010609060101010101" pitchFamily="49" charset="-122"/>
                <a:ea typeface="KaiTi" panose="02010609060101010101" pitchFamily="49" charset="-122"/>
              </a:rPr>
              <a:t>胡孝安，</a:t>
            </a:r>
            <a:r>
              <a:rPr lang="en-US" altLang="zh-SG" sz="1400" dirty="0">
                <a:solidFill>
                  <a:schemeClr val="bg1"/>
                </a:solidFill>
                <a:effectLst/>
                <a:latin typeface="KaiTi" panose="02010609060101010101" pitchFamily="49" charset="-122"/>
                <a:ea typeface="KaiTi" panose="02010609060101010101" pitchFamily="49" charset="-122"/>
              </a:rPr>
              <a:t>2002)[1]</a:t>
            </a:r>
            <a:r>
              <a:rPr lang="zh-SG" altLang="en-US" sz="1400" dirty="0">
                <a:solidFill>
                  <a:schemeClr val="bg1"/>
                </a:solidFill>
                <a:effectLst/>
                <a:latin typeface="KaiTi" panose="02010609060101010101" pitchFamily="49" charset="-122"/>
                <a:ea typeface="KaiTi" panose="02010609060101010101" pitchFamily="49" charset="-122"/>
              </a:rPr>
              <a:t>。这种纵向一体化的举国体制的实施，使中国竞技体育水平得到了很大的提高。 </a:t>
            </a:r>
            <a:endParaRPr lang="en-US" altLang="zh-SG" sz="1400" dirty="0">
              <a:solidFill>
                <a:schemeClr val="bg1"/>
              </a:solidFill>
              <a:effectLst/>
              <a:latin typeface="KaiTi" panose="02010609060101010101" pitchFamily="49" charset="-122"/>
              <a:ea typeface="KaiTi" panose="02010609060101010101" pitchFamily="49" charset="-122"/>
            </a:endParaRPr>
          </a:p>
          <a:p>
            <a:endParaRPr lang="en-US" altLang="zh-SG" sz="1400" dirty="0">
              <a:solidFill>
                <a:schemeClr val="bg1"/>
              </a:solidFill>
              <a:latin typeface="KaiTi" panose="02010609060101010101" pitchFamily="49" charset="-122"/>
              <a:ea typeface="KaiTi" panose="02010609060101010101" pitchFamily="49" charset="-122"/>
            </a:endParaRPr>
          </a:p>
          <a:p>
            <a:r>
              <a:rPr lang="zh-SG" altLang="en-US" sz="1400" dirty="0">
                <a:solidFill>
                  <a:schemeClr val="bg1"/>
                </a:solidFill>
                <a:effectLst/>
                <a:latin typeface="KaiTi" panose="02010609060101010101" pitchFamily="49" charset="-122"/>
                <a:ea typeface="KaiTi" panose="02010609060101010101" pitchFamily="49" charset="-122"/>
              </a:rPr>
              <a:t>举国体制逐渐显露出许多问题，其主要方面被学者们归纳为</a:t>
            </a:r>
            <a:r>
              <a:rPr lang="en-US" altLang="zh-SG" sz="1400" dirty="0">
                <a:solidFill>
                  <a:schemeClr val="bg1"/>
                </a:solidFill>
                <a:effectLst/>
                <a:latin typeface="KaiTi" panose="02010609060101010101" pitchFamily="49" charset="-122"/>
                <a:ea typeface="KaiTi" panose="02010609060101010101" pitchFamily="49" charset="-122"/>
              </a:rPr>
              <a:t>:</a:t>
            </a:r>
            <a:r>
              <a:rPr lang="zh-SG" altLang="en-US" sz="1400" dirty="0">
                <a:solidFill>
                  <a:schemeClr val="bg1"/>
                </a:solidFill>
                <a:effectLst/>
                <a:latin typeface="KaiTi" panose="02010609060101010101" pitchFamily="49" charset="-122"/>
                <a:ea typeface="KaiTi" panose="02010609060101010101" pitchFamily="49" charset="-122"/>
              </a:rPr>
              <a:t>仅靠权力配置的人力与物质资源的运行效率低下，运动员文化素养低，管理上日益严重的官僚化，社会化程度低，各体育项目发展不平衡，竞技体育与全民运动的关系扭曲，等等</a:t>
            </a:r>
            <a:r>
              <a:rPr lang="en-US" altLang="zh-SG" sz="1400" dirty="0">
                <a:solidFill>
                  <a:schemeClr val="bg1"/>
                </a:solidFill>
                <a:effectLst/>
                <a:latin typeface="KaiTi" panose="02010609060101010101" pitchFamily="49" charset="-122"/>
                <a:ea typeface="KaiTi" panose="02010609060101010101" pitchFamily="49" charset="-122"/>
              </a:rPr>
              <a:t>(</a:t>
            </a:r>
            <a:r>
              <a:rPr lang="zh-SG" altLang="en-US" sz="1400" dirty="0">
                <a:solidFill>
                  <a:schemeClr val="bg1"/>
                </a:solidFill>
                <a:effectLst/>
                <a:latin typeface="KaiTi" panose="02010609060101010101" pitchFamily="49" charset="-122"/>
                <a:ea typeface="KaiTi" panose="02010609060101010101" pitchFamily="49" charset="-122"/>
              </a:rPr>
              <a:t>参见</a:t>
            </a:r>
            <a:r>
              <a:rPr lang="en-US" altLang="zh-SG" sz="1400" dirty="0">
                <a:solidFill>
                  <a:schemeClr val="bg1"/>
                </a:solidFill>
                <a:effectLst/>
                <a:latin typeface="KaiTi" panose="02010609060101010101" pitchFamily="49" charset="-122"/>
                <a:ea typeface="KaiTi" panose="02010609060101010101" pitchFamily="49" charset="-122"/>
              </a:rPr>
              <a:t>:</a:t>
            </a:r>
            <a:r>
              <a:rPr lang="zh-SG" altLang="en-US" sz="1400" dirty="0">
                <a:solidFill>
                  <a:schemeClr val="bg1"/>
                </a:solidFill>
                <a:effectLst/>
                <a:latin typeface="KaiTi" panose="02010609060101010101" pitchFamily="49" charset="-122"/>
                <a:ea typeface="KaiTi" panose="02010609060101010101" pitchFamily="49" charset="-122"/>
              </a:rPr>
              <a:t>谢英，</a:t>
            </a:r>
            <a:r>
              <a:rPr lang="en-US" altLang="zh-SG" sz="1400" dirty="0">
                <a:solidFill>
                  <a:schemeClr val="bg1"/>
                </a:solidFill>
                <a:effectLst/>
                <a:latin typeface="KaiTi" panose="02010609060101010101" pitchFamily="49" charset="-122"/>
                <a:ea typeface="KaiTi" panose="02010609060101010101" pitchFamily="49" charset="-122"/>
              </a:rPr>
              <a:t>2002)[2] </a:t>
            </a:r>
            <a:endParaRPr lang="zh-SG" altLang="en-US" sz="1400" dirty="0">
              <a:solidFill>
                <a:schemeClr val="bg1"/>
              </a:solidFill>
              <a:latin typeface="KaiTi" panose="02010609060101010101" pitchFamily="49" charset="-122"/>
              <a:ea typeface="KaiTi" panose="02010609060101010101" pitchFamily="49" charset="-122"/>
            </a:endParaRPr>
          </a:p>
          <a:p>
            <a:endParaRPr lang="zh-SG" altLang="en-US" sz="1400" dirty="0">
              <a:solidFill>
                <a:schemeClr val="bg1"/>
              </a:solidFill>
              <a:latin typeface="KaiTi" panose="02010609060101010101" pitchFamily="49" charset="-122"/>
              <a:ea typeface="KaiTi"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8937DE-6A51-C314-3A17-9A132F64B41D}"/>
              </a:ext>
            </a:extLst>
          </p:cNvPr>
          <p:cNvSpPr txBox="1"/>
          <p:nvPr/>
        </p:nvSpPr>
        <p:spPr>
          <a:xfrm>
            <a:off x="395554" y="832812"/>
            <a:ext cx="8352891" cy="3785652"/>
          </a:xfrm>
          <a:prstGeom prst="rect">
            <a:avLst/>
          </a:prstGeom>
          <a:noFill/>
        </p:spPr>
        <p:txBody>
          <a:bodyPr wrap="square" rtlCol="0">
            <a:spAutoFit/>
          </a:bodyPr>
          <a:lstStyle/>
          <a:p>
            <a:r>
              <a:rPr lang="zh-SG" altLang="en-US" sz="1600" dirty="0">
                <a:solidFill>
                  <a:schemeClr val="bg1"/>
                </a:solidFill>
                <a:effectLst/>
                <a:latin typeface="KaiTi" panose="02010609060101010101" pitchFamily="49" charset="-122"/>
                <a:ea typeface="KaiTi" panose="02010609060101010101" pitchFamily="49" charset="-122"/>
              </a:rPr>
              <a:t>中国乒乓球队取得的优异成绩在很大程度上是与中国竞技体育的举国体制分不开的。（张</a:t>
            </a:r>
            <a:r>
              <a:rPr lang="zh-CN" altLang="en-US" sz="1600" dirty="0">
                <a:solidFill>
                  <a:schemeClr val="bg1"/>
                </a:solidFill>
                <a:latin typeface="KaiTi" panose="02010609060101010101" pitchFamily="49" charset="-122"/>
                <a:ea typeface="KaiTi" panose="02010609060101010101" pitchFamily="49" charset="-122"/>
              </a:rPr>
              <a:t>睿 </a:t>
            </a:r>
            <a:r>
              <a:rPr lang="en-US" altLang="zh-SG" sz="1600" dirty="0">
                <a:solidFill>
                  <a:schemeClr val="bg1"/>
                </a:solidFill>
                <a:effectLst/>
                <a:latin typeface="KaiTi" panose="02010609060101010101" pitchFamily="49" charset="-122"/>
                <a:ea typeface="KaiTi" panose="02010609060101010101" pitchFamily="49" charset="-122"/>
              </a:rPr>
              <a:t>20</a:t>
            </a:r>
            <a:r>
              <a:rPr lang="en-US" altLang="zh-CN" sz="1600" dirty="0">
                <a:solidFill>
                  <a:schemeClr val="bg1"/>
                </a:solidFill>
                <a:effectLst/>
                <a:latin typeface="KaiTi" panose="02010609060101010101" pitchFamily="49" charset="-122"/>
                <a:ea typeface="KaiTi" panose="02010609060101010101" pitchFamily="49" charset="-122"/>
              </a:rPr>
              <a:t>17</a:t>
            </a:r>
            <a:r>
              <a:rPr lang="en-US" altLang="zh-SG" sz="1600" dirty="0">
                <a:solidFill>
                  <a:schemeClr val="bg1"/>
                </a:solidFill>
                <a:effectLst/>
                <a:latin typeface="KaiTi" panose="02010609060101010101" pitchFamily="49" charset="-122"/>
                <a:ea typeface="KaiTi" panose="02010609060101010101" pitchFamily="49" charset="-122"/>
              </a:rPr>
              <a:t>)[</a:t>
            </a:r>
            <a:r>
              <a:rPr lang="en-US" altLang="zh-CN" sz="1600" dirty="0">
                <a:solidFill>
                  <a:schemeClr val="bg1"/>
                </a:solidFill>
                <a:effectLst/>
                <a:latin typeface="KaiTi" panose="02010609060101010101" pitchFamily="49" charset="-122"/>
                <a:ea typeface="KaiTi" panose="02010609060101010101" pitchFamily="49" charset="-122"/>
              </a:rPr>
              <a:t>3</a:t>
            </a:r>
            <a:r>
              <a:rPr lang="en-US" altLang="zh-SG" sz="1600" dirty="0">
                <a:solidFill>
                  <a:schemeClr val="bg1"/>
                </a:solidFill>
                <a:effectLst/>
                <a:latin typeface="KaiTi" panose="02010609060101010101" pitchFamily="49" charset="-122"/>
                <a:ea typeface="KaiTi" panose="02010609060101010101" pitchFamily="49" charset="-122"/>
              </a:rPr>
              <a:t>] </a:t>
            </a:r>
          </a:p>
          <a:p>
            <a:endParaRPr lang="en-US" altLang="zh-SG" sz="1600" dirty="0">
              <a:solidFill>
                <a:schemeClr val="bg1"/>
              </a:solidFill>
              <a:latin typeface="KaiTi" panose="02010609060101010101" pitchFamily="49" charset="-122"/>
              <a:ea typeface="KaiTi" panose="02010609060101010101" pitchFamily="49" charset="-122"/>
            </a:endParaRPr>
          </a:p>
          <a:p>
            <a:endParaRPr lang="en-US" altLang="zh-SG" sz="1600" dirty="0">
              <a:solidFill>
                <a:schemeClr val="bg1"/>
              </a:solidFill>
              <a:latin typeface="KaiTi" panose="02010609060101010101" pitchFamily="49" charset="-122"/>
              <a:ea typeface="KaiTi" panose="02010609060101010101" pitchFamily="49" charset="-122"/>
            </a:endParaRPr>
          </a:p>
          <a:p>
            <a:r>
              <a:rPr lang="en-US" altLang="zh-SG" sz="1600" dirty="0">
                <a:solidFill>
                  <a:schemeClr val="bg1"/>
                </a:solidFill>
                <a:latin typeface="KaiTi" panose="02010609060101010101" pitchFamily="49" charset="-122"/>
                <a:ea typeface="KaiTi" panose="02010609060101010101" pitchFamily="49" charset="-122"/>
              </a:rPr>
              <a:t>20</a:t>
            </a:r>
            <a:r>
              <a:rPr lang="zh-SG" altLang="en-US" sz="1600" dirty="0">
                <a:solidFill>
                  <a:schemeClr val="bg1"/>
                </a:solidFill>
                <a:latin typeface="KaiTi" panose="02010609060101010101" pitchFamily="49" charset="-122"/>
                <a:ea typeface="KaiTi" panose="02010609060101010101" pitchFamily="49" charset="-122"/>
              </a:rPr>
              <a:t>世纪末的竞技体育与经济的关系越来越密切职业化已经成为全球体育的发展趋势。乒乓球运动的职业化虽然比足球、篮球晚些但是近</a:t>
            </a:r>
            <a:r>
              <a:rPr lang="en-US" altLang="zh-SG" sz="1600" dirty="0">
                <a:solidFill>
                  <a:schemeClr val="bg1"/>
                </a:solidFill>
                <a:latin typeface="KaiTi" panose="02010609060101010101" pitchFamily="49" charset="-122"/>
                <a:ea typeface="KaiTi" panose="02010609060101010101" pitchFamily="49" charset="-122"/>
              </a:rPr>
              <a:t>20</a:t>
            </a:r>
            <a:r>
              <a:rPr lang="zh-SG" altLang="en-US" sz="1600" dirty="0">
                <a:solidFill>
                  <a:schemeClr val="bg1"/>
                </a:solidFill>
                <a:latin typeface="KaiTi" panose="02010609060101010101" pitchFamily="49" charset="-122"/>
                <a:ea typeface="KaiTi" panose="02010609060101010101" pitchFamily="49" charset="-122"/>
              </a:rPr>
              <a:t>年来在欧洲的发展相当迅速职业乒乓球选手日益增多。（钟宇静</a:t>
            </a:r>
            <a:r>
              <a:rPr lang="zh-CN" altLang="en-US" sz="1600" dirty="0">
                <a:solidFill>
                  <a:schemeClr val="bg1"/>
                </a:solidFill>
                <a:latin typeface="KaiTi" panose="02010609060101010101" pitchFamily="49" charset="-122"/>
                <a:ea typeface="KaiTi" panose="02010609060101010101" pitchFamily="49" charset="-122"/>
              </a:rPr>
              <a:t> </a:t>
            </a:r>
            <a:r>
              <a:rPr lang="en-US" altLang="zh-SG" sz="1600" dirty="0">
                <a:solidFill>
                  <a:schemeClr val="bg1"/>
                </a:solidFill>
                <a:latin typeface="KaiTi" panose="02010609060101010101" pitchFamily="49" charset="-122"/>
                <a:ea typeface="KaiTi" panose="02010609060101010101" pitchFamily="49" charset="-122"/>
              </a:rPr>
              <a:t>2</a:t>
            </a:r>
            <a:r>
              <a:rPr lang="en-US" altLang="zh-CN" sz="1600" dirty="0">
                <a:solidFill>
                  <a:schemeClr val="bg1"/>
                </a:solidFill>
                <a:latin typeface="KaiTi" panose="02010609060101010101" pitchFamily="49" charset="-122"/>
                <a:ea typeface="KaiTi" panose="02010609060101010101" pitchFamily="49" charset="-122"/>
              </a:rPr>
              <a:t>005</a:t>
            </a:r>
            <a:r>
              <a:rPr lang="zh-CN" altLang="en-US" sz="1600" dirty="0">
                <a:solidFill>
                  <a:schemeClr val="bg1"/>
                </a:solidFill>
                <a:latin typeface="KaiTi" panose="02010609060101010101" pitchFamily="49" charset="-122"/>
                <a:ea typeface="KaiTi" panose="02010609060101010101" pitchFamily="49" charset="-122"/>
              </a:rPr>
              <a:t>）</a:t>
            </a:r>
            <a:r>
              <a:rPr lang="en-US" altLang="zh-SG" sz="1600" dirty="0">
                <a:solidFill>
                  <a:schemeClr val="bg1"/>
                </a:solidFill>
                <a:effectLst/>
                <a:latin typeface="KaiTi" panose="02010609060101010101" pitchFamily="49" charset="-122"/>
                <a:ea typeface="KaiTi" panose="02010609060101010101" pitchFamily="49" charset="-122"/>
              </a:rPr>
              <a:t>[</a:t>
            </a:r>
            <a:r>
              <a:rPr lang="en-US" altLang="zh-CN" sz="1600" dirty="0">
                <a:solidFill>
                  <a:schemeClr val="bg1"/>
                </a:solidFill>
                <a:effectLst/>
                <a:latin typeface="KaiTi" panose="02010609060101010101" pitchFamily="49" charset="-122"/>
                <a:ea typeface="KaiTi" panose="02010609060101010101" pitchFamily="49" charset="-122"/>
              </a:rPr>
              <a:t>4</a:t>
            </a:r>
            <a:r>
              <a:rPr lang="en-US" altLang="zh-SG" sz="1600" dirty="0">
                <a:solidFill>
                  <a:schemeClr val="bg1"/>
                </a:solidFill>
                <a:effectLst/>
                <a:latin typeface="KaiTi" panose="02010609060101010101" pitchFamily="49" charset="-122"/>
                <a:ea typeface="KaiTi" panose="02010609060101010101" pitchFamily="49" charset="-122"/>
              </a:rPr>
              <a:t>] </a:t>
            </a:r>
            <a:r>
              <a:rPr lang="zh-SG" altLang="en-US" sz="1600" dirty="0">
                <a:solidFill>
                  <a:schemeClr val="bg1"/>
                </a:solidFill>
                <a:latin typeface="KaiTi" panose="02010609060101010101" pitchFamily="49" charset="-122"/>
                <a:ea typeface="KaiTi" panose="02010609060101010101" pitchFamily="49" charset="-122"/>
              </a:rPr>
              <a:t> </a:t>
            </a:r>
            <a:endParaRPr lang="en-US" altLang="zh-SG" sz="1600" dirty="0">
              <a:solidFill>
                <a:schemeClr val="bg1"/>
              </a:solidFill>
              <a:latin typeface="KaiTi" panose="02010609060101010101" pitchFamily="49" charset="-122"/>
              <a:ea typeface="KaiTi" panose="02010609060101010101" pitchFamily="49" charset="-122"/>
            </a:endParaRPr>
          </a:p>
          <a:p>
            <a:endParaRPr lang="zh-SG" altLang="en-US" sz="1600" dirty="0">
              <a:solidFill>
                <a:schemeClr val="bg1"/>
              </a:solidFill>
              <a:latin typeface="KaiTi" panose="02010609060101010101" pitchFamily="49" charset="-122"/>
              <a:ea typeface="KaiTi" panose="02010609060101010101" pitchFamily="49" charset="-122"/>
            </a:endParaRPr>
          </a:p>
          <a:p>
            <a:endParaRPr lang="zh-SG" altLang="en-US" sz="1600" dirty="0">
              <a:solidFill>
                <a:schemeClr val="bg1"/>
              </a:solidFill>
              <a:latin typeface="KaiTi" panose="02010609060101010101" pitchFamily="49" charset="-122"/>
              <a:ea typeface="KaiTi" panose="02010609060101010101" pitchFamily="49" charset="-122"/>
            </a:endParaRPr>
          </a:p>
          <a:p>
            <a:r>
              <a:rPr lang="zh-SG" altLang="en-US" sz="1600" dirty="0">
                <a:solidFill>
                  <a:schemeClr val="bg1"/>
                </a:solidFill>
                <a:effectLst/>
                <a:latin typeface="KaiTi" panose="02010609060101010101" pitchFamily="49" charset="-122"/>
                <a:ea typeface="KaiTi" panose="02010609060101010101" pitchFamily="49" charset="-122"/>
              </a:rPr>
              <a:t>俱乐部是乒乓球赛事产业化发展的载体，是乒乓球市场化开发的主要对象。我国乒乓球俱乐部主要有业余乒乓球俱乐部、职业 乒乓球俱乐部、商业性乒乓球俱乐部</a:t>
            </a:r>
            <a:r>
              <a:rPr lang="en-US" altLang="zh-SG" sz="1600" dirty="0">
                <a:solidFill>
                  <a:schemeClr val="bg1"/>
                </a:solidFill>
                <a:effectLst/>
                <a:latin typeface="KaiTi" panose="02010609060101010101" pitchFamily="49" charset="-122"/>
                <a:ea typeface="KaiTi" panose="02010609060101010101" pitchFamily="49" charset="-122"/>
              </a:rPr>
              <a:t>3</a:t>
            </a:r>
            <a:r>
              <a:rPr lang="zh-SG" altLang="en-US" sz="1600" dirty="0">
                <a:solidFill>
                  <a:schemeClr val="bg1"/>
                </a:solidFill>
                <a:effectLst/>
                <a:latin typeface="KaiTi" panose="02010609060101010101" pitchFamily="49" charset="-122"/>
                <a:ea typeface="KaiTi" panose="02010609060101010101" pitchFamily="49" charset="-122"/>
              </a:rPr>
              <a:t>种形式，三者各有侧重、又相互补充，从而形成了完整的乒乓球组织体系（曹犇，雷正方</a:t>
            </a:r>
            <a:r>
              <a:rPr lang="zh-CN" altLang="en-US" sz="1600" dirty="0">
                <a:solidFill>
                  <a:schemeClr val="bg1"/>
                </a:solidFill>
                <a:effectLst/>
                <a:latin typeface="KaiTi" panose="02010609060101010101" pitchFamily="49" charset="-122"/>
                <a:ea typeface="KaiTi" panose="02010609060101010101" pitchFamily="49" charset="-122"/>
              </a:rPr>
              <a:t> </a:t>
            </a:r>
            <a:r>
              <a:rPr lang="en-US" altLang="zh-CN" sz="1600" dirty="0">
                <a:solidFill>
                  <a:schemeClr val="bg1"/>
                </a:solidFill>
                <a:effectLst/>
                <a:latin typeface="KaiTi" panose="02010609060101010101" pitchFamily="49" charset="-122"/>
                <a:ea typeface="KaiTi" panose="02010609060101010101" pitchFamily="49" charset="-122"/>
              </a:rPr>
              <a:t>2017</a:t>
            </a:r>
            <a:r>
              <a:rPr lang="zh-CN" altLang="en-US" sz="1600" dirty="0">
                <a:solidFill>
                  <a:schemeClr val="bg1"/>
                </a:solidFill>
                <a:latin typeface="KaiTi" panose="02010609060101010101" pitchFamily="49" charset="-122"/>
                <a:ea typeface="KaiTi" panose="02010609060101010101" pitchFamily="49" charset="-122"/>
              </a:rPr>
              <a:t>）</a:t>
            </a:r>
            <a:r>
              <a:rPr lang="en-US" altLang="zh-SG" sz="1600" dirty="0">
                <a:solidFill>
                  <a:schemeClr val="bg1"/>
                </a:solidFill>
                <a:effectLst/>
                <a:latin typeface="KaiTi" panose="02010609060101010101" pitchFamily="49" charset="-122"/>
                <a:ea typeface="KaiTi" panose="02010609060101010101" pitchFamily="49" charset="-122"/>
              </a:rPr>
              <a:t>[</a:t>
            </a:r>
            <a:r>
              <a:rPr lang="en-US" altLang="zh-CN" sz="1600" dirty="0">
                <a:solidFill>
                  <a:schemeClr val="bg1"/>
                </a:solidFill>
                <a:latin typeface="KaiTi" panose="02010609060101010101" pitchFamily="49" charset="-122"/>
                <a:ea typeface="KaiTi" panose="02010609060101010101" pitchFamily="49" charset="-122"/>
              </a:rPr>
              <a:t>5</a:t>
            </a:r>
            <a:r>
              <a:rPr lang="en-US" altLang="zh-SG" sz="1600" dirty="0">
                <a:solidFill>
                  <a:schemeClr val="bg1"/>
                </a:solidFill>
                <a:effectLst/>
                <a:latin typeface="KaiTi" panose="02010609060101010101" pitchFamily="49" charset="-122"/>
                <a:ea typeface="KaiTi" panose="02010609060101010101" pitchFamily="49" charset="-122"/>
              </a:rPr>
              <a:t>] </a:t>
            </a:r>
            <a:br>
              <a:rPr lang="en-US" altLang="zh-SG" sz="1600" dirty="0">
                <a:solidFill>
                  <a:schemeClr val="bg1"/>
                </a:solidFill>
                <a:effectLst/>
                <a:latin typeface="KaiTi" panose="02010609060101010101" pitchFamily="49" charset="-122"/>
                <a:ea typeface="KaiTi" panose="02010609060101010101" pitchFamily="49" charset="-122"/>
              </a:rPr>
            </a:br>
            <a:endParaRPr lang="en-US" altLang="zh-SG" sz="1600" dirty="0">
              <a:solidFill>
                <a:schemeClr val="bg1"/>
              </a:solidFill>
              <a:effectLst/>
              <a:latin typeface="KaiTi" panose="02010609060101010101" pitchFamily="49" charset="-122"/>
              <a:ea typeface="KaiTi" panose="02010609060101010101" pitchFamily="49" charset="-122"/>
            </a:endParaRPr>
          </a:p>
          <a:p>
            <a:endParaRPr lang="zh-SG" altLang="en-US" sz="1600" dirty="0">
              <a:solidFill>
                <a:schemeClr val="bg1"/>
              </a:solidFill>
              <a:latin typeface="KaiTi" panose="02010609060101010101" pitchFamily="49" charset="-122"/>
              <a:ea typeface="KaiTi" panose="02010609060101010101" pitchFamily="49" charset="-122"/>
            </a:endParaRPr>
          </a:p>
          <a:p>
            <a:endParaRPr lang="zh-SG" altLang="en-US" sz="1600" dirty="0">
              <a:solidFill>
                <a:schemeClr val="bg1"/>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9529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1369E2-DF85-1AC0-D113-25AB9F72B33B}"/>
              </a:ext>
            </a:extLst>
          </p:cNvPr>
          <p:cNvSpPr txBox="1"/>
          <p:nvPr/>
        </p:nvSpPr>
        <p:spPr>
          <a:xfrm>
            <a:off x="393590" y="399755"/>
            <a:ext cx="4572000" cy="369332"/>
          </a:xfrm>
          <a:prstGeom prst="rect">
            <a:avLst/>
          </a:prstGeom>
          <a:noFill/>
        </p:spPr>
        <p:txBody>
          <a:bodyPr wrap="square">
            <a:spAutoFit/>
          </a:bodyPr>
          <a:lstStyle/>
          <a:p>
            <a:pPr marL="0" indent="0">
              <a:buNone/>
            </a:pPr>
            <a:r>
              <a:rPr lang="zh-SG" altLang="en-US" sz="1800" b="1" dirty="0">
                <a:solidFill>
                  <a:srgbClr val="6DB9FF"/>
                </a:solidFill>
                <a:latin typeface="KaiTi" panose="02010609060101010101" pitchFamily="49" charset="-122"/>
                <a:ea typeface="KaiTi" panose="02010609060101010101" pitchFamily="49" charset="-122"/>
                <a:cs typeface="Noto Sans SC" pitchFamily="34" charset="-120"/>
              </a:rPr>
              <a:t>参考文献：</a:t>
            </a:r>
            <a:endParaRPr lang="en-US" altLang="zh-SG" sz="1800" dirty="0">
              <a:latin typeface="KaiTi" panose="02010609060101010101" pitchFamily="49" charset="-122"/>
              <a:ea typeface="KaiTi" panose="02010609060101010101" pitchFamily="49" charset="-122"/>
            </a:endParaRPr>
          </a:p>
        </p:txBody>
      </p:sp>
      <p:sp>
        <p:nvSpPr>
          <p:cNvPr id="4" name="文本框 3">
            <a:extLst>
              <a:ext uri="{FF2B5EF4-FFF2-40B4-BE49-F238E27FC236}">
                <a16:creationId xmlns:a16="http://schemas.microsoft.com/office/drawing/2014/main" id="{A7FA5F0D-4163-14C5-1C95-D6383A7204E3}"/>
              </a:ext>
            </a:extLst>
          </p:cNvPr>
          <p:cNvSpPr txBox="1"/>
          <p:nvPr/>
        </p:nvSpPr>
        <p:spPr>
          <a:xfrm>
            <a:off x="237891" y="817424"/>
            <a:ext cx="8668218" cy="4247317"/>
          </a:xfrm>
          <a:prstGeom prst="rect">
            <a:avLst/>
          </a:prstGeom>
          <a:noFill/>
        </p:spPr>
        <p:txBody>
          <a:bodyPr wrap="square" rtlCol="0">
            <a:spAutoFit/>
          </a:bodyPr>
          <a:lstStyle/>
          <a:p>
            <a:r>
              <a:rPr lang="en-US" altLang="zh-SG" sz="1800" dirty="0">
                <a:solidFill>
                  <a:schemeClr val="bg1"/>
                </a:solidFill>
                <a:effectLst/>
                <a:latin typeface="KaiTi" panose="02010609060101010101" pitchFamily="49" charset="-122"/>
                <a:ea typeface="KaiTi" panose="02010609060101010101" pitchFamily="49" charset="-122"/>
              </a:rPr>
              <a:t>[1] </a:t>
            </a:r>
            <a:r>
              <a:rPr lang="zh-SG" altLang="en-US" sz="1800" dirty="0">
                <a:solidFill>
                  <a:schemeClr val="bg1"/>
                </a:solidFill>
                <a:effectLst/>
                <a:latin typeface="KaiTi" panose="02010609060101010101" pitchFamily="49" charset="-122"/>
                <a:ea typeface="KaiTi" panose="02010609060101010101" pitchFamily="49" charset="-122"/>
              </a:rPr>
              <a:t>胡孝安</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我国竞技体育体制改革若干问题的探讨</a:t>
            </a:r>
            <a:r>
              <a:rPr lang="en-US" altLang="zh-SG" sz="1800" dirty="0">
                <a:solidFill>
                  <a:schemeClr val="bg1"/>
                </a:solidFill>
                <a:effectLst/>
                <a:latin typeface="KaiTi" panose="02010609060101010101" pitchFamily="49" charset="-122"/>
                <a:ea typeface="KaiTi" panose="02010609060101010101" pitchFamily="49" charset="-122"/>
              </a:rPr>
              <a:t>[</a:t>
            </a:r>
            <a:r>
              <a:rPr lang="en-SG" altLang="zh-SG" sz="1800" dirty="0">
                <a:solidFill>
                  <a:schemeClr val="bg1"/>
                </a:solidFill>
                <a:effectLst/>
                <a:latin typeface="KaiTi" panose="02010609060101010101" pitchFamily="49" charset="-122"/>
                <a:ea typeface="KaiTi" panose="02010609060101010101" pitchFamily="49" charset="-122"/>
              </a:rPr>
              <a:t>J].</a:t>
            </a:r>
            <a:r>
              <a:rPr lang="zh-SG" altLang="en-US" sz="1800" dirty="0">
                <a:solidFill>
                  <a:schemeClr val="bg1"/>
                </a:solidFill>
                <a:effectLst/>
                <a:latin typeface="KaiTi" panose="02010609060101010101" pitchFamily="49" charset="-122"/>
                <a:ea typeface="KaiTi" panose="02010609060101010101" pitchFamily="49" charset="-122"/>
              </a:rPr>
              <a:t>西安体育学院学报</a:t>
            </a:r>
            <a:r>
              <a:rPr lang="en-US" altLang="zh-SG" sz="1800" dirty="0">
                <a:solidFill>
                  <a:schemeClr val="bg1"/>
                </a:solidFill>
                <a:effectLst/>
                <a:latin typeface="KaiTi" panose="02010609060101010101" pitchFamily="49" charset="-122"/>
                <a:ea typeface="KaiTi" panose="02010609060101010101" pitchFamily="49" charset="-122"/>
              </a:rPr>
              <a:t>,2002,19(3): 20-21 </a:t>
            </a:r>
          </a:p>
          <a:p>
            <a:endParaRPr lang="en-US" altLang="zh-SG" sz="1800" dirty="0">
              <a:solidFill>
                <a:schemeClr val="bg1"/>
              </a:solidFill>
              <a:effectLst/>
              <a:latin typeface="KaiTi" panose="02010609060101010101" pitchFamily="49" charset="-122"/>
              <a:ea typeface="KaiTi" panose="02010609060101010101" pitchFamily="49" charset="-122"/>
            </a:endParaRPr>
          </a:p>
          <a:p>
            <a:r>
              <a:rPr lang="en-US" altLang="zh-SG" sz="1800" dirty="0">
                <a:solidFill>
                  <a:schemeClr val="bg1"/>
                </a:solidFill>
                <a:effectLst/>
                <a:latin typeface="KaiTi" panose="02010609060101010101" pitchFamily="49" charset="-122"/>
                <a:ea typeface="KaiTi" panose="02010609060101010101" pitchFamily="49" charset="-122"/>
              </a:rPr>
              <a:t>[2] </a:t>
            </a:r>
            <a:r>
              <a:rPr lang="zh-SG" altLang="en-US" sz="1800" dirty="0">
                <a:solidFill>
                  <a:schemeClr val="bg1"/>
                </a:solidFill>
                <a:effectLst/>
                <a:latin typeface="KaiTi" panose="02010609060101010101" pitchFamily="49" charset="-122"/>
                <a:ea typeface="KaiTi" panose="02010609060101010101" pitchFamily="49" charset="-122"/>
              </a:rPr>
              <a:t>谢英</a:t>
            </a:r>
            <a:r>
              <a:rPr lang="en-US" altLang="zh-SG" sz="1800" dirty="0">
                <a:solidFill>
                  <a:schemeClr val="bg1"/>
                </a:solidFill>
                <a:effectLst/>
                <a:latin typeface="KaiTi" panose="02010609060101010101" pitchFamily="49" charset="-122"/>
                <a:ea typeface="KaiTi" panose="02010609060101010101" pitchFamily="49" charset="-122"/>
              </a:rPr>
              <a:t>. 21 </a:t>
            </a:r>
            <a:r>
              <a:rPr lang="zh-SG" altLang="en-US" sz="1800" dirty="0">
                <a:solidFill>
                  <a:schemeClr val="bg1"/>
                </a:solidFill>
                <a:effectLst/>
                <a:latin typeface="KaiTi" panose="02010609060101010101" pitchFamily="49" charset="-122"/>
                <a:ea typeface="KaiTi" panose="02010609060101010101" pitchFamily="49" charset="-122"/>
              </a:rPr>
              <a:t>世纪初我国竞技体育管理体制与运行机制研究</a:t>
            </a:r>
            <a:r>
              <a:rPr lang="en-US" altLang="zh-SG" sz="1800" dirty="0">
                <a:solidFill>
                  <a:schemeClr val="bg1"/>
                </a:solidFill>
                <a:effectLst/>
                <a:latin typeface="KaiTi" panose="02010609060101010101" pitchFamily="49" charset="-122"/>
                <a:ea typeface="KaiTi" panose="02010609060101010101" pitchFamily="49" charset="-122"/>
              </a:rPr>
              <a:t>[</a:t>
            </a:r>
            <a:r>
              <a:rPr lang="en-SG" altLang="zh-SG" sz="1800" dirty="0">
                <a:solidFill>
                  <a:schemeClr val="bg1"/>
                </a:solidFill>
                <a:effectLst/>
                <a:latin typeface="KaiTi" panose="02010609060101010101" pitchFamily="49" charset="-122"/>
                <a:ea typeface="KaiTi" panose="02010609060101010101" pitchFamily="49" charset="-122"/>
              </a:rPr>
              <a:t>J]. </a:t>
            </a:r>
            <a:r>
              <a:rPr lang="zh-SG" altLang="en-US" sz="1800" dirty="0">
                <a:solidFill>
                  <a:schemeClr val="bg1"/>
                </a:solidFill>
                <a:effectLst/>
                <a:latin typeface="KaiTi" panose="02010609060101010101" pitchFamily="49" charset="-122"/>
                <a:ea typeface="KaiTi" panose="02010609060101010101" pitchFamily="49" charset="-122"/>
              </a:rPr>
              <a:t>西安体育学院学 报</a:t>
            </a:r>
            <a:r>
              <a:rPr lang="en-US" altLang="zh-SG" sz="1800" dirty="0">
                <a:solidFill>
                  <a:schemeClr val="bg1"/>
                </a:solidFill>
                <a:effectLst/>
                <a:latin typeface="KaiTi" panose="02010609060101010101" pitchFamily="49" charset="-122"/>
                <a:ea typeface="KaiTi" panose="02010609060101010101" pitchFamily="49" charset="-122"/>
              </a:rPr>
              <a:t>,2002,19(4):11-14</a:t>
            </a:r>
          </a:p>
          <a:p>
            <a:endParaRPr lang="en-US" altLang="zh-SG" sz="1800" dirty="0">
              <a:solidFill>
                <a:schemeClr val="bg1"/>
              </a:solidFill>
              <a:effectLst/>
              <a:latin typeface="KaiTi" panose="02010609060101010101" pitchFamily="49" charset="-122"/>
              <a:ea typeface="KaiTi" panose="02010609060101010101" pitchFamily="49" charset="-122"/>
            </a:endParaRPr>
          </a:p>
          <a:p>
            <a:r>
              <a:rPr lang="en-US" altLang="zh-SG" sz="1800" dirty="0">
                <a:solidFill>
                  <a:schemeClr val="bg1"/>
                </a:solidFill>
                <a:effectLst/>
                <a:latin typeface="KaiTi" panose="02010609060101010101" pitchFamily="49" charset="-122"/>
                <a:ea typeface="KaiTi" panose="02010609060101010101" pitchFamily="49" charset="-122"/>
              </a:rPr>
              <a:t>[</a:t>
            </a:r>
            <a:r>
              <a:rPr lang="en-US" altLang="zh-CN" sz="1800" dirty="0">
                <a:solidFill>
                  <a:schemeClr val="bg1"/>
                </a:solidFill>
                <a:effectLst/>
                <a:latin typeface="KaiTi" panose="02010609060101010101" pitchFamily="49" charset="-122"/>
                <a:ea typeface="KaiTi" panose="02010609060101010101" pitchFamily="49" charset="-122"/>
              </a:rPr>
              <a:t>3</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田赛赛</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张睿</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简论中国乒乓球队竞技成绩保持长盛不衰的原因</a:t>
            </a:r>
            <a:r>
              <a:rPr lang="en-US" altLang="zh-SG" sz="1800" dirty="0">
                <a:solidFill>
                  <a:schemeClr val="bg1"/>
                </a:solidFill>
                <a:effectLst/>
                <a:latin typeface="KaiTi" panose="02010609060101010101" pitchFamily="49" charset="-122"/>
                <a:ea typeface="KaiTi" panose="02010609060101010101" pitchFamily="49" charset="-122"/>
              </a:rPr>
              <a:t>[J].</a:t>
            </a:r>
            <a:r>
              <a:rPr lang="zh-SG" altLang="en-US" sz="1800" dirty="0">
                <a:solidFill>
                  <a:schemeClr val="bg1"/>
                </a:solidFill>
                <a:effectLst/>
                <a:latin typeface="KaiTi" panose="02010609060101010101" pitchFamily="49" charset="-122"/>
                <a:ea typeface="KaiTi" panose="02010609060101010101" pitchFamily="49" charset="-122"/>
              </a:rPr>
              <a:t>运动</a:t>
            </a:r>
            <a:r>
              <a:rPr lang="en-US" altLang="zh-SG" sz="1800" dirty="0">
                <a:solidFill>
                  <a:schemeClr val="bg1"/>
                </a:solidFill>
                <a:effectLst/>
                <a:latin typeface="KaiTi" panose="02010609060101010101" pitchFamily="49" charset="-122"/>
                <a:ea typeface="KaiTi" panose="02010609060101010101" pitchFamily="49" charset="-122"/>
              </a:rPr>
              <a:t>,2017,No.159(07):42-43.</a:t>
            </a:r>
          </a:p>
          <a:p>
            <a:endParaRPr lang="en-US" altLang="zh-SG" sz="1800" dirty="0">
              <a:solidFill>
                <a:schemeClr val="bg1"/>
              </a:solidFill>
              <a:effectLst/>
              <a:latin typeface="KaiTi" panose="02010609060101010101" pitchFamily="49" charset="-122"/>
              <a:ea typeface="KaiTi" panose="02010609060101010101" pitchFamily="49" charset="-122"/>
            </a:endParaRPr>
          </a:p>
          <a:p>
            <a:r>
              <a:rPr lang="en-US" altLang="zh-SG" sz="1800" dirty="0">
                <a:solidFill>
                  <a:schemeClr val="bg1"/>
                </a:solidFill>
                <a:effectLst/>
                <a:latin typeface="KaiTi" panose="02010609060101010101" pitchFamily="49" charset="-122"/>
                <a:ea typeface="KaiTi" panose="02010609060101010101" pitchFamily="49" charset="-122"/>
              </a:rPr>
              <a:t>[</a:t>
            </a:r>
            <a:r>
              <a:rPr lang="en-US" altLang="zh-CN" sz="1800" dirty="0">
                <a:solidFill>
                  <a:schemeClr val="bg1"/>
                </a:solidFill>
                <a:effectLst/>
                <a:latin typeface="KaiTi" panose="02010609060101010101" pitchFamily="49" charset="-122"/>
                <a:ea typeface="KaiTi" panose="02010609060101010101" pitchFamily="49" charset="-122"/>
              </a:rPr>
              <a:t>4</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徐金陆</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刘昌黎</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王康锋</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中国乒乓球超级联赛俱乐部时域发展研究</a:t>
            </a:r>
            <a:r>
              <a:rPr lang="en-US" altLang="zh-SG" sz="1800" dirty="0">
                <a:solidFill>
                  <a:schemeClr val="bg1"/>
                </a:solidFill>
                <a:effectLst/>
                <a:latin typeface="KaiTi" panose="02010609060101010101" pitchFamily="49" charset="-122"/>
                <a:ea typeface="KaiTi" panose="02010609060101010101" pitchFamily="49" charset="-122"/>
              </a:rPr>
              <a:t>[J].</a:t>
            </a:r>
            <a:r>
              <a:rPr lang="zh-SG" altLang="en-US" sz="1800" dirty="0">
                <a:solidFill>
                  <a:schemeClr val="bg1"/>
                </a:solidFill>
                <a:effectLst/>
                <a:latin typeface="KaiTi" panose="02010609060101010101" pitchFamily="49" charset="-122"/>
                <a:ea typeface="KaiTi" panose="02010609060101010101" pitchFamily="49" charset="-122"/>
              </a:rPr>
              <a:t>天津体育学院学报</a:t>
            </a:r>
            <a:r>
              <a:rPr lang="en-US" altLang="zh-SG" sz="1800" dirty="0">
                <a:solidFill>
                  <a:schemeClr val="bg1"/>
                </a:solidFill>
                <a:effectLst/>
                <a:latin typeface="KaiTi" panose="02010609060101010101" pitchFamily="49" charset="-122"/>
                <a:ea typeface="KaiTi" panose="02010609060101010101" pitchFamily="49" charset="-122"/>
              </a:rPr>
              <a:t>,2020,35(04):480-485.DOI:10.13297/j.cnki.issn1005-0000.2020.04.018.</a:t>
            </a:r>
          </a:p>
          <a:p>
            <a:br>
              <a:rPr lang="en-US" altLang="zh-SG" sz="1800" dirty="0">
                <a:solidFill>
                  <a:schemeClr val="bg1"/>
                </a:solidFill>
                <a:effectLst/>
                <a:latin typeface="KaiTi" panose="02010609060101010101" pitchFamily="49" charset="-122"/>
                <a:ea typeface="KaiTi" panose="02010609060101010101" pitchFamily="49" charset="-122"/>
              </a:rPr>
            </a:br>
            <a:r>
              <a:rPr lang="en-US" altLang="zh-SG" sz="1800" dirty="0">
                <a:solidFill>
                  <a:schemeClr val="bg1"/>
                </a:solidFill>
                <a:effectLst/>
                <a:latin typeface="KaiTi" panose="02010609060101010101" pitchFamily="49" charset="-122"/>
                <a:ea typeface="KaiTi" panose="02010609060101010101" pitchFamily="49" charset="-122"/>
              </a:rPr>
              <a:t>[</a:t>
            </a:r>
            <a:r>
              <a:rPr lang="en-US" altLang="zh-CN" sz="1800" dirty="0">
                <a:solidFill>
                  <a:schemeClr val="bg1"/>
                </a:solidFill>
                <a:effectLst/>
                <a:latin typeface="KaiTi" panose="02010609060101010101" pitchFamily="49" charset="-122"/>
                <a:ea typeface="KaiTi" panose="02010609060101010101" pitchFamily="49" charset="-122"/>
              </a:rPr>
              <a:t>5</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曹犇</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雷正方</a:t>
            </a:r>
            <a:r>
              <a:rPr lang="en-US" altLang="zh-SG" sz="1800" dirty="0">
                <a:solidFill>
                  <a:schemeClr val="bg1"/>
                </a:solidFill>
                <a:effectLst/>
                <a:latin typeface="KaiTi" panose="02010609060101010101" pitchFamily="49" charset="-122"/>
                <a:ea typeface="KaiTi" panose="02010609060101010101" pitchFamily="49" charset="-122"/>
              </a:rPr>
              <a:t>.</a:t>
            </a:r>
            <a:r>
              <a:rPr lang="zh-SG" altLang="en-US" sz="1800" dirty="0">
                <a:solidFill>
                  <a:schemeClr val="bg1"/>
                </a:solidFill>
                <a:effectLst/>
                <a:latin typeface="KaiTi" panose="02010609060101010101" pitchFamily="49" charset="-122"/>
                <a:ea typeface="KaiTi" panose="02010609060101010101" pitchFamily="49" charset="-122"/>
              </a:rPr>
              <a:t>中国乒乓球赛事产业化发展前景规划</a:t>
            </a:r>
            <a:r>
              <a:rPr lang="en-US" altLang="zh-SG" sz="1800" dirty="0">
                <a:solidFill>
                  <a:schemeClr val="bg1"/>
                </a:solidFill>
                <a:effectLst/>
                <a:latin typeface="KaiTi" panose="02010609060101010101" pitchFamily="49" charset="-122"/>
                <a:ea typeface="KaiTi" panose="02010609060101010101" pitchFamily="49" charset="-122"/>
              </a:rPr>
              <a:t>[J].</a:t>
            </a:r>
            <a:r>
              <a:rPr lang="zh-SG" altLang="en-US" sz="1800" dirty="0">
                <a:solidFill>
                  <a:schemeClr val="bg1"/>
                </a:solidFill>
                <a:effectLst/>
                <a:latin typeface="KaiTi" panose="02010609060101010101" pitchFamily="49" charset="-122"/>
                <a:ea typeface="KaiTi" panose="02010609060101010101" pitchFamily="49" charset="-122"/>
              </a:rPr>
              <a:t>西安体育学院学报</a:t>
            </a:r>
            <a:r>
              <a:rPr lang="en-US" altLang="zh-SG" sz="1800" dirty="0">
                <a:solidFill>
                  <a:schemeClr val="bg1"/>
                </a:solidFill>
                <a:effectLst/>
                <a:latin typeface="KaiTi" panose="02010609060101010101" pitchFamily="49" charset="-122"/>
                <a:ea typeface="KaiTi" panose="02010609060101010101" pitchFamily="49" charset="-122"/>
              </a:rPr>
              <a:t>,2017,34(03):295-299.DOI:10.16063/j.cnki.issn1001-747x.2017.03.007.</a:t>
            </a:r>
            <a:endParaRPr lang="zh-SG" altLang="en-US" dirty="0">
              <a:solidFill>
                <a:schemeClr val="bg1"/>
              </a:solidFill>
              <a:latin typeface="KaiTi" panose="02010609060101010101" pitchFamily="49" charset="-122"/>
              <a:ea typeface="KaiTi" panose="02010609060101010101" pitchFamily="49" charset="-122"/>
            </a:endParaRPr>
          </a:p>
          <a:p>
            <a:endParaRPr kumimoji="1" lang="zh-SG" altLang="en-US" dirty="0">
              <a:solidFill>
                <a:schemeClr val="bg1"/>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95858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754</Words>
  <Application>Microsoft Macintosh PowerPoint</Application>
  <PresentationFormat>全屏显示(16:9)</PresentationFormat>
  <Paragraphs>72</Paragraphs>
  <Slides>17</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KaiTi</vt:lpstr>
      <vt:lpstr>Noto Sans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中国乒乓球举国体制与俱乐部体制的比较分析</dc:title>
  <dc:subject>SUBTITLE HERE</dc:subject>
  <dc:creator>MindShow.fun</dc:creator>
  <cp:lastModifiedBy>Tianwei Feng</cp:lastModifiedBy>
  <cp:revision>3</cp:revision>
  <dcterms:created xsi:type="dcterms:W3CDTF">2023-06-03T10:39:17Z</dcterms:created>
  <dcterms:modified xsi:type="dcterms:W3CDTF">2023-06-06T13:24:13Z</dcterms:modified>
</cp:coreProperties>
</file>