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1"/>
  </p:notesMasterIdLst>
  <p:sldIdLst>
    <p:sldId id="257" r:id="rId2"/>
    <p:sldId id="258" r:id="rId3"/>
    <p:sldId id="285" r:id="rId4"/>
    <p:sldId id="256" r:id="rId5"/>
    <p:sldId id="286" r:id="rId6"/>
    <p:sldId id="287" r:id="rId7"/>
    <p:sldId id="288" r:id="rId8"/>
    <p:sldId id="289" r:id="rId9"/>
    <p:sldId id="284" r:id="rId10"/>
  </p:sldIdLst>
  <p:sldSz cx="9001125" cy="5040313"/>
  <p:notesSz cx="6858000" cy="9144000"/>
  <p:custDataLst>
    <p:tags r:id="rId12"/>
  </p:custDataLst>
  <p:defaultTextStyle>
    <a:defPPr>
      <a:defRPr lang="zh-CN"/>
    </a:defPPr>
    <a:lvl1pPr marL="0" algn="l" defTabSz="802295" rtl="0" eaLnBrk="1" latinLnBrk="0" hangingPunct="1">
      <a:defRPr sz="1600" kern="1200">
        <a:solidFill>
          <a:schemeClr val="tx1"/>
        </a:solidFill>
        <a:latin typeface="+mn-lt"/>
        <a:ea typeface="+mn-ea"/>
        <a:cs typeface="+mn-cs"/>
      </a:defRPr>
    </a:lvl1pPr>
    <a:lvl2pPr marL="401147" algn="l" defTabSz="802295" rtl="0" eaLnBrk="1" latinLnBrk="0" hangingPunct="1">
      <a:defRPr sz="1600" kern="1200">
        <a:solidFill>
          <a:schemeClr val="tx1"/>
        </a:solidFill>
        <a:latin typeface="+mn-lt"/>
        <a:ea typeface="+mn-ea"/>
        <a:cs typeface="+mn-cs"/>
      </a:defRPr>
    </a:lvl2pPr>
    <a:lvl3pPr marL="802295" algn="l" defTabSz="802295" rtl="0" eaLnBrk="1" latinLnBrk="0" hangingPunct="1">
      <a:defRPr sz="1600" kern="1200">
        <a:solidFill>
          <a:schemeClr val="tx1"/>
        </a:solidFill>
        <a:latin typeface="+mn-lt"/>
        <a:ea typeface="+mn-ea"/>
        <a:cs typeface="+mn-cs"/>
      </a:defRPr>
    </a:lvl3pPr>
    <a:lvl4pPr marL="1203442" algn="l" defTabSz="802295" rtl="0" eaLnBrk="1" latinLnBrk="0" hangingPunct="1">
      <a:defRPr sz="1600" kern="1200">
        <a:solidFill>
          <a:schemeClr val="tx1"/>
        </a:solidFill>
        <a:latin typeface="+mn-lt"/>
        <a:ea typeface="+mn-ea"/>
        <a:cs typeface="+mn-cs"/>
      </a:defRPr>
    </a:lvl4pPr>
    <a:lvl5pPr marL="1604589" algn="l" defTabSz="802295" rtl="0" eaLnBrk="1" latinLnBrk="0" hangingPunct="1">
      <a:defRPr sz="1600" kern="1200">
        <a:solidFill>
          <a:schemeClr val="tx1"/>
        </a:solidFill>
        <a:latin typeface="+mn-lt"/>
        <a:ea typeface="+mn-ea"/>
        <a:cs typeface="+mn-cs"/>
      </a:defRPr>
    </a:lvl5pPr>
    <a:lvl6pPr marL="2005736" algn="l" defTabSz="802295" rtl="0" eaLnBrk="1" latinLnBrk="0" hangingPunct="1">
      <a:defRPr sz="1600" kern="1200">
        <a:solidFill>
          <a:schemeClr val="tx1"/>
        </a:solidFill>
        <a:latin typeface="+mn-lt"/>
        <a:ea typeface="+mn-ea"/>
        <a:cs typeface="+mn-cs"/>
      </a:defRPr>
    </a:lvl6pPr>
    <a:lvl7pPr marL="2406884" algn="l" defTabSz="802295" rtl="0" eaLnBrk="1" latinLnBrk="0" hangingPunct="1">
      <a:defRPr sz="1600" kern="1200">
        <a:solidFill>
          <a:schemeClr val="tx1"/>
        </a:solidFill>
        <a:latin typeface="+mn-lt"/>
        <a:ea typeface="+mn-ea"/>
        <a:cs typeface="+mn-cs"/>
      </a:defRPr>
    </a:lvl7pPr>
    <a:lvl8pPr marL="2808031" algn="l" defTabSz="802295" rtl="0" eaLnBrk="1" latinLnBrk="0" hangingPunct="1">
      <a:defRPr sz="1600" kern="1200">
        <a:solidFill>
          <a:schemeClr val="tx1"/>
        </a:solidFill>
        <a:latin typeface="+mn-lt"/>
        <a:ea typeface="+mn-ea"/>
        <a:cs typeface="+mn-cs"/>
      </a:defRPr>
    </a:lvl8pPr>
    <a:lvl9pPr marL="3209178" algn="l" defTabSz="802295"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8">
          <p15:clr>
            <a:srgbClr val="A4A3A4"/>
          </p15:clr>
        </p15:guide>
        <p15:guide id="2" pos="28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0012"/>
    <a:srgbClr val="C00000"/>
    <a:srgbClr val="17375E"/>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30" autoAdjust="0"/>
    <p:restoredTop sz="94649"/>
  </p:normalViewPr>
  <p:slideViewPr>
    <p:cSldViewPr>
      <p:cViewPr varScale="1">
        <p:scale>
          <a:sx n="139" d="100"/>
          <a:sy n="139" d="100"/>
        </p:scale>
        <p:origin x="1232" y="168"/>
      </p:cViewPr>
      <p:guideLst>
        <p:guide orient="horz" pos="1588"/>
        <p:guide pos="28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A5EAB1-25CC-4F72-A2FC-3BABBE5A9D32}" type="datetimeFigureOut">
              <a:rPr lang="zh-CN" altLang="en-US" smtClean="0"/>
              <a:t>2023/6/7</a:t>
            </a:fld>
            <a:endParaRPr lang="zh-CN" altLang="en-US"/>
          </a:p>
        </p:txBody>
      </p:sp>
      <p:sp>
        <p:nvSpPr>
          <p:cNvPr id="4" name="幻灯片图像占位符 3"/>
          <p:cNvSpPr>
            <a:spLocks noGrp="1" noRot="1" noChangeAspect="1"/>
          </p:cNvSpPr>
          <p:nvPr>
            <p:ph type="sldImg" idx="2"/>
          </p:nvPr>
        </p:nvSpPr>
        <p:spPr>
          <a:xfrm>
            <a:off x="674688" y="1143000"/>
            <a:ext cx="55086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B8BA23-BD00-4857-B603-DD487FFC396E}" type="slidenum">
              <a:rPr lang="zh-CN" altLang="en-US" smtClean="0"/>
              <a:t>‹#›</a:t>
            </a:fld>
            <a:endParaRPr lang="zh-CN" altLang="en-US"/>
          </a:p>
        </p:txBody>
      </p:sp>
    </p:spTree>
    <p:extLst>
      <p:ext uri="{BB962C8B-B14F-4D97-AF65-F5344CB8AC3E}">
        <p14:creationId xmlns:p14="http://schemas.microsoft.com/office/powerpoint/2010/main" val="197591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1</a:t>
            </a:fld>
            <a:endParaRPr lang="zh-CN" altLang="en-US"/>
          </a:p>
        </p:txBody>
      </p:sp>
    </p:spTree>
    <p:extLst>
      <p:ext uri="{BB962C8B-B14F-4D97-AF65-F5344CB8AC3E}">
        <p14:creationId xmlns:p14="http://schemas.microsoft.com/office/powerpoint/2010/main" val="1523945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2</a:t>
            </a:fld>
            <a:endParaRPr lang="zh-CN" altLang="en-US"/>
          </a:p>
        </p:txBody>
      </p:sp>
    </p:spTree>
    <p:extLst>
      <p:ext uri="{BB962C8B-B14F-4D97-AF65-F5344CB8AC3E}">
        <p14:creationId xmlns:p14="http://schemas.microsoft.com/office/powerpoint/2010/main" val="3732374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3</a:t>
            </a:fld>
            <a:endParaRPr lang="zh-CN" altLang="en-US"/>
          </a:p>
        </p:txBody>
      </p:sp>
    </p:spTree>
    <p:extLst>
      <p:ext uri="{BB962C8B-B14F-4D97-AF65-F5344CB8AC3E}">
        <p14:creationId xmlns:p14="http://schemas.microsoft.com/office/powerpoint/2010/main" val="1664680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4</a:t>
            </a:fld>
            <a:endParaRPr lang="zh-CN" altLang="en-US"/>
          </a:p>
        </p:txBody>
      </p:sp>
    </p:spTree>
    <p:extLst>
      <p:ext uri="{BB962C8B-B14F-4D97-AF65-F5344CB8AC3E}">
        <p14:creationId xmlns:p14="http://schemas.microsoft.com/office/powerpoint/2010/main" val="2105659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5</a:t>
            </a:fld>
            <a:endParaRPr lang="zh-CN" altLang="en-US"/>
          </a:p>
        </p:txBody>
      </p:sp>
    </p:spTree>
    <p:extLst>
      <p:ext uri="{BB962C8B-B14F-4D97-AF65-F5344CB8AC3E}">
        <p14:creationId xmlns:p14="http://schemas.microsoft.com/office/powerpoint/2010/main" val="1731643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6</a:t>
            </a:fld>
            <a:endParaRPr lang="zh-CN" altLang="en-US"/>
          </a:p>
        </p:txBody>
      </p:sp>
    </p:spTree>
    <p:extLst>
      <p:ext uri="{BB962C8B-B14F-4D97-AF65-F5344CB8AC3E}">
        <p14:creationId xmlns:p14="http://schemas.microsoft.com/office/powerpoint/2010/main" val="3300609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7</a:t>
            </a:fld>
            <a:endParaRPr lang="zh-CN" altLang="en-US"/>
          </a:p>
        </p:txBody>
      </p:sp>
    </p:spTree>
    <p:extLst>
      <p:ext uri="{BB962C8B-B14F-4D97-AF65-F5344CB8AC3E}">
        <p14:creationId xmlns:p14="http://schemas.microsoft.com/office/powerpoint/2010/main" val="2572803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8</a:t>
            </a:fld>
            <a:endParaRPr lang="zh-CN" altLang="en-US"/>
          </a:p>
        </p:txBody>
      </p:sp>
    </p:spTree>
    <p:extLst>
      <p:ext uri="{BB962C8B-B14F-4D97-AF65-F5344CB8AC3E}">
        <p14:creationId xmlns:p14="http://schemas.microsoft.com/office/powerpoint/2010/main" val="2867725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9</a:t>
            </a:fld>
            <a:endParaRPr lang="zh-CN" altLang="en-US"/>
          </a:p>
        </p:txBody>
      </p:sp>
    </p:spTree>
    <p:extLst>
      <p:ext uri="{BB962C8B-B14F-4D97-AF65-F5344CB8AC3E}">
        <p14:creationId xmlns:p14="http://schemas.microsoft.com/office/powerpoint/2010/main" val="1420420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75085" y="1565764"/>
            <a:ext cx="7650956" cy="1080400"/>
          </a:xfrm>
        </p:spPr>
        <p:txBody>
          <a:bodyPr/>
          <a:lstStyle/>
          <a:p>
            <a:r>
              <a:rPr lang="zh-CN" altLang="en-US"/>
              <a:t>单击此处编辑母版标题样式</a:t>
            </a:r>
          </a:p>
        </p:txBody>
      </p:sp>
      <p:sp>
        <p:nvSpPr>
          <p:cNvPr id="3" name="副标题 2"/>
          <p:cNvSpPr>
            <a:spLocks noGrp="1"/>
          </p:cNvSpPr>
          <p:nvPr>
            <p:ph type="subTitle" idx="1"/>
          </p:nvPr>
        </p:nvSpPr>
        <p:spPr>
          <a:xfrm>
            <a:off x="1350169" y="2856177"/>
            <a:ext cx="6300788" cy="1288080"/>
          </a:xfrm>
        </p:spPr>
        <p:txBody>
          <a:bodyPr/>
          <a:lstStyle>
            <a:lvl1pPr marL="0" indent="0" algn="ctr">
              <a:buNone/>
              <a:defRPr>
                <a:solidFill>
                  <a:schemeClr val="tx1">
                    <a:tint val="75000"/>
                  </a:schemeClr>
                </a:solidFill>
              </a:defRPr>
            </a:lvl1pPr>
            <a:lvl2pPr marL="401147" indent="0" algn="ctr">
              <a:buNone/>
              <a:defRPr>
                <a:solidFill>
                  <a:schemeClr val="tx1">
                    <a:tint val="75000"/>
                  </a:schemeClr>
                </a:solidFill>
              </a:defRPr>
            </a:lvl2pPr>
            <a:lvl3pPr marL="802295" indent="0" algn="ctr">
              <a:buNone/>
              <a:defRPr>
                <a:solidFill>
                  <a:schemeClr val="tx1">
                    <a:tint val="75000"/>
                  </a:schemeClr>
                </a:solidFill>
              </a:defRPr>
            </a:lvl3pPr>
            <a:lvl4pPr marL="1203442" indent="0" algn="ctr">
              <a:buNone/>
              <a:defRPr>
                <a:solidFill>
                  <a:schemeClr val="tx1">
                    <a:tint val="75000"/>
                  </a:schemeClr>
                </a:solidFill>
              </a:defRPr>
            </a:lvl4pPr>
            <a:lvl5pPr marL="1604589" indent="0" algn="ctr">
              <a:buNone/>
              <a:defRPr>
                <a:solidFill>
                  <a:schemeClr val="tx1">
                    <a:tint val="75000"/>
                  </a:schemeClr>
                </a:solidFill>
              </a:defRPr>
            </a:lvl5pPr>
            <a:lvl6pPr marL="2005736" indent="0" algn="ctr">
              <a:buNone/>
              <a:defRPr>
                <a:solidFill>
                  <a:schemeClr val="tx1">
                    <a:tint val="75000"/>
                  </a:schemeClr>
                </a:solidFill>
              </a:defRPr>
            </a:lvl6pPr>
            <a:lvl7pPr marL="2406884" indent="0" algn="ctr">
              <a:buNone/>
              <a:defRPr>
                <a:solidFill>
                  <a:schemeClr val="tx1">
                    <a:tint val="75000"/>
                  </a:schemeClr>
                </a:solidFill>
              </a:defRPr>
            </a:lvl7pPr>
            <a:lvl8pPr marL="2808031" indent="0" algn="ctr">
              <a:buNone/>
              <a:defRPr>
                <a:solidFill>
                  <a:schemeClr val="tx1">
                    <a:tint val="75000"/>
                  </a:schemeClr>
                </a:solidFill>
              </a:defRPr>
            </a:lvl8pPr>
            <a:lvl9pPr marL="320917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5816" y="201847"/>
            <a:ext cx="2025253" cy="4300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0056" y="201847"/>
            <a:ext cx="5925741" cy="4300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11027" y="3238868"/>
            <a:ext cx="7650956" cy="1001062"/>
          </a:xfrm>
        </p:spPr>
        <p:txBody>
          <a:bodyPr anchor="t"/>
          <a:lstStyle>
            <a:lvl1pPr algn="l">
              <a:defRPr sz="3500" b="1" cap="all"/>
            </a:lvl1pPr>
          </a:lstStyle>
          <a:p>
            <a:r>
              <a:rPr lang="zh-CN" altLang="en-US"/>
              <a:t>单击此处编辑母版标题样式</a:t>
            </a:r>
          </a:p>
        </p:txBody>
      </p:sp>
      <p:sp>
        <p:nvSpPr>
          <p:cNvPr id="3" name="文本占位符 2"/>
          <p:cNvSpPr>
            <a:spLocks noGrp="1"/>
          </p:cNvSpPr>
          <p:nvPr>
            <p:ph type="body" idx="1"/>
          </p:nvPr>
        </p:nvSpPr>
        <p:spPr>
          <a:xfrm>
            <a:off x="711027" y="2136300"/>
            <a:ext cx="7650956" cy="1102568"/>
          </a:xfrm>
        </p:spPr>
        <p:txBody>
          <a:bodyPr anchor="b"/>
          <a:lstStyle>
            <a:lvl1pPr marL="0" indent="0">
              <a:buNone/>
              <a:defRPr sz="1800">
                <a:solidFill>
                  <a:schemeClr val="tx1">
                    <a:tint val="75000"/>
                  </a:schemeClr>
                </a:solidFill>
              </a:defRPr>
            </a:lvl1pPr>
            <a:lvl2pPr marL="401147" indent="0">
              <a:buNone/>
              <a:defRPr sz="1600">
                <a:solidFill>
                  <a:schemeClr val="tx1">
                    <a:tint val="75000"/>
                  </a:schemeClr>
                </a:solidFill>
              </a:defRPr>
            </a:lvl2pPr>
            <a:lvl3pPr marL="802295" indent="0">
              <a:buNone/>
              <a:defRPr sz="1400">
                <a:solidFill>
                  <a:schemeClr val="tx1">
                    <a:tint val="75000"/>
                  </a:schemeClr>
                </a:solidFill>
              </a:defRPr>
            </a:lvl3pPr>
            <a:lvl4pPr marL="1203442" indent="0">
              <a:buNone/>
              <a:defRPr sz="1200">
                <a:solidFill>
                  <a:schemeClr val="tx1">
                    <a:tint val="75000"/>
                  </a:schemeClr>
                </a:solidFill>
              </a:defRPr>
            </a:lvl4pPr>
            <a:lvl5pPr marL="1604589" indent="0">
              <a:buNone/>
              <a:defRPr sz="1200">
                <a:solidFill>
                  <a:schemeClr val="tx1">
                    <a:tint val="75000"/>
                  </a:schemeClr>
                </a:solidFill>
              </a:defRPr>
            </a:lvl5pPr>
            <a:lvl6pPr marL="2005736" indent="0">
              <a:buNone/>
              <a:defRPr sz="1200">
                <a:solidFill>
                  <a:schemeClr val="tx1">
                    <a:tint val="75000"/>
                  </a:schemeClr>
                </a:solidFill>
              </a:defRPr>
            </a:lvl6pPr>
            <a:lvl7pPr marL="2406884" indent="0">
              <a:buNone/>
              <a:defRPr sz="1200">
                <a:solidFill>
                  <a:schemeClr val="tx1">
                    <a:tint val="75000"/>
                  </a:schemeClr>
                </a:solidFill>
              </a:defRPr>
            </a:lvl7pPr>
            <a:lvl8pPr marL="2808031" indent="0">
              <a:buNone/>
              <a:defRPr sz="1200">
                <a:solidFill>
                  <a:schemeClr val="tx1">
                    <a:tint val="75000"/>
                  </a:schemeClr>
                </a:solidFill>
              </a:defRPr>
            </a:lvl8pPr>
            <a:lvl9pPr marL="3209178"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0056"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5572"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147" indent="0">
              <a:buNone/>
              <a:defRPr sz="1800" b="1"/>
            </a:lvl2pPr>
            <a:lvl3pPr marL="802295" indent="0">
              <a:buNone/>
              <a:defRPr sz="1600" b="1"/>
            </a:lvl3pPr>
            <a:lvl4pPr marL="1203442" indent="0">
              <a:buNone/>
              <a:defRPr sz="1400" b="1"/>
            </a:lvl4pPr>
            <a:lvl5pPr marL="1604589" indent="0">
              <a:buNone/>
              <a:defRPr sz="1400" b="1"/>
            </a:lvl5pPr>
            <a:lvl6pPr marL="2005736" indent="0">
              <a:buNone/>
              <a:defRPr sz="1400" b="1"/>
            </a:lvl6pPr>
            <a:lvl7pPr marL="2406884" indent="0">
              <a:buNone/>
              <a:defRPr sz="1400" b="1"/>
            </a:lvl7pPr>
            <a:lvl8pPr marL="2808031" indent="0">
              <a:buNone/>
              <a:defRPr sz="1400" b="1"/>
            </a:lvl8pPr>
            <a:lvl9pPr marL="3209178"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147" indent="0">
              <a:buNone/>
              <a:defRPr sz="1800" b="1"/>
            </a:lvl2pPr>
            <a:lvl3pPr marL="802295" indent="0">
              <a:buNone/>
              <a:defRPr sz="1600" b="1"/>
            </a:lvl3pPr>
            <a:lvl4pPr marL="1203442" indent="0">
              <a:buNone/>
              <a:defRPr sz="1400" b="1"/>
            </a:lvl4pPr>
            <a:lvl5pPr marL="1604589" indent="0">
              <a:buNone/>
              <a:defRPr sz="1400" b="1"/>
            </a:lvl5pPr>
            <a:lvl6pPr marL="2005736" indent="0">
              <a:buNone/>
              <a:defRPr sz="1400" b="1"/>
            </a:lvl6pPr>
            <a:lvl7pPr marL="2406884" indent="0">
              <a:buNone/>
              <a:defRPr sz="1400" b="1"/>
            </a:lvl7pPr>
            <a:lvl8pPr marL="2808031" indent="0">
              <a:buNone/>
              <a:defRPr sz="1400" b="1"/>
            </a:lvl8pPr>
            <a:lvl9pPr marL="3209178"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2023/6/7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2023/6/7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0057" y="200679"/>
            <a:ext cx="2961308" cy="854053"/>
          </a:xfrm>
        </p:spPr>
        <p:txBody>
          <a:bodyPr anchor="b"/>
          <a:lstStyle>
            <a:lvl1pPr algn="l">
              <a:defRPr sz="1800" b="1"/>
            </a:lvl1pPr>
          </a:lstStyle>
          <a:p>
            <a:r>
              <a:rPr lang="zh-CN" altLang="en-US"/>
              <a:t>单击此处编辑母版标题样式</a:t>
            </a:r>
          </a:p>
        </p:txBody>
      </p:sp>
      <p:sp>
        <p:nvSpPr>
          <p:cNvPr id="3" name="内容占位符 2"/>
          <p:cNvSpPr>
            <a:spLocks noGrp="1"/>
          </p:cNvSpPr>
          <p:nvPr>
            <p:ph idx="1"/>
          </p:nvPr>
        </p:nvSpPr>
        <p:spPr>
          <a:xfrm>
            <a:off x="3519190" y="200679"/>
            <a:ext cx="5031879" cy="4301768"/>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0057" y="1054733"/>
            <a:ext cx="2961308" cy="3447714"/>
          </a:xfrm>
        </p:spPr>
        <p:txBody>
          <a:bodyPr/>
          <a:lstStyle>
            <a:lvl1pPr marL="0" indent="0">
              <a:buNone/>
              <a:defRPr sz="1200"/>
            </a:lvl1pPr>
            <a:lvl2pPr marL="401147" indent="0">
              <a:buNone/>
              <a:defRPr sz="1100"/>
            </a:lvl2pPr>
            <a:lvl3pPr marL="802295" indent="0">
              <a:buNone/>
              <a:defRPr sz="900"/>
            </a:lvl3pPr>
            <a:lvl4pPr marL="1203442" indent="0">
              <a:buNone/>
              <a:defRPr sz="800"/>
            </a:lvl4pPr>
            <a:lvl5pPr marL="1604589" indent="0">
              <a:buNone/>
              <a:defRPr sz="800"/>
            </a:lvl5pPr>
            <a:lvl6pPr marL="2005736" indent="0">
              <a:buNone/>
              <a:defRPr sz="800"/>
            </a:lvl6pPr>
            <a:lvl7pPr marL="2406884" indent="0">
              <a:buNone/>
              <a:defRPr sz="800"/>
            </a:lvl7pPr>
            <a:lvl8pPr marL="2808031" indent="0">
              <a:buNone/>
              <a:defRPr sz="800"/>
            </a:lvl8pPr>
            <a:lvl9pPr marL="3209178"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64284" y="3528219"/>
            <a:ext cx="5400675" cy="416526"/>
          </a:xfrm>
        </p:spPr>
        <p:txBody>
          <a:bodyPr anchor="b"/>
          <a:lstStyle>
            <a:lvl1pPr algn="l">
              <a:defRPr sz="1800" b="1"/>
            </a:lvl1pPr>
          </a:lstStyle>
          <a:p>
            <a:r>
              <a:rPr lang="zh-CN" altLang="en-US"/>
              <a:t>单击此处编辑母版标题样式</a:t>
            </a:r>
          </a:p>
        </p:txBody>
      </p:sp>
      <p:sp>
        <p:nvSpPr>
          <p:cNvPr id="3" name="图片占位符 2"/>
          <p:cNvSpPr>
            <a:spLocks noGrp="1"/>
          </p:cNvSpPr>
          <p:nvPr>
            <p:ph type="pic" idx="1"/>
          </p:nvPr>
        </p:nvSpPr>
        <p:spPr>
          <a:xfrm>
            <a:off x="1764284" y="450361"/>
            <a:ext cx="5400675" cy="3024188"/>
          </a:xfrm>
        </p:spPr>
        <p:txBody>
          <a:bodyPr/>
          <a:lstStyle>
            <a:lvl1pPr marL="0" indent="0">
              <a:buNone/>
              <a:defRPr sz="2800"/>
            </a:lvl1pPr>
            <a:lvl2pPr marL="401147" indent="0">
              <a:buNone/>
              <a:defRPr sz="2500"/>
            </a:lvl2pPr>
            <a:lvl3pPr marL="802295" indent="0">
              <a:buNone/>
              <a:defRPr sz="2100"/>
            </a:lvl3pPr>
            <a:lvl4pPr marL="1203442" indent="0">
              <a:buNone/>
              <a:defRPr sz="1800"/>
            </a:lvl4pPr>
            <a:lvl5pPr marL="1604589" indent="0">
              <a:buNone/>
              <a:defRPr sz="1800"/>
            </a:lvl5pPr>
            <a:lvl6pPr marL="2005736" indent="0">
              <a:buNone/>
              <a:defRPr sz="1800"/>
            </a:lvl6pPr>
            <a:lvl7pPr marL="2406884" indent="0">
              <a:buNone/>
              <a:defRPr sz="1800"/>
            </a:lvl7pPr>
            <a:lvl8pPr marL="2808031" indent="0">
              <a:buNone/>
              <a:defRPr sz="1800"/>
            </a:lvl8pPr>
            <a:lvl9pPr marL="3209178" indent="0">
              <a:buNone/>
              <a:defRPr sz="1800"/>
            </a:lvl9pPr>
          </a:lstStyle>
          <a:p>
            <a:endParaRPr lang="zh-CN" altLang="en-US"/>
          </a:p>
        </p:txBody>
      </p:sp>
      <p:sp>
        <p:nvSpPr>
          <p:cNvPr id="4" name="文本占位符 3"/>
          <p:cNvSpPr>
            <a:spLocks noGrp="1"/>
          </p:cNvSpPr>
          <p:nvPr>
            <p:ph type="body" sz="half" idx="2"/>
          </p:nvPr>
        </p:nvSpPr>
        <p:spPr>
          <a:xfrm>
            <a:off x="1764284" y="3944746"/>
            <a:ext cx="5400675" cy="591536"/>
          </a:xfrm>
        </p:spPr>
        <p:txBody>
          <a:bodyPr/>
          <a:lstStyle>
            <a:lvl1pPr marL="0" indent="0">
              <a:buNone/>
              <a:defRPr sz="1200"/>
            </a:lvl1pPr>
            <a:lvl2pPr marL="401147" indent="0">
              <a:buNone/>
              <a:defRPr sz="1100"/>
            </a:lvl2pPr>
            <a:lvl3pPr marL="802295" indent="0">
              <a:buNone/>
              <a:defRPr sz="900"/>
            </a:lvl3pPr>
            <a:lvl4pPr marL="1203442" indent="0">
              <a:buNone/>
              <a:defRPr sz="800"/>
            </a:lvl4pPr>
            <a:lvl5pPr marL="1604589" indent="0">
              <a:buNone/>
              <a:defRPr sz="800"/>
            </a:lvl5pPr>
            <a:lvl6pPr marL="2005736" indent="0">
              <a:buNone/>
              <a:defRPr sz="800"/>
            </a:lvl6pPr>
            <a:lvl7pPr marL="2406884" indent="0">
              <a:buNone/>
              <a:defRPr sz="800"/>
            </a:lvl7pPr>
            <a:lvl8pPr marL="2808031" indent="0">
              <a:buNone/>
              <a:defRPr sz="800"/>
            </a:lvl8pPr>
            <a:lvl9pPr marL="3209178"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0056" y="201846"/>
            <a:ext cx="8101013" cy="840052"/>
          </a:xfrm>
          <a:prstGeom prst="rect">
            <a:avLst/>
          </a:prstGeom>
        </p:spPr>
        <p:txBody>
          <a:bodyPr vert="horz" lIns="80229" tIns="40115" rIns="80229" bIns="40115"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0056" y="1176073"/>
            <a:ext cx="8101013" cy="3326374"/>
          </a:xfrm>
          <a:prstGeom prst="rect">
            <a:avLst/>
          </a:prstGeom>
        </p:spPr>
        <p:txBody>
          <a:bodyPr vert="horz" lIns="80229" tIns="40115" rIns="80229" bIns="40115"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0056" y="4671624"/>
            <a:ext cx="2100263" cy="268350"/>
          </a:xfrm>
          <a:prstGeom prst="rect">
            <a:avLst/>
          </a:prstGeom>
        </p:spPr>
        <p:txBody>
          <a:bodyPr vert="horz" lIns="80229" tIns="40115" rIns="80229" bIns="40115" rtlCol="0" anchor="ctr"/>
          <a:lstStyle>
            <a:lvl1pPr algn="l">
              <a:defRPr sz="1100">
                <a:solidFill>
                  <a:schemeClr val="tx1">
                    <a:tint val="75000"/>
                  </a:schemeClr>
                </a:solidFill>
                <a:ea typeface="微软雅黑" panose="020B0503020204020204" pitchFamily="34" charset="-122"/>
              </a:defRPr>
            </a:lvl1pPr>
          </a:lstStyle>
          <a:p>
            <a:fld id="{530820CF-B880-4189-942D-D702A7CBA730}" type="datetimeFigureOut">
              <a:rPr lang="zh-CN" altLang="en-US" smtClean="0"/>
              <a:pPr/>
              <a:t>2023/6/7</a:t>
            </a:fld>
            <a:endParaRPr lang="zh-CN" altLang="en-US" dirty="0"/>
          </a:p>
        </p:txBody>
      </p:sp>
      <p:sp>
        <p:nvSpPr>
          <p:cNvPr id="5" name="页脚占位符 4"/>
          <p:cNvSpPr>
            <a:spLocks noGrp="1"/>
          </p:cNvSpPr>
          <p:nvPr>
            <p:ph type="ftr" sz="quarter" idx="3"/>
          </p:nvPr>
        </p:nvSpPr>
        <p:spPr>
          <a:xfrm>
            <a:off x="3075385" y="4671624"/>
            <a:ext cx="2850356" cy="268350"/>
          </a:xfrm>
          <a:prstGeom prst="rect">
            <a:avLst/>
          </a:prstGeom>
        </p:spPr>
        <p:txBody>
          <a:bodyPr vert="horz" lIns="80229" tIns="40115" rIns="80229" bIns="40115" rtlCol="0" anchor="ctr"/>
          <a:lstStyle>
            <a:lvl1pPr algn="ctr">
              <a:defRPr sz="11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6450806" y="4671624"/>
            <a:ext cx="2100263" cy="268350"/>
          </a:xfrm>
          <a:prstGeom prst="rect">
            <a:avLst/>
          </a:prstGeom>
        </p:spPr>
        <p:txBody>
          <a:bodyPr vert="horz" lIns="80229" tIns="40115" rIns="80229" bIns="40115" rtlCol="0" anchor="ctr"/>
          <a:lstStyle>
            <a:lvl1pPr algn="r">
              <a:defRPr sz="1100">
                <a:solidFill>
                  <a:schemeClr val="tx1">
                    <a:tint val="75000"/>
                  </a:schemeClr>
                </a:solidFill>
                <a:ea typeface="微软雅黑" panose="020B0503020204020204" pitchFamily="34" charset="-122"/>
              </a:defRPr>
            </a:lvl1pPr>
          </a:lstStyle>
          <a:p>
            <a:fld id="{0C913308-F349-4B6D-A68A-DD1791B4A57B}"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802295" rtl="0" eaLnBrk="1" latinLnBrk="0" hangingPunct="1">
        <a:spcBef>
          <a:spcPct val="0"/>
        </a:spcBef>
        <a:buNone/>
        <a:defRPr sz="3900" kern="1200">
          <a:solidFill>
            <a:schemeClr val="tx1"/>
          </a:solidFill>
          <a:latin typeface="+mj-lt"/>
          <a:ea typeface="微软雅黑" panose="020B0503020204020204" pitchFamily="34" charset="-122"/>
          <a:cs typeface="+mj-cs"/>
        </a:defRPr>
      </a:lvl1pPr>
    </p:titleStyle>
    <p:bodyStyle>
      <a:lvl1pPr marL="300860" indent="-300860" algn="l" defTabSz="802295" rtl="0" eaLnBrk="1" latinLnBrk="0" hangingPunct="1">
        <a:spcBef>
          <a:spcPct val="20000"/>
        </a:spcBef>
        <a:buFont typeface="Arial" pitchFamily="34" charset="0"/>
        <a:buChar char="•"/>
        <a:defRPr sz="2800" kern="1200">
          <a:solidFill>
            <a:schemeClr val="tx1"/>
          </a:solidFill>
          <a:latin typeface="+mn-lt"/>
          <a:ea typeface="微软雅黑" panose="020B0503020204020204" pitchFamily="34" charset="-122"/>
          <a:cs typeface="+mn-cs"/>
        </a:defRPr>
      </a:lvl1pPr>
      <a:lvl2pPr marL="651864" indent="-250717" algn="l" defTabSz="802295" rtl="0" eaLnBrk="1" latinLnBrk="0" hangingPunct="1">
        <a:spcBef>
          <a:spcPct val="20000"/>
        </a:spcBef>
        <a:buFont typeface="Arial" pitchFamily="34" charset="0"/>
        <a:buChar char="–"/>
        <a:defRPr sz="2500" kern="1200">
          <a:solidFill>
            <a:schemeClr val="tx1"/>
          </a:solidFill>
          <a:latin typeface="+mn-lt"/>
          <a:ea typeface="微软雅黑" panose="020B0503020204020204" pitchFamily="34" charset="-122"/>
          <a:cs typeface="+mn-cs"/>
        </a:defRPr>
      </a:lvl2pPr>
      <a:lvl3pPr marL="1002868" indent="-200574" algn="l" defTabSz="802295" rtl="0" eaLnBrk="1" latinLnBrk="0" hangingPunct="1">
        <a:spcBef>
          <a:spcPct val="20000"/>
        </a:spcBef>
        <a:buFont typeface="Arial" pitchFamily="34" charset="0"/>
        <a:buChar char="•"/>
        <a:defRPr sz="2100" kern="1200">
          <a:solidFill>
            <a:schemeClr val="tx1"/>
          </a:solidFill>
          <a:latin typeface="+mn-lt"/>
          <a:ea typeface="微软雅黑" panose="020B0503020204020204" pitchFamily="34" charset="-122"/>
          <a:cs typeface="+mn-cs"/>
        </a:defRPr>
      </a:lvl3pPr>
      <a:lvl4pPr marL="1404015" indent="-200574" algn="l" defTabSz="802295" rtl="0" eaLnBrk="1" latinLnBrk="0" hangingPunct="1">
        <a:spcBef>
          <a:spcPct val="20000"/>
        </a:spcBef>
        <a:buFont typeface="Arial" pitchFamily="34" charset="0"/>
        <a:buChar char="–"/>
        <a:defRPr sz="1800" kern="1200">
          <a:solidFill>
            <a:schemeClr val="tx1"/>
          </a:solidFill>
          <a:latin typeface="+mn-lt"/>
          <a:ea typeface="微软雅黑" panose="020B0503020204020204" pitchFamily="34" charset="-122"/>
          <a:cs typeface="+mn-cs"/>
        </a:defRPr>
      </a:lvl4pPr>
      <a:lvl5pPr marL="1805163" indent="-200574" algn="l" defTabSz="802295" rtl="0" eaLnBrk="1" latinLnBrk="0" hangingPunct="1">
        <a:spcBef>
          <a:spcPct val="20000"/>
        </a:spcBef>
        <a:buFont typeface="Arial" pitchFamily="34" charset="0"/>
        <a:buChar char="»"/>
        <a:defRPr sz="1800" kern="1200">
          <a:solidFill>
            <a:schemeClr val="tx1"/>
          </a:solidFill>
          <a:latin typeface="+mn-lt"/>
          <a:ea typeface="微软雅黑" panose="020B0503020204020204" pitchFamily="34" charset="-122"/>
          <a:cs typeface="+mn-cs"/>
        </a:defRPr>
      </a:lvl5pPr>
      <a:lvl6pPr marL="2206310"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07457"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08605"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09752"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802295" rtl="0" eaLnBrk="1" latinLnBrk="0" hangingPunct="1">
        <a:defRPr sz="1600" kern="1200">
          <a:solidFill>
            <a:schemeClr val="tx1"/>
          </a:solidFill>
          <a:latin typeface="+mn-lt"/>
          <a:ea typeface="+mn-ea"/>
          <a:cs typeface="+mn-cs"/>
        </a:defRPr>
      </a:lvl1pPr>
      <a:lvl2pPr marL="401147" algn="l" defTabSz="802295" rtl="0" eaLnBrk="1" latinLnBrk="0" hangingPunct="1">
        <a:defRPr sz="1600" kern="1200">
          <a:solidFill>
            <a:schemeClr val="tx1"/>
          </a:solidFill>
          <a:latin typeface="+mn-lt"/>
          <a:ea typeface="+mn-ea"/>
          <a:cs typeface="+mn-cs"/>
        </a:defRPr>
      </a:lvl2pPr>
      <a:lvl3pPr marL="802295" algn="l" defTabSz="802295" rtl="0" eaLnBrk="1" latinLnBrk="0" hangingPunct="1">
        <a:defRPr sz="1600" kern="1200">
          <a:solidFill>
            <a:schemeClr val="tx1"/>
          </a:solidFill>
          <a:latin typeface="+mn-lt"/>
          <a:ea typeface="+mn-ea"/>
          <a:cs typeface="+mn-cs"/>
        </a:defRPr>
      </a:lvl3pPr>
      <a:lvl4pPr marL="1203442" algn="l" defTabSz="802295" rtl="0" eaLnBrk="1" latinLnBrk="0" hangingPunct="1">
        <a:defRPr sz="1600" kern="1200">
          <a:solidFill>
            <a:schemeClr val="tx1"/>
          </a:solidFill>
          <a:latin typeface="+mn-lt"/>
          <a:ea typeface="+mn-ea"/>
          <a:cs typeface="+mn-cs"/>
        </a:defRPr>
      </a:lvl4pPr>
      <a:lvl5pPr marL="1604589" algn="l" defTabSz="802295" rtl="0" eaLnBrk="1" latinLnBrk="0" hangingPunct="1">
        <a:defRPr sz="1600" kern="1200">
          <a:solidFill>
            <a:schemeClr val="tx1"/>
          </a:solidFill>
          <a:latin typeface="+mn-lt"/>
          <a:ea typeface="+mn-ea"/>
          <a:cs typeface="+mn-cs"/>
        </a:defRPr>
      </a:lvl5pPr>
      <a:lvl6pPr marL="2005736" algn="l" defTabSz="802295" rtl="0" eaLnBrk="1" latinLnBrk="0" hangingPunct="1">
        <a:defRPr sz="1600" kern="1200">
          <a:solidFill>
            <a:schemeClr val="tx1"/>
          </a:solidFill>
          <a:latin typeface="+mn-lt"/>
          <a:ea typeface="+mn-ea"/>
          <a:cs typeface="+mn-cs"/>
        </a:defRPr>
      </a:lvl6pPr>
      <a:lvl7pPr marL="2406884" algn="l" defTabSz="802295" rtl="0" eaLnBrk="1" latinLnBrk="0" hangingPunct="1">
        <a:defRPr sz="1600" kern="1200">
          <a:solidFill>
            <a:schemeClr val="tx1"/>
          </a:solidFill>
          <a:latin typeface="+mn-lt"/>
          <a:ea typeface="+mn-ea"/>
          <a:cs typeface="+mn-cs"/>
        </a:defRPr>
      </a:lvl7pPr>
      <a:lvl8pPr marL="2808031" algn="l" defTabSz="802295" rtl="0" eaLnBrk="1" latinLnBrk="0" hangingPunct="1">
        <a:defRPr sz="1600" kern="1200">
          <a:solidFill>
            <a:schemeClr val="tx1"/>
          </a:solidFill>
          <a:latin typeface="+mn-lt"/>
          <a:ea typeface="+mn-ea"/>
          <a:cs typeface="+mn-cs"/>
        </a:defRPr>
      </a:lvl8pPr>
      <a:lvl9pPr marL="3209178" algn="l" defTabSz="802295"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512044"/>
            <a:ext cx="9001125" cy="2520280"/>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dirty="0">
              <a:solidFill>
                <a:srgbClr val="C00000"/>
              </a:solidFill>
              <a:ea typeface="微软雅黑" panose="020B0503020204020204" pitchFamily="34" charset="-122"/>
            </a:endParaRPr>
          </a:p>
        </p:txBody>
      </p:sp>
      <p:sp>
        <p:nvSpPr>
          <p:cNvPr id="4" name="矩形 3"/>
          <p:cNvSpPr/>
          <p:nvPr/>
        </p:nvSpPr>
        <p:spPr>
          <a:xfrm>
            <a:off x="1450257" y="1506189"/>
            <a:ext cx="5976664" cy="1654818"/>
          </a:xfrm>
          <a:prstGeom prst="rect">
            <a:avLst/>
          </a:prstGeom>
        </p:spPr>
        <p:txBody>
          <a:bodyPr wrap="square" lIns="89858" tIns="44929" rIns="89858" bIns="44929">
            <a:spAutoFit/>
          </a:bodyPr>
          <a:lstStyle/>
          <a:p>
            <a:pPr algn="ctr">
              <a:lnSpc>
                <a:spcPct val="150000"/>
              </a:lnSpc>
            </a:pPr>
            <a:r>
              <a:rPr lang="zh-CN" altLang="en-US" sz="3600" b="1" dirty="0">
                <a:solidFill>
                  <a:schemeClr val="bg1"/>
                </a:solidFill>
                <a:latin typeface="微软雅黑" panose="020B0503020204020204" pitchFamily="34" charset="-122"/>
                <a:ea typeface="微软雅黑" panose="020B0503020204020204" pitchFamily="34" charset="-122"/>
              </a:rPr>
              <a:t>北京市智慧体育场馆建设与应用研究</a:t>
            </a:r>
            <a:endParaRPr lang="en-US" altLang="zh-CN" sz="3600" b="1"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8475" y="4281642"/>
            <a:ext cx="1584176" cy="444964"/>
          </a:xfrm>
          <a:prstGeom prst="rect">
            <a:avLst/>
          </a:prstGeom>
        </p:spPr>
      </p:pic>
      <p:grpSp>
        <p:nvGrpSpPr>
          <p:cNvPr id="8" name="组合 7"/>
          <p:cNvGrpSpPr/>
          <p:nvPr/>
        </p:nvGrpSpPr>
        <p:grpSpPr>
          <a:xfrm>
            <a:off x="1476226" y="3422964"/>
            <a:ext cx="6120680" cy="369332"/>
            <a:chOff x="1476226" y="3422964"/>
            <a:chExt cx="6120680" cy="369332"/>
          </a:xfrm>
        </p:grpSpPr>
        <p:cxnSp>
          <p:nvCxnSpPr>
            <p:cNvPr id="13" name="直接连接符 12"/>
            <p:cNvCxnSpPr/>
            <p:nvPr/>
          </p:nvCxnSpPr>
          <p:spPr>
            <a:xfrm>
              <a:off x="1476226" y="3588119"/>
              <a:ext cx="61206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916386" y="3484729"/>
              <a:ext cx="3240360" cy="220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934388" y="3466799"/>
              <a:ext cx="3204356" cy="25652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880382" y="3422964"/>
              <a:ext cx="3240360" cy="369332"/>
            </a:xfrm>
            <a:prstGeom prst="rect">
              <a:avLst/>
            </a:prstGeom>
            <a:noFill/>
          </p:spPr>
          <p:txBody>
            <a:bodyPr wrap="square" rtlCol="0">
              <a:spAutoFit/>
            </a:bodyPr>
            <a:lstStyle/>
            <a:p>
              <a:pPr algn="ctr"/>
              <a:r>
                <a:rPr lang="zh-CN" altLang="en-US" sz="1800" b="1" dirty="0">
                  <a:solidFill>
                    <a:schemeClr val="bg1"/>
                  </a:solidFill>
                  <a:latin typeface="微软雅黑" panose="020B0503020204020204" pitchFamily="34" charset="-122"/>
                  <a:ea typeface="微软雅黑" panose="020B0503020204020204" pitchFamily="34" charset="-122"/>
                </a:rPr>
                <a:t>汇报人：瞿逸容</a:t>
              </a:r>
            </a:p>
          </p:txBody>
        </p:sp>
      </p:grpSp>
    </p:spTree>
    <p:extLst>
      <p:ext uri="{BB962C8B-B14F-4D97-AF65-F5344CB8AC3E}">
        <p14:creationId xmlns:p14="http://schemas.microsoft.com/office/powerpoint/2010/main" val="2691015505"/>
      </p:ext>
    </p:extLst>
  </p:cSld>
  <p:clrMapOvr>
    <a:masterClrMapping/>
  </p:clrMapOvr>
  <p:extLst>
    <p:ext uri="{E180D4A7-C9FB-4DFB-919C-405C955672EB}">
      <p14:showEvtLst xmlns:p14="http://schemas.microsoft.com/office/powerpoint/2010/main">
        <p14:playEvt time="77" objId="10"/>
      </p14:showEvt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6339" y="4001988"/>
            <a:ext cx="7229250" cy="7056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dirty="0">
              <a:ea typeface="微软雅黑" panose="020B0503020204020204" pitchFamily="34" charset="-122"/>
            </a:endParaRPr>
          </a:p>
        </p:txBody>
      </p:sp>
      <p:sp>
        <p:nvSpPr>
          <p:cNvPr id="3" name="矩形 2"/>
          <p:cNvSpPr/>
          <p:nvPr/>
        </p:nvSpPr>
        <p:spPr>
          <a:xfrm>
            <a:off x="886339" y="1184687"/>
            <a:ext cx="7229250" cy="2817301"/>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89842" tIns="44920" rIns="89842" bIns="44920" rtlCol="0" anchor="ctr"/>
          <a:lstStyle/>
          <a:p>
            <a:pPr algn="ctr"/>
            <a:endParaRPr lang="zh-CN" altLang="en-US" dirty="0">
              <a:ea typeface="微软雅黑" panose="020B0503020204020204" pitchFamily="34" charset="-122"/>
            </a:endParaRPr>
          </a:p>
        </p:txBody>
      </p:sp>
      <p:sp>
        <p:nvSpPr>
          <p:cNvPr id="4" name="矩形 3"/>
          <p:cNvSpPr/>
          <p:nvPr/>
        </p:nvSpPr>
        <p:spPr>
          <a:xfrm>
            <a:off x="1118651" y="1679590"/>
            <a:ext cx="6763822" cy="1991622"/>
          </a:xfrm>
          <a:prstGeom prst="rect">
            <a:avLst/>
          </a:prstGeom>
        </p:spPr>
        <p:txBody>
          <a:bodyPr wrap="square" lIns="89842" tIns="44920" rIns="89842" bIns="44920">
            <a:spAutoFit/>
          </a:bodyPr>
          <a:lstStyle/>
          <a:p>
            <a:pPr indent="449290">
              <a:lnSpc>
                <a:spcPct val="150000"/>
              </a:lnSpc>
            </a:pPr>
            <a:r>
              <a:rPr lang="zh-CN" altLang="zh-CN" sz="1400" dirty="0">
                <a:solidFill>
                  <a:schemeClr val="bg1"/>
                </a:solidFill>
                <a:latin typeface="微软雅黑" panose="020B0503020204020204" pitchFamily="34" charset="-122"/>
                <a:ea typeface="微软雅黑" panose="020B0503020204020204" pitchFamily="34" charset="-122"/>
              </a:rPr>
              <a:t>体育场馆运营一直以来都</a:t>
            </a:r>
            <a:r>
              <a:rPr lang="zh-CN" altLang="en-US" sz="1400" dirty="0">
                <a:solidFill>
                  <a:schemeClr val="bg1"/>
                </a:solidFill>
                <a:latin typeface="微软雅黑" panose="020B0503020204020204" pitchFamily="34" charset="-122"/>
                <a:ea typeface="微软雅黑" panose="020B0503020204020204" pitchFamily="34" charset="-122"/>
              </a:rPr>
              <a:t>是</a:t>
            </a:r>
            <a:r>
              <a:rPr lang="zh-CN" altLang="zh-CN" sz="1400" dirty="0">
                <a:solidFill>
                  <a:schemeClr val="bg1"/>
                </a:solidFill>
                <a:latin typeface="微软雅黑" panose="020B0503020204020204" pitchFamily="34" charset="-122"/>
                <a:ea typeface="微软雅黑" panose="020B0503020204020204" pitchFamily="34" charset="-122"/>
              </a:rPr>
              <a:t>我国体育场馆运营管理</a:t>
            </a:r>
            <a:r>
              <a:rPr lang="zh-CN" altLang="en-US" sz="1400" dirty="0">
                <a:solidFill>
                  <a:schemeClr val="bg1"/>
                </a:solidFill>
                <a:latin typeface="微软雅黑" panose="020B0503020204020204" pitchFamily="34" charset="-122"/>
                <a:ea typeface="微软雅黑" panose="020B0503020204020204" pitchFamily="34" charset="-122"/>
              </a:rPr>
              <a:t>难题</a:t>
            </a:r>
            <a:r>
              <a:rPr lang="zh-CN" altLang="zh-CN" sz="1400" dirty="0">
                <a:solidFill>
                  <a:schemeClr val="bg1"/>
                </a:solidFill>
                <a:latin typeface="微软雅黑" panose="020B0503020204020204" pitchFamily="34" charset="-122"/>
                <a:ea typeface="微软雅黑" panose="020B0503020204020204" pitchFamily="34" charset="-122"/>
              </a:rPr>
              <a:t>，迫切需要探索一条高效运营管理解决路径。场馆治理模式正在从单向管理转向双向互动，从线下转向线上线下融合，从单纯的政府监管向更加注重社会协同治理转变，面对转变，体育行政职能部门和场馆运营机构要推动体育场馆智慧化转型，更好利用信息技术提高场馆管理效率。因此，研究智慧体育场馆主要是为了：提高场馆管理运营效率，提升体育场馆消费体验，辅助智慧城市的打造等目标</a:t>
            </a:r>
            <a:r>
              <a:rPr lang="zh-CN" altLang="en-US" sz="1400" dirty="0">
                <a:solidFill>
                  <a:schemeClr val="bg1"/>
                </a:solidFill>
                <a:latin typeface="微软雅黑" panose="020B0503020204020204" pitchFamily="34" charset="-122"/>
                <a:ea typeface="微软雅黑" panose="020B0503020204020204" pitchFamily="34" charset="-122"/>
              </a:rPr>
              <a:t>的实现</a:t>
            </a:r>
            <a:r>
              <a:rPr lang="zh-CN" altLang="zh-CN" sz="1400" dirty="0">
                <a:solidFill>
                  <a:schemeClr val="bg1"/>
                </a:solidFill>
                <a:latin typeface="微软雅黑" panose="020B0503020204020204" pitchFamily="34" charset="-122"/>
                <a:ea typeface="微软雅黑" panose="020B0503020204020204" pitchFamily="34" charset="-122"/>
              </a:rPr>
              <a:t>。 </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 name="11 Rectángulo"/>
          <p:cNvSpPr/>
          <p:nvPr/>
        </p:nvSpPr>
        <p:spPr>
          <a:xfrm>
            <a:off x="1311813" y="826635"/>
            <a:ext cx="1594688" cy="776197"/>
          </a:xfrm>
          <a:prstGeom prst="parallelogram">
            <a:avLst/>
          </a:prstGeom>
          <a:solidFill>
            <a:srgbClr val="8B0012"/>
          </a:solidFill>
          <a:ln w="38100">
            <a:solidFill>
              <a:schemeClr val="bg1"/>
            </a:solidFill>
          </a:ln>
          <a:effectLst/>
        </p:spPr>
        <p:style>
          <a:lnRef idx="3">
            <a:schemeClr val="lt1"/>
          </a:lnRef>
          <a:fillRef idx="1">
            <a:schemeClr val="accent4"/>
          </a:fillRef>
          <a:effectRef idx="1">
            <a:schemeClr val="accent4"/>
          </a:effectRef>
          <a:fontRef idx="minor">
            <a:schemeClr val="lt1"/>
          </a:fontRef>
        </p:style>
        <p:txBody>
          <a:bodyPr lIns="89858" tIns="44929" rIns="89858" bIns="44929" anchor="ctr"/>
          <a:lstStyle/>
          <a:p>
            <a:pPr algn="ctr">
              <a:defRPr/>
            </a:pPr>
            <a:endParaRPr lang="es-ES" dirty="0">
              <a:solidFill>
                <a:schemeClr val="bg1">
                  <a:lumMod val="65000"/>
                </a:schemeClr>
              </a:solidFill>
            </a:endParaRPr>
          </a:p>
        </p:txBody>
      </p:sp>
      <p:sp>
        <p:nvSpPr>
          <p:cNvPr id="6" name="TextBox 5"/>
          <p:cNvSpPr txBox="1"/>
          <p:nvPr/>
        </p:nvSpPr>
        <p:spPr>
          <a:xfrm>
            <a:off x="1574826" y="805545"/>
            <a:ext cx="1068662" cy="670278"/>
          </a:xfrm>
          <a:prstGeom prst="rect">
            <a:avLst/>
          </a:prstGeom>
          <a:noFill/>
          <a:ln>
            <a:noFill/>
          </a:ln>
        </p:spPr>
        <p:txBody>
          <a:bodyPr wrap="square" lIns="89858" tIns="44929" rIns="89858" bIns="44929" rtlCol="0">
            <a:no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研究目的</a:t>
            </a:r>
            <a:endParaRPr lang="zh-CN" altLang="en-US" sz="1600" dirty="0">
              <a:solidFill>
                <a:schemeClr val="bg1"/>
              </a:solidFill>
              <a:ea typeface="微软雅黑" panose="020B0503020204020204" pitchFamily="34" charset="-122"/>
            </a:endParaRPr>
          </a:p>
          <a:p>
            <a:pPr algn="ctr"/>
            <a:endParaRPr lang="zh-CN" altLang="en-US" sz="16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1015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
          <p:cNvSpPr>
            <a:spLocks/>
          </p:cNvSpPr>
          <p:nvPr/>
        </p:nvSpPr>
        <p:spPr bwMode="auto">
          <a:xfrm>
            <a:off x="854754" y="1177504"/>
            <a:ext cx="1059968" cy="1105115"/>
          </a:xfrm>
          <a:custGeom>
            <a:avLst/>
            <a:gdLst>
              <a:gd name="T0" fmla="*/ 0 w 1247"/>
              <a:gd name="T1" fmla="*/ 0 h 1306"/>
              <a:gd name="T2" fmla="*/ 1247 w 1247"/>
              <a:gd name="T3" fmla="*/ 0 h 1306"/>
              <a:gd name="T4" fmla="*/ 1247 w 1247"/>
              <a:gd name="T5" fmla="*/ 945 h 1306"/>
              <a:gd name="T6" fmla="*/ 623 w 1247"/>
              <a:gd name="T7" fmla="*/ 1306 h 1306"/>
              <a:gd name="T8" fmla="*/ 0 w 1247"/>
              <a:gd name="T9" fmla="*/ 945 h 1306"/>
              <a:gd name="T10" fmla="*/ 0 w 1247"/>
              <a:gd name="T11" fmla="*/ 0 h 1306"/>
            </a:gdLst>
            <a:ahLst/>
            <a:cxnLst>
              <a:cxn ang="0">
                <a:pos x="T0" y="T1"/>
              </a:cxn>
              <a:cxn ang="0">
                <a:pos x="T2" y="T3"/>
              </a:cxn>
              <a:cxn ang="0">
                <a:pos x="T4" y="T5"/>
              </a:cxn>
              <a:cxn ang="0">
                <a:pos x="T6" y="T7"/>
              </a:cxn>
              <a:cxn ang="0">
                <a:pos x="T8" y="T9"/>
              </a:cxn>
              <a:cxn ang="0">
                <a:pos x="T10" y="T11"/>
              </a:cxn>
            </a:cxnLst>
            <a:rect l="0" t="0" r="r" b="b"/>
            <a:pathLst>
              <a:path w="1247" h="1306">
                <a:moveTo>
                  <a:pt x="0" y="0"/>
                </a:moveTo>
                <a:lnTo>
                  <a:pt x="1247" y="0"/>
                </a:lnTo>
                <a:lnTo>
                  <a:pt x="1247" y="945"/>
                </a:lnTo>
                <a:lnTo>
                  <a:pt x="623" y="1306"/>
                </a:lnTo>
                <a:lnTo>
                  <a:pt x="0" y="945"/>
                </a:lnTo>
                <a:lnTo>
                  <a:pt x="0" y="0"/>
                </a:lnTo>
                <a:close/>
              </a:path>
            </a:pathLst>
          </a:custGeom>
          <a:solidFill>
            <a:srgbClr val="8B0012"/>
          </a:solidFill>
          <a:ln>
            <a:noFill/>
          </a:ln>
        </p:spPr>
        <p:txBody>
          <a:bodyPr vert="horz" wrap="square" lIns="67394" tIns="212263" rIns="67394" bIns="33697" numCol="1" anchor="t" anchorCtr="0" compatLnSpc="1">
            <a:prstTxWarp prst="textNoShape">
              <a:avLst/>
            </a:prstTxWarp>
          </a:bodyPr>
          <a:lstStyle/>
          <a:p>
            <a:pPr algn="ctr"/>
            <a:r>
              <a:rPr lang="zh-CN" altLang="en-US" sz="1500" dirty="0">
                <a:solidFill>
                  <a:schemeClr val="bg1"/>
                </a:solidFill>
                <a:latin typeface="微软雅黑" pitchFamily="34" charset="-122"/>
                <a:ea typeface="微软雅黑" pitchFamily="34" charset="-122"/>
              </a:rPr>
              <a:t>实践意义</a:t>
            </a:r>
          </a:p>
        </p:txBody>
      </p:sp>
      <p:sp>
        <p:nvSpPr>
          <p:cNvPr id="3" name="Freeform 7"/>
          <p:cNvSpPr>
            <a:spLocks/>
          </p:cNvSpPr>
          <p:nvPr/>
        </p:nvSpPr>
        <p:spPr bwMode="auto">
          <a:xfrm>
            <a:off x="832374" y="3032542"/>
            <a:ext cx="1059968" cy="1105115"/>
          </a:xfrm>
          <a:custGeom>
            <a:avLst/>
            <a:gdLst>
              <a:gd name="T0" fmla="*/ 0 w 1247"/>
              <a:gd name="T1" fmla="*/ 0 h 1306"/>
              <a:gd name="T2" fmla="*/ 1247 w 1247"/>
              <a:gd name="T3" fmla="*/ 0 h 1306"/>
              <a:gd name="T4" fmla="*/ 1247 w 1247"/>
              <a:gd name="T5" fmla="*/ 947 h 1306"/>
              <a:gd name="T6" fmla="*/ 623 w 1247"/>
              <a:gd name="T7" fmla="*/ 1306 h 1306"/>
              <a:gd name="T8" fmla="*/ 0 w 1247"/>
              <a:gd name="T9" fmla="*/ 947 h 1306"/>
              <a:gd name="T10" fmla="*/ 0 w 1247"/>
              <a:gd name="T11" fmla="*/ 0 h 1306"/>
            </a:gdLst>
            <a:ahLst/>
            <a:cxnLst>
              <a:cxn ang="0">
                <a:pos x="T0" y="T1"/>
              </a:cxn>
              <a:cxn ang="0">
                <a:pos x="T2" y="T3"/>
              </a:cxn>
              <a:cxn ang="0">
                <a:pos x="T4" y="T5"/>
              </a:cxn>
              <a:cxn ang="0">
                <a:pos x="T6" y="T7"/>
              </a:cxn>
              <a:cxn ang="0">
                <a:pos x="T8" y="T9"/>
              </a:cxn>
              <a:cxn ang="0">
                <a:pos x="T10" y="T11"/>
              </a:cxn>
            </a:cxnLst>
            <a:rect l="0" t="0" r="r" b="b"/>
            <a:pathLst>
              <a:path w="1247" h="1306">
                <a:moveTo>
                  <a:pt x="0" y="0"/>
                </a:moveTo>
                <a:lnTo>
                  <a:pt x="1247" y="0"/>
                </a:lnTo>
                <a:lnTo>
                  <a:pt x="1247" y="947"/>
                </a:lnTo>
                <a:lnTo>
                  <a:pt x="623" y="1306"/>
                </a:lnTo>
                <a:lnTo>
                  <a:pt x="0" y="947"/>
                </a:lnTo>
                <a:lnTo>
                  <a:pt x="0" y="0"/>
                </a:lnTo>
                <a:close/>
              </a:path>
            </a:pathLst>
          </a:custGeom>
          <a:solidFill>
            <a:srgbClr val="FFC000"/>
          </a:solidFill>
          <a:ln>
            <a:noFill/>
          </a:ln>
        </p:spPr>
        <p:txBody>
          <a:bodyPr vert="horz" wrap="square" lIns="67394" tIns="212263" rIns="67394" bIns="33697" numCol="1" anchor="t" anchorCtr="0" compatLnSpc="1">
            <a:prstTxWarp prst="textNoShape">
              <a:avLst/>
            </a:prstTxWarp>
          </a:bodyPr>
          <a:lstStyle/>
          <a:p>
            <a:pPr algn="ctr"/>
            <a:r>
              <a:rPr lang="zh-CN" altLang="en-US" sz="1500" dirty="0">
                <a:solidFill>
                  <a:schemeClr val="bg1"/>
                </a:solidFill>
                <a:latin typeface="微软雅黑" pitchFamily="34" charset="-122"/>
                <a:ea typeface="微软雅黑" pitchFamily="34" charset="-122"/>
              </a:rPr>
              <a:t>理论意义</a:t>
            </a:r>
          </a:p>
        </p:txBody>
      </p:sp>
      <p:sp>
        <p:nvSpPr>
          <p:cNvPr id="4" name="Freeform 12"/>
          <p:cNvSpPr>
            <a:spLocks noEditPoints="1"/>
          </p:cNvSpPr>
          <p:nvPr/>
        </p:nvSpPr>
        <p:spPr bwMode="auto">
          <a:xfrm>
            <a:off x="1183146" y="3527070"/>
            <a:ext cx="358424" cy="356275"/>
          </a:xfrm>
          <a:custGeom>
            <a:avLst/>
            <a:gdLst>
              <a:gd name="T0" fmla="*/ 192 w 283"/>
              <a:gd name="T1" fmla="*/ 43 h 283"/>
              <a:gd name="T2" fmla="*/ 181 w 283"/>
              <a:gd name="T3" fmla="*/ 33 h 283"/>
              <a:gd name="T4" fmla="*/ 257 w 283"/>
              <a:gd name="T5" fmla="*/ 136 h 283"/>
              <a:gd name="T6" fmla="*/ 283 w 283"/>
              <a:gd name="T7" fmla="*/ 136 h 283"/>
              <a:gd name="T8" fmla="*/ 240 w 283"/>
              <a:gd name="T9" fmla="*/ 179 h 283"/>
              <a:gd name="T10" fmla="*/ 196 w 283"/>
              <a:gd name="T11" fmla="*/ 136 h 283"/>
              <a:gd name="T12" fmla="*/ 221 w 283"/>
              <a:gd name="T13" fmla="*/ 136 h 283"/>
              <a:gd name="T14" fmla="*/ 169 w 283"/>
              <a:gd name="T15" fmla="*/ 66 h 283"/>
              <a:gd name="T16" fmla="*/ 192 w 283"/>
              <a:gd name="T17" fmla="*/ 43 h 283"/>
              <a:gd name="T18" fmla="*/ 192 w 283"/>
              <a:gd name="T19" fmla="*/ 43 h 283"/>
              <a:gd name="T20" fmla="*/ 217 w 283"/>
              <a:gd name="T21" fmla="*/ 169 h 283"/>
              <a:gd name="T22" fmla="*/ 217 w 283"/>
              <a:gd name="T23" fmla="*/ 169 h 283"/>
              <a:gd name="T24" fmla="*/ 147 w 283"/>
              <a:gd name="T25" fmla="*/ 221 h 283"/>
              <a:gd name="T26" fmla="*/ 147 w 283"/>
              <a:gd name="T27" fmla="*/ 196 h 283"/>
              <a:gd name="T28" fmla="*/ 104 w 283"/>
              <a:gd name="T29" fmla="*/ 240 h 283"/>
              <a:gd name="T30" fmla="*/ 147 w 283"/>
              <a:gd name="T31" fmla="*/ 283 h 283"/>
              <a:gd name="T32" fmla="*/ 147 w 283"/>
              <a:gd name="T33" fmla="*/ 257 h 283"/>
              <a:gd name="T34" fmla="*/ 251 w 283"/>
              <a:gd name="T35" fmla="*/ 181 h 283"/>
              <a:gd name="T36" fmla="*/ 240 w 283"/>
              <a:gd name="T37" fmla="*/ 192 h 283"/>
              <a:gd name="T38" fmla="*/ 217 w 283"/>
              <a:gd name="T39" fmla="*/ 169 h 283"/>
              <a:gd name="T40" fmla="*/ 217 w 283"/>
              <a:gd name="T41" fmla="*/ 169 h 283"/>
              <a:gd name="T42" fmla="*/ 114 w 283"/>
              <a:gd name="T43" fmla="*/ 217 h 283"/>
              <a:gd name="T44" fmla="*/ 114 w 283"/>
              <a:gd name="T45" fmla="*/ 217 h 283"/>
              <a:gd name="T46" fmla="*/ 91 w 283"/>
              <a:gd name="T47" fmla="*/ 240 h 283"/>
              <a:gd name="T48" fmla="*/ 102 w 283"/>
              <a:gd name="T49" fmla="*/ 250 h 283"/>
              <a:gd name="T50" fmla="*/ 26 w 283"/>
              <a:gd name="T51" fmla="*/ 147 h 283"/>
              <a:gd name="T52" fmla="*/ 0 w 283"/>
              <a:gd name="T53" fmla="*/ 147 h 283"/>
              <a:gd name="T54" fmla="*/ 43 w 283"/>
              <a:gd name="T55" fmla="*/ 104 h 283"/>
              <a:gd name="T56" fmla="*/ 87 w 283"/>
              <a:gd name="T57" fmla="*/ 147 h 283"/>
              <a:gd name="T58" fmla="*/ 62 w 283"/>
              <a:gd name="T59" fmla="*/ 147 h 283"/>
              <a:gd name="T60" fmla="*/ 114 w 283"/>
              <a:gd name="T61" fmla="*/ 217 h 283"/>
              <a:gd name="T62" fmla="*/ 114 w 283"/>
              <a:gd name="T63" fmla="*/ 217 h 283"/>
              <a:gd name="T64" fmla="*/ 66 w 283"/>
              <a:gd name="T65" fmla="*/ 114 h 283"/>
              <a:gd name="T66" fmla="*/ 66 w 283"/>
              <a:gd name="T67" fmla="*/ 114 h 283"/>
              <a:gd name="T68" fmla="*/ 136 w 283"/>
              <a:gd name="T69" fmla="*/ 62 h 283"/>
              <a:gd name="T70" fmla="*/ 136 w 283"/>
              <a:gd name="T71" fmla="*/ 87 h 283"/>
              <a:gd name="T72" fmla="*/ 179 w 283"/>
              <a:gd name="T73" fmla="*/ 43 h 283"/>
              <a:gd name="T74" fmla="*/ 136 w 283"/>
              <a:gd name="T75" fmla="*/ 0 h 283"/>
              <a:gd name="T76" fmla="*/ 136 w 283"/>
              <a:gd name="T77" fmla="*/ 26 h 283"/>
              <a:gd name="T78" fmla="*/ 33 w 283"/>
              <a:gd name="T79" fmla="*/ 102 h 283"/>
              <a:gd name="T80" fmla="*/ 43 w 283"/>
              <a:gd name="T81" fmla="*/ 91 h 283"/>
              <a:gd name="T82" fmla="*/ 66 w 283"/>
              <a:gd name="T83" fmla="*/ 114 h 283"/>
              <a:gd name="T84" fmla="*/ 66 w 283"/>
              <a:gd name="T85" fmla="*/ 114 h 283"/>
              <a:gd name="T86" fmla="*/ 88 w 283"/>
              <a:gd name="T87" fmla="*/ 141 h 283"/>
              <a:gd name="T88" fmla="*/ 88 w 283"/>
              <a:gd name="T89" fmla="*/ 141 h 283"/>
              <a:gd name="T90" fmla="*/ 142 w 283"/>
              <a:gd name="T91" fmla="*/ 195 h 283"/>
              <a:gd name="T92" fmla="*/ 195 w 283"/>
              <a:gd name="T93" fmla="*/ 141 h 283"/>
              <a:gd name="T94" fmla="*/ 142 w 283"/>
              <a:gd name="T95" fmla="*/ 88 h 283"/>
              <a:gd name="T96" fmla="*/ 88 w 283"/>
              <a:gd name="T97" fmla="*/ 141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3" h="283">
                <a:moveTo>
                  <a:pt x="192" y="43"/>
                </a:moveTo>
                <a:cubicBezTo>
                  <a:pt x="181" y="33"/>
                  <a:pt x="181" y="33"/>
                  <a:pt x="181" y="33"/>
                </a:cubicBezTo>
                <a:cubicBezTo>
                  <a:pt x="224" y="48"/>
                  <a:pt x="255" y="88"/>
                  <a:pt x="257" y="136"/>
                </a:cubicBezTo>
                <a:cubicBezTo>
                  <a:pt x="283" y="136"/>
                  <a:pt x="283" y="136"/>
                  <a:pt x="283" y="136"/>
                </a:cubicBezTo>
                <a:cubicBezTo>
                  <a:pt x="240" y="179"/>
                  <a:pt x="240" y="179"/>
                  <a:pt x="240" y="179"/>
                </a:cubicBezTo>
                <a:cubicBezTo>
                  <a:pt x="196" y="136"/>
                  <a:pt x="196" y="136"/>
                  <a:pt x="196" y="136"/>
                </a:cubicBezTo>
                <a:cubicBezTo>
                  <a:pt x="221" y="136"/>
                  <a:pt x="221" y="136"/>
                  <a:pt x="221" y="136"/>
                </a:cubicBezTo>
                <a:cubicBezTo>
                  <a:pt x="219" y="104"/>
                  <a:pt x="198" y="77"/>
                  <a:pt x="169" y="66"/>
                </a:cubicBezTo>
                <a:cubicBezTo>
                  <a:pt x="192" y="43"/>
                  <a:pt x="192" y="43"/>
                  <a:pt x="192" y="43"/>
                </a:cubicBezTo>
                <a:cubicBezTo>
                  <a:pt x="192" y="43"/>
                  <a:pt x="192" y="43"/>
                  <a:pt x="192" y="43"/>
                </a:cubicBezTo>
                <a:close/>
                <a:moveTo>
                  <a:pt x="217" y="169"/>
                </a:moveTo>
                <a:cubicBezTo>
                  <a:pt x="217" y="169"/>
                  <a:pt x="217" y="169"/>
                  <a:pt x="217" y="169"/>
                </a:cubicBezTo>
                <a:cubicBezTo>
                  <a:pt x="206" y="198"/>
                  <a:pt x="179" y="219"/>
                  <a:pt x="147" y="221"/>
                </a:cubicBezTo>
                <a:cubicBezTo>
                  <a:pt x="147" y="196"/>
                  <a:pt x="147" y="196"/>
                  <a:pt x="147" y="196"/>
                </a:cubicBezTo>
                <a:cubicBezTo>
                  <a:pt x="104" y="240"/>
                  <a:pt x="104" y="240"/>
                  <a:pt x="104" y="240"/>
                </a:cubicBezTo>
                <a:cubicBezTo>
                  <a:pt x="147" y="283"/>
                  <a:pt x="147" y="283"/>
                  <a:pt x="147" y="283"/>
                </a:cubicBezTo>
                <a:cubicBezTo>
                  <a:pt x="147" y="257"/>
                  <a:pt x="147" y="257"/>
                  <a:pt x="147" y="257"/>
                </a:cubicBezTo>
                <a:cubicBezTo>
                  <a:pt x="195" y="255"/>
                  <a:pt x="235" y="224"/>
                  <a:pt x="251" y="181"/>
                </a:cubicBezTo>
                <a:cubicBezTo>
                  <a:pt x="240" y="192"/>
                  <a:pt x="240" y="192"/>
                  <a:pt x="240" y="192"/>
                </a:cubicBezTo>
                <a:cubicBezTo>
                  <a:pt x="217" y="169"/>
                  <a:pt x="217" y="169"/>
                  <a:pt x="217" y="169"/>
                </a:cubicBezTo>
                <a:cubicBezTo>
                  <a:pt x="217" y="169"/>
                  <a:pt x="217" y="169"/>
                  <a:pt x="217" y="169"/>
                </a:cubicBezTo>
                <a:close/>
                <a:moveTo>
                  <a:pt x="114" y="217"/>
                </a:moveTo>
                <a:cubicBezTo>
                  <a:pt x="114" y="217"/>
                  <a:pt x="114" y="217"/>
                  <a:pt x="114" y="217"/>
                </a:cubicBezTo>
                <a:cubicBezTo>
                  <a:pt x="91" y="240"/>
                  <a:pt x="91" y="240"/>
                  <a:pt x="91" y="240"/>
                </a:cubicBezTo>
                <a:cubicBezTo>
                  <a:pt x="102" y="250"/>
                  <a:pt x="102" y="250"/>
                  <a:pt x="102" y="250"/>
                </a:cubicBezTo>
                <a:cubicBezTo>
                  <a:pt x="59" y="235"/>
                  <a:pt x="28" y="195"/>
                  <a:pt x="26" y="147"/>
                </a:cubicBezTo>
                <a:cubicBezTo>
                  <a:pt x="0" y="147"/>
                  <a:pt x="0" y="147"/>
                  <a:pt x="0" y="147"/>
                </a:cubicBezTo>
                <a:cubicBezTo>
                  <a:pt x="43" y="104"/>
                  <a:pt x="43" y="104"/>
                  <a:pt x="43" y="104"/>
                </a:cubicBezTo>
                <a:cubicBezTo>
                  <a:pt x="87" y="147"/>
                  <a:pt x="87" y="147"/>
                  <a:pt x="87" y="147"/>
                </a:cubicBezTo>
                <a:cubicBezTo>
                  <a:pt x="62" y="147"/>
                  <a:pt x="62" y="147"/>
                  <a:pt x="62" y="147"/>
                </a:cubicBezTo>
                <a:cubicBezTo>
                  <a:pt x="64" y="179"/>
                  <a:pt x="85" y="206"/>
                  <a:pt x="114" y="217"/>
                </a:cubicBezTo>
                <a:cubicBezTo>
                  <a:pt x="114" y="217"/>
                  <a:pt x="114" y="217"/>
                  <a:pt x="114" y="217"/>
                </a:cubicBezTo>
                <a:close/>
                <a:moveTo>
                  <a:pt x="66" y="114"/>
                </a:moveTo>
                <a:cubicBezTo>
                  <a:pt x="66" y="114"/>
                  <a:pt x="66" y="114"/>
                  <a:pt x="66" y="114"/>
                </a:cubicBezTo>
                <a:cubicBezTo>
                  <a:pt x="77" y="85"/>
                  <a:pt x="104" y="64"/>
                  <a:pt x="136" y="62"/>
                </a:cubicBezTo>
                <a:cubicBezTo>
                  <a:pt x="136" y="87"/>
                  <a:pt x="136" y="87"/>
                  <a:pt x="136" y="87"/>
                </a:cubicBezTo>
                <a:cubicBezTo>
                  <a:pt x="179" y="43"/>
                  <a:pt x="179" y="43"/>
                  <a:pt x="179" y="43"/>
                </a:cubicBezTo>
                <a:cubicBezTo>
                  <a:pt x="136" y="0"/>
                  <a:pt x="136" y="0"/>
                  <a:pt x="136" y="0"/>
                </a:cubicBezTo>
                <a:cubicBezTo>
                  <a:pt x="136" y="26"/>
                  <a:pt x="136" y="26"/>
                  <a:pt x="136" y="26"/>
                </a:cubicBezTo>
                <a:cubicBezTo>
                  <a:pt x="88" y="28"/>
                  <a:pt x="48" y="59"/>
                  <a:pt x="33" y="102"/>
                </a:cubicBezTo>
                <a:cubicBezTo>
                  <a:pt x="43" y="91"/>
                  <a:pt x="43" y="91"/>
                  <a:pt x="43" y="91"/>
                </a:cubicBezTo>
                <a:cubicBezTo>
                  <a:pt x="66" y="114"/>
                  <a:pt x="66" y="114"/>
                  <a:pt x="66" y="114"/>
                </a:cubicBezTo>
                <a:cubicBezTo>
                  <a:pt x="66" y="114"/>
                  <a:pt x="66" y="114"/>
                  <a:pt x="66" y="114"/>
                </a:cubicBezTo>
                <a:close/>
                <a:moveTo>
                  <a:pt x="88" y="141"/>
                </a:moveTo>
                <a:cubicBezTo>
                  <a:pt x="88" y="141"/>
                  <a:pt x="88" y="141"/>
                  <a:pt x="88" y="141"/>
                </a:cubicBezTo>
                <a:cubicBezTo>
                  <a:pt x="88" y="171"/>
                  <a:pt x="112" y="195"/>
                  <a:pt x="142" y="195"/>
                </a:cubicBezTo>
                <a:cubicBezTo>
                  <a:pt x="171" y="195"/>
                  <a:pt x="195" y="171"/>
                  <a:pt x="195" y="141"/>
                </a:cubicBezTo>
                <a:cubicBezTo>
                  <a:pt x="195" y="112"/>
                  <a:pt x="171" y="88"/>
                  <a:pt x="142" y="88"/>
                </a:cubicBezTo>
                <a:cubicBezTo>
                  <a:pt x="112" y="88"/>
                  <a:pt x="88" y="112"/>
                  <a:pt x="88" y="141"/>
                </a:cubicBezTo>
                <a:close/>
              </a:path>
            </a:pathLst>
          </a:custGeom>
          <a:solidFill>
            <a:schemeClr val="bg1"/>
          </a:solidFill>
          <a:ln>
            <a:noFill/>
          </a:ln>
        </p:spPr>
        <p:txBody>
          <a:bodyPr vert="horz" wrap="square" lIns="67394" tIns="33697" rIns="67394" bIns="33697" numCol="1" anchor="t" anchorCtr="0" compatLnSpc="1">
            <a:prstTxWarp prst="textNoShape">
              <a:avLst/>
            </a:prstTxWarp>
          </a:bodyPr>
          <a:lstStyle/>
          <a:p>
            <a:endParaRPr lang="zh-CN" altLang="en-US" sz="1000" dirty="0">
              <a:ea typeface="微软雅黑" panose="020B0503020204020204" pitchFamily="34" charset="-122"/>
            </a:endParaRPr>
          </a:p>
        </p:txBody>
      </p:sp>
      <p:sp>
        <p:nvSpPr>
          <p:cNvPr id="5" name="Freeform 13"/>
          <p:cNvSpPr>
            <a:spLocks noEditPoints="1"/>
          </p:cNvSpPr>
          <p:nvPr/>
        </p:nvSpPr>
        <p:spPr bwMode="auto">
          <a:xfrm>
            <a:off x="1189273" y="1721203"/>
            <a:ext cx="346170" cy="344610"/>
          </a:xfrm>
          <a:custGeom>
            <a:avLst/>
            <a:gdLst>
              <a:gd name="T0" fmla="*/ 99 w 285"/>
              <a:gd name="T1" fmla="*/ 198 h 285"/>
              <a:gd name="T2" fmla="*/ 63 w 285"/>
              <a:gd name="T3" fmla="*/ 261 h 285"/>
              <a:gd name="T4" fmla="*/ 0 w 285"/>
              <a:gd name="T5" fmla="*/ 142 h 285"/>
              <a:gd name="T6" fmla="*/ 133 w 285"/>
              <a:gd name="T7" fmla="*/ 0 h 285"/>
              <a:gd name="T8" fmla="*/ 133 w 285"/>
              <a:gd name="T9" fmla="*/ 71 h 285"/>
              <a:gd name="T10" fmla="*/ 71 w 285"/>
              <a:gd name="T11" fmla="*/ 142 h 285"/>
              <a:gd name="T12" fmla="*/ 99 w 285"/>
              <a:gd name="T13" fmla="*/ 198 h 285"/>
              <a:gd name="T14" fmla="*/ 99 w 285"/>
              <a:gd name="T15" fmla="*/ 198 h 285"/>
              <a:gd name="T16" fmla="*/ 199 w 285"/>
              <a:gd name="T17" fmla="*/ 99 h 285"/>
              <a:gd name="T18" fmla="*/ 199 w 285"/>
              <a:gd name="T19" fmla="*/ 99 h 285"/>
              <a:gd name="T20" fmla="*/ 261 w 285"/>
              <a:gd name="T21" fmla="*/ 63 h 285"/>
              <a:gd name="T22" fmla="*/ 151 w 285"/>
              <a:gd name="T23" fmla="*/ 0 h 285"/>
              <a:gd name="T24" fmla="*/ 151 w 285"/>
              <a:gd name="T25" fmla="*/ 71 h 285"/>
              <a:gd name="T26" fmla="*/ 199 w 285"/>
              <a:gd name="T27" fmla="*/ 99 h 285"/>
              <a:gd name="T28" fmla="*/ 270 w 285"/>
              <a:gd name="T29" fmla="*/ 78 h 285"/>
              <a:gd name="T30" fmla="*/ 270 w 285"/>
              <a:gd name="T31" fmla="*/ 78 h 285"/>
              <a:gd name="T32" fmla="*/ 208 w 285"/>
              <a:gd name="T33" fmla="*/ 114 h 285"/>
              <a:gd name="T34" fmla="*/ 214 w 285"/>
              <a:gd name="T35" fmla="*/ 142 h 285"/>
              <a:gd name="T36" fmla="*/ 142 w 285"/>
              <a:gd name="T37" fmla="*/ 213 h 285"/>
              <a:gd name="T38" fmla="*/ 115 w 285"/>
              <a:gd name="T39" fmla="*/ 208 h 285"/>
              <a:gd name="T40" fmla="*/ 79 w 285"/>
              <a:gd name="T41" fmla="*/ 269 h 285"/>
              <a:gd name="T42" fmla="*/ 142 w 285"/>
              <a:gd name="T43" fmla="*/ 285 h 285"/>
              <a:gd name="T44" fmla="*/ 285 w 285"/>
              <a:gd name="T45" fmla="*/ 142 h 285"/>
              <a:gd name="T46" fmla="*/ 270 w 285"/>
              <a:gd name="T47" fmla="*/ 7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5" h="285">
                <a:moveTo>
                  <a:pt x="99" y="198"/>
                </a:moveTo>
                <a:cubicBezTo>
                  <a:pt x="63" y="261"/>
                  <a:pt x="63" y="261"/>
                  <a:pt x="63" y="261"/>
                </a:cubicBezTo>
                <a:cubicBezTo>
                  <a:pt x="25" y="235"/>
                  <a:pt x="0" y="191"/>
                  <a:pt x="0" y="142"/>
                </a:cubicBezTo>
                <a:cubicBezTo>
                  <a:pt x="0" y="66"/>
                  <a:pt x="59" y="4"/>
                  <a:pt x="133" y="0"/>
                </a:cubicBezTo>
                <a:cubicBezTo>
                  <a:pt x="133" y="71"/>
                  <a:pt x="133" y="71"/>
                  <a:pt x="133" y="71"/>
                </a:cubicBezTo>
                <a:cubicBezTo>
                  <a:pt x="98" y="76"/>
                  <a:pt x="71" y="106"/>
                  <a:pt x="71" y="142"/>
                </a:cubicBezTo>
                <a:cubicBezTo>
                  <a:pt x="71" y="165"/>
                  <a:pt x="82" y="185"/>
                  <a:pt x="99" y="198"/>
                </a:cubicBezTo>
                <a:cubicBezTo>
                  <a:pt x="99" y="198"/>
                  <a:pt x="99" y="198"/>
                  <a:pt x="99" y="198"/>
                </a:cubicBezTo>
                <a:close/>
                <a:moveTo>
                  <a:pt x="199" y="99"/>
                </a:moveTo>
                <a:cubicBezTo>
                  <a:pt x="199" y="99"/>
                  <a:pt x="199" y="99"/>
                  <a:pt x="199" y="99"/>
                </a:cubicBezTo>
                <a:cubicBezTo>
                  <a:pt x="261" y="63"/>
                  <a:pt x="261" y="63"/>
                  <a:pt x="261" y="63"/>
                </a:cubicBezTo>
                <a:cubicBezTo>
                  <a:pt x="237" y="27"/>
                  <a:pt x="197" y="2"/>
                  <a:pt x="151" y="0"/>
                </a:cubicBezTo>
                <a:cubicBezTo>
                  <a:pt x="151" y="71"/>
                  <a:pt x="151" y="71"/>
                  <a:pt x="151" y="71"/>
                </a:cubicBezTo>
                <a:cubicBezTo>
                  <a:pt x="171" y="74"/>
                  <a:pt x="188" y="84"/>
                  <a:pt x="199" y="99"/>
                </a:cubicBezTo>
                <a:close/>
                <a:moveTo>
                  <a:pt x="270" y="78"/>
                </a:moveTo>
                <a:cubicBezTo>
                  <a:pt x="270" y="78"/>
                  <a:pt x="270" y="78"/>
                  <a:pt x="270" y="78"/>
                </a:cubicBezTo>
                <a:cubicBezTo>
                  <a:pt x="208" y="114"/>
                  <a:pt x="208" y="114"/>
                  <a:pt x="208" y="114"/>
                </a:cubicBezTo>
                <a:cubicBezTo>
                  <a:pt x="212" y="123"/>
                  <a:pt x="214" y="132"/>
                  <a:pt x="214" y="142"/>
                </a:cubicBezTo>
                <a:cubicBezTo>
                  <a:pt x="214" y="181"/>
                  <a:pt x="182" y="213"/>
                  <a:pt x="142" y="213"/>
                </a:cubicBezTo>
                <a:cubicBezTo>
                  <a:pt x="133" y="213"/>
                  <a:pt x="123" y="211"/>
                  <a:pt x="115" y="208"/>
                </a:cubicBezTo>
                <a:cubicBezTo>
                  <a:pt x="79" y="269"/>
                  <a:pt x="79" y="269"/>
                  <a:pt x="79" y="269"/>
                </a:cubicBezTo>
                <a:cubicBezTo>
                  <a:pt x="98" y="279"/>
                  <a:pt x="120" y="285"/>
                  <a:pt x="142" y="285"/>
                </a:cubicBezTo>
                <a:cubicBezTo>
                  <a:pt x="221" y="285"/>
                  <a:pt x="285" y="221"/>
                  <a:pt x="285" y="142"/>
                </a:cubicBezTo>
                <a:cubicBezTo>
                  <a:pt x="285" y="119"/>
                  <a:pt x="280" y="97"/>
                  <a:pt x="270" y="78"/>
                </a:cubicBezTo>
                <a:close/>
              </a:path>
            </a:pathLst>
          </a:custGeom>
          <a:solidFill>
            <a:schemeClr val="bg1"/>
          </a:solidFill>
          <a:ln>
            <a:noFill/>
          </a:ln>
        </p:spPr>
        <p:txBody>
          <a:bodyPr vert="horz" wrap="square" lIns="67394" tIns="33697" rIns="67394" bIns="33697" numCol="1" anchor="t" anchorCtr="0" compatLnSpc="1">
            <a:prstTxWarp prst="textNoShape">
              <a:avLst/>
            </a:prstTxWarp>
          </a:bodyPr>
          <a:lstStyle/>
          <a:p>
            <a:endParaRPr lang="zh-CN" altLang="en-US" sz="1000" dirty="0">
              <a:ea typeface="微软雅黑" panose="020B0503020204020204" pitchFamily="34" charset="-122"/>
            </a:endParaRPr>
          </a:p>
        </p:txBody>
      </p:sp>
      <p:sp>
        <p:nvSpPr>
          <p:cNvPr id="6" name="TextBox 5"/>
          <p:cNvSpPr txBox="1"/>
          <p:nvPr/>
        </p:nvSpPr>
        <p:spPr>
          <a:xfrm>
            <a:off x="1951633" y="1104275"/>
            <a:ext cx="6368205" cy="1670913"/>
          </a:xfrm>
          <a:prstGeom prst="rect">
            <a:avLst/>
          </a:prstGeom>
          <a:noFill/>
        </p:spPr>
        <p:txBody>
          <a:bodyPr wrap="square" lIns="67381" tIns="33690" rIns="67381" bIns="33690" rtlCol="0">
            <a:spAutoFit/>
          </a:bodyPr>
          <a:lstStyle/>
          <a:p>
            <a:pPr algn="just">
              <a:lnSpc>
                <a:spcPct val="130000"/>
              </a:lnSpc>
            </a:pPr>
            <a:r>
              <a:rPr lang="zh-CN" altLang="en-US" sz="1200" dirty="0">
                <a:latin typeface="Microsoft YaHei" panose="020B0503020204020204" pitchFamily="34" charset="-122"/>
                <a:ea typeface="Microsoft YaHei" panose="020B0503020204020204" pitchFamily="34" charset="-122"/>
              </a:rPr>
              <a:t>        </a:t>
            </a:r>
            <a:r>
              <a:rPr lang="zh-CN" altLang="zh-CN" sz="1200" dirty="0">
                <a:latin typeface="Microsoft YaHei" panose="020B0503020204020204" pitchFamily="34" charset="-122"/>
                <a:ea typeface="Microsoft YaHei" panose="020B0503020204020204" pitchFamily="34" charset="-122"/>
              </a:rPr>
              <a:t>体育场馆是促进我国体育事业和体育产业发展的重要物质基础，目前我国多数场馆普遍存在利用率偏低、硬件设施较差、运营效率欠佳，盈利模式单一等问题，难以充分发挥市场配置资源的决定性作用。智慧体育场馆是体育产业发展的新方向，它代表着先进的信息化技术在体育产业经营理念的实际应用</a:t>
            </a:r>
            <a:r>
              <a:rPr lang="zh-CN" altLang="en-US" sz="1200" dirty="0">
                <a:latin typeface="Microsoft YaHei" panose="020B0503020204020204" pitchFamily="34" charset="-122"/>
                <a:ea typeface="Microsoft YaHei" panose="020B0503020204020204" pitchFamily="34" charset="-122"/>
              </a:rPr>
              <a:t>，提高</a:t>
            </a:r>
            <a:r>
              <a:rPr lang="zh-CN" altLang="zh-CN" sz="1200" dirty="0">
                <a:latin typeface="Microsoft YaHei" panose="020B0503020204020204" pitchFamily="34" charset="-122"/>
                <a:ea typeface="Microsoft YaHei" panose="020B0503020204020204" pitchFamily="34" charset="-122"/>
              </a:rPr>
              <a:t>科技创新与体育融合度，满足城市更新的发展需求，实现场馆事业与产业、公益性与市场化的有机统一。智慧体育场馆</a:t>
            </a:r>
            <a:r>
              <a:rPr lang="zh-CN" altLang="en-US" sz="1200" dirty="0">
                <a:latin typeface="Microsoft YaHei" panose="020B0503020204020204" pitchFamily="34" charset="-122"/>
                <a:ea typeface="Microsoft YaHei" panose="020B0503020204020204" pitchFamily="34" charset="-122"/>
              </a:rPr>
              <a:t>建设与应用</a:t>
            </a:r>
            <a:r>
              <a:rPr lang="zh-CN" altLang="zh-CN" sz="1200" dirty="0">
                <a:latin typeface="Microsoft YaHei" panose="020B0503020204020204" pitchFamily="34" charset="-122"/>
                <a:ea typeface="Microsoft YaHei" panose="020B0503020204020204" pitchFamily="34" charset="-122"/>
              </a:rPr>
              <a:t>对政府、运营机构和消费者个人</a:t>
            </a:r>
            <a:r>
              <a:rPr lang="zh-CN" altLang="en-US" sz="1200" dirty="0">
                <a:latin typeface="Microsoft YaHei" panose="020B0503020204020204" pitchFamily="34" charset="-122"/>
                <a:ea typeface="Microsoft YaHei" panose="020B0503020204020204" pitchFamily="34" charset="-122"/>
              </a:rPr>
              <a:t>三者都是有利的路径</a:t>
            </a:r>
            <a:r>
              <a:rPr lang="zh-CN" altLang="zh-CN" sz="1200" dirty="0">
                <a:latin typeface="Microsoft YaHei" panose="020B0503020204020204" pitchFamily="34" charset="-122"/>
                <a:ea typeface="Microsoft YaHei" panose="020B0503020204020204" pitchFamily="34" charset="-122"/>
              </a:rPr>
              <a:t>。</a:t>
            </a:r>
          </a:p>
          <a:p>
            <a:pPr algn="just">
              <a:lnSpc>
                <a:spcPct val="130000"/>
              </a:lnSpc>
            </a:pPr>
            <a:endParaRPr lang="zh-CN" altLang="en-US" sz="900" dirty="0">
              <a:solidFill>
                <a:srgbClr val="262626"/>
              </a:solidFill>
              <a:latin typeface="微软雅黑" pitchFamily="34" charset="-122"/>
              <a:ea typeface="微软雅黑" pitchFamily="34" charset="-122"/>
            </a:endParaRPr>
          </a:p>
        </p:txBody>
      </p:sp>
      <p:sp>
        <p:nvSpPr>
          <p:cNvPr id="7" name="TextBox 6"/>
          <p:cNvSpPr txBox="1"/>
          <p:nvPr/>
        </p:nvSpPr>
        <p:spPr>
          <a:xfrm>
            <a:off x="1951632" y="3032542"/>
            <a:ext cx="6368205" cy="1485029"/>
          </a:xfrm>
          <a:prstGeom prst="rect">
            <a:avLst/>
          </a:prstGeom>
          <a:noFill/>
        </p:spPr>
        <p:txBody>
          <a:bodyPr wrap="square" lIns="67381" tIns="33690" rIns="67381" bIns="33690" rtlCol="0">
            <a:spAutoFit/>
          </a:bodyPr>
          <a:lstStyle/>
          <a:p>
            <a:pPr algn="just">
              <a:lnSpc>
                <a:spcPct val="130000"/>
              </a:lnSpc>
            </a:pPr>
            <a:r>
              <a:rPr lang="zh-CN" altLang="en-US" sz="1200" dirty="0">
                <a:latin typeface="Microsoft YaHei" panose="020B0503020204020204" pitchFamily="34" charset="-122"/>
                <a:ea typeface="Microsoft YaHei" panose="020B0503020204020204" pitchFamily="34" charset="-122"/>
              </a:rPr>
              <a:t>       </a:t>
            </a:r>
            <a:r>
              <a:rPr lang="zh-CN" altLang="zh-CN" sz="1200" dirty="0">
                <a:latin typeface="Microsoft YaHei" panose="020B0503020204020204" pitchFamily="34" charset="-122"/>
                <a:ea typeface="Microsoft YaHei" panose="020B0503020204020204" pitchFamily="34" charset="-122"/>
              </a:rPr>
              <a:t>国内学者对体育场馆运营管理问题进行了系统深入的研</a:t>
            </a:r>
            <a:r>
              <a:rPr lang="zh-CN" altLang="en-US" sz="1200" dirty="0">
                <a:latin typeface="Microsoft YaHei" panose="020B0503020204020204" pitchFamily="34" charset="-122"/>
                <a:ea typeface="Microsoft YaHei" panose="020B0503020204020204" pitchFamily="34" charset="-122"/>
              </a:rPr>
              <a:t>究</a:t>
            </a:r>
            <a:r>
              <a:rPr lang="zh-CN" altLang="zh-CN" sz="1200" dirty="0">
                <a:latin typeface="Microsoft YaHei" panose="020B0503020204020204" pitchFamily="34" charset="-122"/>
                <a:ea typeface="Microsoft YaHei" panose="020B0503020204020204" pitchFamily="34" charset="-122"/>
              </a:rPr>
              <a:t>，而且形成了较为成熟的知识体系和理论框架，但是梳理国内相关文献发现多以体育场馆设计建设和运营管理研究方向为主，缺乏结合现代科学技术对体育场馆的理论进行深入系统挖掘的创新研究成果，特别是针对智慧体育场馆方面的研</a:t>
            </a:r>
            <a:r>
              <a:rPr lang="zh-CN" altLang="en-US" sz="1200" dirty="0">
                <a:latin typeface="Microsoft YaHei" panose="020B0503020204020204" pitchFamily="34" charset="-122"/>
                <a:ea typeface="Microsoft YaHei" panose="020B0503020204020204" pitchFamily="34" charset="-122"/>
              </a:rPr>
              <a:t>究</a:t>
            </a:r>
            <a:r>
              <a:rPr lang="zh-CN" altLang="zh-CN" sz="1200" dirty="0">
                <a:latin typeface="Microsoft YaHei" panose="020B0503020204020204" pitchFamily="34" charset="-122"/>
                <a:ea typeface="Microsoft YaHei" panose="020B0503020204020204" pitchFamily="34" charset="-122"/>
              </a:rPr>
              <a:t>相对较少。因此，加强智慧体育场馆研究，深入分析国内外智慧场馆的特点与发展方向，审视我国智慧体育场馆发展的现实情况，制定智慧体育场馆的调整途径及措施，从理论上引导体育场馆</a:t>
            </a:r>
            <a:r>
              <a:rPr lang="zh-CN" altLang="en-US" sz="1200" dirty="0">
                <a:latin typeface="Microsoft YaHei" panose="020B0503020204020204" pitchFamily="34" charset="-122"/>
                <a:ea typeface="Microsoft YaHei" panose="020B0503020204020204" pitchFamily="34" charset="-122"/>
              </a:rPr>
              <a:t>智慧化升级转型。</a:t>
            </a:r>
            <a:endParaRPr lang="zh-CN" altLang="zh-CN" sz="1200" dirty="0">
              <a:latin typeface="Microsoft YaHei" panose="020B0503020204020204" pitchFamily="34" charset="-122"/>
              <a:ea typeface="Microsoft YaHei" panose="020B0503020204020204" pitchFamily="34" charset="-122"/>
            </a:endParaRPr>
          </a:p>
        </p:txBody>
      </p:sp>
      <p:sp>
        <p:nvSpPr>
          <p:cNvPr id="42" name="矩形 41"/>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43" name="矩形 42"/>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44" name="TextBox 8"/>
          <p:cNvSpPr txBox="1"/>
          <p:nvPr/>
        </p:nvSpPr>
        <p:spPr>
          <a:xfrm>
            <a:off x="563057" y="369754"/>
            <a:ext cx="1617823" cy="384721"/>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500" b="1" dirty="0">
                <a:solidFill>
                  <a:prstClr val="black">
                    <a:lumMod val="65000"/>
                    <a:lumOff val="35000"/>
                  </a:prstClr>
                </a:solidFill>
                <a:ea typeface="微软雅黑" panose="020B0503020204020204" pitchFamily="34" charset="-122"/>
                <a:sym typeface="Arial" panose="020B0604020202020204" pitchFamily="34" charset="0"/>
              </a:rPr>
              <a:t>研究意义</a:t>
            </a:r>
          </a:p>
        </p:txBody>
      </p:sp>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47" name="矩形 46"/>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Tree>
    <p:extLst>
      <p:ext uri="{BB962C8B-B14F-4D97-AF65-F5344CB8AC3E}">
        <p14:creationId xmlns:p14="http://schemas.microsoft.com/office/powerpoint/2010/main" val="969621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down)">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22" presetClass="entr" presetSubtype="8" fill="hold" grpId="0" nodeType="withEffect">
                                  <p:stCondLst>
                                    <p:cond delay="0"/>
                                  </p:stCondLst>
                                  <p:iterate type="lt">
                                    <p:tmPct val="10000"/>
                                  </p:iterate>
                                  <p:childTnLst>
                                    <p:set>
                                      <p:cBhvr>
                                        <p:cTn id="14" dur="1" fill="hold">
                                          <p:stCondLst>
                                            <p:cond delay="0"/>
                                          </p:stCondLst>
                                        </p:cTn>
                                        <p:tgtEl>
                                          <p:spTgt spid="6"/>
                                        </p:tgtEl>
                                        <p:attrNameLst>
                                          <p:attrName>style.visibility</p:attrName>
                                        </p:attrNameLst>
                                      </p:cBhvr>
                                      <p:to>
                                        <p:strVal val="visible"/>
                                      </p:to>
                                    </p:set>
                                    <p:animEffect transition="in" filter="wipe(left)">
                                      <p:cBhvr>
                                        <p:cTn id="15" dur="200"/>
                                        <p:tgtEl>
                                          <p:spTgt spid="6"/>
                                        </p:tgtEl>
                                      </p:cBhvr>
                                    </p:animEffect>
                                  </p:childTnLst>
                                </p:cTn>
                              </p:par>
                            </p:childTnLst>
                          </p:cTn>
                        </p:par>
                        <p:par>
                          <p:cTn id="16" fill="hold">
                            <p:stCondLst>
                              <p:cond delay="5020"/>
                            </p:stCondLst>
                            <p:childTnLst>
                              <p:par>
                                <p:cTn id="17" presetID="12" presetClass="entr" presetSubtype="1"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p:tgtEl>
                                          <p:spTgt spid="3"/>
                                        </p:tgtEl>
                                        <p:attrNameLst>
                                          <p:attrName>ppt_y</p:attrName>
                                        </p:attrNameLst>
                                      </p:cBhvr>
                                      <p:tavLst>
                                        <p:tav tm="0">
                                          <p:val>
                                            <p:strVal val="#ppt_y-#ppt_h*1.125000"/>
                                          </p:val>
                                        </p:tav>
                                        <p:tav tm="100000">
                                          <p:val>
                                            <p:strVal val="#ppt_y"/>
                                          </p:val>
                                        </p:tav>
                                      </p:tavLst>
                                    </p:anim>
                                    <p:animEffect transition="in" filter="wipe(down)">
                                      <p:cBhvr>
                                        <p:cTn id="20" dur="500"/>
                                        <p:tgtEl>
                                          <p:spTgt spid="3"/>
                                        </p:tgtEl>
                                      </p:cBhvr>
                                    </p:animEffect>
                                  </p:childTnLst>
                                </p:cTn>
                              </p:par>
                            </p:childTnLst>
                          </p:cTn>
                        </p:par>
                        <p:par>
                          <p:cTn id="21" fill="hold">
                            <p:stCondLst>
                              <p:cond delay="5520"/>
                            </p:stCondLst>
                            <p:childTnLst>
                              <p:par>
                                <p:cTn id="22" presetID="10" presetClass="entr" presetSubtype="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par>
                                <p:cTn id="25" presetID="22" presetClass="entr" presetSubtype="8" fill="hold" grpId="0" nodeType="withEffect">
                                  <p:stCondLst>
                                    <p:cond delay="0"/>
                                  </p:stCondLst>
                                  <p:iterate type="lt">
                                    <p:tmPct val="10000"/>
                                  </p:iterate>
                                  <p:childTnLst>
                                    <p:set>
                                      <p:cBhvr>
                                        <p:cTn id="26" dur="1" fill="hold">
                                          <p:stCondLst>
                                            <p:cond delay="0"/>
                                          </p:stCondLst>
                                        </p:cTn>
                                        <p:tgtEl>
                                          <p:spTgt spid="7"/>
                                        </p:tgtEl>
                                        <p:attrNameLst>
                                          <p:attrName>style.visibility</p:attrName>
                                        </p:attrNameLst>
                                      </p:cBhvr>
                                      <p:to>
                                        <p:strVal val="visible"/>
                                      </p:to>
                                    </p:set>
                                    <p:animEffect transition="in" filter="wipe(left)">
                                      <p:cBhvr>
                                        <p:cTn id="27" dur="2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485369" y="874244"/>
            <a:ext cx="7837035" cy="3845610"/>
          </a:xfrm>
          <a:prstGeom prst="rect">
            <a:avLst/>
          </a:prstGeom>
        </p:spPr>
        <p:txBody>
          <a:bodyPr wrap="square" lIns="89858" tIns="44929" rIns="89858" bIns="44929">
            <a:spAutoFit/>
          </a:bodyPr>
          <a:lstStyle/>
          <a:p>
            <a:pPr algn="just"/>
            <a:r>
              <a:rPr lang="zh-CN" altLang="en-US" sz="1800" b="1" dirty="0">
                <a:solidFill>
                  <a:srgbClr val="8B0012"/>
                </a:solidFill>
                <a:latin typeface="Microsoft YaHei" panose="020B0503020204020204" pitchFamily="34" charset="-122"/>
                <a:ea typeface="Microsoft YaHei" panose="020B0503020204020204" pitchFamily="34" charset="-122"/>
                <a:cs typeface="华文黑体" pitchFamily="2" charset="-122"/>
              </a:rPr>
              <a:t>智慧体育场馆 概念</a:t>
            </a:r>
            <a:endParaRPr lang="en-US" altLang="zh-CN" sz="1800" b="1" dirty="0">
              <a:solidFill>
                <a:srgbClr val="8B0012"/>
              </a:solidFill>
              <a:latin typeface="Microsoft YaHei" panose="020B0503020204020204" pitchFamily="34" charset="-122"/>
              <a:ea typeface="Microsoft YaHei" panose="020B0503020204020204" pitchFamily="34" charset="-122"/>
              <a:cs typeface="华文黑体" pitchFamily="2" charset="-122"/>
            </a:endParaRPr>
          </a:p>
          <a:p>
            <a:pPr algn="just"/>
            <a:endParaRPr lang="en-US" altLang="zh-CN" sz="1800" dirty="0">
              <a:solidFill>
                <a:srgbClr val="262626"/>
              </a:solidFill>
              <a:latin typeface="Microsoft YaHei" panose="020B0503020204020204" pitchFamily="34" charset="-122"/>
              <a:ea typeface="Microsoft YaHei" panose="020B0503020204020204" pitchFamily="34" charset="-122"/>
              <a:cs typeface="华文黑体" pitchFamily="2" charset="-122"/>
            </a:endParaRPr>
          </a:p>
          <a:p>
            <a:pPr marL="285750" indent="-285750" algn="just">
              <a:buFont typeface="Arial" panose="020B0604020202020204" pitchFamily="34" charset="0"/>
              <a:buChar char="•"/>
            </a:pPr>
            <a:r>
              <a:rPr lang="zh-CN" altLang="zh-CN" kern="100" dirty="0">
                <a:effectLst/>
                <a:latin typeface="SimSun" panose="02010600030101010101" pitchFamily="2" charset="-122"/>
                <a:ea typeface="SimSun" panose="02010600030101010101" pitchFamily="2" charset="-122"/>
                <a:cs typeface="Times New Roman" panose="02020603050405020304" pitchFamily="18" charset="0"/>
              </a:rPr>
              <a:t>叶强等（</a:t>
            </a:r>
            <a:r>
              <a:rPr lang="en-US" altLang="zh-CN" kern="100" dirty="0">
                <a:effectLst/>
                <a:latin typeface="SimSun" panose="02010600030101010101" pitchFamily="2" charset="-122"/>
                <a:ea typeface="SimSun" panose="02010600030101010101" pitchFamily="2" charset="-122"/>
                <a:cs typeface="Times New Roman" panose="02020603050405020304" pitchFamily="18" charset="0"/>
              </a:rPr>
              <a:t>2011</a:t>
            </a:r>
            <a:r>
              <a:rPr lang="zh-CN" altLang="zh-CN" kern="100" dirty="0">
                <a:effectLst/>
                <a:latin typeface="SimSun" panose="02010600030101010101" pitchFamily="2" charset="-122"/>
                <a:ea typeface="SimSun" panose="02010600030101010101" pitchFamily="2" charset="-122"/>
                <a:cs typeface="Times New Roman" panose="02020603050405020304" pitchFamily="18" charset="0"/>
              </a:rPr>
              <a:t>）认为现代化体育场馆与智慧体育密切相关，现有信息技术能联结建筑硬件与服务管理软件，能使建筑功能得以高效运转，场馆的经济效益也得以体现，智慧型体育场馆则能在此基础上大大提高舒适性、便利性。</a:t>
            </a:r>
            <a:endParaRPr lang="en-US" altLang="zh-CN" kern="100" dirty="0">
              <a:effectLst/>
              <a:latin typeface="SimSun" panose="02010600030101010101" pitchFamily="2" charset="-122"/>
              <a:ea typeface="SimSun" panose="02010600030101010101" pitchFamily="2" charset="-122"/>
              <a:cs typeface="Times New Roman" panose="02020603050405020304" pitchFamily="18" charset="0"/>
            </a:endParaRPr>
          </a:p>
          <a:p>
            <a:pPr algn="just"/>
            <a:endParaRPr lang="zh-CN" altLang="zh-CN" kern="100" dirty="0">
              <a:effectLst/>
              <a:latin typeface="SimSun" panose="02010600030101010101" pitchFamily="2" charset="-122"/>
              <a:ea typeface="SimSun" panose="02010600030101010101" pitchFamily="2" charset="-122"/>
              <a:cs typeface="Times New Roman" panose="02020603050405020304" pitchFamily="18" charset="0"/>
            </a:endParaRPr>
          </a:p>
          <a:p>
            <a:pPr marL="285750" indent="-285750" algn="just">
              <a:buFont typeface="Arial" panose="020B0604020202020204" pitchFamily="34" charset="0"/>
              <a:buChar char="•"/>
            </a:pPr>
            <a:r>
              <a:rPr lang="zh-CN" altLang="zh-CN" kern="100" dirty="0">
                <a:effectLst/>
                <a:latin typeface="SimSun" panose="02010600030101010101" pitchFamily="2" charset="-122"/>
                <a:ea typeface="SimSun" panose="02010600030101010101" pitchFamily="2" charset="-122"/>
                <a:cs typeface="Times New Roman" panose="02020603050405020304" pitchFamily="18" charset="0"/>
              </a:rPr>
              <a:t>肖文升（</a:t>
            </a:r>
            <a:r>
              <a:rPr lang="en-US" altLang="zh-CN" kern="100" dirty="0">
                <a:effectLst/>
                <a:latin typeface="SimSun" panose="02010600030101010101" pitchFamily="2" charset="-122"/>
                <a:ea typeface="SimSun" panose="02010600030101010101" pitchFamily="2" charset="-122"/>
                <a:cs typeface="Times New Roman" panose="02020603050405020304" pitchFamily="18" charset="0"/>
              </a:rPr>
              <a:t>2018</a:t>
            </a:r>
            <a:r>
              <a:rPr lang="zh-CN" altLang="zh-CN" kern="100" dirty="0">
                <a:effectLst/>
                <a:latin typeface="SimSun" panose="02010600030101010101" pitchFamily="2" charset="-122"/>
                <a:ea typeface="SimSun" panose="02010600030101010101" pitchFamily="2" charset="-122"/>
                <a:cs typeface="Times New Roman" panose="02020603050405020304" pitchFamily="18" charset="0"/>
              </a:rPr>
              <a:t>）认为智慧体育场馆是</a:t>
            </a:r>
            <a:r>
              <a:rPr lang="en-US" altLang="zh-CN" kern="100" dirty="0">
                <a:effectLst/>
                <a:latin typeface="SimSun" panose="02010600030101010101" pitchFamily="2" charset="-122"/>
                <a:ea typeface="SimSun" panose="02010600030101010101" pitchFamily="2" charset="-122"/>
                <a:cs typeface="Times New Roman" panose="02020603050405020304" pitchFamily="18" charset="0"/>
              </a:rPr>
              <a:t>“</a:t>
            </a:r>
            <a:r>
              <a:rPr lang="zh-CN" altLang="zh-CN" kern="100" dirty="0">
                <a:effectLst/>
                <a:latin typeface="SimSun" panose="02010600030101010101" pitchFamily="2" charset="-122"/>
                <a:ea typeface="SimSun" panose="02010600030101010101" pitchFamily="2" charset="-122"/>
                <a:cs typeface="Times New Roman" panose="02020603050405020304" pitchFamily="18" charset="0"/>
              </a:rPr>
              <a:t>互联网＋</a:t>
            </a:r>
            <a:r>
              <a:rPr lang="en-US" altLang="zh-CN" kern="100" dirty="0">
                <a:effectLst/>
                <a:latin typeface="SimSun" panose="02010600030101010101" pitchFamily="2" charset="-122"/>
                <a:ea typeface="SimSun" panose="02010600030101010101" pitchFamily="2" charset="-122"/>
                <a:cs typeface="Times New Roman" panose="02020603050405020304" pitchFamily="18" charset="0"/>
              </a:rPr>
              <a:t>”</a:t>
            </a:r>
            <a:r>
              <a:rPr lang="zh-CN" altLang="zh-CN" kern="100" dirty="0">
                <a:effectLst/>
                <a:latin typeface="SimSun" panose="02010600030101010101" pitchFamily="2" charset="-122"/>
                <a:ea typeface="SimSun" panose="02010600030101010101" pitchFamily="2" charset="-122"/>
                <a:cs typeface="Times New Roman" panose="02020603050405020304" pitchFamily="18" charset="0"/>
              </a:rPr>
              <a:t>发展战略背景下互联网＋体育的全新产物，指出智慧体育场馆可以互联网为媒介，通过体育场馆与互联网的深度跨界融合创新驱动发展，推动传统体育场馆的转型升级。</a:t>
            </a:r>
            <a:endParaRPr lang="en-US" altLang="zh-CN" kern="100" dirty="0">
              <a:effectLst/>
              <a:latin typeface="SimSun" panose="02010600030101010101" pitchFamily="2" charset="-122"/>
              <a:ea typeface="SimSun" panose="02010600030101010101" pitchFamily="2" charset="-122"/>
              <a:cs typeface="Times New Roman" panose="02020603050405020304" pitchFamily="18" charset="0"/>
            </a:endParaRPr>
          </a:p>
          <a:p>
            <a:pPr algn="just"/>
            <a:endParaRPr lang="zh-CN" altLang="zh-CN" kern="100" dirty="0">
              <a:effectLst/>
              <a:latin typeface="SimSun" panose="02010600030101010101" pitchFamily="2" charset="-122"/>
              <a:ea typeface="SimSun"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zh-CN" dirty="0">
                <a:effectLst/>
                <a:latin typeface="SimSun" panose="02010600030101010101" pitchFamily="2" charset="-122"/>
                <a:ea typeface="SimSun" panose="02010600030101010101" pitchFamily="2" charset="-122"/>
                <a:cs typeface="Times New Roman" panose="02020603050405020304" pitchFamily="18" charset="0"/>
              </a:rPr>
              <a:t>李静（</a:t>
            </a:r>
            <a:r>
              <a:rPr lang="en-US" altLang="zh-CN" dirty="0">
                <a:effectLst/>
                <a:latin typeface="SimSun" panose="02010600030101010101" pitchFamily="2" charset="-122"/>
                <a:ea typeface="SimSun" panose="02010600030101010101" pitchFamily="2" charset="-122"/>
                <a:cs typeface="Times New Roman" panose="02020603050405020304" pitchFamily="18" charset="0"/>
              </a:rPr>
              <a:t>2019</a:t>
            </a:r>
            <a:r>
              <a:rPr lang="zh-CN" altLang="zh-CN" dirty="0">
                <a:effectLst/>
                <a:latin typeface="SimSun" panose="02010600030101010101" pitchFamily="2" charset="-122"/>
                <a:ea typeface="SimSun" panose="02010600030101010101" pitchFamily="2" charset="-122"/>
                <a:cs typeface="Times New Roman" panose="02020603050405020304" pitchFamily="18" charset="0"/>
              </a:rPr>
              <a:t>）认为，智慧型体育场馆是利用云计算和互联网等新兴科学技术，在原有的场馆智能化系统的设施基础上进行改革，使得智能化的感知触角遍布体育场馆的每一个角落。该研究设计了智慧型体育场馆感知层、传输层和应用层的三层技术架构，根据体育场馆的利用途径以及使用人群在技术模块上主要可分基本环境模块、日常锻炼模块、体育知识学习模块及赛事活动模块四个部分。</a:t>
            </a:r>
            <a:r>
              <a:rPr lang="zh-CN" altLang="zh-CN" sz="900" dirty="0">
                <a:effectLst/>
                <a:latin typeface="SimSun" panose="02010600030101010101" pitchFamily="2" charset="-122"/>
                <a:ea typeface="SimSun" panose="02010600030101010101" pitchFamily="2" charset="-122"/>
              </a:rPr>
              <a:t> </a:t>
            </a:r>
            <a:endParaRPr lang="zh-CN" altLang="en-US" sz="800" dirty="0">
              <a:solidFill>
                <a:srgbClr val="262626"/>
              </a:solidFill>
              <a:latin typeface="SimSun" panose="02010600030101010101" pitchFamily="2" charset="-122"/>
              <a:ea typeface="SimSun" panose="02010600030101010101" pitchFamily="2" charset="-122"/>
            </a:endParaRPr>
          </a:p>
        </p:txBody>
      </p:sp>
      <p:sp>
        <p:nvSpPr>
          <p:cNvPr id="33" name="矩形 32"/>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4" name="矩形 33"/>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7" name="TextBox 8"/>
          <p:cNvSpPr txBox="1"/>
          <p:nvPr/>
        </p:nvSpPr>
        <p:spPr>
          <a:xfrm>
            <a:off x="563057" y="408226"/>
            <a:ext cx="1617823"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文献综述</a:t>
            </a:r>
            <a:endParaRPr lang="zh-CN" altLang="en-US" sz="2500" b="1" dirty="0">
              <a:solidFill>
                <a:prstClr val="black">
                  <a:lumMod val="65000"/>
                  <a:lumOff val="35000"/>
                </a:prstClr>
              </a:solidFill>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39" name="矩形 38"/>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Tree>
    <p:extLst>
      <p:ext uri="{BB962C8B-B14F-4D97-AF65-F5344CB8AC3E}">
        <p14:creationId xmlns:p14="http://schemas.microsoft.com/office/powerpoint/2010/main" val="2929311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485369" y="716003"/>
            <a:ext cx="7837035" cy="4307274"/>
          </a:xfrm>
          <a:prstGeom prst="rect">
            <a:avLst/>
          </a:prstGeom>
        </p:spPr>
        <p:txBody>
          <a:bodyPr wrap="square" lIns="89858" tIns="44929" rIns="89858" bIns="44929">
            <a:spAutoFit/>
          </a:bodyPr>
          <a:lstStyle/>
          <a:p>
            <a:pPr algn="just"/>
            <a:r>
              <a:rPr lang="zh-CN" altLang="en-US" sz="1800" b="1" dirty="0">
                <a:solidFill>
                  <a:srgbClr val="8B0012"/>
                </a:solidFill>
                <a:latin typeface="Microsoft YaHei" panose="020B0503020204020204" pitchFamily="34" charset="-122"/>
                <a:ea typeface="Microsoft YaHei" panose="020B0503020204020204" pitchFamily="34" charset="-122"/>
              </a:rPr>
              <a:t>智慧体育场馆 建设与应用</a:t>
            </a:r>
            <a:endParaRPr lang="en-US" altLang="zh-CN" sz="1800" b="1" dirty="0">
              <a:solidFill>
                <a:srgbClr val="8B0012"/>
              </a:solidFill>
              <a:latin typeface="Microsoft YaHei" panose="020B0503020204020204" pitchFamily="34" charset="-122"/>
              <a:ea typeface="Microsoft YaHei" panose="020B0503020204020204" pitchFamily="34" charset="-122"/>
            </a:endParaRPr>
          </a:p>
          <a:p>
            <a:pPr marL="285750" indent="-285750" algn="just">
              <a:buFont typeface="Arial" panose="020B0604020202020204" pitchFamily="34" charset="0"/>
              <a:buChar char="•"/>
            </a:pPr>
            <a:r>
              <a:rPr lang="zh-CN" altLang="zh-CN" kern="100" dirty="0">
                <a:effectLst/>
                <a:latin typeface="+mn-ea"/>
                <a:cs typeface="Times New Roman" panose="02020603050405020304" pitchFamily="18" charset="0"/>
              </a:rPr>
              <a:t>邱道勇（</a:t>
            </a:r>
            <a:r>
              <a:rPr lang="en-US" altLang="zh-CN" kern="100" dirty="0">
                <a:effectLst/>
                <a:latin typeface="+mn-ea"/>
                <a:cs typeface="Times New Roman" panose="02020603050405020304" pitchFamily="18" charset="0"/>
              </a:rPr>
              <a:t>2015</a:t>
            </a:r>
            <a:r>
              <a:rPr lang="zh-CN" altLang="zh-CN" kern="100" dirty="0">
                <a:effectLst/>
                <a:latin typeface="+mn-ea"/>
                <a:cs typeface="Times New Roman" panose="02020603050405020304" pitchFamily="18" charset="0"/>
              </a:rPr>
              <a:t>）认为体育场馆智能化就是运用互联网信息化技术，让体育场馆具有完善的一套系统满足需求，具体包括管理软件系统、</a:t>
            </a:r>
            <a:r>
              <a:rPr lang="en-US" altLang="zh-CN" kern="100" dirty="0">
                <a:effectLst/>
                <a:latin typeface="+mn-ea"/>
                <a:cs typeface="Times New Roman" panose="02020603050405020304" pitchFamily="18" charset="0"/>
              </a:rPr>
              <a:t>RFID</a:t>
            </a:r>
            <a:r>
              <a:rPr lang="zh-CN" altLang="zh-CN" kern="100" dirty="0">
                <a:effectLst/>
                <a:latin typeface="+mn-ea"/>
                <a:cs typeface="Times New Roman" panose="02020603050405020304" pitchFamily="18" charset="0"/>
              </a:rPr>
              <a:t>技术、监控系统、</a:t>
            </a:r>
            <a:r>
              <a:rPr lang="en-US" altLang="zh-CN" kern="100" dirty="0">
                <a:effectLst/>
                <a:latin typeface="+mn-ea"/>
                <a:cs typeface="Times New Roman" panose="02020603050405020304" pitchFamily="18" charset="0"/>
              </a:rPr>
              <a:t>LED</a:t>
            </a:r>
            <a:r>
              <a:rPr lang="zh-CN" altLang="zh-CN" kern="100" dirty="0">
                <a:effectLst/>
                <a:latin typeface="+mn-ea"/>
                <a:cs typeface="Times New Roman" panose="02020603050405020304" pitchFamily="18" charset="0"/>
              </a:rPr>
              <a:t>显示系统、无线局域网络。智能体育场馆通过移动互联网与全民健身的</a:t>
            </a:r>
            <a:r>
              <a:rPr lang="en-US" altLang="zh-CN" kern="100" dirty="0">
                <a:effectLst/>
                <a:latin typeface="+mn-ea"/>
                <a:cs typeface="Times New Roman" panose="02020603050405020304" pitchFamily="18" charset="0"/>
              </a:rPr>
              <a:t>“</a:t>
            </a:r>
            <a:r>
              <a:rPr lang="zh-CN" altLang="zh-CN" kern="100" dirty="0">
                <a:effectLst/>
                <a:latin typeface="+mn-ea"/>
                <a:cs typeface="Times New Roman" panose="02020603050405020304" pitchFamily="18" charset="0"/>
              </a:rPr>
              <a:t>嫁接</a:t>
            </a:r>
            <a:r>
              <a:rPr lang="en-US" altLang="zh-CN" kern="100" dirty="0">
                <a:effectLst/>
                <a:latin typeface="+mn-ea"/>
                <a:cs typeface="Times New Roman" panose="02020603050405020304" pitchFamily="18" charset="0"/>
              </a:rPr>
              <a:t>”</a:t>
            </a:r>
            <a:r>
              <a:rPr lang="zh-CN" altLang="zh-CN" kern="100" dirty="0">
                <a:effectLst/>
                <a:latin typeface="+mn-ea"/>
                <a:cs typeface="Times New Roman" panose="02020603050405020304" pitchFamily="18" charset="0"/>
              </a:rPr>
              <a:t>创新方式，不仅打破了全民健身的时空限制，为群众健身提供了一种低成本、高效、便捷的工具，打破了国有场馆和社会场馆的身份界限。</a:t>
            </a:r>
            <a:endParaRPr lang="en-US" altLang="zh-CN" kern="100" dirty="0">
              <a:effectLst/>
              <a:latin typeface="+mn-ea"/>
              <a:cs typeface="Times New Roman" panose="02020603050405020304" pitchFamily="18" charset="0"/>
            </a:endParaRPr>
          </a:p>
          <a:p>
            <a:pPr marL="285750" indent="-285750" algn="just">
              <a:buFont typeface="Arial" panose="020B0604020202020204" pitchFamily="34" charset="0"/>
              <a:buChar char="•"/>
            </a:pPr>
            <a:endParaRPr lang="zh-CN" altLang="zh-CN" kern="100" dirty="0">
              <a:effectLst/>
              <a:latin typeface="+mn-ea"/>
              <a:cs typeface="Times New Roman" panose="02020603050405020304" pitchFamily="18" charset="0"/>
            </a:endParaRPr>
          </a:p>
          <a:p>
            <a:pPr marL="285750" indent="-285750" algn="just">
              <a:buFont typeface="Arial" panose="020B0604020202020204" pitchFamily="34" charset="0"/>
              <a:buChar char="•"/>
            </a:pPr>
            <a:r>
              <a:rPr lang="zh-CN" altLang="zh-CN" kern="100" dirty="0">
                <a:effectLst/>
                <a:latin typeface="+mn-ea"/>
                <a:cs typeface="Times New Roman" panose="02020603050405020304" pitchFamily="18" charset="0"/>
              </a:rPr>
              <a:t>李恒（</a:t>
            </a:r>
            <a:r>
              <a:rPr lang="en-US" altLang="zh-CN" kern="100" dirty="0">
                <a:effectLst/>
                <a:latin typeface="+mn-ea"/>
                <a:cs typeface="Times New Roman" panose="02020603050405020304" pitchFamily="18" charset="0"/>
              </a:rPr>
              <a:t>2016</a:t>
            </a:r>
            <a:r>
              <a:rPr lang="zh-CN" altLang="zh-CN" kern="100" dirty="0">
                <a:effectLst/>
                <a:latin typeface="+mn-ea"/>
                <a:cs typeface="Times New Roman" panose="02020603050405020304" pitchFamily="18" charset="0"/>
              </a:rPr>
              <a:t>）从</a:t>
            </a:r>
            <a:r>
              <a:rPr lang="en-US" altLang="zh-CN" kern="100" dirty="0">
                <a:effectLst/>
                <a:latin typeface="+mn-ea"/>
                <a:cs typeface="Times New Roman" panose="02020603050405020304" pitchFamily="18" charset="0"/>
              </a:rPr>
              <a:t>“</a:t>
            </a:r>
            <a:r>
              <a:rPr lang="zh-CN" altLang="zh-CN" kern="100" dirty="0">
                <a:effectLst/>
                <a:latin typeface="+mn-ea"/>
                <a:cs typeface="Times New Roman" panose="02020603050405020304" pitchFamily="18" charset="0"/>
              </a:rPr>
              <a:t>供给端</a:t>
            </a:r>
            <a:r>
              <a:rPr lang="en-US" altLang="zh-CN" kern="100" dirty="0">
                <a:effectLst/>
                <a:latin typeface="+mn-ea"/>
                <a:cs typeface="Times New Roman" panose="02020603050405020304" pitchFamily="18" charset="0"/>
              </a:rPr>
              <a:t>”</a:t>
            </a:r>
            <a:r>
              <a:rPr lang="zh-CN" altLang="zh-CN" kern="100" dirty="0">
                <a:effectLst/>
                <a:latin typeface="+mn-ea"/>
                <a:cs typeface="Times New Roman" panose="02020603050405020304" pitchFamily="18" charset="0"/>
              </a:rPr>
              <a:t>到</a:t>
            </a:r>
            <a:r>
              <a:rPr lang="en-US" altLang="zh-CN" kern="100" dirty="0">
                <a:effectLst/>
                <a:latin typeface="+mn-ea"/>
                <a:cs typeface="Times New Roman" panose="02020603050405020304" pitchFamily="18" charset="0"/>
              </a:rPr>
              <a:t>“</a:t>
            </a:r>
            <a:r>
              <a:rPr lang="zh-CN" altLang="zh-CN" kern="100" dirty="0">
                <a:effectLst/>
                <a:latin typeface="+mn-ea"/>
                <a:cs typeface="Times New Roman" panose="02020603050405020304" pitchFamily="18" charset="0"/>
              </a:rPr>
              <a:t>需求端</a:t>
            </a:r>
            <a:r>
              <a:rPr lang="en-US" altLang="zh-CN" kern="100" dirty="0">
                <a:effectLst/>
                <a:latin typeface="+mn-ea"/>
                <a:cs typeface="Times New Roman" panose="02020603050405020304" pitchFamily="18" charset="0"/>
              </a:rPr>
              <a:t>”</a:t>
            </a:r>
            <a:r>
              <a:rPr lang="zh-CN" altLang="zh-CN" kern="100" dirty="0">
                <a:effectLst/>
                <a:latin typeface="+mn-ea"/>
                <a:cs typeface="Times New Roman" panose="02020603050405020304" pitchFamily="18" charset="0"/>
              </a:rPr>
              <a:t>视角，认为智能终端可以为体育智能设备和场馆提供解决方案和产品，互联网可以将体育场馆实时在线化，让用户通过各种终端快速了解场馆的使用情况，同时根据各种条件预订场馆，在规定时间完成运动消费过程，实现体育场馆在线租赁与消费的可视化。</a:t>
            </a:r>
            <a:endParaRPr lang="en-US" altLang="zh-CN" kern="100" dirty="0">
              <a:effectLst/>
              <a:latin typeface="+mn-ea"/>
              <a:cs typeface="Times New Roman" panose="02020603050405020304" pitchFamily="18" charset="0"/>
            </a:endParaRPr>
          </a:p>
          <a:p>
            <a:pPr marL="285750" indent="-285750" algn="just">
              <a:buFont typeface="Arial" panose="020B0604020202020204" pitchFamily="34" charset="0"/>
              <a:buChar char="•"/>
            </a:pPr>
            <a:endParaRPr lang="zh-CN" altLang="zh-CN" kern="100" dirty="0">
              <a:effectLst/>
              <a:latin typeface="+mn-ea"/>
              <a:cs typeface="Times New Roman" panose="02020603050405020304" pitchFamily="18" charset="0"/>
            </a:endParaRPr>
          </a:p>
          <a:p>
            <a:pPr marL="285750" indent="-285750" algn="just">
              <a:buFont typeface="Arial" panose="020B0604020202020204" pitchFamily="34" charset="0"/>
              <a:buChar char="•"/>
            </a:pPr>
            <a:r>
              <a:rPr lang="zh-CN" altLang="zh-CN" kern="100" dirty="0">
                <a:effectLst/>
                <a:latin typeface="+mn-ea"/>
                <a:cs typeface="Times New Roman" panose="02020603050405020304" pitchFamily="18" charset="0"/>
              </a:rPr>
              <a:t>顾碧威，朱淦芳（</a:t>
            </a:r>
            <a:r>
              <a:rPr lang="en-US" altLang="zh-CN" kern="100" dirty="0">
                <a:effectLst/>
                <a:latin typeface="+mn-ea"/>
                <a:cs typeface="Times New Roman" panose="02020603050405020304" pitchFamily="18" charset="0"/>
              </a:rPr>
              <a:t>2018</a:t>
            </a:r>
            <a:r>
              <a:rPr lang="zh-CN" altLang="zh-CN" kern="100" dirty="0">
                <a:effectLst/>
                <a:latin typeface="+mn-ea"/>
                <a:cs typeface="Times New Roman" panose="02020603050405020304" pitchFamily="18" charset="0"/>
              </a:rPr>
              <a:t>）认为杭州承办</a:t>
            </a:r>
            <a:r>
              <a:rPr lang="en-US" altLang="zh-CN" kern="100" dirty="0">
                <a:effectLst/>
                <a:latin typeface="+mn-ea"/>
                <a:cs typeface="Times New Roman" panose="02020603050405020304" pitchFamily="18" charset="0"/>
              </a:rPr>
              <a:t>2022</a:t>
            </a:r>
            <a:r>
              <a:rPr lang="zh-CN" altLang="zh-CN" kern="100" dirty="0">
                <a:effectLst/>
                <a:latin typeface="+mn-ea"/>
                <a:cs typeface="Times New Roman" panose="02020603050405020304" pitchFamily="18" charset="0"/>
              </a:rPr>
              <a:t>年亚运会有必要将</a:t>
            </a:r>
            <a:r>
              <a:rPr lang="en-US" altLang="zh-CN" kern="100" dirty="0">
                <a:effectLst/>
                <a:latin typeface="+mn-ea"/>
                <a:cs typeface="Times New Roman" panose="02020603050405020304" pitchFamily="18" charset="0"/>
              </a:rPr>
              <a:t>“</a:t>
            </a:r>
            <a:r>
              <a:rPr lang="zh-CN" altLang="zh-CN" kern="100" dirty="0">
                <a:effectLst/>
                <a:latin typeface="+mn-ea"/>
                <a:cs typeface="Times New Roman" panose="02020603050405020304" pitchFamily="18" charset="0"/>
              </a:rPr>
              <a:t>互联网＋</a:t>
            </a:r>
            <a:r>
              <a:rPr lang="en-US" altLang="zh-CN" kern="100" dirty="0">
                <a:effectLst/>
                <a:latin typeface="+mn-ea"/>
                <a:cs typeface="Times New Roman" panose="02020603050405020304" pitchFamily="18" charset="0"/>
              </a:rPr>
              <a:t>”</a:t>
            </a:r>
            <a:r>
              <a:rPr lang="zh-CN" altLang="zh-CN" kern="100" dirty="0">
                <a:effectLst/>
                <a:latin typeface="+mn-ea"/>
                <a:cs typeface="Times New Roman" panose="02020603050405020304" pitchFamily="18" charset="0"/>
              </a:rPr>
              <a:t>技术应用到亚运会的前期筹备工作，通过建设共享智慧体育平台来更好地服务于亚运会和城市居民的体育锻炼。亚运场馆的体育建筑和设施正在往智能化系统的方向发展，这个智能化系统除了能够满足基本的比赛需求之外，还具备了灵活性、扩展性和经济性的功能。</a:t>
            </a:r>
          </a:p>
        </p:txBody>
      </p:sp>
      <p:sp>
        <p:nvSpPr>
          <p:cNvPr id="33" name="矩形 32"/>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4" name="矩形 33"/>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7" name="TextBox 8"/>
          <p:cNvSpPr txBox="1"/>
          <p:nvPr/>
        </p:nvSpPr>
        <p:spPr>
          <a:xfrm>
            <a:off x="563057" y="408226"/>
            <a:ext cx="1617823"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文献综述</a:t>
            </a:r>
            <a:endParaRPr lang="zh-CN" altLang="en-US" sz="2500" b="1" dirty="0">
              <a:solidFill>
                <a:prstClr val="black">
                  <a:lumMod val="65000"/>
                  <a:lumOff val="35000"/>
                </a:prstClr>
              </a:solidFill>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39" name="矩形 38"/>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Tree>
    <p:extLst>
      <p:ext uri="{BB962C8B-B14F-4D97-AF65-F5344CB8AC3E}">
        <p14:creationId xmlns:p14="http://schemas.microsoft.com/office/powerpoint/2010/main" val="2105365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a:spLocks noChangeArrowheads="1"/>
          </p:cNvSpPr>
          <p:nvPr/>
        </p:nvSpPr>
        <p:spPr bwMode="auto">
          <a:xfrm rot="10800000">
            <a:off x="2218279" y="2152220"/>
            <a:ext cx="168041" cy="261637"/>
          </a:xfrm>
          <a:custGeom>
            <a:avLst/>
            <a:gdLst>
              <a:gd name="T0" fmla="*/ 5999 w 6375"/>
              <a:gd name="T1" fmla="*/ 8218 h 9969"/>
              <a:gd name="T2" fmla="*/ 5999 w 6375"/>
              <a:gd name="T3" fmla="*/ 8218 h 9969"/>
              <a:gd name="T4" fmla="*/ 2750 w 6375"/>
              <a:gd name="T5" fmla="*/ 4969 h 9969"/>
              <a:gd name="T6" fmla="*/ 5999 w 6375"/>
              <a:gd name="T7" fmla="*/ 1750 h 9969"/>
              <a:gd name="T8" fmla="*/ 5999 w 6375"/>
              <a:gd name="T9" fmla="*/ 375 h 9969"/>
              <a:gd name="T10" fmla="*/ 4624 w 6375"/>
              <a:gd name="T11" fmla="*/ 375 h 9969"/>
              <a:gd name="T12" fmla="*/ 0 w 6375"/>
              <a:gd name="T13" fmla="*/ 4969 h 9969"/>
              <a:gd name="T14" fmla="*/ 4624 w 6375"/>
              <a:gd name="T15" fmla="*/ 9593 h 9969"/>
              <a:gd name="T16" fmla="*/ 5999 w 6375"/>
              <a:gd name="T17" fmla="*/ 9593 h 9969"/>
              <a:gd name="T18" fmla="*/ 6280 w 6375"/>
              <a:gd name="T19" fmla="*/ 8905 h 9969"/>
              <a:gd name="T20" fmla="*/ 5999 w 6375"/>
              <a:gd name="T21" fmla="*/ 8218 h 9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75" h="9969">
                <a:moveTo>
                  <a:pt x="5999" y="8218"/>
                </a:moveTo>
                <a:lnTo>
                  <a:pt x="5999" y="8218"/>
                </a:lnTo>
                <a:cubicBezTo>
                  <a:pt x="2750" y="4969"/>
                  <a:pt x="2750" y="4969"/>
                  <a:pt x="2750" y="4969"/>
                </a:cubicBezTo>
                <a:cubicBezTo>
                  <a:pt x="5999" y="1750"/>
                  <a:pt x="5999" y="1750"/>
                  <a:pt x="5999" y="1750"/>
                </a:cubicBezTo>
                <a:cubicBezTo>
                  <a:pt x="6374" y="1375"/>
                  <a:pt x="6374" y="750"/>
                  <a:pt x="5999" y="375"/>
                </a:cubicBezTo>
                <a:cubicBezTo>
                  <a:pt x="5624" y="0"/>
                  <a:pt x="4999" y="0"/>
                  <a:pt x="4624" y="375"/>
                </a:cubicBezTo>
                <a:cubicBezTo>
                  <a:pt x="0" y="4969"/>
                  <a:pt x="0" y="4969"/>
                  <a:pt x="0" y="4969"/>
                </a:cubicBezTo>
                <a:cubicBezTo>
                  <a:pt x="4624" y="9593"/>
                  <a:pt x="4624" y="9593"/>
                  <a:pt x="4624" y="9593"/>
                </a:cubicBezTo>
                <a:cubicBezTo>
                  <a:pt x="4999" y="9968"/>
                  <a:pt x="5624" y="9968"/>
                  <a:pt x="5999" y="9593"/>
                </a:cubicBezTo>
                <a:cubicBezTo>
                  <a:pt x="6186" y="9405"/>
                  <a:pt x="6280" y="9155"/>
                  <a:pt x="6280" y="8905"/>
                </a:cubicBezTo>
                <a:cubicBezTo>
                  <a:pt x="6280" y="8655"/>
                  <a:pt x="6186" y="8405"/>
                  <a:pt x="5999" y="8218"/>
                </a:cubicBezTo>
              </a:path>
            </a:pathLst>
          </a:custGeom>
          <a:solidFill>
            <a:schemeClr val="bg1">
              <a:lumMod val="75000"/>
            </a:schemeClr>
          </a:solidFill>
          <a:ln>
            <a:noFill/>
          </a:ln>
          <a:effectLst/>
        </p:spPr>
        <p:txBody>
          <a:bodyPr wrap="none" lIns="179719" tIns="89859" rIns="179719" bIns="89859" anchor="ctr"/>
          <a:lstStyle/>
          <a:p>
            <a:endParaRPr lang="en-US" dirty="0">
              <a:latin typeface="Calibri Light" panose="020F0302020204030204"/>
            </a:endParaRPr>
          </a:p>
        </p:txBody>
      </p:sp>
      <p:sp>
        <p:nvSpPr>
          <p:cNvPr id="3" name="Freeform 1"/>
          <p:cNvSpPr>
            <a:spLocks noChangeArrowheads="1"/>
          </p:cNvSpPr>
          <p:nvPr/>
        </p:nvSpPr>
        <p:spPr bwMode="auto">
          <a:xfrm rot="10800000">
            <a:off x="3489835" y="2152220"/>
            <a:ext cx="168041" cy="261637"/>
          </a:xfrm>
          <a:custGeom>
            <a:avLst/>
            <a:gdLst>
              <a:gd name="T0" fmla="*/ 5999 w 6375"/>
              <a:gd name="T1" fmla="*/ 8218 h 9969"/>
              <a:gd name="T2" fmla="*/ 5999 w 6375"/>
              <a:gd name="T3" fmla="*/ 8218 h 9969"/>
              <a:gd name="T4" fmla="*/ 2750 w 6375"/>
              <a:gd name="T5" fmla="*/ 4969 h 9969"/>
              <a:gd name="T6" fmla="*/ 5999 w 6375"/>
              <a:gd name="T7" fmla="*/ 1750 h 9969"/>
              <a:gd name="T8" fmla="*/ 5999 w 6375"/>
              <a:gd name="T9" fmla="*/ 375 h 9969"/>
              <a:gd name="T10" fmla="*/ 4624 w 6375"/>
              <a:gd name="T11" fmla="*/ 375 h 9969"/>
              <a:gd name="T12" fmla="*/ 0 w 6375"/>
              <a:gd name="T13" fmla="*/ 4969 h 9969"/>
              <a:gd name="T14" fmla="*/ 4624 w 6375"/>
              <a:gd name="T15" fmla="*/ 9593 h 9969"/>
              <a:gd name="T16" fmla="*/ 5999 w 6375"/>
              <a:gd name="T17" fmla="*/ 9593 h 9969"/>
              <a:gd name="T18" fmla="*/ 6280 w 6375"/>
              <a:gd name="T19" fmla="*/ 8905 h 9969"/>
              <a:gd name="T20" fmla="*/ 5999 w 6375"/>
              <a:gd name="T21" fmla="*/ 8218 h 9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75" h="9969">
                <a:moveTo>
                  <a:pt x="5999" y="8218"/>
                </a:moveTo>
                <a:lnTo>
                  <a:pt x="5999" y="8218"/>
                </a:lnTo>
                <a:cubicBezTo>
                  <a:pt x="2750" y="4969"/>
                  <a:pt x="2750" y="4969"/>
                  <a:pt x="2750" y="4969"/>
                </a:cubicBezTo>
                <a:cubicBezTo>
                  <a:pt x="5999" y="1750"/>
                  <a:pt x="5999" y="1750"/>
                  <a:pt x="5999" y="1750"/>
                </a:cubicBezTo>
                <a:cubicBezTo>
                  <a:pt x="6374" y="1375"/>
                  <a:pt x="6374" y="750"/>
                  <a:pt x="5999" y="375"/>
                </a:cubicBezTo>
                <a:cubicBezTo>
                  <a:pt x="5624" y="0"/>
                  <a:pt x="4999" y="0"/>
                  <a:pt x="4624" y="375"/>
                </a:cubicBezTo>
                <a:cubicBezTo>
                  <a:pt x="0" y="4969"/>
                  <a:pt x="0" y="4969"/>
                  <a:pt x="0" y="4969"/>
                </a:cubicBezTo>
                <a:cubicBezTo>
                  <a:pt x="4624" y="9593"/>
                  <a:pt x="4624" y="9593"/>
                  <a:pt x="4624" y="9593"/>
                </a:cubicBezTo>
                <a:cubicBezTo>
                  <a:pt x="4999" y="9968"/>
                  <a:pt x="5624" y="9968"/>
                  <a:pt x="5999" y="9593"/>
                </a:cubicBezTo>
                <a:cubicBezTo>
                  <a:pt x="6186" y="9405"/>
                  <a:pt x="6280" y="9155"/>
                  <a:pt x="6280" y="8905"/>
                </a:cubicBezTo>
                <a:cubicBezTo>
                  <a:pt x="6280" y="8655"/>
                  <a:pt x="6186" y="8405"/>
                  <a:pt x="5999" y="8218"/>
                </a:cubicBezTo>
              </a:path>
            </a:pathLst>
          </a:custGeom>
          <a:solidFill>
            <a:schemeClr val="bg1">
              <a:lumMod val="75000"/>
            </a:schemeClr>
          </a:solidFill>
          <a:ln>
            <a:noFill/>
          </a:ln>
          <a:effectLst/>
        </p:spPr>
        <p:txBody>
          <a:bodyPr wrap="none" lIns="179719" tIns="89859" rIns="179719" bIns="89859" anchor="ctr"/>
          <a:lstStyle/>
          <a:p>
            <a:endParaRPr lang="en-US" dirty="0">
              <a:latin typeface="Calibri Light" panose="020F0302020204030204"/>
            </a:endParaRPr>
          </a:p>
        </p:txBody>
      </p:sp>
      <p:sp>
        <p:nvSpPr>
          <p:cNvPr id="4" name="Freeform 1"/>
          <p:cNvSpPr>
            <a:spLocks noChangeArrowheads="1"/>
          </p:cNvSpPr>
          <p:nvPr/>
        </p:nvSpPr>
        <p:spPr bwMode="auto">
          <a:xfrm rot="10800000">
            <a:off x="5252789" y="2152221"/>
            <a:ext cx="168041" cy="261637"/>
          </a:xfrm>
          <a:custGeom>
            <a:avLst/>
            <a:gdLst>
              <a:gd name="T0" fmla="*/ 5999 w 6375"/>
              <a:gd name="T1" fmla="*/ 8218 h 9969"/>
              <a:gd name="T2" fmla="*/ 5999 w 6375"/>
              <a:gd name="T3" fmla="*/ 8218 h 9969"/>
              <a:gd name="T4" fmla="*/ 2750 w 6375"/>
              <a:gd name="T5" fmla="*/ 4969 h 9969"/>
              <a:gd name="T6" fmla="*/ 5999 w 6375"/>
              <a:gd name="T7" fmla="*/ 1750 h 9969"/>
              <a:gd name="T8" fmla="*/ 5999 w 6375"/>
              <a:gd name="T9" fmla="*/ 375 h 9969"/>
              <a:gd name="T10" fmla="*/ 4624 w 6375"/>
              <a:gd name="T11" fmla="*/ 375 h 9969"/>
              <a:gd name="T12" fmla="*/ 0 w 6375"/>
              <a:gd name="T13" fmla="*/ 4969 h 9969"/>
              <a:gd name="T14" fmla="*/ 4624 w 6375"/>
              <a:gd name="T15" fmla="*/ 9593 h 9969"/>
              <a:gd name="T16" fmla="*/ 5999 w 6375"/>
              <a:gd name="T17" fmla="*/ 9593 h 9969"/>
              <a:gd name="T18" fmla="*/ 6280 w 6375"/>
              <a:gd name="T19" fmla="*/ 8905 h 9969"/>
              <a:gd name="T20" fmla="*/ 5999 w 6375"/>
              <a:gd name="T21" fmla="*/ 8218 h 9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75" h="9969">
                <a:moveTo>
                  <a:pt x="5999" y="8218"/>
                </a:moveTo>
                <a:lnTo>
                  <a:pt x="5999" y="8218"/>
                </a:lnTo>
                <a:cubicBezTo>
                  <a:pt x="2750" y="4969"/>
                  <a:pt x="2750" y="4969"/>
                  <a:pt x="2750" y="4969"/>
                </a:cubicBezTo>
                <a:cubicBezTo>
                  <a:pt x="5999" y="1750"/>
                  <a:pt x="5999" y="1750"/>
                  <a:pt x="5999" y="1750"/>
                </a:cubicBezTo>
                <a:cubicBezTo>
                  <a:pt x="6374" y="1375"/>
                  <a:pt x="6374" y="750"/>
                  <a:pt x="5999" y="375"/>
                </a:cubicBezTo>
                <a:cubicBezTo>
                  <a:pt x="5624" y="0"/>
                  <a:pt x="4999" y="0"/>
                  <a:pt x="4624" y="375"/>
                </a:cubicBezTo>
                <a:cubicBezTo>
                  <a:pt x="0" y="4969"/>
                  <a:pt x="0" y="4969"/>
                  <a:pt x="0" y="4969"/>
                </a:cubicBezTo>
                <a:cubicBezTo>
                  <a:pt x="4624" y="9593"/>
                  <a:pt x="4624" y="9593"/>
                  <a:pt x="4624" y="9593"/>
                </a:cubicBezTo>
                <a:cubicBezTo>
                  <a:pt x="4999" y="9968"/>
                  <a:pt x="5624" y="9968"/>
                  <a:pt x="5999" y="9593"/>
                </a:cubicBezTo>
                <a:cubicBezTo>
                  <a:pt x="6186" y="9405"/>
                  <a:pt x="6280" y="9155"/>
                  <a:pt x="6280" y="8905"/>
                </a:cubicBezTo>
                <a:cubicBezTo>
                  <a:pt x="6280" y="8655"/>
                  <a:pt x="6186" y="8405"/>
                  <a:pt x="5999" y="8218"/>
                </a:cubicBezTo>
              </a:path>
            </a:pathLst>
          </a:custGeom>
          <a:solidFill>
            <a:schemeClr val="bg1">
              <a:lumMod val="75000"/>
            </a:schemeClr>
          </a:solidFill>
          <a:ln>
            <a:noFill/>
          </a:ln>
          <a:effectLst/>
        </p:spPr>
        <p:txBody>
          <a:bodyPr wrap="none" lIns="179719" tIns="89859" rIns="179719" bIns="89859" anchor="ctr"/>
          <a:lstStyle/>
          <a:p>
            <a:endParaRPr lang="en-US" dirty="0">
              <a:latin typeface="Calibri Light" panose="020F0302020204030204"/>
            </a:endParaRPr>
          </a:p>
        </p:txBody>
      </p:sp>
      <p:sp>
        <p:nvSpPr>
          <p:cNvPr id="5" name="Freeform 1"/>
          <p:cNvSpPr>
            <a:spLocks noChangeArrowheads="1"/>
          </p:cNvSpPr>
          <p:nvPr/>
        </p:nvSpPr>
        <p:spPr bwMode="auto">
          <a:xfrm rot="10800000">
            <a:off x="6550226" y="2152221"/>
            <a:ext cx="168041" cy="261637"/>
          </a:xfrm>
          <a:custGeom>
            <a:avLst/>
            <a:gdLst>
              <a:gd name="T0" fmla="*/ 5999 w 6375"/>
              <a:gd name="T1" fmla="*/ 8218 h 9969"/>
              <a:gd name="T2" fmla="*/ 5999 w 6375"/>
              <a:gd name="T3" fmla="*/ 8218 h 9969"/>
              <a:gd name="T4" fmla="*/ 2750 w 6375"/>
              <a:gd name="T5" fmla="*/ 4969 h 9969"/>
              <a:gd name="T6" fmla="*/ 5999 w 6375"/>
              <a:gd name="T7" fmla="*/ 1750 h 9969"/>
              <a:gd name="T8" fmla="*/ 5999 w 6375"/>
              <a:gd name="T9" fmla="*/ 375 h 9969"/>
              <a:gd name="T10" fmla="*/ 4624 w 6375"/>
              <a:gd name="T11" fmla="*/ 375 h 9969"/>
              <a:gd name="T12" fmla="*/ 0 w 6375"/>
              <a:gd name="T13" fmla="*/ 4969 h 9969"/>
              <a:gd name="T14" fmla="*/ 4624 w 6375"/>
              <a:gd name="T15" fmla="*/ 9593 h 9969"/>
              <a:gd name="T16" fmla="*/ 5999 w 6375"/>
              <a:gd name="T17" fmla="*/ 9593 h 9969"/>
              <a:gd name="T18" fmla="*/ 6280 w 6375"/>
              <a:gd name="T19" fmla="*/ 8905 h 9969"/>
              <a:gd name="T20" fmla="*/ 5999 w 6375"/>
              <a:gd name="T21" fmla="*/ 8218 h 9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75" h="9969">
                <a:moveTo>
                  <a:pt x="5999" y="8218"/>
                </a:moveTo>
                <a:lnTo>
                  <a:pt x="5999" y="8218"/>
                </a:lnTo>
                <a:cubicBezTo>
                  <a:pt x="2750" y="4969"/>
                  <a:pt x="2750" y="4969"/>
                  <a:pt x="2750" y="4969"/>
                </a:cubicBezTo>
                <a:cubicBezTo>
                  <a:pt x="5999" y="1750"/>
                  <a:pt x="5999" y="1750"/>
                  <a:pt x="5999" y="1750"/>
                </a:cubicBezTo>
                <a:cubicBezTo>
                  <a:pt x="6374" y="1375"/>
                  <a:pt x="6374" y="750"/>
                  <a:pt x="5999" y="375"/>
                </a:cubicBezTo>
                <a:cubicBezTo>
                  <a:pt x="5624" y="0"/>
                  <a:pt x="4999" y="0"/>
                  <a:pt x="4624" y="375"/>
                </a:cubicBezTo>
                <a:cubicBezTo>
                  <a:pt x="0" y="4969"/>
                  <a:pt x="0" y="4969"/>
                  <a:pt x="0" y="4969"/>
                </a:cubicBezTo>
                <a:cubicBezTo>
                  <a:pt x="4624" y="9593"/>
                  <a:pt x="4624" y="9593"/>
                  <a:pt x="4624" y="9593"/>
                </a:cubicBezTo>
                <a:cubicBezTo>
                  <a:pt x="4999" y="9968"/>
                  <a:pt x="5624" y="9968"/>
                  <a:pt x="5999" y="9593"/>
                </a:cubicBezTo>
                <a:cubicBezTo>
                  <a:pt x="6186" y="9405"/>
                  <a:pt x="6280" y="9155"/>
                  <a:pt x="6280" y="8905"/>
                </a:cubicBezTo>
                <a:cubicBezTo>
                  <a:pt x="6280" y="8655"/>
                  <a:pt x="6186" y="8405"/>
                  <a:pt x="5999" y="8218"/>
                </a:cubicBezTo>
              </a:path>
            </a:pathLst>
          </a:custGeom>
          <a:solidFill>
            <a:schemeClr val="bg1">
              <a:lumMod val="75000"/>
            </a:schemeClr>
          </a:solidFill>
          <a:ln>
            <a:noFill/>
          </a:ln>
          <a:effectLst/>
        </p:spPr>
        <p:txBody>
          <a:bodyPr wrap="none" lIns="179719" tIns="89859" rIns="179719" bIns="89859" anchor="ctr"/>
          <a:lstStyle/>
          <a:p>
            <a:endParaRPr lang="en-US" dirty="0">
              <a:latin typeface="Calibri Light" panose="020F0302020204030204"/>
            </a:endParaRPr>
          </a:p>
        </p:txBody>
      </p:sp>
      <p:grpSp>
        <p:nvGrpSpPr>
          <p:cNvPr id="6" name="组合 5"/>
          <p:cNvGrpSpPr/>
          <p:nvPr/>
        </p:nvGrpSpPr>
        <p:grpSpPr>
          <a:xfrm>
            <a:off x="843133" y="1715972"/>
            <a:ext cx="1164475" cy="1159529"/>
            <a:chOff x="1142022" y="2334802"/>
            <a:chExt cx="1577278" cy="1577690"/>
          </a:xfrm>
        </p:grpSpPr>
        <p:sp>
          <p:nvSpPr>
            <p:cNvPr id="7" name="Oval 89"/>
            <p:cNvSpPr/>
            <p:nvPr/>
          </p:nvSpPr>
          <p:spPr>
            <a:xfrm>
              <a:off x="1142022" y="2334802"/>
              <a:ext cx="1577278" cy="1577690"/>
            </a:xfrm>
            <a:prstGeom prst="ellipse">
              <a:avLst/>
            </a:prstGeom>
            <a:solidFill>
              <a:srgbClr val="8B001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Calibri Light" panose="020F0302020204030204"/>
              </a:endParaRPr>
            </a:p>
          </p:txBody>
        </p:sp>
        <p:sp>
          <p:nvSpPr>
            <p:cNvPr id="8" name="Freeform 16"/>
            <p:cNvSpPr>
              <a:spLocks noChangeArrowheads="1"/>
            </p:cNvSpPr>
            <p:nvPr/>
          </p:nvSpPr>
          <p:spPr bwMode="auto">
            <a:xfrm>
              <a:off x="1622651" y="2640346"/>
              <a:ext cx="599175" cy="941234"/>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solidFill>
            <a:ln>
              <a:noFill/>
            </a:ln>
            <a:effectLst/>
          </p:spPr>
          <p:txBody>
            <a:bodyPr wrap="none" lIns="243852" tIns="121926" rIns="243852" bIns="121926" anchor="ctr"/>
            <a:lstStyle/>
            <a:p>
              <a:pPr>
                <a:defRPr/>
              </a:pPr>
              <a:endParaRPr lang="en-US" dirty="0">
                <a:latin typeface="Calibri Light" panose="020F0302020204030204"/>
              </a:endParaRPr>
            </a:p>
          </p:txBody>
        </p:sp>
      </p:grpSp>
      <p:cxnSp>
        <p:nvCxnSpPr>
          <p:cNvPr id="9" name="Straight Connector 107"/>
          <p:cNvCxnSpPr/>
          <p:nvPr/>
        </p:nvCxnSpPr>
        <p:spPr>
          <a:xfrm>
            <a:off x="1433840" y="2910099"/>
            <a:ext cx="0" cy="591422"/>
          </a:xfrm>
          <a:prstGeom prst="line">
            <a:avLst/>
          </a:prstGeom>
          <a:ln w="28575" cmpd="sng">
            <a:solidFill>
              <a:schemeClr val="bg1">
                <a:lumMod val="75000"/>
              </a:schemeClr>
            </a:solidFill>
            <a:tailEnd type="oval"/>
          </a:ln>
          <a:effectLst/>
        </p:spPr>
        <p:style>
          <a:lnRef idx="2">
            <a:schemeClr val="accent1"/>
          </a:lnRef>
          <a:fillRef idx="0">
            <a:schemeClr val="accent1"/>
          </a:fillRef>
          <a:effectRef idx="1">
            <a:schemeClr val="accent1"/>
          </a:effectRef>
          <a:fontRef idx="minor">
            <a:schemeClr val="tx1"/>
          </a:fontRef>
        </p:style>
      </p:cxnSp>
      <p:grpSp>
        <p:nvGrpSpPr>
          <p:cNvPr id="10" name="组合 9"/>
          <p:cNvGrpSpPr/>
          <p:nvPr/>
        </p:nvGrpSpPr>
        <p:grpSpPr>
          <a:xfrm>
            <a:off x="2559019" y="1939370"/>
            <a:ext cx="690269" cy="687336"/>
            <a:chOff x="3466184" y="2638764"/>
            <a:chExt cx="934967" cy="935210"/>
          </a:xfrm>
        </p:grpSpPr>
        <p:sp>
          <p:nvSpPr>
            <p:cNvPr id="11" name="Oval 91"/>
            <p:cNvSpPr/>
            <p:nvPr/>
          </p:nvSpPr>
          <p:spPr>
            <a:xfrm>
              <a:off x="3466184" y="2638764"/>
              <a:ext cx="934967" cy="935210"/>
            </a:xfrm>
            <a:prstGeom prst="ellipse">
              <a:avLst/>
            </a:prstGeom>
            <a:solidFill>
              <a:srgbClr val="FFC000"/>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Calibri Light" panose="020F0302020204030204"/>
              </a:endParaRPr>
            </a:p>
          </p:txBody>
        </p:sp>
        <p:sp>
          <p:nvSpPr>
            <p:cNvPr id="12" name="Freeform 17"/>
            <p:cNvSpPr>
              <a:spLocks noChangeArrowheads="1"/>
            </p:cNvSpPr>
            <p:nvPr/>
          </p:nvSpPr>
          <p:spPr bwMode="auto">
            <a:xfrm>
              <a:off x="3765603" y="2842545"/>
              <a:ext cx="341347" cy="476215"/>
            </a:xfrm>
            <a:custGeom>
              <a:avLst/>
              <a:gdLst>
                <a:gd name="T0" fmla="*/ 326 w 503"/>
                <a:gd name="T1" fmla="*/ 142 h 703"/>
                <a:gd name="T2" fmla="*/ 168 w 503"/>
                <a:gd name="T3" fmla="*/ 142 h 703"/>
                <a:gd name="T4" fmla="*/ 168 w 503"/>
                <a:gd name="T5" fmla="*/ 134 h 703"/>
                <a:gd name="T6" fmla="*/ 184 w 503"/>
                <a:gd name="T7" fmla="*/ 125 h 703"/>
                <a:gd name="T8" fmla="*/ 310 w 503"/>
                <a:gd name="T9" fmla="*/ 125 h 703"/>
                <a:gd name="T10" fmla="*/ 343 w 503"/>
                <a:gd name="T11" fmla="*/ 0 h 703"/>
                <a:gd name="T12" fmla="*/ 151 w 503"/>
                <a:gd name="T13" fmla="*/ 0 h 703"/>
                <a:gd name="T14" fmla="*/ 176 w 503"/>
                <a:gd name="T15" fmla="*/ 125 h 703"/>
                <a:gd name="T16" fmla="*/ 67 w 503"/>
                <a:gd name="T17" fmla="*/ 67 h 703"/>
                <a:gd name="T18" fmla="*/ 75 w 503"/>
                <a:gd name="T19" fmla="*/ 84 h 703"/>
                <a:gd name="T20" fmla="*/ 168 w 503"/>
                <a:gd name="T21" fmla="*/ 134 h 703"/>
                <a:gd name="T22" fmla="*/ 92 w 503"/>
                <a:gd name="T23" fmla="*/ 134 h 703"/>
                <a:gd name="T24" fmla="*/ 84 w 503"/>
                <a:gd name="T25" fmla="*/ 142 h 703"/>
                <a:gd name="T26" fmla="*/ 126 w 503"/>
                <a:gd name="T27" fmla="*/ 159 h 703"/>
                <a:gd name="T28" fmla="*/ 151 w 503"/>
                <a:gd name="T29" fmla="*/ 151 h 703"/>
                <a:gd name="T30" fmla="*/ 0 w 503"/>
                <a:gd name="T31" fmla="*/ 460 h 703"/>
                <a:gd name="T32" fmla="*/ 251 w 503"/>
                <a:gd name="T33" fmla="*/ 702 h 703"/>
                <a:gd name="T34" fmla="*/ 502 w 503"/>
                <a:gd name="T35" fmla="*/ 452 h 703"/>
                <a:gd name="T36" fmla="*/ 326 w 503"/>
                <a:gd name="T37" fmla="*/ 142 h 703"/>
                <a:gd name="T38" fmla="*/ 318 w 503"/>
                <a:gd name="T39" fmla="*/ 535 h 703"/>
                <a:gd name="T40" fmla="*/ 276 w 503"/>
                <a:gd name="T41" fmla="*/ 560 h 703"/>
                <a:gd name="T42" fmla="*/ 276 w 503"/>
                <a:gd name="T43" fmla="*/ 602 h 703"/>
                <a:gd name="T44" fmla="*/ 234 w 503"/>
                <a:gd name="T45" fmla="*/ 602 h 703"/>
                <a:gd name="T46" fmla="*/ 226 w 503"/>
                <a:gd name="T47" fmla="*/ 560 h 703"/>
                <a:gd name="T48" fmla="*/ 176 w 503"/>
                <a:gd name="T49" fmla="*/ 535 h 703"/>
                <a:gd name="T50" fmla="*/ 151 w 503"/>
                <a:gd name="T51" fmla="*/ 485 h 703"/>
                <a:gd name="T52" fmla="*/ 151 w 503"/>
                <a:gd name="T53" fmla="*/ 468 h 703"/>
                <a:gd name="T54" fmla="*/ 193 w 503"/>
                <a:gd name="T55" fmla="*/ 468 h 703"/>
                <a:gd name="T56" fmla="*/ 193 w 503"/>
                <a:gd name="T57" fmla="*/ 476 h 703"/>
                <a:gd name="T58" fmla="*/ 209 w 503"/>
                <a:gd name="T59" fmla="*/ 510 h 703"/>
                <a:gd name="T60" fmla="*/ 251 w 503"/>
                <a:gd name="T61" fmla="*/ 527 h 703"/>
                <a:gd name="T62" fmla="*/ 293 w 503"/>
                <a:gd name="T63" fmla="*/ 510 h 703"/>
                <a:gd name="T64" fmla="*/ 310 w 503"/>
                <a:gd name="T65" fmla="*/ 476 h 703"/>
                <a:gd name="T66" fmla="*/ 293 w 503"/>
                <a:gd name="T67" fmla="*/ 443 h 703"/>
                <a:gd name="T68" fmla="*/ 243 w 503"/>
                <a:gd name="T69" fmla="*/ 426 h 703"/>
                <a:gd name="T70" fmla="*/ 184 w 503"/>
                <a:gd name="T71" fmla="*/ 393 h 703"/>
                <a:gd name="T72" fmla="*/ 159 w 503"/>
                <a:gd name="T73" fmla="*/ 351 h 703"/>
                <a:gd name="T74" fmla="*/ 184 w 503"/>
                <a:gd name="T75" fmla="*/ 293 h 703"/>
                <a:gd name="T76" fmla="*/ 226 w 503"/>
                <a:gd name="T77" fmla="*/ 276 h 703"/>
                <a:gd name="T78" fmla="*/ 226 w 503"/>
                <a:gd name="T79" fmla="*/ 234 h 703"/>
                <a:gd name="T80" fmla="*/ 268 w 503"/>
                <a:gd name="T81" fmla="*/ 234 h 703"/>
                <a:gd name="T82" fmla="*/ 268 w 503"/>
                <a:gd name="T83" fmla="*/ 267 h 703"/>
                <a:gd name="T84" fmla="*/ 318 w 503"/>
                <a:gd name="T85" fmla="*/ 293 h 703"/>
                <a:gd name="T86" fmla="*/ 343 w 503"/>
                <a:gd name="T87" fmla="*/ 351 h 703"/>
                <a:gd name="T88" fmla="*/ 301 w 503"/>
                <a:gd name="T89" fmla="*/ 351 h 703"/>
                <a:gd name="T90" fmla="*/ 284 w 503"/>
                <a:gd name="T91" fmla="*/ 318 h 703"/>
                <a:gd name="T92" fmla="*/ 251 w 503"/>
                <a:gd name="T93" fmla="*/ 301 h 703"/>
                <a:gd name="T94" fmla="*/ 218 w 503"/>
                <a:gd name="T95" fmla="*/ 318 h 703"/>
                <a:gd name="T96" fmla="*/ 201 w 503"/>
                <a:gd name="T97" fmla="*/ 343 h 703"/>
                <a:gd name="T98" fmla="*/ 218 w 503"/>
                <a:gd name="T99" fmla="*/ 376 h 703"/>
                <a:gd name="T100" fmla="*/ 260 w 503"/>
                <a:gd name="T101" fmla="*/ 393 h 703"/>
                <a:gd name="T102" fmla="*/ 326 w 503"/>
                <a:gd name="T103" fmla="*/ 426 h 703"/>
                <a:gd name="T104" fmla="*/ 351 w 503"/>
                <a:gd name="T105" fmla="*/ 476 h 703"/>
                <a:gd name="T106" fmla="*/ 318 w 503"/>
                <a:gd name="T107" fmla="*/ 535 h 703"/>
                <a:gd name="T108" fmla="*/ 318 w 503"/>
                <a:gd name="T109" fmla="*/ 535 h 703"/>
                <a:gd name="T110" fmla="*/ 318 w 503"/>
                <a:gd name="T111" fmla="*/ 535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3" h="703">
                  <a:moveTo>
                    <a:pt x="326" y="142"/>
                  </a:moveTo>
                  <a:cubicBezTo>
                    <a:pt x="168" y="142"/>
                    <a:pt x="168" y="142"/>
                    <a:pt x="168" y="142"/>
                  </a:cubicBezTo>
                  <a:cubicBezTo>
                    <a:pt x="168" y="134"/>
                    <a:pt x="168" y="134"/>
                    <a:pt x="168" y="134"/>
                  </a:cubicBezTo>
                  <a:cubicBezTo>
                    <a:pt x="184" y="125"/>
                    <a:pt x="184" y="125"/>
                    <a:pt x="184" y="125"/>
                  </a:cubicBezTo>
                  <a:cubicBezTo>
                    <a:pt x="310" y="125"/>
                    <a:pt x="310" y="125"/>
                    <a:pt x="310" y="125"/>
                  </a:cubicBezTo>
                  <a:cubicBezTo>
                    <a:pt x="343" y="0"/>
                    <a:pt x="343" y="0"/>
                    <a:pt x="343" y="0"/>
                  </a:cubicBezTo>
                  <a:cubicBezTo>
                    <a:pt x="151" y="0"/>
                    <a:pt x="151" y="0"/>
                    <a:pt x="151" y="0"/>
                  </a:cubicBezTo>
                  <a:cubicBezTo>
                    <a:pt x="176" y="125"/>
                    <a:pt x="176" y="125"/>
                    <a:pt x="176" y="125"/>
                  </a:cubicBezTo>
                  <a:cubicBezTo>
                    <a:pt x="159" y="100"/>
                    <a:pt x="109" y="50"/>
                    <a:pt x="67" y="67"/>
                  </a:cubicBezTo>
                  <a:cubicBezTo>
                    <a:pt x="75" y="84"/>
                    <a:pt x="75" y="84"/>
                    <a:pt x="75" y="84"/>
                  </a:cubicBezTo>
                  <a:cubicBezTo>
                    <a:pt x="109" y="67"/>
                    <a:pt x="159" y="117"/>
                    <a:pt x="168" y="134"/>
                  </a:cubicBezTo>
                  <a:cubicBezTo>
                    <a:pt x="142" y="142"/>
                    <a:pt x="109" y="151"/>
                    <a:pt x="92" y="134"/>
                  </a:cubicBezTo>
                  <a:cubicBezTo>
                    <a:pt x="84" y="142"/>
                    <a:pt x="84" y="142"/>
                    <a:pt x="84" y="142"/>
                  </a:cubicBezTo>
                  <a:cubicBezTo>
                    <a:pt x="92" y="151"/>
                    <a:pt x="109" y="159"/>
                    <a:pt x="126" y="159"/>
                  </a:cubicBezTo>
                  <a:cubicBezTo>
                    <a:pt x="134" y="159"/>
                    <a:pt x="142" y="159"/>
                    <a:pt x="151" y="151"/>
                  </a:cubicBezTo>
                  <a:cubicBezTo>
                    <a:pt x="67" y="217"/>
                    <a:pt x="0" y="351"/>
                    <a:pt x="0" y="460"/>
                  </a:cubicBezTo>
                  <a:cubicBezTo>
                    <a:pt x="0" y="594"/>
                    <a:pt x="117" y="702"/>
                    <a:pt x="251" y="702"/>
                  </a:cubicBezTo>
                  <a:cubicBezTo>
                    <a:pt x="393" y="702"/>
                    <a:pt x="502" y="594"/>
                    <a:pt x="502" y="452"/>
                  </a:cubicBezTo>
                  <a:cubicBezTo>
                    <a:pt x="502" y="343"/>
                    <a:pt x="427" y="192"/>
                    <a:pt x="326" y="142"/>
                  </a:cubicBezTo>
                  <a:close/>
                  <a:moveTo>
                    <a:pt x="318" y="535"/>
                  </a:moveTo>
                  <a:cubicBezTo>
                    <a:pt x="310" y="552"/>
                    <a:pt x="293" y="552"/>
                    <a:pt x="276" y="560"/>
                  </a:cubicBezTo>
                  <a:cubicBezTo>
                    <a:pt x="276" y="602"/>
                    <a:pt x="276" y="602"/>
                    <a:pt x="276" y="602"/>
                  </a:cubicBezTo>
                  <a:cubicBezTo>
                    <a:pt x="234" y="602"/>
                    <a:pt x="234" y="602"/>
                    <a:pt x="234" y="602"/>
                  </a:cubicBezTo>
                  <a:cubicBezTo>
                    <a:pt x="226" y="560"/>
                    <a:pt x="226" y="560"/>
                    <a:pt x="226" y="560"/>
                  </a:cubicBezTo>
                  <a:cubicBezTo>
                    <a:pt x="209" y="560"/>
                    <a:pt x="193" y="552"/>
                    <a:pt x="176" y="535"/>
                  </a:cubicBezTo>
                  <a:cubicBezTo>
                    <a:pt x="159" y="518"/>
                    <a:pt x="151" y="502"/>
                    <a:pt x="151" y="485"/>
                  </a:cubicBezTo>
                  <a:cubicBezTo>
                    <a:pt x="151" y="468"/>
                    <a:pt x="151" y="468"/>
                    <a:pt x="151" y="468"/>
                  </a:cubicBezTo>
                  <a:cubicBezTo>
                    <a:pt x="193" y="468"/>
                    <a:pt x="193" y="468"/>
                    <a:pt x="193" y="468"/>
                  </a:cubicBezTo>
                  <a:cubicBezTo>
                    <a:pt x="193" y="476"/>
                    <a:pt x="193" y="476"/>
                    <a:pt x="193" y="476"/>
                  </a:cubicBezTo>
                  <a:cubicBezTo>
                    <a:pt x="193" y="493"/>
                    <a:pt x="201" y="502"/>
                    <a:pt x="209" y="510"/>
                  </a:cubicBezTo>
                  <a:cubicBezTo>
                    <a:pt x="218" y="518"/>
                    <a:pt x="234" y="527"/>
                    <a:pt x="251" y="527"/>
                  </a:cubicBezTo>
                  <a:cubicBezTo>
                    <a:pt x="268" y="527"/>
                    <a:pt x="284" y="518"/>
                    <a:pt x="293" y="510"/>
                  </a:cubicBezTo>
                  <a:cubicBezTo>
                    <a:pt x="301" y="502"/>
                    <a:pt x="310" y="493"/>
                    <a:pt x="310" y="476"/>
                  </a:cubicBezTo>
                  <a:cubicBezTo>
                    <a:pt x="310" y="460"/>
                    <a:pt x="301" y="452"/>
                    <a:pt x="293" y="443"/>
                  </a:cubicBezTo>
                  <a:cubicBezTo>
                    <a:pt x="284" y="435"/>
                    <a:pt x="268" y="426"/>
                    <a:pt x="243" y="426"/>
                  </a:cubicBezTo>
                  <a:cubicBezTo>
                    <a:pt x="218" y="418"/>
                    <a:pt x="193" y="410"/>
                    <a:pt x="184" y="393"/>
                  </a:cubicBezTo>
                  <a:cubicBezTo>
                    <a:pt x="168" y="385"/>
                    <a:pt x="159" y="368"/>
                    <a:pt x="159" y="351"/>
                  </a:cubicBezTo>
                  <a:cubicBezTo>
                    <a:pt x="159" y="326"/>
                    <a:pt x="168" y="309"/>
                    <a:pt x="184" y="293"/>
                  </a:cubicBezTo>
                  <a:cubicBezTo>
                    <a:pt x="201" y="284"/>
                    <a:pt x="209" y="276"/>
                    <a:pt x="226" y="276"/>
                  </a:cubicBezTo>
                  <a:cubicBezTo>
                    <a:pt x="226" y="234"/>
                    <a:pt x="226" y="234"/>
                    <a:pt x="226" y="234"/>
                  </a:cubicBezTo>
                  <a:cubicBezTo>
                    <a:pt x="268" y="234"/>
                    <a:pt x="268" y="234"/>
                    <a:pt x="268" y="234"/>
                  </a:cubicBezTo>
                  <a:cubicBezTo>
                    <a:pt x="268" y="267"/>
                    <a:pt x="268" y="267"/>
                    <a:pt x="268" y="267"/>
                  </a:cubicBezTo>
                  <a:cubicBezTo>
                    <a:pt x="293" y="276"/>
                    <a:pt x="310" y="276"/>
                    <a:pt x="318" y="293"/>
                  </a:cubicBezTo>
                  <a:cubicBezTo>
                    <a:pt x="335" y="301"/>
                    <a:pt x="343" y="326"/>
                    <a:pt x="343" y="351"/>
                  </a:cubicBezTo>
                  <a:cubicBezTo>
                    <a:pt x="301" y="351"/>
                    <a:pt x="301" y="351"/>
                    <a:pt x="301" y="351"/>
                  </a:cubicBezTo>
                  <a:cubicBezTo>
                    <a:pt x="301" y="334"/>
                    <a:pt x="293" y="326"/>
                    <a:pt x="284" y="318"/>
                  </a:cubicBezTo>
                  <a:cubicBezTo>
                    <a:pt x="284" y="309"/>
                    <a:pt x="268" y="301"/>
                    <a:pt x="251" y="301"/>
                  </a:cubicBezTo>
                  <a:cubicBezTo>
                    <a:pt x="234" y="301"/>
                    <a:pt x="226" y="309"/>
                    <a:pt x="218" y="318"/>
                  </a:cubicBezTo>
                  <a:cubicBezTo>
                    <a:pt x="209" y="326"/>
                    <a:pt x="201" y="334"/>
                    <a:pt x="201" y="343"/>
                  </a:cubicBezTo>
                  <a:cubicBezTo>
                    <a:pt x="201" y="360"/>
                    <a:pt x="209" y="368"/>
                    <a:pt x="218" y="376"/>
                  </a:cubicBezTo>
                  <a:cubicBezTo>
                    <a:pt x="226" y="385"/>
                    <a:pt x="234" y="385"/>
                    <a:pt x="260" y="393"/>
                  </a:cubicBezTo>
                  <a:cubicBezTo>
                    <a:pt x="284" y="401"/>
                    <a:pt x="310" y="410"/>
                    <a:pt x="326" y="426"/>
                  </a:cubicBezTo>
                  <a:cubicBezTo>
                    <a:pt x="343" y="435"/>
                    <a:pt x="351" y="452"/>
                    <a:pt x="351" y="476"/>
                  </a:cubicBezTo>
                  <a:cubicBezTo>
                    <a:pt x="351" y="502"/>
                    <a:pt x="343" y="518"/>
                    <a:pt x="318" y="535"/>
                  </a:cubicBezTo>
                  <a:close/>
                  <a:moveTo>
                    <a:pt x="318" y="535"/>
                  </a:moveTo>
                  <a:lnTo>
                    <a:pt x="318" y="535"/>
                  </a:lnTo>
                  <a:close/>
                </a:path>
              </a:pathLst>
            </a:custGeom>
            <a:solidFill>
              <a:schemeClr val="bg1"/>
            </a:solidFill>
            <a:ln>
              <a:noFill/>
            </a:ln>
            <a:effectLst/>
          </p:spPr>
          <p:txBody>
            <a:bodyPr wrap="none" lIns="243852" tIns="121926" rIns="243852" bIns="121926" anchor="ctr"/>
            <a:lstStyle/>
            <a:p>
              <a:pPr>
                <a:defRPr/>
              </a:pPr>
              <a:endParaRPr lang="en-US" dirty="0">
                <a:latin typeface="Calibri Light" panose="020F0302020204030204"/>
              </a:endParaRPr>
            </a:p>
          </p:txBody>
        </p:sp>
      </p:grpSp>
      <p:cxnSp>
        <p:nvCxnSpPr>
          <p:cNvPr id="13" name="Straight Connector 111"/>
          <p:cNvCxnSpPr/>
          <p:nvPr/>
        </p:nvCxnSpPr>
        <p:spPr>
          <a:xfrm>
            <a:off x="2895774" y="2667083"/>
            <a:ext cx="0" cy="344595"/>
          </a:xfrm>
          <a:prstGeom prst="line">
            <a:avLst/>
          </a:prstGeom>
          <a:ln w="28575" cmpd="sng">
            <a:solidFill>
              <a:schemeClr val="bg1">
                <a:lumMod val="75000"/>
              </a:schemeClr>
            </a:solidFill>
            <a:tailEnd type="oval"/>
          </a:ln>
          <a:effectLst/>
        </p:spPr>
        <p:style>
          <a:lnRef idx="2">
            <a:schemeClr val="accent1"/>
          </a:lnRef>
          <a:fillRef idx="0">
            <a:schemeClr val="accent1"/>
          </a:fillRef>
          <a:effectRef idx="1">
            <a:schemeClr val="accent1"/>
          </a:effectRef>
          <a:fontRef idx="minor">
            <a:schemeClr val="tx1"/>
          </a:fontRef>
        </p:style>
      </p:cxnSp>
      <p:grpSp>
        <p:nvGrpSpPr>
          <p:cNvPr id="14" name="组合 13"/>
          <p:cNvGrpSpPr/>
          <p:nvPr/>
        </p:nvGrpSpPr>
        <p:grpSpPr>
          <a:xfrm>
            <a:off x="3839251" y="1706680"/>
            <a:ext cx="1164475" cy="1159528"/>
            <a:chOff x="5200255" y="2322159"/>
            <a:chExt cx="1577278" cy="1577689"/>
          </a:xfrm>
        </p:grpSpPr>
        <p:sp>
          <p:nvSpPr>
            <p:cNvPr id="15" name="Oval 93"/>
            <p:cNvSpPr/>
            <p:nvPr/>
          </p:nvSpPr>
          <p:spPr>
            <a:xfrm>
              <a:off x="5200255" y="2322159"/>
              <a:ext cx="1577278" cy="1577689"/>
            </a:xfrm>
            <a:prstGeom prst="ellipse">
              <a:avLst/>
            </a:prstGeom>
            <a:solidFill>
              <a:srgbClr val="8B001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Calibri Light" panose="020F0302020204030204"/>
              </a:endParaRPr>
            </a:p>
          </p:txBody>
        </p:sp>
        <p:sp>
          <p:nvSpPr>
            <p:cNvPr id="16" name="Freeform 109"/>
            <p:cNvSpPr>
              <a:spLocks noChangeArrowheads="1"/>
            </p:cNvSpPr>
            <p:nvPr/>
          </p:nvSpPr>
          <p:spPr bwMode="auto">
            <a:xfrm>
              <a:off x="5547114" y="2625619"/>
              <a:ext cx="925584" cy="925825"/>
            </a:xfrm>
            <a:custGeom>
              <a:avLst/>
              <a:gdLst>
                <a:gd name="T0" fmla="*/ 552 w 1105"/>
                <a:gd name="T1" fmla="*/ 0 h 1105"/>
                <a:gd name="T2" fmla="*/ 0 w 1105"/>
                <a:gd name="T3" fmla="*/ 552 h 1105"/>
                <a:gd name="T4" fmla="*/ 552 w 1105"/>
                <a:gd name="T5" fmla="*/ 1104 h 1105"/>
                <a:gd name="T6" fmla="*/ 1104 w 1105"/>
                <a:gd name="T7" fmla="*/ 552 h 1105"/>
                <a:gd name="T8" fmla="*/ 552 w 1105"/>
                <a:gd name="T9" fmla="*/ 0 h 1105"/>
                <a:gd name="T10" fmla="*/ 552 w 1105"/>
                <a:gd name="T11" fmla="*/ 1012 h 1105"/>
                <a:gd name="T12" fmla="*/ 84 w 1105"/>
                <a:gd name="T13" fmla="*/ 552 h 1105"/>
                <a:gd name="T14" fmla="*/ 552 w 1105"/>
                <a:gd name="T15" fmla="*/ 84 h 1105"/>
                <a:gd name="T16" fmla="*/ 1012 w 1105"/>
                <a:gd name="T17" fmla="*/ 552 h 1105"/>
                <a:gd name="T18" fmla="*/ 552 w 1105"/>
                <a:gd name="T19" fmla="*/ 1012 h 1105"/>
                <a:gd name="T20" fmla="*/ 836 w 1105"/>
                <a:gd name="T21" fmla="*/ 410 h 1105"/>
                <a:gd name="T22" fmla="*/ 828 w 1105"/>
                <a:gd name="T23" fmla="*/ 452 h 1105"/>
                <a:gd name="T24" fmla="*/ 560 w 1105"/>
                <a:gd name="T25" fmla="*/ 636 h 1105"/>
                <a:gd name="T26" fmla="*/ 544 w 1105"/>
                <a:gd name="T27" fmla="*/ 636 h 1105"/>
                <a:gd name="T28" fmla="*/ 527 w 1105"/>
                <a:gd name="T29" fmla="*/ 636 h 1105"/>
                <a:gd name="T30" fmla="*/ 518 w 1105"/>
                <a:gd name="T31" fmla="*/ 611 h 1105"/>
                <a:gd name="T32" fmla="*/ 518 w 1105"/>
                <a:gd name="T33" fmla="*/ 218 h 1105"/>
                <a:gd name="T34" fmla="*/ 544 w 1105"/>
                <a:gd name="T35" fmla="*/ 184 h 1105"/>
                <a:gd name="T36" fmla="*/ 577 w 1105"/>
                <a:gd name="T37" fmla="*/ 218 h 1105"/>
                <a:gd name="T38" fmla="*/ 577 w 1105"/>
                <a:gd name="T39" fmla="*/ 552 h 1105"/>
                <a:gd name="T40" fmla="*/ 795 w 1105"/>
                <a:gd name="T41" fmla="*/ 402 h 1105"/>
                <a:gd name="T42" fmla="*/ 836 w 1105"/>
                <a:gd name="T43" fmla="*/ 410 h 1105"/>
                <a:gd name="T44" fmla="*/ 836 w 1105"/>
                <a:gd name="T45" fmla="*/ 410 h 1105"/>
                <a:gd name="T46" fmla="*/ 836 w 1105"/>
                <a:gd name="T47" fmla="*/ 410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5" h="1105">
                  <a:moveTo>
                    <a:pt x="552" y="0"/>
                  </a:moveTo>
                  <a:cubicBezTo>
                    <a:pt x="243" y="0"/>
                    <a:pt x="0" y="243"/>
                    <a:pt x="0" y="552"/>
                  </a:cubicBezTo>
                  <a:cubicBezTo>
                    <a:pt x="0" y="853"/>
                    <a:pt x="243" y="1104"/>
                    <a:pt x="552" y="1104"/>
                  </a:cubicBezTo>
                  <a:cubicBezTo>
                    <a:pt x="853" y="1104"/>
                    <a:pt x="1104" y="853"/>
                    <a:pt x="1104" y="552"/>
                  </a:cubicBezTo>
                  <a:cubicBezTo>
                    <a:pt x="1104" y="243"/>
                    <a:pt x="853" y="0"/>
                    <a:pt x="552" y="0"/>
                  </a:cubicBezTo>
                  <a:close/>
                  <a:moveTo>
                    <a:pt x="552" y="1012"/>
                  </a:moveTo>
                  <a:cubicBezTo>
                    <a:pt x="293" y="1012"/>
                    <a:pt x="84" y="803"/>
                    <a:pt x="84" y="552"/>
                  </a:cubicBezTo>
                  <a:cubicBezTo>
                    <a:pt x="84" y="293"/>
                    <a:pt x="293" y="84"/>
                    <a:pt x="552" y="84"/>
                  </a:cubicBezTo>
                  <a:cubicBezTo>
                    <a:pt x="803" y="84"/>
                    <a:pt x="1012" y="293"/>
                    <a:pt x="1012" y="552"/>
                  </a:cubicBezTo>
                  <a:cubicBezTo>
                    <a:pt x="1012" y="803"/>
                    <a:pt x="803" y="1012"/>
                    <a:pt x="552" y="1012"/>
                  </a:cubicBezTo>
                  <a:close/>
                  <a:moveTo>
                    <a:pt x="836" y="410"/>
                  </a:moveTo>
                  <a:cubicBezTo>
                    <a:pt x="845" y="419"/>
                    <a:pt x="845" y="435"/>
                    <a:pt x="828" y="452"/>
                  </a:cubicBezTo>
                  <a:cubicBezTo>
                    <a:pt x="560" y="636"/>
                    <a:pt x="560" y="636"/>
                    <a:pt x="560" y="636"/>
                  </a:cubicBezTo>
                  <a:cubicBezTo>
                    <a:pt x="552" y="636"/>
                    <a:pt x="552" y="636"/>
                    <a:pt x="544" y="636"/>
                  </a:cubicBezTo>
                  <a:cubicBezTo>
                    <a:pt x="544" y="636"/>
                    <a:pt x="535" y="636"/>
                    <a:pt x="527" y="636"/>
                  </a:cubicBezTo>
                  <a:cubicBezTo>
                    <a:pt x="518" y="628"/>
                    <a:pt x="518" y="619"/>
                    <a:pt x="518" y="611"/>
                  </a:cubicBezTo>
                  <a:cubicBezTo>
                    <a:pt x="518" y="218"/>
                    <a:pt x="518" y="218"/>
                    <a:pt x="518" y="218"/>
                  </a:cubicBezTo>
                  <a:cubicBezTo>
                    <a:pt x="518" y="201"/>
                    <a:pt x="527" y="184"/>
                    <a:pt x="544" y="184"/>
                  </a:cubicBezTo>
                  <a:cubicBezTo>
                    <a:pt x="560" y="184"/>
                    <a:pt x="577" y="201"/>
                    <a:pt x="577" y="218"/>
                  </a:cubicBezTo>
                  <a:cubicBezTo>
                    <a:pt x="577" y="552"/>
                    <a:pt x="577" y="552"/>
                    <a:pt x="577" y="552"/>
                  </a:cubicBezTo>
                  <a:cubicBezTo>
                    <a:pt x="795" y="402"/>
                    <a:pt x="795" y="402"/>
                    <a:pt x="795" y="402"/>
                  </a:cubicBezTo>
                  <a:cubicBezTo>
                    <a:pt x="811" y="393"/>
                    <a:pt x="828" y="393"/>
                    <a:pt x="836" y="410"/>
                  </a:cubicBezTo>
                  <a:close/>
                  <a:moveTo>
                    <a:pt x="836" y="410"/>
                  </a:moveTo>
                  <a:lnTo>
                    <a:pt x="836" y="410"/>
                  </a:lnTo>
                  <a:close/>
                </a:path>
              </a:pathLst>
            </a:custGeom>
            <a:solidFill>
              <a:schemeClr val="bg1"/>
            </a:solidFill>
            <a:ln>
              <a:noFill/>
            </a:ln>
            <a:effectLst/>
          </p:spPr>
          <p:txBody>
            <a:bodyPr wrap="none" lIns="243852" tIns="121926" rIns="243852" bIns="121926" anchor="ctr"/>
            <a:lstStyle/>
            <a:p>
              <a:pPr>
                <a:defRPr/>
              </a:pPr>
              <a:endParaRPr lang="en-US" dirty="0">
                <a:latin typeface="Calibri Light" panose="020F0302020204030204"/>
              </a:endParaRPr>
            </a:p>
          </p:txBody>
        </p:sp>
      </p:grpSp>
      <p:cxnSp>
        <p:nvCxnSpPr>
          <p:cNvPr id="17" name="Straight Connector 115"/>
          <p:cNvCxnSpPr/>
          <p:nvPr/>
        </p:nvCxnSpPr>
        <p:spPr>
          <a:xfrm>
            <a:off x="4444117" y="2901771"/>
            <a:ext cx="0" cy="591422"/>
          </a:xfrm>
          <a:prstGeom prst="line">
            <a:avLst/>
          </a:prstGeom>
          <a:ln w="28575" cmpd="sng">
            <a:solidFill>
              <a:schemeClr val="bg1">
                <a:lumMod val="75000"/>
              </a:schemeClr>
            </a:solidFill>
            <a:tailEnd type="oval"/>
          </a:ln>
          <a:effectLst/>
        </p:spPr>
        <p:style>
          <a:lnRef idx="2">
            <a:schemeClr val="accent1"/>
          </a:lnRef>
          <a:fillRef idx="0">
            <a:schemeClr val="accent1"/>
          </a:fillRef>
          <a:effectRef idx="1">
            <a:schemeClr val="accent1"/>
          </a:effectRef>
          <a:fontRef idx="minor">
            <a:schemeClr val="tx1"/>
          </a:fontRef>
        </p:style>
      </p:cxnSp>
      <p:cxnSp>
        <p:nvCxnSpPr>
          <p:cNvPr id="18" name="Straight Connector 119"/>
          <p:cNvCxnSpPr/>
          <p:nvPr/>
        </p:nvCxnSpPr>
        <p:spPr>
          <a:xfrm>
            <a:off x="5963730" y="2667084"/>
            <a:ext cx="0" cy="344595"/>
          </a:xfrm>
          <a:prstGeom prst="line">
            <a:avLst/>
          </a:prstGeom>
          <a:ln w="28575" cmpd="sng">
            <a:solidFill>
              <a:schemeClr val="bg1">
                <a:lumMod val="75000"/>
              </a:schemeClr>
            </a:solidFill>
            <a:tailEnd type="oval"/>
          </a:ln>
          <a:effectLst/>
        </p:spPr>
        <p:style>
          <a:lnRef idx="2">
            <a:schemeClr val="accent1"/>
          </a:lnRef>
          <a:fillRef idx="0">
            <a:schemeClr val="accent1"/>
          </a:fillRef>
          <a:effectRef idx="1">
            <a:schemeClr val="accent1"/>
          </a:effectRef>
          <a:fontRef idx="minor">
            <a:schemeClr val="tx1"/>
          </a:fontRef>
        </p:style>
      </p:cxnSp>
      <p:grpSp>
        <p:nvGrpSpPr>
          <p:cNvPr id="19" name="组合 18"/>
          <p:cNvGrpSpPr/>
          <p:nvPr/>
        </p:nvGrpSpPr>
        <p:grpSpPr>
          <a:xfrm>
            <a:off x="5607279" y="1939370"/>
            <a:ext cx="690269" cy="687336"/>
            <a:chOff x="7595045" y="2638765"/>
            <a:chExt cx="934967" cy="935210"/>
          </a:xfrm>
        </p:grpSpPr>
        <p:sp>
          <p:nvSpPr>
            <p:cNvPr id="20" name="Oval 94"/>
            <p:cNvSpPr/>
            <p:nvPr/>
          </p:nvSpPr>
          <p:spPr>
            <a:xfrm>
              <a:off x="7595045" y="2638765"/>
              <a:ext cx="934967" cy="935210"/>
            </a:xfrm>
            <a:prstGeom prst="ellipse">
              <a:avLst/>
            </a:prstGeom>
            <a:solidFill>
              <a:srgbClr val="FFC000"/>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Calibri Light" panose="020F0302020204030204"/>
              </a:endParaRPr>
            </a:p>
          </p:txBody>
        </p:sp>
        <p:grpSp>
          <p:nvGrpSpPr>
            <p:cNvPr id="21" name="Group 4698"/>
            <p:cNvGrpSpPr/>
            <p:nvPr/>
          </p:nvGrpSpPr>
          <p:grpSpPr bwMode="auto">
            <a:xfrm>
              <a:off x="7822552" y="2868338"/>
              <a:ext cx="457522" cy="448452"/>
              <a:chOff x="5427663" y="4046537"/>
              <a:chExt cx="395287" cy="387350"/>
            </a:xfrm>
            <a:solidFill>
              <a:schemeClr val="bg1"/>
            </a:solidFill>
          </p:grpSpPr>
          <p:sp>
            <p:nvSpPr>
              <p:cNvPr id="22" name="Freeform 418"/>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 name="T46" fmla="*/ 301 w 520"/>
                  <a:gd name="T47" fmla="*/ 75 h 511"/>
                  <a:gd name="T48" fmla="*/ 301 w 520"/>
                  <a:gd name="T49"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close/>
                    <a:moveTo>
                      <a:pt x="301" y="75"/>
                    </a:moveTo>
                    <a:lnTo>
                      <a:pt x="301" y="75"/>
                    </a:lnTo>
                    <a:close/>
                  </a:path>
                </a:pathLst>
              </a:custGeom>
              <a:grpFill/>
              <a:ln>
                <a:noFill/>
              </a:ln>
              <a:effectLst/>
            </p:spPr>
            <p:txBody>
              <a:bodyPr wrap="none" anchor="ctr"/>
              <a:lstStyle/>
              <a:p>
                <a:pPr>
                  <a:defRPr/>
                </a:pPr>
                <a:endParaRPr lang="en-US" dirty="0">
                  <a:latin typeface="Calibri Light" panose="020F0302020204030204"/>
                </a:endParaRPr>
              </a:p>
            </p:txBody>
          </p:sp>
          <p:sp>
            <p:nvSpPr>
              <p:cNvPr id="23" name="Freeform 419"/>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path>
                </a:pathLst>
              </a:custGeom>
              <a:grpFill/>
              <a:ln>
                <a:noFill/>
              </a:ln>
              <a:effectLst/>
            </p:spPr>
            <p:txBody>
              <a:bodyPr wrap="none" anchor="ctr"/>
              <a:lstStyle/>
              <a:p>
                <a:pPr>
                  <a:defRPr/>
                </a:pPr>
                <a:endParaRPr lang="en-US" dirty="0">
                  <a:latin typeface="Calibri Light" panose="020F0302020204030204"/>
                </a:endParaRPr>
              </a:p>
            </p:txBody>
          </p:sp>
          <p:sp>
            <p:nvSpPr>
              <p:cNvPr id="24" name="Freeform 420"/>
              <p:cNvSpPr>
                <a:spLocks noChangeArrowheads="1"/>
              </p:cNvSpPr>
              <p:nvPr/>
            </p:nvSpPr>
            <p:spPr bwMode="auto">
              <a:xfrm>
                <a:off x="5743575" y="40735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defRPr/>
                </a:pPr>
                <a:endParaRPr lang="en-US" dirty="0">
                  <a:latin typeface="Calibri Light" panose="020F0302020204030204"/>
                </a:endParaRPr>
              </a:p>
            </p:txBody>
          </p:sp>
          <p:sp>
            <p:nvSpPr>
              <p:cNvPr id="25" name="Freeform 421"/>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 name="T54" fmla="*/ 451 w 569"/>
                  <a:gd name="T55" fmla="*/ 158 h 569"/>
                  <a:gd name="T56" fmla="*/ 451 w 569"/>
                  <a:gd name="T57"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close/>
                    <a:moveTo>
                      <a:pt x="451" y="158"/>
                    </a:moveTo>
                    <a:lnTo>
                      <a:pt x="451" y="158"/>
                    </a:lnTo>
                    <a:close/>
                  </a:path>
                </a:pathLst>
              </a:custGeom>
              <a:grpFill/>
              <a:ln>
                <a:noFill/>
              </a:ln>
              <a:effectLst/>
            </p:spPr>
            <p:txBody>
              <a:bodyPr wrap="none" anchor="ctr"/>
              <a:lstStyle/>
              <a:p>
                <a:pPr>
                  <a:defRPr/>
                </a:pPr>
                <a:endParaRPr lang="en-US" dirty="0">
                  <a:latin typeface="Calibri Light" panose="020F0302020204030204"/>
                </a:endParaRPr>
              </a:p>
            </p:txBody>
          </p:sp>
          <p:sp>
            <p:nvSpPr>
              <p:cNvPr id="26" name="Freeform 422"/>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path>
                </a:pathLst>
              </a:custGeom>
              <a:grpFill/>
              <a:ln>
                <a:noFill/>
              </a:ln>
              <a:effectLst/>
            </p:spPr>
            <p:txBody>
              <a:bodyPr wrap="none" anchor="ctr"/>
              <a:lstStyle/>
              <a:p>
                <a:pPr>
                  <a:defRPr/>
                </a:pPr>
                <a:endParaRPr lang="en-US" dirty="0">
                  <a:latin typeface="Calibri Light" panose="020F0302020204030204"/>
                </a:endParaRPr>
              </a:p>
            </p:txBody>
          </p:sp>
          <p:sp>
            <p:nvSpPr>
              <p:cNvPr id="27" name="Freeform 423"/>
              <p:cNvSpPr>
                <a:spLocks noChangeArrowheads="1"/>
              </p:cNvSpPr>
              <p:nvPr/>
            </p:nvSpPr>
            <p:spPr bwMode="auto">
              <a:xfrm>
                <a:off x="5591175" y="4286249"/>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defRPr/>
                </a:pPr>
                <a:endParaRPr lang="en-US" dirty="0">
                  <a:latin typeface="Calibri Light" panose="020F0302020204030204"/>
                </a:endParaRPr>
              </a:p>
            </p:txBody>
          </p:sp>
          <p:sp>
            <p:nvSpPr>
              <p:cNvPr id="28" name="Freeform 424"/>
              <p:cNvSpPr>
                <a:spLocks noChangeArrowheads="1"/>
              </p:cNvSpPr>
              <p:nvPr/>
            </p:nvSpPr>
            <p:spPr bwMode="auto">
              <a:xfrm>
                <a:off x="5473700" y="4070349"/>
                <a:ext cx="312738" cy="319088"/>
              </a:xfrm>
              <a:custGeom>
                <a:avLst/>
                <a:gdLst>
                  <a:gd name="T0" fmla="*/ 318 w 870"/>
                  <a:gd name="T1" fmla="*/ 142 h 887"/>
                  <a:gd name="T2" fmla="*/ 167 w 870"/>
                  <a:gd name="T3" fmla="*/ 0 h 887"/>
                  <a:gd name="T4" fmla="*/ 0 w 870"/>
                  <a:gd name="T5" fmla="*/ 167 h 887"/>
                  <a:gd name="T6" fmla="*/ 142 w 870"/>
                  <a:gd name="T7" fmla="*/ 317 h 887"/>
                  <a:gd name="T8" fmla="*/ 594 w 870"/>
                  <a:gd name="T9" fmla="*/ 760 h 887"/>
                  <a:gd name="T10" fmla="*/ 869 w 870"/>
                  <a:gd name="T11" fmla="*/ 886 h 887"/>
                  <a:gd name="T12" fmla="*/ 769 w 870"/>
                  <a:gd name="T13" fmla="*/ 601 h 887"/>
                  <a:gd name="T14" fmla="*/ 318 w 870"/>
                  <a:gd name="T15" fmla="*/ 142 h 887"/>
                  <a:gd name="T16" fmla="*/ 117 w 870"/>
                  <a:gd name="T17" fmla="*/ 225 h 887"/>
                  <a:gd name="T18" fmla="*/ 58 w 870"/>
                  <a:gd name="T19" fmla="*/ 167 h 887"/>
                  <a:gd name="T20" fmla="*/ 167 w 870"/>
                  <a:gd name="T21" fmla="*/ 58 h 887"/>
                  <a:gd name="T22" fmla="*/ 226 w 870"/>
                  <a:gd name="T23" fmla="*/ 116 h 887"/>
                  <a:gd name="T24" fmla="*/ 117 w 870"/>
                  <a:gd name="T25" fmla="*/ 225 h 887"/>
                  <a:gd name="T26" fmla="*/ 769 w 870"/>
                  <a:gd name="T27" fmla="*/ 819 h 887"/>
                  <a:gd name="T28" fmla="*/ 610 w 870"/>
                  <a:gd name="T29" fmla="*/ 744 h 887"/>
                  <a:gd name="T30" fmla="*/ 594 w 870"/>
                  <a:gd name="T31" fmla="*/ 727 h 887"/>
                  <a:gd name="T32" fmla="*/ 677 w 870"/>
                  <a:gd name="T33" fmla="*/ 735 h 887"/>
                  <a:gd name="T34" fmla="*/ 669 w 870"/>
                  <a:gd name="T35" fmla="*/ 668 h 887"/>
                  <a:gd name="T36" fmla="*/ 736 w 870"/>
                  <a:gd name="T37" fmla="*/ 677 h 887"/>
                  <a:gd name="T38" fmla="*/ 736 w 870"/>
                  <a:gd name="T39" fmla="*/ 593 h 887"/>
                  <a:gd name="T40" fmla="*/ 752 w 870"/>
                  <a:gd name="T41" fmla="*/ 610 h 887"/>
                  <a:gd name="T42" fmla="*/ 811 w 870"/>
                  <a:gd name="T43" fmla="*/ 769 h 887"/>
                  <a:gd name="T44" fmla="*/ 769 w 870"/>
                  <a:gd name="T45" fmla="*/ 819 h 887"/>
                  <a:gd name="T46" fmla="*/ 769 w 870"/>
                  <a:gd name="T47" fmla="*/ 819 h 887"/>
                  <a:gd name="T48" fmla="*/ 769 w 870"/>
                  <a:gd name="T49" fmla="*/ 819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0" h="887">
                    <a:moveTo>
                      <a:pt x="318" y="142"/>
                    </a:moveTo>
                    <a:lnTo>
                      <a:pt x="167" y="0"/>
                    </a:lnTo>
                    <a:lnTo>
                      <a:pt x="0" y="167"/>
                    </a:lnTo>
                    <a:lnTo>
                      <a:pt x="142" y="317"/>
                    </a:lnTo>
                    <a:lnTo>
                      <a:pt x="594" y="760"/>
                    </a:lnTo>
                    <a:lnTo>
                      <a:pt x="869" y="886"/>
                    </a:lnTo>
                    <a:lnTo>
                      <a:pt x="769" y="601"/>
                    </a:lnTo>
                    <a:lnTo>
                      <a:pt x="318" y="142"/>
                    </a:lnTo>
                    <a:close/>
                    <a:moveTo>
                      <a:pt x="117" y="225"/>
                    </a:moveTo>
                    <a:lnTo>
                      <a:pt x="58" y="167"/>
                    </a:lnTo>
                    <a:lnTo>
                      <a:pt x="167" y="58"/>
                    </a:lnTo>
                    <a:lnTo>
                      <a:pt x="226" y="116"/>
                    </a:lnTo>
                    <a:lnTo>
                      <a:pt x="117" y="225"/>
                    </a:lnTo>
                    <a:close/>
                    <a:moveTo>
                      <a:pt x="769" y="819"/>
                    </a:moveTo>
                    <a:lnTo>
                      <a:pt x="610" y="744"/>
                    </a:lnTo>
                    <a:lnTo>
                      <a:pt x="594" y="727"/>
                    </a:lnTo>
                    <a:lnTo>
                      <a:pt x="677" y="735"/>
                    </a:lnTo>
                    <a:lnTo>
                      <a:pt x="669" y="668"/>
                    </a:lnTo>
                    <a:lnTo>
                      <a:pt x="736" y="677"/>
                    </a:lnTo>
                    <a:lnTo>
                      <a:pt x="736" y="593"/>
                    </a:lnTo>
                    <a:lnTo>
                      <a:pt x="752" y="610"/>
                    </a:lnTo>
                    <a:lnTo>
                      <a:pt x="811" y="769"/>
                    </a:lnTo>
                    <a:lnTo>
                      <a:pt x="769" y="819"/>
                    </a:lnTo>
                    <a:close/>
                    <a:moveTo>
                      <a:pt x="769" y="819"/>
                    </a:moveTo>
                    <a:lnTo>
                      <a:pt x="769" y="819"/>
                    </a:lnTo>
                    <a:close/>
                  </a:path>
                </a:pathLst>
              </a:custGeom>
              <a:grpFill/>
              <a:ln>
                <a:noFill/>
              </a:ln>
              <a:effectLst/>
            </p:spPr>
            <p:txBody>
              <a:bodyPr wrap="none" anchor="ctr"/>
              <a:lstStyle/>
              <a:p>
                <a:pPr>
                  <a:defRPr/>
                </a:pPr>
                <a:endParaRPr lang="en-US" dirty="0">
                  <a:latin typeface="Calibri Light" panose="020F0302020204030204"/>
                </a:endParaRPr>
              </a:p>
            </p:txBody>
          </p:sp>
          <p:sp>
            <p:nvSpPr>
              <p:cNvPr id="29" name="Freeform 425"/>
              <p:cNvSpPr>
                <a:spLocks noChangeArrowheads="1"/>
              </p:cNvSpPr>
              <p:nvPr/>
            </p:nvSpPr>
            <p:spPr bwMode="auto">
              <a:xfrm>
                <a:off x="5473700" y="4070349"/>
                <a:ext cx="312738" cy="319088"/>
              </a:xfrm>
              <a:custGeom>
                <a:avLst/>
                <a:gdLst>
                  <a:gd name="T0" fmla="*/ 318 w 870"/>
                  <a:gd name="T1" fmla="*/ 142 h 887"/>
                  <a:gd name="T2" fmla="*/ 318 w 870"/>
                  <a:gd name="T3" fmla="*/ 142 h 887"/>
                  <a:gd name="T4" fmla="*/ 167 w 870"/>
                  <a:gd name="T5" fmla="*/ 0 h 887"/>
                  <a:gd name="T6" fmla="*/ 0 w 870"/>
                  <a:gd name="T7" fmla="*/ 167 h 887"/>
                  <a:gd name="T8" fmla="*/ 142 w 870"/>
                  <a:gd name="T9" fmla="*/ 317 h 887"/>
                  <a:gd name="T10" fmla="*/ 142 w 870"/>
                  <a:gd name="T11" fmla="*/ 317 h 887"/>
                  <a:gd name="T12" fmla="*/ 594 w 870"/>
                  <a:gd name="T13" fmla="*/ 760 h 887"/>
                  <a:gd name="T14" fmla="*/ 869 w 870"/>
                  <a:gd name="T15" fmla="*/ 886 h 887"/>
                  <a:gd name="T16" fmla="*/ 769 w 870"/>
                  <a:gd name="T17" fmla="*/ 601 h 887"/>
                  <a:gd name="T18" fmla="*/ 318 w 870"/>
                  <a:gd name="T19" fmla="*/ 14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0" h="887">
                    <a:moveTo>
                      <a:pt x="318" y="142"/>
                    </a:moveTo>
                    <a:lnTo>
                      <a:pt x="318" y="142"/>
                    </a:lnTo>
                    <a:lnTo>
                      <a:pt x="167" y="0"/>
                    </a:lnTo>
                    <a:lnTo>
                      <a:pt x="0" y="167"/>
                    </a:lnTo>
                    <a:lnTo>
                      <a:pt x="142" y="317"/>
                    </a:lnTo>
                    <a:lnTo>
                      <a:pt x="142" y="317"/>
                    </a:lnTo>
                    <a:lnTo>
                      <a:pt x="594" y="760"/>
                    </a:lnTo>
                    <a:lnTo>
                      <a:pt x="869" y="886"/>
                    </a:lnTo>
                    <a:lnTo>
                      <a:pt x="769" y="601"/>
                    </a:lnTo>
                    <a:lnTo>
                      <a:pt x="318" y="142"/>
                    </a:lnTo>
                  </a:path>
                </a:pathLst>
              </a:custGeom>
              <a:grpFill/>
              <a:ln>
                <a:noFill/>
              </a:ln>
              <a:effectLst/>
            </p:spPr>
            <p:txBody>
              <a:bodyPr wrap="none" anchor="ctr"/>
              <a:lstStyle/>
              <a:p>
                <a:pPr>
                  <a:defRPr/>
                </a:pPr>
                <a:endParaRPr lang="en-US" dirty="0">
                  <a:latin typeface="Calibri Light" panose="020F0302020204030204"/>
                </a:endParaRPr>
              </a:p>
            </p:txBody>
          </p:sp>
          <p:sp>
            <p:nvSpPr>
              <p:cNvPr id="30" name="Freeform 426"/>
              <p:cNvSpPr>
                <a:spLocks noChangeArrowheads="1"/>
              </p:cNvSpPr>
              <p:nvPr/>
            </p:nvSpPr>
            <p:spPr bwMode="auto">
              <a:xfrm>
                <a:off x="5494338" y="4090987"/>
                <a:ext cx="60325" cy="60325"/>
              </a:xfrm>
              <a:custGeom>
                <a:avLst/>
                <a:gdLst>
                  <a:gd name="T0" fmla="*/ 59 w 169"/>
                  <a:gd name="T1" fmla="*/ 167 h 168"/>
                  <a:gd name="T2" fmla="*/ 0 w 169"/>
                  <a:gd name="T3" fmla="*/ 109 h 168"/>
                  <a:gd name="T4" fmla="*/ 109 w 169"/>
                  <a:gd name="T5" fmla="*/ 0 h 168"/>
                  <a:gd name="T6" fmla="*/ 168 w 169"/>
                  <a:gd name="T7" fmla="*/ 58 h 168"/>
                  <a:gd name="T8" fmla="*/ 59 w 169"/>
                  <a:gd name="T9" fmla="*/ 167 h 168"/>
                </a:gdLst>
                <a:ahLst/>
                <a:cxnLst>
                  <a:cxn ang="0">
                    <a:pos x="T0" y="T1"/>
                  </a:cxn>
                  <a:cxn ang="0">
                    <a:pos x="T2" y="T3"/>
                  </a:cxn>
                  <a:cxn ang="0">
                    <a:pos x="T4" y="T5"/>
                  </a:cxn>
                  <a:cxn ang="0">
                    <a:pos x="T6" y="T7"/>
                  </a:cxn>
                  <a:cxn ang="0">
                    <a:pos x="T8" y="T9"/>
                  </a:cxn>
                </a:cxnLst>
                <a:rect l="0" t="0" r="r" b="b"/>
                <a:pathLst>
                  <a:path w="169" h="168">
                    <a:moveTo>
                      <a:pt x="59" y="167"/>
                    </a:moveTo>
                    <a:lnTo>
                      <a:pt x="0" y="109"/>
                    </a:lnTo>
                    <a:lnTo>
                      <a:pt x="109" y="0"/>
                    </a:lnTo>
                    <a:lnTo>
                      <a:pt x="168" y="58"/>
                    </a:lnTo>
                    <a:lnTo>
                      <a:pt x="59" y="167"/>
                    </a:lnTo>
                  </a:path>
                </a:pathLst>
              </a:custGeom>
              <a:grpFill/>
              <a:ln>
                <a:noFill/>
              </a:ln>
              <a:effectLst/>
            </p:spPr>
            <p:txBody>
              <a:bodyPr wrap="none" anchor="ctr"/>
              <a:lstStyle/>
              <a:p>
                <a:pPr>
                  <a:defRPr/>
                </a:pPr>
                <a:endParaRPr lang="en-US" dirty="0">
                  <a:latin typeface="Calibri Light" panose="020F0302020204030204"/>
                </a:endParaRPr>
              </a:p>
            </p:txBody>
          </p:sp>
          <p:sp>
            <p:nvSpPr>
              <p:cNvPr id="31" name="Freeform 427"/>
              <p:cNvSpPr>
                <a:spLocks noChangeArrowheads="1"/>
              </p:cNvSpPr>
              <p:nvPr/>
            </p:nvSpPr>
            <p:spPr bwMode="auto">
              <a:xfrm>
                <a:off x="5688013" y="4283074"/>
                <a:ext cx="77787" cy="80963"/>
              </a:xfrm>
              <a:custGeom>
                <a:avLst/>
                <a:gdLst>
                  <a:gd name="T0" fmla="*/ 175 w 218"/>
                  <a:gd name="T1" fmla="*/ 226 h 227"/>
                  <a:gd name="T2" fmla="*/ 16 w 218"/>
                  <a:gd name="T3" fmla="*/ 151 h 227"/>
                  <a:gd name="T4" fmla="*/ 0 w 218"/>
                  <a:gd name="T5" fmla="*/ 134 h 227"/>
                  <a:gd name="T6" fmla="*/ 83 w 218"/>
                  <a:gd name="T7" fmla="*/ 142 h 227"/>
                  <a:gd name="T8" fmla="*/ 75 w 218"/>
                  <a:gd name="T9" fmla="*/ 75 h 227"/>
                  <a:gd name="T10" fmla="*/ 142 w 218"/>
                  <a:gd name="T11" fmla="*/ 84 h 227"/>
                  <a:gd name="T12" fmla="*/ 142 w 218"/>
                  <a:gd name="T13" fmla="*/ 0 h 227"/>
                  <a:gd name="T14" fmla="*/ 158 w 218"/>
                  <a:gd name="T15" fmla="*/ 17 h 227"/>
                  <a:gd name="T16" fmla="*/ 217 w 218"/>
                  <a:gd name="T17" fmla="*/ 176 h 227"/>
                  <a:gd name="T18" fmla="*/ 175 w 218"/>
                  <a:gd name="T19" fmla="*/ 22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8" h="227">
                    <a:moveTo>
                      <a:pt x="175" y="226"/>
                    </a:moveTo>
                    <a:lnTo>
                      <a:pt x="16" y="151"/>
                    </a:lnTo>
                    <a:lnTo>
                      <a:pt x="0" y="134"/>
                    </a:lnTo>
                    <a:lnTo>
                      <a:pt x="83" y="142"/>
                    </a:lnTo>
                    <a:lnTo>
                      <a:pt x="75" y="75"/>
                    </a:lnTo>
                    <a:lnTo>
                      <a:pt x="142" y="84"/>
                    </a:lnTo>
                    <a:lnTo>
                      <a:pt x="142" y="0"/>
                    </a:lnTo>
                    <a:lnTo>
                      <a:pt x="158" y="17"/>
                    </a:lnTo>
                    <a:lnTo>
                      <a:pt x="217" y="176"/>
                    </a:lnTo>
                    <a:lnTo>
                      <a:pt x="175" y="226"/>
                    </a:lnTo>
                  </a:path>
                </a:pathLst>
              </a:custGeom>
              <a:grpFill/>
              <a:ln>
                <a:noFill/>
              </a:ln>
              <a:effectLst/>
            </p:spPr>
            <p:txBody>
              <a:bodyPr wrap="none" anchor="ctr"/>
              <a:lstStyle/>
              <a:p>
                <a:pPr>
                  <a:defRPr/>
                </a:pPr>
                <a:endParaRPr lang="en-US" dirty="0">
                  <a:latin typeface="Calibri Light" panose="020F0302020204030204"/>
                </a:endParaRPr>
              </a:p>
            </p:txBody>
          </p:sp>
          <p:sp>
            <p:nvSpPr>
              <p:cNvPr id="32" name="Freeform 428"/>
              <p:cNvSpPr>
                <a:spLocks noChangeArrowheads="1"/>
              </p:cNvSpPr>
              <p:nvPr/>
            </p:nvSpPr>
            <p:spPr bwMode="auto">
              <a:xfrm>
                <a:off x="5749925" y="43656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defRPr/>
                </a:pPr>
                <a:endParaRPr lang="en-US" dirty="0">
                  <a:latin typeface="Calibri Light" panose="020F0302020204030204"/>
                </a:endParaRPr>
              </a:p>
            </p:txBody>
          </p:sp>
        </p:grpSp>
      </p:grpSp>
      <p:grpSp>
        <p:nvGrpSpPr>
          <p:cNvPr id="33" name="组合 32"/>
          <p:cNvGrpSpPr/>
          <p:nvPr/>
        </p:nvGrpSpPr>
        <p:grpSpPr>
          <a:xfrm>
            <a:off x="6912787" y="1703273"/>
            <a:ext cx="1164475" cy="1159528"/>
            <a:chOff x="9363352" y="2317523"/>
            <a:chExt cx="1577278" cy="1577689"/>
          </a:xfrm>
        </p:grpSpPr>
        <p:sp>
          <p:nvSpPr>
            <p:cNvPr id="34" name="Oval 98"/>
            <p:cNvSpPr/>
            <p:nvPr/>
          </p:nvSpPr>
          <p:spPr>
            <a:xfrm>
              <a:off x="9363352" y="2317523"/>
              <a:ext cx="1577278" cy="1577689"/>
            </a:xfrm>
            <a:prstGeom prst="ellipse">
              <a:avLst/>
            </a:prstGeom>
            <a:solidFill>
              <a:srgbClr val="8B001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Calibri Light" panose="020F0302020204030204"/>
              </a:endParaRPr>
            </a:p>
          </p:txBody>
        </p:sp>
        <p:sp>
          <p:nvSpPr>
            <p:cNvPr id="35" name="Freeform 260"/>
            <p:cNvSpPr>
              <a:spLocks noChangeArrowheads="1"/>
            </p:cNvSpPr>
            <p:nvPr/>
          </p:nvSpPr>
          <p:spPr bwMode="auto">
            <a:xfrm>
              <a:off x="9867728" y="2554917"/>
              <a:ext cx="801492" cy="1068937"/>
            </a:xfrm>
            <a:custGeom>
              <a:avLst/>
              <a:gdLst>
                <a:gd name="T0" fmla="*/ 594 w 595"/>
                <a:gd name="T1" fmla="*/ 242 h 795"/>
                <a:gd name="T2" fmla="*/ 577 w 595"/>
                <a:gd name="T3" fmla="*/ 259 h 795"/>
                <a:gd name="T4" fmla="*/ 218 w 595"/>
                <a:gd name="T5" fmla="*/ 409 h 795"/>
                <a:gd name="T6" fmla="*/ 209 w 595"/>
                <a:gd name="T7" fmla="*/ 409 h 795"/>
                <a:gd name="T8" fmla="*/ 201 w 595"/>
                <a:gd name="T9" fmla="*/ 401 h 795"/>
                <a:gd name="T10" fmla="*/ 193 w 595"/>
                <a:gd name="T11" fmla="*/ 384 h 795"/>
                <a:gd name="T12" fmla="*/ 193 w 595"/>
                <a:gd name="T13" fmla="*/ 117 h 795"/>
                <a:gd name="T14" fmla="*/ 201 w 595"/>
                <a:gd name="T15" fmla="*/ 100 h 795"/>
                <a:gd name="T16" fmla="*/ 218 w 595"/>
                <a:gd name="T17" fmla="*/ 100 h 795"/>
                <a:gd name="T18" fmla="*/ 577 w 595"/>
                <a:gd name="T19" fmla="*/ 217 h 795"/>
                <a:gd name="T20" fmla="*/ 594 w 595"/>
                <a:gd name="T21" fmla="*/ 242 h 795"/>
                <a:gd name="T22" fmla="*/ 251 w 595"/>
                <a:gd name="T23" fmla="*/ 719 h 795"/>
                <a:gd name="T24" fmla="*/ 126 w 595"/>
                <a:gd name="T25" fmla="*/ 794 h 795"/>
                <a:gd name="T26" fmla="*/ 0 w 595"/>
                <a:gd name="T27" fmla="*/ 719 h 795"/>
                <a:gd name="T28" fmla="*/ 92 w 595"/>
                <a:gd name="T29" fmla="*/ 652 h 795"/>
                <a:gd name="T30" fmla="*/ 92 w 595"/>
                <a:gd name="T31" fmla="*/ 92 h 795"/>
                <a:gd name="T32" fmla="*/ 101 w 595"/>
                <a:gd name="T33" fmla="*/ 83 h 795"/>
                <a:gd name="T34" fmla="*/ 75 w 595"/>
                <a:gd name="T35" fmla="*/ 42 h 795"/>
                <a:gd name="T36" fmla="*/ 126 w 595"/>
                <a:gd name="T37" fmla="*/ 0 h 795"/>
                <a:gd name="T38" fmla="*/ 142 w 595"/>
                <a:gd name="T39" fmla="*/ 0 h 795"/>
                <a:gd name="T40" fmla="*/ 193 w 595"/>
                <a:gd name="T41" fmla="*/ 42 h 795"/>
                <a:gd name="T42" fmla="*/ 159 w 595"/>
                <a:gd name="T43" fmla="*/ 92 h 795"/>
                <a:gd name="T44" fmla="*/ 159 w 595"/>
                <a:gd name="T45" fmla="*/ 652 h 795"/>
                <a:gd name="T46" fmla="*/ 251 w 595"/>
                <a:gd name="T47" fmla="*/ 719 h 795"/>
                <a:gd name="T48" fmla="*/ 226 w 595"/>
                <a:gd name="T49" fmla="*/ 719 h 795"/>
                <a:gd name="T50" fmla="*/ 159 w 595"/>
                <a:gd name="T51" fmla="*/ 677 h 795"/>
                <a:gd name="T52" fmla="*/ 159 w 595"/>
                <a:gd name="T53" fmla="*/ 719 h 795"/>
                <a:gd name="T54" fmla="*/ 126 w 595"/>
                <a:gd name="T55" fmla="*/ 752 h 795"/>
                <a:gd name="T56" fmla="*/ 92 w 595"/>
                <a:gd name="T57" fmla="*/ 719 h 795"/>
                <a:gd name="T58" fmla="*/ 92 w 595"/>
                <a:gd name="T59" fmla="*/ 677 h 795"/>
                <a:gd name="T60" fmla="*/ 25 w 595"/>
                <a:gd name="T61" fmla="*/ 719 h 795"/>
                <a:gd name="T62" fmla="*/ 126 w 595"/>
                <a:gd name="T63" fmla="*/ 777 h 795"/>
                <a:gd name="T64" fmla="*/ 226 w 595"/>
                <a:gd name="T65" fmla="*/ 719 h 795"/>
                <a:gd name="T66" fmla="*/ 226 w 595"/>
                <a:gd name="T67" fmla="*/ 719 h 795"/>
                <a:gd name="T68" fmla="*/ 226 w 595"/>
                <a:gd name="T69" fmla="*/ 719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5" h="795">
                  <a:moveTo>
                    <a:pt x="594" y="242"/>
                  </a:moveTo>
                  <a:cubicBezTo>
                    <a:pt x="594" y="251"/>
                    <a:pt x="586" y="259"/>
                    <a:pt x="577" y="259"/>
                  </a:cubicBezTo>
                  <a:cubicBezTo>
                    <a:pt x="218" y="409"/>
                    <a:pt x="218" y="409"/>
                    <a:pt x="218" y="409"/>
                  </a:cubicBezTo>
                  <a:lnTo>
                    <a:pt x="209" y="409"/>
                  </a:lnTo>
                  <a:cubicBezTo>
                    <a:pt x="209" y="409"/>
                    <a:pt x="201" y="409"/>
                    <a:pt x="201" y="401"/>
                  </a:cubicBezTo>
                  <a:cubicBezTo>
                    <a:pt x="193" y="401"/>
                    <a:pt x="193" y="393"/>
                    <a:pt x="193" y="384"/>
                  </a:cubicBezTo>
                  <a:cubicBezTo>
                    <a:pt x="193" y="117"/>
                    <a:pt x="193" y="117"/>
                    <a:pt x="193" y="117"/>
                  </a:cubicBezTo>
                  <a:cubicBezTo>
                    <a:pt x="193" y="108"/>
                    <a:pt x="193" y="108"/>
                    <a:pt x="201" y="100"/>
                  </a:cubicBezTo>
                  <a:cubicBezTo>
                    <a:pt x="201" y="100"/>
                    <a:pt x="209" y="100"/>
                    <a:pt x="218" y="100"/>
                  </a:cubicBezTo>
                  <a:cubicBezTo>
                    <a:pt x="577" y="217"/>
                    <a:pt x="577" y="217"/>
                    <a:pt x="577" y="217"/>
                  </a:cubicBezTo>
                  <a:cubicBezTo>
                    <a:pt x="586" y="225"/>
                    <a:pt x="594" y="234"/>
                    <a:pt x="594" y="242"/>
                  </a:cubicBezTo>
                  <a:close/>
                  <a:moveTo>
                    <a:pt x="251" y="719"/>
                  </a:moveTo>
                  <a:cubicBezTo>
                    <a:pt x="251" y="760"/>
                    <a:pt x="193" y="794"/>
                    <a:pt x="126" y="794"/>
                  </a:cubicBezTo>
                  <a:cubicBezTo>
                    <a:pt x="59" y="794"/>
                    <a:pt x="0" y="760"/>
                    <a:pt x="0" y="719"/>
                  </a:cubicBezTo>
                  <a:cubicBezTo>
                    <a:pt x="0" y="685"/>
                    <a:pt x="42" y="660"/>
                    <a:pt x="92" y="652"/>
                  </a:cubicBezTo>
                  <a:cubicBezTo>
                    <a:pt x="92" y="92"/>
                    <a:pt x="92" y="92"/>
                    <a:pt x="92" y="92"/>
                  </a:cubicBezTo>
                  <a:lnTo>
                    <a:pt x="101" y="83"/>
                  </a:lnTo>
                  <a:cubicBezTo>
                    <a:pt x="84" y="75"/>
                    <a:pt x="75" y="67"/>
                    <a:pt x="75" y="42"/>
                  </a:cubicBezTo>
                  <a:cubicBezTo>
                    <a:pt x="75" y="16"/>
                    <a:pt x="92" y="0"/>
                    <a:pt x="126" y="0"/>
                  </a:cubicBezTo>
                  <a:cubicBezTo>
                    <a:pt x="142" y="0"/>
                    <a:pt x="142" y="0"/>
                    <a:pt x="142" y="0"/>
                  </a:cubicBezTo>
                  <a:cubicBezTo>
                    <a:pt x="168" y="0"/>
                    <a:pt x="193" y="16"/>
                    <a:pt x="193" y="42"/>
                  </a:cubicBezTo>
                  <a:cubicBezTo>
                    <a:pt x="193" y="67"/>
                    <a:pt x="176" y="83"/>
                    <a:pt x="159" y="92"/>
                  </a:cubicBezTo>
                  <a:cubicBezTo>
                    <a:pt x="159" y="652"/>
                    <a:pt x="159" y="652"/>
                    <a:pt x="159" y="652"/>
                  </a:cubicBezTo>
                  <a:cubicBezTo>
                    <a:pt x="209" y="660"/>
                    <a:pt x="251" y="685"/>
                    <a:pt x="251" y="719"/>
                  </a:cubicBezTo>
                  <a:close/>
                  <a:moveTo>
                    <a:pt x="226" y="719"/>
                  </a:moveTo>
                  <a:cubicBezTo>
                    <a:pt x="226" y="702"/>
                    <a:pt x="201" y="677"/>
                    <a:pt x="159" y="677"/>
                  </a:cubicBezTo>
                  <a:cubicBezTo>
                    <a:pt x="159" y="719"/>
                    <a:pt x="159" y="719"/>
                    <a:pt x="159" y="719"/>
                  </a:cubicBezTo>
                  <a:cubicBezTo>
                    <a:pt x="159" y="736"/>
                    <a:pt x="142" y="752"/>
                    <a:pt x="126" y="752"/>
                  </a:cubicBezTo>
                  <a:cubicBezTo>
                    <a:pt x="109" y="752"/>
                    <a:pt x="92" y="736"/>
                    <a:pt x="92" y="719"/>
                  </a:cubicBezTo>
                  <a:cubicBezTo>
                    <a:pt x="92" y="677"/>
                    <a:pt x="92" y="677"/>
                    <a:pt x="92" y="677"/>
                  </a:cubicBezTo>
                  <a:cubicBezTo>
                    <a:pt x="59" y="677"/>
                    <a:pt x="25" y="702"/>
                    <a:pt x="25" y="719"/>
                  </a:cubicBezTo>
                  <a:cubicBezTo>
                    <a:pt x="25" y="752"/>
                    <a:pt x="75" y="777"/>
                    <a:pt x="126" y="777"/>
                  </a:cubicBezTo>
                  <a:cubicBezTo>
                    <a:pt x="184" y="777"/>
                    <a:pt x="226" y="752"/>
                    <a:pt x="226" y="719"/>
                  </a:cubicBezTo>
                  <a:close/>
                  <a:moveTo>
                    <a:pt x="226" y="719"/>
                  </a:moveTo>
                  <a:lnTo>
                    <a:pt x="226" y="719"/>
                  </a:lnTo>
                  <a:close/>
                </a:path>
              </a:pathLst>
            </a:custGeom>
            <a:solidFill>
              <a:schemeClr val="bg1"/>
            </a:solidFill>
            <a:ln>
              <a:noFill/>
            </a:ln>
            <a:effectLst/>
          </p:spPr>
          <p:txBody>
            <a:bodyPr wrap="none" lIns="243852" tIns="121926" rIns="243852" bIns="121926" anchor="ctr"/>
            <a:lstStyle/>
            <a:p>
              <a:pPr>
                <a:defRPr/>
              </a:pPr>
              <a:endParaRPr lang="en-US" dirty="0">
                <a:latin typeface="Calibri Light" panose="020F0302020204030204"/>
              </a:endParaRPr>
            </a:p>
          </p:txBody>
        </p:sp>
      </p:grpSp>
      <p:cxnSp>
        <p:nvCxnSpPr>
          <p:cNvPr id="36" name="Straight Connector 123"/>
          <p:cNvCxnSpPr/>
          <p:nvPr/>
        </p:nvCxnSpPr>
        <p:spPr>
          <a:xfrm>
            <a:off x="7486941" y="2901771"/>
            <a:ext cx="0" cy="591422"/>
          </a:xfrm>
          <a:prstGeom prst="line">
            <a:avLst/>
          </a:prstGeom>
          <a:ln w="28575" cmpd="sng">
            <a:solidFill>
              <a:schemeClr val="bg1">
                <a:lumMod val="75000"/>
              </a:schemeClr>
            </a:solidFill>
            <a:tailEnd type="oval"/>
          </a:ln>
          <a:effectLst/>
        </p:spPr>
        <p:style>
          <a:lnRef idx="2">
            <a:schemeClr val="accent1"/>
          </a:lnRef>
          <a:fillRef idx="0">
            <a:schemeClr val="accent1"/>
          </a:fillRef>
          <a:effectRef idx="1">
            <a:schemeClr val="accent1"/>
          </a:effectRef>
          <a:fontRef idx="minor">
            <a:schemeClr val="tx1"/>
          </a:fontRef>
        </p:style>
      </p:cxnSp>
      <p:sp>
        <p:nvSpPr>
          <p:cNvPr id="37" name="TextBox 48"/>
          <p:cNvSpPr txBox="1"/>
          <p:nvPr/>
        </p:nvSpPr>
        <p:spPr>
          <a:xfrm>
            <a:off x="707187" y="3896617"/>
            <a:ext cx="1533943" cy="545564"/>
          </a:xfrm>
          <a:prstGeom prst="rect">
            <a:avLst/>
          </a:prstGeom>
          <a:noFill/>
        </p:spPr>
        <p:txBody>
          <a:bodyPr wrap="square" lIns="67391" tIns="33696" rIns="106128" bIns="26532" numCol="1" spcCol="265320" rtlCol="0">
            <a:spAutoFit/>
          </a:bodyPr>
          <a:lstStyle/>
          <a:p>
            <a:pPr algn="ctr"/>
            <a:r>
              <a:rPr lang="zh-CN" altLang="en-US" sz="1050" dirty="0">
                <a:solidFill>
                  <a:schemeClr val="bg1">
                    <a:lumMod val="50000"/>
                  </a:schemeClr>
                </a:solidFill>
                <a:latin typeface="微软雅黑" panose="020B0503020204020204" charset="-122"/>
                <a:ea typeface="微软雅黑" panose="020B0503020204020204" charset="-122"/>
              </a:rPr>
              <a:t>知网、万方、</a:t>
            </a:r>
            <a:r>
              <a:rPr lang="en-US" altLang="zh-CN" sz="1050" dirty="0">
                <a:solidFill>
                  <a:schemeClr val="bg1">
                    <a:lumMod val="50000"/>
                  </a:schemeClr>
                </a:solidFill>
                <a:latin typeface="微软雅黑" panose="020B0503020204020204" charset="-122"/>
                <a:ea typeface="微软雅黑" panose="020B0503020204020204" charset="-122"/>
              </a:rPr>
              <a:t>Web</a:t>
            </a:r>
            <a:r>
              <a:rPr lang="zh-CN" altLang="en-US" sz="1050" dirty="0">
                <a:solidFill>
                  <a:schemeClr val="bg1">
                    <a:lumMod val="50000"/>
                  </a:schemeClr>
                </a:solidFill>
                <a:latin typeface="微软雅黑" panose="020B0503020204020204" charset="-122"/>
                <a:ea typeface="微软雅黑" panose="020B0503020204020204" charset="-122"/>
              </a:rPr>
              <a:t> </a:t>
            </a:r>
            <a:r>
              <a:rPr lang="en-US" altLang="zh-CN" sz="1050" dirty="0">
                <a:solidFill>
                  <a:schemeClr val="bg1">
                    <a:lumMod val="50000"/>
                  </a:schemeClr>
                </a:solidFill>
                <a:latin typeface="微软雅黑" panose="020B0503020204020204" charset="-122"/>
                <a:ea typeface="微软雅黑" panose="020B0503020204020204" charset="-122"/>
              </a:rPr>
              <a:t>of</a:t>
            </a:r>
            <a:r>
              <a:rPr lang="zh-CN" altLang="en-US" sz="1050" dirty="0">
                <a:solidFill>
                  <a:schemeClr val="bg1">
                    <a:lumMod val="50000"/>
                  </a:schemeClr>
                </a:solidFill>
                <a:latin typeface="微软雅黑" panose="020B0503020204020204" charset="-122"/>
                <a:ea typeface="微软雅黑" panose="020B0503020204020204" charset="-122"/>
              </a:rPr>
              <a:t> </a:t>
            </a:r>
            <a:r>
              <a:rPr lang="en-US" altLang="zh-CN" sz="1050" dirty="0">
                <a:solidFill>
                  <a:schemeClr val="bg1">
                    <a:lumMod val="50000"/>
                  </a:schemeClr>
                </a:solidFill>
                <a:latin typeface="微软雅黑" panose="020B0503020204020204" charset="-122"/>
                <a:ea typeface="微软雅黑" panose="020B0503020204020204" charset="-122"/>
              </a:rPr>
              <a:t>Science</a:t>
            </a:r>
            <a:r>
              <a:rPr lang="zh-CN" altLang="en-US" sz="1050" dirty="0">
                <a:solidFill>
                  <a:schemeClr val="bg1">
                    <a:lumMod val="50000"/>
                  </a:schemeClr>
                </a:solidFill>
                <a:latin typeface="微软雅黑" panose="020B0503020204020204" charset="-122"/>
                <a:ea typeface="微软雅黑" panose="020B0503020204020204" charset="-122"/>
              </a:rPr>
              <a:t>、</a:t>
            </a:r>
            <a:r>
              <a:rPr lang="en-US" altLang="zh-CN" sz="1050" dirty="0">
                <a:solidFill>
                  <a:schemeClr val="bg1">
                    <a:lumMod val="50000"/>
                  </a:schemeClr>
                </a:solidFill>
                <a:latin typeface="微软雅黑" panose="020B0503020204020204" charset="-122"/>
                <a:ea typeface="微软雅黑" panose="020B0503020204020204" charset="-122"/>
              </a:rPr>
              <a:t>Google</a:t>
            </a:r>
            <a:r>
              <a:rPr lang="zh-CN" altLang="en-US" sz="1050" dirty="0">
                <a:solidFill>
                  <a:schemeClr val="bg1">
                    <a:lumMod val="50000"/>
                  </a:schemeClr>
                </a:solidFill>
                <a:latin typeface="微软雅黑" panose="020B0503020204020204" charset="-122"/>
                <a:ea typeface="微软雅黑" panose="020B0503020204020204" charset="-122"/>
              </a:rPr>
              <a:t> </a:t>
            </a:r>
            <a:r>
              <a:rPr lang="en-US" altLang="zh-CN" sz="1050" dirty="0">
                <a:solidFill>
                  <a:schemeClr val="bg1">
                    <a:lumMod val="50000"/>
                  </a:schemeClr>
                </a:solidFill>
                <a:latin typeface="微软雅黑" panose="020B0503020204020204" charset="-122"/>
                <a:ea typeface="微软雅黑" panose="020B0503020204020204" charset="-122"/>
              </a:rPr>
              <a:t>Scholar</a:t>
            </a:r>
            <a:r>
              <a:rPr lang="zh-CN" altLang="en-US" sz="1050" dirty="0">
                <a:solidFill>
                  <a:schemeClr val="bg1">
                    <a:lumMod val="50000"/>
                  </a:schemeClr>
                </a:solidFill>
                <a:latin typeface="微软雅黑" panose="020B0503020204020204" charset="-122"/>
                <a:ea typeface="微软雅黑" panose="020B0503020204020204" charset="-122"/>
              </a:rPr>
              <a:t>等</a:t>
            </a:r>
            <a:endParaRPr lang="en-US" sz="1050" dirty="0">
              <a:solidFill>
                <a:schemeClr val="bg1">
                  <a:lumMod val="50000"/>
                </a:schemeClr>
              </a:solidFill>
              <a:latin typeface="微软雅黑" panose="020B0503020204020204" charset="-122"/>
              <a:ea typeface="微软雅黑" panose="020B0503020204020204" charset="-122"/>
            </a:endParaRPr>
          </a:p>
        </p:txBody>
      </p:sp>
      <p:sp>
        <p:nvSpPr>
          <p:cNvPr id="38" name="TextBox 48"/>
          <p:cNvSpPr txBox="1"/>
          <p:nvPr/>
        </p:nvSpPr>
        <p:spPr>
          <a:xfrm>
            <a:off x="824362" y="3610290"/>
            <a:ext cx="1299594" cy="276260"/>
          </a:xfrm>
          <a:prstGeom prst="rect">
            <a:avLst/>
          </a:prstGeom>
          <a:noFill/>
        </p:spPr>
        <p:txBody>
          <a:bodyPr wrap="square" lIns="67391" tIns="33696" rIns="106128" bIns="26532" numCol="1" spcCol="265320" rtlCol="0">
            <a:spAutoFit/>
          </a:bodyPr>
          <a:lstStyle/>
          <a:p>
            <a:pPr algn="ctr"/>
            <a:r>
              <a:rPr lang="zh-CN" altLang="en-US" sz="1400" b="1" dirty="0">
                <a:solidFill>
                  <a:schemeClr val="bg1">
                    <a:lumMod val="50000"/>
                  </a:schemeClr>
                </a:solidFill>
                <a:latin typeface="微软雅黑" panose="020B0503020204020204" charset="-122"/>
                <a:ea typeface="微软雅黑" panose="020B0503020204020204" charset="-122"/>
              </a:rPr>
              <a:t>文献资料法</a:t>
            </a:r>
            <a:endParaRPr lang="en-US" sz="1400" b="1" dirty="0">
              <a:solidFill>
                <a:schemeClr val="bg1">
                  <a:lumMod val="50000"/>
                </a:schemeClr>
              </a:solidFill>
              <a:latin typeface="微软雅黑" panose="020B0503020204020204" charset="-122"/>
              <a:ea typeface="微软雅黑" panose="020B0503020204020204" charset="-122"/>
            </a:endParaRPr>
          </a:p>
        </p:txBody>
      </p:sp>
      <p:sp>
        <p:nvSpPr>
          <p:cNvPr id="39" name="TextBox 48"/>
          <p:cNvSpPr txBox="1"/>
          <p:nvPr/>
        </p:nvSpPr>
        <p:spPr>
          <a:xfrm>
            <a:off x="2109976" y="3312485"/>
            <a:ext cx="1544329" cy="545564"/>
          </a:xfrm>
          <a:prstGeom prst="rect">
            <a:avLst/>
          </a:prstGeom>
          <a:noFill/>
        </p:spPr>
        <p:txBody>
          <a:bodyPr wrap="square" lIns="67391" tIns="33696" rIns="106128" bIns="26532" numCol="1" spcCol="265320" rtlCol="0">
            <a:spAutoFit/>
          </a:bodyPr>
          <a:lstStyle/>
          <a:p>
            <a:pPr algn="ctr"/>
            <a:r>
              <a:rPr lang="en-US" sz="1050" dirty="0" err="1">
                <a:solidFill>
                  <a:schemeClr val="bg1">
                    <a:lumMod val="50000"/>
                  </a:schemeClr>
                </a:solidFill>
                <a:latin typeface="微软雅黑" panose="020B0503020204020204" charset="-122"/>
                <a:ea typeface="微软雅黑" panose="020B0503020204020204" charset="-122"/>
              </a:rPr>
              <a:t>北京市内体育场馆管理人员</a:t>
            </a:r>
            <a:r>
              <a:rPr lang="zh-CN" altLang="en-US" sz="1050" dirty="0">
                <a:solidFill>
                  <a:schemeClr val="bg1">
                    <a:lumMod val="50000"/>
                  </a:schemeClr>
                </a:solidFill>
                <a:latin typeface="微软雅黑" panose="020B0503020204020204" charset="-122"/>
                <a:ea typeface="微软雅黑" panose="020B0503020204020204" charset="-122"/>
              </a:rPr>
              <a:t>、场馆周边地区消费者</a:t>
            </a:r>
            <a:endParaRPr lang="en-US" sz="1050" dirty="0">
              <a:solidFill>
                <a:schemeClr val="bg1">
                  <a:lumMod val="50000"/>
                </a:schemeClr>
              </a:solidFill>
              <a:latin typeface="微软雅黑" panose="020B0503020204020204" charset="-122"/>
              <a:ea typeface="微软雅黑" panose="020B0503020204020204" charset="-122"/>
            </a:endParaRPr>
          </a:p>
        </p:txBody>
      </p:sp>
      <p:sp>
        <p:nvSpPr>
          <p:cNvPr id="40" name="TextBox 48"/>
          <p:cNvSpPr txBox="1"/>
          <p:nvPr/>
        </p:nvSpPr>
        <p:spPr>
          <a:xfrm>
            <a:off x="2232344" y="3032299"/>
            <a:ext cx="1299594" cy="276260"/>
          </a:xfrm>
          <a:prstGeom prst="rect">
            <a:avLst/>
          </a:prstGeom>
          <a:noFill/>
        </p:spPr>
        <p:txBody>
          <a:bodyPr wrap="square" lIns="67391" tIns="33696" rIns="106128" bIns="26532" numCol="1" spcCol="265320" rtlCol="0">
            <a:spAutoFit/>
          </a:bodyPr>
          <a:lstStyle/>
          <a:p>
            <a:pPr algn="ctr"/>
            <a:r>
              <a:rPr lang="zh-CN" altLang="en-US" sz="1400" b="1" dirty="0">
                <a:solidFill>
                  <a:schemeClr val="bg1">
                    <a:lumMod val="50000"/>
                  </a:schemeClr>
                </a:solidFill>
                <a:latin typeface="微软雅黑" panose="020B0503020204020204" charset="-122"/>
                <a:ea typeface="微软雅黑" panose="020B0503020204020204" charset="-122"/>
              </a:rPr>
              <a:t>问卷调查法</a:t>
            </a:r>
            <a:endParaRPr lang="en-US" sz="1400" b="1" dirty="0">
              <a:solidFill>
                <a:schemeClr val="bg1">
                  <a:lumMod val="50000"/>
                </a:schemeClr>
              </a:solidFill>
              <a:latin typeface="微软雅黑" panose="020B0503020204020204" charset="-122"/>
              <a:ea typeface="微软雅黑" panose="020B0503020204020204" charset="-122"/>
            </a:endParaRPr>
          </a:p>
        </p:txBody>
      </p:sp>
      <p:sp>
        <p:nvSpPr>
          <p:cNvPr id="41" name="TextBox 48"/>
          <p:cNvSpPr txBox="1"/>
          <p:nvPr/>
        </p:nvSpPr>
        <p:spPr>
          <a:xfrm>
            <a:off x="5233930" y="3342893"/>
            <a:ext cx="1495715" cy="383982"/>
          </a:xfrm>
          <a:prstGeom prst="rect">
            <a:avLst/>
          </a:prstGeom>
          <a:noFill/>
        </p:spPr>
        <p:txBody>
          <a:bodyPr wrap="square" lIns="67391" tIns="33696" rIns="106128" bIns="26532" numCol="1" spcCol="265320" rtlCol="0">
            <a:spAutoFit/>
          </a:bodyPr>
          <a:lstStyle/>
          <a:p>
            <a:pPr algn="ctr"/>
            <a:r>
              <a:rPr lang="en-US" sz="1050" dirty="0" err="1">
                <a:solidFill>
                  <a:schemeClr val="bg1">
                    <a:lumMod val="50000"/>
                  </a:schemeClr>
                </a:solidFill>
                <a:latin typeface="微软雅黑" panose="020B0503020204020204" charset="-122"/>
                <a:ea typeface="微软雅黑" panose="020B0503020204020204" charset="-122"/>
              </a:rPr>
              <a:t>北京市内比较有代表性的智慧体育场馆</a:t>
            </a:r>
            <a:endParaRPr lang="en-US" sz="1050" dirty="0">
              <a:solidFill>
                <a:schemeClr val="bg1">
                  <a:lumMod val="50000"/>
                </a:schemeClr>
              </a:solidFill>
              <a:latin typeface="微软雅黑" panose="020B0503020204020204" charset="-122"/>
              <a:ea typeface="微软雅黑" panose="020B0503020204020204" charset="-122"/>
            </a:endParaRPr>
          </a:p>
        </p:txBody>
      </p:sp>
      <p:sp>
        <p:nvSpPr>
          <p:cNvPr id="42" name="TextBox 48"/>
          <p:cNvSpPr txBox="1"/>
          <p:nvPr/>
        </p:nvSpPr>
        <p:spPr>
          <a:xfrm>
            <a:off x="5343988" y="3032299"/>
            <a:ext cx="1299594" cy="276260"/>
          </a:xfrm>
          <a:prstGeom prst="rect">
            <a:avLst/>
          </a:prstGeom>
          <a:noFill/>
        </p:spPr>
        <p:txBody>
          <a:bodyPr wrap="square" lIns="67391" tIns="33696" rIns="106128" bIns="26532" numCol="1" spcCol="265320" rtlCol="0">
            <a:spAutoFit/>
          </a:bodyPr>
          <a:lstStyle/>
          <a:p>
            <a:pPr algn="ctr"/>
            <a:r>
              <a:rPr lang="zh-CN" altLang="en-US" sz="1400" b="1" dirty="0">
                <a:solidFill>
                  <a:schemeClr val="bg1">
                    <a:lumMod val="50000"/>
                  </a:schemeClr>
                </a:solidFill>
                <a:latin typeface="微软雅黑" panose="020B0503020204020204" charset="-122"/>
                <a:ea typeface="微软雅黑" panose="020B0503020204020204" charset="-122"/>
              </a:rPr>
              <a:t>案例分析法</a:t>
            </a:r>
            <a:endParaRPr lang="en-US" sz="1400" b="1" dirty="0">
              <a:solidFill>
                <a:schemeClr val="bg1">
                  <a:lumMod val="50000"/>
                </a:schemeClr>
              </a:solidFill>
              <a:latin typeface="微软雅黑" panose="020B0503020204020204" charset="-122"/>
              <a:ea typeface="微软雅黑" panose="020B0503020204020204" charset="-122"/>
            </a:endParaRPr>
          </a:p>
        </p:txBody>
      </p:sp>
      <p:sp>
        <p:nvSpPr>
          <p:cNvPr id="43" name="TextBox 48"/>
          <p:cNvSpPr txBox="1"/>
          <p:nvPr/>
        </p:nvSpPr>
        <p:spPr>
          <a:xfrm>
            <a:off x="3801311" y="3896617"/>
            <a:ext cx="1477175" cy="707147"/>
          </a:xfrm>
          <a:prstGeom prst="rect">
            <a:avLst/>
          </a:prstGeom>
          <a:noFill/>
        </p:spPr>
        <p:txBody>
          <a:bodyPr wrap="square" lIns="67391" tIns="33696" rIns="106128" bIns="26532" numCol="1" spcCol="265320" rtlCol="0">
            <a:spAutoFit/>
          </a:bodyPr>
          <a:lstStyle/>
          <a:p>
            <a:pPr algn="ctr"/>
            <a:r>
              <a:rPr lang="zh-CN" altLang="en-US" sz="1050" dirty="0">
                <a:solidFill>
                  <a:schemeClr val="bg1">
                    <a:lumMod val="50000"/>
                  </a:schemeClr>
                </a:solidFill>
                <a:latin typeface="微软雅黑" panose="020B0503020204020204" charset="-122"/>
                <a:ea typeface="微软雅黑" panose="020B0503020204020204" charset="-122"/>
              </a:rPr>
              <a:t>政府部门负责人、体育学界专家学者、场馆负责人、智慧技术供应商等</a:t>
            </a:r>
            <a:endParaRPr lang="en-US" sz="1050" dirty="0">
              <a:solidFill>
                <a:schemeClr val="bg1">
                  <a:lumMod val="50000"/>
                </a:schemeClr>
              </a:solidFill>
              <a:latin typeface="微软雅黑" panose="020B0503020204020204" charset="-122"/>
              <a:ea typeface="微软雅黑" panose="020B0503020204020204" charset="-122"/>
            </a:endParaRPr>
          </a:p>
        </p:txBody>
      </p:sp>
      <p:sp>
        <p:nvSpPr>
          <p:cNvPr id="44" name="TextBox 48"/>
          <p:cNvSpPr txBox="1"/>
          <p:nvPr/>
        </p:nvSpPr>
        <p:spPr>
          <a:xfrm>
            <a:off x="3797448" y="3610290"/>
            <a:ext cx="1299594" cy="276260"/>
          </a:xfrm>
          <a:prstGeom prst="rect">
            <a:avLst/>
          </a:prstGeom>
          <a:noFill/>
        </p:spPr>
        <p:txBody>
          <a:bodyPr wrap="square" lIns="67391" tIns="33696" rIns="106128" bIns="26532" numCol="1" spcCol="265320" rtlCol="0">
            <a:spAutoFit/>
          </a:bodyPr>
          <a:lstStyle/>
          <a:p>
            <a:pPr algn="ctr"/>
            <a:r>
              <a:rPr lang="zh-CN" altLang="en-US" sz="1400" b="1" dirty="0">
                <a:solidFill>
                  <a:schemeClr val="bg1">
                    <a:lumMod val="50000"/>
                  </a:schemeClr>
                </a:solidFill>
                <a:latin typeface="微软雅黑" panose="020B0503020204020204" charset="-122"/>
                <a:ea typeface="微软雅黑" panose="020B0503020204020204" charset="-122"/>
              </a:rPr>
              <a:t>专家访谈法</a:t>
            </a:r>
            <a:endParaRPr lang="en-US" sz="1400" b="1" dirty="0">
              <a:solidFill>
                <a:schemeClr val="bg1">
                  <a:lumMod val="50000"/>
                </a:schemeClr>
              </a:solidFill>
              <a:latin typeface="微软雅黑" panose="020B0503020204020204" charset="-122"/>
              <a:ea typeface="微软雅黑" panose="020B0503020204020204" charset="-122"/>
            </a:endParaRPr>
          </a:p>
        </p:txBody>
      </p:sp>
      <p:sp>
        <p:nvSpPr>
          <p:cNvPr id="45" name="TextBox 48"/>
          <p:cNvSpPr txBox="1"/>
          <p:nvPr/>
        </p:nvSpPr>
        <p:spPr>
          <a:xfrm>
            <a:off x="6770534" y="3857902"/>
            <a:ext cx="1543771" cy="383982"/>
          </a:xfrm>
          <a:prstGeom prst="rect">
            <a:avLst/>
          </a:prstGeom>
          <a:noFill/>
        </p:spPr>
        <p:txBody>
          <a:bodyPr wrap="square" lIns="67391" tIns="33696" rIns="106128" bIns="26532" numCol="1" spcCol="265320" rtlCol="0">
            <a:spAutoFit/>
          </a:bodyPr>
          <a:lstStyle/>
          <a:p>
            <a:pPr algn="ctr"/>
            <a:r>
              <a:rPr lang="zh-CN" altLang="en-US" sz="1050" dirty="0">
                <a:solidFill>
                  <a:schemeClr val="bg1">
                    <a:lumMod val="50000"/>
                  </a:schemeClr>
                </a:solidFill>
                <a:latin typeface="微软雅黑" panose="020B0503020204020204" charset="-122"/>
                <a:ea typeface="微软雅黑" panose="020B0503020204020204" charset="-122"/>
              </a:rPr>
              <a:t>对问卷调查结果进行整理分析</a:t>
            </a:r>
            <a:endParaRPr lang="en-US" sz="1050" dirty="0">
              <a:solidFill>
                <a:schemeClr val="bg1">
                  <a:lumMod val="50000"/>
                </a:schemeClr>
              </a:solidFill>
              <a:latin typeface="微软雅黑" panose="020B0503020204020204" charset="-122"/>
              <a:ea typeface="微软雅黑" panose="020B0503020204020204" charset="-122"/>
            </a:endParaRPr>
          </a:p>
        </p:txBody>
      </p:sp>
      <p:sp>
        <p:nvSpPr>
          <p:cNvPr id="46" name="TextBox 48"/>
          <p:cNvSpPr txBox="1"/>
          <p:nvPr/>
        </p:nvSpPr>
        <p:spPr>
          <a:xfrm>
            <a:off x="6909092" y="3579652"/>
            <a:ext cx="1299594" cy="276260"/>
          </a:xfrm>
          <a:prstGeom prst="rect">
            <a:avLst/>
          </a:prstGeom>
          <a:noFill/>
        </p:spPr>
        <p:txBody>
          <a:bodyPr wrap="square" lIns="67391" tIns="33696" rIns="106128" bIns="26532" numCol="1" spcCol="265320" rtlCol="0">
            <a:spAutoFit/>
          </a:bodyPr>
          <a:lstStyle/>
          <a:p>
            <a:pPr algn="ctr"/>
            <a:r>
              <a:rPr lang="zh-CN" altLang="en-US" sz="1400" b="1" dirty="0">
                <a:solidFill>
                  <a:schemeClr val="bg1">
                    <a:lumMod val="50000"/>
                  </a:schemeClr>
                </a:solidFill>
                <a:latin typeface="微软雅黑" panose="020B0503020204020204" charset="-122"/>
                <a:ea typeface="微软雅黑" panose="020B0503020204020204" charset="-122"/>
              </a:rPr>
              <a:t>数理统计法</a:t>
            </a:r>
            <a:endParaRPr lang="en-US" sz="1400" b="1" dirty="0">
              <a:solidFill>
                <a:schemeClr val="bg1">
                  <a:lumMod val="50000"/>
                </a:schemeClr>
              </a:solidFill>
              <a:latin typeface="微软雅黑" panose="020B0503020204020204" charset="-122"/>
              <a:ea typeface="微软雅黑" panose="020B0503020204020204" charset="-122"/>
            </a:endParaRPr>
          </a:p>
        </p:txBody>
      </p:sp>
      <p:sp>
        <p:nvSpPr>
          <p:cNvPr id="53" name="矩形 52"/>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4" name="矩形 53"/>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5" name="TextBox 8"/>
          <p:cNvSpPr txBox="1"/>
          <p:nvPr/>
        </p:nvSpPr>
        <p:spPr>
          <a:xfrm>
            <a:off x="563057" y="408226"/>
            <a:ext cx="1617823"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研究方法</a:t>
            </a:r>
            <a:endParaRPr lang="zh-CN" altLang="en-US" sz="2500" b="1" dirty="0">
              <a:solidFill>
                <a:prstClr val="black">
                  <a:lumMod val="65000"/>
                  <a:lumOff val="35000"/>
                </a:prstClr>
              </a:solidFill>
              <a:ea typeface="微软雅黑" panose="020B0503020204020204" pitchFamily="34" charset="-122"/>
              <a:sym typeface="Arial" panose="020B0604020202020204" pitchFamily="34" charset="0"/>
            </a:endParaRPr>
          </a:p>
        </p:txBody>
      </p:sp>
      <p:pic>
        <p:nvPicPr>
          <p:cNvPr id="57" name="图片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8" name="矩形 57"/>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Tree>
    <p:custDataLst>
      <p:tags r:id="rId1"/>
    </p:custDataLst>
    <p:extLst>
      <p:ext uri="{BB962C8B-B14F-4D97-AF65-F5344CB8AC3E}">
        <p14:creationId xmlns:p14="http://schemas.microsoft.com/office/powerpoint/2010/main" val="2221981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弧形 1"/>
          <p:cNvSpPr/>
          <p:nvPr/>
        </p:nvSpPr>
        <p:spPr>
          <a:xfrm>
            <a:off x="3246548" y="1489469"/>
            <a:ext cx="2622667" cy="2610846"/>
          </a:xfrm>
          <a:prstGeom prst="arc">
            <a:avLst>
              <a:gd name="adj1" fmla="val 8872451"/>
              <a:gd name="adj2" fmla="val 16231944"/>
            </a:avLst>
          </a:prstGeom>
          <a:noFill/>
          <a:ln w="9525">
            <a:solidFill>
              <a:srgbClr val="8B001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sz="1800" dirty="0">
              <a:ea typeface="微软雅黑" panose="020B0503020204020204" pitchFamily="34" charset="-122"/>
            </a:endParaRPr>
          </a:p>
        </p:txBody>
      </p:sp>
      <p:sp>
        <p:nvSpPr>
          <p:cNvPr id="3" name="弧形 2"/>
          <p:cNvSpPr/>
          <p:nvPr/>
        </p:nvSpPr>
        <p:spPr>
          <a:xfrm flipH="1" flipV="1">
            <a:off x="3223501" y="1506955"/>
            <a:ext cx="2622667" cy="2610846"/>
          </a:xfrm>
          <a:prstGeom prst="arc">
            <a:avLst>
              <a:gd name="adj1" fmla="val 8622946"/>
              <a:gd name="adj2" fmla="val 16231944"/>
            </a:avLst>
          </a:prstGeom>
          <a:noFill/>
          <a:ln w="9525">
            <a:solidFill>
              <a:srgbClr val="8B001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sz="1800" dirty="0">
              <a:ea typeface="微软雅黑" panose="020B0503020204020204" pitchFamily="34" charset="-122"/>
            </a:endParaRPr>
          </a:p>
        </p:txBody>
      </p:sp>
      <p:cxnSp>
        <p:nvCxnSpPr>
          <p:cNvPr id="4" name="直接连接符 3"/>
          <p:cNvCxnSpPr/>
          <p:nvPr/>
        </p:nvCxnSpPr>
        <p:spPr>
          <a:xfrm>
            <a:off x="5593557" y="2038658"/>
            <a:ext cx="439340" cy="0"/>
          </a:xfrm>
          <a:prstGeom prst="line">
            <a:avLst/>
          </a:prstGeom>
          <a:noFill/>
          <a:ln w="9525">
            <a:solidFill>
              <a:srgbClr val="8B001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5" name="直接连接符 4"/>
          <p:cNvCxnSpPr/>
          <p:nvPr/>
        </p:nvCxnSpPr>
        <p:spPr>
          <a:xfrm>
            <a:off x="3011092" y="3490851"/>
            <a:ext cx="439340" cy="0"/>
          </a:xfrm>
          <a:prstGeom prst="line">
            <a:avLst/>
          </a:prstGeom>
          <a:noFill/>
          <a:ln w="9525">
            <a:solidFill>
              <a:srgbClr val="8B001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6" name="椭圆 5"/>
          <p:cNvSpPr/>
          <p:nvPr/>
        </p:nvSpPr>
        <p:spPr>
          <a:xfrm>
            <a:off x="3517579" y="1770750"/>
            <a:ext cx="2086133" cy="2076730"/>
          </a:xfrm>
          <a:prstGeom prst="ellipse">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391" tIns="33696" rIns="67391" bIns="33696" numCol="1" spcCol="0" rtlCol="0" fromWordArt="0" anchor="ctr" anchorCtr="0" forceAA="0" compatLnSpc="1">
            <a:prstTxWarp prst="textNoShape">
              <a:avLst/>
            </a:prstTxWarp>
            <a:noAutofit/>
          </a:bodyPr>
          <a:lstStyle/>
          <a:p>
            <a:pPr algn="ctr"/>
            <a:endParaRPr lang="zh-CN" altLang="en-US" sz="1800">
              <a:latin typeface="微软雅黑" panose="020B0503020204020204" pitchFamily="34" charset="-122"/>
              <a:ea typeface="微软雅黑" panose="020B0503020204020204" pitchFamily="34" charset="-122"/>
            </a:endParaRPr>
          </a:p>
        </p:txBody>
      </p:sp>
      <p:sp>
        <p:nvSpPr>
          <p:cNvPr id="7" name="矩形 6"/>
          <p:cNvSpPr/>
          <p:nvPr/>
        </p:nvSpPr>
        <p:spPr>
          <a:xfrm>
            <a:off x="924596" y="3252884"/>
            <a:ext cx="2087427" cy="437382"/>
          </a:xfrm>
          <a:prstGeom prst="rect">
            <a:avLst/>
          </a:prstGeom>
        </p:spPr>
        <p:txBody>
          <a:bodyPr wrap="square" lIns="67391" tIns="33696" rIns="67391" bIns="33696" anchor="ctr">
            <a:spAutoFit/>
          </a:bodyPr>
          <a:lstStyle/>
          <a:p>
            <a:pPr algn="r"/>
            <a:r>
              <a:rPr lang="zh-CN" altLang="en-US" sz="2400" b="1" dirty="0">
                <a:solidFill>
                  <a:srgbClr val="8B0012"/>
                </a:solidFill>
                <a:latin typeface="微软雅黑" panose="020B0503020204020204" pitchFamily="34" charset="-122"/>
                <a:ea typeface="微软雅黑" panose="020B0503020204020204" pitchFamily="34" charset="-122"/>
              </a:rPr>
              <a:t>问卷数据</a:t>
            </a:r>
          </a:p>
        </p:txBody>
      </p:sp>
      <p:sp>
        <p:nvSpPr>
          <p:cNvPr id="8" name="矩形 7"/>
          <p:cNvSpPr/>
          <p:nvPr/>
        </p:nvSpPr>
        <p:spPr>
          <a:xfrm>
            <a:off x="6059987" y="1800076"/>
            <a:ext cx="2087427" cy="437382"/>
          </a:xfrm>
          <a:prstGeom prst="rect">
            <a:avLst/>
          </a:prstGeom>
        </p:spPr>
        <p:txBody>
          <a:bodyPr wrap="square" lIns="67391" tIns="33696" rIns="67391" bIns="33696" anchor="ctr">
            <a:spAutoFit/>
          </a:bodyPr>
          <a:lstStyle/>
          <a:p>
            <a:r>
              <a:rPr lang="zh-CN" altLang="en-US" sz="2400" b="1" dirty="0">
                <a:solidFill>
                  <a:srgbClr val="8B0012"/>
                </a:solidFill>
                <a:latin typeface="微软雅黑" panose="020B0503020204020204" pitchFamily="34" charset="-122"/>
                <a:ea typeface="微软雅黑" panose="020B0503020204020204" pitchFamily="34" charset="-122"/>
              </a:rPr>
              <a:t>官方统计数据</a:t>
            </a:r>
          </a:p>
        </p:txBody>
      </p:sp>
      <p:sp>
        <p:nvSpPr>
          <p:cNvPr id="9" name="矩形 8"/>
          <p:cNvSpPr/>
          <p:nvPr/>
        </p:nvSpPr>
        <p:spPr>
          <a:xfrm>
            <a:off x="6047114" y="2310039"/>
            <a:ext cx="2292999" cy="1145268"/>
          </a:xfrm>
          <a:prstGeom prst="rect">
            <a:avLst/>
          </a:prstGeom>
        </p:spPr>
        <p:txBody>
          <a:bodyPr wrap="square" lIns="67391" tIns="33696" rIns="67391" bIns="33696" anchor="ctr">
            <a:spAutoFit/>
          </a:bodyPr>
          <a:lstStyle/>
          <a:p>
            <a:pPr algn="just">
              <a:defRPr/>
            </a:pPr>
            <a:r>
              <a:rPr lang="zh-CN" altLang="en-US" sz="1400" kern="0" dirty="0">
                <a:solidFill>
                  <a:schemeClr val="tx1">
                    <a:lumMod val="75000"/>
                    <a:lumOff val="25000"/>
                  </a:schemeClr>
                </a:solidFill>
                <a:latin typeface="微软雅黑" panose="020B0503020204020204" pitchFamily="34" charset="-122"/>
                <a:ea typeface="微软雅黑" panose="020B0503020204020204" pitchFamily="34" charset="-122"/>
              </a:rPr>
              <a:t>       通过搜索，进入国家统计局、各级体育局、各体育场馆运营商等官方收集相关数据，如体育场馆建设投资、营收情况、财政支持等等。</a:t>
            </a:r>
          </a:p>
        </p:txBody>
      </p:sp>
      <p:sp>
        <p:nvSpPr>
          <p:cNvPr id="10" name="矩形 9"/>
          <p:cNvSpPr/>
          <p:nvPr/>
        </p:nvSpPr>
        <p:spPr>
          <a:xfrm>
            <a:off x="727151" y="1787428"/>
            <a:ext cx="2292999" cy="1360712"/>
          </a:xfrm>
          <a:prstGeom prst="rect">
            <a:avLst/>
          </a:prstGeom>
        </p:spPr>
        <p:txBody>
          <a:bodyPr wrap="square" lIns="67391" tIns="33696" rIns="67391" bIns="33696" anchor="ctr">
            <a:spAutoFit/>
          </a:bodyPr>
          <a:lstStyle/>
          <a:p>
            <a:pPr algn="just">
              <a:defRPr/>
            </a:pPr>
            <a:r>
              <a:rPr lang="zh-CN" altLang="en-US" sz="1400" kern="0" dirty="0">
                <a:solidFill>
                  <a:schemeClr val="tx1">
                    <a:lumMod val="75000"/>
                    <a:lumOff val="25000"/>
                  </a:schemeClr>
                </a:solidFill>
                <a:latin typeface="微软雅黑" panose="020B0503020204020204" pitchFamily="34" charset="-122"/>
                <a:ea typeface="微软雅黑" panose="020B0503020204020204" pitchFamily="34" charset="-122"/>
              </a:rPr>
              <a:t>       通过给场馆管理人员及使用体育场馆的消费者发放问卷，收集相关数据，管理人员主要针对场馆管理效率、利用率等，消费者主要针对消费体验及满意度等。</a:t>
            </a:r>
          </a:p>
        </p:txBody>
      </p:sp>
      <p:sp>
        <p:nvSpPr>
          <p:cNvPr id="11" name="椭圆 10"/>
          <p:cNvSpPr/>
          <p:nvPr/>
        </p:nvSpPr>
        <p:spPr>
          <a:xfrm>
            <a:off x="3649978" y="1924527"/>
            <a:ext cx="1784376" cy="1776333"/>
          </a:xfrm>
          <a:prstGeom prst="ellipse">
            <a:avLst/>
          </a:prstGeom>
          <a:solidFill>
            <a:srgbClr val="8B001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391" tIns="33696" rIns="67391" bIns="33696" numCol="1" spcCol="0" rtlCol="0" fromWordArt="0" anchor="ctr" anchorCtr="0" forceAA="0" compatLnSpc="1">
            <a:prstTxWarp prst="textNoShape">
              <a:avLst/>
            </a:prstTxWarp>
            <a:noAutofit/>
          </a:bodyPr>
          <a:lstStyle/>
          <a:p>
            <a:pPr algn="ctr"/>
            <a:endParaRPr lang="zh-CN" altLang="en-US" sz="1800">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921084" y="2186361"/>
            <a:ext cx="1273596" cy="1271878"/>
            <a:chOff x="8742363" y="4948238"/>
            <a:chExt cx="500063" cy="501650"/>
          </a:xfrm>
          <a:solidFill>
            <a:schemeClr val="bg1"/>
          </a:solidFill>
        </p:grpSpPr>
        <p:sp>
          <p:nvSpPr>
            <p:cNvPr id="13" name="Freeform 14"/>
            <p:cNvSpPr>
              <a:spLocks noEditPoints="1"/>
            </p:cNvSpPr>
            <p:nvPr/>
          </p:nvSpPr>
          <p:spPr bwMode="auto">
            <a:xfrm>
              <a:off x="8742363" y="4948238"/>
              <a:ext cx="500063" cy="501650"/>
            </a:xfrm>
            <a:custGeom>
              <a:avLst/>
              <a:gdLst>
                <a:gd name="T0" fmla="*/ 74 w 149"/>
                <a:gd name="T1" fmla="*/ 150 h 150"/>
                <a:gd name="T2" fmla="*/ 0 w 149"/>
                <a:gd name="T3" fmla="*/ 75 h 150"/>
                <a:gd name="T4" fmla="*/ 74 w 149"/>
                <a:gd name="T5" fmla="*/ 0 h 150"/>
                <a:gd name="T6" fmla="*/ 149 w 149"/>
                <a:gd name="T7" fmla="*/ 75 h 150"/>
                <a:gd name="T8" fmla="*/ 74 w 149"/>
                <a:gd name="T9" fmla="*/ 150 h 150"/>
                <a:gd name="T10" fmla="*/ 74 w 149"/>
                <a:gd name="T11" fmla="*/ 8 h 150"/>
                <a:gd name="T12" fmla="*/ 8 w 149"/>
                <a:gd name="T13" fmla="*/ 75 h 150"/>
                <a:gd name="T14" fmla="*/ 74 w 149"/>
                <a:gd name="T15" fmla="*/ 142 h 150"/>
                <a:gd name="T16" fmla="*/ 141 w 149"/>
                <a:gd name="T17" fmla="*/ 75 h 150"/>
                <a:gd name="T18" fmla="*/ 74 w 149"/>
                <a:gd name="T19" fmla="*/ 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 h="150">
                  <a:moveTo>
                    <a:pt x="74" y="150"/>
                  </a:moveTo>
                  <a:cubicBezTo>
                    <a:pt x="33" y="150"/>
                    <a:pt x="0" y="116"/>
                    <a:pt x="0" y="75"/>
                  </a:cubicBezTo>
                  <a:cubicBezTo>
                    <a:pt x="0" y="34"/>
                    <a:pt x="33" y="0"/>
                    <a:pt x="74" y="0"/>
                  </a:cubicBezTo>
                  <a:cubicBezTo>
                    <a:pt x="116" y="0"/>
                    <a:pt x="149" y="34"/>
                    <a:pt x="149" y="75"/>
                  </a:cubicBezTo>
                  <a:cubicBezTo>
                    <a:pt x="149" y="116"/>
                    <a:pt x="116" y="150"/>
                    <a:pt x="74" y="150"/>
                  </a:cubicBezTo>
                  <a:close/>
                  <a:moveTo>
                    <a:pt x="74" y="8"/>
                  </a:moveTo>
                  <a:cubicBezTo>
                    <a:pt x="38" y="8"/>
                    <a:pt x="8" y="38"/>
                    <a:pt x="8" y="75"/>
                  </a:cubicBezTo>
                  <a:cubicBezTo>
                    <a:pt x="8" y="112"/>
                    <a:pt x="38" y="142"/>
                    <a:pt x="74" y="142"/>
                  </a:cubicBezTo>
                  <a:cubicBezTo>
                    <a:pt x="111" y="142"/>
                    <a:pt x="141" y="112"/>
                    <a:pt x="141" y="75"/>
                  </a:cubicBezTo>
                  <a:cubicBezTo>
                    <a:pt x="141" y="38"/>
                    <a:pt x="111" y="8"/>
                    <a:pt x="7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00" dirty="0">
                <a:ea typeface="微软雅黑" panose="020B0503020204020204" pitchFamily="34" charset="-122"/>
              </a:endParaRPr>
            </a:p>
          </p:txBody>
        </p:sp>
        <p:sp>
          <p:nvSpPr>
            <p:cNvPr id="14" name="Freeform 15"/>
            <p:cNvSpPr>
              <a:spLocks/>
            </p:cNvSpPr>
            <p:nvPr/>
          </p:nvSpPr>
          <p:spPr bwMode="auto">
            <a:xfrm>
              <a:off x="8983663" y="4987925"/>
              <a:ext cx="12700" cy="47625"/>
            </a:xfrm>
            <a:custGeom>
              <a:avLst/>
              <a:gdLst>
                <a:gd name="T0" fmla="*/ 2 w 4"/>
                <a:gd name="T1" fmla="*/ 14 h 14"/>
                <a:gd name="T2" fmla="*/ 0 w 4"/>
                <a:gd name="T3" fmla="*/ 12 h 14"/>
                <a:gd name="T4" fmla="*/ 0 w 4"/>
                <a:gd name="T5" fmla="*/ 2 h 14"/>
                <a:gd name="T6" fmla="*/ 2 w 4"/>
                <a:gd name="T7" fmla="*/ 0 h 14"/>
                <a:gd name="T8" fmla="*/ 4 w 4"/>
                <a:gd name="T9" fmla="*/ 2 h 14"/>
                <a:gd name="T10" fmla="*/ 4 w 4"/>
                <a:gd name="T11" fmla="*/ 12 h 14"/>
                <a:gd name="T12" fmla="*/ 2 w 4"/>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4" h="14">
                  <a:moveTo>
                    <a:pt x="2" y="14"/>
                  </a:moveTo>
                  <a:cubicBezTo>
                    <a:pt x="1" y="14"/>
                    <a:pt x="0" y="13"/>
                    <a:pt x="0" y="12"/>
                  </a:cubicBezTo>
                  <a:cubicBezTo>
                    <a:pt x="0" y="2"/>
                    <a:pt x="0" y="2"/>
                    <a:pt x="0" y="2"/>
                  </a:cubicBezTo>
                  <a:cubicBezTo>
                    <a:pt x="0" y="1"/>
                    <a:pt x="1" y="0"/>
                    <a:pt x="2" y="0"/>
                  </a:cubicBezTo>
                  <a:cubicBezTo>
                    <a:pt x="3" y="0"/>
                    <a:pt x="4" y="1"/>
                    <a:pt x="4" y="2"/>
                  </a:cubicBezTo>
                  <a:cubicBezTo>
                    <a:pt x="4" y="12"/>
                    <a:pt x="4" y="12"/>
                    <a:pt x="4" y="12"/>
                  </a:cubicBezTo>
                  <a:cubicBezTo>
                    <a:pt x="4" y="13"/>
                    <a:pt x="3" y="14"/>
                    <a:pt x="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00" dirty="0">
                <a:ea typeface="微软雅黑" panose="020B0503020204020204" pitchFamily="34" charset="-122"/>
              </a:endParaRPr>
            </a:p>
          </p:txBody>
        </p:sp>
        <p:sp>
          <p:nvSpPr>
            <p:cNvPr id="15" name="Freeform 16"/>
            <p:cNvSpPr>
              <a:spLocks/>
            </p:cNvSpPr>
            <p:nvPr/>
          </p:nvSpPr>
          <p:spPr bwMode="auto">
            <a:xfrm>
              <a:off x="8983663" y="5367338"/>
              <a:ext cx="12700" cy="42863"/>
            </a:xfrm>
            <a:custGeom>
              <a:avLst/>
              <a:gdLst>
                <a:gd name="T0" fmla="*/ 2 w 4"/>
                <a:gd name="T1" fmla="*/ 13 h 13"/>
                <a:gd name="T2" fmla="*/ 0 w 4"/>
                <a:gd name="T3" fmla="*/ 11 h 13"/>
                <a:gd name="T4" fmla="*/ 0 w 4"/>
                <a:gd name="T5" fmla="*/ 2 h 13"/>
                <a:gd name="T6" fmla="*/ 2 w 4"/>
                <a:gd name="T7" fmla="*/ 0 h 13"/>
                <a:gd name="T8" fmla="*/ 4 w 4"/>
                <a:gd name="T9" fmla="*/ 2 h 13"/>
                <a:gd name="T10" fmla="*/ 4 w 4"/>
                <a:gd name="T11" fmla="*/ 11 h 13"/>
                <a:gd name="T12" fmla="*/ 2 w 4"/>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4" h="13">
                  <a:moveTo>
                    <a:pt x="2" y="13"/>
                  </a:moveTo>
                  <a:cubicBezTo>
                    <a:pt x="1" y="13"/>
                    <a:pt x="0" y="13"/>
                    <a:pt x="0" y="11"/>
                  </a:cubicBezTo>
                  <a:cubicBezTo>
                    <a:pt x="0" y="2"/>
                    <a:pt x="0" y="2"/>
                    <a:pt x="0" y="2"/>
                  </a:cubicBezTo>
                  <a:cubicBezTo>
                    <a:pt x="0" y="1"/>
                    <a:pt x="1" y="0"/>
                    <a:pt x="2" y="0"/>
                  </a:cubicBezTo>
                  <a:cubicBezTo>
                    <a:pt x="3" y="0"/>
                    <a:pt x="4" y="1"/>
                    <a:pt x="4" y="2"/>
                  </a:cubicBezTo>
                  <a:cubicBezTo>
                    <a:pt x="4" y="11"/>
                    <a:pt x="4" y="11"/>
                    <a:pt x="4" y="11"/>
                  </a:cubicBezTo>
                  <a:cubicBezTo>
                    <a:pt x="4" y="13"/>
                    <a:pt x="3" y="13"/>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00" dirty="0">
                <a:ea typeface="微软雅黑" panose="020B0503020204020204" pitchFamily="34" charset="-122"/>
              </a:endParaRPr>
            </a:p>
          </p:txBody>
        </p:sp>
        <p:sp>
          <p:nvSpPr>
            <p:cNvPr id="16" name="Freeform 17"/>
            <p:cNvSpPr>
              <a:spLocks/>
            </p:cNvSpPr>
            <p:nvPr/>
          </p:nvSpPr>
          <p:spPr bwMode="auto">
            <a:xfrm>
              <a:off x="9158288" y="5192713"/>
              <a:ext cx="46038" cy="12700"/>
            </a:xfrm>
            <a:custGeom>
              <a:avLst/>
              <a:gdLst>
                <a:gd name="T0" fmla="*/ 12 w 14"/>
                <a:gd name="T1" fmla="*/ 4 h 4"/>
                <a:gd name="T2" fmla="*/ 2 w 14"/>
                <a:gd name="T3" fmla="*/ 4 h 4"/>
                <a:gd name="T4" fmla="*/ 0 w 14"/>
                <a:gd name="T5" fmla="*/ 2 h 4"/>
                <a:gd name="T6" fmla="*/ 2 w 14"/>
                <a:gd name="T7" fmla="*/ 0 h 4"/>
                <a:gd name="T8" fmla="*/ 12 w 14"/>
                <a:gd name="T9" fmla="*/ 0 h 4"/>
                <a:gd name="T10" fmla="*/ 14 w 14"/>
                <a:gd name="T11" fmla="*/ 2 h 4"/>
                <a:gd name="T12" fmla="*/ 12 w 1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4" h="4">
                  <a:moveTo>
                    <a:pt x="12" y="4"/>
                  </a:moveTo>
                  <a:cubicBezTo>
                    <a:pt x="2" y="4"/>
                    <a:pt x="2" y="4"/>
                    <a:pt x="2" y="4"/>
                  </a:cubicBezTo>
                  <a:cubicBezTo>
                    <a:pt x="1" y="4"/>
                    <a:pt x="0" y="3"/>
                    <a:pt x="0" y="2"/>
                  </a:cubicBezTo>
                  <a:cubicBezTo>
                    <a:pt x="0" y="1"/>
                    <a:pt x="1" y="0"/>
                    <a:pt x="2" y="0"/>
                  </a:cubicBezTo>
                  <a:cubicBezTo>
                    <a:pt x="12" y="0"/>
                    <a:pt x="12" y="0"/>
                    <a:pt x="12" y="0"/>
                  </a:cubicBezTo>
                  <a:cubicBezTo>
                    <a:pt x="13" y="0"/>
                    <a:pt x="14" y="1"/>
                    <a:pt x="14" y="2"/>
                  </a:cubicBezTo>
                  <a:cubicBezTo>
                    <a:pt x="14" y="3"/>
                    <a:pt x="13"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00" dirty="0">
                <a:ea typeface="微软雅黑" panose="020B0503020204020204" pitchFamily="34" charset="-122"/>
              </a:endParaRPr>
            </a:p>
          </p:txBody>
        </p:sp>
        <p:sp>
          <p:nvSpPr>
            <p:cNvPr id="17" name="Freeform 18"/>
            <p:cNvSpPr>
              <a:spLocks/>
            </p:cNvSpPr>
            <p:nvPr/>
          </p:nvSpPr>
          <p:spPr bwMode="auto">
            <a:xfrm>
              <a:off x="8778875" y="5192713"/>
              <a:ext cx="47625" cy="12700"/>
            </a:xfrm>
            <a:custGeom>
              <a:avLst/>
              <a:gdLst>
                <a:gd name="T0" fmla="*/ 12 w 14"/>
                <a:gd name="T1" fmla="*/ 4 h 4"/>
                <a:gd name="T2" fmla="*/ 2 w 14"/>
                <a:gd name="T3" fmla="*/ 4 h 4"/>
                <a:gd name="T4" fmla="*/ 0 w 14"/>
                <a:gd name="T5" fmla="*/ 2 h 4"/>
                <a:gd name="T6" fmla="*/ 2 w 14"/>
                <a:gd name="T7" fmla="*/ 0 h 4"/>
                <a:gd name="T8" fmla="*/ 12 w 14"/>
                <a:gd name="T9" fmla="*/ 0 h 4"/>
                <a:gd name="T10" fmla="*/ 14 w 14"/>
                <a:gd name="T11" fmla="*/ 2 h 4"/>
                <a:gd name="T12" fmla="*/ 12 w 1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4" h="4">
                  <a:moveTo>
                    <a:pt x="12" y="4"/>
                  </a:moveTo>
                  <a:cubicBezTo>
                    <a:pt x="2" y="4"/>
                    <a:pt x="2" y="4"/>
                    <a:pt x="2" y="4"/>
                  </a:cubicBezTo>
                  <a:cubicBezTo>
                    <a:pt x="1" y="4"/>
                    <a:pt x="0" y="3"/>
                    <a:pt x="0" y="2"/>
                  </a:cubicBezTo>
                  <a:cubicBezTo>
                    <a:pt x="0" y="1"/>
                    <a:pt x="1" y="0"/>
                    <a:pt x="2" y="0"/>
                  </a:cubicBezTo>
                  <a:cubicBezTo>
                    <a:pt x="12" y="0"/>
                    <a:pt x="12" y="0"/>
                    <a:pt x="12" y="0"/>
                  </a:cubicBezTo>
                  <a:cubicBezTo>
                    <a:pt x="13" y="0"/>
                    <a:pt x="14" y="1"/>
                    <a:pt x="14" y="2"/>
                  </a:cubicBezTo>
                  <a:cubicBezTo>
                    <a:pt x="14" y="3"/>
                    <a:pt x="13"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00" dirty="0">
                <a:ea typeface="微软雅黑" panose="020B0503020204020204" pitchFamily="34" charset="-122"/>
              </a:endParaRPr>
            </a:p>
          </p:txBody>
        </p:sp>
        <p:sp>
          <p:nvSpPr>
            <p:cNvPr id="18" name="Freeform 19"/>
            <p:cNvSpPr>
              <a:spLocks/>
            </p:cNvSpPr>
            <p:nvPr/>
          </p:nvSpPr>
          <p:spPr bwMode="auto">
            <a:xfrm>
              <a:off x="9134475" y="5087938"/>
              <a:ext cx="42863" cy="30163"/>
            </a:xfrm>
            <a:custGeom>
              <a:avLst/>
              <a:gdLst>
                <a:gd name="T0" fmla="*/ 2 w 13"/>
                <a:gd name="T1" fmla="*/ 9 h 9"/>
                <a:gd name="T2" fmla="*/ 1 w 13"/>
                <a:gd name="T3" fmla="*/ 8 h 9"/>
                <a:gd name="T4" fmla="*/ 1 w 13"/>
                <a:gd name="T5" fmla="*/ 5 h 9"/>
                <a:gd name="T6" fmla="*/ 9 w 13"/>
                <a:gd name="T7" fmla="*/ 1 h 9"/>
                <a:gd name="T8" fmla="*/ 12 w 13"/>
                <a:gd name="T9" fmla="*/ 2 h 9"/>
                <a:gd name="T10" fmla="*/ 11 w 13"/>
                <a:gd name="T11" fmla="*/ 4 h 9"/>
                <a:gd name="T12" fmla="*/ 3 w 13"/>
                <a:gd name="T13" fmla="*/ 9 h 9"/>
                <a:gd name="T14" fmla="*/ 2 w 13"/>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9">
                  <a:moveTo>
                    <a:pt x="2" y="9"/>
                  </a:moveTo>
                  <a:cubicBezTo>
                    <a:pt x="2" y="9"/>
                    <a:pt x="1" y="9"/>
                    <a:pt x="1" y="8"/>
                  </a:cubicBezTo>
                  <a:cubicBezTo>
                    <a:pt x="0" y="7"/>
                    <a:pt x="0" y="6"/>
                    <a:pt x="1" y="5"/>
                  </a:cubicBezTo>
                  <a:cubicBezTo>
                    <a:pt x="9" y="1"/>
                    <a:pt x="9" y="1"/>
                    <a:pt x="9" y="1"/>
                  </a:cubicBezTo>
                  <a:cubicBezTo>
                    <a:pt x="10" y="0"/>
                    <a:pt x="11" y="1"/>
                    <a:pt x="12" y="2"/>
                  </a:cubicBezTo>
                  <a:cubicBezTo>
                    <a:pt x="13" y="3"/>
                    <a:pt x="12" y="4"/>
                    <a:pt x="11" y="4"/>
                  </a:cubicBezTo>
                  <a:cubicBezTo>
                    <a:pt x="3" y="9"/>
                    <a:pt x="3" y="9"/>
                    <a:pt x="3" y="9"/>
                  </a:cubicBezTo>
                  <a:cubicBezTo>
                    <a:pt x="3" y="9"/>
                    <a:pt x="3" y="9"/>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00" dirty="0">
                <a:ea typeface="微软雅黑" panose="020B0503020204020204" pitchFamily="34" charset="-122"/>
              </a:endParaRPr>
            </a:p>
          </p:txBody>
        </p:sp>
        <p:sp>
          <p:nvSpPr>
            <p:cNvPr id="19" name="Freeform 20"/>
            <p:cNvSpPr>
              <a:spLocks/>
            </p:cNvSpPr>
            <p:nvPr/>
          </p:nvSpPr>
          <p:spPr bwMode="auto">
            <a:xfrm>
              <a:off x="8805863" y="5280025"/>
              <a:ext cx="44450" cy="30163"/>
            </a:xfrm>
            <a:custGeom>
              <a:avLst/>
              <a:gdLst>
                <a:gd name="T0" fmla="*/ 2 w 13"/>
                <a:gd name="T1" fmla="*/ 9 h 9"/>
                <a:gd name="T2" fmla="*/ 1 w 13"/>
                <a:gd name="T3" fmla="*/ 8 h 9"/>
                <a:gd name="T4" fmla="*/ 1 w 13"/>
                <a:gd name="T5" fmla="*/ 5 h 9"/>
                <a:gd name="T6" fmla="*/ 10 w 13"/>
                <a:gd name="T7" fmla="*/ 0 h 9"/>
                <a:gd name="T8" fmla="*/ 12 w 13"/>
                <a:gd name="T9" fmla="*/ 1 h 9"/>
                <a:gd name="T10" fmla="*/ 12 w 13"/>
                <a:gd name="T11" fmla="*/ 4 h 9"/>
                <a:gd name="T12" fmla="*/ 3 w 13"/>
                <a:gd name="T13" fmla="*/ 8 h 9"/>
                <a:gd name="T14" fmla="*/ 2 w 13"/>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9">
                  <a:moveTo>
                    <a:pt x="2" y="9"/>
                  </a:moveTo>
                  <a:cubicBezTo>
                    <a:pt x="2" y="9"/>
                    <a:pt x="1" y="8"/>
                    <a:pt x="1" y="8"/>
                  </a:cubicBezTo>
                  <a:cubicBezTo>
                    <a:pt x="0" y="7"/>
                    <a:pt x="1" y="5"/>
                    <a:pt x="1" y="5"/>
                  </a:cubicBezTo>
                  <a:cubicBezTo>
                    <a:pt x="10" y="0"/>
                    <a:pt x="10" y="0"/>
                    <a:pt x="10" y="0"/>
                  </a:cubicBezTo>
                  <a:cubicBezTo>
                    <a:pt x="10" y="0"/>
                    <a:pt x="12" y="0"/>
                    <a:pt x="12" y="1"/>
                  </a:cubicBezTo>
                  <a:cubicBezTo>
                    <a:pt x="13" y="2"/>
                    <a:pt x="12" y="3"/>
                    <a:pt x="12" y="4"/>
                  </a:cubicBezTo>
                  <a:cubicBezTo>
                    <a:pt x="3" y="8"/>
                    <a:pt x="3" y="8"/>
                    <a:pt x="3" y="8"/>
                  </a:cubicBezTo>
                  <a:cubicBezTo>
                    <a:pt x="3" y="9"/>
                    <a:pt x="3" y="9"/>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00" dirty="0">
                <a:ea typeface="微软雅黑" panose="020B0503020204020204" pitchFamily="34" charset="-122"/>
              </a:endParaRPr>
            </a:p>
          </p:txBody>
        </p:sp>
        <p:sp>
          <p:nvSpPr>
            <p:cNvPr id="20" name="Freeform 21"/>
            <p:cNvSpPr>
              <a:spLocks/>
            </p:cNvSpPr>
            <p:nvPr/>
          </p:nvSpPr>
          <p:spPr bwMode="auto">
            <a:xfrm>
              <a:off x="9070975" y="5343525"/>
              <a:ext cx="30163" cy="39688"/>
            </a:xfrm>
            <a:custGeom>
              <a:avLst/>
              <a:gdLst>
                <a:gd name="T0" fmla="*/ 7 w 9"/>
                <a:gd name="T1" fmla="*/ 12 h 12"/>
                <a:gd name="T2" fmla="*/ 5 w 9"/>
                <a:gd name="T3" fmla="*/ 11 h 12"/>
                <a:gd name="T4" fmla="*/ 1 w 9"/>
                <a:gd name="T5" fmla="*/ 3 h 12"/>
                <a:gd name="T6" fmla="*/ 1 w 9"/>
                <a:gd name="T7" fmla="*/ 0 h 12"/>
                <a:gd name="T8" fmla="*/ 4 w 9"/>
                <a:gd name="T9" fmla="*/ 1 h 12"/>
                <a:gd name="T10" fmla="*/ 9 w 9"/>
                <a:gd name="T11" fmla="*/ 9 h 12"/>
                <a:gd name="T12" fmla="*/ 8 w 9"/>
                <a:gd name="T13" fmla="*/ 12 h 12"/>
                <a:gd name="T14" fmla="*/ 7 w 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2">
                  <a:moveTo>
                    <a:pt x="7" y="12"/>
                  </a:moveTo>
                  <a:cubicBezTo>
                    <a:pt x="6" y="12"/>
                    <a:pt x="6" y="12"/>
                    <a:pt x="5" y="11"/>
                  </a:cubicBezTo>
                  <a:cubicBezTo>
                    <a:pt x="1" y="3"/>
                    <a:pt x="1" y="3"/>
                    <a:pt x="1" y="3"/>
                  </a:cubicBezTo>
                  <a:cubicBezTo>
                    <a:pt x="0" y="2"/>
                    <a:pt x="0" y="1"/>
                    <a:pt x="1" y="0"/>
                  </a:cubicBezTo>
                  <a:cubicBezTo>
                    <a:pt x="2" y="0"/>
                    <a:pt x="3" y="0"/>
                    <a:pt x="4" y="1"/>
                  </a:cubicBezTo>
                  <a:cubicBezTo>
                    <a:pt x="9" y="9"/>
                    <a:pt x="9" y="9"/>
                    <a:pt x="9" y="9"/>
                  </a:cubicBezTo>
                  <a:cubicBezTo>
                    <a:pt x="9" y="10"/>
                    <a:pt x="9" y="11"/>
                    <a:pt x="8" y="12"/>
                  </a:cubicBezTo>
                  <a:cubicBezTo>
                    <a:pt x="8" y="12"/>
                    <a:pt x="7" y="12"/>
                    <a:pt x="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00" dirty="0">
                <a:ea typeface="微软雅黑" panose="020B0503020204020204" pitchFamily="34" charset="-122"/>
              </a:endParaRPr>
            </a:p>
          </p:txBody>
        </p:sp>
        <p:sp>
          <p:nvSpPr>
            <p:cNvPr id="21" name="Freeform 22"/>
            <p:cNvSpPr>
              <a:spLocks/>
            </p:cNvSpPr>
            <p:nvPr/>
          </p:nvSpPr>
          <p:spPr bwMode="auto">
            <a:xfrm>
              <a:off x="8883650" y="5014913"/>
              <a:ext cx="30163" cy="39688"/>
            </a:xfrm>
            <a:custGeom>
              <a:avLst/>
              <a:gdLst>
                <a:gd name="T0" fmla="*/ 6 w 9"/>
                <a:gd name="T1" fmla="*/ 12 h 12"/>
                <a:gd name="T2" fmla="*/ 5 w 9"/>
                <a:gd name="T3" fmla="*/ 11 h 12"/>
                <a:gd name="T4" fmla="*/ 0 w 9"/>
                <a:gd name="T5" fmla="*/ 3 h 12"/>
                <a:gd name="T6" fmla="*/ 1 w 9"/>
                <a:gd name="T7" fmla="*/ 0 h 12"/>
                <a:gd name="T8" fmla="*/ 4 w 9"/>
                <a:gd name="T9" fmla="*/ 1 h 12"/>
                <a:gd name="T10" fmla="*/ 8 w 9"/>
                <a:gd name="T11" fmla="*/ 9 h 12"/>
                <a:gd name="T12" fmla="*/ 7 w 9"/>
                <a:gd name="T13" fmla="*/ 12 h 12"/>
                <a:gd name="T14" fmla="*/ 6 w 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2">
                  <a:moveTo>
                    <a:pt x="6" y="12"/>
                  </a:moveTo>
                  <a:cubicBezTo>
                    <a:pt x="6" y="12"/>
                    <a:pt x="5" y="12"/>
                    <a:pt x="5" y="11"/>
                  </a:cubicBezTo>
                  <a:cubicBezTo>
                    <a:pt x="0" y="3"/>
                    <a:pt x="0" y="3"/>
                    <a:pt x="0" y="3"/>
                  </a:cubicBezTo>
                  <a:cubicBezTo>
                    <a:pt x="0" y="2"/>
                    <a:pt x="0" y="1"/>
                    <a:pt x="1" y="0"/>
                  </a:cubicBezTo>
                  <a:cubicBezTo>
                    <a:pt x="2" y="0"/>
                    <a:pt x="3" y="0"/>
                    <a:pt x="4" y="1"/>
                  </a:cubicBezTo>
                  <a:cubicBezTo>
                    <a:pt x="8" y="9"/>
                    <a:pt x="8" y="9"/>
                    <a:pt x="8" y="9"/>
                  </a:cubicBezTo>
                  <a:cubicBezTo>
                    <a:pt x="9" y="10"/>
                    <a:pt x="8" y="11"/>
                    <a:pt x="7" y="12"/>
                  </a:cubicBezTo>
                  <a:cubicBezTo>
                    <a:pt x="7" y="12"/>
                    <a:pt x="7" y="12"/>
                    <a:pt x="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00" dirty="0">
                <a:ea typeface="微软雅黑" panose="020B0503020204020204" pitchFamily="34" charset="-122"/>
              </a:endParaRPr>
            </a:p>
          </p:txBody>
        </p:sp>
        <p:sp>
          <p:nvSpPr>
            <p:cNvPr id="22" name="Freeform 23"/>
            <p:cNvSpPr>
              <a:spLocks/>
            </p:cNvSpPr>
            <p:nvPr/>
          </p:nvSpPr>
          <p:spPr bwMode="auto">
            <a:xfrm>
              <a:off x="8805863" y="5087938"/>
              <a:ext cx="44450" cy="30163"/>
            </a:xfrm>
            <a:custGeom>
              <a:avLst/>
              <a:gdLst>
                <a:gd name="T0" fmla="*/ 11 w 13"/>
                <a:gd name="T1" fmla="*/ 9 h 9"/>
                <a:gd name="T2" fmla="*/ 10 w 13"/>
                <a:gd name="T3" fmla="*/ 9 h 9"/>
                <a:gd name="T4" fmla="*/ 1 w 13"/>
                <a:gd name="T5" fmla="*/ 4 h 9"/>
                <a:gd name="T6" fmla="*/ 1 w 13"/>
                <a:gd name="T7" fmla="*/ 2 h 9"/>
                <a:gd name="T8" fmla="*/ 3 w 13"/>
                <a:gd name="T9" fmla="*/ 1 h 9"/>
                <a:gd name="T10" fmla="*/ 12 w 13"/>
                <a:gd name="T11" fmla="*/ 5 h 9"/>
                <a:gd name="T12" fmla="*/ 12 w 13"/>
                <a:gd name="T13" fmla="*/ 8 h 9"/>
                <a:gd name="T14" fmla="*/ 11 w 13"/>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9">
                  <a:moveTo>
                    <a:pt x="11" y="9"/>
                  </a:moveTo>
                  <a:cubicBezTo>
                    <a:pt x="10" y="9"/>
                    <a:pt x="10" y="9"/>
                    <a:pt x="10" y="9"/>
                  </a:cubicBezTo>
                  <a:cubicBezTo>
                    <a:pt x="1" y="4"/>
                    <a:pt x="1" y="4"/>
                    <a:pt x="1" y="4"/>
                  </a:cubicBezTo>
                  <a:cubicBezTo>
                    <a:pt x="0" y="4"/>
                    <a:pt x="0" y="3"/>
                    <a:pt x="1" y="2"/>
                  </a:cubicBezTo>
                  <a:cubicBezTo>
                    <a:pt x="1" y="1"/>
                    <a:pt x="2" y="0"/>
                    <a:pt x="3" y="1"/>
                  </a:cubicBezTo>
                  <a:cubicBezTo>
                    <a:pt x="12" y="5"/>
                    <a:pt x="12" y="5"/>
                    <a:pt x="12" y="5"/>
                  </a:cubicBezTo>
                  <a:cubicBezTo>
                    <a:pt x="12" y="6"/>
                    <a:pt x="13" y="7"/>
                    <a:pt x="12" y="8"/>
                  </a:cubicBezTo>
                  <a:cubicBezTo>
                    <a:pt x="12" y="9"/>
                    <a:pt x="11" y="9"/>
                    <a:pt x="1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00" dirty="0">
                <a:ea typeface="微软雅黑" panose="020B0503020204020204" pitchFamily="34" charset="-122"/>
              </a:endParaRPr>
            </a:p>
          </p:txBody>
        </p:sp>
        <p:sp>
          <p:nvSpPr>
            <p:cNvPr id="23" name="Freeform 24"/>
            <p:cNvSpPr>
              <a:spLocks/>
            </p:cNvSpPr>
            <p:nvPr/>
          </p:nvSpPr>
          <p:spPr bwMode="auto">
            <a:xfrm>
              <a:off x="9134475" y="5280025"/>
              <a:ext cx="42863" cy="30163"/>
            </a:xfrm>
            <a:custGeom>
              <a:avLst/>
              <a:gdLst>
                <a:gd name="T0" fmla="*/ 10 w 13"/>
                <a:gd name="T1" fmla="*/ 9 h 9"/>
                <a:gd name="T2" fmla="*/ 9 w 13"/>
                <a:gd name="T3" fmla="*/ 8 h 9"/>
                <a:gd name="T4" fmla="*/ 1 w 13"/>
                <a:gd name="T5" fmla="*/ 4 h 9"/>
                <a:gd name="T6" fmla="*/ 1 w 13"/>
                <a:gd name="T7" fmla="*/ 1 h 9"/>
                <a:gd name="T8" fmla="*/ 3 w 13"/>
                <a:gd name="T9" fmla="*/ 0 h 9"/>
                <a:gd name="T10" fmla="*/ 11 w 13"/>
                <a:gd name="T11" fmla="*/ 5 h 9"/>
                <a:gd name="T12" fmla="*/ 12 w 13"/>
                <a:gd name="T13" fmla="*/ 8 h 9"/>
                <a:gd name="T14" fmla="*/ 10 w 13"/>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9">
                  <a:moveTo>
                    <a:pt x="10" y="9"/>
                  </a:moveTo>
                  <a:cubicBezTo>
                    <a:pt x="10" y="9"/>
                    <a:pt x="10" y="9"/>
                    <a:pt x="9" y="8"/>
                  </a:cubicBezTo>
                  <a:cubicBezTo>
                    <a:pt x="1" y="4"/>
                    <a:pt x="1" y="4"/>
                    <a:pt x="1" y="4"/>
                  </a:cubicBezTo>
                  <a:cubicBezTo>
                    <a:pt x="0" y="3"/>
                    <a:pt x="0" y="2"/>
                    <a:pt x="1" y="1"/>
                  </a:cubicBezTo>
                  <a:cubicBezTo>
                    <a:pt x="1" y="0"/>
                    <a:pt x="2" y="0"/>
                    <a:pt x="3" y="0"/>
                  </a:cubicBezTo>
                  <a:cubicBezTo>
                    <a:pt x="11" y="5"/>
                    <a:pt x="11" y="5"/>
                    <a:pt x="11" y="5"/>
                  </a:cubicBezTo>
                  <a:cubicBezTo>
                    <a:pt x="12" y="5"/>
                    <a:pt x="13" y="7"/>
                    <a:pt x="12" y="8"/>
                  </a:cubicBezTo>
                  <a:cubicBezTo>
                    <a:pt x="12" y="8"/>
                    <a:pt x="11" y="9"/>
                    <a:pt x="1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00" dirty="0">
                <a:ea typeface="微软雅黑" panose="020B0503020204020204" pitchFamily="34" charset="-122"/>
              </a:endParaRPr>
            </a:p>
          </p:txBody>
        </p:sp>
        <p:sp>
          <p:nvSpPr>
            <p:cNvPr id="24" name="Freeform 25"/>
            <p:cNvSpPr>
              <a:spLocks/>
            </p:cNvSpPr>
            <p:nvPr/>
          </p:nvSpPr>
          <p:spPr bwMode="auto">
            <a:xfrm>
              <a:off x="8883650" y="5343525"/>
              <a:ext cx="30163" cy="39688"/>
            </a:xfrm>
            <a:custGeom>
              <a:avLst/>
              <a:gdLst>
                <a:gd name="T0" fmla="*/ 2 w 9"/>
                <a:gd name="T1" fmla="*/ 12 h 12"/>
                <a:gd name="T2" fmla="*/ 1 w 9"/>
                <a:gd name="T3" fmla="*/ 12 h 12"/>
                <a:gd name="T4" fmla="*/ 0 w 9"/>
                <a:gd name="T5" fmla="*/ 9 h 12"/>
                <a:gd name="T6" fmla="*/ 5 w 9"/>
                <a:gd name="T7" fmla="*/ 1 h 12"/>
                <a:gd name="T8" fmla="*/ 7 w 9"/>
                <a:gd name="T9" fmla="*/ 0 h 12"/>
                <a:gd name="T10" fmla="*/ 8 w 9"/>
                <a:gd name="T11" fmla="*/ 3 h 12"/>
                <a:gd name="T12" fmla="*/ 4 w 9"/>
                <a:gd name="T13" fmla="*/ 11 h 12"/>
                <a:gd name="T14" fmla="*/ 2 w 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2">
                  <a:moveTo>
                    <a:pt x="2" y="12"/>
                  </a:moveTo>
                  <a:cubicBezTo>
                    <a:pt x="1" y="12"/>
                    <a:pt x="1" y="12"/>
                    <a:pt x="1" y="12"/>
                  </a:cubicBezTo>
                  <a:cubicBezTo>
                    <a:pt x="0" y="11"/>
                    <a:pt x="0" y="10"/>
                    <a:pt x="0" y="9"/>
                  </a:cubicBezTo>
                  <a:cubicBezTo>
                    <a:pt x="5" y="1"/>
                    <a:pt x="5" y="1"/>
                    <a:pt x="5" y="1"/>
                  </a:cubicBezTo>
                  <a:cubicBezTo>
                    <a:pt x="5" y="0"/>
                    <a:pt x="7" y="0"/>
                    <a:pt x="7" y="0"/>
                  </a:cubicBezTo>
                  <a:cubicBezTo>
                    <a:pt x="8" y="1"/>
                    <a:pt x="9" y="2"/>
                    <a:pt x="8" y="3"/>
                  </a:cubicBezTo>
                  <a:cubicBezTo>
                    <a:pt x="4" y="11"/>
                    <a:pt x="4" y="11"/>
                    <a:pt x="4" y="11"/>
                  </a:cubicBezTo>
                  <a:cubicBezTo>
                    <a:pt x="3" y="12"/>
                    <a:pt x="3"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00" dirty="0">
                <a:ea typeface="微软雅黑" panose="020B0503020204020204" pitchFamily="34" charset="-122"/>
              </a:endParaRPr>
            </a:p>
          </p:txBody>
        </p:sp>
        <p:sp>
          <p:nvSpPr>
            <p:cNvPr id="25" name="Freeform 26"/>
            <p:cNvSpPr>
              <a:spLocks/>
            </p:cNvSpPr>
            <p:nvPr/>
          </p:nvSpPr>
          <p:spPr bwMode="auto">
            <a:xfrm>
              <a:off x="9070975" y="5014913"/>
              <a:ext cx="30163" cy="39688"/>
            </a:xfrm>
            <a:custGeom>
              <a:avLst/>
              <a:gdLst>
                <a:gd name="T0" fmla="*/ 2 w 9"/>
                <a:gd name="T1" fmla="*/ 12 h 12"/>
                <a:gd name="T2" fmla="*/ 1 w 9"/>
                <a:gd name="T3" fmla="*/ 12 h 12"/>
                <a:gd name="T4" fmla="*/ 1 w 9"/>
                <a:gd name="T5" fmla="*/ 9 h 12"/>
                <a:gd name="T6" fmla="*/ 5 w 9"/>
                <a:gd name="T7" fmla="*/ 1 h 12"/>
                <a:gd name="T8" fmla="*/ 8 w 9"/>
                <a:gd name="T9" fmla="*/ 0 h 12"/>
                <a:gd name="T10" fmla="*/ 9 w 9"/>
                <a:gd name="T11" fmla="*/ 3 h 12"/>
                <a:gd name="T12" fmla="*/ 4 w 9"/>
                <a:gd name="T13" fmla="*/ 11 h 12"/>
                <a:gd name="T14" fmla="*/ 2 w 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2">
                  <a:moveTo>
                    <a:pt x="2" y="12"/>
                  </a:moveTo>
                  <a:cubicBezTo>
                    <a:pt x="2" y="12"/>
                    <a:pt x="2" y="12"/>
                    <a:pt x="1" y="12"/>
                  </a:cubicBezTo>
                  <a:cubicBezTo>
                    <a:pt x="0" y="11"/>
                    <a:pt x="0" y="10"/>
                    <a:pt x="1" y="9"/>
                  </a:cubicBezTo>
                  <a:cubicBezTo>
                    <a:pt x="5" y="1"/>
                    <a:pt x="5" y="1"/>
                    <a:pt x="5" y="1"/>
                  </a:cubicBezTo>
                  <a:cubicBezTo>
                    <a:pt x="6" y="0"/>
                    <a:pt x="7" y="0"/>
                    <a:pt x="8" y="0"/>
                  </a:cubicBezTo>
                  <a:cubicBezTo>
                    <a:pt x="9" y="1"/>
                    <a:pt x="9" y="2"/>
                    <a:pt x="9" y="3"/>
                  </a:cubicBezTo>
                  <a:cubicBezTo>
                    <a:pt x="4" y="11"/>
                    <a:pt x="4" y="11"/>
                    <a:pt x="4" y="11"/>
                  </a:cubicBezTo>
                  <a:cubicBezTo>
                    <a:pt x="4" y="12"/>
                    <a:pt x="3"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00" dirty="0">
                <a:ea typeface="微软雅黑" panose="020B0503020204020204" pitchFamily="34" charset="-122"/>
              </a:endParaRPr>
            </a:p>
          </p:txBody>
        </p:sp>
        <p:sp>
          <p:nvSpPr>
            <p:cNvPr id="26" name="Freeform 27"/>
            <p:cNvSpPr>
              <a:spLocks noEditPoints="1"/>
            </p:cNvSpPr>
            <p:nvPr/>
          </p:nvSpPr>
          <p:spPr bwMode="auto">
            <a:xfrm>
              <a:off x="8970963" y="5175250"/>
              <a:ext cx="42863" cy="47625"/>
            </a:xfrm>
            <a:custGeom>
              <a:avLst/>
              <a:gdLst>
                <a:gd name="T0" fmla="*/ 6 w 13"/>
                <a:gd name="T1" fmla="*/ 14 h 14"/>
                <a:gd name="T2" fmla="*/ 0 w 13"/>
                <a:gd name="T3" fmla="*/ 7 h 14"/>
                <a:gd name="T4" fmla="*/ 1 w 13"/>
                <a:gd name="T5" fmla="*/ 2 h 14"/>
                <a:gd name="T6" fmla="*/ 6 w 13"/>
                <a:gd name="T7" fmla="*/ 0 h 14"/>
                <a:gd name="T8" fmla="*/ 13 w 13"/>
                <a:gd name="T9" fmla="*/ 7 h 14"/>
                <a:gd name="T10" fmla="*/ 12 w 13"/>
                <a:gd name="T11" fmla="*/ 12 h 14"/>
                <a:gd name="T12" fmla="*/ 6 w 13"/>
                <a:gd name="T13" fmla="*/ 14 h 14"/>
                <a:gd name="T14" fmla="*/ 6 w 13"/>
                <a:gd name="T15" fmla="*/ 4 h 14"/>
                <a:gd name="T16" fmla="*/ 4 w 13"/>
                <a:gd name="T17" fmla="*/ 5 h 14"/>
                <a:gd name="T18" fmla="*/ 4 w 13"/>
                <a:gd name="T19" fmla="*/ 7 h 14"/>
                <a:gd name="T20" fmla="*/ 6 w 13"/>
                <a:gd name="T21" fmla="*/ 10 h 14"/>
                <a:gd name="T22" fmla="*/ 8 w 13"/>
                <a:gd name="T23" fmla="*/ 9 h 14"/>
                <a:gd name="T24" fmla="*/ 9 w 13"/>
                <a:gd name="T25" fmla="*/ 7 h 14"/>
                <a:gd name="T26" fmla="*/ 6 w 13"/>
                <a:gd name="T27"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4">
                  <a:moveTo>
                    <a:pt x="6" y="14"/>
                  </a:moveTo>
                  <a:cubicBezTo>
                    <a:pt x="2" y="14"/>
                    <a:pt x="0" y="11"/>
                    <a:pt x="0" y="7"/>
                  </a:cubicBezTo>
                  <a:cubicBezTo>
                    <a:pt x="0" y="5"/>
                    <a:pt x="0" y="4"/>
                    <a:pt x="1" y="2"/>
                  </a:cubicBezTo>
                  <a:cubicBezTo>
                    <a:pt x="2" y="1"/>
                    <a:pt x="4" y="0"/>
                    <a:pt x="6" y="0"/>
                  </a:cubicBezTo>
                  <a:cubicBezTo>
                    <a:pt x="11" y="0"/>
                    <a:pt x="13" y="4"/>
                    <a:pt x="13" y="7"/>
                  </a:cubicBezTo>
                  <a:cubicBezTo>
                    <a:pt x="13" y="9"/>
                    <a:pt x="13" y="11"/>
                    <a:pt x="12" y="12"/>
                  </a:cubicBezTo>
                  <a:cubicBezTo>
                    <a:pt x="10" y="13"/>
                    <a:pt x="8" y="14"/>
                    <a:pt x="6" y="14"/>
                  </a:cubicBezTo>
                  <a:close/>
                  <a:moveTo>
                    <a:pt x="6" y="4"/>
                  </a:moveTo>
                  <a:cubicBezTo>
                    <a:pt x="5" y="4"/>
                    <a:pt x="5" y="4"/>
                    <a:pt x="4" y="5"/>
                  </a:cubicBezTo>
                  <a:cubicBezTo>
                    <a:pt x="4" y="6"/>
                    <a:pt x="4" y="6"/>
                    <a:pt x="4" y="7"/>
                  </a:cubicBezTo>
                  <a:cubicBezTo>
                    <a:pt x="4" y="7"/>
                    <a:pt x="4" y="10"/>
                    <a:pt x="6" y="10"/>
                  </a:cubicBezTo>
                  <a:cubicBezTo>
                    <a:pt x="7" y="10"/>
                    <a:pt x="8" y="10"/>
                    <a:pt x="8" y="9"/>
                  </a:cubicBezTo>
                  <a:cubicBezTo>
                    <a:pt x="9" y="9"/>
                    <a:pt x="9" y="8"/>
                    <a:pt x="9" y="7"/>
                  </a:cubicBezTo>
                  <a:cubicBezTo>
                    <a:pt x="9" y="7"/>
                    <a:pt x="9"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00" dirty="0">
                <a:ea typeface="微软雅黑" panose="020B0503020204020204" pitchFamily="34" charset="-122"/>
              </a:endParaRPr>
            </a:p>
          </p:txBody>
        </p:sp>
        <p:sp>
          <p:nvSpPr>
            <p:cNvPr id="27" name="Freeform 28"/>
            <p:cNvSpPr>
              <a:spLocks/>
            </p:cNvSpPr>
            <p:nvPr/>
          </p:nvSpPr>
          <p:spPr bwMode="auto">
            <a:xfrm>
              <a:off x="8983663" y="5105400"/>
              <a:ext cx="33338" cy="100013"/>
            </a:xfrm>
            <a:custGeom>
              <a:avLst/>
              <a:gdLst>
                <a:gd name="T0" fmla="*/ 2 w 10"/>
                <a:gd name="T1" fmla="*/ 30 h 30"/>
                <a:gd name="T2" fmla="*/ 2 w 10"/>
                <a:gd name="T3" fmla="*/ 30 h 30"/>
                <a:gd name="T4" fmla="*/ 0 w 10"/>
                <a:gd name="T5" fmla="*/ 27 h 30"/>
                <a:gd name="T6" fmla="*/ 5 w 10"/>
                <a:gd name="T7" fmla="*/ 2 h 30"/>
                <a:gd name="T8" fmla="*/ 8 w 10"/>
                <a:gd name="T9" fmla="*/ 0 h 30"/>
                <a:gd name="T10" fmla="*/ 9 w 10"/>
                <a:gd name="T11" fmla="*/ 3 h 30"/>
                <a:gd name="T12" fmla="*/ 4 w 10"/>
                <a:gd name="T13" fmla="*/ 28 h 30"/>
                <a:gd name="T14" fmla="*/ 2 w 10"/>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30">
                  <a:moveTo>
                    <a:pt x="2" y="30"/>
                  </a:moveTo>
                  <a:cubicBezTo>
                    <a:pt x="2" y="30"/>
                    <a:pt x="2" y="30"/>
                    <a:pt x="2" y="30"/>
                  </a:cubicBezTo>
                  <a:cubicBezTo>
                    <a:pt x="1" y="30"/>
                    <a:pt x="0" y="29"/>
                    <a:pt x="0" y="27"/>
                  </a:cubicBezTo>
                  <a:cubicBezTo>
                    <a:pt x="5" y="2"/>
                    <a:pt x="5" y="2"/>
                    <a:pt x="5" y="2"/>
                  </a:cubicBezTo>
                  <a:cubicBezTo>
                    <a:pt x="6" y="1"/>
                    <a:pt x="7" y="0"/>
                    <a:pt x="8" y="0"/>
                  </a:cubicBezTo>
                  <a:cubicBezTo>
                    <a:pt x="9" y="1"/>
                    <a:pt x="10" y="2"/>
                    <a:pt x="9" y="3"/>
                  </a:cubicBezTo>
                  <a:cubicBezTo>
                    <a:pt x="4" y="28"/>
                    <a:pt x="4" y="28"/>
                    <a:pt x="4" y="28"/>
                  </a:cubicBezTo>
                  <a:cubicBezTo>
                    <a:pt x="4" y="29"/>
                    <a:pt x="3" y="30"/>
                    <a:pt x="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00" dirty="0">
                <a:ea typeface="微软雅黑" panose="020B0503020204020204" pitchFamily="34" charset="-122"/>
              </a:endParaRPr>
            </a:p>
          </p:txBody>
        </p:sp>
        <p:sp>
          <p:nvSpPr>
            <p:cNvPr id="28" name="Freeform 29"/>
            <p:cNvSpPr>
              <a:spLocks/>
            </p:cNvSpPr>
            <p:nvPr/>
          </p:nvSpPr>
          <p:spPr bwMode="auto">
            <a:xfrm>
              <a:off x="8983663" y="5192713"/>
              <a:ext cx="153988" cy="12700"/>
            </a:xfrm>
            <a:custGeom>
              <a:avLst/>
              <a:gdLst>
                <a:gd name="T0" fmla="*/ 44 w 46"/>
                <a:gd name="T1" fmla="*/ 4 h 4"/>
                <a:gd name="T2" fmla="*/ 2 w 46"/>
                <a:gd name="T3" fmla="*/ 4 h 4"/>
                <a:gd name="T4" fmla="*/ 0 w 46"/>
                <a:gd name="T5" fmla="*/ 2 h 4"/>
                <a:gd name="T6" fmla="*/ 2 w 46"/>
                <a:gd name="T7" fmla="*/ 0 h 4"/>
                <a:gd name="T8" fmla="*/ 44 w 46"/>
                <a:gd name="T9" fmla="*/ 0 h 4"/>
                <a:gd name="T10" fmla="*/ 46 w 46"/>
                <a:gd name="T11" fmla="*/ 2 h 4"/>
                <a:gd name="T12" fmla="*/ 44 w 4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6" h="4">
                  <a:moveTo>
                    <a:pt x="44" y="4"/>
                  </a:moveTo>
                  <a:cubicBezTo>
                    <a:pt x="2" y="4"/>
                    <a:pt x="2" y="4"/>
                    <a:pt x="2" y="4"/>
                  </a:cubicBezTo>
                  <a:cubicBezTo>
                    <a:pt x="1" y="4"/>
                    <a:pt x="0" y="3"/>
                    <a:pt x="0" y="2"/>
                  </a:cubicBezTo>
                  <a:cubicBezTo>
                    <a:pt x="0" y="1"/>
                    <a:pt x="1" y="0"/>
                    <a:pt x="2" y="0"/>
                  </a:cubicBezTo>
                  <a:cubicBezTo>
                    <a:pt x="44" y="0"/>
                    <a:pt x="44" y="0"/>
                    <a:pt x="44" y="0"/>
                  </a:cubicBezTo>
                  <a:cubicBezTo>
                    <a:pt x="45" y="0"/>
                    <a:pt x="46" y="1"/>
                    <a:pt x="46" y="2"/>
                  </a:cubicBezTo>
                  <a:cubicBezTo>
                    <a:pt x="46" y="3"/>
                    <a:pt x="45" y="4"/>
                    <a:pt x="4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00" dirty="0">
                <a:ea typeface="微软雅黑" panose="020B0503020204020204" pitchFamily="34" charset="-122"/>
              </a:endParaRPr>
            </a:p>
          </p:txBody>
        </p:sp>
      </p:grpSp>
      <p:sp>
        <p:nvSpPr>
          <p:cNvPr id="35" name="矩形 34"/>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6" name="矩形 35"/>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7" name="TextBox 8"/>
          <p:cNvSpPr txBox="1"/>
          <p:nvPr/>
        </p:nvSpPr>
        <p:spPr>
          <a:xfrm>
            <a:off x="563057" y="408226"/>
            <a:ext cx="1617823"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数据来源</a:t>
            </a:r>
            <a:endParaRPr lang="zh-CN" altLang="en-US" sz="2500" b="1" dirty="0">
              <a:solidFill>
                <a:prstClr val="black">
                  <a:lumMod val="65000"/>
                  <a:lumOff val="35000"/>
                </a:prstClr>
              </a:solidFill>
              <a:ea typeface="微软雅黑" panose="020B0503020204020204" pitchFamily="34" charset="-122"/>
              <a:sym typeface="Arial" panose="020B0604020202020204" pitchFamily="34" charset="0"/>
            </a:endParaRPr>
          </a:p>
        </p:txBody>
      </p:sp>
      <p:pic>
        <p:nvPicPr>
          <p:cNvPr id="39" name="图片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40" name="矩形 39"/>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Tree>
    <p:extLst>
      <p:ext uri="{BB962C8B-B14F-4D97-AF65-F5344CB8AC3E}">
        <p14:creationId xmlns:p14="http://schemas.microsoft.com/office/powerpoint/2010/main" val="1937733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582082" y="873323"/>
            <a:ext cx="7764755" cy="1054369"/>
            <a:chOff x="6240886" y="2235878"/>
            <a:chExt cx="10517342" cy="1434610"/>
          </a:xfrm>
        </p:grpSpPr>
        <p:grpSp>
          <p:nvGrpSpPr>
            <p:cNvPr id="9" name="组合 8"/>
            <p:cNvGrpSpPr/>
            <p:nvPr/>
          </p:nvGrpSpPr>
          <p:grpSpPr>
            <a:xfrm>
              <a:off x="6240886" y="2396143"/>
              <a:ext cx="769156" cy="653161"/>
              <a:chOff x="6245494" y="2591273"/>
              <a:chExt cx="769156" cy="653161"/>
            </a:xfrm>
          </p:grpSpPr>
          <p:sp>
            <p:nvSpPr>
              <p:cNvPr id="13" name="剪去单角的矩形 21"/>
              <p:cNvSpPr/>
              <p:nvPr/>
            </p:nvSpPr>
            <p:spPr>
              <a:xfrm>
                <a:off x="6245494" y="2591273"/>
                <a:ext cx="755895" cy="619218"/>
              </a:xfrm>
              <a:prstGeom prst="snip1Rect">
                <a:avLst/>
              </a:prstGeom>
              <a:solidFill>
                <a:srgbClr val="8B001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文本框 18"/>
              <p:cNvSpPr txBox="1"/>
              <p:nvPr/>
            </p:nvSpPr>
            <p:spPr>
              <a:xfrm>
                <a:off x="6343295" y="2616279"/>
                <a:ext cx="671355" cy="628155"/>
              </a:xfrm>
              <a:prstGeom prst="rect">
                <a:avLst/>
              </a:prstGeom>
              <a:noFill/>
            </p:spPr>
            <p:txBody>
              <a:bodyPr wrap="none" rtlCol="0">
                <a:spAutoFit/>
              </a:bodyPr>
              <a:lstStyle/>
              <a:p>
                <a:r>
                  <a:rPr lang="en-US" altLang="zh-CN" sz="2400" dirty="0">
                    <a:solidFill>
                      <a:schemeClr val="bg1"/>
                    </a:solidFill>
                    <a:latin typeface="+mj-lt"/>
                    <a:ea typeface="微软雅黑" panose="020B0503020204020204" pitchFamily="34" charset="-122"/>
                  </a:rPr>
                  <a:t>01</a:t>
                </a:r>
                <a:endParaRPr lang="zh-CN" altLang="en-US" sz="2400" dirty="0">
                  <a:solidFill>
                    <a:schemeClr val="bg1"/>
                  </a:solidFill>
                  <a:latin typeface="+mj-lt"/>
                  <a:ea typeface="微软雅黑" panose="020B0503020204020204" pitchFamily="34" charset="-122"/>
                </a:endParaRPr>
              </a:p>
            </p:txBody>
          </p:sp>
        </p:grpSp>
        <p:grpSp>
          <p:nvGrpSpPr>
            <p:cNvPr id="10" name="组合 9"/>
            <p:cNvGrpSpPr/>
            <p:nvPr/>
          </p:nvGrpSpPr>
          <p:grpSpPr>
            <a:xfrm>
              <a:off x="7094583" y="2235878"/>
              <a:ext cx="9663645" cy="1434610"/>
              <a:chOff x="6529453" y="2270536"/>
              <a:chExt cx="9663645" cy="1434610"/>
            </a:xfrm>
          </p:grpSpPr>
          <p:sp>
            <p:nvSpPr>
              <p:cNvPr id="11" name="TextBox 28"/>
              <p:cNvSpPr txBox="1"/>
              <p:nvPr/>
            </p:nvSpPr>
            <p:spPr>
              <a:xfrm>
                <a:off x="6529454" y="2270536"/>
                <a:ext cx="3074944" cy="563770"/>
              </a:xfrm>
              <a:prstGeom prst="rect">
                <a:avLst/>
              </a:prstGeom>
              <a:noFill/>
            </p:spPr>
            <p:txBody>
              <a:bodyPr wrap="none" rtlCol="0">
                <a:spAutoFit/>
              </a:bodyPr>
              <a:lstStyle/>
              <a:p>
                <a:pPr>
                  <a:lnSpc>
                    <a:spcPct val="130000"/>
                  </a:lnSpc>
                </a:pPr>
                <a:r>
                  <a:rPr lang="en-GB" sz="1800" b="1" dirty="0" err="1">
                    <a:solidFill>
                      <a:srgbClr val="8B0012"/>
                    </a:solidFill>
                    <a:latin typeface="SimHei" panose="02010609060101010101" pitchFamily="49" charset="-122"/>
                    <a:ea typeface="SimHei" panose="02010609060101010101" pitchFamily="49" charset="-122"/>
                    <a:sym typeface="Arial" panose="020B0604020202020204" pitchFamily="34" charset="0"/>
                  </a:rPr>
                  <a:t>因地制宜</a:t>
                </a:r>
                <a:r>
                  <a:rPr lang="zh-CN" altLang="en-US" sz="1800" b="1" dirty="0">
                    <a:solidFill>
                      <a:srgbClr val="8B0012"/>
                    </a:solidFill>
                    <a:latin typeface="SimHei" panose="02010609060101010101" pitchFamily="49" charset="-122"/>
                    <a:ea typeface="SimHei" panose="02010609060101010101" pitchFamily="49" charset="-122"/>
                    <a:sym typeface="Arial" panose="020B0604020202020204" pitchFamily="34" charset="0"/>
                  </a:rPr>
                  <a:t>、分类建设</a:t>
                </a:r>
                <a:endParaRPr lang="en-GB" sz="1800" b="1" dirty="0">
                  <a:solidFill>
                    <a:srgbClr val="8B0012"/>
                  </a:solidFill>
                  <a:latin typeface="SimHei" panose="02010609060101010101" pitchFamily="49" charset="-122"/>
                  <a:ea typeface="SimHei" panose="02010609060101010101" pitchFamily="49" charset="-122"/>
                  <a:sym typeface="Arial" panose="020B0604020202020204" pitchFamily="34" charset="0"/>
                </a:endParaRPr>
              </a:p>
            </p:txBody>
          </p:sp>
          <p:sp>
            <p:nvSpPr>
              <p:cNvPr id="12" name="Rectangle 29"/>
              <p:cNvSpPr/>
              <p:nvPr/>
            </p:nvSpPr>
            <p:spPr>
              <a:xfrm>
                <a:off x="6529453" y="2710826"/>
                <a:ext cx="9663645" cy="994320"/>
              </a:xfrm>
              <a:prstGeom prst="rect">
                <a:avLst/>
              </a:prstGeom>
            </p:spPr>
            <p:txBody>
              <a:bodyPr wrap="square">
                <a:spAutoFit/>
              </a:bodyPr>
              <a:lstStyle/>
              <a:p>
                <a:pPr>
                  <a:lnSpc>
                    <a:spcPct val="130000"/>
                  </a:lnSpc>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针对不同规模、类型、用途的体育场馆，如：大型综合性体育场馆、中小型体育场馆、专项体育场馆、社区健身场馆等等，其智慧化升级、建设的目的和标准也不同，因此不同类型场馆其智慧化改造的路径、投入、引入技术等方面都有所不同。</a:t>
                </a:r>
                <a:endParaRPr lang="en-GB" sz="1100" dirty="0">
                  <a:solidFill>
                    <a:schemeClr val="tx1">
                      <a:lumMod val="75000"/>
                      <a:lumOff val="25000"/>
                    </a:schemeClr>
                  </a:solidFill>
                  <a:latin typeface="+mn-ea"/>
                  <a:sym typeface="Arial" panose="020B0604020202020204" pitchFamily="34" charset="0"/>
                </a:endParaRPr>
              </a:p>
            </p:txBody>
          </p:sp>
        </p:grpSp>
      </p:grpSp>
      <p:grpSp>
        <p:nvGrpSpPr>
          <p:cNvPr id="15" name="组合 14"/>
          <p:cNvGrpSpPr/>
          <p:nvPr/>
        </p:nvGrpSpPr>
        <p:grpSpPr>
          <a:xfrm>
            <a:off x="582081" y="1981385"/>
            <a:ext cx="7764756" cy="850423"/>
            <a:chOff x="6240886" y="3560316"/>
            <a:chExt cx="10517337" cy="1157112"/>
          </a:xfrm>
        </p:grpSpPr>
        <p:grpSp>
          <p:nvGrpSpPr>
            <p:cNvPr id="16" name="组合 15"/>
            <p:cNvGrpSpPr/>
            <p:nvPr/>
          </p:nvGrpSpPr>
          <p:grpSpPr>
            <a:xfrm>
              <a:off x="6240886" y="3678637"/>
              <a:ext cx="755895" cy="628934"/>
              <a:chOff x="6245494" y="3522221"/>
              <a:chExt cx="755895" cy="628934"/>
            </a:xfrm>
          </p:grpSpPr>
          <p:sp>
            <p:nvSpPr>
              <p:cNvPr id="20" name="剪去单角的矩形 19"/>
              <p:cNvSpPr/>
              <p:nvPr/>
            </p:nvSpPr>
            <p:spPr>
              <a:xfrm>
                <a:off x="6245494" y="3531937"/>
                <a:ext cx="755895" cy="619218"/>
              </a:xfrm>
              <a:prstGeom prst="snip1Rect">
                <a:avLst/>
              </a:prstGeom>
              <a:solidFill>
                <a:srgbClr val="8B001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文本框 25"/>
              <p:cNvSpPr txBox="1"/>
              <p:nvPr/>
            </p:nvSpPr>
            <p:spPr>
              <a:xfrm>
                <a:off x="6300816" y="3522221"/>
                <a:ext cx="682212" cy="628156"/>
              </a:xfrm>
              <a:prstGeom prst="rect">
                <a:avLst/>
              </a:prstGeom>
              <a:noFill/>
            </p:spPr>
            <p:txBody>
              <a:bodyPr wrap="none" rtlCol="0">
                <a:spAutoFit/>
              </a:bodyPr>
              <a:lstStyle/>
              <a:p>
                <a:r>
                  <a:rPr lang="en-US" altLang="zh-CN" sz="2400" b="1" dirty="0">
                    <a:solidFill>
                      <a:schemeClr val="bg1"/>
                    </a:solidFill>
                    <a:latin typeface="+mj-lt"/>
                    <a:ea typeface="微软雅黑" panose="020B0503020204020204" pitchFamily="34" charset="-122"/>
                  </a:rPr>
                  <a:t>02</a:t>
                </a:r>
                <a:endParaRPr lang="zh-CN" altLang="en-US" sz="2400" b="1" dirty="0">
                  <a:solidFill>
                    <a:schemeClr val="bg1"/>
                  </a:solidFill>
                  <a:latin typeface="+mj-lt"/>
                  <a:ea typeface="微软雅黑" panose="020B0503020204020204" pitchFamily="34" charset="-122"/>
                </a:endParaRPr>
              </a:p>
            </p:txBody>
          </p:sp>
        </p:grpSp>
        <p:grpSp>
          <p:nvGrpSpPr>
            <p:cNvPr id="17" name="组合 16"/>
            <p:cNvGrpSpPr/>
            <p:nvPr/>
          </p:nvGrpSpPr>
          <p:grpSpPr>
            <a:xfrm>
              <a:off x="7094582" y="3560316"/>
              <a:ext cx="9663641" cy="1157112"/>
              <a:chOff x="6529452" y="2330812"/>
              <a:chExt cx="9663641" cy="1157112"/>
            </a:xfrm>
          </p:grpSpPr>
          <p:sp>
            <p:nvSpPr>
              <p:cNvPr id="18" name="TextBox 28"/>
              <p:cNvSpPr txBox="1"/>
              <p:nvPr/>
            </p:nvSpPr>
            <p:spPr>
              <a:xfrm>
                <a:off x="6529452" y="2330812"/>
                <a:ext cx="6546790" cy="546059"/>
              </a:xfrm>
              <a:prstGeom prst="rect">
                <a:avLst/>
              </a:prstGeom>
              <a:noFill/>
            </p:spPr>
            <p:txBody>
              <a:bodyPr wrap="none" rtlCol="0">
                <a:spAutoFit/>
              </a:bodyPr>
              <a:lstStyle/>
              <a:p>
                <a:pPr>
                  <a:lnSpc>
                    <a:spcPct val="130000"/>
                  </a:lnSpc>
                </a:pPr>
                <a:r>
                  <a:rPr lang="en-GB" sz="1800" b="1" dirty="0" err="1">
                    <a:solidFill>
                      <a:srgbClr val="8B0012"/>
                    </a:solidFill>
                    <a:latin typeface="SimHei" panose="02010609060101010101" pitchFamily="49" charset="-122"/>
                    <a:ea typeface="SimHei" panose="02010609060101010101" pitchFamily="49" charset="-122"/>
                    <a:sym typeface="Arial" panose="020B0604020202020204" pitchFamily="34" charset="0"/>
                  </a:rPr>
                  <a:t>体育场馆智慧化升级将显著提升场馆管理效率</a:t>
                </a:r>
                <a:endParaRPr lang="en-GB" sz="1800" b="1" dirty="0">
                  <a:solidFill>
                    <a:srgbClr val="8B0012"/>
                  </a:solidFill>
                  <a:latin typeface="SimHei" panose="02010609060101010101" pitchFamily="49" charset="-122"/>
                  <a:ea typeface="SimHei" panose="02010609060101010101" pitchFamily="49" charset="-122"/>
                  <a:sym typeface="Arial" panose="020B0604020202020204" pitchFamily="34" charset="0"/>
                </a:endParaRPr>
              </a:p>
            </p:txBody>
          </p:sp>
          <p:sp>
            <p:nvSpPr>
              <p:cNvPr id="19" name="Rectangle 29"/>
              <p:cNvSpPr/>
              <p:nvPr/>
            </p:nvSpPr>
            <p:spPr>
              <a:xfrm>
                <a:off x="6529453" y="2792677"/>
                <a:ext cx="9663640" cy="695247"/>
              </a:xfrm>
              <a:prstGeom prst="rect">
                <a:avLst/>
              </a:prstGeom>
            </p:spPr>
            <p:txBody>
              <a:bodyPr wrap="square">
                <a:spAutoFit/>
              </a:bodyPr>
              <a:lstStyle/>
              <a:p>
                <a:pPr>
                  <a:lnSpc>
                    <a:spcPct val="130000"/>
                  </a:lnSpc>
                </a:pPr>
                <a:r>
                  <a:rPr lang="en-GB" sz="1100" dirty="0" err="1">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智慧体育场馆的建设与应用</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，引入了大数据、云计算、</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5G</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等高新信息技术，开发了智能场馆预约系统、门禁识别系统、灯光系统等等，能够有效提升场馆管理的决策质量，降低管理成本，提高场馆运营效率。</a:t>
                </a:r>
                <a:endParaRPr lang="en-GB" sz="11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grpSp>
        <p:nvGrpSpPr>
          <p:cNvPr id="22" name="组合 21"/>
          <p:cNvGrpSpPr/>
          <p:nvPr/>
        </p:nvGrpSpPr>
        <p:grpSpPr>
          <a:xfrm>
            <a:off x="582082" y="2866192"/>
            <a:ext cx="7753013" cy="1048851"/>
            <a:chOff x="6240886" y="4764203"/>
            <a:chExt cx="10501434" cy="1427097"/>
          </a:xfrm>
        </p:grpSpPr>
        <p:grpSp>
          <p:nvGrpSpPr>
            <p:cNvPr id="23" name="组合 22"/>
            <p:cNvGrpSpPr/>
            <p:nvPr/>
          </p:nvGrpSpPr>
          <p:grpSpPr>
            <a:xfrm>
              <a:off x="6240886" y="4970846"/>
              <a:ext cx="755895" cy="628155"/>
              <a:chOff x="6245494" y="4466419"/>
              <a:chExt cx="755895" cy="628155"/>
            </a:xfrm>
          </p:grpSpPr>
          <p:sp>
            <p:nvSpPr>
              <p:cNvPr id="27" name="剪去单角的矩形 27"/>
              <p:cNvSpPr/>
              <p:nvPr/>
            </p:nvSpPr>
            <p:spPr>
              <a:xfrm>
                <a:off x="6245494" y="4472600"/>
                <a:ext cx="755895" cy="619218"/>
              </a:xfrm>
              <a:prstGeom prst="snip1Rect">
                <a:avLst/>
              </a:prstGeom>
              <a:solidFill>
                <a:srgbClr val="8B001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文本框 32"/>
              <p:cNvSpPr txBox="1"/>
              <p:nvPr/>
            </p:nvSpPr>
            <p:spPr>
              <a:xfrm>
                <a:off x="6295677" y="4466419"/>
                <a:ext cx="696372" cy="628155"/>
              </a:xfrm>
              <a:prstGeom prst="rect">
                <a:avLst/>
              </a:prstGeom>
              <a:noFill/>
            </p:spPr>
            <p:txBody>
              <a:bodyPr wrap="square" rtlCol="0">
                <a:spAutoFit/>
              </a:bodyPr>
              <a:lstStyle/>
              <a:p>
                <a:r>
                  <a:rPr lang="en-US" altLang="zh-CN" sz="2400" b="1" dirty="0">
                    <a:solidFill>
                      <a:schemeClr val="bg1"/>
                    </a:solidFill>
                    <a:latin typeface="+mj-lt"/>
                    <a:ea typeface="微软雅黑" panose="020B0503020204020204" pitchFamily="34" charset="-122"/>
                  </a:rPr>
                  <a:t>03</a:t>
                </a:r>
                <a:endParaRPr lang="zh-CN" altLang="en-US" sz="2400" b="1" dirty="0">
                  <a:solidFill>
                    <a:schemeClr val="bg1"/>
                  </a:solidFill>
                  <a:latin typeface="+mj-lt"/>
                  <a:ea typeface="微软雅黑" panose="020B0503020204020204" pitchFamily="34" charset="-122"/>
                </a:endParaRPr>
              </a:p>
            </p:txBody>
          </p:sp>
        </p:grpSp>
        <p:grpSp>
          <p:nvGrpSpPr>
            <p:cNvPr id="24" name="组合 23"/>
            <p:cNvGrpSpPr/>
            <p:nvPr/>
          </p:nvGrpSpPr>
          <p:grpSpPr>
            <a:xfrm>
              <a:off x="7078678" y="4764203"/>
              <a:ext cx="9663642" cy="1427097"/>
              <a:chOff x="6513548" y="2270537"/>
              <a:chExt cx="9663642" cy="1427097"/>
            </a:xfrm>
          </p:grpSpPr>
          <p:sp>
            <p:nvSpPr>
              <p:cNvPr id="25" name="TextBox 28"/>
              <p:cNvSpPr txBox="1"/>
              <p:nvPr/>
            </p:nvSpPr>
            <p:spPr>
              <a:xfrm>
                <a:off x="6529454" y="2270537"/>
                <a:ext cx="6546792" cy="546058"/>
              </a:xfrm>
              <a:prstGeom prst="rect">
                <a:avLst/>
              </a:prstGeom>
              <a:noFill/>
            </p:spPr>
            <p:txBody>
              <a:bodyPr wrap="none" rtlCol="0">
                <a:spAutoFit/>
              </a:bodyPr>
              <a:lstStyle/>
              <a:p>
                <a:pPr>
                  <a:lnSpc>
                    <a:spcPct val="130000"/>
                  </a:lnSpc>
                </a:pPr>
                <a:r>
                  <a:rPr lang="en-GB" sz="1800" b="1" dirty="0" err="1">
                    <a:solidFill>
                      <a:srgbClr val="8B0012"/>
                    </a:solidFill>
                    <a:latin typeface="SimHei" panose="02010609060101010101" pitchFamily="49" charset="-122"/>
                    <a:ea typeface="SimHei" panose="02010609060101010101" pitchFamily="49" charset="-122"/>
                    <a:sym typeface="Arial" panose="020B0604020202020204" pitchFamily="34" charset="0"/>
                  </a:rPr>
                  <a:t>智慧体育场馆运营模式多样</a:t>
                </a:r>
                <a:r>
                  <a:rPr lang="zh-CN" altLang="en-US" sz="1800" b="1" dirty="0">
                    <a:solidFill>
                      <a:srgbClr val="8B0012"/>
                    </a:solidFill>
                    <a:latin typeface="SimHei" panose="02010609060101010101" pitchFamily="49" charset="-122"/>
                    <a:ea typeface="SimHei" panose="02010609060101010101" pitchFamily="49" charset="-122"/>
                    <a:sym typeface="Arial" panose="020B0604020202020204" pitchFamily="34" charset="0"/>
                  </a:rPr>
                  <a:t>，延伸多场景营销</a:t>
                </a:r>
                <a:endParaRPr lang="en-GB" sz="1800" b="1" dirty="0">
                  <a:solidFill>
                    <a:srgbClr val="8B0012"/>
                  </a:solidFill>
                  <a:latin typeface="SimHei" panose="02010609060101010101" pitchFamily="49" charset="-122"/>
                  <a:ea typeface="SimHei" panose="02010609060101010101" pitchFamily="49" charset="-122"/>
                  <a:sym typeface="Arial" panose="020B0604020202020204" pitchFamily="34" charset="0"/>
                </a:endParaRPr>
              </a:p>
            </p:txBody>
          </p:sp>
          <p:sp>
            <p:nvSpPr>
              <p:cNvPr id="26" name="Rectangle 29"/>
              <p:cNvSpPr/>
              <p:nvPr/>
            </p:nvSpPr>
            <p:spPr>
              <a:xfrm>
                <a:off x="6513548" y="2702968"/>
                <a:ext cx="9663642" cy="994666"/>
              </a:xfrm>
              <a:prstGeom prst="rect">
                <a:avLst/>
              </a:prstGeom>
            </p:spPr>
            <p:txBody>
              <a:bodyPr wrap="square">
                <a:spAutoFit/>
              </a:bodyPr>
              <a:lstStyle/>
              <a:p>
                <a:pPr>
                  <a:lnSpc>
                    <a:spcPct val="130000"/>
                  </a:lnSpc>
                </a:pPr>
                <a:r>
                  <a:rPr lang="en-GB" sz="1100" dirty="0" err="1">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智慧体育场馆运营引入市场机制</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，促进体育产业向现代服务业转型，运营主体由单一化向多样化发展，利用好技术深入分析场馆价值、开发场馆的多种用途与功能，充分利用新技术和跨界思维进行场景营销互换和体育消费链接。</a:t>
                </a:r>
                <a:endParaRPr lang="en-GB" sz="11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sp>
        <p:nvSpPr>
          <p:cNvPr id="35" name="矩形 34"/>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6" name="矩形 35"/>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7" name="TextBox 8"/>
          <p:cNvSpPr txBox="1"/>
          <p:nvPr/>
        </p:nvSpPr>
        <p:spPr>
          <a:xfrm>
            <a:off x="560998" y="373823"/>
            <a:ext cx="1617823" cy="384721"/>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500" b="1" dirty="0">
                <a:solidFill>
                  <a:prstClr val="black">
                    <a:lumMod val="65000"/>
                    <a:lumOff val="35000"/>
                  </a:prstClr>
                </a:solidFill>
                <a:ea typeface="微软雅黑" panose="020B0503020204020204" pitchFamily="34" charset="-122"/>
                <a:sym typeface="Arial" panose="020B0604020202020204" pitchFamily="34" charset="0"/>
              </a:rPr>
              <a:t>预期结果</a:t>
            </a:r>
          </a:p>
        </p:txBody>
      </p:sp>
      <p:pic>
        <p:nvPicPr>
          <p:cNvPr id="39" name="图片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40" name="矩形 39"/>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grpSp>
        <p:nvGrpSpPr>
          <p:cNvPr id="29" name="组合 28">
            <a:extLst>
              <a:ext uri="{FF2B5EF4-FFF2-40B4-BE49-F238E27FC236}">
                <a16:creationId xmlns:a16="http://schemas.microsoft.com/office/drawing/2014/main" id="{311BB99C-67A6-F3FD-707F-32CCC953A206}"/>
              </a:ext>
            </a:extLst>
          </p:cNvPr>
          <p:cNvGrpSpPr/>
          <p:nvPr/>
        </p:nvGrpSpPr>
        <p:grpSpPr>
          <a:xfrm>
            <a:off x="568959" y="3840666"/>
            <a:ext cx="7764755" cy="856322"/>
            <a:chOff x="6240886" y="4764203"/>
            <a:chExt cx="10517339" cy="1165137"/>
          </a:xfrm>
        </p:grpSpPr>
        <p:grpSp>
          <p:nvGrpSpPr>
            <p:cNvPr id="30" name="组合 29">
              <a:extLst>
                <a:ext uri="{FF2B5EF4-FFF2-40B4-BE49-F238E27FC236}">
                  <a16:creationId xmlns:a16="http://schemas.microsoft.com/office/drawing/2014/main" id="{DDE2179A-A929-F3A1-5F04-131A4EFA60F2}"/>
                </a:ext>
              </a:extLst>
            </p:cNvPr>
            <p:cNvGrpSpPr/>
            <p:nvPr/>
          </p:nvGrpSpPr>
          <p:grpSpPr>
            <a:xfrm>
              <a:off x="6240886" y="4970846"/>
              <a:ext cx="755895" cy="628155"/>
              <a:chOff x="6245494" y="4466419"/>
              <a:chExt cx="755895" cy="628155"/>
            </a:xfrm>
          </p:grpSpPr>
          <p:sp>
            <p:nvSpPr>
              <p:cNvPr id="34" name="剪去单角的矩形 27">
                <a:extLst>
                  <a:ext uri="{FF2B5EF4-FFF2-40B4-BE49-F238E27FC236}">
                    <a16:creationId xmlns:a16="http://schemas.microsoft.com/office/drawing/2014/main" id="{9CF714C3-B31D-E593-B9BF-601B2908EE1E}"/>
                  </a:ext>
                </a:extLst>
              </p:cNvPr>
              <p:cNvSpPr/>
              <p:nvPr/>
            </p:nvSpPr>
            <p:spPr>
              <a:xfrm>
                <a:off x="6245494" y="4472600"/>
                <a:ext cx="755895" cy="619218"/>
              </a:xfrm>
              <a:prstGeom prst="snip1Rect">
                <a:avLst/>
              </a:prstGeom>
              <a:solidFill>
                <a:srgbClr val="8B001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文本框 32">
                <a:extLst>
                  <a:ext uri="{FF2B5EF4-FFF2-40B4-BE49-F238E27FC236}">
                    <a16:creationId xmlns:a16="http://schemas.microsoft.com/office/drawing/2014/main" id="{005902ED-A1EB-30A8-6B0D-D8CF82610B40}"/>
                  </a:ext>
                </a:extLst>
              </p:cNvPr>
              <p:cNvSpPr txBox="1"/>
              <p:nvPr/>
            </p:nvSpPr>
            <p:spPr>
              <a:xfrm>
                <a:off x="6295677" y="4466419"/>
                <a:ext cx="696372" cy="628155"/>
              </a:xfrm>
              <a:prstGeom prst="rect">
                <a:avLst/>
              </a:prstGeom>
              <a:noFill/>
            </p:spPr>
            <p:txBody>
              <a:bodyPr wrap="square" rtlCol="0">
                <a:spAutoFit/>
              </a:bodyPr>
              <a:lstStyle/>
              <a:p>
                <a:r>
                  <a:rPr lang="en-US" altLang="zh-CN" sz="2400" b="1" dirty="0">
                    <a:solidFill>
                      <a:schemeClr val="bg1"/>
                    </a:solidFill>
                    <a:latin typeface="+mj-lt"/>
                    <a:ea typeface="微软雅黑" panose="020B0503020204020204" pitchFamily="34" charset="-122"/>
                  </a:rPr>
                  <a:t>04</a:t>
                </a:r>
                <a:endParaRPr lang="zh-CN" altLang="en-US" sz="2400" b="1" dirty="0">
                  <a:solidFill>
                    <a:schemeClr val="bg1"/>
                  </a:solidFill>
                  <a:latin typeface="+mj-lt"/>
                  <a:ea typeface="微软雅黑" panose="020B0503020204020204" pitchFamily="34" charset="-122"/>
                </a:endParaRPr>
              </a:p>
            </p:txBody>
          </p:sp>
        </p:grpSp>
        <p:grpSp>
          <p:nvGrpSpPr>
            <p:cNvPr id="31" name="组合 30">
              <a:extLst>
                <a:ext uri="{FF2B5EF4-FFF2-40B4-BE49-F238E27FC236}">
                  <a16:creationId xmlns:a16="http://schemas.microsoft.com/office/drawing/2014/main" id="{59617B6D-2A5C-78FE-AD2F-331200EE594A}"/>
                </a:ext>
              </a:extLst>
            </p:cNvPr>
            <p:cNvGrpSpPr/>
            <p:nvPr/>
          </p:nvGrpSpPr>
          <p:grpSpPr>
            <a:xfrm>
              <a:off x="7094584" y="4764203"/>
              <a:ext cx="9663641" cy="1165137"/>
              <a:chOff x="6529454" y="2270537"/>
              <a:chExt cx="9663641" cy="1165137"/>
            </a:xfrm>
          </p:grpSpPr>
          <p:sp>
            <p:nvSpPr>
              <p:cNvPr id="32" name="TextBox 28">
                <a:extLst>
                  <a:ext uri="{FF2B5EF4-FFF2-40B4-BE49-F238E27FC236}">
                    <a16:creationId xmlns:a16="http://schemas.microsoft.com/office/drawing/2014/main" id="{2C27E507-C4DF-80CA-27DD-67114E21A630}"/>
                  </a:ext>
                </a:extLst>
              </p:cNvPr>
              <p:cNvSpPr txBox="1"/>
              <p:nvPr/>
            </p:nvSpPr>
            <p:spPr>
              <a:xfrm>
                <a:off x="6529454" y="2270537"/>
                <a:ext cx="7491293" cy="546059"/>
              </a:xfrm>
              <a:prstGeom prst="rect">
                <a:avLst/>
              </a:prstGeom>
              <a:noFill/>
            </p:spPr>
            <p:txBody>
              <a:bodyPr wrap="none" rtlCol="0">
                <a:spAutoFit/>
              </a:bodyPr>
              <a:lstStyle/>
              <a:p>
                <a:pPr>
                  <a:lnSpc>
                    <a:spcPct val="130000"/>
                  </a:lnSpc>
                </a:pPr>
                <a:r>
                  <a:rPr lang="zh-CN" altLang="en-US" sz="1800" b="1" dirty="0">
                    <a:solidFill>
                      <a:srgbClr val="8B0012"/>
                    </a:solidFill>
                    <a:latin typeface="SimHei" panose="02010609060101010101" pitchFamily="49" charset="-122"/>
                    <a:ea typeface="SimHei" panose="02010609060101010101" pitchFamily="49" charset="-122"/>
                    <a:sym typeface="Arial" panose="020B0604020202020204" pitchFamily="34" charset="0"/>
                  </a:rPr>
                  <a:t>服务质量提高，更好满足消费者需求，增强消费体验</a:t>
                </a:r>
                <a:endParaRPr lang="en-GB" sz="1800" b="1" dirty="0">
                  <a:solidFill>
                    <a:srgbClr val="8B0012"/>
                  </a:solidFill>
                  <a:latin typeface="SimHei" panose="02010609060101010101" pitchFamily="49" charset="-122"/>
                  <a:ea typeface="SimHei" panose="02010609060101010101" pitchFamily="49" charset="-122"/>
                  <a:sym typeface="Arial" panose="020B0604020202020204" pitchFamily="34" charset="0"/>
                </a:endParaRPr>
              </a:p>
            </p:txBody>
          </p:sp>
          <p:sp>
            <p:nvSpPr>
              <p:cNvPr id="33" name="Rectangle 29">
                <a:extLst>
                  <a:ext uri="{FF2B5EF4-FFF2-40B4-BE49-F238E27FC236}">
                    <a16:creationId xmlns:a16="http://schemas.microsoft.com/office/drawing/2014/main" id="{C3F90325-BD09-1DF5-D11D-612352292E00}"/>
                  </a:ext>
                </a:extLst>
              </p:cNvPr>
              <p:cNvSpPr/>
              <p:nvPr/>
            </p:nvSpPr>
            <p:spPr>
              <a:xfrm>
                <a:off x="6529454" y="2740426"/>
                <a:ext cx="9663641" cy="695248"/>
              </a:xfrm>
              <a:prstGeom prst="rect">
                <a:avLst/>
              </a:prstGeom>
            </p:spPr>
            <p:txBody>
              <a:bodyPr wrap="square">
                <a:spAutoFit/>
              </a:bodyPr>
              <a:lstStyle/>
              <a:p>
                <a:pPr>
                  <a:lnSpc>
                    <a:spcPct val="130000"/>
                  </a:lnSpc>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智慧体育场馆运营通过收集用户数据，挖掘数据价值，描绘用户画像，能够分析出消费者愈加多样化、个性化的消费需求，从而不断调整服务，为消费者提供高质量的消费体验，增强客户粘性，促进场馆的可持续发展。</a:t>
                </a:r>
                <a:endParaRPr lang="en-GB" sz="11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spTree>
    <p:extLst>
      <p:ext uri="{BB962C8B-B14F-4D97-AF65-F5344CB8AC3E}">
        <p14:creationId xmlns:p14="http://schemas.microsoft.com/office/powerpoint/2010/main" val="358942413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41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41000">
                                          <p:cBhvr additive="base">
                                            <p:cTn id="7" dur="1000" fill="hold"/>
                                            <p:tgtEl>
                                              <p:spTgt spid="8"/>
                                            </p:tgtEl>
                                            <p:attrNameLst>
                                              <p:attrName>ppt_x</p:attrName>
                                            </p:attrNameLst>
                                          </p:cBhvr>
                                          <p:tavLst>
                                            <p:tav tm="0">
                                              <p:val>
                                                <p:strVal val="1+#ppt_w/2"/>
                                              </p:val>
                                            </p:tav>
                                            <p:tav tm="100000">
                                              <p:val>
                                                <p:strVal val="#ppt_x"/>
                                              </p:val>
                                            </p:tav>
                                          </p:tavLst>
                                        </p:anim>
                                        <p:anim calcmode="lin" valueType="num" p14:bounceEnd="41000">
                                          <p:cBhvr additive="base">
                                            <p:cTn id="8" dur="10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41000">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14:bounceEnd="41000">
                                          <p:cBhvr additive="base">
                                            <p:cTn id="11" dur="1000" fill="hold"/>
                                            <p:tgtEl>
                                              <p:spTgt spid="15"/>
                                            </p:tgtEl>
                                            <p:attrNameLst>
                                              <p:attrName>ppt_x</p:attrName>
                                            </p:attrNameLst>
                                          </p:cBhvr>
                                          <p:tavLst>
                                            <p:tav tm="0">
                                              <p:val>
                                                <p:strVal val="1+#ppt_w/2"/>
                                              </p:val>
                                            </p:tav>
                                            <p:tav tm="100000">
                                              <p:val>
                                                <p:strVal val="#ppt_x"/>
                                              </p:val>
                                            </p:tav>
                                          </p:tavLst>
                                        </p:anim>
                                        <p:anim calcmode="lin" valueType="num" p14:bounceEnd="41000">
                                          <p:cBhvr additive="base">
                                            <p:cTn id="12" dur="10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41000">
                                      <p:stCondLst>
                                        <p:cond delay="500"/>
                                      </p:stCondLst>
                                      <p:childTnLst>
                                        <p:set>
                                          <p:cBhvr>
                                            <p:cTn id="14" dur="1" fill="hold">
                                              <p:stCondLst>
                                                <p:cond delay="0"/>
                                              </p:stCondLst>
                                            </p:cTn>
                                            <p:tgtEl>
                                              <p:spTgt spid="22"/>
                                            </p:tgtEl>
                                            <p:attrNameLst>
                                              <p:attrName>style.visibility</p:attrName>
                                            </p:attrNameLst>
                                          </p:cBhvr>
                                          <p:to>
                                            <p:strVal val="visible"/>
                                          </p:to>
                                        </p:set>
                                        <p:anim calcmode="lin" valueType="num" p14:bounceEnd="41000">
                                          <p:cBhvr additive="base">
                                            <p:cTn id="15" dur="1000" fill="hold"/>
                                            <p:tgtEl>
                                              <p:spTgt spid="22"/>
                                            </p:tgtEl>
                                            <p:attrNameLst>
                                              <p:attrName>ppt_x</p:attrName>
                                            </p:attrNameLst>
                                          </p:cBhvr>
                                          <p:tavLst>
                                            <p:tav tm="0">
                                              <p:val>
                                                <p:strVal val="1+#ppt_w/2"/>
                                              </p:val>
                                            </p:tav>
                                            <p:tav tm="100000">
                                              <p:val>
                                                <p:strVal val="#ppt_x"/>
                                              </p:val>
                                            </p:tav>
                                          </p:tavLst>
                                        </p:anim>
                                        <p:anim calcmode="lin" valueType="num" p14:bounceEnd="41000">
                                          <p:cBhvr additive="base">
                                            <p:cTn id="16" dur="10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14:presetBounceEnd="41000">
                                      <p:stCondLst>
                                        <p:cond delay="500"/>
                                      </p:stCondLst>
                                      <p:childTnLst>
                                        <p:set>
                                          <p:cBhvr>
                                            <p:cTn id="18" dur="1" fill="hold">
                                              <p:stCondLst>
                                                <p:cond delay="0"/>
                                              </p:stCondLst>
                                            </p:cTn>
                                            <p:tgtEl>
                                              <p:spTgt spid="29"/>
                                            </p:tgtEl>
                                            <p:attrNameLst>
                                              <p:attrName>style.visibility</p:attrName>
                                            </p:attrNameLst>
                                          </p:cBhvr>
                                          <p:to>
                                            <p:strVal val="visible"/>
                                          </p:to>
                                        </p:set>
                                        <p:anim calcmode="lin" valueType="num" p14:bounceEnd="41000">
                                          <p:cBhvr additive="base">
                                            <p:cTn id="19" dur="1000" fill="hold"/>
                                            <p:tgtEl>
                                              <p:spTgt spid="29"/>
                                            </p:tgtEl>
                                            <p:attrNameLst>
                                              <p:attrName>ppt_x</p:attrName>
                                            </p:attrNameLst>
                                          </p:cBhvr>
                                          <p:tavLst>
                                            <p:tav tm="0">
                                              <p:val>
                                                <p:strVal val="1+#ppt_w/2"/>
                                              </p:val>
                                            </p:tav>
                                            <p:tav tm="100000">
                                              <p:val>
                                                <p:strVal val="#ppt_x"/>
                                              </p:val>
                                            </p:tav>
                                          </p:tavLst>
                                        </p:anim>
                                        <p:anim calcmode="lin" valueType="num" p14:bounceEnd="41000">
                                          <p:cBhvr additive="base">
                                            <p:cTn id="20" dur="10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1+#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000" fill="hold"/>
                                            <p:tgtEl>
                                              <p:spTgt spid="15"/>
                                            </p:tgtEl>
                                            <p:attrNameLst>
                                              <p:attrName>ppt_x</p:attrName>
                                            </p:attrNameLst>
                                          </p:cBhvr>
                                          <p:tavLst>
                                            <p:tav tm="0">
                                              <p:val>
                                                <p:strVal val="1+#ppt_w/2"/>
                                              </p:val>
                                            </p:tav>
                                            <p:tav tm="100000">
                                              <p:val>
                                                <p:strVal val="#ppt_x"/>
                                              </p:val>
                                            </p:tav>
                                          </p:tavLst>
                                        </p:anim>
                                        <p:anim calcmode="lin" valueType="num">
                                          <p:cBhvr additive="base">
                                            <p:cTn id="12" dur="10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1000" fill="hold"/>
                                            <p:tgtEl>
                                              <p:spTgt spid="22"/>
                                            </p:tgtEl>
                                            <p:attrNameLst>
                                              <p:attrName>ppt_x</p:attrName>
                                            </p:attrNameLst>
                                          </p:cBhvr>
                                          <p:tavLst>
                                            <p:tav tm="0">
                                              <p:val>
                                                <p:strVal val="1+#ppt_w/2"/>
                                              </p:val>
                                            </p:tav>
                                            <p:tav tm="100000">
                                              <p:val>
                                                <p:strVal val="#ppt_x"/>
                                              </p:val>
                                            </p:tav>
                                          </p:tavLst>
                                        </p:anim>
                                        <p:anim calcmode="lin" valueType="num">
                                          <p:cBhvr additive="base">
                                            <p:cTn id="16" dur="10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50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1000" fill="hold"/>
                                            <p:tgtEl>
                                              <p:spTgt spid="29"/>
                                            </p:tgtEl>
                                            <p:attrNameLst>
                                              <p:attrName>ppt_x</p:attrName>
                                            </p:attrNameLst>
                                          </p:cBhvr>
                                          <p:tavLst>
                                            <p:tav tm="0">
                                              <p:val>
                                                <p:strVal val="1+#ppt_w/2"/>
                                              </p:val>
                                            </p:tav>
                                            <p:tav tm="100000">
                                              <p:val>
                                                <p:strVal val="#ppt_x"/>
                                              </p:val>
                                            </p:tav>
                                          </p:tavLst>
                                        </p:anim>
                                        <p:anim calcmode="lin" valueType="num">
                                          <p:cBhvr additive="base">
                                            <p:cTn id="20" dur="10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1512044"/>
            <a:ext cx="9001125" cy="180162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dirty="0">
              <a:ea typeface="微软雅黑" panose="020B0503020204020204" pitchFamily="34" charset="-122"/>
            </a:endParaRPr>
          </a:p>
        </p:txBody>
      </p:sp>
      <p:sp>
        <p:nvSpPr>
          <p:cNvPr id="4" name="矩形 3"/>
          <p:cNvSpPr/>
          <p:nvPr/>
        </p:nvSpPr>
        <p:spPr>
          <a:xfrm>
            <a:off x="921538" y="1798159"/>
            <a:ext cx="7230053" cy="829399"/>
          </a:xfrm>
          <a:prstGeom prst="rect">
            <a:avLst/>
          </a:prstGeom>
        </p:spPr>
        <p:txBody>
          <a:bodyPr wrap="square" lIns="89858" tIns="44929" rIns="89858" bIns="44929">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rPr>
              <a:t>汇报完毕  感谢您的聆听</a:t>
            </a:r>
          </a:p>
        </p:txBody>
      </p:sp>
      <p:grpSp>
        <p:nvGrpSpPr>
          <p:cNvPr id="18" name="组合 17"/>
          <p:cNvGrpSpPr/>
          <p:nvPr/>
        </p:nvGrpSpPr>
        <p:grpSpPr>
          <a:xfrm>
            <a:off x="1476225" y="2763054"/>
            <a:ext cx="6120680" cy="369332"/>
            <a:chOff x="1476226" y="3422964"/>
            <a:chExt cx="6120680" cy="369332"/>
          </a:xfrm>
        </p:grpSpPr>
        <p:cxnSp>
          <p:nvCxnSpPr>
            <p:cNvPr id="19" name="直接连接符 18"/>
            <p:cNvCxnSpPr/>
            <p:nvPr/>
          </p:nvCxnSpPr>
          <p:spPr>
            <a:xfrm>
              <a:off x="1476226" y="3588119"/>
              <a:ext cx="61206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2916386" y="3484729"/>
              <a:ext cx="3240360" cy="220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934388" y="3466799"/>
              <a:ext cx="3204356" cy="25652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880382" y="3422964"/>
              <a:ext cx="3240360" cy="369332"/>
            </a:xfrm>
            <a:prstGeom prst="rect">
              <a:avLst/>
            </a:prstGeom>
            <a:noFill/>
          </p:spPr>
          <p:txBody>
            <a:bodyPr wrap="square" rtlCol="0">
              <a:spAutoFit/>
            </a:bodyPr>
            <a:lstStyle/>
            <a:p>
              <a:pPr algn="ctr"/>
              <a:r>
                <a:rPr lang="zh-CN" altLang="en-US" sz="1800" b="1" dirty="0">
                  <a:solidFill>
                    <a:schemeClr val="bg1"/>
                  </a:solidFill>
                  <a:latin typeface="微软雅黑" panose="020B0503020204020204" pitchFamily="34" charset="-122"/>
                  <a:ea typeface="微软雅黑" panose="020B0503020204020204" pitchFamily="34" charset="-122"/>
                </a:rPr>
                <a:t>汇报人：瞿逸容</a:t>
              </a:r>
            </a:p>
          </p:txBody>
        </p:sp>
      </p:gr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6466" y="4322581"/>
            <a:ext cx="1584176" cy="444964"/>
          </a:xfrm>
          <a:prstGeom prst="rect">
            <a:avLst/>
          </a:prstGeom>
        </p:spPr>
      </p:pic>
    </p:spTree>
    <p:extLst>
      <p:ext uri="{BB962C8B-B14F-4D97-AF65-F5344CB8AC3E}">
        <p14:creationId xmlns:p14="http://schemas.microsoft.com/office/powerpoint/2010/main" val="2883510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4"/>
                                        </p:tgtEl>
                                        <p:attrNameLst>
                                          <p:attrName>ppt_y</p:attrName>
                                        </p:attrNameLst>
                                      </p:cBhvr>
                                      <p:tavLst>
                                        <p:tav tm="0">
                                          <p:val>
                                            <p:strVal val="#ppt_y"/>
                                          </p:val>
                                        </p:tav>
                                        <p:tav tm="100000">
                                          <p:val>
                                            <p:strVal val="#ppt_y"/>
                                          </p:val>
                                        </p:tav>
                                      </p:tavLst>
                                    </p:anim>
                                    <p:anim calcmode="lin" valueType="num">
                                      <p:cBhvr>
                                        <p:cTn id="13"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OK6.pptx12312121"/>
</p:tagLst>
</file>

<file path=ppt/tags/tag2.xml><?xml version="1.0" encoding="utf-8"?>
<p:tagLst xmlns:a="http://schemas.openxmlformats.org/drawingml/2006/main" xmlns:r="http://schemas.openxmlformats.org/officeDocument/2006/relationships" xmlns:p="http://schemas.openxmlformats.org/presentationml/2006/main">
  <p:tag name="TIMING" val="|0.9|1.2|1.1|2|0.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1260</Words>
  <Application>Microsoft Macintosh PowerPoint</Application>
  <PresentationFormat>自定义</PresentationFormat>
  <Paragraphs>64</Paragraphs>
  <Slides>9</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等线</vt:lpstr>
      <vt:lpstr>SimHei</vt:lpstr>
      <vt:lpstr>宋体</vt:lpstr>
      <vt:lpstr>宋体</vt:lpstr>
      <vt:lpstr>Microsoft YaHei</vt:lpstr>
      <vt:lpstr>Microsoft YaHei</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http:/www.ypppt.com</cp:keywords>
  <cp:lastModifiedBy/>
  <cp:revision>1</cp:revision>
  <dcterms:modified xsi:type="dcterms:W3CDTF">2023-06-07T04:02:15Z</dcterms:modified>
</cp:coreProperties>
</file>