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9BA2E-EE31-51DD-414D-1D44CBC95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CF4F6E-222A-000A-EEAD-5C72305ED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1D4BF-CA03-4618-3110-AF68087B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53EB-D520-405F-B84C-F31252B3CB84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BCE5A-A013-F77E-0F97-0C4E9E46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747BE-BF34-E505-407D-A82BEB63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4F82-5311-4895-8337-20526B251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00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31BA1-3E41-6547-C5E0-0EE6BD60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946C70-A42E-1A1A-D337-F1BE82CE8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A9E18-0D4F-A522-2F19-B9E38E17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53EB-D520-405F-B84C-F31252B3CB84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B54AF-86F1-BB6A-9749-4915FD8B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C59FC-3970-D5B4-8BDF-CED7FAF7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4F82-5311-4895-8337-20526B251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9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AFA1A6-46B3-CFD6-0FA3-A41C62F83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ED9E53-8DBB-02B4-E93D-EF6550CF4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85E0E-31A5-A7D9-8EC0-2D186D45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53EB-D520-405F-B84C-F31252B3CB84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19703-1AE6-0A6B-2106-8EE3E020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1B668-AE32-9DF3-F9C6-044DA6B0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4F82-5311-4895-8337-20526B251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63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2F91C-30A7-AB16-2003-2FDC30D1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50903-C74D-CCD6-DDF3-2AEC29E2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EAF73-D460-4127-9795-700727A6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53EB-D520-405F-B84C-F31252B3CB84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F5345-0C19-9AE7-AC41-2433DB91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1B660-1B6C-3EBB-B5C3-9CCDB387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4F82-5311-4895-8337-20526B251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96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78E68-1072-EF71-1142-B32F9AC2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882697-D635-A876-1F3A-4B8A47765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2055C-41D7-6BBE-124E-A49634BF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53EB-D520-405F-B84C-F31252B3CB84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2220E-779E-2CC9-D6A3-4489CD5E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F8554-5D4A-CA02-A8E1-E23BAD82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4F82-5311-4895-8337-20526B251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12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24D24-24CA-54A9-2034-AD96F5C4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8A5F7-994B-C75B-4AD1-5F7F9105E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B499A2-4D6F-4FEF-232C-63199D215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25F8B-1D02-7A7B-5952-13822597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53EB-D520-405F-B84C-F31252B3CB84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D09562-BA66-EB21-FE4B-53FE2E78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82038-D70D-633C-1F86-604EC5A0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4F82-5311-4895-8337-20526B251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6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E8E03-DE6F-C756-35B5-2794CC14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B0B27B-8DD9-1E17-E18A-89E504A60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B1730C-CD4F-3CBF-3660-14EE6712E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AD4BAC-BB5E-26B2-10A7-55B36C92D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27126B-EB94-0EDC-6DBB-2FC473B0C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86F2C4-679C-A971-D72B-E32F5C2D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53EB-D520-405F-B84C-F31252B3CB84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D4217A-EB57-977F-740B-C2BD4FC3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94CA11-317C-F318-8E92-116EEFCC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4F82-5311-4895-8337-20526B251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8DEFA-8B5D-770D-683B-EE7E4E91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C57BDF-9AC7-9B82-0D4A-D5D04ACF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53EB-D520-405F-B84C-F31252B3CB84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226E21-C6F3-2FB9-BE82-79DA02AE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527381-EB49-6DDD-98C9-F6352274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4F82-5311-4895-8337-20526B251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10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DDF23B-1316-FCA2-62D0-6E551750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53EB-D520-405F-B84C-F31252B3CB84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87E23C-C334-A02D-2820-2E993808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3E54B4-8BB1-D3A6-8C30-241CC84D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4F82-5311-4895-8337-20526B251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1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DDA70-152E-361B-5DB5-79955351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CC542-67FD-73B4-61BB-711D546CB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5921D1-0BEC-2D78-96DD-7D7E674E2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E07800-AE32-A023-18C5-84AE5229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53EB-D520-405F-B84C-F31252B3CB84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570880-1E57-6AE6-C5B8-26A6B6DF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39B50-0B28-E147-D5DD-7D976A4B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4F82-5311-4895-8337-20526B251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8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48C36-8FEB-D4BD-7E3E-6D8CE840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BE61F5-CE30-56A7-62BB-173FD418C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2476D7-4F1F-6612-8ADE-D0B1C5745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E4AC54-67D4-903E-9EEA-0726369A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53EB-D520-405F-B84C-F31252B3CB84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3FF46-004B-2D2A-2374-1C1506EA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B45457-7821-B488-B5B2-AEC9DE6A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4F82-5311-4895-8337-20526B251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02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4BE255-96C3-7DA3-35EF-AF48D0ED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710D6D-38DB-0956-5FF8-1EEC6043C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F7B7A-650B-354E-0354-6FCFEAF7D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B53EB-D520-405F-B84C-F31252B3CB84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D76EA-2271-BACC-03A0-BA1BEC7F0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1B602-1D56-2FCE-BABA-1614D7831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24F82-5311-4895-8337-20526B251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0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F46DC-5DE4-C18D-0780-6E315991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703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为谁育苗？</a:t>
            </a:r>
            <a:b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晋升路径、政治联系与</a:t>
            </a:r>
            <a:b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军地运动员联合培养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77F28C-751D-C1EF-177B-619258632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6775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胡毅喆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2201212180</a:t>
            </a:r>
            <a:endParaRPr lang="zh-CN" altLang="en-US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25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FB84F-B1FE-41A1-7316-8A373F40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研究基础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CAA491-8189-8C3A-70DD-FB55B6DCB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50" y="1562499"/>
            <a:ext cx="3880104" cy="45624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7CD4D7-BE47-E91A-5F89-329215855BE1}"/>
              </a:ext>
            </a:extLst>
          </p:cNvPr>
          <p:cNvSpPr txBox="1"/>
          <p:nvPr/>
        </p:nvSpPr>
        <p:spPr>
          <a:xfrm>
            <a:off x="5303519" y="1877602"/>
            <a:ext cx="64885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原文基本逻辑：</a:t>
            </a:r>
            <a:endParaRPr lang="en-US" altLang="zh-CN" b="1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地方体育系统面临着“奥运争光”和“全运争光”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2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个政策目标与“自主培养”和“联合培养”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2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条实现路径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培养“奥运争光”运动员对于地方的成本和收益均高于培养“全运争光”运动员；自主培养运动员的成本和收益均高于与解放军队“联合培养”运动员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——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随着地方的财政扩张，越来越倾向于自主培养“奥运争光”运动员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——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解放军队能够特招的“奥运争光”优秀运动员减少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——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解放军队作为“小国家队”失能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实证证据：财政能力越强的省份，向解放军队输送的符合“奥运战略”（包括优势项目和基础大项）运动员数量</a:t>
            </a:r>
            <a:r>
              <a:rPr lang="zh-CN" altLang="en-US" dirty="0">
                <a:solidFill>
                  <a:srgbClr val="FF0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越少</a:t>
            </a:r>
            <a:endParaRPr lang="en-US" altLang="zh-CN" dirty="0">
              <a:solidFill>
                <a:srgbClr val="FF0000"/>
              </a:solidFill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原文的基本结论：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随着地方经济发展和财政扩张，“举国体制”下的竞技体育系统经历着</a:t>
            </a:r>
            <a:r>
              <a:rPr lang="zh-CN" altLang="en-US" dirty="0">
                <a:solidFill>
                  <a:srgbClr val="FF0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“分权化”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的过程</a:t>
            </a:r>
          </a:p>
        </p:txBody>
      </p:sp>
    </p:spTree>
    <p:extLst>
      <p:ext uri="{BB962C8B-B14F-4D97-AF65-F5344CB8AC3E}">
        <p14:creationId xmlns:p14="http://schemas.microsoft.com/office/powerpoint/2010/main" val="334035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FB84F-B1FE-41A1-7316-8A373F40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研究基础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8EAF2-2EA0-B92C-FD38-461C83F67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495"/>
            <a:ext cx="10515600" cy="4351338"/>
          </a:xfrm>
        </p:spPr>
        <p:txBody>
          <a:bodyPr/>
          <a:lstStyle/>
          <a:p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对本科毕业论文的反思：原文有关“两个争光战略”收益的对比是否正确？</a:t>
            </a:r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endParaRPr lang="zh-CN" altLang="en-US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FFE3BF-00A7-9E7B-0395-C00C0E3048E9}"/>
              </a:ext>
            </a:extLst>
          </p:cNvPr>
          <p:cNvSpPr txBox="1"/>
          <p:nvPr/>
        </p:nvSpPr>
        <p:spPr>
          <a:xfrm>
            <a:off x="4469587" y="4694091"/>
            <a:ext cx="378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竞技体育系统的“条块分割”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43F6A35-48E8-428A-45D8-CF8A6D6316A7}"/>
              </a:ext>
            </a:extLst>
          </p:cNvPr>
          <p:cNvSpPr/>
          <p:nvPr/>
        </p:nvSpPr>
        <p:spPr>
          <a:xfrm>
            <a:off x="5464454" y="2265916"/>
            <a:ext cx="1207008" cy="607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国家体育总局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A70897-5098-5754-AEC5-46EC8B7AAE43}"/>
              </a:ext>
            </a:extLst>
          </p:cNvPr>
          <p:cNvSpPr/>
          <p:nvPr/>
        </p:nvSpPr>
        <p:spPr>
          <a:xfrm>
            <a:off x="7526121" y="2937208"/>
            <a:ext cx="1207008" cy="607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军队体育系统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26F653B-13D4-A405-F373-C9580D65766C}"/>
              </a:ext>
            </a:extLst>
          </p:cNvPr>
          <p:cNvSpPr/>
          <p:nvPr/>
        </p:nvSpPr>
        <p:spPr>
          <a:xfrm>
            <a:off x="5464454" y="3646922"/>
            <a:ext cx="1207008" cy="607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省体育局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DEDB968-0C1D-1A8C-124C-A098D9522862}"/>
              </a:ext>
            </a:extLst>
          </p:cNvPr>
          <p:cNvSpPr/>
          <p:nvPr/>
        </p:nvSpPr>
        <p:spPr>
          <a:xfrm>
            <a:off x="3024835" y="3646922"/>
            <a:ext cx="1207008" cy="607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省委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省政府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C2C745F-F1CF-F3F7-CD4C-3033A9BE7463}"/>
              </a:ext>
            </a:extLst>
          </p:cNvPr>
          <p:cNvSpPr/>
          <p:nvPr/>
        </p:nvSpPr>
        <p:spPr>
          <a:xfrm>
            <a:off x="5032857" y="2099234"/>
            <a:ext cx="2018996" cy="239257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759A65-2586-7AB7-6851-43B6B11E9859}"/>
              </a:ext>
            </a:extLst>
          </p:cNvPr>
          <p:cNvSpPr txBox="1"/>
          <p:nvPr/>
        </p:nvSpPr>
        <p:spPr>
          <a:xfrm>
            <a:off x="5541263" y="3039760"/>
            <a:ext cx="105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“条条”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D02E563-E906-7C13-4D4D-884BC58EC613}"/>
              </a:ext>
            </a:extLst>
          </p:cNvPr>
          <p:cNvSpPr/>
          <p:nvPr/>
        </p:nvSpPr>
        <p:spPr>
          <a:xfrm>
            <a:off x="2275027" y="3384241"/>
            <a:ext cx="4848759" cy="119093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27255A-AFD9-EF86-72F3-BC992DEC3DEB}"/>
              </a:ext>
            </a:extLst>
          </p:cNvPr>
          <p:cNvSpPr txBox="1"/>
          <p:nvPr/>
        </p:nvSpPr>
        <p:spPr>
          <a:xfrm>
            <a:off x="4052314" y="3749899"/>
            <a:ext cx="105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“块块”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1863B4-4340-1538-C280-8B6FF6782371}"/>
              </a:ext>
            </a:extLst>
          </p:cNvPr>
          <p:cNvSpPr txBox="1"/>
          <p:nvPr/>
        </p:nvSpPr>
        <p:spPr>
          <a:xfrm>
            <a:off x="8725814" y="2873078"/>
            <a:ext cx="3401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特殊时期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“条条”突破“块块”的工具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AA5A133A-0658-7255-962E-C8A9CEC5B3B3}"/>
              </a:ext>
            </a:extLst>
          </p:cNvPr>
          <p:cNvSpPr/>
          <p:nvPr/>
        </p:nvSpPr>
        <p:spPr>
          <a:xfrm>
            <a:off x="6788505" y="2099234"/>
            <a:ext cx="621793" cy="241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7F27D0-D7AD-237E-0D14-997C928DA23B}"/>
              </a:ext>
            </a:extLst>
          </p:cNvPr>
          <p:cNvSpPr txBox="1"/>
          <p:nvPr/>
        </p:nvSpPr>
        <p:spPr>
          <a:xfrm>
            <a:off x="7450530" y="1923166"/>
            <a:ext cx="195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“条条”的目标</a:t>
            </a:r>
            <a:endParaRPr lang="en-US" altLang="zh-CN" dirty="0">
              <a:solidFill>
                <a:srgbClr val="FF0000"/>
              </a:solidFill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奥运争光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7F18D6F7-B8A2-60B0-36C0-1647F31894D0}"/>
              </a:ext>
            </a:extLst>
          </p:cNvPr>
          <p:cNvSpPr/>
          <p:nvPr/>
        </p:nvSpPr>
        <p:spPr>
          <a:xfrm rot="16200000">
            <a:off x="2601162" y="3288139"/>
            <a:ext cx="621793" cy="241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C123C3-9AF8-7CBF-B440-60AC8DDB4D56}"/>
              </a:ext>
            </a:extLst>
          </p:cNvPr>
          <p:cNvSpPr txBox="1"/>
          <p:nvPr/>
        </p:nvSpPr>
        <p:spPr>
          <a:xfrm>
            <a:off x="1628849" y="2476892"/>
            <a:ext cx="253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“块块”的目标</a:t>
            </a:r>
            <a:endParaRPr lang="en-US" altLang="zh-CN" dirty="0">
              <a:solidFill>
                <a:srgbClr val="FF0000"/>
              </a:solidFill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全运争光？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3159415-1A50-CCC9-8626-552AA463051F}"/>
              </a:ext>
            </a:extLst>
          </p:cNvPr>
          <p:cNvSpPr txBox="1"/>
          <p:nvPr/>
        </p:nvSpPr>
        <p:spPr>
          <a:xfrm>
            <a:off x="1628849" y="5303520"/>
            <a:ext cx="8649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原文中观察到的地方自主培养“奥运争光”运动员倾向的增长，未必是地方发展后“块块”财政能力增强的结果，也有可能是以“奥运争光”战略为导向的</a:t>
            </a:r>
            <a:r>
              <a:rPr lang="zh-CN" altLang="en-US" dirty="0">
                <a:solidFill>
                  <a:srgbClr val="FF0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“条条”对地方体育系统影响力增强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的体现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r"/>
            <a:r>
              <a:rPr lang="en-US" altLang="zh-CN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——</a:t>
            </a:r>
            <a:r>
              <a:rPr lang="zh-CN" altLang="en-US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不是</a:t>
            </a:r>
            <a:r>
              <a:rPr lang="zh-CN" altLang="en-US" b="1" dirty="0">
                <a:solidFill>
                  <a:srgbClr val="FF0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分权化</a:t>
            </a:r>
            <a:r>
              <a:rPr lang="zh-CN" altLang="en-US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，而是</a:t>
            </a:r>
            <a:r>
              <a:rPr lang="zh-CN" altLang="en-US" b="1" dirty="0">
                <a:solidFill>
                  <a:srgbClr val="FF0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集权化</a:t>
            </a:r>
          </a:p>
        </p:txBody>
      </p:sp>
    </p:spTree>
    <p:extLst>
      <p:ext uri="{BB962C8B-B14F-4D97-AF65-F5344CB8AC3E}">
        <p14:creationId xmlns:p14="http://schemas.microsoft.com/office/powerpoint/2010/main" val="31025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FB84F-B1FE-41A1-7316-8A373F40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研究背景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8EAF2-2EA0-B92C-FD38-461C83F67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在条块分割的体制下，中央部委如何影响地方部门决策？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lvl="1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正式制度：“尚方宝剑”和“钦差大臣”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lvl="2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反腐败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lvl="2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巡视制度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lvl="2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环保督察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lvl="2"/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lvl="1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“非正式”制度：</a:t>
            </a:r>
            <a:r>
              <a:rPr lang="zh-CN" altLang="en-US" dirty="0">
                <a:solidFill>
                  <a:srgbClr val="FF0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政治联系</a:t>
            </a:r>
            <a:endParaRPr lang="en-US" altLang="zh-CN" dirty="0">
              <a:solidFill>
                <a:srgbClr val="FF0000"/>
              </a:solidFill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lvl="2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人生轨迹交集：同乡、同学、同插队等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工作交集：同事、上下级、“身边人”等</a:t>
            </a:r>
            <a:endParaRPr lang="en-US" altLang="zh-CN" dirty="0">
              <a:solidFill>
                <a:srgbClr val="FF0000"/>
              </a:solidFill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lvl="2"/>
            <a:endParaRPr lang="en-US" altLang="zh-CN" dirty="0">
              <a:solidFill>
                <a:srgbClr val="FF0000"/>
              </a:solidFill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lvl="1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政治联系有“横向”和“纵向”之分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lvl="2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此处定义的“横”和“纵”不是政治联系产生时的“横”和“纵”，而是过去政治联系</a:t>
            </a:r>
            <a:r>
              <a:rPr lang="zh-CN" altLang="en-US" dirty="0">
                <a:solidFill>
                  <a:srgbClr val="FF0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在现阶段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所处位置的“横”和“纵”</a:t>
            </a:r>
          </a:p>
        </p:txBody>
      </p:sp>
    </p:spTree>
    <p:extLst>
      <p:ext uri="{BB962C8B-B14F-4D97-AF65-F5344CB8AC3E}">
        <p14:creationId xmlns:p14="http://schemas.microsoft.com/office/powerpoint/2010/main" val="337745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FB84F-B1FE-41A1-7316-8A373F40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研究主题和意义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8EAF2-2EA0-B92C-FD38-461C83F67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各省份体育局体育局领导在晋升过程中积累的政治联系，如何影响其对中央“奥运争光”和地方“全运争光”战略的重视程度，进而体现在向解放军队输送运动员入伍的数量和结构上？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研究的意义：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lvl="1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有助于通过竞技体育系统理解“条块分割”下中国特色的中央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-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地方互动关系；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lvl="1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有助于更为准确、全面地理解竞技体育“举国体制”及其制度绩效。</a:t>
            </a:r>
          </a:p>
        </p:txBody>
      </p:sp>
    </p:spTree>
    <p:extLst>
      <p:ext uri="{BB962C8B-B14F-4D97-AF65-F5344CB8AC3E}">
        <p14:creationId xmlns:p14="http://schemas.microsoft.com/office/powerpoint/2010/main" val="156817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FB84F-B1FE-41A1-7316-8A373F40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理论假设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6A3B7CA-2340-DEC5-6C3F-5A6FD037CCB3}"/>
              </a:ext>
            </a:extLst>
          </p:cNvPr>
          <p:cNvSpPr/>
          <p:nvPr/>
        </p:nvSpPr>
        <p:spPr>
          <a:xfrm>
            <a:off x="838200" y="2285123"/>
            <a:ext cx="1916582" cy="716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强横向政治联系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04003C1-60F6-ECB9-1C1A-3AF3BD5B6DDE}"/>
              </a:ext>
            </a:extLst>
          </p:cNvPr>
          <p:cNvSpPr/>
          <p:nvPr/>
        </p:nvSpPr>
        <p:spPr>
          <a:xfrm>
            <a:off x="838200" y="3855989"/>
            <a:ext cx="1916582" cy="716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强纵向政治联系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8264C52-0A51-0A55-18D0-27518DE68B19}"/>
              </a:ext>
            </a:extLst>
          </p:cNvPr>
          <p:cNvSpPr/>
          <p:nvPr/>
        </p:nvSpPr>
        <p:spPr>
          <a:xfrm>
            <a:off x="3755745" y="2285122"/>
            <a:ext cx="1916582" cy="716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更高的“全运战略”收益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3602B3-FAB7-35F3-C2BE-697E8E688419}"/>
              </a:ext>
            </a:extLst>
          </p:cNvPr>
          <p:cNvSpPr/>
          <p:nvPr/>
        </p:nvSpPr>
        <p:spPr>
          <a:xfrm>
            <a:off x="3755745" y="3843406"/>
            <a:ext cx="1916582" cy="716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更高的“奥运战略”收益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91A7F63-3EF8-BA60-6A9F-88FD020D969D}"/>
              </a:ext>
            </a:extLst>
          </p:cNvPr>
          <p:cNvSpPr/>
          <p:nvPr/>
        </p:nvSpPr>
        <p:spPr>
          <a:xfrm>
            <a:off x="6673290" y="2273271"/>
            <a:ext cx="1916582" cy="716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倾向于自主培养</a:t>
            </a:r>
            <a:endParaRPr lang="en-US" altLang="zh-CN" sz="1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ctr"/>
            <a:r>
              <a:rPr lang="zh-CN" altLang="en-US" sz="1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“全运争光”运动员</a:t>
            </a:r>
            <a:endParaRPr lang="en-US" altLang="zh-CN" sz="1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F538FCE-CBDA-2278-9A19-D654EAEE6FBA}"/>
              </a:ext>
            </a:extLst>
          </p:cNvPr>
          <p:cNvSpPr/>
          <p:nvPr/>
        </p:nvSpPr>
        <p:spPr>
          <a:xfrm>
            <a:off x="6673290" y="3843405"/>
            <a:ext cx="1916582" cy="716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倾向于自主培养</a:t>
            </a:r>
            <a:endParaRPr lang="en-US" altLang="zh-CN" sz="1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ctr"/>
            <a:r>
              <a:rPr lang="zh-CN" altLang="en-US" sz="1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“奥运争光”运动员</a:t>
            </a:r>
            <a:endParaRPr lang="en-US" altLang="zh-CN" sz="1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16FE84E-1B32-5947-F141-3305AFE84999}"/>
              </a:ext>
            </a:extLst>
          </p:cNvPr>
          <p:cNvSpPr/>
          <p:nvPr/>
        </p:nvSpPr>
        <p:spPr>
          <a:xfrm>
            <a:off x="9532314" y="2273270"/>
            <a:ext cx="1916582" cy="716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增加“奥运争光”运动员向解放军的输送</a:t>
            </a:r>
            <a:endParaRPr lang="en-US" altLang="zh-CN" sz="1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495481A-0B18-AC57-5B3B-301F6C6DD0DC}"/>
              </a:ext>
            </a:extLst>
          </p:cNvPr>
          <p:cNvSpPr/>
          <p:nvPr/>
        </p:nvSpPr>
        <p:spPr>
          <a:xfrm>
            <a:off x="9532314" y="3843404"/>
            <a:ext cx="1916582" cy="716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增加“全运争光”运动员向解放军的输送</a:t>
            </a:r>
            <a:endParaRPr lang="en-US" altLang="zh-CN" sz="1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A3D0A3D1-331B-28AC-5618-792CD03A902D}"/>
              </a:ext>
            </a:extLst>
          </p:cNvPr>
          <p:cNvSpPr/>
          <p:nvPr/>
        </p:nvSpPr>
        <p:spPr>
          <a:xfrm>
            <a:off x="2977286" y="2538374"/>
            <a:ext cx="636423" cy="248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7A584619-4093-7A4C-8E43-27B4A3434C24}"/>
              </a:ext>
            </a:extLst>
          </p:cNvPr>
          <p:cNvSpPr/>
          <p:nvPr/>
        </p:nvSpPr>
        <p:spPr>
          <a:xfrm>
            <a:off x="2977286" y="4041649"/>
            <a:ext cx="636423" cy="248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4115FBC-D770-EB40-8EB6-A7154D4A2C26}"/>
              </a:ext>
            </a:extLst>
          </p:cNvPr>
          <p:cNvSpPr/>
          <p:nvPr/>
        </p:nvSpPr>
        <p:spPr>
          <a:xfrm>
            <a:off x="5883858" y="2507355"/>
            <a:ext cx="636423" cy="248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4A2DB0F-D4CE-DCC1-AD7A-6A6C69E1D454}"/>
              </a:ext>
            </a:extLst>
          </p:cNvPr>
          <p:cNvSpPr/>
          <p:nvPr/>
        </p:nvSpPr>
        <p:spPr>
          <a:xfrm>
            <a:off x="5902146" y="4041649"/>
            <a:ext cx="636423" cy="248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5E5100F0-484C-0887-0296-06D52B80D1CE}"/>
              </a:ext>
            </a:extLst>
          </p:cNvPr>
          <p:cNvSpPr/>
          <p:nvPr/>
        </p:nvSpPr>
        <p:spPr>
          <a:xfrm>
            <a:off x="8742881" y="2507354"/>
            <a:ext cx="636423" cy="248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0628FC20-2298-4639-5134-AC1AEDB9F23B}"/>
              </a:ext>
            </a:extLst>
          </p:cNvPr>
          <p:cNvSpPr/>
          <p:nvPr/>
        </p:nvSpPr>
        <p:spPr>
          <a:xfrm>
            <a:off x="8742881" y="4101930"/>
            <a:ext cx="636423" cy="248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1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FB84F-B1FE-41A1-7316-8A373F40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数据及其来源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8EAF2-2EA0-B92C-FD38-461C83F67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99" y="1825625"/>
            <a:ext cx="11419027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各省份和解放军队历届全运会成绩（数据来源：</a:t>
            </a:r>
            <a:r>
              <a:rPr lang="en-US" altLang="zh-CN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《</a:t>
            </a:r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中国体育年鉴</a:t>
            </a:r>
            <a:r>
              <a:rPr lang="en-US" altLang="zh-CN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》</a:t>
            </a:r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，已自有数据集）</a:t>
            </a:r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历届奥运会中国代表团成绩（数据来源：国际奥委会官方网站，已自有数据集）</a:t>
            </a:r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历年特招入伍运动员名单（数据来源：国家体育总局官方网站，已自有数据集）</a:t>
            </a:r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各省份历年主要经济社会指标（数据来源：国家统计局等）</a:t>
            </a:r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各省历届体育局局长的政治联系：</a:t>
            </a:r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lvl="1"/>
            <a:r>
              <a:rPr lang="zh-CN" altLang="en-US" sz="1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横向政治联系：其晋升路径上的同僚</a:t>
            </a:r>
            <a:r>
              <a:rPr lang="en-US" altLang="zh-CN" sz="1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/</a:t>
            </a:r>
            <a:r>
              <a:rPr lang="zh-CN" altLang="en-US" sz="1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上级中本省现任领导干部的数量（副省级</a:t>
            </a:r>
            <a:r>
              <a:rPr lang="en-US" altLang="zh-CN" sz="1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+</a:t>
            </a:r>
            <a:r>
              <a:rPr lang="zh-CN" altLang="en-US" sz="1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）</a:t>
            </a:r>
            <a:endParaRPr lang="en-US" altLang="zh-CN" sz="1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lvl="1"/>
            <a:r>
              <a:rPr lang="zh-CN" altLang="en-US" sz="1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纵向政治联系：其晋升路径上的同僚</a:t>
            </a:r>
            <a:r>
              <a:rPr lang="en-US" altLang="zh-CN" sz="1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/</a:t>
            </a:r>
            <a:r>
              <a:rPr lang="zh-CN" altLang="en-US" sz="1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上级中现任体育总局领导干部的数量（副部级</a:t>
            </a:r>
            <a:r>
              <a:rPr lang="en-US" altLang="zh-CN" sz="1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+</a:t>
            </a:r>
            <a:r>
              <a:rPr lang="zh-CN" altLang="en-US" sz="1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）</a:t>
            </a:r>
            <a:endParaRPr lang="en-US" altLang="zh-CN" sz="1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lvl="1"/>
            <a:r>
              <a:rPr lang="zh-CN" altLang="en-US" sz="1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特殊的纵向政治联系：其晋升路径上的同僚</a:t>
            </a:r>
            <a:r>
              <a:rPr lang="en-US" altLang="zh-CN" sz="1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/</a:t>
            </a:r>
            <a:r>
              <a:rPr lang="zh-CN" altLang="en-US" sz="1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上级中是否有现任体育总局单项中心主任</a:t>
            </a:r>
            <a:r>
              <a:rPr lang="en-US" altLang="zh-CN" sz="1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/</a:t>
            </a:r>
            <a:r>
              <a:rPr lang="zh-CN" altLang="en-US" sz="1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协会负责人</a:t>
            </a:r>
            <a:endParaRPr lang="en-US" altLang="zh-CN" sz="1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endParaRPr lang="zh-CN" altLang="en-US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87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FB84F-B1FE-41A1-7316-8A373F40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实证方法和预期结果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58EAF2-2EA0-B92C-FD38-461C83F677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Adobe 宋体 Std L" panose="02020300000000000000" pitchFamily="18" charset="-122"/>
                    <a:ea typeface="Adobe 宋体 Std L" panose="02020300000000000000" pitchFamily="18" charset="-122"/>
                  </a:rPr>
                  <a:t>分组零膨胀泊松回归</a:t>
                </a:r>
                <a:endParaRPr lang="en-US" altLang="zh-CN" dirty="0">
                  <a:solidFill>
                    <a:srgbClr val="FF0000"/>
                  </a:solidFill>
                  <a:latin typeface="Adobe 宋体 Std L" panose="02020300000000000000" pitchFamily="18" charset="-122"/>
                  <a:ea typeface="Adobe 宋体 Std L" panose="02020300000000000000" pitchFamily="18" charset="-122"/>
                </a:endParaRPr>
              </a:p>
              <a:p>
                <a:endParaRPr lang="en-US" altLang="zh-CN" dirty="0">
                  <a:latin typeface="Adobe 宋体 Std L" panose="02020300000000000000" pitchFamily="18" charset="-122"/>
                  <a:ea typeface="Adobe 宋体 Std L" panose="02020300000000000000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运动员入伍数</m:t>
                          </m:r>
                        </m:e>
                        <m: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altLang="zh-CN" sz="20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exp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ker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横向政治联系</m:t>
                          </m:r>
                        </m:e>
                        <m: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kern="10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zh-CN" alt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纵向政治联系</m:t>
                          </m:r>
                        </m:e>
                        <m: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zh-CN" alt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控制变量</m:t>
                          </m:r>
                        </m:e>
                        <m:sub>
                          <m:r>
                            <a:rPr lang="en-US" altLang="zh-CN" sz="2000" b="0" i="1" kern="10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++</m:t>
                      </m:r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Adobe 宋体 Std L" panose="02020300000000000000" pitchFamily="18" charset="-122"/>
                  <a:ea typeface="Adobe 宋体 Std L" panose="02020300000000000000" pitchFamily="18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Adobe 宋体 Std L" panose="02020300000000000000" pitchFamily="18" charset="-122"/>
                    <a:ea typeface="Adobe 宋体 Std L" panose="02020300000000000000" pitchFamily="18" charset="-122"/>
                  </a:rPr>
                  <a:t>“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Adobe 宋体 Std L" panose="02020300000000000000" pitchFamily="18" charset="-122"/>
                    <a:ea typeface="Adobe 宋体 Std L" panose="02020300000000000000" pitchFamily="18" charset="-122"/>
                  </a:rPr>
                  <a:t>奥运争光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dobe 宋体 Std L" panose="02020300000000000000" pitchFamily="18" charset="-122"/>
                    <a:ea typeface="Adobe 宋体 Std L" panose="02020300000000000000" pitchFamily="18" charset="-122"/>
                  </a:rPr>
                  <a:t>”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Adobe 宋体 Std L" panose="02020300000000000000" pitchFamily="18" charset="-122"/>
                    <a:ea typeface="Adobe 宋体 Std L" panose="02020300000000000000" pitchFamily="18" charset="-122"/>
                  </a:rPr>
                  <a:t>项目组：</a:t>
                </a:r>
                <a:r>
                  <a:rPr lang="zh-CN" altLang="zh-CN" sz="2400" kern="100" dirty="0">
                    <a:solidFill>
                      <a:srgbClr val="FF0000"/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Adobe 宋体 Std L" panose="02020300000000000000" pitchFamily="18" charset="-122"/>
                  <a:ea typeface="Adobe 宋体 Std L" panose="02020300000000000000" pitchFamily="18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Adobe 宋体 Std L" panose="02020300000000000000" pitchFamily="18" charset="-122"/>
                    <a:ea typeface="Adobe 宋体 Std L" panose="02020300000000000000" pitchFamily="18" charset="-122"/>
                  </a:rPr>
                  <a:t>“全运争光”项目组：</a:t>
                </a:r>
                <a:r>
                  <a:rPr lang="zh-CN" altLang="zh-CN" sz="2400" kern="100" dirty="0">
                    <a:solidFill>
                      <a:srgbClr val="FF0000"/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rgbClr val="FF0000"/>
                  </a:solidFill>
                  <a:latin typeface="Adobe 宋体 Std L" panose="02020300000000000000" pitchFamily="18" charset="-122"/>
                  <a:ea typeface="Adobe 宋体 Std L" panose="02020300000000000000" pitchFamily="18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58EAF2-2EA0-B92C-FD38-461C83F67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47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FB84F-B1FE-41A1-7316-8A373F40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文章安排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8EAF2-2EA0-B92C-FD38-461C83F67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引言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文献综述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理论模型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数据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实证方法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实证结果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稳健性检验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结论和讨论</a:t>
            </a:r>
          </a:p>
        </p:txBody>
      </p:sp>
    </p:spTree>
    <p:extLst>
      <p:ext uri="{BB962C8B-B14F-4D97-AF65-F5344CB8AC3E}">
        <p14:creationId xmlns:p14="http://schemas.microsoft.com/office/powerpoint/2010/main" val="34499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713</Words>
  <Application>Microsoft Office PowerPoint</Application>
  <PresentationFormat>宽屏</PresentationFormat>
  <Paragraphs>86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Adobe 黑体 Std R</vt:lpstr>
      <vt:lpstr>Adobe 宋体 Std L</vt:lpstr>
      <vt:lpstr>等线</vt:lpstr>
      <vt:lpstr>等线 Light</vt:lpstr>
      <vt:lpstr>Arial</vt:lpstr>
      <vt:lpstr>Calibri</vt:lpstr>
      <vt:lpstr>Cambria Math</vt:lpstr>
      <vt:lpstr>Office 主题​​</vt:lpstr>
      <vt:lpstr>为谁育苗？ 晋升路径、政治联系与 军地运动员联合培养</vt:lpstr>
      <vt:lpstr>研究基础</vt:lpstr>
      <vt:lpstr>研究基础</vt:lpstr>
      <vt:lpstr>研究背景</vt:lpstr>
      <vt:lpstr>研究主题和意义</vt:lpstr>
      <vt:lpstr>理论假设</vt:lpstr>
      <vt:lpstr>数据及其来源</vt:lpstr>
      <vt:lpstr>实证方法和预期结果</vt:lpstr>
      <vt:lpstr>文章安排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Yizhe</dc:creator>
  <cp:lastModifiedBy>Hu Yizhe</cp:lastModifiedBy>
  <cp:revision>9</cp:revision>
  <dcterms:created xsi:type="dcterms:W3CDTF">2023-05-11T05:18:27Z</dcterms:created>
  <dcterms:modified xsi:type="dcterms:W3CDTF">2023-06-07T03:11:39Z</dcterms:modified>
</cp:coreProperties>
</file>