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2"/>
    <p:sldId id="286" r:id="rId3"/>
    <p:sldId id="291" r:id="rId4"/>
    <p:sldId id="295" r:id="rId5"/>
    <p:sldId id="293" r:id="rId6"/>
    <p:sldId id="294" r:id="rId7"/>
    <p:sldId id="256" r:id="rId8"/>
  </p:sldIdLst>
  <p:sldSz cx="12192000" cy="6858000"/>
  <p:notesSz cx="6858000" cy="9144000"/>
  <p:custDataLst>
    <p:tags r:id="rId10"/>
  </p:custDataLst>
  <p:defaultTextStyle>
    <a:lvl1pPr marL="0" lvl="0" algn="l" defTabSz="914400">
      <a:defRPr sz="1800" kern="1200">
        <a:solidFill>
          <a:schemeClr val="tx1"/>
        </a:solidFill>
        <a:latin typeface="等线" panose="02010600030101010101" charset="-122"/>
        <a:ea typeface="等线" panose="02010600030101010101" charset="-122"/>
      </a:defRPr>
    </a:lvl1pPr>
    <a:lvl2pPr marL="457200" lvl="1" algn="l" defTabSz="914400">
      <a:defRPr sz="1800" kern="1200">
        <a:solidFill>
          <a:schemeClr val="tx1"/>
        </a:solidFill>
        <a:latin typeface="等线" panose="02010600030101010101" charset="-122"/>
        <a:ea typeface="等线" panose="02010600030101010101" charset="-122"/>
      </a:defRPr>
    </a:lvl2pPr>
    <a:lvl3pPr marL="914400" lvl="2" algn="l" defTabSz="914400">
      <a:defRPr sz="1800" kern="1200">
        <a:solidFill>
          <a:schemeClr val="tx1"/>
        </a:solidFill>
        <a:latin typeface="等线" panose="02010600030101010101" charset="-122"/>
        <a:ea typeface="等线" panose="02010600030101010101" charset="-122"/>
      </a:defRPr>
    </a:lvl3pPr>
    <a:lvl4pPr marL="1371600" lvl="3" algn="l" defTabSz="914400">
      <a:defRPr sz="1800" kern="1200">
        <a:solidFill>
          <a:schemeClr val="tx1"/>
        </a:solidFill>
        <a:latin typeface="等线" panose="02010600030101010101" charset="-122"/>
        <a:ea typeface="等线" panose="02010600030101010101" charset="-122"/>
      </a:defRPr>
    </a:lvl4pPr>
    <a:lvl5pPr marL="1828800" lvl="4" algn="l" defTabSz="914400">
      <a:defRPr sz="1800" kern="1200">
        <a:solidFill>
          <a:schemeClr val="tx1"/>
        </a:solidFill>
        <a:latin typeface="等线" panose="02010600030101010101" charset="-122"/>
        <a:ea typeface="等线" panose="02010600030101010101" charset="-122"/>
      </a:defRPr>
    </a:lvl5pPr>
    <a:lvl6pPr marL="2286000" lvl="5" algn="l" defTabSz="914400">
      <a:defRPr sz="1800" kern="1200">
        <a:solidFill>
          <a:schemeClr val="tx1"/>
        </a:solidFill>
        <a:latin typeface="等线" panose="02010600030101010101" charset="-122"/>
        <a:ea typeface="等线" panose="02010600030101010101" charset="-122"/>
      </a:defRPr>
    </a:lvl6pPr>
    <a:lvl7pPr marL="2743200" lvl="6" algn="l" defTabSz="914400">
      <a:defRPr sz="1800" kern="1200">
        <a:solidFill>
          <a:schemeClr val="tx1"/>
        </a:solidFill>
        <a:latin typeface="等线" panose="02010600030101010101" charset="-122"/>
        <a:ea typeface="等线" panose="02010600030101010101" charset="-122"/>
      </a:defRPr>
    </a:lvl7pPr>
    <a:lvl8pPr marL="3200400" lvl="7" algn="l" defTabSz="914400">
      <a:defRPr sz="1800" kern="1200">
        <a:solidFill>
          <a:schemeClr val="tx1"/>
        </a:solidFill>
        <a:latin typeface="等线" panose="02010600030101010101" charset="-122"/>
        <a:ea typeface="等线" panose="02010600030101010101" charset="-122"/>
      </a:defRPr>
    </a:lvl8pPr>
    <a:lvl9pPr marL="3657600" lvl="8" algn="l" defTabSz="914400">
      <a:defRPr sz="1800" kern="1200">
        <a:solidFill>
          <a:schemeClr val="tx1"/>
        </a:solidFill>
        <a:latin typeface="等线" panose="02010600030101010101" charset="-122"/>
        <a:ea typeface="等线" panose="02010600030101010101"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0"/>
    <p:restoredTop sz="94655"/>
  </p:normalViewPr>
  <p:slideViewPr>
    <p:cSldViewPr snapToGrid="0">
      <p:cViewPr varScale="1">
        <p:scale>
          <a:sx n="117" d="100"/>
          <a:sy n="11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TW" altLang="en-US"/>
              <a:t>2023/6/7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
        <p:nvSpPr>
          <p:cNvPr id="4" name="日期占位符 3"/>
          <p:cNvSpPr>
            <a:spLocks noGrp="1"/>
          </p:cNvSpPr>
          <p:nvPr>
            <p:ph type="dt" idx="10"/>
          </p:nvPr>
        </p:nvSpPr>
        <p:spPr/>
        <p:txBody>
          <a:bodyPr/>
          <a:lstStyle/>
          <a:p>
            <a:fld id="{77C8F454-396A-4614-9A5B-0A454737B9DC}" type="datetimeFigureOut">
              <a:rPr lang="en-US" altLang="zh-CN"/>
              <a:t>6/7/23</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E412668D-8CC0-431E-B703-5394FEE46742}" type="slidenum">
              <a:rPr lang="en-US" alt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字占位符 2"/>
          <p:cNvSpPr>
            <a:spLocks noGrp="1"/>
          </p:cNvSpPr>
          <p:nvPr>
            <p:ph type="body" idx="1"/>
          </p:nvPr>
        </p:nvSpPr>
        <p:spPr>
          <a:xfrm>
            <a:off x="838200" y="365125"/>
            <a:ext cx="7734300" cy="5811838"/>
          </a:xfrm>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10"/>
          </p:nvPr>
        </p:nvSpPr>
        <p:spPr/>
        <p:txBody>
          <a:bodyPr/>
          <a:lstStyle/>
          <a:p>
            <a:fld id="{1327E312-2B12-43C3-8793-F9707157D427}" type="datetimeFigureOut">
              <a:rPr lang="en-US" altLang="zh-CN"/>
              <a:t>6/7/23</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F70C6803-2601-4B3C-9583-47CD68EFF35C}"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
        <p:nvSpPr>
          <p:cNvPr id="4" name="日期占位符 3"/>
          <p:cNvSpPr>
            <a:spLocks noGrp="1"/>
          </p:cNvSpPr>
          <p:nvPr>
            <p:ph type="dt" idx="10"/>
          </p:nvPr>
        </p:nvSpPr>
        <p:spPr/>
        <p:txBody>
          <a:bodyPr/>
          <a:lstStyle/>
          <a:p>
            <a:fld id="{67720380-244A-4EF2-96FB-93BCA3FA6922}" type="datetimeFigureOut">
              <a:rPr lang="en-US" altLang="zh-CN"/>
              <a:t>6/7/23</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64563FB0-3D66-48D3-8F86-60C6845E8182}"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日期占位符 4"/>
          <p:cNvSpPr>
            <a:spLocks noGrp="1"/>
          </p:cNvSpPr>
          <p:nvPr>
            <p:ph type="dt" idx="10"/>
          </p:nvPr>
        </p:nvSpPr>
        <p:spPr/>
        <p:txBody>
          <a:bodyPr/>
          <a:lstStyle/>
          <a:p>
            <a:fld id="{CF3F090C-4069-407E-AB74-522F291B0479}" type="datetimeFigureOut">
              <a:rPr lang="en-US" altLang="zh-CN"/>
              <a:t>6/7/23</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C8158A85-F778-4827-A642-977392828344}"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7" name="日期占位符 6"/>
          <p:cNvSpPr>
            <a:spLocks noGrp="1"/>
          </p:cNvSpPr>
          <p:nvPr>
            <p:ph type="dt" idx="10"/>
          </p:nvPr>
        </p:nvSpPr>
        <p:spPr/>
        <p:txBody>
          <a:bodyPr/>
          <a:lstStyle/>
          <a:p>
            <a:fld id="{07722D62-7B0C-438B-9EC0-FC16A33DEE2E}" type="datetimeFigureOut">
              <a:rPr lang="en-US" altLang="zh-CN"/>
              <a:t>6/7/23</a:t>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2D36FC57-6C84-4E16-9661-3C5592E39803}"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日期占位符 2"/>
          <p:cNvSpPr>
            <a:spLocks noGrp="1"/>
          </p:cNvSpPr>
          <p:nvPr>
            <p:ph type="dt" idx="10"/>
          </p:nvPr>
        </p:nvSpPr>
        <p:spPr/>
        <p:txBody>
          <a:bodyPr/>
          <a:lstStyle/>
          <a:p>
            <a:fld id="{33B98865-C685-496F-B026-F10DB20DD586}" type="datetimeFigureOut">
              <a:rPr lang="en-US" altLang="zh-CN"/>
              <a:t>6/7/23</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48E96DB8-AA16-4C72-8BCA-7A909BEC121F}"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3C19DA97-692D-4794-B8AE-761AB368BAF8}" type="datetimeFigureOut">
              <a:rPr lang="en-US" altLang="zh-CN"/>
              <a:t>6/7/23</a:t>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A3C00C04-E9DC-481B-BECD-7CB859BB1EFE}"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5" name="日期占位符 4"/>
          <p:cNvSpPr>
            <a:spLocks noGrp="1"/>
          </p:cNvSpPr>
          <p:nvPr>
            <p:ph type="dt" idx="10"/>
          </p:nvPr>
        </p:nvSpPr>
        <p:spPr/>
        <p:txBody>
          <a:bodyPr/>
          <a:lstStyle/>
          <a:p>
            <a:fld id="{E969EB81-F870-43F4-916C-5B9CD6B5FC32}" type="datetimeFigureOut">
              <a:rPr lang="en-US" altLang="zh-CN"/>
              <a:t>6/7/23</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1CE87F81-15CA-4D87-BCCB-A42D585BC921}"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5" name="日期占位符 4"/>
          <p:cNvSpPr>
            <a:spLocks noGrp="1"/>
          </p:cNvSpPr>
          <p:nvPr>
            <p:ph type="dt" idx="10"/>
          </p:nvPr>
        </p:nvSpPr>
        <p:spPr/>
        <p:txBody>
          <a:bodyPr/>
          <a:lstStyle/>
          <a:p>
            <a:fld id="{D956ECE3-2FE3-4800-9106-40BA2EC605E8}" type="datetimeFigureOut">
              <a:rPr lang="en-US" altLang="zh-CN"/>
              <a:t>6/7/23</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C4FD446B-4F4F-4DED-9BF9-94E95B942137}"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10"/>
          </p:nvPr>
        </p:nvSpPr>
        <p:spPr/>
        <p:txBody>
          <a:bodyPr/>
          <a:lstStyle/>
          <a:p>
            <a:fld id="{E66A2A14-24C1-477C-B5DE-FFFD2F59D14C}" type="datetimeFigureOut">
              <a:rPr lang="en-US" altLang="zh-CN"/>
              <a:t>6/7/23</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7E9DA691-7B4C-4099-A440-3F13DA6D0B40}"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C28098B-6213-42FD-AB49-A97A9E7EFB7F}" type="datetimeFigureOut">
              <a:rPr lang="en-US" altLang="zh-CN"/>
              <a:t>6/7/23</a:t>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0DEDE6E2-D442-49D8-96E5-038E9A517CEA}"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90000"/>
        </a:lnSpc>
        <a:spcBef>
          <a:spcPct val="0"/>
        </a:spcBef>
        <a:buNone/>
        <a:defRPr sz="4400" kern="1200">
          <a:solidFill>
            <a:schemeClr val="tx1"/>
          </a:solidFill>
          <a:latin typeface="等线 Light" panose="02010600030101010101" charset="-122"/>
          <a:ea typeface="等线 Light" panose="02010600030101010101"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等线" panose="02010600030101010101" charset="-122"/>
          <a:ea typeface="等线" panose="02010600030101010101"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9pPr>
    </p:bodyStyle>
    <p:otherStyle>
      <a:lvl1pPr marL="0" lvl="0" algn="l" defTabSz="914400">
        <a:defRPr sz="1800" kern="1200">
          <a:solidFill>
            <a:schemeClr val="tx1"/>
          </a:solidFill>
          <a:latin typeface="等线" panose="02010600030101010101" charset="-122"/>
          <a:ea typeface="等线" panose="02010600030101010101" charset="-122"/>
        </a:defRPr>
      </a:lvl1pPr>
      <a:lvl2pPr marL="457200" lvl="1" algn="l" defTabSz="914400">
        <a:defRPr sz="1800" kern="1200">
          <a:solidFill>
            <a:schemeClr val="tx1"/>
          </a:solidFill>
          <a:latin typeface="等线" panose="02010600030101010101" charset="-122"/>
          <a:ea typeface="等线" panose="02010600030101010101" charset="-122"/>
        </a:defRPr>
      </a:lvl2pPr>
      <a:lvl3pPr marL="914400" lvl="2" algn="l" defTabSz="914400">
        <a:defRPr sz="1800" kern="1200">
          <a:solidFill>
            <a:schemeClr val="tx1"/>
          </a:solidFill>
          <a:latin typeface="等线" panose="02010600030101010101" charset="-122"/>
          <a:ea typeface="等线" panose="02010600030101010101" charset="-122"/>
        </a:defRPr>
      </a:lvl3pPr>
      <a:lvl4pPr marL="1371600" lvl="3" algn="l" defTabSz="914400">
        <a:defRPr sz="1800" kern="1200">
          <a:solidFill>
            <a:schemeClr val="tx1"/>
          </a:solidFill>
          <a:latin typeface="等线" panose="02010600030101010101" charset="-122"/>
          <a:ea typeface="等线" panose="02010600030101010101" charset="-122"/>
        </a:defRPr>
      </a:lvl4pPr>
      <a:lvl5pPr marL="1828800" lvl="4" algn="l" defTabSz="914400">
        <a:defRPr sz="1800" kern="1200">
          <a:solidFill>
            <a:schemeClr val="tx1"/>
          </a:solidFill>
          <a:latin typeface="等线" panose="02010600030101010101" charset="-122"/>
          <a:ea typeface="等线" panose="02010600030101010101" charset="-122"/>
        </a:defRPr>
      </a:lvl5pPr>
      <a:lvl6pPr marL="2286000" lvl="5" algn="l" defTabSz="914400">
        <a:defRPr sz="1800" kern="1200">
          <a:solidFill>
            <a:schemeClr val="tx1"/>
          </a:solidFill>
          <a:latin typeface="等线" panose="02010600030101010101" charset="-122"/>
          <a:ea typeface="等线" panose="02010600030101010101" charset="-122"/>
        </a:defRPr>
      </a:lvl6pPr>
      <a:lvl7pPr marL="2743200" lvl="6" algn="l" defTabSz="914400">
        <a:defRPr sz="1800" kern="1200">
          <a:solidFill>
            <a:schemeClr val="tx1"/>
          </a:solidFill>
          <a:latin typeface="等线" panose="02010600030101010101" charset="-122"/>
          <a:ea typeface="等线" panose="02010600030101010101" charset="-122"/>
        </a:defRPr>
      </a:lvl7pPr>
      <a:lvl8pPr marL="3200400" lvl="7" algn="l" defTabSz="914400">
        <a:defRPr sz="1800" kern="1200">
          <a:solidFill>
            <a:schemeClr val="tx1"/>
          </a:solidFill>
          <a:latin typeface="等线" panose="02010600030101010101" charset="-122"/>
          <a:ea typeface="等线" panose="02010600030101010101" charset="-122"/>
        </a:defRPr>
      </a:lvl8pPr>
      <a:lvl9pPr marL="3657600" lvl="8" algn="l" defTabSz="914400">
        <a:defRPr sz="1800" kern="1200">
          <a:solidFill>
            <a:schemeClr val="tx1"/>
          </a:solidFill>
          <a:latin typeface="等线" panose="02010600030101010101" charset="-122"/>
          <a:ea typeface="等线" panose="02010600030101010101" charset="-122"/>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6836194" y="6780865"/>
            <a:ext cx="5381839" cy="97126"/>
          </a:xfrm>
          <a:prstGeom prst="rect">
            <a:avLst/>
          </a:prstGeom>
          <a:solidFill>
            <a:srgbClr val="9A0001"/>
          </a:solidFill>
          <a:ln>
            <a:noFill/>
          </a:ln>
        </p:spPr>
        <p:txBody>
          <a:bodyPr anchor="ctr"/>
          <a:lstStyle/>
          <a:p>
            <a:pPr algn="ctr"/>
            <a:endParaRPr lang="zh-CN">
              <a:solidFill>
                <a:schemeClr val="lt1"/>
              </a:solidFill>
              <a:latin typeface="思源黑体 CN Light"/>
              <a:ea typeface="思源黑体 CN Light"/>
            </a:endParaRPr>
          </a:p>
        </p:txBody>
      </p:sp>
      <p:sp>
        <p:nvSpPr>
          <p:cNvPr id="48" name="矩形 47"/>
          <p:cNvSpPr/>
          <p:nvPr/>
        </p:nvSpPr>
        <p:spPr>
          <a:xfrm>
            <a:off x="0" y="1239655"/>
            <a:ext cx="766614" cy="3436705"/>
          </a:xfrm>
          <a:prstGeom prst="rect">
            <a:avLst/>
          </a:prstGeom>
          <a:solidFill>
            <a:srgbClr val="9A0001"/>
          </a:solidFill>
          <a:ln>
            <a:noFill/>
          </a:ln>
          <a:effectLst>
            <a:outerShdw blurRad="127000" dist="38100" dir="2700000" algn="tl" rotWithShape="0">
              <a:srgbClr val="000000">
                <a:alpha val="20000"/>
              </a:srgbClr>
            </a:outerShdw>
          </a:effectLst>
        </p:spPr>
        <p:txBody>
          <a:bodyPr anchor="ctr"/>
          <a:lstStyle/>
          <a:p>
            <a:pPr algn="ctr"/>
            <a:endParaRPr lang="zh-CN">
              <a:solidFill>
                <a:schemeClr val="lt1"/>
              </a:solidFill>
              <a:ea typeface="字魂105号-简雅黑"/>
            </a:endParaRPr>
          </a:p>
        </p:txBody>
      </p:sp>
      <p:pic>
        <p:nvPicPr>
          <p:cNvPr id="61" name="图片 60"/>
          <p:cNvPicPr>
            <a:picLocks noChangeAspect="1"/>
          </p:cNvPicPr>
          <p:nvPr/>
        </p:nvPicPr>
        <p:blipFill>
          <a:blip r:embed="rId3"/>
          <a:stretch>
            <a:fillRect/>
          </a:stretch>
        </p:blipFill>
        <p:spPr>
          <a:xfrm>
            <a:off x="637976" y="422723"/>
            <a:ext cx="1675797" cy="467802"/>
          </a:xfrm>
          <a:prstGeom prst="rect">
            <a:avLst/>
          </a:prstGeom>
        </p:spPr>
      </p:pic>
      <p:cxnSp>
        <p:nvCxnSpPr>
          <p:cNvPr id="66" name="直接连接符 55"/>
          <p:cNvCxnSpPr>
            <a:cxnSpLocks/>
          </p:cNvCxnSpPr>
          <p:nvPr/>
        </p:nvCxnSpPr>
        <p:spPr>
          <a:xfrm>
            <a:off x="1205090" y="5113387"/>
            <a:ext cx="0" cy="1618569"/>
          </a:xfrm>
          <a:prstGeom prst="line">
            <a:avLst/>
          </a:prstGeom>
          <a:ln w="127000">
            <a:solidFill>
              <a:srgbClr val="9A0001"/>
            </a:solidFill>
            <a:prstDash val="solid"/>
            <a:miter/>
          </a:ln>
        </p:spPr>
      </p:cxnSp>
      <p:grpSp>
        <p:nvGrpSpPr>
          <p:cNvPr id="71" name="组合 70"/>
          <p:cNvGrpSpPr/>
          <p:nvPr/>
        </p:nvGrpSpPr>
        <p:grpSpPr>
          <a:xfrm>
            <a:off x="10254830" y="4869029"/>
            <a:ext cx="1528321" cy="302448"/>
            <a:chOff x="5796136" y="4189567"/>
            <a:chExt cx="1146539" cy="226895"/>
          </a:xfrm>
          <a:solidFill>
            <a:srgbClr val="9A0001"/>
          </a:solidFill>
        </p:grpSpPr>
        <p:sp>
          <p:nvSpPr>
            <p:cNvPr id="72" name="流程图: 数据 9"/>
            <p:cNvSpPr/>
            <p:nvPr/>
          </p:nvSpPr>
          <p:spPr>
            <a:xfrm>
              <a:off x="579613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3" name="流程图: 数据 9"/>
            <p:cNvSpPr/>
            <p:nvPr/>
          </p:nvSpPr>
          <p:spPr>
            <a:xfrm>
              <a:off x="593750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4" name="流程图: 数据 9"/>
            <p:cNvSpPr/>
            <p:nvPr/>
          </p:nvSpPr>
          <p:spPr>
            <a:xfrm>
              <a:off x="607887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5" name="流程图: 数据 9"/>
            <p:cNvSpPr/>
            <p:nvPr/>
          </p:nvSpPr>
          <p:spPr>
            <a:xfrm>
              <a:off x="622024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6" name="流程图: 数据 9"/>
            <p:cNvSpPr/>
            <p:nvPr/>
          </p:nvSpPr>
          <p:spPr>
            <a:xfrm>
              <a:off x="636161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7" name="流程图: 数据 9"/>
            <p:cNvSpPr/>
            <p:nvPr/>
          </p:nvSpPr>
          <p:spPr>
            <a:xfrm>
              <a:off x="650298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8" name="流程图: 数据 9"/>
            <p:cNvSpPr/>
            <p:nvPr/>
          </p:nvSpPr>
          <p:spPr>
            <a:xfrm>
              <a:off x="6644356"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sp>
          <p:nvSpPr>
            <p:cNvPr id="79" name="流程图: 数据 9"/>
            <p:cNvSpPr/>
            <p:nvPr/>
          </p:nvSpPr>
          <p:spPr>
            <a:xfrm>
              <a:off x="6785729" y="4189567"/>
              <a:ext cx="156946" cy="226895"/>
            </a:xfrm>
            <a:custGeom>
              <a:avLst/>
              <a:gdLst/>
              <a:ahLst/>
              <a:cxnLst/>
              <a:rect l="l" t="t" r="r" b="b"/>
              <a:pathLst>
                <a:path w="156946" h="226895">
                  <a:moveTo>
                    <a:pt x="0" y="226895"/>
                  </a:moveTo>
                  <a:lnTo>
                    <a:pt x="90489" y="2847"/>
                  </a:lnTo>
                  <a:lnTo>
                    <a:pt x="156946" y="0"/>
                  </a:lnTo>
                  <a:lnTo>
                    <a:pt x="68957" y="226895"/>
                  </a:lnTo>
                  <a:lnTo>
                    <a:pt x="0" y="226895"/>
                  </a:lnTo>
                  <a:close/>
                </a:path>
              </a:pathLst>
            </a:custGeom>
            <a:grpFill/>
            <a:ln w="12700">
              <a:solidFill>
                <a:srgbClr val="9A0000"/>
              </a:solidFill>
              <a:prstDash val="solid"/>
              <a:miter/>
            </a:ln>
          </p:spPr>
          <p:txBody>
            <a:bodyPr anchor="ctr"/>
            <a:lstStyle/>
            <a:p>
              <a:pPr algn="ctr" defTabSz="1218565"/>
              <a:endParaRPr lang="zh-CN" sz="2400">
                <a:solidFill>
                  <a:srgbClr val="FFFFFF"/>
                </a:solidFill>
              </a:endParaRPr>
            </a:p>
          </p:txBody>
        </p:sp>
      </p:grpSp>
      <p:cxnSp>
        <p:nvCxnSpPr>
          <p:cNvPr id="80" name="直接连接符 92"/>
          <p:cNvCxnSpPr/>
          <p:nvPr/>
        </p:nvCxnSpPr>
        <p:spPr>
          <a:xfrm>
            <a:off x="5313328" y="5020253"/>
            <a:ext cx="4726249" cy="0"/>
          </a:xfrm>
          <a:prstGeom prst="line">
            <a:avLst/>
          </a:prstGeom>
          <a:ln w="38100">
            <a:solidFill>
              <a:srgbClr val="9A0001"/>
            </a:solidFill>
            <a:prstDash val="solid"/>
            <a:miter/>
          </a:ln>
        </p:spPr>
      </p:cxnSp>
      <p:grpSp>
        <p:nvGrpSpPr>
          <p:cNvPr id="5" name="组合 4"/>
          <p:cNvGrpSpPr/>
          <p:nvPr/>
        </p:nvGrpSpPr>
        <p:grpSpPr>
          <a:xfrm>
            <a:off x="2649435" y="596757"/>
            <a:ext cx="1130656" cy="197719"/>
            <a:chOff x="2551974" y="630077"/>
            <a:chExt cx="697715" cy="122010"/>
          </a:xfrm>
        </p:grpSpPr>
        <p:sp>
          <p:nvSpPr>
            <p:cNvPr id="81" name="椭圆 80"/>
            <p:cNvSpPr/>
            <p:nvPr/>
          </p:nvSpPr>
          <p:spPr>
            <a:xfrm>
              <a:off x="2551974" y="630077"/>
              <a:ext cx="122010" cy="122010"/>
            </a:xfrm>
            <a:prstGeom prst="ellipse">
              <a:avLst/>
            </a:prstGeom>
            <a:solidFill>
              <a:srgbClr val="9A0000"/>
            </a:solidFill>
            <a:ln>
              <a:noFill/>
            </a:ln>
          </p:spPr>
          <p:txBody>
            <a:bodyPr anchor="ctr"/>
            <a:lstStyle/>
            <a:p>
              <a:pPr algn="ctr"/>
              <a:endParaRPr lang="zh-CN" sz="3200">
                <a:solidFill>
                  <a:schemeClr val="lt1"/>
                </a:solidFill>
              </a:endParaRPr>
            </a:p>
          </p:txBody>
        </p:sp>
        <p:sp>
          <p:nvSpPr>
            <p:cNvPr id="82" name="椭圆 81"/>
            <p:cNvSpPr/>
            <p:nvPr/>
          </p:nvSpPr>
          <p:spPr>
            <a:xfrm>
              <a:off x="2839826" y="630077"/>
              <a:ext cx="122010" cy="122010"/>
            </a:xfrm>
            <a:prstGeom prst="ellipse">
              <a:avLst/>
            </a:prstGeom>
            <a:solidFill>
              <a:srgbClr val="9A0000">
                <a:alpha val="60000"/>
              </a:srgbClr>
            </a:solidFill>
            <a:ln>
              <a:noFill/>
            </a:ln>
          </p:spPr>
          <p:txBody>
            <a:bodyPr anchor="ctr"/>
            <a:lstStyle/>
            <a:p>
              <a:pPr algn="ctr"/>
              <a:endParaRPr lang="zh-CN" sz="3200">
                <a:solidFill>
                  <a:schemeClr val="lt1"/>
                </a:solidFill>
              </a:endParaRPr>
            </a:p>
          </p:txBody>
        </p:sp>
        <p:sp>
          <p:nvSpPr>
            <p:cNvPr id="83" name="椭圆 82"/>
            <p:cNvSpPr/>
            <p:nvPr/>
          </p:nvSpPr>
          <p:spPr>
            <a:xfrm>
              <a:off x="3127679" y="630077"/>
              <a:ext cx="122010" cy="122010"/>
            </a:xfrm>
            <a:prstGeom prst="ellipse">
              <a:avLst/>
            </a:prstGeom>
            <a:solidFill>
              <a:srgbClr val="9A0000">
                <a:alpha val="20000"/>
              </a:srgbClr>
            </a:solidFill>
            <a:ln>
              <a:noFill/>
            </a:ln>
          </p:spPr>
          <p:txBody>
            <a:bodyPr anchor="ctr"/>
            <a:lstStyle/>
            <a:p>
              <a:pPr algn="ctr"/>
              <a:endParaRPr lang="zh-CN" sz="3200">
                <a:solidFill>
                  <a:schemeClr val="lt1"/>
                </a:solidFill>
              </a:endParaRPr>
            </a:p>
          </p:txBody>
        </p:sp>
      </p:grpSp>
      <p:sp>
        <p:nvSpPr>
          <p:cNvPr id="4" name="文本框 6">
            <a:extLst>
              <a:ext uri="{FF2B5EF4-FFF2-40B4-BE49-F238E27FC236}">
                <a16:creationId xmlns:a16="http://schemas.microsoft.com/office/drawing/2014/main" id="{323CC59E-33E8-658D-4FDC-503720C8FC43}"/>
              </a:ext>
            </a:extLst>
          </p:cNvPr>
          <p:cNvSpPr txBox="1"/>
          <p:nvPr/>
        </p:nvSpPr>
        <p:spPr>
          <a:xfrm>
            <a:off x="1421444" y="5343052"/>
            <a:ext cx="9344277" cy="1077218"/>
          </a:xfrm>
          <a:prstGeom prst="rect">
            <a:avLst/>
          </a:prstGeom>
          <a:noFill/>
        </p:spPr>
        <p:txBody>
          <a:bodyPr wrap="square">
            <a:spAutoFit/>
          </a:bodyPr>
          <a:lstStyle/>
          <a:p>
            <a:r>
              <a:rPr lang="zh-CN" altLang="en-US" sz="3200" b="1" dirty="0">
                <a:latin typeface="Songti SC" panose="02010600040101010101" pitchFamily="2" charset="-122"/>
                <a:ea typeface="Songti SC" panose="02010600040101010101" pitchFamily="2" charset="-122"/>
              </a:rPr>
              <a:t>限时饮食与抗阻训练干预对久坐生活方式学生族群的健康影响：基于北京某高校的随机对照试验</a:t>
            </a:r>
            <a:endParaRPr lang="zh-CN" sz="3200" b="1" dirty="0">
              <a:latin typeface="Songti SC" panose="02010600040101010101" pitchFamily="2" charset="-122"/>
              <a:ea typeface="Songti SC" panose="02010600040101010101" pitchFamily="2" charset="-122"/>
            </a:endParaRPr>
          </a:p>
        </p:txBody>
      </p:sp>
      <p:sp>
        <p:nvSpPr>
          <p:cNvPr id="8" name="文本框 27">
            <a:extLst>
              <a:ext uri="{FF2B5EF4-FFF2-40B4-BE49-F238E27FC236}">
                <a16:creationId xmlns:a16="http://schemas.microsoft.com/office/drawing/2014/main" id="{D4871384-8885-063A-E1A2-677D79787721}"/>
              </a:ext>
            </a:extLst>
          </p:cNvPr>
          <p:cNvSpPr txBox="1"/>
          <p:nvPr/>
        </p:nvSpPr>
        <p:spPr>
          <a:xfrm>
            <a:off x="9697121" y="6261560"/>
            <a:ext cx="2292013" cy="369332"/>
          </a:xfrm>
          <a:prstGeom prst="rect">
            <a:avLst/>
          </a:prstGeom>
          <a:noFill/>
        </p:spPr>
        <p:txBody>
          <a:bodyPr wrap="square" anchor="t">
            <a:spAutoFit/>
          </a:bodyPr>
          <a:lstStyle/>
          <a:p>
            <a:pPr algn="ctr"/>
            <a:r>
              <a:rPr lang="zh-CN" altLang="en-US" dirty="0">
                <a:latin typeface="Songti SC" panose="02010600040101010101" pitchFamily="2" charset="-122"/>
                <a:ea typeface="Songti SC" panose="02010600040101010101" pitchFamily="2" charset="-122"/>
              </a:rPr>
              <a:t>﻿汇报人：何宜霖</a:t>
            </a:r>
          </a:p>
        </p:txBody>
      </p:sp>
      <p:pic>
        <p:nvPicPr>
          <p:cNvPr id="3" name="圖片 2">
            <a:extLst>
              <a:ext uri="{FF2B5EF4-FFF2-40B4-BE49-F238E27FC236}">
                <a16:creationId xmlns:a16="http://schemas.microsoft.com/office/drawing/2014/main" id="{A688D1C5-B6E2-D246-0BE4-6AC20C32C0D0}"/>
              </a:ext>
            </a:extLst>
          </p:cNvPr>
          <p:cNvPicPr>
            <a:picLocks noChangeAspect="1"/>
          </p:cNvPicPr>
          <p:nvPr/>
        </p:nvPicPr>
        <p:blipFill rotWithShape="1">
          <a:blip r:embed="rId4">
            <a:extLst>
              <a:ext uri="{28A0092B-C50C-407E-A947-70E740481C1C}">
                <a14:useLocalDpi xmlns:a14="http://schemas.microsoft.com/office/drawing/2010/main" val="0"/>
              </a:ext>
            </a:extLst>
          </a:blip>
          <a:srcRect l="34057"/>
          <a:stretch/>
        </p:blipFill>
        <p:spPr>
          <a:xfrm>
            <a:off x="1118552" y="1239655"/>
            <a:ext cx="5436419" cy="3436702"/>
          </a:xfrm>
          <a:prstGeom prst="rect">
            <a:avLst/>
          </a:prstGeom>
        </p:spPr>
      </p:pic>
      <p:pic>
        <p:nvPicPr>
          <p:cNvPr id="9" name="圖片 8">
            <a:extLst>
              <a:ext uri="{FF2B5EF4-FFF2-40B4-BE49-F238E27FC236}">
                <a16:creationId xmlns:a16="http://schemas.microsoft.com/office/drawing/2014/main" id="{66789413-2045-A57F-4575-E0AA5E6DAB3F}"/>
              </a:ext>
            </a:extLst>
          </p:cNvPr>
          <p:cNvPicPr>
            <a:picLocks noChangeAspect="1"/>
          </p:cNvPicPr>
          <p:nvPr/>
        </p:nvPicPr>
        <p:blipFill rotWithShape="1">
          <a:blip r:embed="rId5">
            <a:extLst>
              <a:ext uri="{28A0092B-C50C-407E-A947-70E740481C1C}">
                <a14:useLocalDpi xmlns:a14="http://schemas.microsoft.com/office/drawing/2010/main" val="0"/>
              </a:ext>
            </a:extLst>
          </a:blip>
          <a:srcRect l="7365" t="7129" r="6531"/>
          <a:stretch/>
        </p:blipFill>
        <p:spPr>
          <a:xfrm>
            <a:off x="7182297" y="1271933"/>
            <a:ext cx="4689631" cy="33721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9911444" y="545564"/>
            <a:ext cx="1836080" cy="512545"/>
          </a:xfrm>
          <a:prstGeom prst="rect">
            <a:avLst/>
          </a:prstGeom>
        </p:spPr>
      </p:pic>
      <p:sp>
        <p:nvSpPr>
          <p:cNvPr id="22" name="矩形 21"/>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25" name="矩形 24"/>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12" name="文本框 31">
            <a:extLst>
              <a:ext uri="{FF2B5EF4-FFF2-40B4-BE49-F238E27FC236}">
                <a16:creationId xmlns:a16="http://schemas.microsoft.com/office/drawing/2014/main" id="{3704308B-71A3-DA53-E81D-363E760B1D11}"/>
              </a:ext>
            </a:extLst>
          </p:cNvPr>
          <p:cNvSpPr txBox="1"/>
          <p:nvPr/>
        </p:nvSpPr>
        <p:spPr>
          <a:xfrm>
            <a:off x="728720" y="508869"/>
            <a:ext cx="2031325" cy="646331"/>
          </a:xfrm>
          <a:prstGeom prst="rect">
            <a:avLst/>
          </a:prstGeom>
          <a:noFill/>
        </p:spPr>
        <p:txBody>
          <a:bodyPr wrap="none">
            <a:spAutoFit/>
          </a:bodyPr>
          <a:lstStyle/>
          <a:p>
            <a:r>
              <a:rPr lang="zh-CN" altLang="en-US" sz="3600" b="1" dirty="0">
                <a:latin typeface="Songti SC" panose="02010600040101010101" pitchFamily="2" charset="-122"/>
                <a:ea typeface="Songti SC" panose="02010600040101010101" pitchFamily="2" charset="-122"/>
              </a:rPr>
              <a:t>研究背景</a:t>
            </a:r>
          </a:p>
        </p:txBody>
      </p:sp>
      <p:sp>
        <p:nvSpPr>
          <p:cNvPr id="8" name="燕尾形 39">
            <a:extLst>
              <a:ext uri="{FF2B5EF4-FFF2-40B4-BE49-F238E27FC236}">
                <a16:creationId xmlns:a16="http://schemas.microsoft.com/office/drawing/2014/main" id="{87453E34-2E26-3EB9-A9D7-013A88841404}"/>
              </a:ext>
            </a:extLst>
          </p:cNvPr>
          <p:cNvSpPr/>
          <p:nvPr/>
        </p:nvSpPr>
        <p:spPr>
          <a:xfrm>
            <a:off x="1085110" y="1485956"/>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sp>
        <p:nvSpPr>
          <p:cNvPr id="11" name="矩形 10">
            <a:extLst>
              <a:ext uri="{FF2B5EF4-FFF2-40B4-BE49-F238E27FC236}">
                <a16:creationId xmlns:a16="http://schemas.microsoft.com/office/drawing/2014/main" id="{7A8221C0-D4B7-BBFD-9E2B-FB5CC6B0293A}"/>
              </a:ext>
            </a:extLst>
          </p:cNvPr>
          <p:cNvSpPr>
            <a:spLocks noChangeArrowheads="1"/>
          </p:cNvSpPr>
          <p:nvPr/>
        </p:nvSpPr>
        <p:spPr>
          <a:xfrm>
            <a:off x="1757906" y="1406200"/>
            <a:ext cx="8676188" cy="5082163"/>
          </a:xfrm>
          <a:prstGeom prst="rect">
            <a:avLst/>
          </a:prstGeom>
          <a:noFill/>
          <a:ln>
            <a:noFill/>
          </a:ln>
        </p:spPr>
        <p:txBody>
          <a:bodyPr wrap="square" lIns="95250" tIns="47626" rIns="95250" bIns="47626">
            <a:spAutoFit/>
          </a:bodyPr>
          <a:lstStyle/>
          <a:p>
            <a:pPr algn="just"/>
            <a:r>
              <a:rPr lang="zh-CN" altLang="zh-TW" sz="1800" kern="100" dirty="0">
                <a:effectLst/>
                <a:latin typeface="Songti SC" panose="02010600040101010101" pitchFamily="2" charset="-122"/>
                <a:ea typeface="Songti SC" panose="02010600040101010101" pitchFamily="2" charset="-122"/>
              </a:rPr>
              <a:t>在当今社会，由于科技的进步和生活方式的改变，人们的活动量大幅降低，久坐生活方式愈来愈普遍。</a:t>
            </a:r>
            <a:r>
              <a:rPr lang="zh-TW" altLang="zh-TW" sz="1800" kern="100" dirty="0">
                <a:effectLst/>
                <a:latin typeface="Songti SC" panose="02010600040101010101" pitchFamily="2" charset="-122"/>
                <a:ea typeface="Songti SC" panose="02010600040101010101" pitchFamily="2" charset="-122"/>
              </a:rPr>
              <a:t>特别是在学生族群中，大量的学习和研究使得他们有大部分时间是久坐的。然而，大量的研究显示，久坐生活方式会对健康带来严重的影响，如增加心血管疾病、糖尿病、肥胖症和其他慢性病的风险。</a:t>
            </a:r>
          </a:p>
          <a:p>
            <a:pPr algn="just"/>
            <a:r>
              <a:rPr lang="en-US" altLang="zh-TW" sz="1800" kern="100" dirty="0">
                <a:effectLst/>
                <a:latin typeface="Songti SC" panose="02010600040101010101" pitchFamily="2" charset="-122"/>
                <a:ea typeface="Songti SC" panose="02010600040101010101" pitchFamily="2" charset="-122"/>
              </a:rPr>
              <a:t> </a:t>
            </a:r>
            <a:endParaRPr lang="zh-TW" altLang="zh-TW" sz="1800" kern="100" dirty="0">
              <a:effectLst/>
              <a:latin typeface="Songti SC" panose="02010600040101010101" pitchFamily="2" charset="-122"/>
              <a:ea typeface="Songti SC" panose="02010600040101010101" pitchFamily="2" charset="-122"/>
            </a:endParaRPr>
          </a:p>
          <a:p>
            <a:pPr algn="just"/>
            <a:r>
              <a:rPr lang="zh-TW" altLang="zh-TW" sz="1800" kern="100" dirty="0">
                <a:effectLst/>
                <a:latin typeface="Songti SC" panose="02010600040101010101" pitchFamily="2" charset="-122"/>
                <a:ea typeface="Songti SC" panose="02010600040101010101" pitchFamily="2" charset="-122"/>
              </a:rPr>
              <a:t>同时，随着社会对健康议题的关注程度日益提升，特别是饮食习惯和运动实践的重要性。在这样的社会背景下，限时饮食和阻力训练作为健康干预策略，受到了越来越广泛的关注和实践。</a:t>
            </a:r>
            <a:r>
              <a:rPr lang="zh-CN" altLang="zh-TW" sz="1800" kern="100" dirty="0">
                <a:effectLst/>
                <a:latin typeface="Songti SC" panose="02010600040101010101" pitchFamily="2" charset="-122"/>
                <a:ea typeface="Songti SC" panose="02010600040101010101" pitchFamily="2" charset="-122"/>
              </a:rPr>
              <a:t>限时饮食方法，是指在一天中的固定时间范围内进食，然后在其余时间进行禁食，这种饮食模式已被众多研究证实可以促进体内的代谢过程，有助于减轻体重并改善整体健康状况。而阻力训练，这种依赖肌肉对抗外在阻力的运动方式，可以有效增强肌肉量，进而提升人体的基础代谢率，从而对健康状况产生积极影响。</a:t>
            </a:r>
            <a:r>
              <a:rPr lang="zh-TW" altLang="zh-TW" sz="1800" kern="100" dirty="0">
                <a:effectLst/>
                <a:latin typeface="Songti SC" panose="02010600040101010101" pitchFamily="2" charset="-122"/>
                <a:ea typeface="Songti SC" panose="02010600040101010101" pitchFamily="2" charset="-122"/>
              </a:rPr>
              <a:t>考虑到这两种策略的可能效益，我们的研究将专注于探讨这两种策略在久坐生活方式的学生群体中的实施效果。</a:t>
            </a:r>
          </a:p>
          <a:p>
            <a:pPr algn="just"/>
            <a:r>
              <a:rPr lang="en-US" altLang="zh-TW" sz="1800" kern="100" dirty="0">
                <a:effectLst/>
                <a:latin typeface="Songti SC" panose="02010600040101010101" pitchFamily="2" charset="-122"/>
                <a:ea typeface="Songti SC" panose="02010600040101010101" pitchFamily="2" charset="-122"/>
              </a:rPr>
              <a:t> </a:t>
            </a:r>
            <a:endParaRPr lang="zh-TW" altLang="zh-TW" sz="1800" kern="100" dirty="0">
              <a:effectLst/>
              <a:latin typeface="Songti SC" panose="02010600040101010101" pitchFamily="2" charset="-122"/>
              <a:ea typeface="Songti SC" panose="02010600040101010101" pitchFamily="2" charset="-122"/>
            </a:endParaRPr>
          </a:p>
          <a:p>
            <a:pPr algn="just"/>
            <a:r>
              <a:rPr lang="zh-TW" altLang="zh-TW" sz="1800" kern="100" dirty="0">
                <a:effectLst/>
                <a:latin typeface="Songti SC" panose="02010600040101010101" pitchFamily="2" charset="-122"/>
                <a:ea typeface="Songti SC" panose="02010600040101010101" pitchFamily="2" charset="-122"/>
              </a:rPr>
              <a:t>然而，目前对于这两种健康策略对久坐生活方式学生族群的影响，在中国尚未有明确和深入的研究。因此，本研究将以北京某高校的学生为对象，进行随机对照试验，旨在探讨限时饮食与阻力训练对久坐生活方式学生的健康影响，期望能提供更具体的策略和建议，来改善学生族群的健康状况。</a:t>
            </a:r>
          </a:p>
        </p:txBody>
      </p:sp>
    </p:spTree>
    <p:extLst>
      <p:ext uri="{BB962C8B-B14F-4D97-AF65-F5344CB8AC3E}">
        <p14:creationId xmlns:p14="http://schemas.microsoft.com/office/powerpoint/2010/main" val="415303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9911444" y="545564"/>
            <a:ext cx="1836080" cy="512545"/>
          </a:xfrm>
          <a:prstGeom prst="rect">
            <a:avLst/>
          </a:prstGeom>
        </p:spPr>
      </p:pic>
      <p:sp>
        <p:nvSpPr>
          <p:cNvPr id="22" name="矩形 21"/>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25" name="矩形 24"/>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12" name="文本框 31">
            <a:extLst>
              <a:ext uri="{FF2B5EF4-FFF2-40B4-BE49-F238E27FC236}">
                <a16:creationId xmlns:a16="http://schemas.microsoft.com/office/drawing/2014/main" id="{3704308B-71A3-DA53-E81D-363E760B1D11}"/>
              </a:ext>
            </a:extLst>
          </p:cNvPr>
          <p:cNvSpPr txBox="1"/>
          <p:nvPr/>
        </p:nvSpPr>
        <p:spPr>
          <a:xfrm>
            <a:off x="728720" y="508869"/>
            <a:ext cx="2031325" cy="646331"/>
          </a:xfrm>
          <a:prstGeom prst="rect">
            <a:avLst/>
          </a:prstGeom>
          <a:noFill/>
        </p:spPr>
        <p:txBody>
          <a:bodyPr wrap="none">
            <a:spAutoFit/>
          </a:bodyPr>
          <a:lstStyle/>
          <a:p>
            <a:r>
              <a:rPr lang="zh-CN" altLang="en-US" sz="3600" b="1" dirty="0">
                <a:latin typeface="Songti SC" panose="02010600040101010101" pitchFamily="2" charset="-122"/>
                <a:ea typeface="Songti SC" panose="02010600040101010101" pitchFamily="2" charset="-122"/>
              </a:rPr>
              <a:t>文献综述</a:t>
            </a:r>
          </a:p>
        </p:txBody>
      </p:sp>
      <p:grpSp>
        <p:nvGrpSpPr>
          <p:cNvPr id="2" name="群組 1">
            <a:extLst>
              <a:ext uri="{FF2B5EF4-FFF2-40B4-BE49-F238E27FC236}">
                <a16:creationId xmlns:a16="http://schemas.microsoft.com/office/drawing/2014/main" id="{9C87BD28-4431-2D83-0886-350DFAE965FD}"/>
              </a:ext>
            </a:extLst>
          </p:cNvPr>
          <p:cNvGrpSpPr/>
          <p:nvPr/>
        </p:nvGrpSpPr>
        <p:grpSpPr>
          <a:xfrm>
            <a:off x="1239681" y="2134723"/>
            <a:ext cx="9712637" cy="3561568"/>
            <a:chOff x="1085110" y="1654134"/>
            <a:chExt cx="9712637" cy="3561568"/>
          </a:xfrm>
        </p:grpSpPr>
        <p:grpSp>
          <p:nvGrpSpPr>
            <p:cNvPr id="7" name="群組 6">
              <a:extLst>
                <a:ext uri="{FF2B5EF4-FFF2-40B4-BE49-F238E27FC236}">
                  <a16:creationId xmlns:a16="http://schemas.microsoft.com/office/drawing/2014/main" id="{1B2AE8A3-C889-8D0B-2845-8EEF7C4E9190}"/>
                </a:ext>
              </a:extLst>
            </p:cNvPr>
            <p:cNvGrpSpPr/>
            <p:nvPr/>
          </p:nvGrpSpPr>
          <p:grpSpPr>
            <a:xfrm>
              <a:off x="1085110" y="1654134"/>
              <a:ext cx="9712637" cy="894169"/>
              <a:chOff x="959552" y="1510913"/>
              <a:chExt cx="9712637" cy="894169"/>
            </a:xfrm>
          </p:grpSpPr>
          <p:sp>
            <p:nvSpPr>
              <p:cNvPr id="8" name="燕尾形 39">
                <a:extLst>
                  <a:ext uri="{FF2B5EF4-FFF2-40B4-BE49-F238E27FC236}">
                    <a16:creationId xmlns:a16="http://schemas.microsoft.com/office/drawing/2014/main" id="{87453E34-2E26-3EB9-A9D7-013A88841404}"/>
                  </a:ext>
                </a:extLst>
              </p:cNvPr>
              <p:cNvSpPr/>
              <p:nvPr/>
            </p:nvSpPr>
            <p:spPr>
              <a:xfrm>
                <a:off x="959552" y="1614879"/>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cxnSp>
            <p:nvCxnSpPr>
              <p:cNvPr id="9" name="直接连接符 51">
                <a:extLst>
                  <a:ext uri="{FF2B5EF4-FFF2-40B4-BE49-F238E27FC236}">
                    <a16:creationId xmlns:a16="http://schemas.microsoft.com/office/drawing/2014/main" id="{465EFCF7-3008-FA7F-DCB0-160B400482EA}"/>
                  </a:ext>
                </a:extLst>
              </p:cNvPr>
              <p:cNvCxnSpPr>
                <a:cxnSpLocks/>
              </p:cNvCxnSpPr>
              <p:nvPr/>
            </p:nvCxnSpPr>
            <p:spPr>
              <a:xfrm>
                <a:off x="1147242" y="2397435"/>
                <a:ext cx="9524947" cy="0"/>
              </a:xfrm>
              <a:prstGeom prst="line">
                <a:avLst/>
              </a:prstGeom>
              <a:ln w="6350">
                <a:solidFill>
                  <a:schemeClr val="bg1">
                    <a:lumMod val="50000"/>
                  </a:schemeClr>
                </a:solidFill>
                <a:prstDash val="dashDot"/>
                <a:miter/>
                <a:headEnd type="oval" w="med" len="med"/>
                <a:tailEnd type="oval" w="med" len="med"/>
              </a:ln>
            </p:spPr>
          </p:cxnSp>
          <p:sp>
            <p:nvSpPr>
              <p:cNvPr id="10" name="矩形 9">
                <a:extLst>
                  <a:ext uri="{FF2B5EF4-FFF2-40B4-BE49-F238E27FC236}">
                    <a16:creationId xmlns:a16="http://schemas.microsoft.com/office/drawing/2014/main" id="{D81B5EB1-B158-010B-0ABA-58E76212A29E}"/>
                  </a:ext>
                </a:extLst>
              </p:cNvPr>
              <p:cNvSpPr/>
              <p:nvPr/>
            </p:nvSpPr>
            <p:spPr>
              <a:xfrm>
                <a:off x="1484734" y="1510913"/>
                <a:ext cx="2500685" cy="403959"/>
              </a:xfrm>
              <a:prstGeom prst="rect">
                <a:avLst/>
              </a:prstGeom>
            </p:spPr>
            <p:txBody>
              <a:bodyPr wrap="none" lIns="95250" tIns="47626" rIns="95250" bIns="47626">
                <a:spAutoFit/>
              </a:bodyPr>
              <a:lstStyle/>
              <a:p>
                <a:r>
                  <a:rPr lang="zh-CN" altLang="en-US" sz="2000" b="1" dirty="0">
                    <a:latin typeface="Songti SC" panose="02010600040101010101" pitchFamily="2" charset="-122"/>
                    <a:ea typeface="Songti SC" panose="02010600040101010101" pitchFamily="2" charset="-122"/>
                  </a:rPr>
                  <a:t>久坐生活方式与健康</a:t>
                </a:r>
                <a:endParaRPr lang="zh-CN" sz="2000" b="1" dirty="0">
                  <a:latin typeface="Songti SC" panose="02010600040101010101" pitchFamily="2" charset="-122"/>
                  <a:ea typeface="Songti SC" panose="02010600040101010101" pitchFamily="2" charset="-122"/>
                </a:endParaRPr>
              </a:p>
            </p:txBody>
          </p:sp>
          <p:sp>
            <p:nvSpPr>
              <p:cNvPr id="11" name="矩形 10">
                <a:extLst>
                  <a:ext uri="{FF2B5EF4-FFF2-40B4-BE49-F238E27FC236}">
                    <a16:creationId xmlns:a16="http://schemas.microsoft.com/office/drawing/2014/main" id="{7A8221C0-D4B7-BBFD-9E2B-FB5CC6B0293A}"/>
                  </a:ext>
                </a:extLst>
              </p:cNvPr>
              <p:cNvSpPr>
                <a:spLocks noChangeArrowheads="1"/>
              </p:cNvSpPr>
              <p:nvPr/>
            </p:nvSpPr>
            <p:spPr>
              <a:xfrm>
                <a:off x="1484734" y="1878013"/>
                <a:ext cx="8676188" cy="527069"/>
              </a:xfrm>
              <a:prstGeom prst="rect">
                <a:avLst/>
              </a:prstGeom>
              <a:noFill/>
              <a:ln>
                <a:noFill/>
              </a:ln>
            </p:spPr>
            <p:txBody>
              <a:bodyPr wrap="square" lIns="95250" tIns="47626" rIns="95250" bIns="47626">
                <a:spAutoFit/>
              </a:bodyPr>
              <a:lstStyle/>
              <a:p>
                <a:pPr algn="just">
                  <a:spcBef>
                    <a:spcPct val="20000"/>
                  </a:spcBef>
                </a:pPr>
                <a:r>
                  <a:rPr lang="zh-TW" altLang="en-US" sz="1400" b="0" i="0" dirty="0">
                    <a:effectLst/>
                    <a:latin typeface="Songti SC" panose="02010600040101010101" pitchFamily="2" charset="-122"/>
                    <a:ea typeface="Songti SC" panose="02010600040101010101" pitchFamily="2" charset="-122"/>
                  </a:rPr>
                  <a:t>久坐生活型态与许多不良健康结果有关，包括肥胖、代谢症候群、心血管疾病、</a:t>
                </a:r>
                <a:r>
                  <a:rPr lang="en-US" altLang="zh-TW" sz="1400" b="0" i="0" dirty="0">
                    <a:effectLst/>
                    <a:latin typeface="Songti SC" panose="02010600040101010101" pitchFamily="2" charset="-122"/>
                    <a:ea typeface="Songti SC" panose="02010600040101010101" pitchFamily="2" charset="-122"/>
                  </a:rPr>
                  <a:t>2</a:t>
                </a:r>
                <a:r>
                  <a:rPr lang="zh-TW" altLang="en-US" sz="1400" b="0" i="0" dirty="0">
                    <a:effectLst/>
                    <a:latin typeface="Songti SC" panose="02010600040101010101" pitchFamily="2" charset="-122"/>
                    <a:ea typeface="Songti SC" panose="02010600040101010101" pitchFamily="2" charset="-122"/>
                  </a:rPr>
                  <a:t>型糖尿病和某些癌症。这些影响与缺乏中等到剧烈的体育活动所产生的影响不同。</a:t>
                </a:r>
                <a:r>
                  <a:rPr lang="en-US" altLang="zh-TW" sz="1400" dirty="0">
                    <a:latin typeface="Songti SC" panose="02010600040101010101" pitchFamily="2" charset="-122"/>
                    <a:ea typeface="Songti SC" panose="02010600040101010101" pitchFamily="2" charset="-122"/>
                  </a:rPr>
                  <a:t>(Tremblay, 2010)</a:t>
                </a:r>
                <a:endParaRPr lang="zh-CN" sz="1400" dirty="0">
                  <a:latin typeface="Songti SC" panose="02010600040101010101" pitchFamily="2" charset="-122"/>
                  <a:ea typeface="Songti SC" panose="02010600040101010101" pitchFamily="2" charset="-122"/>
                </a:endParaRPr>
              </a:p>
            </p:txBody>
          </p:sp>
        </p:grpSp>
        <p:grpSp>
          <p:nvGrpSpPr>
            <p:cNvPr id="31" name="群組 30">
              <a:extLst>
                <a:ext uri="{FF2B5EF4-FFF2-40B4-BE49-F238E27FC236}">
                  <a16:creationId xmlns:a16="http://schemas.microsoft.com/office/drawing/2014/main" id="{AD5B5D1A-23B9-6C52-7228-079459B6AB1A}"/>
                </a:ext>
              </a:extLst>
            </p:cNvPr>
            <p:cNvGrpSpPr/>
            <p:nvPr/>
          </p:nvGrpSpPr>
          <p:grpSpPr>
            <a:xfrm>
              <a:off x="1085110" y="2991657"/>
              <a:ext cx="9712637" cy="886522"/>
              <a:chOff x="959552" y="1510913"/>
              <a:chExt cx="9712637" cy="886522"/>
            </a:xfrm>
          </p:grpSpPr>
          <p:sp>
            <p:nvSpPr>
              <p:cNvPr id="32" name="燕尾形 39">
                <a:extLst>
                  <a:ext uri="{FF2B5EF4-FFF2-40B4-BE49-F238E27FC236}">
                    <a16:creationId xmlns:a16="http://schemas.microsoft.com/office/drawing/2014/main" id="{399B0C74-93F6-7721-4A06-94F846DB1329}"/>
                  </a:ext>
                </a:extLst>
              </p:cNvPr>
              <p:cNvSpPr/>
              <p:nvPr/>
            </p:nvSpPr>
            <p:spPr>
              <a:xfrm>
                <a:off x="959552" y="1614879"/>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cxnSp>
            <p:nvCxnSpPr>
              <p:cNvPr id="33" name="直接连接符 51">
                <a:extLst>
                  <a:ext uri="{FF2B5EF4-FFF2-40B4-BE49-F238E27FC236}">
                    <a16:creationId xmlns:a16="http://schemas.microsoft.com/office/drawing/2014/main" id="{D80AA544-940E-03F6-6D90-23CFD0532F67}"/>
                  </a:ext>
                </a:extLst>
              </p:cNvPr>
              <p:cNvCxnSpPr>
                <a:cxnSpLocks/>
              </p:cNvCxnSpPr>
              <p:nvPr/>
            </p:nvCxnSpPr>
            <p:spPr>
              <a:xfrm>
                <a:off x="1147242" y="2397435"/>
                <a:ext cx="9524947" cy="0"/>
              </a:xfrm>
              <a:prstGeom prst="line">
                <a:avLst/>
              </a:prstGeom>
              <a:ln w="6350">
                <a:solidFill>
                  <a:schemeClr val="bg1">
                    <a:lumMod val="50000"/>
                  </a:schemeClr>
                </a:solidFill>
                <a:prstDash val="dashDot"/>
                <a:miter/>
                <a:headEnd type="oval" w="med" len="med"/>
                <a:tailEnd type="oval" w="med" len="med"/>
              </a:ln>
            </p:spPr>
          </p:cxnSp>
          <p:sp>
            <p:nvSpPr>
              <p:cNvPr id="34" name="矩形 33">
                <a:extLst>
                  <a:ext uri="{FF2B5EF4-FFF2-40B4-BE49-F238E27FC236}">
                    <a16:creationId xmlns:a16="http://schemas.microsoft.com/office/drawing/2014/main" id="{203CBE1E-A626-DA0F-649E-FE7ED364493A}"/>
                  </a:ext>
                </a:extLst>
              </p:cNvPr>
              <p:cNvSpPr/>
              <p:nvPr/>
            </p:nvSpPr>
            <p:spPr>
              <a:xfrm>
                <a:off x="1484734" y="1510913"/>
                <a:ext cx="1987724" cy="403959"/>
              </a:xfrm>
              <a:prstGeom prst="rect">
                <a:avLst/>
              </a:prstGeom>
            </p:spPr>
            <p:txBody>
              <a:bodyPr wrap="none" lIns="95250" tIns="47626" rIns="95250" bIns="47626">
                <a:spAutoFit/>
              </a:bodyPr>
              <a:lstStyle/>
              <a:p>
                <a:r>
                  <a:rPr lang="zh-CN" altLang="en-US" sz="2000" b="1" dirty="0">
                    <a:latin typeface="Songti SC" panose="02010600040101010101" pitchFamily="2" charset="-122"/>
                    <a:ea typeface="Songti SC" panose="02010600040101010101" pitchFamily="2" charset="-122"/>
                  </a:rPr>
                  <a:t>限时饮食与健康</a:t>
                </a:r>
                <a:endParaRPr lang="zh-CN" altLang="zh-TW" sz="2000" b="1" dirty="0">
                  <a:latin typeface="Songti SC" panose="02010600040101010101" pitchFamily="2" charset="-122"/>
                  <a:ea typeface="Songti SC" panose="02010600040101010101" pitchFamily="2" charset="-122"/>
                </a:endParaRPr>
              </a:p>
            </p:txBody>
          </p:sp>
          <p:sp>
            <p:nvSpPr>
              <p:cNvPr id="36" name="矩形 35">
                <a:extLst>
                  <a:ext uri="{FF2B5EF4-FFF2-40B4-BE49-F238E27FC236}">
                    <a16:creationId xmlns:a16="http://schemas.microsoft.com/office/drawing/2014/main" id="{CB030D85-BC4C-F436-ADCF-DC70649D39FE}"/>
                  </a:ext>
                </a:extLst>
              </p:cNvPr>
              <p:cNvSpPr>
                <a:spLocks noChangeArrowheads="1"/>
              </p:cNvSpPr>
              <p:nvPr/>
            </p:nvSpPr>
            <p:spPr>
              <a:xfrm>
                <a:off x="1484734" y="1867136"/>
                <a:ext cx="8676188" cy="527069"/>
              </a:xfrm>
              <a:prstGeom prst="rect">
                <a:avLst/>
              </a:prstGeom>
              <a:noFill/>
              <a:ln>
                <a:noFill/>
              </a:ln>
            </p:spPr>
            <p:txBody>
              <a:bodyPr wrap="square" lIns="95250" tIns="47626" rIns="95250" bIns="47626">
                <a:spAutoFit/>
              </a:bodyPr>
              <a:lstStyle/>
              <a:p>
                <a:pPr algn="just">
                  <a:spcBef>
                    <a:spcPct val="20000"/>
                  </a:spcBef>
                </a:pPr>
                <a:r>
                  <a:rPr lang="zh-TW" altLang="en-US" sz="1400" i="0" dirty="0">
                    <a:effectLst/>
                    <a:latin typeface="Songti SC" panose="02010600040101010101" pitchFamily="2" charset="-122"/>
                    <a:ea typeface="Songti SC" panose="02010600040101010101" pitchFamily="2" charset="-122"/>
                  </a:rPr>
                  <a:t>限时饮食可以帮助维持肌肉质量和力量，减少脂肪质量，改善炎症和心血管健康。此外，限时饮食还可能对代谢和老化等方面产生积极影响。</a:t>
                </a:r>
                <a:r>
                  <a:rPr lang="en-US" altLang="zh-TW" sz="1400" i="0" dirty="0">
                    <a:effectLst/>
                    <a:latin typeface="Songti SC" panose="02010600040101010101" pitchFamily="2" charset="-122"/>
                    <a:ea typeface="Songti SC" panose="02010600040101010101" pitchFamily="2" charset="-122"/>
                  </a:rPr>
                  <a:t>(Moro, 2021)</a:t>
                </a:r>
                <a:endParaRPr lang="zh-CN" sz="1400" dirty="0">
                  <a:latin typeface="Songti SC" panose="02010600040101010101" pitchFamily="2" charset="-122"/>
                  <a:ea typeface="Songti SC" panose="02010600040101010101" pitchFamily="2" charset="-122"/>
                </a:endParaRPr>
              </a:p>
            </p:txBody>
          </p:sp>
        </p:grpSp>
        <p:grpSp>
          <p:nvGrpSpPr>
            <p:cNvPr id="37" name="群組 36">
              <a:extLst>
                <a:ext uri="{FF2B5EF4-FFF2-40B4-BE49-F238E27FC236}">
                  <a16:creationId xmlns:a16="http://schemas.microsoft.com/office/drawing/2014/main" id="{D5454269-6F22-C9AC-A24D-A50D460890E9}"/>
                </a:ext>
              </a:extLst>
            </p:cNvPr>
            <p:cNvGrpSpPr/>
            <p:nvPr/>
          </p:nvGrpSpPr>
          <p:grpSpPr>
            <a:xfrm>
              <a:off x="1085110" y="4329180"/>
              <a:ext cx="9712637" cy="886522"/>
              <a:chOff x="959552" y="1510913"/>
              <a:chExt cx="9712637" cy="886522"/>
            </a:xfrm>
          </p:grpSpPr>
          <p:sp>
            <p:nvSpPr>
              <p:cNvPr id="38" name="燕尾形 39">
                <a:extLst>
                  <a:ext uri="{FF2B5EF4-FFF2-40B4-BE49-F238E27FC236}">
                    <a16:creationId xmlns:a16="http://schemas.microsoft.com/office/drawing/2014/main" id="{69895880-44E9-5A65-948C-CE6FF5468EB8}"/>
                  </a:ext>
                </a:extLst>
              </p:cNvPr>
              <p:cNvSpPr/>
              <p:nvPr/>
            </p:nvSpPr>
            <p:spPr>
              <a:xfrm>
                <a:off x="959552" y="1614879"/>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cxnSp>
            <p:nvCxnSpPr>
              <p:cNvPr id="39" name="直接连接符 51">
                <a:extLst>
                  <a:ext uri="{FF2B5EF4-FFF2-40B4-BE49-F238E27FC236}">
                    <a16:creationId xmlns:a16="http://schemas.microsoft.com/office/drawing/2014/main" id="{322FB5E9-F98B-6223-D343-BF6C4D756856}"/>
                  </a:ext>
                </a:extLst>
              </p:cNvPr>
              <p:cNvCxnSpPr>
                <a:cxnSpLocks/>
              </p:cNvCxnSpPr>
              <p:nvPr/>
            </p:nvCxnSpPr>
            <p:spPr>
              <a:xfrm>
                <a:off x="1147242" y="2397435"/>
                <a:ext cx="9524947" cy="0"/>
              </a:xfrm>
              <a:prstGeom prst="line">
                <a:avLst/>
              </a:prstGeom>
              <a:ln w="6350">
                <a:solidFill>
                  <a:schemeClr val="bg1">
                    <a:lumMod val="50000"/>
                  </a:schemeClr>
                </a:solidFill>
                <a:prstDash val="dashDot"/>
                <a:miter/>
                <a:headEnd type="oval" w="med" len="med"/>
                <a:tailEnd type="oval" w="med" len="med"/>
              </a:ln>
            </p:spPr>
          </p:cxnSp>
          <p:sp>
            <p:nvSpPr>
              <p:cNvPr id="40" name="矩形 39">
                <a:extLst>
                  <a:ext uri="{FF2B5EF4-FFF2-40B4-BE49-F238E27FC236}">
                    <a16:creationId xmlns:a16="http://schemas.microsoft.com/office/drawing/2014/main" id="{EC89E08D-DE43-F3CC-AC7F-3EA28F065916}"/>
                  </a:ext>
                </a:extLst>
              </p:cNvPr>
              <p:cNvSpPr/>
              <p:nvPr/>
            </p:nvSpPr>
            <p:spPr>
              <a:xfrm>
                <a:off x="1484734" y="1510913"/>
                <a:ext cx="1987724" cy="403959"/>
              </a:xfrm>
              <a:prstGeom prst="rect">
                <a:avLst/>
              </a:prstGeom>
            </p:spPr>
            <p:txBody>
              <a:bodyPr wrap="none" lIns="95250" tIns="47626" rIns="95250" bIns="47626">
                <a:spAutoFit/>
              </a:bodyPr>
              <a:lstStyle/>
              <a:p>
                <a:r>
                  <a:rPr lang="zh-CN" altLang="en-US" sz="2000" b="1" dirty="0">
                    <a:latin typeface="Songti SC" panose="02010600040101010101" pitchFamily="2" charset="-122"/>
                    <a:ea typeface="Songti SC" panose="02010600040101010101" pitchFamily="2" charset="-122"/>
                  </a:rPr>
                  <a:t>抗阻训练与健康</a:t>
                </a:r>
                <a:endParaRPr lang="zh-CN" altLang="zh-TW" sz="2000" b="1" dirty="0">
                  <a:latin typeface="Songti SC" panose="02010600040101010101" pitchFamily="2" charset="-122"/>
                  <a:ea typeface="Songti SC" panose="02010600040101010101" pitchFamily="2" charset="-122"/>
                </a:endParaRPr>
              </a:p>
            </p:txBody>
          </p:sp>
          <p:sp>
            <p:nvSpPr>
              <p:cNvPr id="41" name="矩形 40">
                <a:extLst>
                  <a:ext uri="{FF2B5EF4-FFF2-40B4-BE49-F238E27FC236}">
                    <a16:creationId xmlns:a16="http://schemas.microsoft.com/office/drawing/2014/main" id="{2ED356D3-70FA-A725-6FA1-0E5019665FFA}"/>
                  </a:ext>
                </a:extLst>
              </p:cNvPr>
              <p:cNvSpPr>
                <a:spLocks noChangeArrowheads="1"/>
              </p:cNvSpPr>
              <p:nvPr/>
            </p:nvSpPr>
            <p:spPr>
              <a:xfrm>
                <a:off x="1484734" y="1854931"/>
                <a:ext cx="8676188" cy="527069"/>
              </a:xfrm>
              <a:prstGeom prst="rect">
                <a:avLst/>
              </a:prstGeom>
              <a:noFill/>
              <a:ln>
                <a:noFill/>
              </a:ln>
            </p:spPr>
            <p:txBody>
              <a:bodyPr wrap="square" lIns="95250" tIns="47626" rIns="95250" bIns="47626">
                <a:spAutoFit/>
              </a:bodyPr>
              <a:lstStyle/>
              <a:p>
                <a:pPr algn="just"/>
                <a:r>
                  <a:rPr lang="zh-CN" altLang="zh-TW" sz="1400" kern="100" dirty="0">
                    <a:effectLst/>
                    <a:latin typeface="Songti SC" panose="02010600040101010101" pitchFamily="2" charset="-122"/>
                    <a:ea typeface="Songti SC" panose="02010600040101010101" pitchFamily="2" charset="-122"/>
                  </a:rPr>
                  <a:t>抗组训练可以增加肌肉量、改善身体组成、提高心血管健康、预防骨质疏松、改善姿势和平衡性与减少慢性疼痛等。</a:t>
                </a:r>
                <a:r>
                  <a:rPr lang="en-US" altLang="zh-CN" sz="1400" kern="100" dirty="0">
                    <a:effectLst/>
                    <a:latin typeface="Songti SC" panose="02010600040101010101" pitchFamily="2" charset="-122"/>
                    <a:ea typeface="Songti SC" panose="02010600040101010101" pitchFamily="2" charset="-122"/>
                  </a:rPr>
                  <a:t>(Westcott, 2012)</a:t>
                </a:r>
                <a:endParaRPr lang="zh-TW" altLang="zh-TW" sz="1400" kern="100" dirty="0">
                  <a:effectLst/>
                  <a:latin typeface="Songti SC" panose="02010600040101010101" pitchFamily="2" charset="-122"/>
                  <a:ea typeface="Songti SC" panose="02010600040101010101" pitchFamily="2" charset="-122"/>
                </a:endParaRPr>
              </a:p>
            </p:txBody>
          </p:sp>
        </p:grpSp>
      </p:grpSp>
    </p:spTree>
    <p:extLst>
      <p:ext uri="{BB962C8B-B14F-4D97-AF65-F5344CB8AC3E}">
        <p14:creationId xmlns:p14="http://schemas.microsoft.com/office/powerpoint/2010/main" val="51544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9911444" y="545564"/>
            <a:ext cx="1836080" cy="512545"/>
          </a:xfrm>
          <a:prstGeom prst="rect">
            <a:avLst/>
          </a:prstGeom>
        </p:spPr>
      </p:pic>
      <p:sp>
        <p:nvSpPr>
          <p:cNvPr id="22" name="矩形 21"/>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25" name="矩形 24"/>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12" name="文本框 31">
            <a:extLst>
              <a:ext uri="{FF2B5EF4-FFF2-40B4-BE49-F238E27FC236}">
                <a16:creationId xmlns:a16="http://schemas.microsoft.com/office/drawing/2014/main" id="{3704308B-71A3-DA53-E81D-363E760B1D11}"/>
              </a:ext>
            </a:extLst>
          </p:cNvPr>
          <p:cNvSpPr txBox="1"/>
          <p:nvPr/>
        </p:nvSpPr>
        <p:spPr>
          <a:xfrm>
            <a:off x="728720" y="508869"/>
            <a:ext cx="2031325" cy="646331"/>
          </a:xfrm>
          <a:prstGeom prst="rect">
            <a:avLst/>
          </a:prstGeom>
          <a:noFill/>
        </p:spPr>
        <p:txBody>
          <a:bodyPr wrap="none">
            <a:spAutoFit/>
          </a:bodyPr>
          <a:lstStyle/>
          <a:p>
            <a:r>
              <a:rPr lang="zh-CN" altLang="en-US" sz="3600" b="1" dirty="0">
                <a:latin typeface="Songti SC" panose="02010600040101010101" pitchFamily="2" charset="-122"/>
                <a:ea typeface="Songti SC" panose="02010600040101010101" pitchFamily="2" charset="-122"/>
              </a:rPr>
              <a:t>研究方法</a:t>
            </a:r>
          </a:p>
        </p:txBody>
      </p:sp>
      <p:sp>
        <p:nvSpPr>
          <p:cNvPr id="8" name="燕尾形 39">
            <a:extLst>
              <a:ext uri="{FF2B5EF4-FFF2-40B4-BE49-F238E27FC236}">
                <a16:creationId xmlns:a16="http://schemas.microsoft.com/office/drawing/2014/main" id="{87453E34-2E26-3EB9-A9D7-013A88841404}"/>
              </a:ext>
            </a:extLst>
          </p:cNvPr>
          <p:cNvSpPr/>
          <p:nvPr/>
        </p:nvSpPr>
        <p:spPr>
          <a:xfrm>
            <a:off x="1085110" y="1649242"/>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sp>
        <p:nvSpPr>
          <p:cNvPr id="11" name="矩形 10">
            <a:extLst>
              <a:ext uri="{FF2B5EF4-FFF2-40B4-BE49-F238E27FC236}">
                <a16:creationId xmlns:a16="http://schemas.microsoft.com/office/drawing/2014/main" id="{7A8221C0-D4B7-BBFD-9E2B-FB5CC6B0293A}"/>
              </a:ext>
            </a:extLst>
          </p:cNvPr>
          <p:cNvSpPr>
            <a:spLocks noChangeArrowheads="1"/>
          </p:cNvSpPr>
          <p:nvPr/>
        </p:nvSpPr>
        <p:spPr>
          <a:xfrm>
            <a:off x="1757906" y="1649242"/>
            <a:ext cx="8676188" cy="3789501"/>
          </a:xfrm>
          <a:prstGeom prst="rect">
            <a:avLst/>
          </a:prstGeom>
          <a:noFill/>
          <a:ln>
            <a:noFill/>
          </a:ln>
        </p:spPr>
        <p:txBody>
          <a:bodyPr wrap="square" lIns="95250" tIns="47626" rIns="95250" bIns="47626">
            <a:spAutoFit/>
          </a:bodyPr>
          <a:lstStyle/>
          <a:p>
            <a:pPr algn="just"/>
            <a:r>
              <a:rPr lang="zh-TW" altLang="en-US" sz="1600" kern="100" dirty="0">
                <a:effectLst/>
                <a:latin typeface="Songti SC" panose="02010600040101010101" pitchFamily="2" charset="-122"/>
                <a:ea typeface="Songti SC" panose="02010600040101010101" pitchFamily="2" charset="-122"/>
              </a:rPr>
              <a:t>本采用随机对照试验 </a:t>
            </a:r>
            <a:r>
              <a:rPr lang="en-US" altLang="zh-TW" sz="1600" kern="100" dirty="0">
                <a:effectLst/>
                <a:latin typeface="Songti SC" panose="02010600040101010101" pitchFamily="2" charset="-122"/>
                <a:ea typeface="Songti SC" panose="02010600040101010101" pitchFamily="2" charset="-122"/>
              </a:rPr>
              <a:t>(</a:t>
            </a:r>
            <a:r>
              <a:rPr lang="en" altLang="zh-TW" sz="1600" kern="100" dirty="0">
                <a:effectLst/>
                <a:latin typeface="Songti SC" panose="02010600040101010101" pitchFamily="2" charset="-122"/>
                <a:ea typeface="Songti SC" panose="02010600040101010101" pitchFamily="2" charset="-122"/>
              </a:rPr>
              <a:t>RCT) </a:t>
            </a:r>
            <a:r>
              <a:rPr lang="zh-TW" altLang="en-US" sz="1600" kern="100" dirty="0">
                <a:effectLst/>
                <a:latin typeface="Songti SC" panose="02010600040101010101" pitchFamily="2" charset="-122"/>
                <a:ea typeface="Songti SC" panose="02010600040101010101" pitchFamily="2" charset="-122"/>
              </a:rPr>
              <a:t>的方法学，研究对象为在北京大学学生群体，他们的生活方式主要以久坐为主。被选中的参与者将随机分配到三个组别：限时饮食组、抗组训练组与限时饮食</a:t>
            </a:r>
            <a:r>
              <a:rPr lang="en-US" altLang="zh-TW" sz="1600" kern="100" dirty="0">
                <a:effectLst/>
                <a:latin typeface="Songti SC" panose="02010600040101010101" pitchFamily="2" charset="-122"/>
                <a:ea typeface="Songti SC" panose="02010600040101010101" pitchFamily="2" charset="-122"/>
              </a:rPr>
              <a:t>+</a:t>
            </a:r>
            <a:r>
              <a:rPr lang="zh-TW" altLang="en-US" sz="1600" kern="100" dirty="0">
                <a:effectLst/>
                <a:latin typeface="Songti SC" panose="02010600040101010101" pitchFamily="2" charset="-122"/>
                <a:ea typeface="Songti SC" panose="02010600040101010101" pitchFamily="2" charset="-122"/>
              </a:rPr>
              <a:t>抗组训练组。实验组的参与者将实行为期</a:t>
            </a:r>
            <a:r>
              <a:rPr lang="en-US" altLang="zh-TW" sz="1600" kern="100" dirty="0">
                <a:effectLst/>
                <a:latin typeface="Songti SC" panose="02010600040101010101" pitchFamily="2" charset="-122"/>
                <a:ea typeface="Songti SC" panose="02010600040101010101" pitchFamily="2" charset="-122"/>
              </a:rPr>
              <a:t>8</a:t>
            </a:r>
            <a:r>
              <a:rPr lang="zh-TW" altLang="en-US" sz="1600" kern="100" dirty="0">
                <a:effectLst/>
                <a:latin typeface="Songti SC" panose="02010600040101010101" pitchFamily="2" charset="-122"/>
                <a:ea typeface="Songti SC" panose="02010600040101010101" pitchFamily="2" charset="-122"/>
              </a:rPr>
              <a:t>周的限时饮食以及阻力训练的生活模式。这包括每周两次的阻力训练，并在每日中选定</a:t>
            </a:r>
            <a:r>
              <a:rPr lang="en-US" altLang="zh-TW" sz="1600" kern="100" dirty="0">
                <a:effectLst/>
                <a:latin typeface="Songti SC" panose="02010600040101010101" pitchFamily="2" charset="-122"/>
                <a:ea typeface="Songti SC" panose="02010600040101010101" pitchFamily="2" charset="-122"/>
              </a:rPr>
              <a:t>8</a:t>
            </a:r>
            <a:r>
              <a:rPr lang="zh-TW" altLang="en-US" sz="1600" kern="100" dirty="0">
                <a:effectLst/>
                <a:latin typeface="Songti SC" panose="02010600040101010101" pitchFamily="2" charset="-122"/>
                <a:ea typeface="Songti SC" panose="02010600040101010101" pitchFamily="2" charset="-122"/>
              </a:rPr>
              <a:t>小时的饮食时间窗口（</a:t>
            </a:r>
            <a:r>
              <a:rPr lang="en-US" altLang="zh-TW" sz="1600" kern="100" dirty="0">
                <a:effectLst/>
                <a:latin typeface="Songti SC" panose="02010600040101010101" pitchFamily="2" charset="-122"/>
                <a:ea typeface="Songti SC" panose="02010600040101010101" pitchFamily="2" charset="-122"/>
              </a:rPr>
              <a:t>16</a:t>
            </a:r>
            <a:r>
              <a:rPr lang="zh-TW" altLang="en-US" sz="1600" kern="100" dirty="0">
                <a:effectLst/>
                <a:latin typeface="Songti SC" panose="02010600040101010101" pitchFamily="2" charset="-122"/>
                <a:ea typeface="Songti SC" panose="02010600040101010101" pitchFamily="2" charset="-122"/>
              </a:rPr>
              <a:t>小时的禁食期）。所有的饮食和运动计划都会在监督中执行。</a:t>
            </a:r>
          </a:p>
          <a:p>
            <a:pPr algn="just"/>
            <a:r>
              <a:rPr lang="zh-TW" altLang="en-US" sz="1600" kern="100" dirty="0">
                <a:effectLst/>
                <a:latin typeface="Songti SC" panose="02010600040101010101" pitchFamily="2" charset="-122"/>
                <a:ea typeface="Songti SC" panose="02010600040101010101" pitchFamily="2" charset="-122"/>
              </a:rPr>
              <a:t> </a:t>
            </a:r>
          </a:p>
          <a:p>
            <a:pPr algn="just"/>
            <a:r>
              <a:rPr lang="zh-TW" altLang="en-US" sz="1600" kern="100" dirty="0">
                <a:effectLst/>
                <a:latin typeface="Songti SC" panose="02010600040101010101" pitchFamily="2" charset="-122"/>
                <a:ea typeface="Songti SC" panose="02010600040101010101" pitchFamily="2" charset="-122"/>
              </a:rPr>
              <a:t>在干预开始前及结束后，对所有参与者的身体组成（如体重、体脂率、肌肉质量等）、基础代谢率、饮食习惯、运动习惯，以及其他健康相关指标（如血压、血糖、血脂等）进行评估，以确定此种干预的效果。</a:t>
            </a:r>
          </a:p>
          <a:p>
            <a:pPr algn="just"/>
            <a:r>
              <a:rPr lang="zh-TW" altLang="en-US" sz="1600" kern="100" dirty="0">
                <a:effectLst/>
                <a:latin typeface="Songti SC" panose="02010600040101010101" pitchFamily="2" charset="-122"/>
                <a:ea typeface="Songti SC" panose="02010600040101010101" pitchFamily="2" charset="-122"/>
              </a:rPr>
              <a:t> </a:t>
            </a:r>
          </a:p>
          <a:p>
            <a:pPr algn="just"/>
            <a:r>
              <a:rPr lang="zh-TW" altLang="en-US" sz="1600" kern="100" dirty="0">
                <a:effectLst/>
                <a:latin typeface="Songti SC" panose="02010600040101010101" pitchFamily="2" charset="-122"/>
                <a:ea typeface="Songti SC" panose="02010600040101010101" pitchFamily="2" charset="-122"/>
              </a:rPr>
              <a:t>在进行数据分析时，我们将采用意向性治疗分析 </a:t>
            </a:r>
            <a:r>
              <a:rPr lang="en-US" altLang="zh-TW" sz="1600" kern="100" dirty="0">
                <a:effectLst/>
                <a:latin typeface="Songti SC" panose="02010600040101010101" pitchFamily="2" charset="-122"/>
                <a:ea typeface="Songti SC" panose="02010600040101010101" pitchFamily="2" charset="-122"/>
              </a:rPr>
              <a:t>(</a:t>
            </a:r>
            <a:r>
              <a:rPr lang="en" altLang="zh-TW" sz="1600" kern="100" dirty="0">
                <a:effectLst/>
                <a:latin typeface="Songti SC" panose="02010600040101010101" pitchFamily="2" charset="-122"/>
                <a:ea typeface="Songti SC" panose="02010600040101010101" pitchFamily="2" charset="-122"/>
              </a:rPr>
              <a:t>Intention-to-treat analysis)</a:t>
            </a:r>
            <a:r>
              <a:rPr lang="zh-TW" altLang="en" sz="1600" kern="100" dirty="0">
                <a:effectLst/>
                <a:latin typeface="Songti SC" panose="02010600040101010101" pitchFamily="2" charset="-122"/>
                <a:ea typeface="Songti SC" panose="02010600040101010101" pitchFamily="2" charset="-122"/>
              </a:rPr>
              <a:t>，</a:t>
            </a:r>
            <a:r>
              <a:rPr lang="zh-TW" altLang="en-US" sz="1600" kern="100" dirty="0">
                <a:effectLst/>
                <a:latin typeface="Songti SC" panose="02010600040101010101" pitchFamily="2" charset="-122"/>
                <a:ea typeface="Songti SC" panose="02010600040101010101" pitchFamily="2" charset="-122"/>
              </a:rPr>
              <a:t>并对缺失数据采取多重插值 </a:t>
            </a:r>
            <a:r>
              <a:rPr lang="en-US" altLang="zh-TW" sz="1600" kern="100" dirty="0">
                <a:effectLst/>
                <a:latin typeface="Songti SC" panose="02010600040101010101" pitchFamily="2" charset="-122"/>
                <a:ea typeface="Songti SC" panose="02010600040101010101" pitchFamily="2" charset="-122"/>
              </a:rPr>
              <a:t>(</a:t>
            </a:r>
            <a:r>
              <a:rPr lang="en" altLang="zh-TW" sz="1600" kern="100" dirty="0">
                <a:effectLst/>
                <a:latin typeface="Songti SC" panose="02010600040101010101" pitchFamily="2" charset="-122"/>
                <a:ea typeface="Songti SC" panose="02010600040101010101" pitchFamily="2" charset="-122"/>
              </a:rPr>
              <a:t>Multiple imputation) </a:t>
            </a:r>
            <a:r>
              <a:rPr lang="zh-TW" altLang="en-US" sz="1600" kern="100" dirty="0">
                <a:effectLst/>
                <a:latin typeface="Songti SC" panose="02010600040101010101" pitchFamily="2" charset="-122"/>
                <a:ea typeface="Songti SC" panose="02010600040101010101" pitchFamily="2" charset="-122"/>
              </a:rPr>
              <a:t>来确保结果的准确性和完整性。</a:t>
            </a:r>
          </a:p>
          <a:p>
            <a:pPr algn="just"/>
            <a:r>
              <a:rPr lang="zh-TW" altLang="en-US" sz="1600" kern="100" dirty="0">
                <a:effectLst/>
                <a:latin typeface="Songti SC" panose="02010600040101010101" pitchFamily="2" charset="-122"/>
                <a:ea typeface="Songti SC" panose="02010600040101010101" pitchFamily="2" charset="-122"/>
              </a:rPr>
              <a:t> </a:t>
            </a:r>
          </a:p>
          <a:p>
            <a:pPr algn="just"/>
            <a:r>
              <a:rPr lang="zh-TW" altLang="en-US" sz="1600" kern="100" dirty="0">
                <a:effectLst/>
                <a:latin typeface="Songti SC" panose="02010600040101010101" pitchFamily="2" charset="-122"/>
                <a:ea typeface="Songti SC" panose="02010600040101010101" pitchFamily="2" charset="-122"/>
              </a:rPr>
              <a:t>最终的研究结果将以描述性统计和推论性统计分析进行报告，并将所有的数据分析采用双侧检验，设定 </a:t>
            </a:r>
            <a:r>
              <a:rPr lang="en" altLang="zh-TW" sz="1600" kern="100" dirty="0">
                <a:effectLst/>
                <a:latin typeface="Songti SC" panose="02010600040101010101" pitchFamily="2" charset="-122"/>
                <a:ea typeface="Songti SC" panose="02010600040101010101" pitchFamily="2" charset="-122"/>
              </a:rPr>
              <a:t>P&lt;0.05 </a:t>
            </a:r>
            <a:r>
              <a:rPr lang="zh-TW" altLang="en-US" sz="1600" kern="100" dirty="0">
                <a:effectLst/>
                <a:latin typeface="Songti SC" panose="02010600040101010101" pitchFamily="2" charset="-122"/>
                <a:ea typeface="Songti SC" panose="02010600040101010101" pitchFamily="2" charset="-122"/>
              </a:rPr>
              <a:t>作为统计学上的显著性差异阈值。</a:t>
            </a:r>
          </a:p>
        </p:txBody>
      </p:sp>
    </p:spTree>
    <p:extLst>
      <p:ext uri="{BB962C8B-B14F-4D97-AF65-F5344CB8AC3E}">
        <p14:creationId xmlns:p14="http://schemas.microsoft.com/office/powerpoint/2010/main" val="418789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9911444" y="545564"/>
            <a:ext cx="1836080" cy="512545"/>
          </a:xfrm>
          <a:prstGeom prst="rect">
            <a:avLst/>
          </a:prstGeom>
        </p:spPr>
      </p:pic>
      <p:sp>
        <p:nvSpPr>
          <p:cNvPr id="22" name="矩形 21"/>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25" name="矩形 24"/>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12" name="文本框 31">
            <a:extLst>
              <a:ext uri="{FF2B5EF4-FFF2-40B4-BE49-F238E27FC236}">
                <a16:creationId xmlns:a16="http://schemas.microsoft.com/office/drawing/2014/main" id="{3704308B-71A3-DA53-E81D-363E760B1D11}"/>
              </a:ext>
            </a:extLst>
          </p:cNvPr>
          <p:cNvSpPr txBox="1"/>
          <p:nvPr/>
        </p:nvSpPr>
        <p:spPr>
          <a:xfrm>
            <a:off x="728720" y="508869"/>
            <a:ext cx="3416320" cy="646331"/>
          </a:xfrm>
          <a:prstGeom prst="rect">
            <a:avLst/>
          </a:prstGeom>
          <a:noFill/>
        </p:spPr>
        <p:txBody>
          <a:bodyPr wrap="none">
            <a:spAutoFit/>
          </a:bodyPr>
          <a:lstStyle/>
          <a:p>
            <a:r>
              <a:rPr lang="zh-CN" altLang="en-US" sz="3600" b="1" dirty="0">
                <a:latin typeface="Songti SC" panose="02010600040101010101" pitchFamily="2" charset="-122"/>
                <a:ea typeface="Songti SC" panose="02010600040101010101" pitchFamily="2" charset="-122"/>
              </a:rPr>
              <a:t>数据来源和种类</a:t>
            </a:r>
          </a:p>
        </p:txBody>
      </p:sp>
      <p:sp>
        <p:nvSpPr>
          <p:cNvPr id="8" name="燕尾形 39">
            <a:extLst>
              <a:ext uri="{FF2B5EF4-FFF2-40B4-BE49-F238E27FC236}">
                <a16:creationId xmlns:a16="http://schemas.microsoft.com/office/drawing/2014/main" id="{87453E34-2E26-3EB9-A9D7-013A88841404}"/>
              </a:ext>
            </a:extLst>
          </p:cNvPr>
          <p:cNvSpPr/>
          <p:nvPr/>
        </p:nvSpPr>
        <p:spPr>
          <a:xfrm>
            <a:off x="1085110" y="1758100"/>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sp>
        <p:nvSpPr>
          <p:cNvPr id="10" name="矩形 9">
            <a:extLst>
              <a:ext uri="{FF2B5EF4-FFF2-40B4-BE49-F238E27FC236}">
                <a16:creationId xmlns:a16="http://schemas.microsoft.com/office/drawing/2014/main" id="{D81B5EB1-B158-010B-0ABA-58E76212A29E}"/>
              </a:ext>
            </a:extLst>
          </p:cNvPr>
          <p:cNvSpPr/>
          <p:nvPr/>
        </p:nvSpPr>
        <p:spPr>
          <a:xfrm>
            <a:off x="1610292" y="1654134"/>
            <a:ext cx="1282402" cy="403959"/>
          </a:xfrm>
          <a:prstGeom prst="rect">
            <a:avLst/>
          </a:prstGeom>
        </p:spPr>
        <p:txBody>
          <a:bodyPr wrap="none" lIns="95250" tIns="47626" rIns="95250" bIns="47626">
            <a:spAutoFit/>
          </a:bodyPr>
          <a:lstStyle/>
          <a:p>
            <a:r>
              <a:rPr lang="zh-TW" altLang="zh-TW" sz="2000" b="1" dirty="0">
                <a:effectLst/>
                <a:latin typeface="Songti SC" panose="02010600040101010101" pitchFamily="2" charset="-122"/>
                <a:ea typeface="Songti SC" panose="02010600040101010101" pitchFamily="2" charset="-122"/>
                <a:cs typeface="Times New Roman" panose="02020603050405020304" pitchFamily="18" charset="0"/>
              </a:rPr>
              <a:t>数据来源</a:t>
            </a:r>
            <a:r>
              <a:rPr lang="zh-TW" altLang="zh-TW" sz="2000" b="1" dirty="0">
                <a:effectLst/>
                <a:latin typeface="Songti SC" panose="02010600040101010101" pitchFamily="2" charset="-122"/>
                <a:ea typeface="Songti SC" panose="02010600040101010101" pitchFamily="2" charset="-122"/>
              </a:rPr>
              <a:t> </a:t>
            </a:r>
            <a:endParaRPr lang="zh-CN" sz="2000" b="1" dirty="0">
              <a:latin typeface="Songti SC" panose="02010600040101010101" pitchFamily="2" charset="-122"/>
              <a:ea typeface="Songti SC" panose="02010600040101010101" pitchFamily="2" charset="-122"/>
            </a:endParaRPr>
          </a:p>
        </p:txBody>
      </p:sp>
      <p:sp>
        <p:nvSpPr>
          <p:cNvPr id="3" name="文字方塊 2">
            <a:extLst>
              <a:ext uri="{FF2B5EF4-FFF2-40B4-BE49-F238E27FC236}">
                <a16:creationId xmlns:a16="http://schemas.microsoft.com/office/drawing/2014/main" id="{1267C11C-1AE6-5E2F-708D-8ABD46B1E54A}"/>
              </a:ext>
            </a:extLst>
          </p:cNvPr>
          <p:cNvSpPr txBox="1"/>
          <p:nvPr/>
        </p:nvSpPr>
        <p:spPr>
          <a:xfrm>
            <a:off x="1610292" y="2161124"/>
            <a:ext cx="9090365" cy="1600438"/>
          </a:xfrm>
          <a:prstGeom prst="rect">
            <a:avLst/>
          </a:prstGeom>
          <a:noFill/>
        </p:spPr>
        <p:txBody>
          <a:bodyPr wrap="square">
            <a:spAutoFit/>
          </a:bodyPr>
          <a:lstStyle/>
          <a:p>
            <a:pPr algn="just"/>
            <a:r>
              <a:rPr lang="zh-CN" altLang="zh-TW" sz="1400" kern="100" dirty="0">
                <a:effectLst/>
                <a:latin typeface="Songti SC" panose="02010600040101010101" pitchFamily="2" charset="-122"/>
                <a:ea typeface="Songti SC" panose="02010600040101010101" pitchFamily="2" charset="-122"/>
              </a:rPr>
              <a:t>参与者：参与者将直接提供大部分的数据</a:t>
            </a:r>
            <a:r>
              <a:rPr lang="zh-CN" altLang="en-US" sz="1400" kern="100" dirty="0">
                <a:latin typeface="Songti SC" panose="02010600040101010101" pitchFamily="2" charset="-122"/>
                <a:ea typeface="Songti SC" panose="02010600040101010101" pitchFamily="2" charset="-122"/>
              </a:rPr>
              <a:t>。</a:t>
            </a:r>
            <a:r>
              <a:rPr lang="zh-CN" altLang="zh-TW" sz="1400" kern="100" dirty="0">
                <a:effectLst/>
                <a:latin typeface="Songti SC" panose="02010600040101010101" pitchFamily="2" charset="-122"/>
                <a:ea typeface="Songti SC" panose="02010600040101010101" pitchFamily="2" charset="-122"/>
              </a:rPr>
              <a:t>例如</a:t>
            </a:r>
            <a:r>
              <a:rPr lang="zh-CN" altLang="en-US" sz="1400" kern="100" dirty="0">
                <a:latin typeface="Songti SC" panose="02010600040101010101" pitchFamily="2" charset="-122"/>
                <a:ea typeface="Songti SC" panose="02010600040101010101" pitchFamily="2" charset="-122"/>
              </a:rPr>
              <a:t>：</a:t>
            </a:r>
            <a:r>
              <a:rPr lang="zh-CN" altLang="zh-TW" sz="1400" kern="100" dirty="0">
                <a:effectLst/>
                <a:latin typeface="Songti SC" panose="02010600040101010101" pitchFamily="2" charset="-122"/>
                <a:ea typeface="Songti SC" panose="02010600040101010101" pitchFamily="2" charset="-122"/>
              </a:rPr>
              <a:t>基本资料、生活习惯、饮食纪录以及运动纪录等。</a:t>
            </a:r>
            <a:endParaRPr lang="zh-TW" altLang="zh-TW" sz="1400" kern="100" dirty="0">
              <a:effectLst/>
              <a:latin typeface="Songti SC" panose="02010600040101010101" pitchFamily="2" charset="-122"/>
              <a:ea typeface="Songti SC" panose="02010600040101010101" pitchFamily="2" charset="-122"/>
            </a:endParaRPr>
          </a:p>
          <a:p>
            <a:pPr algn="just"/>
            <a:r>
              <a:rPr lang="en-US" altLang="zh-TW" sz="1400" kern="100" dirty="0">
                <a:effectLst/>
                <a:latin typeface="Songti SC" panose="02010600040101010101" pitchFamily="2" charset="-122"/>
                <a:ea typeface="Songti SC" panose="02010600040101010101" pitchFamily="2" charset="-122"/>
              </a:rPr>
              <a:t> </a:t>
            </a:r>
            <a:endParaRPr lang="zh-TW" altLang="zh-TW" sz="1400" kern="100" dirty="0">
              <a:effectLst/>
              <a:latin typeface="Songti SC" panose="02010600040101010101" pitchFamily="2" charset="-122"/>
              <a:ea typeface="Songti SC" panose="02010600040101010101" pitchFamily="2" charset="-122"/>
            </a:endParaRPr>
          </a:p>
          <a:p>
            <a:pPr algn="just"/>
            <a:r>
              <a:rPr lang="zh-TW" altLang="zh-TW" sz="1400" kern="100" dirty="0">
                <a:effectLst/>
                <a:latin typeface="Songti SC" panose="02010600040101010101" pitchFamily="2" charset="-122"/>
                <a:ea typeface="Songti SC" panose="02010600040101010101" pitchFamily="2" charset="-122"/>
              </a:rPr>
              <a:t>健康报告：参与者进行干预前后的体重、血压、血糖、血脂等相关的生理指数数据。</a:t>
            </a:r>
          </a:p>
          <a:p>
            <a:pPr algn="just"/>
            <a:r>
              <a:rPr lang="en-US" altLang="zh-TW" sz="1400" kern="100" dirty="0">
                <a:effectLst/>
                <a:latin typeface="Songti SC" panose="02010600040101010101" pitchFamily="2" charset="-122"/>
                <a:ea typeface="Songti SC" panose="02010600040101010101" pitchFamily="2" charset="-122"/>
              </a:rPr>
              <a:t> </a:t>
            </a:r>
            <a:endParaRPr lang="zh-TW" altLang="zh-TW" sz="1400" kern="100" dirty="0">
              <a:effectLst/>
              <a:latin typeface="Songti SC" panose="02010600040101010101" pitchFamily="2" charset="-122"/>
              <a:ea typeface="Songti SC" panose="02010600040101010101" pitchFamily="2" charset="-122"/>
            </a:endParaRPr>
          </a:p>
          <a:p>
            <a:pPr algn="just"/>
            <a:r>
              <a:rPr lang="zh-TW" altLang="zh-TW" sz="1400" kern="100" dirty="0">
                <a:effectLst/>
                <a:latin typeface="Songti SC" panose="02010600040101010101" pitchFamily="2" charset="-122"/>
                <a:ea typeface="Songti SC" panose="02010600040101010101" pitchFamily="2" charset="-122"/>
              </a:rPr>
              <a:t>饮食与运动报告：监督与纪录参与者的饮食及运动计划，记录其进展与特殊事件。</a:t>
            </a:r>
          </a:p>
          <a:p>
            <a:pPr algn="just"/>
            <a:r>
              <a:rPr lang="en-US" altLang="zh-TW" sz="1400" kern="100" dirty="0">
                <a:effectLst/>
                <a:latin typeface="Songti SC" panose="02010600040101010101" pitchFamily="2" charset="-122"/>
                <a:ea typeface="Songti SC" panose="02010600040101010101" pitchFamily="2" charset="-122"/>
              </a:rPr>
              <a:t> </a:t>
            </a:r>
            <a:endParaRPr lang="zh-TW" altLang="zh-TW" sz="1400" kern="100" dirty="0">
              <a:effectLst/>
              <a:latin typeface="Songti SC" panose="02010600040101010101" pitchFamily="2" charset="-122"/>
              <a:ea typeface="Songti SC" panose="02010600040101010101" pitchFamily="2" charset="-122"/>
            </a:endParaRPr>
          </a:p>
          <a:p>
            <a:pPr algn="just"/>
            <a:r>
              <a:rPr lang="en-US" altLang="zh-TW" sz="1400" kern="100" dirty="0">
                <a:effectLst/>
                <a:latin typeface="Songti SC" panose="02010600040101010101" pitchFamily="2" charset="-122"/>
                <a:ea typeface="Songti SC" panose="02010600040101010101" pitchFamily="2" charset="-122"/>
              </a:rPr>
              <a:t>IPAQ</a:t>
            </a:r>
            <a:r>
              <a:rPr lang="zh-TW" altLang="zh-TW" sz="1400" kern="100" dirty="0">
                <a:effectLst/>
                <a:latin typeface="Songti SC" panose="02010600040101010101" pitchFamily="2" charset="-122"/>
                <a:ea typeface="Songti SC" panose="02010600040101010101" pitchFamily="2" charset="-122"/>
              </a:rPr>
              <a:t>短问卷</a:t>
            </a:r>
            <a:r>
              <a:rPr lang="zh-TW" altLang="en-US" sz="1400" kern="100" dirty="0">
                <a:latin typeface="Songti SC" panose="02010600040101010101" pitchFamily="2" charset="-122"/>
                <a:ea typeface="Songti SC" panose="02010600040101010101" pitchFamily="2" charset="-122"/>
              </a:rPr>
              <a:t>：</a:t>
            </a:r>
            <a:r>
              <a:rPr lang="zh-TW" altLang="zh-TW" sz="1400" kern="100" dirty="0">
                <a:effectLst/>
                <a:latin typeface="Songti SC" panose="02010600040101010101" pitchFamily="2" charset="-122"/>
                <a:ea typeface="Songti SC" panose="02010600040101010101" pitchFamily="2" charset="-122"/>
              </a:rPr>
              <a:t>了解参与者身体活动情况。</a:t>
            </a:r>
          </a:p>
        </p:txBody>
      </p:sp>
      <p:sp>
        <p:nvSpPr>
          <p:cNvPr id="4" name="燕尾形 39">
            <a:extLst>
              <a:ext uri="{FF2B5EF4-FFF2-40B4-BE49-F238E27FC236}">
                <a16:creationId xmlns:a16="http://schemas.microsoft.com/office/drawing/2014/main" id="{4F2A9904-C4FD-C5AF-F626-7E356FCCC123}"/>
              </a:ext>
            </a:extLst>
          </p:cNvPr>
          <p:cNvSpPr/>
          <p:nvPr/>
        </p:nvSpPr>
        <p:spPr>
          <a:xfrm>
            <a:off x="1085110" y="4166186"/>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sp>
        <p:nvSpPr>
          <p:cNvPr id="5" name="矩形 4">
            <a:extLst>
              <a:ext uri="{FF2B5EF4-FFF2-40B4-BE49-F238E27FC236}">
                <a16:creationId xmlns:a16="http://schemas.microsoft.com/office/drawing/2014/main" id="{5CB96BB4-F516-8A7C-6FBC-AE217DDAB666}"/>
              </a:ext>
            </a:extLst>
          </p:cNvPr>
          <p:cNvSpPr/>
          <p:nvPr/>
        </p:nvSpPr>
        <p:spPr>
          <a:xfrm>
            <a:off x="1610292" y="4062220"/>
            <a:ext cx="1346522" cy="403959"/>
          </a:xfrm>
          <a:prstGeom prst="rect">
            <a:avLst/>
          </a:prstGeom>
        </p:spPr>
        <p:txBody>
          <a:bodyPr wrap="none" lIns="95250" tIns="47626" rIns="95250" bIns="47626">
            <a:spAutoFit/>
          </a:bodyPr>
          <a:lstStyle/>
          <a:p>
            <a:r>
              <a:rPr lang="zh-TW" altLang="zh-TW" sz="2000" b="1" dirty="0">
                <a:effectLst/>
                <a:latin typeface="Songti SC" panose="02010600040101010101" pitchFamily="2" charset="-122"/>
                <a:ea typeface="Songti SC" panose="02010600040101010101" pitchFamily="2" charset="-122"/>
                <a:cs typeface="Times New Roman" panose="02020603050405020304" pitchFamily="18" charset="0"/>
              </a:rPr>
              <a:t>数据</a:t>
            </a:r>
            <a:r>
              <a:rPr lang="zh-TW" altLang="en-US" sz="2000" b="1" dirty="0">
                <a:effectLst/>
                <a:latin typeface="Songti SC" panose="02010600040101010101" pitchFamily="2" charset="-122"/>
                <a:ea typeface="Songti SC" panose="02010600040101010101" pitchFamily="2" charset="-122"/>
                <a:cs typeface="Times New Roman" panose="02020603050405020304" pitchFamily="18" charset="0"/>
              </a:rPr>
              <a:t>种类 </a:t>
            </a:r>
            <a:r>
              <a:rPr lang="zh-TW" altLang="zh-TW" sz="2000" b="1" dirty="0">
                <a:effectLst/>
                <a:latin typeface="Songti SC" panose="02010600040101010101" pitchFamily="2" charset="-122"/>
                <a:ea typeface="Songti SC" panose="02010600040101010101" pitchFamily="2" charset="-122"/>
              </a:rPr>
              <a:t> </a:t>
            </a:r>
            <a:endParaRPr lang="zh-CN" sz="2000" b="1" dirty="0">
              <a:latin typeface="Songti SC" panose="02010600040101010101" pitchFamily="2" charset="-122"/>
              <a:ea typeface="Songti SC" panose="02010600040101010101" pitchFamily="2" charset="-122"/>
            </a:endParaRPr>
          </a:p>
        </p:txBody>
      </p:sp>
      <p:sp>
        <p:nvSpPr>
          <p:cNvPr id="6" name="文字方塊 5">
            <a:extLst>
              <a:ext uri="{FF2B5EF4-FFF2-40B4-BE49-F238E27FC236}">
                <a16:creationId xmlns:a16="http://schemas.microsoft.com/office/drawing/2014/main" id="{48CFD391-F5B9-D54F-CDC6-346C99C32BA6}"/>
              </a:ext>
            </a:extLst>
          </p:cNvPr>
          <p:cNvSpPr txBox="1"/>
          <p:nvPr/>
        </p:nvSpPr>
        <p:spPr>
          <a:xfrm>
            <a:off x="1610292" y="4634526"/>
            <a:ext cx="9090365" cy="1600438"/>
          </a:xfrm>
          <a:prstGeom prst="rect">
            <a:avLst/>
          </a:prstGeom>
          <a:noFill/>
        </p:spPr>
        <p:txBody>
          <a:bodyPr wrap="square">
            <a:spAutoFit/>
          </a:bodyPr>
          <a:lstStyle/>
          <a:p>
            <a:pPr algn="just"/>
            <a:r>
              <a:rPr lang="zh-TW" altLang="zh-TW" sz="1400" kern="100" dirty="0">
                <a:effectLst/>
                <a:latin typeface="Songti SC" panose="02010600040101010101" pitchFamily="2" charset="-122"/>
                <a:ea typeface="Songti SC" panose="02010600040101010101" pitchFamily="2" charset="-122"/>
              </a:rPr>
              <a:t>基本资料：包含参与者的年龄、性别、身高等。</a:t>
            </a:r>
          </a:p>
          <a:p>
            <a:pPr algn="just"/>
            <a:r>
              <a:rPr lang="en-US" altLang="zh-TW" sz="1400" kern="100" dirty="0">
                <a:effectLst/>
                <a:latin typeface="Songti SC" panose="02010600040101010101" pitchFamily="2" charset="-122"/>
                <a:ea typeface="Songti SC" panose="02010600040101010101" pitchFamily="2" charset="-122"/>
              </a:rPr>
              <a:t> </a:t>
            </a:r>
            <a:endParaRPr lang="zh-TW" altLang="zh-TW" sz="1400" kern="100" dirty="0">
              <a:effectLst/>
              <a:latin typeface="Songti SC" panose="02010600040101010101" pitchFamily="2" charset="-122"/>
              <a:ea typeface="Songti SC" panose="02010600040101010101" pitchFamily="2" charset="-122"/>
            </a:endParaRPr>
          </a:p>
          <a:p>
            <a:pPr algn="just"/>
            <a:r>
              <a:rPr lang="zh-TW" altLang="zh-TW" sz="1400" kern="100" dirty="0">
                <a:effectLst/>
                <a:latin typeface="Songti SC" panose="02010600040101010101" pitchFamily="2" charset="-122"/>
                <a:ea typeface="Songti SC" panose="02010600040101010101" pitchFamily="2" charset="-122"/>
              </a:rPr>
              <a:t>生活习惯数据：包含参与者的日常活动与久坐时间、饮食习惯以及运动习惯等。</a:t>
            </a:r>
          </a:p>
          <a:p>
            <a:pPr algn="just"/>
            <a:r>
              <a:rPr lang="en-US" altLang="zh-TW" sz="1400" kern="100" dirty="0">
                <a:effectLst/>
                <a:latin typeface="Songti SC" panose="02010600040101010101" pitchFamily="2" charset="-122"/>
                <a:ea typeface="Songti SC" panose="02010600040101010101" pitchFamily="2" charset="-122"/>
              </a:rPr>
              <a:t> </a:t>
            </a:r>
            <a:endParaRPr lang="zh-TW" altLang="zh-TW" sz="1400" kern="100" dirty="0">
              <a:effectLst/>
              <a:latin typeface="Songti SC" panose="02010600040101010101" pitchFamily="2" charset="-122"/>
              <a:ea typeface="Songti SC" panose="02010600040101010101" pitchFamily="2" charset="-122"/>
            </a:endParaRPr>
          </a:p>
          <a:p>
            <a:pPr algn="just"/>
            <a:r>
              <a:rPr lang="zh-TW" altLang="zh-TW" sz="1400" kern="100" dirty="0">
                <a:effectLst/>
                <a:latin typeface="Songti SC" panose="02010600040101010101" pitchFamily="2" charset="-122"/>
                <a:ea typeface="Songti SC" panose="02010600040101010101" pitchFamily="2" charset="-122"/>
              </a:rPr>
              <a:t>生理指数数据：这包括参与者的体重、体脂率、肌肉质量、血压、血糖、血脂等指数。</a:t>
            </a:r>
          </a:p>
          <a:p>
            <a:pPr algn="just"/>
            <a:r>
              <a:rPr lang="en-US" altLang="zh-TW" sz="1400" kern="100" dirty="0">
                <a:effectLst/>
                <a:latin typeface="Songti SC" panose="02010600040101010101" pitchFamily="2" charset="-122"/>
                <a:ea typeface="Songti SC" panose="02010600040101010101" pitchFamily="2" charset="-122"/>
              </a:rPr>
              <a:t> </a:t>
            </a:r>
            <a:endParaRPr lang="zh-TW" altLang="zh-TW" sz="1400" kern="100" dirty="0">
              <a:effectLst/>
              <a:latin typeface="Songti SC" panose="02010600040101010101" pitchFamily="2" charset="-122"/>
              <a:ea typeface="Songti SC" panose="02010600040101010101" pitchFamily="2" charset="-122"/>
            </a:endParaRPr>
          </a:p>
          <a:p>
            <a:pPr algn="just"/>
            <a:r>
              <a:rPr lang="zh-TW" altLang="zh-TW" sz="1400" kern="100" dirty="0">
                <a:effectLst/>
                <a:latin typeface="Songti SC" panose="02010600040101010101" pitchFamily="2" charset="-122"/>
                <a:ea typeface="Songti SC" panose="02010600040101010101" pitchFamily="2" charset="-122"/>
              </a:rPr>
              <a:t>实验数据：包含饮食时间窗口的遵守度、阻力训练的进展与遵守度等。</a:t>
            </a:r>
          </a:p>
        </p:txBody>
      </p:sp>
    </p:spTree>
    <p:extLst>
      <p:ext uri="{BB962C8B-B14F-4D97-AF65-F5344CB8AC3E}">
        <p14:creationId xmlns:p14="http://schemas.microsoft.com/office/powerpoint/2010/main" val="59143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9911444" y="545564"/>
            <a:ext cx="1836080" cy="512545"/>
          </a:xfrm>
          <a:prstGeom prst="rect">
            <a:avLst/>
          </a:prstGeom>
        </p:spPr>
      </p:pic>
      <p:sp>
        <p:nvSpPr>
          <p:cNvPr id="22" name="矩形 21"/>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25" name="矩形 24"/>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12" name="文本框 31">
            <a:extLst>
              <a:ext uri="{FF2B5EF4-FFF2-40B4-BE49-F238E27FC236}">
                <a16:creationId xmlns:a16="http://schemas.microsoft.com/office/drawing/2014/main" id="{3704308B-71A3-DA53-E81D-363E760B1D11}"/>
              </a:ext>
            </a:extLst>
          </p:cNvPr>
          <p:cNvSpPr txBox="1"/>
          <p:nvPr/>
        </p:nvSpPr>
        <p:spPr>
          <a:xfrm>
            <a:off x="728720" y="508869"/>
            <a:ext cx="2031325" cy="646331"/>
          </a:xfrm>
          <a:prstGeom prst="rect">
            <a:avLst/>
          </a:prstGeom>
          <a:noFill/>
        </p:spPr>
        <p:txBody>
          <a:bodyPr wrap="none">
            <a:spAutoFit/>
          </a:bodyPr>
          <a:lstStyle/>
          <a:p>
            <a:r>
              <a:rPr lang="zh-CN" altLang="en-US" sz="3600" b="1" dirty="0">
                <a:latin typeface="Songti SC" panose="02010600040101010101" pitchFamily="2" charset="-122"/>
                <a:ea typeface="Songti SC" panose="02010600040101010101" pitchFamily="2" charset="-122"/>
              </a:rPr>
              <a:t>预期结果</a:t>
            </a:r>
          </a:p>
        </p:txBody>
      </p:sp>
      <p:grpSp>
        <p:nvGrpSpPr>
          <p:cNvPr id="7" name="群組 6">
            <a:extLst>
              <a:ext uri="{FF2B5EF4-FFF2-40B4-BE49-F238E27FC236}">
                <a16:creationId xmlns:a16="http://schemas.microsoft.com/office/drawing/2014/main" id="{1B2AE8A3-C889-8D0B-2845-8EEF7C4E9190}"/>
              </a:ext>
            </a:extLst>
          </p:cNvPr>
          <p:cNvGrpSpPr/>
          <p:nvPr/>
        </p:nvGrpSpPr>
        <p:grpSpPr>
          <a:xfrm>
            <a:off x="1085110" y="1991591"/>
            <a:ext cx="9712637" cy="894169"/>
            <a:chOff x="959552" y="1510913"/>
            <a:chExt cx="9712637" cy="894169"/>
          </a:xfrm>
        </p:grpSpPr>
        <p:sp>
          <p:nvSpPr>
            <p:cNvPr id="8" name="燕尾形 39">
              <a:extLst>
                <a:ext uri="{FF2B5EF4-FFF2-40B4-BE49-F238E27FC236}">
                  <a16:creationId xmlns:a16="http://schemas.microsoft.com/office/drawing/2014/main" id="{87453E34-2E26-3EB9-A9D7-013A88841404}"/>
                </a:ext>
              </a:extLst>
            </p:cNvPr>
            <p:cNvSpPr/>
            <p:nvPr/>
          </p:nvSpPr>
          <p:spPr>
            <a:xfrm>
              <a:off x="959552" y="1614879"/>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cxnSp>
          <p:nvCxnSpPr>
            <p:cNvPr id="9" name="直接连接符 51">
              <a:extLst>
                <a:ext uri="{FF2B5EF4-FFF2-40B4-BE49-F238E27FC236}">
                  <a16:creationId xmlns:a16="http://schemas.microsoft.com/office/drawing/2014/main" id="{465EFCF7-3008-FA7F-DCB0-160B400482EA}"/>
                </a:ext>
              </a:extLst>
            </p:cNvPr>
            <p:cNvCxnSpPr>
              <a:cxnSpLocks/>
            </p:cNvCxnSpPr>
            <p:nvPr/>
          </p:nvCxnSpPr>
          <p:spPr>
            <a:xfrm>
              <a:off x="1147242" y="2397435"/>
              <a:ext cx="9524947" cy="0"/>
            </a:xfrm>
            <a:prstGeom prst="line">
              <a:avLst/>
            </a:prstGeom>
            <a:ln w="6350">
              <a:solidFill>
                <a:schemeClr val="bg1">
                  <a:lumMod val="50000"/>
                </a:schemeClr>
              </a:solidFill>
              <a:prstDash val="dashDot"/>
              <a:miter/>
              <a:headEnd type="oval" w="med" len="med"/>
              <a:tailEnd type="oval" w="med" len="med"/>
            </a:ln>
          </p:spPr>
        </p:cxnSp>
        <p:sp>
          <p:nvSpPr>
            <p:cNvPr id="10" name="矩形 9">
              <a:extLst>
                <a:ext uri="{FF2B5EF4-FFF2-40B4-BE49-F238E27FC236}">
                  <a16:creationId xmlns:a16="http://schemas.microsoft.com/office/drawing/2014/main" id="{D81B5EB1-B158-010B-0ABA-58E76212A29E}"/>
                </a:ext>
              </a:extLst>
            </p:cNvPr>
            <p:cNvSpPr/>
            <p:nvPr/>
          </p:nvSpPr>
          <p:spPr>
            <a:xfrm>
              <a:off x="1484734" y="1510913"/>
              <a:ext cx="2308324" cy="403959"/>
            </a:xfrm>
            <a:prstGeom prst="rect">
              <a:avLst/>
            </a:prstGeom>
          </p:spPr>
          <p:txBody>
            <a:bodyPr wrap="none" lIns="95250" tIns="47626" rIns="95250" bIns="47626">
              <a:spAutoFit/>
            </a:bodyPr>
            <a:lstStyle/>
            <a:p>
              <a:r>
                <a:rPr lang="zh-TW" altLang="zh-TW" sz="2000" b="1" dirty="0">
                  <a:effectLst/>
                  <a:latin typeface="Songti SC" panose="02010600040101010101" pitchFamily="2" charset="-122"/>
                  <a:ea typeface="Songti SC" panose="02010600040101010101" pitchFamily="2" charset="-122"/>
                  <a:cs typeface="Times New Roman" panose="02020603050405020304" pitchFamily="18" charset="0"/>
                </a:rPr>
                <a:t>生理健康指数改变</a:t>
              </a:r>
              <a:r>
                <a:rPr lang="zh-TW" altLang="zh-TW" sz="2000" b="1" dirty="0">
                  <a:effectLst/>
                  <a:latin typeface="Songti SC" panose="02010600040101010101" pitchFamily="2" charset="-122"/>
                  <a:ea typeface="Songti SC" panose="02010600040101010101" pitchFamily="2" charset="-122"/>
                </a:rPr>
                <a:t> </a:t>
              </a:r>
              <a:endParaRPr lang="zh-CN" sz="2000" b="1" dirty="0">
                <a:latin typeface="Songti SC" panose="02010600040101010101" pitchFamily="2" charset="-122"/>
                <a:ea typeface="Songti SC" panose="02010600040101010101" pitchFamily="2" charset="-122"/>
              </a:endParaRPr>
            </a:p>
          </p:txBody>
        </p:sp>
        <p:sp>
          <p:nvSpPr>
            <p:cNvPr id="11" name="矩形 10">
              <a:extLst>
                <a:ext uri="{FF2B5EF4-FFF2-40B4-BE49-F238E27FC236}">
                  <a16:creationId xmlns:a16="http://schemas.microsoft.com/office/drawing/2014/main" id="{7A8221C0-D4B7-BBFD-9E2B-FB5CC6B0293A}"/>
                </a:ext>
              </a:extLst>
            </p:cNvPr>
            <p:cNvSpPr>
              <a:spLocks noChangeArrowheads="1"/>
            </p:cNvSpPr>
            <p:nvPr/>
          </p:nvSpPr>
          <p:spPr>
            <a:xfrm>
              <a:off x="1484734" y="1878013"/>
              <a:ext cx="8676188" cy="527069"/>
            </a:xfrm>
            <a:prstGeom prst="rect">
              <a:avLst/>
            </a:prstGeom>
            <a:noFill/>
            <a:ln>
              <a:noFill/>
            </a:ln>
          </p:spPr>
          <p:txBody>
            <a:bodyPr wrap="square" lIns="95250" tIns="47626" rIns="95250" bIns="47626">
              <a:spAutoFit/>
            </a:bodyPr>
            <a:lstStyle/>
            <a:p>
              <a:pPr algn="just">
                <a:spcBef>
                  <a:spcPct val="20000"/>
                </a:spcBef>
              </a:pPr>
              <a:r>
                <a:rPr lang="zh-TW" altLang="en-US" sz="1400" b="0" i="0" dirty="0">
                  <a:effectLst/>
                  <a:latin typeface="Songti SC" panose="02010600040101010101" pitchFamily="2" charset="-122"/>
                  <a:ea typeface="Songti SC" panose="02010600040101010101" pitchFamily="2" charset="-122"/>
                </a:rPr>
                <a:t>我们预期参与限时饮食与阻力训练的学生在生理健康指数（如体重、体脂率、血压、血糖和血脂等）上将有明显的改善。 </a:t>
              </a:r>
              <a:endParaRPr lang="zh-CN" sz="1400" dirty="0">
                <a:latin typeface="Songti SC" panose="02010600040101010101" pitchFamily="2" charset="-122"/>
                <a:ea typeface="Songti SC" panose="02010600040101010101" pitchFamily="2" charset="-122"/>
              </a:endParaRPr>
            </a:p>
          </p:txBody>
        </p:sp>
      </p:grpSp>
      <p:grpSp>
        <p:nvGrpSpPr>
          <p:cNvPr id="31" name="群組 30">
            <a:extLst>
              <a:ext uri="{FF2B5EF4-FFF2-40B4-BE49-F238E27FC236}">
                <a16:creationId xmlns:a16="http://schemas.microsoft.com/office/drawing/2014/main" id="{AD5B5D1A-23B9-6C52-7228-079459B6AB1A}"/>
              </a:ext>
            </a:extLst>
          </p:cNvPr>
          <p:cNvGrpSpPr/>
          <p:nvPr/>
        </p:nvGrpSpPr>
        <p:grpSpPr>
          <a:xfrm>
            <a:off x="1085110" y="3329114"/>
            <a:ext cx="9712637" cy="886522"/>
            <a:chOff x="959552" y="1510913"/>
            <a:chExt cx="9712637" cy="886522"/>
          </a:xfrm>
        </p:grpSpPr>
        <p:sp>
          <p:nvSpPr>
            <p:cNvPr id="32" name="燕尾形 39">
              <a:extLst>
                <a:ext uri="{FF2B5EF4-FFF2-40B4-BE49-F238E27FC236}">
                  <a16:creationId xmlns:a16="http://schemas.microsoft.com/office/drawing/2014/main" id="{399B0C74-93F6-7721-4A06-94F846DB1329}"/>
                </a:ext>
              </a:extLst>
            </p:cNvPr>
            <p:cNvSpPr/>
            <p:nvPr/>
          </p:nvSpPr>
          <p:spPr>
            <a:xfrm>
              <a:off x="959552" y="1614879"/>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cxnSp>
          <p:nvCxnSpPr>
            <p:cNvPr id="33" name="直接连接符 51">
              <a:extLst>
                <a:ext uri="{FF2B5EF4-FFF2-40B4-BE49-F238E27FC236}">
                  <a16:creationId xmlns:a16="http://schemas.microsoft.com/office/drawing/2014/main" id="{D80AA544-940E-03F6-6D90-23CFD0532F67}"/>
                </a:ext>
              </a:extLst>
            </p:cNvPr>
            <p:cNvCxnSpPr>
              <a:cxnSpLocks/>
            </p:cNvCxnSpPr>
            <p:nvPr/>
          </p:nvCxnSpPr>
          <p:spPr>
            <a:xfrm>
              <a:off x="1147242" y="2397435"/>
              <a:ext cx="9524947" cy="0"/>
            </a:xfrm>
            <a:prstGeom prst="line">
              <a:avLst/>
            </a:prstGeom>
            <a:ln w="6350">
              <a:solidFill>
                <a:schemeClr val="bg1">
                  <a:lumMod val="50000"/>
                </a:schemeClr>
              </a:solidFill>
              <a:prstDash val="dashDot"/>
              <a:miter/>
              <a:headEnd type="oval" w="med" len="med"/>
              <a:tailEnd type="oval" w="med" len="med"/>
            </a:ln>
          </p:spPr>
        </p:cxnSp>
        <p:sp>
          <p:nvSpPr>
            <p:cNvPr id="34" name="矩形 33">
              <a:extLst>
                <a:ext uri="{FF2B5EF4-FFF2-40B4-BE49-F238E27FC236}">
                  <a16:creationId xmlns:a16="http://schemas.microsoft.com/office/drawing/2014/main" id="{203CBE1E-A626-DA0F-649E-FE7ED364493A}"/>
                </a:ext>
              </a:extLst>
            </p:cNvPr>
            <p:cNvSpPr/>
            <p:nvPr/>
          </p:nvSpPr>
          <p:spPr>
            <a:xfrm>
              <a:off x="1484734" y="1510913"/>
              <a:ext cx="2051844" cy="403959"/>
            </a:xfrm>
            <a:prstGeom prst="rect">
              <a:avLst/>
            </a:prstGeom>
          </p:spPr>
          <p:txBody>
            <a:bodyPr wrap="none" lIns="95250" tIns="47626" rIns="95250" bIns="47626">
              <a:spAutoFit/>
            </a:bodyPr>
            <a:lstStyle/>
            <a:p>
              <a:r>
                <a:rPr lang="zh-TW" altLang="zh-TW" sz="2000" b="1" dirty="0">
                  <a:effectLst/>
                  <a:latin typeface="Songti SC" panose="02010600040101010101" pitchFamily="2" charset="-122"/>
                  <a:ea typeface="Songti SC" panose="02010600040101010101" pitchFamily="2" charset="-122"/>
                  <a:cs typeface="Times New Roman" panose="02020603050405020304" pitchFamily="18" charset="0"/>
                </a:rPr>
                <a:t>生活习惯的转变</a:t>
              </a:r>
              <a:r>
                <a:rPr lang="zh-TW" altLang="zh-TW" sz="2000" b="1" dirty="0">
                  <a:effectLst/>
                  <a:latin typeface="Songti SC" panose="02010600040101010101" pitchFamily="2" charset="-122"/>
                  <a:ea typeface="Songti SC" panose="02010600040101010101" pitchFamily="2" charset="-122"/>
                </a:rPr>
                <a:t> </a:t>
              </a:r>
              <a:endParaRPr lang="zh-CN" sz="2000" b="1" dirty="0">
                <a:latin typeface="Songti SC" panose="02010600040101010101" pitchFamily="2" charset="-122"/>
                <a:ea typeface="Songti SC" panose="02010600040101010101" pitchFamily="2" charset="-122"/>
              </a:endParaRPr>
            </a:p>
          </p:txBody>
        </p:sp>
        <p:sp>
          <p:nvSpPr>
            <p:cNvPr id="36" name="矩形 35">
              <a:extLst>
                <a:ext uri="{FF2B5EF4-FFF2-40B4-BE49-F238E27FC236}">
                  <a16:creationId xmlns:a16="http://schemas.microsoft.com/office/drawing/2014/main" id="{CB030D85-BC4C-F436-ADCF-DC70649D39FE}"/>
                </a:ext>
              </a:extLst>
            </p:cNvPr>
            <p:cNvSpPr>
              <a:spLocks noChangeArrowheads="1"/>
            </p:cNvSpPr>
            <p:nvPr/>
          </p:nvSpPr>
          <p:spPr>
            <a:xfrm>
              <a:off x="1484734" y="1954215"/>
              <a:ext cx="8676188" cy="311626"/>
            </a:xfrm>
            <a:prstGeom prst="rect">
              <a:avLst/>
            </a:prstGeom>
            <a:noFill/>
            <a:ln>
              <a:noFill/>
            </a:ln>
          </p:spPr>
          <p:txBody>
            <a:bodyPr wrap="square" lIns="95250" tIns="47626" rIns="95250" bIns="47626">
              <a:spAutoFit/>
            </a:bodyPr>
            <a:lstStyle/>
            <a:p>
              <a:pPr algn="just">
                <a:spcBef>
                  <a:spcPct val="20000"/>
                </a:spcBef>
              </a:pPr>
              <a:r>
                <a:rPr lang="zh-CN" altLang="en-US" sz="1400" dirty="0">
                  <a:effectLst/>
                  <a:latin typeface="Songti SC" panose="02010600040101010101" pitchFamily="2" charset="-122"/>
                  <a:ea typeface="Songti SC" panose="02010600040101010101" pitchFamily="2" charset="-122"/>
                  <a:cs typeface="Times New Roman" panose="02020603050405020304" pitchFamily="18" charset="0"/>
                </a:rPr>
                <a:t>我们期望能看到参与者在饮食和运动习惯上的变化，例如，适应规律的饮食习惯并持续进行阻力训练。</a:t>
              </a:r>
            </a:p>
          </p:txBody>
        </p:sp>
      </p:grpSp>
      <p:grpSp>
        <p:nvGrpSpPr>
          <p:cNvPr id="37" name="群組 36">
            <a:extLst>
              <a:ext uri="{FF2B5EF4-FFF2-40B4-BE49-F238E27FC236}">
                <a16:creationId xmlns:a16="http://schemas.microsoft.com/office/drawing/2014/main" id="{D5454269-6F22-C9AC-A24D-A50D460890E9}"/>
              </a:ext>
            </a:extLst>
          </p:cNvPr>
          <p:cNvGrpSpPr/>
          <p:nvPr/>
        </p:nvGrpSpPr>
        <p:grpSpPr>
          <a:xfrm>
            <a:off x="1085110" y="4666637"/>
            <a:ext cx="9712637" cy="886522"/>
            <a:chOff x="959552" y="1510913"/>
            <a:chExt cx="9712637" cy="886522"/>
          </a:xfrm>
        </p:grpSpPr>
        <p:sp>
          <p:nvSpPr>
            <p:cNvPr id="38" name="燕尾形 39">
              <a:extLst>
                <a:ext uri="{FF2B5EF4-FFF2-40B4-BE49-F238E27FC236}">
                  <a16:creationId xmlns:a16="http://schemas.microsoft.com/office/drawing/2014/main" id="{69895880-44E9-5A65-948C-CE6FF5468EB8}"/>
                </a:ext>
              </a:extLst>
            </p:cNvPr>
            <p:cNvSpPr/>
            <p:nvPr/>
          </p:nvSpPr>
          <p:spPr>
            <a:xfrm>
              <a:off x="959552" y="1614879"/>
              <a:ext cx="375375" cy="599986"/>
            </a:xfrm>
            <a:prstGeom prst="chevron">
              <a:avLst/>
            </a:prstGeom>
            <a:solidFill>
              <a:srgbClr val="9A0001"/>
            </a:solidFill>
            <a:ln>
              <a:noFill/>
            </a:ln>
          </p:spPr>
          <p:txBody>
            <a:bodyPr lIns="95260" tIns="47630" rIns="95260" bIns="47630" anchor="ctr"/>
            <a:lstStyle/>
            <a:p>
              <a:pPr algn="ctr"/>
              <a:endParaRPr lang="zh-CN" sz="2000">
                <a:solidFill>
                  <a:schemeClr val="tx1"/>
                </a:solidFill>
                <a:latin typeface="Songti SC" panose="02010600040101010101" pitchFamily="2" charset="-122"/>
                <a:ea typeface="Songti SC" panose="02010600040101010101" pitchFamily="2" charset="-122"/>
              </a:endParaRPr>
            </a:p>
          </p:txBody>
        </p:sp>
        <p:cxnSp>
          <p:nvCxnSpPr>
            <p:cNvPr id="39" name="直接连接符 51">
              <a:extLst>
                <a:ext uri="{FF2B5EF4-FFF2-40B4-BE49-F238E27FC236}">
                  <a16:creationId xmlns:a16="http://schemas.microsoft.com/office/drawing/2014/main" id="{322FB5E9-F98B-6223-D343-BF6C4D756856}"/>
                </a:ext>
              </a:extLst>
            </p:cNvPr>
            <p:cNvCxnSpPr>
              <a:cxnSpLocks/>
            </p:cNvCxnSpPr>
            <p:nvPr/>
          </p:nvCxnSpPr>
          <p:spPr>
            <a:xfrm>
              <a:off x="1147242" y="2397435"/>
              <a:ext cx="9524947" cy="0"/>
            </a:xfrm>
            <a:prstGeom prst="line">
              <a:avLst/>
            </a:prstGeom>
            <a:ln w="6350">
              <a:solidFill>
                <a:schemeClr val="bg1">
                  <a:lumMod val="50000"/>
                </a:schemeClr>
              </a:solidFill>
              <a:prstDash val="dashDot"/>
              <a:miter/>
              <a:headEnd type="oval" w="med" len="med"/>
              <a:tailEnd type="oval" w="med" len="med"/>
            </a:ln>
          </p:spPr>
        </p:cxnSp>
        <p:sp>
          <p:nvSpPr>
            <p:cNvPr id="40" name="矩形 39">
              <a:extLst>
                <a:ext uri="{FF2B5EF4-FFF2-40B4-BE49-F238E27FC236}">
                  <a16:creationId xmlns:a16="http://schemas.microsoft.com/office/drawing/2014/main" id="{EC89E08D-DE43-F3CC-AC7F-3EA28F065916}"/>
                </a:ext>
              </a:extLst>
            </p:cNvPr>
            <p:cNvSpPr/>
            <p:nvPr/>
          </p:nvSpPr>
          <p:spPr>
            <a:xfrm>
              <a:off x="1484734" y="1510913"/>
              <a:ext cx="2051844" cy="403959"/>
            </a:xfrm>
            <a:prstGeom prst="rect">
              <a:avLst/>
            </a:prstGeom>
          </p:spPr>
          <p:txBody>
            <a:bodyPr wrap="none" lIns="95250" tIns="47626" rIns="95250" bIns="47626">
              <a:spAutoFit/>
            </a:bodyPr>
            <a:lstStyle/>
            <a:p>
              <a:r>
                <a:rPr lang="zh-TW" altLang="zh-TW" sz="2000" b="1" dirty="0">
                  <a:effectLst/>
                  <a:latin typeface="Songti SC" panose="02010600040101010101" pitchFamily="2" charset="-122"/>
                  <a:ea typeface="Songti SC" panose="02010600040101010101" pitchFamily="2" charset="-122"/>
                  <a:cs typeface="Times New Roman" panose="02020603050405020304" pitchFamily="18" charset="0"/>
                </a:rPr>
                <a:t>久坐时间的减少</a:t>
              </a:r>
              <a:r>
                <a:rPr lang="zh-TW" altLang="zh-TW" sz="2000" b="1" dirty="0">
                  <a:effectLst/>
                  <a:latin typeface="Songti SC" panose="02010600040101010101" pitchFamily="2" charset="-122"/>
                  <a:ea typeface="Songti SC" panose="02010600040101010101" pitchFamily="2" charset="-122"/>
                </a:rPr>
                <a:t> </a:t>
              </a:r>
              <a:endParaRPr lang="zh-CN" sz="2000" b="1" dirty="0">
                <a:latin typeface="Songti SC" panose="02010600040101010101" pitchFamily="2" charset="-122"/>
                <a:ea typeface="Songti SC" panose="02010600040101010101" pitchFamily="2" charset="-122"/>
              </a:endParaRPr>
            </a:p>
          </p:txBody>
        </p:sp>
        <p:sp>
          <p:nvSpPr>
            <p:cNvPr id="41" name="矩形 40">
              <a:extLst>
                <a:ext uri="{FF2B5EF4-FFF2-40B4-BE49-F238E27FC236}">
                  <a16:creationId xmlns:a16="http://schemas.microsoft.com/office/drawing/2014/main" id="{2ED356D3-70FA-A725-6FA1-0E5019665FFA}"/>
                </a:ext>
              </a:extLst>
            </p:cNvPr>
            <p:cNvSpPr>
              <a:spLocks noChangeArrowheads="1"/>
            </p:cNvSpPr>
            <p:nvPr/>
          </p:nvSpPr>
          <p:spPr>
            <a:xfrm>
              <a:off x="1484734" y="1954214"/>
              <a:ext cx="8676188" cy="311626"/>
            </a:xfrm>
            <a:prstGeom prst="rect">
              <a:avLst/>
            </a:prstGeom>
            <a:noFill/>
            <a:ln>
              <a:noFill/>
            </a:ln>
          </p:spPr>
          <p:txBody>
            <a:bodyPr wrap="square" lIns="95250" tIns="47626" rIns="95250" bIns="47626">
              <a:spAutoFit/>
            </a:bodyPr>
            <a:lstStyle/>
            <a:p>
              <a:pPr algn="just"/>
              <a:r>
                <a:rPr lang="zh-TW" altLang="zh-TW" sz="1400" kern="100" dirty="0">
                  <a:effectLst/>
                  <a:latin typeface="Songti SC" panose="02010600040101010101" pitchFamily="2" charset="-122"/>
                  <a:ea typeface="Songti SC" panose="02010600040101010101" pitchFamily="2" charset="-122"/>
                </a:rPr>
                <a:t>由于阻力训练的实施，我们预期参与者的久坐时间将有所下降。</a:t>
              </a:r>
            </a:p>
          </p:txBody>
        </p:sp>
      </p:grpSp>
    </p:spTree>
    <p:extLst>
      <p:ext uri="{BB962C8B-B14F-4D97-AF65-F5344CB8AC3E}">
        <p14:creationId xmlns:p14="http://schemas.microsoft.com/office/powerpoint/2010/main" val="282025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94733" y="-148590"/>
            <a:ext cx="12516235" cy="7065094"/>
          </a:xfrm>
          <a:prstGeom prst="rect">
            <a:avLst/>
          </a:prstGeom>
          <a:solidFill>
            <a:srgbClr val="9A0001"/>
          </a:solidFill>
          <a:ln>
            <a:noFill/>
          </a:ln>
        </p:spPr>
        <p:txBody>
          <a:bodyPr anchor="ctr"/>
          <a:lstStyle/>
          <a:p>
            <a:pPr algn="ctr"/>
            <a:endParaRPr lang="zh-CN">
              <a:solidFill>
                <a:schemeClr val="lt1"/>
              </a:solidFill>
              <a:latin typeface="思源黑体 CN Light"/>
              <a:ea typeface="思源黑体 CN Light"/>
            </a:endParaRPr>
          </a:p>
        </p:txBody>
      </p:sp>
      <p:sp>
        <p:nvSpPr>
          <p:cNvPr id="37" name="矩形 36"/>
          <p:cNvSpPr/>
          <p:nvPr/>
        </p:nvSpPr>
        <p:spPr>
          <a:xfrm>
            <a:off x="-20217" y="-148591"/>
            <a:ext cx="997882" cy="7155177"/>
          </a:xfrm>
          <a:prstGeom prst="rect">
            <a:avLst/>
          </a:prstGeom>
          <a:solidFill>
            <a:srgbClr val="9A0001"/>
          </a:solidFill>
          <a:ln>
            <a:noFill/>
          </a:ln>
        </p:spPr>
        <p:txBody>
          <a:bodyPr anchor="ctr"/>
          <a:lstStyle/>
          <a:p>
            <a:pPr algn="ctr"/>
            <a:endParaRPr lang="zh-CN">
              <a:solidFill>
                <a:schemeClr val="lt1"/>
              </a:solidFill>
              <a:latin typeface="思源黑体 CN Light"/>
              <a:ea typeface="思源黑体 CN Light"/>
            </a:endParaRPr>
          </a:p>
        </p:txBody>
      </p:sp>
      <p:pic>
        <p:nvPicPr>
          <p:cNvPr id="3" name="图片 2"/>
          <p:cNvPicPr>
            <a:picLocks noChangeAspect="1"/>
          </p:cNvPicPr>
          <p:nvPr/>
        </p:nvPicPr>
        <p:blipFill rotWithShape="1">
          <a:blip r:embed="rId2"/>
          <a:srcRect l="57443"/>
          <a:stretch>
            <a:fillRect/>
          </a:stretch>
        </p:blipFill>
        <p:spPr>
          <a:xfrm>
            <a:off x="6888869" y="4832935"/>
            <a:ext cx="5342484" cy="2574825"/>
          </a:xfrm>
          <a:prstGeom prst="rect">
            <a:avLst/>
          </a:prstGeom>
        </p:spPr>
      </p:pic>
      <p:sp>
        <p:nvSpPr>
          <p:cNvPr id="7" name="文本框 6"/>
          <p:cNvSpPr txBox="1"/>
          <p:nvPr/>
        </p:nvSpPr>
        <p:spPr>
          <a:xfrm>
            <a:off x="2927572" y="2874999"/>
            <a:ext cx="6819364" cy="1107996"/>
          </a:xfrm>
          <a:prstGeom prst="rect">
            <a:avLst/>
          </a:prstGeom>
          <a:noFill/>
        </p:spPr>
        <p:txBody>
          <a:bodyPr wrap="square">
            <a:spAutoFit/>
          </a:bodyPr>
          <a:lstStyle/>
          <a:p>
            <a:pPr algn="ctr"/>
            <a:r>
              <a:rPr lang="zh-TW" altLang="en-US" sz="6600" b="1" i="0" dirty="0">
                <a:solidFill>
                  <a:schemeClr val="bg1"/>
                </a:solidFill>
                <a:effectLst/>
                <a:latin typeface="Songti SC" panose="02010600040101010101" pitchFamily="2" charset="-122"/>
                <a:ea typeface="Songti SC" panose="02010600040101010101" pitchFamily="2" charset="-122"/>
              </a:rPr>
              <a:t>谢谢大家</a:t>
            </a:r>
            <a:endParaRPr lang="zh-CN" sz="6600" b="1" dirty="0">
              <a:solidFill>
                <a:schemeClr val="bg1"/>
              </a:solidFill>
              <a:latin typeface="Songti SC" panose="02010600040101010101" pitchFamily="2" charset="-122"/>
              <a:ea typeface="Songti SC" panose="02010600040101010101" pitchFamily="2" charset="-122"/>
            </a:endParaRPr>
          </a:p>
        </p:txBody>
      </p:sp>
      <p:cxnSp>
        <p:nvCxnSpPr>
          <p:cNvPr id="11" name="直接连接符 10"/>
          <p:cNvCxnSpPr/>
          <p:nvPr/>
        </p:nvCxnSpPr>
        <p:spPr>
          <a:xfrm>
            <a:off x="5838313" y="4240505"/>
            <a:ext cx="997882" cy="0"/>
          </a:xfrm>
          <a:prstGeom prst="line">
            <a:avLst/>
          </a:prstGeom>
          <a:ln w="28575">
            <a:solidFill>
              <a:srgbClr val="9A0001"/>
            </a:solidFill>
            <a:prstDash val="solid"/>
            <a:miter/>
          </a:ln>
        </p:spPr>
      </p:cxnSp>
      <p:grpSp>
        <p:nvGrpSpPr>
          <p:cNvPr id="33" name="组合 32"/>
          <p:cNvGrpSpPr/>
          <p:nvPr/>
        </p:nvGrpSpPr>
        <p:grpSpPr>
          <a:xfrm>
            <a:off x="243229" y="1454778"/>
            <a:ext cx="507831" cy="3378157"/>
            <a:chOff x="381322" y="1266510"/>
            <a:chExt cx="507831" cy="3378157"/>
          </a:xfrm>
        </p:grpSpPr>
        <p:sp>
          <p:nvSpPr>
            <p:cNvPr id="34" name="文本框 33"/>
            <p:cNvSpPr txBox="1"/>
            <p:nvPr/>
          </p:nvSpPr>
          <p:spPr>
            <a:xfrm>
              <a:off x="381322" y="1266510"/>
              <a:ext cx="507831" cy="2900143"/>
            </a:xfrm>
            <a:prstGeom prst="rect">
              <a:avLst/>
            </a:prstGeom>
            <a:noFill/>
          </p:spPr>
          <p:txBody>
            <a:bodyPr vert="eaVert" wrap="square">
              <a:spAutoFit/>
            </a:bodyPr>
            <a:lstStyle/>
            <a:p>
              <a:r>
                <a:rPr lang="en-US" sz="2100">
                  <a:solidFill>
                    <a:schemeClr val="bg1"/>
                  </a:solidFill>
                  <a:latin typeface="方正粗黑宋简体" panose="02000000000000000000" charset="-122"/>
                  <a:ea typeface="方正粗黑宋简体" panose="02000000000000000000" charset="-122"/>
                </a:rPr>
                <a:t>Peking</a:t>
              </a:r>
              <a:r>
                <a:rPr lang="zh-CN" sz="2100">
                  <a:solidFill>
                    <a:schemeClr val="bg1"/>
                  </a:solidFill>
                  <a:latin typeface="方正粗黑宋简体" panose="02000000000000000000" charset="-122"/>
                  <a:ea typeface="方正粗黑宋简体" panose="02000000000000000000" charset="-122"/>
                </a:rPr>
                <a:t> </a:t>
              </a:r>
              <a:r>
                <a:rPr lang="en-US" sz="2100">
                  <a:solidFill>
                    <a:schemeClr val="bg1"/>
                  </a:solidFill>
                  <a:latin typeface="方正粗黑宋简体" panose="02000000000000000000" charset="-122"/>
                  <a:ea typeface="方正粗黑宋简体" panose="02000000000000000000" charset="-122"/>
                </a:rPr>
                <a:t>University</a:t>
              </a:r>
              <a:endParaRPr lang="zh-CN" sz="2100">
                <a:solidFill>
                  <a:schemeClr val="bg1"/>
                </a:solidFill>
                <a:latin typeface="方正粗黑宋简体" panose="02000000000000000000" charset="-122"/>
                <a:ea typeface="方正粗黑宋简体" panose="02000000000000000000" charset="-122"/>
              </a:endParaRPr>
            </a:p>
          </p:txBody>
        </p:sp>
        <p:cxnSp>
          <p:nvCxnSpPr>
            <p:cNvPr id="36" name="直接连接符 33"/>
            <p:cNvCxnSpPr/>
            <p:nvPr/>
          </p:nvCxnSpPr>
          <p:spPr>
            <a:xfrm>
              <a:off x="591504" y="3847938"/>
              <a:ext cx="0" cy="796729"/>
            </a:xfrm>
            <a:prstGeom prst="line">
              <a:avLst/>
            </a:prstGeom>
            <a:ln w="12700">
              <a:solidFill>
                <a:schemeClr val="bg1"/>
              </a:solidFill>
              <a:prstDash val="solid"/>
              <a:miter/>
            </a:ln>
          </p:spPr>
        </p:cxnSp>
      </p:grpSp>
      <p:pic>
        <p:nvPicPr>
          <p:cNvPr id="43" name="图片 42"/>
          <p:cNvPicPr>
            <a:picLocks noChangeAspect="1"/>
          </p:cNvPicPr>
          <p:nvPr/>
        </p:nvPicPr>
        <p:blipFill>
          <a:blip r:embed="rId3"/>
          <a:stretch>
            <a:fillRect/>
          </a:stretch>
        </p:blipFill>
        <p:spPr>
          <a:xfrm>
            <a:off x="9739991" y="458041"/>
            <a:ext cx="1758315" cy="4953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f20ff0d-cf6e-4b91-8b14-5af1414621ba"/>
  <p:tag name="COMMONDATA" val="eyJoZGlkIjoiNzM4ZTk1NmVhM2ZkYzA4ODg5NzNkYjY4YmE4MTdkNjA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1075</Words>
  <Application>Microsoft Macintosh PowerPoint</Application>
  <PresentationFormat>寬螢幕</PresentationFormat>
  <Paragraphs>49</Paragraphs>
  <Slides>7</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vt:i4>
      </vt:variant>
    </vt:vector>
  </HeadingPairs>
  <TitlesOfParts>
    <vt:vector size="15" baseType="lpstr">
      <vt:lpstr>方正粗黑宋简体</vt:lpstr>
      <vt:lpstr>思源黑体 CN Light</vt:lpstr>
      <vt:lpstr>等线</vt:lpstr>
      <vt:lpstr>等线 Light</vt:lpstr>
      <vt:lpstr>微软雅黑</vt:lpstr>
      <vt:lpstr>Songti SC</vt:lpstr>
      <vt:lpstr>Arial</vt:lpstr>
      <vt:lpstr>Office 主题​​</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HOYILING</cp:lastModifiedBy>
  <cp:revision>20</cp:revision>
  <dcterms:created xsi:type="dcterms:W3CDTF">2022-11-21T10:37:27Z</dcterms:created>
  <dcterms:modified xsi:type="dcterms:W3CDTF">2023-06-07T04:52:33Z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611354B2BC764A6399CE4BC2EB51DE9C</vt:lpwstr>
  </property>
  <property fmtid="{D5CDD505-2E9C-101B-9397-08002B2CF9AE}" pid="3" name="KSOProductBuildVer">
    <vt:lpwstr>2052-11.1.0.12763</vt:lpwstr>
  </property>
</Properties>
</file>