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80" r:id="rId2"/>
    <p:sldId id="384" r:id="rId3"/>
    <p:sldId id="490" r:id="rId4"/>
    <p:sldId id="491" r:id="rId5"/>
    <p:sldId id="492" r:id="rId6"/>
    <p:sldId id="493" r:id="rId7"/>
    <p:sldId id="494" r:id="rId8"/>
    <p:sldId id="521" r:id="rId9"/>
    <p:sldId id="522" r:id="rId10"/>
    <p:sldId id="496" r:id="rId11"/>
    <p:sldId id="497" r:id="rId12"/>
    <p:sldId id="523" r:id="rId13"/>
    <p:sldId id="498" r:id="rId14"/>
    <p:sldId id="524" r:id="rId15"/>
    <p:sldId id="499" r:id="rId16"/>
    <p:sldId id="525" r:id="rId17"/>
    <p:sldId id="526" r:id="rId18"/>
    <p:sldId id="527" r:id="rId19"/>
    <p:sldId id="500" r:id="rId20"/>
    <p:sldId id="528" r:id="rId21"/>
    <p:sldId id="502" r:id="rId22"/>
    <p:sldId id="529" r:id="rId23"/>
    <p:sldId id="530" r:id="rId24"/>
    <p:sldId id="505" r:id="rId25"/>
    <p:sldId id="531" r:id="rId26"/>
    <p:sldId id="506" r:id="rId27"/>
    <p:sldId id="532" r:id="rId28"/>
    <p:sldId id="507" r:id="rId29"/>
    <p:sldId id="535" r:id="rId30"/>
    <p:sldId id="534" r:id="rId31"/>
    <p:sldId id="533" r:id="rId32"/>
    <p:sldId id="508" r:id="rId33"/>
    <p:sldId id="509" r:id="rId34"/>
    <p:sldId id="536" r:id="rId35"/>
    <p:sldId id="510" r:id="rId36"/>
    <p:sldId id="537" r:id="rId37"/>
    <p:sldId id="545" r:id="rId38"/>
    <p:sldId id="538" r:id="rId39"/>
    <p:sldId id="539" r:id="rId40"/>
    <p:sldId id="515" r:id="rId41"/>
    <p:sldId id="540" r:id="rId42"/>
    <p:sldId id="541" r:id="rId43"/>
    <p:sldId id="542" r:id="rId44"/>
    <p:sldId id="543" r:id="rId45"/>
    <p:sldId id="544" r:id="rId46"/>
    <p:sldId id="38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0">
          <p15:clr>
            <a:srgbClr val="A4A3A4"/>
          </p15:clr>
        </p15:guide>
        <p15:guide id="2" orient="horz">
          <p15:clr>
            <a:srgbClr val="A4A3A4"/>
          </p15:clr>
        </p15:guide>
        <p15:guide id="3" orient="horz" pos="1260">
          <p15:clr>
            <a:srgbClr val="A4A3A4"/>
          </p15:clr>
        </p15:guide>
        <p15:guide id="4" orient="horz" pos="2571">
          <p15:clr>
            <a:srgbClr val="A4A3A4"/>
          </p15:clr>
        </p15:guide>
        <p15:guide id="5" orient="horz" pos="3570">
          <p15:clr>
            <a:srgbClr val="A4A3A4"/>
          </p15:clr>
        </p15:guide>
        <p15:guide id="6" orient="horz" pos="2892">
          <p15:clr>
            <a:srgbClr val="A4A3A4"/>
          </p15:clr>
        </p15:guide>
        <p15:guide id="7" orient="horz" pos="960">
          <p15:clr>
            <a:srgbClr val="A4A3A4"/>
          </p15:clr>
        </p15:guide>
        <p15:guide id="8" orient="horz" pos="1986">
          <p15:clr>
            <a:srgbClr val="A4A3A4"/>
          </p15:clr>
        </p15:guide>
        <p15:guide id="9" pos="2880">
          <p15:clr>
            <a:srgbClr val="A4A3A4"/>
          </p15:clr>
        </p15:guide>
        <p15:guide id="10" pos="3288">
          <p15:clr>
            <a:srgbClr val="A4A3A4"/>
          </p15:clr>
        </p15:guide>
        <p15:guide id="11" pos="4044">
          <p15:clr>
            <a:srgbClr val="A4A3A4"/>
          </p15:clr>
        </p15:guide>
        <p15:guide id="12" pos="30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FFCC66"/>
    <a:srgbClr val="FFFF99"/>
    <a:srgbClr val="FFCC99"/>
    <a:srgbClr val="B2B2B2"/>
    <a:srgbClr val="FF7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22" autoAdjust="0"/>
  </p:normalViewPr>
  <p:slideViewPr>
    <p:cSldViewPr snapToGrid="0">
      <p:cViewPr varScale="1">
        <p:scale>
          <a:sx n="69" d="100"/>
          <a:sy n="69" d="100"/>
        </p:scale>
        <p:origin x="1156" y="44"/>
      </p:cViewPr>
      <p:guideLst>
        <p:guide orient="horz" pos="3220"/>
        <p:guide orient="horz"/>
        <p:guide orient="horz" pos="1260"/>
        <p:guide orient="horz" pos="2571"/>
        <p:guide orient="horz" pos="3570"/>
        <p:guide orient="horz" pos="2892"/>
        <p:guide orient="horz" pos="960"/>
        <p:guide orient="horz" pos="1986"/>
        <p:guide pos="2880"/>
        <p:guide pos="3288"/>
        <p:guide pos="4044"/>
        <p:guide pos="30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2392C-2AC5-4681-8F9C-AF8C83AB3A36}" type="datetimeFigureOut">
              <a:rPr lang="en-US" smtClean="0"/>
              <a:pPr/>
              <a:t>7/10/2016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B5698-4F0C-4003-B851-E0635C1F033A}" type="slidenum">
              <a:rPr lang="en-US" smtClean="0"/>
              <a:pPr/>
              <a:t>‹#›</a:t>
            </a:fld>
            <a:endParaRPr lang="en-US"/>
          </a:p>
        </p:txBody>
      </p:sp>
    </p:spTree>
    <p:extLst>
      <p:ext uri="{BB962C8B-B14F-4D97-AF65-F5344CB8AC3E}">
        <p14:creationId xmlns:p14="http://schemas.microsoft.com/office/powerpoint/2010/main" val="299746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0B5698-4F0C-4003-B851-E0635C1F033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358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D4CBF-FE2B-4EEB-A116-4E1072D9541D}" type="datetimeFigureOut">
              <a:rPr lang="en-US" smtClean="0"/>
              <a:pPr/>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D4CBF-FE2B-4EEB-A116-4E1072D9541D}" type="datetimeFigureOut">
              <a:rPr lang="en-US" smtClean="0"/>
              <a:pPr/>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D4CBF-FE2B-4EEB-A116-4E1072D9541D}" type="datetimeFigureOut">
              <a:rPr lang="en-US" smtClean="0"/>
              <a:pPr/>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D4CBF-FE2B-4EEB-A116-4E1072D9541D}" type="datetimeFigureOut">
              <a:rPr lang="en-US" smtClean="0"/>
              <a:pPr/>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D4CBF-FE2B-4EEB-A116-4E1072D9541D}" type="datetimeFigureOut">
              <a:rPr lang="en-US" smtClean="0"/>
              <a:pPr/>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D4CBF-FE2B-4EEB-A116-4E1072D9541D}" type="datetimeFigureOut">
              <a:rPr lang="en-US" smtClean="0"/>
              <a:pPr/>
              <a:t>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D4CBF-FE2B-4EEB-A116-4E1072D9541D}" type="datetimeFigureOut">
              <a:rPr lang="en-US" smtClean="0"/>
              <a:pPr/>
              <a:t>7/10/2016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D4CBF-FE2B-4EEB-A116-4E1072D9541D}" type="datetimeFigureOut">
              <a:rPr lang="en-US" smtClean="0"/>
              <a:pPr/>
              <a:t>7/10/2016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D4CBF-FE2B-4EEB-A116-4E1072D9541D}" type="datetimeFigureOut">
              <a:rPr lang="en-US" smtClean="0"/>
              <a:pPr/>
              <a:t>7/10/2016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D4CBF-FE2B-4EEB-A116-4E1072D9541D}" type="datetimeFigureOut">
              <a:rPr lang="en-US" smtClean="0"/>
              <a:pPr/>
              <a:t>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D4CBF-FE2B-4EEB-A116-4E1072D9541D}" type="datetimeFigureOut">
              <a:rPr lang="en-US" smtClean="0"/>
              <a:pPr/>
              <a:t>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56A5B-ED81-4523-97B5-792F1553EF51}" type="slidenum">
              <a:rPr lang="en-US" smtClean="0"/>
              <a:pPr/>
              <a:t>‹#›</a:t>
            </a:fld>
            <a:endParaRPr 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D4CBF-FE2B-4EEB-A116-4E1072D9541D}" type="datetimeFigureOut">
              <a:rPr lang="en-US" smtClean="0"/>
              <a:pPr/>
              <a:t>7/10/2016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56A5B-ED81-4523-97B5-792F1553EF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47650" y="496824"/>
            <a:ext cx="7875931" cy="6138470"/>
            <a:chOff x="247650" y="496824"/>
            <a:chExt cx="7875931" cy="6138470"/>
          </a:xfrm>
        </p:grpSpPr>
        <p:grpSp>
          <p:nvGrpSpPr>
            <p:cNvPr id="5" name="Group 4"/>
            <p:cNvGrpSpPr/>
            <p:nvPr/>
          </p:nvGrpSpPr>
          <p:grpSpPr>
            <a:xfrm>
              <a:off x="1018826" y="496824"/>
              <a:ext cx="7104755" cy="5568706"/>
              <a:chOff x="1018826" y="496824"/>
              <a:chExt cx="7104755" cy="5568706"/>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826" y="496824"/>
                <a:ext cx="7104755" cy="4951476"/>
              </a:xfrm>
              <a:prstGeom prst="rect">
                <a:avLst/>
              </a:prstGeom>
            </p:spPr>
          </p:pic>
          <p:sp>
            <p:nvSpPr>
              <p:cNvPr id="4" name="TextBox 3"/>
              <p:cNvSpPr txBox="1"/>
              <p:nvPr/>
            </p:nvSpPr>
            <p:spPr>
              <a:xfrm>
                <a:off x="3004039" y="5542310"/>
                <a:ext cx="3134330" cy="523220"/>
              </a:xfrm>
              <a:prstGeom prst="rect">
                <a:avLst/>
              </a:prstGeom>
              <a:noFill/>
            </p:spPr>
            <p:txBody>
              <a:bodyPr wrap="square" rtlCol="0">
                <a:spAutoFit/>
              </a:bodyPr>
              <a:lstStyle/>
              <a:p>
                <a:r>
                  <a:rPr lang="en-US" sz="2800" b="1" dirty="0" smtClean="0">
                    <a:solidFill>
                      <a:srgbClr val="FFCC66"/>
                    </a:solidFill>
                    <a:latin typeface="Felix Titling" pitchFamily="82" charset="0"/>
                  </a:rPr>
                  <a:t>TWO TO TANGO</a:t>
                </a:r>
                <a:endParaRPr lang="en-US" sz="2800" b="1" dirty="0">
                  <a:solidFill>
                    <a:srgbClr val="FFCC66"/>
                  </a:solidFill>
                  <a:latin typeface="Felix Titling" pitchFamily="82" charset="0"/>
                </a:endParaRPr>
              </a:p>
            </p:txBody>
          </p:sp>
        </p:grpSp>
        <p:sp>
          <p:nvSpPr>
            <p:cNvPr id="6" name="TextBox 5"/>
            <p:cNvSpPr txBox="1"/>
            <p:nvPr/>
          </p:nvSpPr>
          <p:spPr>
            <a:xfrm>
              <a:off x="247650" y="6419850"/>
              <a:ext cx="2247731" cy="215444"/>
            </a:xfrm>
            <a:prstGeom prst="rect">
              <a:avLst/>
            </a:prstGeom>
            <a:noFill/>
          </p:spPr>
          <p:txBody>
            <a:bodyPr wrap="none" rtlCol="0">
              <a:spAutoFit/>
            </a:bodyPr>
            <a:lstStyle/>
            <a:p>
              <a:r>
                <a:rPr lang="en-US" sz="800" dirty="0" smtClean="0">
                  <a:solidFill>
                    <a:schemeClr val="tx1">
                      <a:lumMod val="65000"/>
                      <a:lumOff val="35000"/>
                    </a:schemeClr>
                  </a:solidFill>
                </a:rPr>
                <a:t>© 2011 </a:t>
              </a:r>
              <a:r>
                <a:rPr lang="en-US" sz="800" dirty="0" smtClean="0">
                  <a:solidFill>
                    <a:schemeClr val="tx1">
                      <a:lumMod val="65000"/>
                      <a:lumOff val="35000"/>
                    </a:schemeClr>
                  </a:solidFill>
                  <a:cs typeface="Arial" pitchFamily="34" charset="0"/>
                </a:rPr>
                <a:t>John Vrooman </a:t>
              </a:r>
              <a:r>
                <a:rPr lang="en-US" sz="800" dirty="0" smtClean="0">
                  <a:solidFill>
                    <a:schemeClr val="tx1">
                      <a:lumMod val="65000"/>
                      <a:lumOff val="35000"/>
                    </a:schemeClr>
                  </a:solidFill>
                </a:rPr>
                <a:t>Vanderbilt University  USA</a:t>
              </a:r>
            </a:p>
          </p:txBody>
        </p:sp>
      </p:gr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78984862"/>
              </p:ext>
            </p:extLst>
          </p:nvPr>
        </p:nvGraphicFramePr>
        <p:xfrm>
          <a:off x="733424" y="470535"/>
          <a:ext cx="7584228" cy="569214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91515">
                <a:tc gridSpan="2">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dirty="0" smtClean="0">
                          <a:solidFill>
                            <a:srgbClr val="FFCC66"/>
                          </a:solidFill>
                          <a:latin typeface="Felix Titling" pitchFamily="82" charset="0"/>
                        </a:rPr>
                        <a:t>REVENUE</a:t>
                      </a:r>
                      <a:r>
                        <a:rPr lang="en-US" sz="2800" baseline="0" dirty="0" smtClean="0">
                          <a:solidFill>
                            <a:srgbClr val="FFCC66"/>
                          </a:solidFill>
                          <a:latin typeface="Felix Titling" pitchFamily="82" charset="0"/>
                        </a:rPr>
                        <a:t>-SHARING PARADOX</a:t>
                      </a:r>
                      <a:endParaRPr lang="en-US" sz="2800" dirty="0" smtClean="0">
                        <a:solidFill>
                          <a:srgbClr val="FFCC66"/>
                        </a:solidFill>
                        <a:latin typeface="Felix Titling" pitchFamily="82"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31432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The </a:t>
                      </a:r>
                      <a:r>
                        <a:rPr lang="en-US" sz="2000" i="1" kern="1200" dirty="0" smtClean="0">
                          <a:solidFill>
                            <a:schemeClr val="bg1"/>
                          </a:solidFill>
                          <a:latin typeface="Times New Roman" pitchFamily="18" charset="0"/>
                          <a:ea typeface="+mn-ea"/>
                          <a:cs typeface="Times New Roman" pitchFamily="18" charset="0"/>
                        </a:rPr>
                        <a:t>invariance proposition</a:t>
                      </a:r>
                      <a:r>
                        <a:rPr lang="en-US" sz="2000" kern="1200" dirty="0" smtClean="0">
                          <a:solidFill>
                            <a:schemeClr val="bg1"/>
                          </a:solidFill>
                          <a:latin typeface="Times New Roman" pitchFamily="18" charset="0"/>
                          <a:ea typeface="+mn-ea"/>
                          <a:cs typeface="Times New Roman" pitchFamily="18" charset="0"/>
                        </a:rPr>
                        <a:t> holds that competitive balance in a sports league will be the same with or without revenue sharing.</a:t>
                      </a:r>
                      <a:r>
                        <a:rPr lang="en-US" sz="2000" kern="1200" baseline="0" dirty="0" smtClean="0">
                          <a:solidFill>
                            <a:schemeClr val="bg1"/>
                          </a:solidFill>
                          <a:latin typeface="Times New Roman" pitchFamily="18" charset="0"/>
                          <a:ea typeface="+mn-ea"/>
                          <a:cs typeface="Times New Roman" pitchFamily="18" charset="0"/>
                        </a:rPr>
                        <a:t> R</a:t>
                      </a:r>
                      <a:r>
                        <a:rPr lang="en-US" sz="2000" kern="1200" dirty="0" smtClean="0">
                          <a:solidFill>
                            <a:schemeClr val="bg1"/>
                          </a:solidFill>
                          <a:latin typeface="Times New Roman" pitchFamily="18" charset="0"/>
                          <a:ea typeface="+mn-ea"/>
                          <a:cs typeface="Times New Roman" pitchFamily="18" charset="0"/>
                        </a:rPr>
                        <a:t>evenue sharing serves only to shift monopsony rent from players to owners. </a:t>
                      </a: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endParaRPr lang="en-US" sz="2000" i="1" kern="12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Consider a straight pool-sharing formula </a:t>
                      </a:r>
                      <a:r>
                        <a:rPr lang="en-US" sz="2000" i="1" kern="1200" dirty="0" smtClean="0">
                          <a:solidFill>
                            <a:srgbClr val="FFCC66"/>
                          </a:solidFill>
                          <a:latin typeface="Times New Roman" pitchFamily="18" charset="0"/>
                          <a:ea typeface="+mn-ea"/>
                          <a:cs typeface="Times New Roman" pitchFamily="18" charset="0"/>
                        </a:rPr>
                        <a:t>R</a:t>
                      </a:r>
                      <a:r>
                        <a:rPr lang="en-US" sz="2000" kern="1200" baseline="-25000" dirty="0" smtClean="0">
                          <a:solidFill>
                            <a:srgbClr val="FFCC66"/>
                          </a:solidFill>
                          <a:latin typeface="Times New Roman" pitchFamily="18" charset="0"/>
                          <a:ea typeface="+mn-ea"/>
                          <a:cs typeface="Times New Roman" pitchFamily="18" charset="0"/>
                        </a:rPr>
                        <a:t>1</a:t>
                      </a:r>
                      <a:r>
                        <a:rPr lang="en-US" sz="2000" i="1" kern="1200" dirty="0" smtClean="0">
                          <a:solidFill>
                            <a:srgbClr val="FFCC66"/>
                          </a:solidFill>
                          <a:latin typeface="Times New Roman" pitchFamily="18" charset="0"/>
                          <a:ea typeface="+mn-ea"/>
                          <a:cs typeface="Times New Roman" pitchFamily="18" charset="0"/>
                        </a:rPr>
                        <a:t>' = </a:t>
                      </a:r>
                      <a:r>
                        <a:rPr lang="en-US" sz="2000" i="1" kern="1200" dirty="0" smtClean="0">
                          <a:solidFill>
                            <a:srgbClr val="FFCC66"/>
                          </a:solidFill>
                          <a:latin typeface="Symbol" pitchFamily="18" charset="2"/>
                          <a:ea typeface="+mn-ea"/>
                          <a:cs typeface="Times New Roman" pitchFamily="18" charset="0"/>
                        </a:rPr>
                        <a:t>a</a:t>
                      </a:r>
                      <a:r>
                        <a:rPr lang="en-US" sz="2000" i="1" kern="1200" dirty="0" smtClean="0">
                          <a:solidFill>
                            <a:srgbClr val="FFCC66"/>
                          </a:solidFill>
                          <a:latin typeface="Times New Roman" pitchFamily="18" charset="0"/>
                          <a:ea typeface="+mn-ea"/>
                          <a:cs typeface="Times New Roman" pitchFamily="18" charset="0"/>
                        </a:rPr>
                        <a:t> R</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 + </a:t>
                      </a:r>
                      <a:r>
                        <a:rPr lang="en-US" sz="2000" kern="1200" dirty="0" smtClean="0">
                          <a:solidFill>
                            <a:srgbClr val="FFCC66"/>
                          </a:solidFill>
                          <a:latin typeface="Symbol" pitchFamily="18" charset="2"/>
                          <a:ea typeface="+mn-ea"/>
                          <a:cs typeface="Times New Roman" pitchFamily="18" charset="0"/>
                        </a:rPr>
                        <a:t>(1-</a:t>
                      </a:r>
                      <a:r>
                        <a:rPr lang="en-US" sz="2000" i="1" kern="1200" dirty="0" smtClean="0">
                          <a:solidFill>
                            <a:srgbClr val="FFCC66"/>
                          </a:solidFill>
                          <a:latin typeface="Symbol" pitchFamily="18" charset="2"/>
                          <a:ea typeface="+mn-ea"/>
                          <a:cs typeface="Times New Roman" pitchFamily="18" charset="0"/>
                        </a:rPr>
                        <a:t>a</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R</a:t>
                      </a:r>
                      <a:r>
                        <a:rPr lang="en-US" sz="2000" kern="1200" baseline="-25000" dirty="0" smtClean="0">
                          <a:solidFill>
                            <a:srgbClr val="FFCC66"/>
                          </a:solidFill>
                          <a:latin typeface="Times New Roman" pitchFamily="18" charset="0"/>
                          <a:ea typeface="+mn-ea"/>
                          <a:cs typeface="Times New Roman" pitchFamily="18" charset="0"/>
                        </a:rPr>
                        <a:t>1</a:t>
                      </a:r>
                      <a:r>
                        <a:rPr lang="en-US" sz="2000" i="1" kern="1200" dirty="0" smtClean="0">
                          <a:solidFill>
                            <a:srgbClr val="FFCC66"/>
                          </a:solidFill>
                          <a:latin typeface="Times New Roman" pitchFamily="18" charset="0"/>
                          <a:ea typeface="+mn-ea"/>
                          <a:cs typeface="Times New Roman" pitchFamily="18" charset="0"/>
                        </a:rPr>
                        <a:t>+R</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where each team blends an</a:t>
                      </a:r>
                      <a:r>
                        <a:rPr lang="en-US" sz="200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a</a:t>
                      </a:r>
                      <a:r>
                        <a:rPr lang="en-US" sz="2000" kern="1200" dirty="0" smtClean="0">
                          <a:solidFill>
                            <a:schemeClr val="bg1"/>
                          </a:solidFill>
                          <a:latin typeface="Times New Roman" pitchFamily="18" charset="0"/>
                          <a:ea typeface="+mn-ea"/>
                          <a:cs typeface="Times New Roman" pitchFamily="18" charset="0"/>
                        </a:rPr>
                        <a:t>-share of its home revenue with an </a:t>
                      </a:r>
                      <a:r>
                        <a:rPr lang="en-US" sz="2000" kern="1200" dirty="0" smtClean="0">
                          <a:solidFill>
                            <a:schemeClr val="bg1"/>
                          </a:solidFill>
                          <a:latin typeface="Symbol" pitchFamily="18" charset="2"/>
                          <a:ea typeface="+mn-ea"/>
                          <a:cs typeface="Times New Roman" pitchFamily="18" charset="0"/>
                        </a:rPr>
                        <a:t>(1-</a:t>
                      </a:r>
                      <a:r>
                        <a:rPr lang="en-US" sz="2000" i="1" kern="1200" dirty="0" smtClean="0">
                          <a:solidFill>
                            <a:schemeClr val="bg1"/>
                          </a:solidFill>
                          <a:latin typeface="Symbol" pitchFamily="18" charset="2"/>
                          <a:ea typeface="+mn-ea"/>
                          <a:cs typeface="Times New Roman" pitchFamily="18" charset="0"/>
                        </a:rPr>
                        <a:t>a</a:t>
                      </a:r>
                      <a:r>
                        <a:rPr lang="en-US" sz="2000" kern="1200" dirty="0" smtClean="0">
                          <a:solidFill>
                            <a:schemeClr val="bg1"/>
                          </a:solidFill>
                          <a:latin typeface="Times New Roman" pitchFamily="18" charset="0"/>
                          <a:ea typeface="+mn-ea"/>
                          <a:cs typeface="Times New Roman" pitchFamily="18" charset="0"/>
                        </a:rPr>
                        <a:t>)</a:t>
                      </a:r>
                      <a:r>
                        <a:rPr lang="en-US" sz="2000" kern="1200" baseline="0" dirty="0" smtClean="0">
                          <a:solidFill>
                            <a:schemeClr val="bg1"/>
                          </a:solidFill>
                          <a:latin typeface="Times New Roman" pitchFamily="18" charset="0"/>
                          <a:ea typeface="+mn-ea"/>
                          <a:cs typeface="Times New Roman" pitchFamily="18" charset="0"/>
                        </a:rPr>
                        <a:t> visiting-team </a:t>
                      </a:r>
                      <a:r>
                        <a:rPr lang="en-US" sz="2000" kern="1200" dirty="0" smtClean="0">
                          <a:solidFill>
                            <a:schemeClr val="bg1"/>
                          </a:solidFill>
                          <a:latin typeface="Times New Roman" pitchFamily="18" charset="0"/>
                          <a:ea typeface="+mn-ea"/>
                          <a:cs typeface="Times New Roman" pitchFamily="18" charset="0"/>
                        </a:rPr>
                        <a:t>share of a league revenue pool, where </a:t>
                      </a:r>
                      <a:r>
                        <a:rPr lang="en-US" sz="2000" i="1" kern="1200" dirty="0" smtClean="0">
                          <a:solidFill>
                            <a:schemeClr val="bg1"/>
                          </a:solidFill>
                          <a:latin typeface="Symbol" pitchFamily="18" charset="2"/>
                          <a:ea typeface="+mn-ea"/>
                          <a:cs typeface="Times New Roman" pitchFamily="18" charset="0"/>
                        </a:rPr>
                        <a:t>a</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WP MathA"/>
                        </a:rPr>
                        <a:t></a:t>
                      </a:r>
                      <a:r>
                        <a:rPr lang="en-US" sz="2000" kern="1200" dirty="0" smtClean="0">
                          <a:solidFill>
                            <a:schemeClr val="bg1"/>
                          </a:solidFill>
                          <a:latin typeface="Times New Roman" pitchFamily="18" charset="0"/>
                          <a:ea typeface="+mn-ea"/>
                          <a:cs typeface="Times New Roman" pitchFamily="18" charset="0"/>
                        </a:rPr>
                        <a:t> [0,1]. </a:t>
                      </a: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endParaRPr lang="en-US" sz="2000" kern="12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The zero-sum constraint implies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and </a:t>
                      </a:r>
                      <a:r>
                        <a:rPr lang="en-US" sz="2000" i="1" kern="1200" dirty="0" smtClean="0">
                          <a:solidFill>
                            <a:schemeClr val="bg1"/>
                          </a:solidFill>
                          <a:latin typeface="Times New Roman" pitchFamily="18" charset="0"/>
                          <a:ea typeface="+mn-ea"/>
                          <a:cs typeface="Times New Roman" pitchFamily="18" charset="0"/>
                        </a:rPr>
                        <a:t>closed league </a:t>
                      </a:r>
                      <a:r>
                        <a:rPr lang="en-US" sz="2000" i="1" kern="1200" dirty="0" smtClean="0">
                          <a:solidFill>
                            <a:schemeClr val="bg1"/>
                          </a:solidFill>
                          <a:latin typeface="Symbol" pitchFamily="18" charset="2"/>
                          <a:ea typeface="+mn-ea"/>
                          <a:cs typeface="Times New Roman" pitchFamily="18" charset="0"/>
                        </a:rPr>
                        <a:t>a</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sharing from (10) yields the</a:t>
                      </a:r>
                      <a:r>
                        <a:rPr lang="en-US" sz="2000" i="1"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solution for</a:t>
                      </a:r>
                      <a:r>
                        <a:rPr lang="en-US" sz="2000" i="1" kern="1200" dirty="0" smtClean="0">
                          <a:solidFill>
                            <a:schemeClr val="bg1"/>
                          </a:solidFill>
                          <a:latin typeface="Times New Roman" pitchFamily="18" charset="0"/>
                          <a:ea typeface="+mn-ea"/>
                          <a:cs typeface="Times New Roman" pitchFamily="18" charset="0"/>
                        </a:rPr>
                        <a:t> MR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 =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2</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err="1" smtClean="0">
                          <a:solidFill>
                            <a:schemeClr val="bg1"/>
                          </a:solidFill>
                          <a:latin typeface="Times New Roman" pitchFamily="18" charset="0"/>
                          <a:ea typeface="+mn-ea"/>
                          <a:cs typeface="Times New Roman" pitchFamily="18" charset="0"/>
                        </a:rPr>
                        <a:t>c'T</a:t>
                      </a:r>
                      <a:r>
                        <a:rPr lang="en-US" sz="2000" kern="1200" dirty="0" smtClean="0">
                          <a:solidFill>
                            <a:schemeClr val="bg1"/>
                          </a:solidFill>
                          <a:latin typeface="Times New Roman" pitchFamily="18" charset="0"/>
                          <a:ea typeface="+mn-ea"/>
                          <a:cs typeface="Times New Roman" pitchFamily="18" charset="0"/>
                        </a:rPr>
                        <a:t>:</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59385" marR="159385" marT="0" marB="0" anchor="ctr"/>
                </a:tc>
                <a:extLst>
                  <a:ext uri="{0D108BD9-81ED-4DB2-BD59-A6C34878D82A}">
                    <a16:rowId xmlns:a16="http://schemas.microsoft.com/office/drawing/2014/main" val="10001"/>
                  </a:ext>
                </a:extLst>
              </a:tr>
              <a:tr h="73342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as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Symbol"/>
                          <a:ea typeface="Times New Roman"/>
                          <a:cs typeface="Symbol"/>
                        </a:rPr>
                        <a:t> </a:t>
                      </a:r>
                      <a:r>
                        <a:rPr lang="en-US" sz="2000" dirty="0">
                          <a:solidFill>
                            <a:srgbClr val="FFCC66"/>
                          </a:solidFill>
                          <a:latin typeface="Times New Roman"/>
                          <a:ea typeface="Times New Roman"/>
                          <a:cs typeface="Times New Roman"/>
                        </a:rPr>
                        <a:t>+ (1</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a</a:t>
                      </a:r>
                      <a:r>
                        <a:rPr lang="en-US" sz="2000" dirty="0">
                          <a:solidFill>
                            <a:srgbClr val="FFCC66"/>
                          </a:solidFill>
                          <a:latin typeface="Times New Roman"/>
                          <a:ea typeface="Times New Roman"/>
                          <a:cs typeface="Times New Roman"/>
                        </a:rPr>
                        <a:t>)(</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Symbol"/>
                          <a:ea typeface="Times New Roman"/>
                          <a:cs typeface="Symbol"/>
                        </a:rPr>
                        <a:t> -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)/2 = </a:t>
                      </a:r>
                      <a:r>
                        <a:rPr lang="en-US" sz="2000" i="1" dirty="0">
                          <a:solidFill>
                            <a:srgbClr val="FFCC66"/>
                          </a:solidFill>
                          <a:latin typeface="Symbol"/>
                          <a:ea typeface="Times New Roman"/>
                          <a:cs typeface="Symbol"/>
                        </a:rPr>
                        <a:t>a</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(1</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a</a:t>
                      </a:r>
                      <a:r>
                        <a:rPr lang="en-US" sz="2000" dirty="0">
                          <a:solidFill>
                            <a:srgbClr val="FFCC66"/>
                          </a:solidFill>
                          <a:latin typeface="Times New Roman"/>
                          <a:ea typeface="Times New Roman"/>
                          <a:cs typeface="Times New Roman"/>
                        </a:rPr>
                        <a:t>)(</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Symbol"/>
                          <a:ea typeface="Times New Roman"/>
                          <a:cs typeface="Symbol"/>
                        </a:rPr>
                        <a:t> -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)/2</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(12)</a:t>
                      </a:r>
                    </a:p>
                  </a:txBody>
                  <a:tcPr marL="125730" marR="12573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3342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lt1"/>
                          </a:solidFill>
                          <a:latin typeface="Times New Roman" pitchFamily="18" charset="0"/>
                          <a:ea typeface="+mn-ea"/>
                          <a:cs typeface="Times New Roman" pitchFamily="18" charset="0"/>
                        </a:rPr>
                        <a:t>This yields the same</a:t>
                      </a:r>
                      <a:r>
                        <a:rPr lang="en-US" sz="2000" b="0" kern="1200" baseline="0" dirty="0" smtClean="0">
                          <a:solidFill>
                            <a:schemeClr val="lt1"/>
                          </a:solidFill>
                          <a:latin typeface="Times New Roman" pitchFamily="18" charset="0"/>
                          <a:ea typeface="+mn-ea"/>
                          <a:cs typeface="Times New Roman" pitchFamily="18" charset="0"/>
                        </a:rPr>
                        <a:t> </a:t>
                      </a:r>
                      <a:r>
                        <a:rPr lang="en-US" sz="2000" b="0" kern="1200" dirty="0" smtClean="0">
                          <a:solidFill>
                            <a:schemeClr val="lt1"/>
                          </a:solidFill>
                          <a:latin typeface="Times New Roman" pitchFamily="18" charset="0"/>
                          <a:ea typeface="+mn-ea"/>
                          <a:cs typeface="Times New Roman" pitchFamily="18" charset="0"/>
                        </a:rPr>
                        <a:t>balance </a:t>
                      </a:r>
                      <a:r>
                        <a:rPr lang="en-US" sz="2000" b="0" i="1" kern="1200" dirty="0" smtClean="0">
                          <a:solidFill>
                            <a:schemeClr val="lt1"/>
                          </a:solidFill>
                          <a:latin typeface="Times New Roman" pitchFamily="18" charset="0"/>
                          <a:ea typeface="+mn-ea"/>
                          <a:cs typeface="Times New Roman" pitchFamily="18" charset="0"/>
                        </a:rPr>
                        <a:t>w</a:t>
                      </a:r>
                      <a:r>
                        <a:rPr lang="en-US" sz="2000" b="0" kern="1200" baseline="-25000" dirty="0" smtClean="0">
                          <a:solidFill>
                            <a:schemeClr val="lt1"/>
                          </a:solidFill>
                          <a:latin typeface="Times New Roman" pitchFamily="18" charset="0"/>
                          <a:ea typeface="+mn-ea"/>
                          <a:cs typeface="Times New Roman" pitchFamily="18" charset="0"/>
                        </a:rPr>
                        <a:t>1</a:t>
                      </a:r>
                      <a:r>
                        <a:rPr lang="en-US" sz="2000" b="0" kern="1200" dirty="0" smtClean="0">
                          <a:solidFill>
                            <a:schemeClr val="lt1"/>
                          </a:solidFill>
                          <a:latin typeface="Times New Roman" pitchFamily="18" charset="0"/>
                          <a:ea typeface="+mn-ea"/>
                          <a:cs typeface="Times New Roman" pitchFamily="18" charset="0"/>
                        </a:rPr>
                        <a:t>/</a:t>
                      </a:r>
                      <a:r>
                        <a:rPr lang="en-US" sz="2000" b="0" i="1" kern="1200" dirty="0" smtClean="0">
                          <a:solidFill>
                            <a:schemeClr val="lt1"/>
                          </a:solidFill>
                          <a:latin typeface="Times New Roman" pitchFamily="18" charset="0"/>
                          <a:ea typeface="+mn-ea"/>
                          <a:cs typeface="Times New Roman" pitchFamily="18" charset="0"/>
                        </a:rPr>
                        <a:t>w</a:t>
                      </a:r>
                      <a:r>
                        <a:rPr lang="en-US" sz="2000" b="0" kern="1200" baseline="-25000" dirty="0" smtClean="0">
                          <a:solidFill>
                            <a:schemeClr val="lt1"/>
                          </a:solidFill>
                          <a:latin typeface="Times New Roman" pitchFamily="18" charset="0"/>
                          <a:ea typeface="+mn-ea"/>
                          <a:cs typeface="Times New Roman" pitchFamily="18" charset="0"/>
                        </a:rPr>
                        <a:t>2 </a:t>
                      </a:r>
                      <a:r>
                        <a:rPr lang="en-US" sz="2000" b="0" kern="1200" dirty="0" smtClean="0">
                          <a:solidFill>
                            <a:schemeClr val="lt1"/>
                          </a:solidFill>
                          <a:latin typeface="Symbol" pitchFamily="18" charset="2"/>
                          <a:ea typeface="+mn-ea"/>
                          <a:cs typeface="Times New Roman" pitchFamily="18" charset="0"/>
                        </a:rPr>
                        <a:t>=</a:t>
                      </a:r>
                      <a:r>
                        <a:rPr lang="en-US" sz="2000" b="0" kern="1200" baseline="0" dirty="0" smtClean="0">
                          <a:solidFill>
                            <a:schemeClr val="lt1"/>
                          </a:solidFill>
                          <a:latin typeface="Symbol" pitchFamily="18" charset="2"/>
                          <a:ea typeface="+mn-ea"/>
                          <a:cs typeface="Times New Roman" pitchFamily="18" charset="0"/>
                        </a:rPr>
                        <a:t> </a:t>
                      </a:r>
                      <a:r>
                        <a:rPr lang="en-US" sz="2000" b="0" i="1" kern="1200" dirty="0" smtClean="0">
                          <a:solidFill>
                            <a:schemeClr val="lt1"/>
                          </a:solidFill>
                          <a:latin typeface="Symbol" pitchFamily="18" charset="2"/>
                          <a:ea typeface="+mn-ea"/>
                          <a:cs typeface="Times New Roman" pitchFamily="18" charset="0"/>
                        </a:rPr>
                        <a:t>s</a:t>
                      </a:r>
                      <a:r>
                        <a:rPr lang="en-US" sz="2000" b="0" kern="1200" dirty="0" smtClean="0">
                          <a:solidFill>
                            <a:schemeClr val="lt1"/>
                          </a:solidFill>
                          <a:latin typeface="Times New Roman" pitchFamily="18" charset="0"/>
                          <a:ea typeface="+mn-ea"/>
                          <a:cs typeface="Times New Roman" pitchFamily="18" charset="0"/>
                        </a:rPr>
                        <a:t> as (10) regardless</a:t>
                      </a:r>
                      <a:r>
                        <a:rPr lang="en-US" sz="2000" b="0" kern="1200" baseline="0" dirty="0" smtClean="0">
                          <a:solidFill>
                            <a:schemeClr val="lt1"/>
                          </a:solidFill>
                          <a:latin typeface="Times New Roman" pitchFamily="18" charset="0"/>
                          <a:ea typeface="+mn-ea"/>
                          <a:cs typeface="Times New Roman" pitchFamily="18" charset="0"/>
                        </a:rPr>
                        <a:t> of </a:t>
                      </a:r>
                      <a:r>
                        <a:rPr lang="en-US" sz="2000" b="0" i="1" kern="1200" dirty="0" smtClean="0">
                          <a:solidFill>
                            <a:schemeClr val="lt1"/>
                          </a:solidFill>
                          <a:latin typeface="Symbol" pitchFamily="18" charset="2"/>
                          <a:ea typeface="+mn-ea"/>
                          <a:cs typeface="Times New Roman" pitchFamily="18" charset="0"/>
                        </a:rPr>
                        <a:t>a</a:t>
                      </a:r>
                      <a:r>
                        <a:rPr lang="en-US" sz="2000" b="0" i="1" kern="1200" dirty="0" smtClean="0">
                          <a:solidFill>
                            <a:schemeClr val="lt1"/>
                          </a:solidFill>
                          <a:latin typeface="Times New Roman" pitchFamily="18" charset="0"/>
                          <a:ea typeface="+mn-ea"/>
                          <a:cs typeface="Times New Roman" pitchFamily="18" charset="0"/>
                        </a:rPr>
                        <a:t>-</a:t>
                      </a:r>
                      <a:r>
                        <a:rPr lang="en-US" sz="2000" b="0" kern="1200" dirty="0" smtClean="0">
                          <a:solidFill>
                            <a:schemeClr val="lt1"/>
                          </a:solidFill>
                          <a:latin typeface="Times New Roman" pitchFamily="18" charset="0"/>
                          <a:ea typeface="+mn-ea"/>
                          <a:cs typeface="Times New Roman" pitchFamily="18" charset="0"/>
                        </a:rPr>
                        <a:t>share. The second term in (12) vanishes at league equilibrium </a:t>
                      </a:r>
                      <a:r>
                        <a:rPr lang="en-US" sz="2000" b="0" i="1" kern="1200" dirty="0" smtClean="0">
                          <a:solidFill>
                            <a:schemeClr val="lt1"/>
                          </a:solidFill>
                          <a:latin typeface="Symbol" pitchFamily="18" charset="2"/>
                          <a:ea typeface="+mn-ea"/>
                          <a:cs typeface="Times New Roman" pitchFamily="18" charset="0"/>
                        </a:rPr>
                        <a:t>s</a:t>
                      </a:r>
                      <a:r>
                        <a:rPr lang="en-US" sz="2000" b="0" i="1" kern="1200" dirty="0" smtClean="0">
                          <a:solidFill>
                            <a:schemeClr val="lt1"/>
                          </a:solidFill>
                          <a:latin typeface="Times New Roman" pitchFamily="18" charset="0"/>
                          <a:ea typeface="+mn-ea"/>
                          <a:cs typeface="Times New Roman" pitchFamily="18" charset="0"/>
                        </a:rPr>
                        <a:t>w</a:t>
                      </a:r>
                      <a:r>
                        <a:rPr lang="en-US" sz="2000" b="0" kern="1200" baseline="-25000" dirty="0" smtClean="0">
                          <a:solidFill>
                            <a:schemeClr val="lt1"/>
                          </a:solidFill>
                          <a:latin typeface="Times New Roman" pitchFamily="18" charset="0"/>
                          <a:ea typeface="+mn-ea"/>
                          <a:cs typeface="Times New Roman" pitchFamily="18" charset="0"/>
                        </a:rPr>
                        <a:t>2 </a:t>
                      </a:r>
                      <a:r>
                        <a:rPr lang="en-US" sz="2000" b="0" kern="1200" dirty="0" smtClean="0">
                          <a:solidFill>
                            <a:schemeClr val="lt1"/>
                          </a:solidFill>
                          <a:latin typeface="Times New Roman" pitchFamily="18" charset="0"/>
                          <a:ea typeface="+mn-ea"/>
                          <a:cs typeface="Times New Roman" pitchFamily="18" charset="0"/>
                        </a:rPr>
                        <a:t>= </a:t>
                      </a:r>
                      <a:r>
                        <a:rPr lang="en-US" sz="2000" b="0" i="1" kern="1200" dirty="0" smtClean="0">
                          <a:solidFill>
                            <a:schemeClr val="lt1"/>
                          </a:solidFill>
                          <a:latin typeface="Times New Roman" pitchFamily="18" charset="0"/>
                          <a:ea typeface="+mn-ea"/>
                          <a:cs typeface="Times New Roman" pitchFamily="18" charset="0"/>
                        </a:rPr>
                        <a:t>w</a:t>
                      </a:r>
                      <a:r>
                        <a:rPr lang="en-US" sz="2000" b="0" kern="1200" baseline="-25000" dirty="0" smtClean="0">
                          <a:solidFill>
                            <a:schemeClr val="lt1"/>
                          </a:solidFill>
                          <a:latin typeface="Times New Roman" pitchFamily="18" charset="0"/>
                          <a:ea typeface="+mn-ea"/>
                          <a:cs typeface="Times New Roman" pitchFamily="18" charset="0"/>
                        </a:rPr>
                        <a:t>1</a:t>
                      </a:r>
                      <a:r>
                        <a:rPr lang="en-US" sz="2000" b="0" kern="1200" dirty="0" smtClean="0">
                          <a:solidFill>
                            <a:schemeClr val="lt1"/>
                          </a:solidFill>
                          <a:latin typeface="Times New Roman" pitchFamily="18" charset="0"/>
                          <a:ea typeface="+mn-ea"/>
                          <a:cs typeface="Times New Roman" pitchFamily="18" charset="0"/>
                        </a:rPr>
                        <a:t>, and lower league payroll at </a:t>
                      </a:r>
                      <a:r>
                        <a:rPr lang="en-US" sz="2000" b="0" i="1" kern="1200" dirty="0" err="1" smtClean="0">
                          <a:solidFill>
                            <a:srgbClr val="FFCC66"/>
                          </a:solidFill>
                          <a:latin typeface="Times New Roman" pitchFamily="18" charset="0"/>
                          <a:ea typeface="+mn-ea"/>
                          <a:cs typeface="Times New Roman" pitchFamily="18" charset="0"/>
                        </a:rPr>
                        <a:t>c'T</a:t>
                      </a:r>
                      <a:r>
                        <a:rPr lang="en-US" sz="2000" b="0" kern="1200" dirty="0" smtClean="0">
                          <a:solidFill>
                            <a:srgbClr val="FFCC66"/>
                          </a:solidFill>
                          <a:latin typeface="Times New Roman" pitchFamily="18" charset="0"/>
                          <a:ea typeface="+mn-ea"/>
                          <a:cs typeface="Times New Roman" pitchFamily="18" charset="0"/>
                        </a:rPr>
                        <a:t> =</a:t>
                      </a:r>
                      <a:r>
                        <a:rPr lang="en-US" sz="2000" b="0" i="1" kern="1200" dirty="0" smtClean="0">
                          <a:solidFill>
                            <a:srgbClr val="FFCC66"/>
                          </a:solidFill>
                          <a:latin typeface="Times New Roman" pitchFamily="18" charset="0"/>
                          <a:ea typeface="+mn-ea"/>
                          <a:cs typeface="Times New Roman" pitchFamily="18" charset="0"/>
                        </a:rPr>
                        <a:t> </a:t>
                      </a:r>
                      <a:r>
                        <a:rPr lang="en-US" sz="2000" b="0" i="1" kern="1200" dirty="0" smtClean="0">
                          <a:solidFill>
                            <a:srgbClr val="FFCC66"/>
                          </a:solidFill>
                          <a:latin typeface="Symbol" pitchFamily="18" charset="2"/>
                          <a:ea typeface="+mn-ea"/>
                          <a:cs typeface="Times New Roman" pitchFamily="18" charset="0"/>
                        </a:rPr>
                        <a:t>as</a:t>
                      </a:r>
                      <a:r>
                        <a:rPr lang="en-US" sz="2000" b="0" i="1" kern="1200" dirty="0" smtClean="0">
                          <a:solidFill>
                            <a:srgbClr val="FFCC66"/>
                          </a:solidFill>
                          <a:latin typeface="Times New Roman" pitchFamily="18" charset="0"/>
                          <a:ea typeface="+mn-ea"/>
                          <a:cs typeface="Times New Roman" pitchFamily="18" charset="0"/>
                        </a:rPr>
                        <a:t>w</a:t>
                      </a:r>
                      <a:r>
                        <a:rPr lang="en-US" sz="2000" b="0" kern="1200" baseline="-25000" dirty="0" smtClean="0">
                          <a:solidFill>
                            <a:srgbClr val="FFCC66"/>
                          </a:solidFill>
                          <a:latin typeface="Times New Roman" pitchFamily="18" charset="0"/>
                          <a:ea typeface="+mn-ea"/>
                          <a:cs typeface="Times New Roman" pitchFamily="18" charset="0"/>
                        </a:rPr>
                        <a:t>2 </a:t>
                      </a:r>
                      <a:r>
                        <a:rPr lang="en-US" sz="2000" b="0" kern="1200" dirty="0" smtClean="0">
                          <a:solidFill>
                            <a:srgbClr val="FFCC66"/>
                          </a:solidFill>
                          <a:latin typeface="Times New Roman" pitchFamily="18" charset="0"/>
                          <a:ea typeface="+mn-ea"/>
                          <a:cs typeface="Times New Roman" pitchFamily="18" charset="0"/>
                        </a:rPr>
                        <a:t>= </a:t>
                      </a:r>
                      <a:r>
                        <a:rPr lang="en-US" sz="2000" b="0" i="1" kern="1200" dirty="0" smtClean="0">
                          <a:solidFill>
                            <a:srgbClr val="FFCC66"/>
                          </a:solidFill>
                          <a:latin typeface="Symbol" pitchFamily="18" charset="2"/>
                          <a:ea typeface="+mn-ea"/>
                          <a:cs typeface="Times New Roman" pitchFamily="18" charset="0"/>
                        </a:rPr>
                        <a:t>a</a:t>
                      </a:r>
                      <a:r>
                        <a:rPr lang="en-US" sz="2000" b="0" i="1" kern="1200" dirty="0" smtClean="0">
                          <a:solidFill>
                            <a:srgbClr val="FFCC66"/>
                          </a:solidFill>
                          <a:latin typeface="Times New Roman" pitchFamily="18" charset="0"/>
                          <a:ea typeface="+mn-ea"/>
                          <a:cs typeface="Times New Roman" pitchFamily="18" charset="0"/>
                        </a:rPr>
                        <a:t>w</a:t>
                      </a:r>
                      <a:r>
                        <a:rPr lang="en-US" sz="2000" b="0" kern="1200" baseline="-25000" dirty="0" smtClean="0">
                          <a:solidFill>
                            <a:srgbClr val="FFCC66"/>
                          </a:solidFill>
                          <a:latin typeface="Times New Roman" pitchFamily="18" charset="0"/>
                          <a:ea typeface="+mn-ea"/>
                          <a:cs typeface="Times New Roman" pitchFamily="18" charset="0"/>
                        </a:rPr>
                        <a:t>1</a:t>
                      </a:r>
                      <a:r>
                        <a:rPr lang="en-US" sz="2000" b="0" kern="1200" dirty="0" smtClean="0">
                          <a:solidFill>
                            <a:srgbClr val="FFCC66"/>
                          </a:solidFill>
                          <a:latin typeface="Times New Roman" pitchFamily="18" charset="0"/>
                          <a:ea typeface="+mn-ea"/>
                          <a:cs typeface="Times New Roman" pitchFamily="18" charset="0"/>
                        </a:rPr>
                        <a:t> = </a:t>
                      </a:r>
                      <a:r>
                        <a:rPr lang="en-US" sz="2000" b="0" i="1" kern="1200" dirty="0" smtClean="0">
                          <a:solidFill>
                            <a:srgbClr val="FFCC66"/>
                          </a:solidFill>
                          <a:latin typeface="Symbol" pitchFamily="18" charset="2"/>
                          <a:ea typeface="+mn-ea"/>
                          <a:cs typeface="Times New Roman" pitchFamily="18" charset="0"/>
                        </a:rPr>
                        <a:t>as</a:t>
                      </a:r>
                      <a:r>
                        <a:rPr lang="en-US" sz="2000" b="0" kern="1200" dirty="0" smtClean="0">
                          <a:solidFill>
                            <a:srgbClr val="FFCC66"/>
                          </a:solidFill>
                          <a:latin typeface="Symbol" pitchFamily="18" charset="2"/>
                          <a:ea typeface="+mn-ea"/>
                          <a:cs typeface="Times New Roman" pitchFamily="18" charset="0"/>
                        </a:rPr>
                        <a:t>/(1+</a:t>
                      </a:r>
                      <a:r>
                        <a:rPr lang="en-US" sz="2000" b="0" i="1" kern="1200" dirty="0" smtClean="0">
                          <a:solidFill>
                            <a:srgbClr val="FFCC66"/>
                          </a:solidFill>
                          <a:latin typeface="Symbol" pitchFamily="18" charset="2"/>
                          <a:ea typeface="+mn-ea"/>
                          <a:cs typeface="Times New Roman" pitchFamily="18" charset="0"/>
                        </a:rPr>
                        <a:t>s</a:t>
                      </a:r>
                      <a:r>
                        <a:rPr lang="en-US" sz="2000" b="0" kern="1200" dirty="0" smtClean="0">
                          <a:solidFill>
                            <a:srgbClr val="FFCC66"/>
                          </a:solidFill>
                          <a:latin typeface="Symbol" pitchFamily="18" charset="2"/>
                          <a:ea typeface="+mn-ea"/>
                          <a:cs typeface="Times New Roman" pitchFamily="18" charset="0"/>
                        </a:rPr>
                        <a:t>) </a:t>
                      </a:r>
                      <a:r>
                        <a:rPr lang="en-US" sz="2000" b="0" kern="1200" dirty="0" smtClean="0">
                          <a:solidFill>
                            <a:schemeClr val="lt1"/>
                          </a:solidFill>
                          <a:latin typeface="Times New Roman" pitchFamily="18" charset="0"/>
                          <a:ea typeface="+mn-ea"/>
                          <a:cs typeface="Times New Roman" pitchFamily="18" charset="0"/>
                        </a:rPr>
                        <a:t>reveals</a:t>
                      </a:r>
                      <a:r>
                        <a:rPr lang="en-US" sz="2000" b="0" kern="1200" baseline="0" dirty="0" smtClean="0">
                          <a:solidFill>
                            <a:schemeClr val="lt1"/>
                          </a:solidFill>
                          <a:latin typeface="Times New Roman" pitchFamily="18" charset="0"/>
                          <a:ea typeface="+mn-ea"/>
                          <a:cs typeface="Times New Roman" pitchFamily="18" charset="0"/>
                        </a:rPr>
                        <a:t> that the rate of </a:t>
                      </a:r>
                      <a:r>
                        <a:rPr lang="en-US" sz="2000" b="0" kern="1200" dirty="0" smtClean="0">
                          <a:solidFill>
                            <a:schemeClr val="lt1"/>
                          </a:solidFill>
                          <a:latin typeface="Times New Roman" pitchFamily="18" charset="0"/>
                          <a:ea typeface="+mn-ea"/>
                          <a:cs typeface="Times New Roman" pitchFamily="18" charset="0"/>
                        </a:rPr>
                        <a:t>exploitation is equal to the degree of revenue sharing (1</a:t>
                      </a:r>
                      <a:r>
                        <a:rPr lang="en-US" sz="2000" b="0" i="1" kern="1200" dirty="0" smtClean="0">
                          <a:solidFill>
                            <a:schemeClr val="lt1"/>
                          </a:solidFill>
                          <a:latin typeface="Times New Roman" pitchFamily="18" charset="0"/>
                          <a:ea typeface="+mn-ea"/>
                          <a:cs typeface="Times New Roman" pitchFamily="18" charset="0"/>
                        </a:rPr>
                        <a:t>-</a:t>
                      </a:r>
                      <a:r>
                        <a:rPr lang="en-US" sz="2000" b="0" i="1" kern="1200" dirty="0" smtClean="0">
                          <a:solidFill>
                            <a:schemeClr val="lt1"/>
                          </a:solidFill>
                          <a:latin typeface="Symbol" pitchFamily="18" charset="2"/>
                          <a:ea typeface="+mn-ea"/>
                          <a:cs typeface="Times New Roman" pitchFamily="18" charset="0"/>
                        </a:rPr>
                        <a:t>a</a:t>
                      </a:r>
                      <a:r>
                        <a:rPr lang="en-US" sz="2000" b="0" kern="1200" dirty="0" smtClean="0">
                          <a:solidFill>
                            <a:schemeClr val="lt1"/>
                          </a:solidFill>
                          <a:latin typeface="Times New Roman" pitchFamily="18" charset="0"/>
                          <a:ea typeface="+mn-ea"/>
                          <a:cs typeface="Times New Roman" pitchFamily="18" charset="0"/>
                        </a:rPr>
                        <a:t>). </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3718953556"/>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1524" y="893445"/>
          <a:ext cx="7584228" cy="5039995"/>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41148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lt1"/>
                          </a:solidFill>
                          <a:latin typeface="Times New Roman" pitchFamily="18" charset="0"/>
                          <a:ea typeface="+mn-ea"/>
                          <a:cs typeface="Times New Roman" pitchFamily="18" charset="0"/>
                        </a:rPr>
                        <a:t>	By comparison, the </a:t>
                      </a:r>
                      <a:r>
                        <a:rPr lang="en-US" sz="2000" b="0" i="1" kern="1200" dirty="0" smtClean="0">
                          <a:solidFill>
                            <a:schemeClr val="lt1"/>
                          </a:solidFill>
                          <a:latin typeface="Times New Roman" pitchFamily="18" charset="0"/>
                          <a:ea typeface="+mn-ea"/>
                          <a:cs typeface="Times New Roman" pitchFamily="18" charset="0"/>
                        </a:rPr>
                        <a:t>open-league</a:t>
                      </a:r>
                      <a:r>
                        <a:rPr lang="en-US" sz="2000" b="0" kern="1200" dirty="0" smtClean="0">
                          <a:solidFill>
                            <a:schemeClr val="lt1"/>
                          </a:solidFill>
                          <a:latin typeface="Times New Roman" pitchFamily="18" charset="0"/>
                          <a:ea typeface="+mn-ea"/>
                          <a:cs typeface="Times New Roman" pitchFamily="18" charset="0"/>
                        </a:rPr>
                        <a:t> revenue-sharing solution implies:</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76771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Symbol"/>
                          <a:ea typeface="Times New Roman"/>
                          <a:cs typeface="Symbol"/>
                        </a:rPr>
                        <a:t>2</a:t>
                      </a:r>
                      <a:r>
                        <a:rPr lang="en-US" sz="2000" i="1" dirty="0">
                          <a:solidFill>
                            <a:srgbClr val="FFCC66"/>
                          </a:solidFill>
                          <a:latin typeface="Symbol"/>
                          <a:ea typeface="Times New Roman"/>
                          <a:cs typeface="Symbol"/>
                        </a:rPr>
                        <a:t>a</a:t>
                      </a:r>
                      <a:r>
                        <a:rPr lang="en-US" sz="2000" dirty="0">
                          <a:solidFill>
                            <a:srgbClr val="FFCC66"/>
                          </a:solidFill>
                          <a:latin typeface="Symbol"/>
                          <a:ea typeface="Times New Roman"/>
                          <a:cs typeface="Symbol"/>
                        </a:rPr>
                        <a:t> (</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(1</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a</a:t>
                      </a:r>
                      <a:r>
                        <a:rPr lang="en-US" sz="2000" dirty="0">
                          <a:solidFill>
                            <a:srgbClr val="FFCC66"/>
                          </a:solidFill>
                          <a:latin typeface="Times New Roman"/>
                          <a:ea typeface="Times New Roman"/>
                          <a:cs typeface="Times New Roman"/>
                        </a:rPr>
                        <a:t>)</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 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Symbol"/>
                          <a:ea typeface="Times New Roman"/>
                          <a:cs typeface="Symbol"/>
                        </a:rPr>
                        <a:t>)(</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0</a:t>
                      </a: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(13)</a:t>
                      </a:r>
                    </a:p>
                  </a:txBody>
                  <a:tcPr marL="57150" marR="571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20027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If there is no revenue sharing (</a:t>
                      </a:r>
                      <a:r>
                        <a:rPr lang="en-US" sz="2000" i="1" kern="1200" dirty="0" smtClean="0">
                          <a:solidFill>
                            <a:schemeClr val="bg1"/>
                          </a:solidFill>
                          <a:latin typeface="Symbol" pitchFamily="18" charset="2"/>
                          <a:ea typeface="+mn-ea"/>
                          <a:cs typeface="Times New Roman" pitchFamily="18" charset="0"/>
                        </a:rPr>
                        <a:t>a</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1) then the second term vanishes and (13) reduces to the </a:t>
                      </a:r>
                      <a:r>
                        <a:rPr lang="en-US" sz="2000" i="1" kern="1200" dirty="0" smtClean="0">
                          <a:solidFill>
                            <a:schemeClr val="bg1"/>
                          </a:solidFill>
                          <a:latin typeface="Times New Roman" pitchFamily="18" charset="0"/>
                          <a:ea typeface="+mn-ea"/>
                          <a:cs typeface="Times New Roman" pitchFamily="18" charset="0"/>
                        </a:rPr>
                        <a:t>open league</a:t>
                      </a:r>
                      <a:r>
                        <a:rPr lang="en-US" sz="2000" kern="1200" dirty="0" smtClean="0">
                          <a:solidFill>
                            <a:schemeClr val="bg1"/>
                          </a:solidFill>
                          <a:latin typeface="Times New Roman" pitchFamily="18" charset="0"/>
                          <a:ea typeface="+mn-ea"/>
                          <a:cs typeface="Times New Roman" pitchFamily="18" charset="0"/>
                        </a:rPr>
                        <a:t> solution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 </a:t>
                      </a:r>
                      <a:r>
                        <a:rPr lang="en-US" sz="2000" kern="1200" baseline="30000" dirty="0" smtClean="0">
                          <a:solidFill>
                            <a:schemeClr val="bg1"/>
                          </a:solidFill>
                          <a:latin typeface="Times New Roman"/>
                          <a:ea typeface="+mn-ea"/>
                          <a:cs typeface="Times New Roman"/>
                          <a:sym typeface="WP TypographicSymbols"/>
                        </a:rPr>
                        <a:t>½</a:t>
                      </a:r>
                      <a:r>
                        <a:rPr lang="en-US" sz="2000" kern="1200" baseline="300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in</a:t>
                      </a:r>
                      <a:r>
                        <a:rPr lang="en-US" sz="2000" kern="1200" baseline="300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(11).</a:t>
                      </a:r>
                      <a:r>
                        <a:rPr lang="en-US" sz="2000" kern="1200" baseline="0" dirty="0" smtClean="0">
                          <a:solidFill>
                            <a:schemeClr val="bg1"/>
                          </a:solidFill>
                          <a:latin typeface="Times New Roman" pitchFamily="18" charset="0"/>
                          <a:ea typeface="+mn-ea"/>
                          <a:cs typeface="Times New Roman" pitchFamily="18" charset="0"/>
                        </a:rPr>
                        <a:t> A</a:t>
                      </a:r>
                      <a:r>
                        <a:rPr lang="en-US" sz="2000" kern="1200" dirty="0" smtClean="0">
                          <a:solidFill>
                            <a:schemeClr val="bg1"/>
                          </a:solidFill>
                          <a:latin typeface="Times New Roman" pitchFamily="18" charset="0"/>
                          <a:ea typeface="+mn-ea"/>
                          <a:cs typeface="Times New Roman" pitchFamily="18" charset="0"/>
                        </a:rPr>
                        <a:t>s league-sharing approaches a perfect syndicate (</a:t>
                      </a:r>
                      <a:r>
                        <a:rPr lang="en-US" sz="2000" i="1" kern="1200" dirty="0" smtClean="0">
                          <a:solidFill>
                            <a:schemeClr val="bg1"/>
                          </a:solidFill>
                          <a:latin typeface="Symbol" pitchFamily="18" charset="2"/>
                          <a:ea typeface="+mn-ea"/>
                          <a:cs typeface="Times New Roman" pitchFamily="18" charset="0"/>
                        </a:rPr>
                        <a:t>a</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0) the first term vanishes and the second term approaches the closed league solution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Times New Roman" pitchFamily="18" charset="0"/>
                          <a:ea typeface="+mn-ea"/>
                          <a:cs typeface="Times New Roman" pitchFamily="18" charset="0"/>
                        </a:rPr>
                        <a:t> in (10). At the limit (</a:t>
                      </a:r>
                      <a:r>
                        <a:rPr lang="en-US" sz="2000" i="1" kern="1200" dirty="0" smtClean="0">
                          <a:solidFill>
                            <a:schemeClr val="bg1"/>
                          </a:solidFill>
                          <a:latin typeface="Symbol" pitchFamily="18" charset="2"/>
                          <a:ea typeface="+mn-ea"/>
                          <a:cs typeface="Times New Roman" pitchFamily="18" charset="0"/>
                        </a:rPr>
                        <a:t>a</a:t>
                      </a:r>
                      <a:r>
                        <a:rPr lang="en-US" sz="2000" i="1" kern="1200" dirty="0" smtClean="0">
                          <a:solidFill>
                            <a:schemeClr val="bg1"/>
                          </a:solidFill>
                          <a:latin typeface="Times New Roman" pitchFamily="18" charset="0"/>
                          <a:ea typeface="+mn-ea"/>
                          <a:cs typeface="Times New Roman" pitchFamily="18" charset="0"/>
                        </a:rPr>
                        <a:t> = </a:t>
                      </a:r>
                      <a:r>
                        <a:rPr lang="en-US" sz="2000" kern="1200" dirty="0" smtClean="0">
                          <a:solidFill>
                            <a:schemeClr val="bg1"/>
                          </a:solidFill>
                          <a:latin typeface="Times New Roman" pitchFamily="18" charset="0"/>
                          <a:ea typeface="+mn-ea"/>
                          <a:cs typeface="Times New Roman" pitchFamily="18" charset="0"/>
                        </a:rPr>
                        <a:t>0) open and closed league solutions are identical</a:t>
                      </a:r>
                      <a:r>
                        <a:rPr lang="en-US" sz="2000" kern="1200" baseline="0" dirty="0" smtClean="0">
                          <a:solidFill>
                            <a:schemeClr val="bg1"/>
                          </a:solidFill>
                          <a:latin typeface="Times New Roman" pitchFamily="18" charset="0"/>
                          <a:ea typeface="+mn-ea"/>
                          <a:cs typeface="Times New Roman" pitchFamily="18" charset="0"/>
                        </a:rPr>
                        <a:t> and cost per unit of talent is reduced to reservation wage.</a:t>
                      </a:r>
                      <a:endParaRPr lang="en-US" sz="2000" kern="1200" baseline="-250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endParaRPr lang="en-US" sz="2000" kern="1200" baseline="-250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The invariance proposition still holds in a closed league, but revenue sharing in an open league actually </a:t>
                      </a:r>
                      <a:r>
                        <a:rPr lang="en-US" sz="2000" i="1" kern="1200" dirty="0" smtClean="0">
                          <a:solidFill>
                            <a:schemeClr val="bg1"/>
                          </a:solidFill>
                          <a:latin typeface="Times New Roman" pitchFamily="18" charset="0"/>
                          <a:ea typeface="+mn-ea"/>
                          <a:cs typeface="Times New Roman" pitchFamily="18" charset="0"/>
                        </a:rPr>
                        <a:t>reduces</a:t>
                      </a:r>
                      <a:r>
                        <a:rPr lang="en-US" sz="2000" kern="1200" dirty="0" smtClean="0">
                          <a:solidFill>
                            <a:schemeClr val="bg1"/>
                          </a:solidFill>
                          <a:latin typeface="Times New Roman" pitchFamily="18" charset="0"/>
                          <a:ea typeface="+mn-ea"/>
                          <a:cs typeface="Times New Roman" pitchFamily="18" charset="0"/>
                        </a:rPr>
                        <a:t> competitive balance. </a:t>
                      </a: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endParaRPr lang="en-US" sz="2000" kern="12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The counter-intuitive conclusion is that</a:t>
                      </a:r>
                      <a:r>
                        <a:rPr lang="en-US" sz="2000" kern="1200" baseline="0" dirty="0" smtClean="0">
                          <a:solidFill>
                            <a:schemeClr val="bg1"/>
                          </a:solidFill>
                          <a:latin typeface="Times New Roman" pitchFamily="18" charset="0"/>
                          <a:ea typeface="+mn-ea"/>
                          <a:cs typeface="Times New Roman" pitchFamily="18" charset="0"/>
                        </a:rPr>
                        <a:t> revenue sharing does not lead to competitive balance in either closed or open profit-max leagues, but it does create mutual disincentives that lead to the exploitation of talent.</a:t>
                      </a:r>
                      <a:endParaRPr lang="en-US" sz="2000" kern="1200" dirty="0" smtClean="0">
                        <a:solidFill>
                          <a:schemeClr val="bg1"/>
                        </a:solidFill>
                        <a:latin typeface="Times New Roman" pitchFamily="18" charset="0"/>
                        <a:ea typeface="+mn-ea"/>
                        <a:cs typeface="Times New Roman" pitchFamily="18" charset="0"/>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891693657"/>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4743" y="1025808"/>
            <a:ext cx="5535111" cy="4832149"/>
          </a:xfrm>
          <a:prstGeom prst="rect">
            <a:avLst/>
          </a:prstGeom>
        </p:spPr>
      </p:pic>
    </p:spTree>
    <p:extLst>
      <p:ext uri="{BB962C8B-B14F-4D97-AF65-F5344CB8AC3E}">
        <p14:creationId xmlns:p14="http://schemas.microsoft.com/office/powerpoint/2010/main" val="1947041847"/>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97119971"/>
              </p:ext>
            </p:extLst>
          </p:nvPr>
        </p:nvGraphicFramePr>
        <p:xfrm>
          <a:off x="781049" y="569595"/>
          <a:ext cx="7584228" cy="486918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8199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b="1" kern="1200" dirty="0" smtClean="0">
                          <a:solidFill>
                            <a:srgbClr val="FFCC66"/>
                          </a:solidFill>
                          <a:latin typeface="Felix Titling" pitchFamily="82" charset="0"/>
                          <a:ea typeface="+mn-ea"/>
                          <a:cs typeface="Times New Roman" pitchFamily="18" charset="0"/>
                        </a:rPr>
                        <a:t>SALARY CAP</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gridSpan="2">
                  <a:txBody>
                    <a:bodyPr/>
                    <a:lstStyle/>
                    <a:p>
                      <a:pPr algn="just"/>
                      <a:r>
                        <a:rPr lang="en-US" sz="2000" kern="1200" dirty="0" smtClean="0">
                          <a:solidFill>
                            <a:schemeClr val="bg1"/>
                          </a:solidFill>
                          <a:latin typeface="Times New Roman" pitchFamily="18" charset="0"/>
                          <a:ea typeface="+mn-ea"/>
                          <a:cs typeface="Times New Roman" pitchFamily="18" charset="0"/>
                        </a:rPr>
                        <a:t>A league-wide payroll cap constrains each team’s payroll to a constant </a:t>
                      </a:r>
                      <a:r>
                        <a:rPr lang="en-US" sz="2000" i="1" kern="1200" dirty="0" smtClean="0">
                          <a:solidFill>
                            <a:schemeClr val="bg1"/>
                          </a:solidFill>
                          <a:latin typeface="Symbol" pitchFamily="18" charset="2"/>
                          <a:ea typeface="+mn-ea"/>
                          <a:cs typeface="Times New Roman" pitchFamily="18" charset="0"/>
                        </a:rPr>
                        <a:t>l</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share of the average club’s revenue such that: </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1</a:t>
                      </a:r>
                      <a:r>
                        <a:rPr lang="en-US" sz="2000" i="1" kern="1200" dirty="0" smtClean="0">
                          <a:solidFill>
                            <a:srgbClr val="FFCC66"/>
                          </a:solidFill>
                          <a:latin typeface="Times New Roman" pitchFamily="18" charset="0"/>
                          <a:ea typeface="+mn-ea"/>
                          <a:cs typeface="Times New Roman" pitchFamily="18" charset="0"/>
                        </a:rPr>
                        <a:t>cT=</a:t>
                      </a:r>
                      <a:r>
                        <a:rPr lang="en-US" sz="2000" i="1" kern="1200" dirty="0" smtClean="0">
                          <a:solidFill>
                            <a:srgbClr val="FFCC66"/>
                          </a:solidFill>
                          <a:latin typeface="Symbol" pitchFamily="18" charset="2"/>
                          <a:ea typeface="+mn-ea"/>
                          <a:cs typeface="Times New Roman" pitchFamily="18" charset="0"/>
                        </a:rPr>
                        <a:t>l</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R</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R</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If </a:t>
                      </a:r>
                      <a:r>
                        <a:rPr lang="en-US" sz="2000" i="1" kern="1200" dirty="0" smtClean="0">
                          <a:solidFill>
                            <a:schemeClr val="bg1"/>
                          </a:solidFill>
                          <a:latin typeface="Times New Roman" pitchFamily="18" charset="0"/>
                          <a:ea typeface="+mn-ea"/>
                          <a:cs typeface="Times New Roman" pitchFamily="18" charset="0"/>
                        </a:rPr>
                        <a:t>CAP</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is defined as an </a:t>
                      </a:r>
                      <a:r>
                        <a:rPr lang="en-US" sz="2000" i="1" kern="1200" dirty="0" err="1" smtClean="0">
                          <a:solidFill>
                            <a:schemeClr val="bg1"/>
                          </a:solidFill>
                          <a:latin typeface="Times New Roman" pitchFamily="18" charset="0"/>
                          <a:ea typeface="+mn-ea"/>
                          <a:cs typeface="Times New Roman" pitchFamily="18" charset="0"/>
                        </a:rPr>
                        <a:t>iso</a:t>
                      </a:r>
                      <a:r>
                        <a:rPr lang="en-US" sz="2000" kern="1200" dirty="0" smtClean="0">
                          <a:solidFill>
                            <a:schemeClr val="bg1"/>
                          </a:solidFill>
                          <a:latin typeface="Times New Roman" pitchFamily="18" charset="0"/>
                          <a:ea typeface="+mn-ea"/>
                          <a:cs typeface="Times New Roman" pitchFamily="18" charset="0"/>
                        </a:rPr>
                        <a:t>-payroll constraint (locus of </a:t>
                      </a:r>
                      <a:r>
                        <a:rPr lang="en-US" sz="2000" i="1" kern="1200" dirty="0" smtClean="0">
                          <a:solidFill>
                            <a:schemeClr val="bg1"/>
                          </a:solidFill>
                          <a:latin typeface="Symbol" pitchFamily="18" charset="2"/>
                          <a:ea typeface="+mn-ea"/>
                          <a:cs typeface="Times New Roman" pitchFamily="18" charset="0"/>
                        </a:rPr>
                        <a:t>l</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)/2 for all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for team 1, the closed league solution becomes:</a:t>
                      </a:r>
                      <a:endParaRPr lang="en-US" sz="2000" kern="1200" dirty="0">
                        <a:solidFill>
                          <a:schemeClr val="bg1"/>
                        </a:solidFill>
                        <a:latin typeface="Times New Roman" pitchFamily="18" charset="0"/>
                        <a:ea typeface="+mn-ea"/>
                        <a:cs typeface="Times New Roman" pitchFamily="18"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76771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CAP</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MR</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a:t>
                      </a:r>
                      <a:r>
                        <a:rPr lang="en-US" sz="2000" i="1" dirty="0">
                          <a:solidFill>
                            <a:srgbClr val="FFCC66"/>
                          </a:solidFill>
                          <a:latin typeface="Symbol"/>
                          <a:ea typeface="Times New Roman"/>
                          <a:cs typeface="Symbol"/>
                        </a:rPr>
                        <a:t>l</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 </a:t>
                      </a:r>
                      <a:r>
                        <a:rPr lang="en-US" sz="2000" i="1" dirty="0" err="1">
                          <a:solidFill>
                            <a:srgbClr val="FFCC66"/>
                          </a:solidFill>
                          <a:latin typeface="Times New Roman"/>
                          <a:ea typeface="Times New Roman"/>
                          <a:cs typeface="Times New Roman"/>
                        </a:rPr>
                        <a:t>cT</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(14)</a:t>
                      </a:r>
                    </a:p>
                  </a:txBody>
                  <a:tcPr marL="57150" marR="571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0027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In order for the cap to constrain team 1, </a:t>
                      </a:r>
                      <a:r>
                        <a:rPr lang="en-US" sz="2000" i="1" kern="1200" dirty="0" smtClean="0">
                          <a:solidFill>
                            <a:schemeClr val="bg1"/>
                          </a:solidFill>
                          <a:latin typeface="Symbol" pitchFamily="18" charset="2"/>
                          <a:ea typeface="+mn-ea"/>
                          <a:cs typeface="Times New Roman" pitchFamily="18" charset="0"/>
                        </a:rPr>
                        <a:t>l </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Symbol" pitchFamily="18" charset="2"/>
                          <a:ea typeface="+mn-ea"/>
                          <a:cs typeface="Times New Roman" pitchFamily="18" charset="0"/>
                        </a:rPr>
                        <a:t> 4</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a:t>
                      </a:r>
                      <a:r>
                        <a:rPr lang="en-US" sz="2000" kern="1200" baseline="30000" dirty="0" smtClean="0">
                          <a:solidFill>
                            <a:schemeClr val="bg1"/>
                          </a:solidFill>
                          <a:latin typeface="Symbol" pitchFamily="18" charset="2"/>
                          <a:ea typeface="+mn-ea"/>
                          <a:cs typeface="Times New Roman" pitchFamily="18" charset="0"/>
                        </a:rPr>
                        <a:t>2</a:t>
                      </a:r>
                      <a:r>
                        <a:rPr lang="en-US" sz="2000" kern="1200" dirty="0" smtClean="0">
                          <a:solidFill>
                            <a:schemeClr val="bg1"/>
                          </a:solidFill>
                          <a:latin typeface="Symbol" pitchFamily="18" charset="2"/>
                          <a:ea typeface="+mn-ea"/>
                          <a:cs typeface="Times New Roman" pitchFamily="18" charset="0"/>
                        </a:rPr>
                        <a:t>/ [(1+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a:t>
                      </a:r>
                      <a:r>
                        <a:rPr lang="en-US" sz="2000" kern="1200" baseline="30000" dirty="0" smtClean="0">
                          <a:solidFill>
                            <a:schemeClr val="bg1"/>
                          </a:solidFill>
                          <a:latin typeface="Symbol" pitchFamily="18" charset="2"/>
                          <a:ea typeface="+mn-ea"/>
                          <a:cs typeface="Times New Roman" pitchFamily="18" charset="0"/>
                        </a:rPr>
                        <a:t>2</a:t>
                      </a:r>
                      <a:r>
                        <a:rPr lang="en-US" sz="2000" kern="1200" dirty="0" smtClean="0">
                          <a:solidFill>
                            <a:schemeClr val="bg1"/>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To achieve absolute balance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baseline="0" dirty="0" smtClean="0">
                          <a:solidFill>
                            <a:schemeClr val="bg1"/>
                          </a:solidFill>
                          <a:latin typeface="Times New Roman" pitchFamily="18" charset="0"/>
                          <a:ea typeface="+mn-ea"/>
                          <a:cs typeface="Times New Roman" pitchFamily="18" charset="0"/>
                        </a:rPr>
                        <a:t> the</a:t>
                      </a:r>
                      <a:r>
                        <a:rPr lang="en-US" sz="2000" kern="1200" dirty="0" smtClean="0">
                          <a:solidFill>
                            <a:schemeClr val="bg1"/>
                          </a:solidFill>
                          <a:latin typeface="Times New Roman" pitchFamily="18" charset="0"/>
                          <a:ea typeface="+mn-ea"/>
                          <a:cs typeface="Times New Roman" pitchFamily="18" charset="0"/>
                        </a:rPr>
                        <a:t> cap should be </a:t>
                      </a:r>
                      <a:r>
                        <a:rPr lang="en-US" sz="2000" i="1" kern="1200" dirty="0" smtClean="0">
                          <a:solidFill>
                            <a:schemeClr val="bg1"/>
                          </a:solidFill>
                          <a:latin typeface="Symbol" pitchFamily="18" charset="2"/>
                          <a:ea typeface="+mn-ea"/>
                          <a:cs typeface="Times New Roman" pitchFamily="18" charset="0"/>
                        </a:rPr>
                        <a:t>l </a:t>
                      </a:r>
                      <a:r>
                        <a:rPr lang="en-US" sz="2000" kern="1200" dirty="0" smtClean="0">
                          <a:solidFill>
                            <a:schemeClr val="bg1"/>
                          </a:solidFill>
                          <a:latin typeface="Symbol" pitchFamily="18" charset="2"/>
                          <a:ea typeface="+mn-ea"/>
                          <a:cs typeface="Times New Roman" pitchFamily="18" charset="0"/>
                        </a:rPr>
                        <a:t>= 1.33/(1+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 </a:t>
                      </a: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endParaRPr lang="en-US" sz="2000" kern="1200" dirty="0" smtClean="0">
                        <a:solidFill>
                          <a:schemeClr val="bg1"/>
                        </a:solidFill>
                        <a:latin typeface="Symbol" pitchFamily="18" charset="2"/>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The effect of the payroll cap on team 1’s profit is ambiguous, because gains from lower payroll are offset by revenue losses from fewer wins. Team 2’s improvement is unambiguous because team 2 profits increase from both lower payroll and higher revenue from more wins.</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1201634276"/>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4575" y="1069627"/>
            <a:ext cx="5535280" cy="4753056"/>
          </a:xfrm>
          <a:prstGeom prst="rect">
            <a:avLst/>
          </a:prstGeom>
        </p:spPr>
      </p:pic>
    </p:spTree>
    <p:extLst>
      <p:ext uri="{BB962C8B-B14F-4D97-AF65-F5344CB8AC3E}">
        <p14:creationId xmlns:p14="http://schemas.microsoft.com/office/powerpoint/2010/main" val="528536643"/>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8784796"/>
              </p:ext>
            </p:extLst>
          </p:nvPr>
        </p:nvGraphicFramePr>
        <p:xfrm>
          <a:off x="781049" y="569595"/>
          <a:ext cx="7584228" cy="5253990"/>
        </p:xfrm>
        <a:graphic>
          <a:graphicData uri="http://schemas.openxmlformats.org/drawingml/2006/table">
            <a:tbl>
              <a:tblPr firstRow="1" bandRow="1">
                <a:tableStyleId>{5C22544A-7EE6-4342-B048-85BDC9FD1C3A}</a:tableStyleId>
              </a:tblPr>
              <a:tblGrid>
                <a:gridCol w="7584228">
                  <a:extLst>
                    <a:ext uri="{9D8B030D-6E8A-4147-A177-3AD203B41FA5}">
                      <a16:colId xmlns:a16="http://schemas.microsoft.com/office/drawing/2014/main" val="20000"/>
                    </a:ext>
                  </a:extLst>
                </a:gridCol>
              </a:tblGrid>
              <a:tr h="681990">
                <a:tc>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b="1" kern="1200" dirty="0" smtClean="0">
                          <a:solidFill>
                            <a:srgbClr val="FFCC66"/>
                          </a:solidFill>
                          <a:latin typeface="Felix Titling" pitchFamily="82" charset="0"/>
                          <a:ea typeface="+mn-ea"/>
                          <a:cs typeface="Times New Roman" pitchFamily="18" charset="0"/>
                        </a:rPr>
                        <a:t>SALARY CAP &amp; Revenue Sharing</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1990">
                <a:tc>
                  <a:txBody>
                    <a:bodyPr/>
                    <a:lstStyle/>
                    <a:p>
                      <a:pPr algn="just"/>
                      <a:r>
                        <a:rPr lang="en-US" sz="2000" kern="1200" dirty="0" smtClean="0">
                          <a:solidFill>
                            <a:schemeClr val="bg1"/>
                          </a:solidFill>
                          <a:latin typeface="Times New Roman" pitchFamily="18" charset="0"/>
                          <a:ea typeface="+mn-ea"/>
                          <a:cs typeface="Times New Roman" pitchFamily="18" charset="0"/>
                        </a:rPr>
                        <a:t>Team 1 has an incentive to circumvent the cap because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&gt;</a:t>
                      </a:r>
                      <a:r>
                        <a:rPr lang="en-US" sz="2000" i="1" kern="1200" dirty="0" smtClean="0">
                          <a:solidFill>
                            <a:schemeClr val="bg1"/>
                          </a:solidFill>
                          <a:latin typeface="Times New Roman" pitchFamily="18" charset="0"/>
                          <a:ea typeface="+mn-ea"/>
                          <a:cs typeface="Times New Roman" pitchFamily="18" charset="0"/>
                        </a:rPr>
                        <a:t> MR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at .500. The dead-weight loss (shaded area between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and</a:t>
                      </a:r>
                      <a:r>
                        <a:rPr lang="en-US" sz="2000" i="1" kern="1200" dirty="0" smtClean="0">
                          <a:solidFill>
                            <a:schemeClr val="bg1"/>
                          </a:solidFill>
                          <a:latin typeface="Times New Roman" pitchFamily="18" charset="0"/>
                          <a:ea typeface="+mn-ea"/>
                          <a:cs typeface="Times New Roman" pitchFamily="18" charset="0"/>
                        </a:rPr>
                        <a:t> MR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baseline="0" dirty="0" smtClean="0">
                          <a:solidFill>
                            <a:schemeClr val="bg1"/>
                          </a:solidFill>
                          <a:latin typeface="Times New Roman" pitchFamily="18" charset="0"/>
                          <a:ea typeface="+mn-ea"/>
                          <a:cs typeface="Times New Roman" pitchFamily="18" charset="0"/>
                        </a:rPr>
                        <a:t> above .500)</a:t>
                      </a:r>
                      <a:r>
                        <a:rPr lang="en-US" sz="2000" kern="1200" dirty="0" smtClean="0">
                          <a:solidFill>
                            <a:schemeClr val="bg1"/>
                          </a:solidFill>
                          <a:latin typeface="Times New Roman" pitchFamily="18" charset="0"/>
                          <a:ea typeface="+mn-ea"/>
                          <a:cs typeface="Times New Roman" pitchFamily="18" charset="0"/>
                        </a:rPr>
                        <a:t> suggests mutual gain from a revenue-sharing deal between clubs. </a:t>
                      </a:r>
                    </a:p>
                    <a:p>
                      <a:pPr algn="just"/>
                      <a:endParaRPr lang="en-US" sz="2000" kern="1200" dirty="0" smtClean="0">
                        <a:solidFill>
                          <a:schemeClr val="bg1"/>
                        </a:solidFill>
                        <a:latin typeface="Times New Roman" pitchFamily="18" charset="0"/>
                        <a:ea typeface="+mn-ea"/>
                        <a:cs typeface="Times New Roman" pitchFamily="18" charset="0"/>
                      </a:endParaRPr>
                    </a:p>
                    <a:p>
                      <a:pPr algn="just"/>
                      <a:r>
                        <a:rPr lang="en-US" sz="2000" kern="1200" dirty="0" smtClean="0">
                          <a:solidFill>
                            <a:schemeClr val="bg1"/>
                          </a:solidFill>
                          <a:latin typeface="Times New Roman" pitchFamily="18" charset="0"/>
                          <a:ea typeface="+mn-ea"/>
                          <a:cs typeface="Times New Roman" pitchFamily="18" charset="0"/>
                        </a:rPr>
                        <a:t>If a payroll cap is combined with revenue sharing then</a:t>
                      </a:r>
                      <a:r>
                        <a:rPr lang="en-US" sz="200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and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are vertically displaced downward and </a:t>
                      </a:r>
                      <a:r>
                        <a:rPr lang="en-US" sz="2000" i="1" kern="1200" dirty="0" smtClean="0">
                          <a:solidFill>
                            <a:schemeClr val="bg1"/>
                          </a:solidFill>
                          <a:latin typeface="Times New Roman" pitchFamily="18" charset="0"/>
                          <a:ea typeface="+mn-ea"/>
                          <a:cs typeface="Times New Roman" pitchFamily="18" charset="0"/>
                        </a:rPr>
                        <a:t>CAP</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no longer constrains the payroll of team 1. League equilibrium is restored at</a:t>
                      </a:r>
                      <a:r>
                        <a:rPr lang="en-US" sz="2000" i="1" kern="1200" dirty="0" smtClean="0">
                          <a:solidFill>
                            <a:schemeClr val="bg1"/>
                          </a:solidFill>
                          <a:latin typeface="Times New Roman" pitchFamily="18" charset="0"/>
                          <a:ea typeface="+mn-ea"/>
                          <a:cs typeface="Times New Roman" pitchFamily="18" charset="0"/>
                        </a:rPr>
                        <a:t> MR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MR</a:t>
                      </a:r>
                      <a:r>
                        <a:rPr lang="en-US" sz="2000" kern="1200" baseline="-25000" dirty="0" smtClean="0">
                          <a:solidFill>
                            <a:schemeClr val="bg1"/>
                          </a:solidFill>
                          <a:latin typeface="Times New Roman" pitchFamily="18" charset="0"/>
                          <a:ea typeface="+mn-ea"/>
                          <a:cs typeface="Times New Roman" pitchFamily="18" charset="0"/>
                        </a:rPr>
                        <a:t>2</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and</a:t>
                      </a:r>
                      <a:r>
                        <a:rPr lang="en-US" sz="2000" i="1" kern="1200" dirty="0" smtClean="0">
                          <a:solidFill>
                            <a:schemeClr val="bg1"/>
                          </a:solidFill>
                          <a:latin typeface="Times New Roman" pitchFamily="18" charset="0"/>
                          <a:ea typeface="+mn-ea"/>
                          <a:cs typeface="Times New Roman" pitchFamily="18" charset="0"/>
                        </a:rPr>
                        <a:t> </a:t>
                      </a:r>
                      <a:r>
                        <a:rPr lang="en-US" sz="2000" i="0" kern="1200" dirty="0" smtClean="0">
                          <a:solidFill>
                            <a:schemeClr val="bg1"/>
                          </a:solidFill>
                          <a:latin typeface="Times New Roman" pitchFamily="18" charset="0"/>
                          <a:ea typeface="+mn-ea"/>
                          <a:cs typeface="Times New Roman" pitchFamily="18" charset="0"/>
                        </a:rPr>
                        <a:t>the </a:t>
                      </a:r>
                      <a:r>
                        <a:rPr lang="en-US" sz="2000" kern="1200" dirty="0" smtClean="0">
                          <a:solidFill>
                            <a:schemeClr val="bg1"/>
                          </a:solidFill>
                          <a:latin typeface="Times New Roman" pitchFamily="18" charset="0"/>
                          <a:ea typeface="+mn-ea"/>
                          <a:cs typeface="Times New Roman" pitchFamily="18" charset="0"/>
                        </a:rPr>
                        <a:t>original state of imbalance returns to</a:t>
                      </a:r>
                      <a:r>
                        <a:rPr lang="en-US" sz="2000" i="1" kern="1200" dirty="0" smtClean="0">
                          <a:solidFill>
                            <a:schemeClr val="bg1"/>
                          </a:solidFill>
                          <a:latin typeface="Times New Roman" pitchFamily="18" charset="0"/>
                          <a:ea typeface="+mn-ea"/>
                          <a:cs typeface="Times New Roman" pitchFamily="18" charset="0"/>
                        </a:rPr>
                        <a:t> 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Symbol" pitchFamily="18" charset="2"/>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 </a:t>
                      </a:r>
                    </a:p>
                    <a:p>
                      <a:pPr algn="just"/>
                      <a:endParaRPr lang="en-US" sz="2000" kern="1200" dirty="0" smtClean="0">
                        <a:solidFill>
                          <a:schemeClr val="bg1"/>
                        </a:solidFill>
                        <a:latin typeface="Times New Roman" pitchFamily="18" charset="0"/>
                        <a:ea typeface="+mn-ea"/>
                        <a:cs typeface="Times New Roman" pitchFamily="18" charset="0"/>
                      </a:endParaRPr>
                    </a:p>
                    <a:p>
                      <a:pPr algn="just"/>
                      <a:r>
                        <a:rPr lang="en-US" sz="2000" kern="1200" dirty="0" smtClean="0">
                          <a:solidFill>
                            <a:schemeClr val="bg1"/>
                          </a:solidFill>
                          <a:latin typeface="Times New Roman" pitchFamily="18" charset="0"/>
                          <a:ea typeface="+mn-ea"/>
                          <a:cs typeface="Times New Roman" pitchFamily="18" charset="0"/>
                        </a:rPr>
                        <a:t>This leads to the conclusion that a payroll cap by itself  will constrain large market teams in a </a:t>
                      </a:r>
                      <a:r>
                        <a:rPr lang="en-US" sz="2000" i="1" kern="1200" dirty="0" smtClean="0">
                          <a:solidFill>
                            <a:schemeClr val="bg1"/>
                          </a:solidFill>
                          <a:latin typeface="Symbol" pitchFamily="18" charset="2"/>
                          <a:ea typeface="+mn-ea"/>
                          <a:cs typeface="Times New Roman" pitchFamily="18" charset="0"/>
                        </a:rPr>
                        <a:t>p</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max league and improve competitive balance. But</a:t>
                      </a:r>
                      <a:r>
                        <a:rPr lang="en-US" sz="2000" kern="1200" baseline="0" dirty="0" smtClean="0">
                          <a:solidFill>
                            <a:schemeClr val="bg1"/>
                          </a:solidFill>
                          <a:latin typeface="Times New Roman" pitchFamily="18" charset="0"/>
                          <a:ea typeface="+mn-ea"/>
                          <a:cs typeface="Times New Roman" pitchFamily="18" charset="0"/>
                        </a:rPr>
                        <a:t> w</a:t>
                      </a:r>
                      <a:r>
                        <a:rPr lang="en-US" sz="2000" kern="1200" dirty="0" smtClean="0">
                          <a:solidFill>
                            <a:schemeClr val="bg1"/>
                          </a:solidFill>
                          <a:latin typeface="Times New Roman" pitchFamily="18" charset="0"/>
                          <a:ea typeface="+mn-ea"/>
                          <a:cs typeface="Times New Roman" pitchFamily="18" charset="0"/>
                        </a:rPr>
                        <a:t>hen a payroll cap is combined with revenue sharing the disincentive to win negates the cap and the league returns to its original state of imbalance</a:t>
                      </a:r>
                      <a:r>
                        <a:rPr lang="en-US" sz="2000" i="1" kern="1200" dirty="0" smtClean="0">
                          <a:solidFill>
                            <a:schemeClr val="bg1"/>
                          </a:solidFill>
                          <a:latin typeface="Times New Roman" pitchFamily="18" charset="0"/>
                          <a:ea typeface="+mn-ea"/>
                          <a:cs typeface="Times New Roman" pitchFamily="18" charset="0"/>
                        </a:rPr>
                        <a:t>. Ironically </a:t>
                      </a:r>
                      <a:r>
                        <a:rPr lang="en-US" sz="2000" i="0" kern="1200" dirty="0" smtClean="0">
                          <a:solidFill>
                            <a:schemeClr val="bg1"/>
                          </a:solidFill>
                          <a:latin typeface="Times New Roman" pitchFamily="18" charset="0"/>
                          <a:ea typeface="+mn-ea"/>
                          <a:cs typeface="Times New Roman" pitchFamily="18" charset="0"/>
                        </a:rPr>
                        <a:t>a </a:t>
                      </a:r>
                      <a:r>
                        <a:rPr lang="en-US" sz="2000" kern="1200" dirty="0" smtClean="0">
                          <a:solidFill>
                            <a:schemeClr val="bg1"/>
                          </a:solidFill>
                          <a:latin typeface="Times New Roman" pitchFamily="18" charset="0"/>
                          <a:ea typeface="+mn-ea"/>
                          <a:cs typeface="Times New Roman" pitchFamily="18" charset="0"/>
                        </a:rPr>
                        <a:t>payroll minimum is necessary to create competitive balance in a profit-max league with revenue sharing. </a:t>
                      </a:r>
                      <a:endParaRPr lang="en-US" sz="2000" kern="1200" dirty="0">
                        <a:solidFill>
                          <a:schemeClr val="bg1"/>
                        </a:solidFill>
                        <a:latin typeface="Times New Roman" pitchFamily="18" charset="0"/>
                        <a:ea typeface="+mn-ea"/>
                        <a:cs typeface="Times New Roman" pitchFamily="18"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157373687"/>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1520" y="1109471"/>
            <a:ext cx="5489098" cy="4705505"/>
          </a:xfrm>
          <a:prstGeom prst="rect">
            <a:avLst/>
          </a:prstGeom>
        </p:spPr>
      </p:pic>
    </p:spTree>
    <p:extLst>
      <p:ext uri="{BB962C8B-B14F-4D97-AF65-F5344CB8AC3E}">
        <p14:creationId xmlns:p14="http://schemas.microsoft.com/office/powerpoint/2010/main" val="3872783682"/>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5230" y="1173053"/>
            <a:ext cx="5523861" cy="4608183"/>
          </a:xfrm>
          <a:prstGeom prst="rect">
            <a:avLst/>
          </a:prstGeom>
        </p:spPr>
      </p:pic>
    </p:spTree>
    <p:extLst>
      <p:ext uri="{BB962C8B-B14F-4D97-AF65-F5344CB8AC3E}">
        <p14:creationId xmlns:p14="http://schemas.microsoft.com/office/powerpoint/2010/main" val="3943063348"/>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5459" y="1114200"/>
            <a:ext cx="5456686" cy="4668594"/>
          </a:xfrm>
          <a:prstGeom prst="rect">
            <a:avLst/>
          </a:prstGeom>
        </p:spPr>
      </p:pic>
    </p:spTree>
    <p:extLst>
      <p:ext uri="{BB962C8B-B14F-4D97-AF65-F5344CB8AC3E}">
        <p14:creationId xmlns:p14="http://schemas.microsoft.com/office/powerpoint/2010/main" val="3177781756"/>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1524" y="464820"/>
          <a:ext cx="7584228" cy="570357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8199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b="1" kern="1200" dirty="0" smtClean="0">
                          <a:solidFill>
                            <a:srgbClr val="FFCC66"/>
                          </a:solidFill>
                          <a:latin typeface="Felix Titling" pitchFamily="82" charset="0"/>
                          <a:ea typeface="+mn-ea"/>
                          <a:cs typeface="Times New Roman" pitchFamily="18" charset="0"/>
                        </a:rPr>
                        <a:t>Champion</a:t>
                      </a:r>
                      <a:r>
                        <a:rPr lang="en-US" sz="2800" b="1" kern="1200" baseline="0" dirty="0" smtClean="0">
                          <a:solidFill>
                            <a:srgbClr val="FFCC66"/>
                          </a:solidFill>
                          <a:latin typeface="Felix Titling" pitchFamily="82" charset="0"/>
                          <a:ea typeface="+mn-ea"/>
                          <a:cs typeface="Times New Roman" pitchFamily="18" charset="0"/>
                        </a:rPr>
                        <a:t> effect</a:t>
                      </a:r>
                      <a:endParaRPr lang="en-US" sz="2800" b="1" kern="1200" dirty="0" smtClean="0">
                        <a:solidFill>
                          <a:srgbClr val="FFCC66"/>
                        </a:solidFill>
                        <a:latin typeface="Felix Titling" pitchFamily="82" charset="0"/>
                        <a:ea typeface="+mn-ea"/>
                        <a:cs typeface="Times New Roman" pitchFamily="18"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gridSpan="2">
                  <a:txBody>
                    <a:bodyPr/>
                    <a:lstStyle/>
                    <a:p>
                      <a:pPr algn="just"/>
                      <a:r>
                        <a:rPr lang="en-US" sz="2000" kern="1200" dirty="0" smtClean="0">
                          <a:solidFill>
                            <a:schemeClr val="bg1"/>
                          </a:solidFill>
                          <a:latin typeface="Times New Roman" pitchFamily="18" charset="0"/>
                          <a:ea typeface="+mn-ea"/>
                          <a:cs typeface="Times New Roman" pitchFamily="18" charset="0"/>
                        </a:rPr>
                        <a:t>Post-season championship tournaments complicate the convenience of concave revenue functions, because of the redoubled importance of winning. With an added chance for post-season play, each team is built to win the regular season, but also to win the post-season tournament. The </a:t>
                      </a:r>
                      <a:r>
                        <a:rPr lang="en-US" sz="2000" i="1" kern="1200" dirty="0" smtClean="0">
                          <a:solidFill>
                            <a:schemeClr val="bg1"/>
                          </a:solidFill>
                          <a:latin typeface="Times New Roman" pitchFamily="18" charset="0"/>
                          <a:ea typeface="+mn-ea"/>
                          <a:cs typeface="Times New Roman" pitchFamily="18" charset="0"/>
                        </a:rPr>
                        <a:t>champion effect </a:t>
                      </a:r>
                      <a:r>
                        <a:rPr lang="en-US" sz="2000" kern="1200" dirty="0" smtClean="0">
                          <a:solidFill>
                            <a:schemeClr val="bg1"/>
                          </a:solidFill>
                          <a:latin typeface="Times New Roman" pitchFamily="18" charset="0"/>
                          <a:ea typeface="+mn-ea"/>
                          <a:cs typeface="Times New Roman" pitchFamily="18" charset="0"/>
                        </a:rPr>
                        <a:t>is the polarizing feedback that the post-season has on regular season competitive balance. </a:t>
                      </a:r>
                    </a:p>
                    <a:p>
                      <a:pPr algn="just"/>
                      <a:endParaRPr lang="en-US" sz="2000" kern="1200" dirty="0" smtClean="0">
                        <a:solidFill>
                          <a:schemeClr val="bg1"/>
                        </a:solidFill>
                        <a:latin typeface="Times New Roman" pitchFamily="18" charset="0"/>
                        <a:ea typeface="+mn-ea"/>
                        <a:cs typeface="Times New Roman" pitchFamily="18" charset="0"/>
                      </a:endParaRPr>
                    </a:p>
                    <a:p>
                      <a:pPr algn="just"/>
                      <a:r>
                        <a:rPr lang="en-US" sz="2000" kern="1200" dirty="0" smtClean="0">
                          <a:solidFill>
                            <a:schemeClr val="bg1"/>
                          </a:solidFill>
                          <a:latin typeface="Times New Roman" pitchFamily="18" charset="0"/>
                          <a:ea typeface="+mn-ea"/>
                          <a:cs typeface="Times New Roman" pitchFamily="18" charset="0"/>
                        </a:rPr>
                        <a:t>The degree of revenue convexity caused by the </a:t>
                      </a:r>
                      <a:r>
                        <a:rPr lang="en-US" sz="2000" i="1" kern="1200" dirty="0" smtClean="0">
                          <a:solidFill>
                            <a:schemeClr val="bg1"/>
                          </a:solidFill>
                          <a:latin typeface="Times New Roman" pitchFamily="18" charset="0"/>
                          <a:ea typeface="+mn-ea"/>
                          <a:cs typeface="Times New Roman" pitchFamily="18" charset="0"/>
                        </a:rPr>
                        <a:t>champion effect</a:t>
                      </a:r>
                      <a:r>
                        <a:rPr lang="en-US" sz="2000" kern="1200" dirty="0" smtClean="0">
                          <a:solidFill>
                            <a:schemeClr val="bg1"/>
                          </a:solidFill>
                          <a:latin typeface="Times New Roman" pitchFamily="18" charset="0"/>
                          <a:ea typeface="+mn-ea"/>
                          <a:cs typeface="Times New Roman" pitchFamily="18" charset="0"/>
                        </a:rPr>
                        <a:t> depends on the size and certainty of the champion’s prize compared to regular-season revenue. The probability </a:t>
                      </a:r>
                      <a:r>
                        <a:rPr lang="en-US" sz="2000" i="1" kern="1200" dirty="0" smtClean="0">
                          <a:solidFill>
                            <a:schemeClr val="bg1"/>
                          </a:solidFill>
                          <a:latin typeface="Symbol" pitchFamily="18" charset="2"/>
                          <a:ea typeface="+mn-ea"/>
                          <a:cs typeface="Times New Roman" pitchFamily="18" charset="0"/>
                        </a:rPr>
                        <a:t>q</a:t>
                      </a:r>
                      <a:r>
                        <a:rPr lang="en-US" sz="2000" kern="1200" baseline="-25000" dirty="0" smtClean="0">
                          <a:solidFill>
                            <a:schemeClr val="bg1"/>
                          </a:solidFill>
                          <a:latin typeface="Symbol" pitchFamily="18" charset="2"/>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of team 1 making the post-season tournament based on its regular-season performance</a:t>
                      </a:r>
                      <a:r>
                        <a:rPr lang="en-US" sz="2000" i="1" kern="1200" dirty="0" smtClean="0">
                          <a:solidFill>
                            <a:schemeClr val="bg1"/>
                          </a:solidFill>
                          <a:latin typeface="Times New Roman" pitchFamily="18" charset="0"/>
                          <a:ea typeface="+mn-ea"/>
                          <a:cs typeface="Times New Roman" pitchFamily="18" charset="0"/>
                        </a:rPr>
                        <a:t> w</a:t>
                      </a:r>
                      <a:r>
                        <a:rPr lang="en-US" sz="2000" kern="1200" baseline="-25000" dirty="0" smtClean="0">
                          <a:solidFill>
                            <a:schemeClr val="bg1"/>
                          </a:solidFill>
                          <a:latin typeface="Times New Roman" pitchFamily="18" charset="0"/>
                          <a:ea typeface="+mn-ea"/>
                          <a:cs typeface="Times New Roman" pitchFamily="18" charset="0"/>
                        </a:rPr>
                        <a:t>1 </a:t>
                      </a:r>
                      <a:r>
                        <a:rPr lang="en-US" sz="2000" kern="1200" dirty="0" smtClean="0">
                          <a:solidFill>
                            <a:schemeClr val="bg1"/>
                          </a:solidFill>
                          <a:latin typeface="Times New Roman" pitchFamily="18" charset="0"/>
                          <a:ea typeface="+mn-ea"/>
                          <a:cs typeface="Times New Roman" pitchFamily="18" charset="0"/>
                        </a:rPr>
                        <a:t>can be expressed as a logistic cumulative density function (</a:t>
                      </a:r>
                      <a:r>
                        <a:rPr lang="en-US" sz="2000" i="1" kern="1200" dirty="0" smtClean="0">
                          <a:solidFill>
                            <a:schemeClr val="bg1"/>
                          </a:solidFill>
                          <a:latin typeface="Times New Roman" pitchFamily="18" charset="0"/>
                          <a:ea typeface="+mn-ea"/>
                          <a:cs typeface="Times New Roman" pitchFamily="18" charset="0"/>
                        </a:rPr>
                        <a:t>CDF</a:t>
                      </a:r>
                      <a:r>
                        <a:rPr lang="en-US" sz="2000" i="0" kern="1200" dirty="0" smtClean="0">
                          <a:solidFill>
                            <a:schemeClr val="bg1"/>
                          </a:solidFill>
                          <a:latin typeface="Times New Roman" pitchFamily="18" charset="0"/>
                          <a:ea typeface="+mn-ea"/>
                          <a:cs typeface="Times New Roman" pitchFamily="18" charset="0"/>
                        </a:rPr>
                        <a:t>):</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681990">
                <a:tc>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Times New Roman"/>
                        </a:rPr>
                        <a:t>q</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dirty="0" smtClean="0">
                          <a:solidFill>
                            <a:srgbClr val="FFCC66"/>
                          </a:solidFill>
                          <a:latin typeface="Times New Roman"/>
                          <a:ea typeface="Times New Roman"/>
                          <a:cs typeface="Times New Roman"/>
                        </a:rPr>
                        <a:t>1(1</a:t>
                      </a:r>
                      <a:r>
                        <a:rPr lang="en-US" sz="2000" dirty="0">
                          <a:solidFill>
                            <a:srgbClr val="FFCC66"/>
                          </a:solidFill>
                          <a:latin typeface="Times New Roman"/>
                          <a:ea typeface="Times New Roman"/>
                          <a:cs typeface="Times New Roman"/>
                        </a:rPr>
                        <a:t>+ exp [(</a:t>
                      </a:r>
                      <a:r>
                        <a:rPr lang="en-US" sz="2000" i="1" dirty="0">
                          <a:solidFill>
                            <a:srgbClr val="FFCC66"/>
                          </a:solidFill>
                          <a:latin typeface="Symbol"/>
                          <a:ea typeface="Times New Roman"/>
                          <a:cs typeface="Times New Roman"/>
                        </a:rPr>
                        <a:t>a </a:t>
                      </a:r>
                      <a:r>
                        <a:rPr lang="en-US" sz="2000" dirty="0">
                          <a:solidFill>
                            <a:srgbClr val="FFCC66"/>
                          </a:solidFill>
                          <a:latin typeface="Symbol"/>
                          <a:ea typeface="Times New Roman"/>
                          <a:cs typeface="Times New Roman"/>
                        </a:rPr>
                        <a:t>+ </a:t>
                      </a:r>
                      <a:r>
                        <a:rPr lang="en-US" sz="2000" i="1" dirty="0">
                          <a:solidFill>
                            <a:srgbClr val="FFCC66"/>
                          </a:solidFill>
                          <a:latin typeface="Symbol"/>
                          <a:ea typeface="Times New Roman"/>
                          <a:cs typeface="Times New Roman"/>
                        </a:rPr>
                        <a:t>b</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a:t>
                      </a:r>
                      <a:r>
                        <a:rPr lang="en-US" sz="2000" dirty="0" smtClean="0">
                          <a:solidFill>
                            <a:srgbClr val="FFCC66"/>
                          </a:solidFill>
                          <a:latin typeface="Times New Roman"/>
                          <a:ea typeface="Times New Roman"/>
                          <a:cs typeface="Times New Roman"/>
                        </a:rPr>
                        <a:t>15)</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1990">
                <a:tc gridSpan="2">
                  <a:txBody>
                    <a:bodyPr/>
                    <a:lstStyle/>
                    <a:p>
                      <a:pPr marL="0" marR="0" algn="just">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kern="1200" dirty="0" smtClean="0">
                          <a:solidFill>
                            <a:schemeClr val="bg1"/>
                          </a:solidFill>
                          <a:latin typeface="Times New Roman" pitchFamily="18" charset="0"/>
                          <a:ea typeface="+mn-ea"/>
                          <a:cs typeface="Times New Roman" pitchFamily="18" charset="0"/>
                        </a:rPr>
                        <a:t>where 0 &lt; </a:t>
                      </a:r>
                      <a:r>
                        <a:rPr lang="en-US" sz="2000" i="1" kern="1200" dirty="0" smtClean="0">
                          <a:solidFill>
                            <a:schemeClr val="bg1"/>
                          </a:solidFill>
                          <a:latin typeface="Symbol" pitchFamily="18" charset="2"/>
                          <a:ea typeface="+mn-ea"/>
                          <a:cs typeface="Times New Roman" pitchFamily="18" charset="0"/>
                        </a:rPr>
                        <a:t>q </a:t>
                      </a:r>
                      <a:r>
                        <a:rPr lang="en-US" sz="2000" i="0" kern="1200" dirty="0" smtClean="0">
                          <a:solidFill>
                            <a:schemeClr val="bg1"/>
                          </a:solidFill>
                          <a:latin typeface="Symbol" pitchFamily="18" charset="2"/>
                          <a:ea typeface="+mn-ea"/>
                          <a:cs typeface="Times New Roman" pitchFamily="18" charset="0"/>
                        </a:rPr>
                        <a:t>&lt; 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a</a:t>
                      </a:r>
                      <a:r>
                        <a:rPr lang="en-US" sz="2000" kern="1200" dirty="0" smtClean="0">
                          <a:solidFill>
                            <a:schemeClr val="bg1"/>
                          </a:solidFill>
                          <a:latin typeface="Times New Roman" pitchFamily="18" charset="0"/>
                          <a:ea typeface="+mn-ea"/>
                          <a:cs typeface="Times New Roman" pitchFamily="18" charset="0"/>
                        </a:rPr>
                        <a:t> &lt; 0; </a:t>
                      </a:r>
                      <a:r>
                        <a:rPr lang="en-US" sz="2000" i="1" kern="1200" dirty="0" smtClean="0">
                          <a:solidFill>
                            <a:schemeClr val="bg1"/>
                          </a:solidFill>
                          <a:latin typeface="Symbol" pitchFamily="18" charset="2"/>
                          <a:ea typeface="+mn-ea"/>
                          <a:cs typeface="Times New Roman" pitchFamily="18" charset="0"/>
                        </a:rPr>
                        <a:t>b</a:t>
                      </a:r>
                      <a:r>
                        <a:rPr lang="en-US" sz="2000" kern="1200" dirty="0" smtClean="0">
                          <a:solidFill>
                            <a:schemeClr val="bg1"/>
                          </a:solidFill>
                          <a:latin typeface="Times New Roman" pitchFamily="18" charset="0"/>
                          <a:ea typeface="+mn-ea"/>
                          <a:cs typeface="Times New Roman" pitchFamily="18" charset="0"/>
                        </a:rPr>
                        <a:t> &gt; 0. The mean </a:t>
                      </a:r>
                      <a:r>
                        <a:rPr lang="en-US" sz="2000" i="1" kern="1200" dirty="0" smtClean="0">
                          <a:solidFill>
                            <a:schemeClr val="bg1"/>
                          </a:solidFill>
                          <a:latin typeface="Symbol" pitchFamily="18" charset="2"/>
                          <a:ea typeface="+mn-ea"/>
                          <a:cs typeface="Times New Roman" pitchFamily="18" charset="0"/>
                        </a:rPr>
                        <a:t>m </a:t>
                      </a:r>
                      <a:r>
                        <a:rPr lang="en-US" sz="2000" i="0" kern="1200" dirty="0" smtClean="0">
                          <a:solidFill>
                            <a:schemeClr val="bg1"/>
                          </a:solidFill>
                          <a:latin typeface="Symbol" pitchFamily="18" charset="2"/>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a/b </a:t>
                      </a:r>
                      <a:r>
                        <a:rPr lang="en-US" sz="2000" kern="1200" dirty="0" smtClean="0">
                          <a:solidFill>
                            <a:schemeClr val="bg1"/>
                          </a:solidFill>
                          <a:latin typeface="Times New Roman" pitchFamily="18" charset="0"/>
                          <a:ea typeface="+mn-ea"/>
                          <a:cs typeface="Times New Roman" pitchFamily="18" charset="0"/>
                        </a:rPr>
                        <a:t>is the win-threshold where teams have a 50/50 chance of qualifying for the post-season. </a:t>
                      </a:r>
                      <a:endParaRPr lang="en-US" sz="2000" dirty="0">
                        <a:solidFill>
                          <a:schemeClr val="bg1"/>
                        </a:solidFill>
                        <a:latin typeface="Times New Roman" pitchFamily="18" charset="0"/>
                        <a:ea typeface="Times New Roman"/>
                        <a:cs typeface="Times New Roman" pitchFamily="18" charset="0"/>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343278853"/>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993176" y="3000375"/>
            <a:ext cx="3145476" cy="769441"/>
          </a:xfrm>
          <a:prstGeom prst="rect">
            <a:avLst/>
          </a:prstGeom>
          <a:noFill/>
        </p:spPr>
        <p:txBody>
          <a:bodyPr wrap="none" rtlCol="0">
            <a:spAutoFit/>
          </a:bodyPr>
          <a:lstStyle/>
          <a:p>
            <a:pPr algn="ctr"/>
            <a:r>
              <a:rPr lang="en-US" sz="2800" b="1" dirty="0" smtClean="0">
                <a:solidFill>
                  <a:srgbClr val="FFCC66"/>
                </a:solidFill>
                <a:latin typeface="Felix Titling" pitchFamily="82" charset="0"/>
              </a:rPr>
              <a:t>John </a:t>
            </a:r>
            <a:r>
              <a:rPr lang="en-US" sz="2800" b="1" dirty="0" err="1" smtClean="0">
                <a:solidFill>
                  <a:srgbClr val="FFCC66"/>
                </a:solidFill>
                <a:latin typeface="Felix Titling" pitchFamily="82" charset="0"/>
              </a:rPr>
              <a:t>vrooman</a:t>
            </a:r>
            <a:endParaRPr lang="en-US" sz="2800" b="1" dirty="0" smtClean="0">
              <a:solidFill>
                <a:srgbClr val="FFCC66"/>
              </a:solidFill>
              <a:latin typeface="Felix Titling" pitchFamily="82" charset="0"/>
            </a:endParaRPr>
          </a:p>
          <a:p>
            <a:pPr algn="ctr"/>
            <a:r>
              <a:rPr lang="en-US" sz="1600" b="1" dirty="0" smtClean="0">
                <a:solidFill>
                  <a:srgbClr val="FFCC66"/>
                </a:solidFill>
                <a:latin typeface="Felix Titling" pitchFamily="82" charset="0"/>
              </a:rPr>
              <a:t>Vanderbilt university, </a:t>
            </a:r>
            <a:r>
              <a:rPr lang="en-US" sz="1600" b="1" dirty="0" err="1" smtClean="0">
                <a:solidFill>
                  <a:srgbClr val="FFCC66"/>
                </a:solidFill>
                <a:latin typeface="Felix Titling" pitchFamily="82" charset="0"/>
              </a:rPr>
              <a:t>usa</a:t>
            </a:r>
            <a:endParaRPr lang="en-US" sz="1600" b="1" dirty="0">
              <a:solidFill>
                <a:srgbClr val="FFCC66"/>
              </a:solidFill>
              <a:latin typeface="Felix Titling" pitchFamily="82" charset="0"/>
            </a:endParaRPr>
          </a:p>
        </p:txBody>
      </p:sp>
      <p:sp>
        <p:nvSpPr>
          <p:cNvPr id="3" name="TextBox 2"/>
          <p:cNvSpPr txBox="1"/>
          <p:nvPr/>
        </p:nvSpPr>
        <p:spPr>
          <a:xfrm>
            <a:off x="247650" y="6419850"/>
            <a:ext cx="2247731" cy="215444"/>
          </a:xfrm>
          <a:prstGeom prst="rect">
            <a:avLst/>
          </a:prstGeom>
          <a:noFill/>
        </p:spPr>
        <p:txBody>
          <a:bodyPr wrap="none" rtlCol="0">
            <a:spAutoFit/>
          </a:bodyPr>
          <a:lstStyle/>
          <a:p>
            <a:pPr>
              <a:tabLst>
                <a:tab pos="1771650" algn="l"/>
              </a:tabLst>
            </a:pPr>
            <a:r>
              <a:rPr lang="en-US" sz="800" dirty="0" smtClean="0">
                <a:solidFill>
                  <a:schemeClr val="tx1">
                    <a:lumMod val="50000"/>
                    <a:lumOff val="50000"/>
                  </a:schemeClr>
                </a:solidFill>
              </a:rPr>
              <a:t>© 2011 </a:t>
            </a:r>
            <a:r>
              <a:rPr lang="en-US" sz="800" dirty="0" smtClean="0">
                <a:solidFill>
                  <a:schemeClr val="tx1">
                    <a:lumMod val="50000"/>
                    <a:lumOff val="50000"/>
                  </a:schemeClr>
                </a:solidFill>
                <a:cs typeface="Arial" pitchFamily="34" charset="0"/>
              </a:rPr>
              <a:t>John Vrooman </a:t>
            </a:r>
            <a:r>
              <a:rPr lang="en-US" sz="800" dirty="0" smtClean="0">
                <a:solidFill>
                  <a:schemeClr val="tx1">
                    <a:lumMod val="50000"/>
                    <a:lumOff val="50000"/>
                  </a:schemeClr>
                </a:solidFill>
              </a:rPr>
              <a:t>Vanderbilt University  USA</a:t>
            </a: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6576" y="1123654"/>
            <a:ext cx="6587388" cy="4512021"/>
          </a:xfrm>
          <a:prstGeom prst="rect">
            <a:avLst/>
          </a:prstGeom>
        </p:spPr>
      </p:pic>
    </p:spTree>
    <p:extLst>
      <p:ext uri="{BB962C8B-B14F-4D97-AF65-F5344CB8AC3E}">
        <p14:creationId xmlns:p14="http://schemas.microsoft.com/office/powerpoint/2010/main" val="598173783"/>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1524" y="1017270"/>
          <a:ext cx="7584228" cy="482219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8199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bg1"/>
                          </a:solidFill>
                          <a:latin typeface="Times New Roman" pitchFamily="18" charset="0"/>
                          <a:ea typeface="+mn-ea"/>
                          <a:cs typeface="Times New Roman" pitchFamily="18" charset="0"/>
                        </a:rPr>
                        <a:t>If </a:t>
                      </a:r>
                      <a:r>
                        <a:rPr lang="en-US" sz="2000" b="0" i="1" kern="1200" dirty="0" smtClean="0">
                          <a:solidFill>
                            <a:schemeClr val="bg1"/>
                          </a:solidFill>
                          <a:latin typeface="Symbol" pitchFamily="18" charset="2"/>
                          <a:ea typeface="+mn-ea"/>
                          <a:cs typeface="Times New Roman" pitchFamily="18" charset="0"/>
                        </a:rPr>
                        <a:t>d</a:t>
                      </a:r>
                      <a:r>
                        <a:rPr lang="en-US" sz="2000" b="0" i="1" kern="1200" dirty="0" smtClean="0">
                          <a:solidFill>
                            <a:schemeClr val="bg1"/>
                          </a:solidFill>
                          <a:latin typeface="Times New Roman" pitchFamily="18" charset="0"/>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is the ratio of the champion’s prize to regular season revenue and </a:t>
                      </a:r>
                      <a:r>
                        <a:rPr lang="en-US" sz="2000" b="0" i="1" kern="1200" dirty="0" smtClean="0">
                          <a:solidFill>
                            <a:schemeClr val="bg1"/>
                          </a:solidFill>
                          <a:latin typeface="Symbol" pitchFamily="18" charset="2"/>
                          <a:ea typeface="+mn-ea"/>
                          <a:cs typeface="Times New Roman" pitchFamily="18" charset="0"/>
                        </a:rPr>
                        <a:t>w</a:t>
                      </a:r>
                      <a:r>
                        <a:rPr lang="en-US" sz="2000" b="0" kern="1200" baseline="-25000" dirty="0" smtClean="0">
                          <a:solidFill>
                            <a:schemeClr val="bg1"/>
                          </a:solidFill>
                          <a:latin typeface="Symbol" pitchFamily="18" charset="2"/>
                          <a:ea typeface="+mn-ea"/>
                          <a:cs typeface="Times New Roman" pitchFamily="18" charset="0"/>
                        </a:rPr>
                        <a:t>1</a:t>
                      </a:r>
                      <a:r>
                        <a:rPr lang="en-US" sz="2000" b="0" kern="1200" dirty="0" smtClean="0">
                          <a:solidFill>
                            <a:schemeClr val="bg1"/>
                          </a:solidFill>
                          <a:latin typeface="Symbol" pitchFamily="18" charset="2"/>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 </a:t>
                      </a:r>
                      <a:r>
                        <a:rPr lang="en-US" sz="2000" b="0" i="1" kern="1200" dirty="0" smtClean="0">
                          <a:solidFill>
                            <a:schemeClr val="bg1"/>
                          </a:solidFill>
                          <a:latin typeface="Times New Roman" pitchFamily="18" charset="0"/>
                          <a:ea typeface="+mn-ea"/>
                          <a:cs typeface="Times New Roman" pitchFamily="18" charset="0"/>
                        </a:rPr>
                        <a:t>w</a:t>
                      </a:r>
                      <a:r>
                        <a:rPr lang="en-US" sz="2000" b="0" kern="1200" baseline="-25000" dirty="0" smtClean="0">
                          <a:solidFill>
                            <a:schemeClr val="bg1"/>
                          </a:solidFill>
                          <a:latin typeface="Times New Roman" pitchFamily="18" charset="0"/>
                          <a:ea typeface="+mn-ea"/>
                          <a:cs typeface="Times New Roman" pitchFamily="18" charset="0"/>
                        </a:rPr>
                        <a:t>1</a:t>
                      </a:r>
                      <a:r>
                        <a:rPr lang="en-US" sz="2000" b="0" kern="1200" dirty="0" smtClean="0">
                          <a:solidFill>
                            <a:schemeClr val="bg1"/>
                          </a:solidFill>
                          <a:latin typeface="Times New Roman" pitchFamily="18" charset="0"/>
                          <a:ea typeface="+mn-ea"/>
                          <a:cs typeface="Times New Roman" pitchFamily="18" charset="0"/>
                        </a:rPr>
                        <a:t>/(</a:t>
                      </a:r>
                      <a:r>
                        <a:rPr lang="en-US" sz="2000" b="0" i="1" kern="1200" dirty="0" smtClean="0">
                          <a:solidFill>
                            <a:schemeClr val="bg1"/>
                          </a:solidFill>
                          <a:latin typeface="Times New Roman" pitchFamily="18" charset="0"/>
                          <a:ea typeface="+mn-ea"/>
                          <a:cs typeface="Times New Roman" pitchFamily="18" charset="0"/>
                        </a:rPr>
                        <a:t>w</a:t>
                      </a:r>
                      <a:r>
                        <a:rPr lang="en-US" sz="2000" b="0" kern="1200" baseline="-25000" dirty="0" smtClean="0">
                          <a:solidFill>
                            <a:schemeClr val="bg1"/>
                          </a:solidFill>
                          <a:latin typeface="Times New Roman" pitchFamily="18" charset="0"/>
                          <a:ea typeface="+mn-ea"/>
                          <a:cs typeface="Times New Roman" pitchFamily="18" charset="0"/>
                        </a:rPr>
                        <a:t>1</a:t>
                      </a:r>
                      <a:r>
                        <a:rPr lang="en-US" sz="2000" b="0" kern="1200" dirty="0" smtClean="0">
                          <a:solidFill>
                            <a:schemeClr val="bg1"/>
                          </a:solidFill>
                          <a:latin typeface="Symbol" pitchFamily="18" charset="2"/>
                          <a:ea typeface="+mn-ea"/>
                          <a:cs typeface="Times New Roman" pitchFamily="18" charset="0"/>
                        </a:rPr>
                        <a:t>+ </a:t>
                      </a:r>
                      <a:r>
                        <a:rPr lang="en-US" sz="2000" b="0" i="1" kern="1200" dirty="0" smtClean="0">
                          <a:solidFill>
                            <a:schemeClr val="bg1"/>
                          </a:solidFill>
                          <a:latin typeface="Symbol" pitchFamily="18" charset="2"/>
                          <a:ea typeface="+mn-ea"/>
                          <a:cs typeface="Times New Roman" pitchFamily="18" charset="0"/>
                        </a:rPr>
                        <a:t>m</a:t>
                      </a:r>
                      <a:r>
                        <a:rPr lang="en-US" sz="2000" b="0" kern="1200" dirty="0" smtClean="0">
                          <a:solidFill>
                            <a:schemeClr val="bg1"/>
                          </a:solidFill>
                          <a:latin typeface="Symbol" pitchFamily="18" charset="2"/>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is the probability of playoff success against teams with expected win percentage </a:t>
                      </a:r>
                      <a:r>
                        <a:rPr lang="en-US" sz="2000" b="0" i="1" kern="1200" dirty="0" smtClean="0">
                          <a:solidFill>
                            <a:schemeClr val="bg1"/>
                          </a:solidFill>
                          <a:latin typeface="Symbol" pitchFamily="18" charset="2"/>
                          <a:ea typeface="+mn-ea"/>
                          <a:cs typeface="Times New Roman" pitchFamily="18" charset="0"/>
                        </a:rPr>
                        <a:t>m</a:t>
                      </a:r>
                      <a:r>
                        <a:rPr lang="en-US" sz="2000" b="0" kern="1200" dirty="0" smtClean="0">
                          <a:solidFill>
                            <a:schemeClr val="bg1"/>
                          </a:solidFill>
                          <a:latin typeface="Times New Roman" pitchFamily="18" charset="0"/>
                          <a:ea typeface="+mn-ea"/>
                          <a:cs typeface="Times New Roman" pitchFamily="18" charset="0"/>
                        </a:rPr>
                        <a:t>, the</a:t>
                      </a:r>
                      <a:r>
                        <a:rPr lang="en-US" sz="2000" b="0" kern="1200" dirty="0" smtClean="0">
                          <a:solidFill>
                            <a:schemeClr val="lt1"/>
                          </a:solidFill>
                          <a:latin typeface="Times New Roman" pitchFamily="18" charset="0"/>
                          <a:ea typeface="+mn-ea"/>
                          <a:cs typeface="Times New Roman" pitchFamily="18" charset="0"/>
                        </a:rPr>
                        <a:t>n the combined revenue function </a:t>
                      </a:r>
                      <a:r>
                        <a:rPr lang="en-US" sz="2000" b="0" i="1" kern="1200" dirty="0" smtClean="0">
                          <a:solidFill>
                            <a:schemeClr val="lt1"/>
                          </a:solidFill>
                          <a:latin typeface="Times New Roman" pitchFamily="18" charset="0"/>
                          <a:ea typeface="+mn-ea"/>
                          <a:cs typeface="Times New Roman" pitchFamily="18" charset="0"/>
                        </a:rPr>
                        <a:t>R</a:t>
                      </a:r>
                      <a:r>
                        <a:rPr lang="en-US" sz="2000" b="0" kern="1200" baseline="-25000" dirty="0" smtClean="0">
                          <a:solidFill>
                            <a:schemeClr val="lt1"/>
                          </a:solidFill>
                          <a:latin typeface="Times New Roman" pitchFamily="18" charset="0"/>
                          <a:ea typeface="+mn-ea"/>
                          <a:cs typeface="Times New Roman" pitchFamily="18" charset="0"/>
                        </a:rPr>
                        <a:t>1</a:t>
                      </a:r>
                      <a:r>
                        <a:rPr lang="en-US" sz="2000" b="0" i="1" kern="1200" dirty="0" smtClean="0">
                          <a:solidFill>
                            <a:schemeClr val="lt1"/>
                          </a:solidFill>
                          <a:latin typeface="Times New Roman" pitchFamily="18" charset="0"/>
                          <a:ea typeface="+mn-ea"/>
                          <a:cs typeface="Times New Roman" pitchFamily="18" charset="0"/>
                        </a:rPr>
                        <a:t>* </a:t>
                      </a:r>
                      <a:r>
                        <a:rPr lang="en-US" sz="2000" b="0" kern="1200" dirty="0" smtClean="0">
                          <a:solidFill>
                            <a:schemeClr val="lt1"/>
                          </a:solidFill>
                          <a:latin typeface="Times New Roman" pitchFamily="18" charset="0"/>
                          <a:ea typeface="+mn-ea"/>
                          <a:cs typeface="Times New Roman" pitchFamily="18" charset="0"/>
                        </a:rPr>
                        <a:t>becomes complicated by convexity: </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a:t>
                      </a:r>
                      <a:r>
                        <a:rPr lang="en-US" sz="2000" dirty="0">
                          <a:solidFill>
                            <a:srgbClr val="FFCC66"/>
                          </a:solidFill>
                          <a:latin typeface="Times New Roman"/>
                          <a:ea typeface="Times New Roman"/>
                          <a:cs typeface="Times New Roman"/>
                        </a:rPr>
                        <a:t>  = </a:t>
                      </a:r>
                      <a:r>
                        <a:rPr lang="en-US" sz="2000" i="1" dirty="0">
                          <a:solidFill>
                            <a:srgbClr val="FFCC66"/>
                          </a:solidFill>
                          <a:latin typeface="Symbol"/>
                          <a:ea typeface="Times New Roman"/>
                          <a:cs typeface="Times New Roman"/>
                        </a:rPr>
                        <a:t>s</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 </a:t>
                      </a:r>
                      <a:r>
                        <a:rPr lang="en-US" sz="2000" dirty="0">
                          <a:solidFill>
                            <a:srgbClr val="FFCC66"/>
                          </a:solidFill>
                          <a:latin typeface="Symbol"/>
                          <a:ea typeface="Times New Roman"/>
                          <a:cs typeface="Times New Roman"/>
                        </a:rPr>
                        <a:t>- </a:t>
                      </a:r>
                      <a:r>
                        <a:rPr lang="en-US" sz="2000" dirty="0">
                          <a:solidFill>
                            <a:srgbClr val="FFCC66"/>
                          </a:solidFill>
                          <a:latin typeface="Times New Roman"/>
                          <a:ea typeface="Times New Roman"/>
                          <a:cs typeface="Times New Roman"/>
                        </a:rPr>
                        <a:t>.5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i="1" dirty="0">
                          <a:solidFill>
                            <a:srgbClr val="FFCC66"/>
                          </a:solidFill>
                          <a:latin typeface="Symbol"/>
                          <a:ea typeface="Times New Roman"/>
                          <a:cs typeface="Times New Roman"/>
                        </a:rPr>
                        <a:t> </a:t>
                      </a:r>
                      <a:r>
                        <a:rPr lang="en-US" sz="2000" dirty="0">
                          <a:solidFill>
                            <a:srgbClr val="FFCC66"/>
                          </a:solidFill>
                          <a:latin typeface="Times New Roman"/>
                          <a:ea typeface="Times New Roman"/>
                          <a:cs typeface="Times New Roman"/>
                        </a:rPr>
                        <a:t>+ </a:t>
                      </a:r>
                      <a:r>
                        <a:rPr lang="en-US" sz="2000" i="1" dirty="0" err="1">
                          <a:solidFill>
                            <a:srgbClr val="FFCC66"/>
                          </a:solidFill>
                          <a:latin typeface="Symbol"/>
                          <a:ea typeface="Times New Roman"/>
                          <a:cs typeface="Times New Roman"/>
                        </a:rPr>
                        <a:t>dq</a:t>
                      </a:r>
                      <a:r>
                        <a:rPr lang="en-US" sz="2000" dirty="0">
                          <a:solidFill>
                            <a:srgbClr val="FFCC66"/>
                          </a:solidFill>
                          <a:latin typeface="Times New Roman"/>
                          <a:ea typeface="Times New Roman"/>
                          <a:cs typeface="Times New Roman"/>
                        </a:rPr>
                        <a:t> (</a:t>
                      </a:r>
                      <a:r>
                        <a:rPr lang="en-US" sz="2000" i="1" dirty="0">
                          <a:solidFill>
                            <a:srgbClr val="FFCC66"/>
                          </a:solidFill>
                          <a:latin typeface="Symbol"/>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25000" dirty="0">
                          <a:solidFill>
                            <a:srgbClr val="FFCC66"/>
                          </a:solidFill>
                          <a:latin typeface="Symbol"/>
                          <a:ea typeface="Times New Roman"/>
                          <a:cs typeface="Times New Roman"/>
                        </a:rPr>
                        <a:t> </a:t>
                      </a:r>
                      <a:r>
                        <a:rPr lang="en-US" sz="2000" dirty="0">
                          <a:solidFill>
                            <a:srgbClr val="FFCC66"/>
                          </a:solidFill>
                          <a:latin typeface="Symbol"/>
                          <a:ea typeface="Times New Roman"/>
                          <a:cs typeface="Times New Roman"/>
                        </a:rPr>
                        <a:t>- </a:t>
                      </a:r>
                      <a:r>
                        <a:rPr lang="en-US" sz="2000" dirty="0">
                          <a:solidFill>
                            <a:srgbClr val="FFCC66"/>
                          </a:solidFill>
                          <a:latin typeface="Times New Roman"/>
                          <a:ea typeface="Times New Roman"/>
                          <a:cs typeface="Times New Roman"/>
                        </a:rPr>
                        <a:t>.5</a:t>
                      </a:r>
                      <a:r>
                        <a:rPr lang="en-US" sz="2000" i="1" dirty="0">
                          <a:solidFill>
                            <a:srgbClr val="FFCC66"/>
                          </a:solidFill>
                          <a:latin typeface="Symbol"/>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a:t>
                      </a:r>
                      <a:r>
                        <a:rPr lang="en-US" sz="2000" dirty="0" smtClean="0">
                          <a:solidFill>
                            <a:srgbClr val="FFCC66"/>
                          </a:solidFill>
                          <a:latin typeface="Times New Roman"/>
                          <a:ea typeface="Times New Roman"/>
                          <a:cs typeface="Times New Roman"/>
                        </a:rPr>
                        <a:t>16)</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1990">
                <a:tc gridSpan="2">
                  <a:txBody>
                    <a:bodyPr/>
                    <a:lstStyle/>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An important complication of the </a:t>
                      </a:r>
                      <a:r>
                        <a:rPr lang="en-US" sz="2000" i="1" kern="1200" dirty="0" smtClean="0">
                          <a:solidFill>
                            <a:schemeClr val="bg1"/>
                          </a:solidFill>
                          <a:latin typeface="Times New Roman" pitchFamily="18" charset="0"/>
                          <a:ea typeface="+mn-ea"/>
                          <a:cs typeface="Times New Roman" pitchFamily="18" charset="0"/>
                        </a:rPr>
                        <a:t>champion effect</a:t>
                      </a:r>
                      <a:r>
                        <a:rPr lang="en-US" sz="2000" kern="1200" dirty="0" smtClean="0">
                          <a:solidFill>
                            <a:schemeClr val="bg1"/>
                          </a:solidFill>
                          <a:latin typeface="Times New Roman" pitchFamily="18" charset="0"/>
                          <a:ea typeface="+mn-ea"/>
                          <a:cs typeface="Times New Roman" pitchFamily="18" charset="0"/>
                        </a:rPr>
                        <a:t> is that post-season revenue convexity introduces instability and competitive imbalance into the regular-season. The adjusted </a:t>
                      </a:r>
                      <a:r>
                        <a:rPr lang="en-US" sz="2000" i="1" kern="1200" dirty="0" smtClean="0">
                          <a:solidFill>
                            <a:schemeClr val="bg1"/>
                          </a:solidFill>
                          <a:latin typeface="Times New Roman" pitchFamily="18" charset="0"/>
                          <a:ea typeface="+mn-ea"/>
                          <a:cs typeface="Times New Roman" pitchFamily="18" charset="0"/>
                        </a:rPr>
                        <a:t>MRP</a:t>
                      </a:r>
                      <a:r>
                        <a:rPr lang="en-US" sz="2000" kern="1200" dirty="0" smtClean="0">
                          <a:solidFill>
                            <a:schemeClr val="bg1"/>
                          </a:solidFill>
                          <a:latin typeface="Times New Roman" pitchFamily="18" charset="0"/>
                          <a:ea typeface="+mn-ea"/>
                          <a:cs typeface="Times New Roman" pitchFamily="18" charset="0"/>
                        </a:rPr>
                        <a:t>s of both teams reflect probability distribution functions (</a:t>
                      </a:r>
                      <a:r>
                        <a:rPr lang="en-US" sz="2000" i="1" kern="1200" dirty="0" smtClean="0">
                          <a:solidFill>
                            <a:schemeClr val="bg1"/>
                          </a:solidFill>
                          <a:latin typeface="Times New Roman" pitchFamily="18" charset="0"/>
                          <a:ea typeface="+mn-ea"/>
                          <a:cs typeface="Times New Roman" pitchFamily="18" charset="0"/>
                        </a:rPr>
                        <a:t>PDFs</a:t>
                      </a:r>
                      <a:r>
                        <a:rPr lang="en-US" sz="2000" kern="1200" dirty="0" smtClean="0">
                          <a:solidFill>
                            <a:schemeClr val="bg1"/>
                          </a:solidFill>
                          <a:latin typeface="Times New Roman" pitchFamily="18" charset="0"/>
                          <a:ea typeface="+mn-ea"/>
                          <a:cs typeface="Times New Roman" pitchFamily="18" charset="0"/>
                        </a:rPr>
                        <a:t>) as derivatives of the respective </a:t>
                      </a:r>
                      <a:r>
                        <a:rPr lang="en-US" sz="2000" i="1" kern="1200" dirty="0" smtClean="0">
                          <a:solidFill>
                            <a:schemeClr val="bg1"/>
                          </a:solidFill>
                          <a:latin typeface="Times New Roman" pitchFamily="18" charset="0"/>
                          <a:ea typeface="+mn-ea"/>
                          <a:cs typeface="Times New Roman" pitchFamily="18" charset="0"/>
                        </a:rPr>
                        <a:t>CDFs</a:t>
                      </a:r>
                      <a:r>
                        <a:rPr lang="en-US" sz="2000" i="0" kern="1200" dirty="0" smtClean="0">
                          <a:solidFill>
                            <a:schemeClr val="bg1"/>
                          </a:solidFill>
                          <a:latin typeface="Times New Roman" pitchFamily="18" charset="0"/>
                          <a:ea typeface="+mn-ea"/>
                          <a:cs typeface="Times New Roman" pitchFamily="18" charset="0"/>
                        </a:rPr>
                        <a:t>.</a:t>
                      </a:r>
                    </a:p>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As either team approaches the playoff threshold </a:t>
                      </a:r>
                      <a:r>
                        <a:rPr lang="en-US" sz="2000" i="1" kern="1200" dirty="0" smtClean="0">
                          <a:solidFill>
                            <a:schemeClr val="bg1"/>
                          </a:solidFill>
                          <a:latin typeface="Symbol" pitchFamily="18" charset="2"/>
                          <a:ea typeface="+mn-ea"/>
                          <a:cs typeface="Times New Roman" pitchFamily="18" charset="0"/>
                        </a:rPr>
                        <a:t>m,</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the marginal revenue from</a:t>
                      </a:r>
                      <a:r>
                        <a:rPr lang="en-US" sz="2000" kern="1200" baseline="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additional qualifying win explodes</a:t>
                      </a:r>
                      <a:r>
                        <a:rPr lang="en-US" sz="2000" kern="1200" baseline="0" dirty="0" smtClean="0">
                          <a:solidFill>
                            <a:schemeClr val="bg1"/>
                          </a:solidFill>
                          <a:latin typeface="Times New Roman" pitchFamily="18" charset="0"/>
                          <a:ea typeface="+mn-ea"/>
                          <a:cs typeface="Times New Roman" pitchFamily="18" charset="0"/>
                        </a:rPr>
                        <a:t> and creates </a:t>
                      </a:r>
                      <a:r>
                        <a:rPr lang="en-US" sz="2000" kern="1200" dirty="0" smtClean="0">
                          <a:solidFill>
                            <a:schemeClr val="bg1"/>
                          </a:solidFill>
                          <a:latin typeface="Times New Roman" pitchFamily="18" charset="0"/>
                          <a:ea typeface="+mn-ea"/>
                          <a:cs typeface="Times New Roman" pitchFamily="18" charset="0"/>
                        </a:rPr>
                        <a:t>an unstable local minimum bracketed by two local maxima. These split </a:t>
                      </a:r>
                      <a:r>
                        <a:rPr lang="en-US" sz="2000" kern="1200" dirty="0" err="1" smtClean="0">
                          <a:solidFill>
                            <a:schemeClr val="bg1"/>
                          </a:solidFill>
                          <a:latin typeface="Times New Roman" pitchFamily="18" charset="0"/>
                          <a:ea typeface="+mn-ea"/>
                          <a:cs typeface="Times New Roman" pitchFamily="18" charset="0"/>
                        </a:rPr>
                        <a:t>equilibria</a:t>
                      </a:r>
                      <a:r>
                        <a:rPr lang="en-US" sz="2000" kern="1200" dirty="0" smtClean="0">
                          <a:solidFill>
                            <a:schemeClr val="bg1"/>
                          </a:solidFill>
                          <a:latin typeface="Times New Roman" pitchFamily="18" charset="0"/>
                          <a:ea typeface="+mn-ea"/>
                          <a:cs typeface="Times New Roman" pitchFamily="18" charset="0"/>
                        </a:rPr>
                        <a:t> explain polarizing threshold behavior during mid-season transfer windows</a:t>
                      </a:r>
                      <a:r>
                        <a:rPr lang="en-US" sz="2000" kern="1200" baseline="0" dirty="0" smtClean="0">
                          <a:solidFill>
                            <a:schemeClr val="bg1"/>
                          </a:solidFill>
                          <a:latin typeface="Times New Roman" pitchFamily="18" charset="0"/>
                          <a:ea typeface="+mn-ea"/>
                          <a:cs typeface="Times New Roman" pitchFamily="18" charset="0"/>
                        </a:rPr>
                        <a:t> and trade deadlines </a:t>
                      </a:r>
                      <a:r>
                        <a:rPr lang="en-US" sz="2000" kern="1200" dirty="0" smtClean="0">
                          <a:solidFill>
                            <a:schemeClr val="bg1"/>
                          </a:solidFill>
                          <a:latin typeface="Times New Roman" pitchFamily="18" charset="0"/>
                          <a:ea typeface="+mn-ea"/>
                          <a:cs typeface="Times New Roman" pitchFamily="18" charset="0"/>
                        </a:rPr>
                        <a:t>for teams on the edge of qualifying for the playoffs. </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258397140"/>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4833" y="1152854"/>
            <a:ext cx="6407531" cy="4713869"/>
          </a:xfrm>
          <a:prstGeom prst="rect">
            <a:avLst/>
          </a:prstGeom>
        </p:spPr>
      </p:pic>
    </p:spTree>
    <p:extLst>
      <p:ext uri="{BB962C8B-B14F-4D97-AF65-F5344CB8AC3E}">
        <p14:creationId xmlns:p14="http://schemas.microsoft.com/office/powerpoint/2010/main" val="2899108187"/>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3624" y="1057171"/>
            <a:ext cx="6332631" cy="4804383"/>
          </a:xfrm>
          <a:prstGeom prst="rect">
            <a:avLst/>
          </a:prstGeom>
        </p:spPr>
      </p:pic>
    </p:spTree>
    <p:extLst>
      <p:ext uri="{BB962C8B-B14F-4D97-AF65-F5344CB8AC3E}">
        <p14:creationId xmlns:p14="http://schemas.microsoft.com/office/powerpoint/2010/main" val="1975587237"/>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52474" y="674370"/>
          <a:ext cx="7584228" cy="516636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81990">
                <a:tc gridSpan="2">
                  <a:txBody>
                    <a:bodyPr/>
                    <a:lstStyle/>
                    <a:p>
                      <a:pPr algn="ctr"/>
                      <a:r>
                        <a:rPr lang="en-US" sz="2800" dirty="0" smtClean="0">
                          <a:solidFill>
                            <a:srgbClr val="FFCC66"/>
                          </a:solidFill>
                          <a:latin typeface="Felix Titling" pitchFamily="82" charset="0"/>
                        </a:rPr>
                        <a:t>sportsman LEAGUE</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gridSpan="2">
                  <a:txBody>
                    <a:bodyPr/>
                    <a:lstStyle/>
                    <a:p>
                      <a:pPr algn="just"/>
                      <a:r>
                        <a:rPr lang="en-US" sz="2000" kern="1200" dirty="0" smtClean="0">
                          <a:solidFill>
                            <a:schemeClr val="bg1"/>
                          </a:solidFill>
                          <a:latin typeface="Times New Roman" pitchFamily="18" charset="0"/>
                          <a:ea typeface="+mn-ea"/>
                          <a:cs typeface="Times New Roman" pitchFamily="18" charset="0"/>
                        </a:rPr>
                        <a:t>In </a:t>
                      </a:r>
                      <a:r>
                        <a:rPr lang="en-US" sz="2000" i="1" kern="1200" dirty="0" smtClean="0">
                          <a:solidFill>
                            <a:schemeClr val="bg1"/>
                          </a:solidFill>
                          <a:latin typeface="Times New Roman" pitchFamily="18" charset="0"/>
                          <a:ea typeface="+mn-ea"/>
                          <a:cs typeface="Times New Roman" pitchFamily="18" charset="0"/>
                        </a:rPr>
                        <a:t>sportsman leagues</a:t>
                      </a:r>
                      <a:r>
                        <a:rPr lang="en-US" sz="2000" kern="1200" dirty="0" smtClean="0">
                          <a:solidFill>
                            <a:schemeClr val="bg1"/>
                          </a:solidFill>
                          <a:latin typeface="Times New Roman" pitchFamily="18" charset="0"/>
                          <a:ea typeface="+mn-ea"/>
                          <a:cs typeface="Times New Roman" pitchFamily="18" charset="0"/>
                        </a:rPr>
                        <a:t>, team owners sacrifice profit for winning. At the limit, a </a:t>
                      </a:r>
                      <a:r>
                        <a:rPr lang="en-US" sz="2000" i="1" kern="1200" dirty="0" smtClean="0">
                          <a:solidFill>
                            <a:schemeClr val="bg1"/>
                          </a:solidFill>
                          <a:latin typeface="Times New Roman" pitchFamily="18" charset="0"/>
                          <a:ea typeface="+mn-ea"/>
                          <a:cs typeface="Times New Roman" pitchFamily="18" charset="0"/>
                        </a:rPr>
                        <a:t>pure sportsman</a:t>
                      </a:r>
                      <a:r>
                        <a:rPr lang="en-US" sz="2000" kern="1200" dirty="0" smtClean="0">
                          <a:solidFill>
                            <a:schemeClr val="bg1"/>
                          </a:solidFill>
                          <a:latin typeface="Times New Roman" pitchFamily="18" charset="0"/>
                          <a:ea typeface="+mn-ea"/>
                          <a:cs typeface="Times New Roman" pitchFamily="18" charset="0"/>
                        </a:rPr>
                        <a:t> becomes a win </a:t>
                      </a:r>
                      <a:r>
                        <a:rPr lang="en-US" sz="2000" kern="1200" dirty="0" err="1" smtClean="0">
                          <a:solidFill>
                            <a:schemeClr val="bg1"/>
                          </a:solidFill>
                          <a:latin typeface="Times New Roman" pitchFamily="18" charset="0"/>
                          <a:ea typeface="+mn-ea"/>
                          <a:cs typeface="Times New Roman" pitchFamily="18" charset="0"/>
                        </a:rPr>
                        <a:t>maximizer</a:t>
                      </a:r>
                      <a:r>
                        <a:rPr lang="en-US" sz="2000" kern="1200" dirty="0" smtClean="0">
                          <a:solidFill>
                            <a:schemeClr val="bg1"/>
                          </a:solidFill>
                          <a:latin typeface="Times New Roman" pitchFamily="18" charset="0"/>
                          <a:ea typeface="+mn-ea"/>
                          <a:cs typeface="Times New Roman" pitchFamily="18" charset="0"/>
                        </a:rPr>
                        <a:t>, constrained by zero profit rather than max profit, such that </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ct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and </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ct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err="1" smtClean="0">
                          <a:solidFill>
                            <a:schemeClr val="bg1"/>
                          </a:solidFill>
                          <a:latin typeface="Times New Roman" pitchFamily="18" charset="0"/>
                          <a:ea typeface="+mn-ea"/>
                          <a:cs typeface="Times New Roman" pitchFamily="18" charset="0"/>
                        </a:rPr>
                        <a:t>cT</a:t>
                      </a:r>
                      <a:r>
                        <a:rPr lang="en-US" sz="2000" kern="1200" dirty="0" smtClean="0">
                          <a:solidFill>
                            <a:schemeClr val="bg1"/>
                          </a:solidFill>
                          <a:latin typeface="Times New Roman" pitchFamily="18" charset="0"/>
                          <a:ea typeface="+mn-ea"/>
                          <a:cs typeface="Times New Roman" pitchFamily="18" charset="0"/>
                        </a:rPr>
                        <a:t>, where </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T</a:t>
                      </a:r>
                      <a:r>
                        <a:rPr lang="en-US" sz="2000" kern="1200" dirty="0" smtClean="0">
                          <a:solidFill>
                            <a:schemeClr val="bg1"/>
                          </a:solidFill>
                          <a:latin typeface="Times New Roman" pitchFamily="18" charset="0"/>
                          <a:ea typeface="+mn-ea"/>
                          <a:cs typeface="Times New Roman" pitchFamily="18" charset="0"/>
                        </a:rPr>
                        <a:t>.  The </a:t>
                      </a:r>
                      <a:r>
                        <a:rPr lang="en-US" sz="2000" i="1" kern="1200" dirty="0" smtClean="0">
                          <a:solidFill>
                            <a:schemeClr val="bg1"/>
                          </a:solidFill>
                          <a:latin typeface="Times New Roman" pitchFamily="18" charset="0"/>
                          <a:ea typeface="+mn-ea"/>
                          <a:cs typeface="Times New Roman" pitchFamily="18" charset="0"/>
                        </a:rPr>
                        <a:t>sportsman league</a:t>
                      </a:r>
                      <a:r>
                        <a:rPr lang="en-US" sz="2000" kern="1200" dirty="0" smtClean="0">
                          <a:solidFill>
                            <a:schemeClr val="bg1"/>
                          </a:solidFill>
                          <a:latin typeface="Times New Roman" pitchFamily="18" charset="0"/>
                          <a:ea typeface="+mn-ea"/>
                          <a:cs typeface="Times New Roman" pitchFamily="18" charset="0"/>
                        </a:rPr>
                        <a:t> win-max solution becomes:</a:t>
                      </a:r>
                      <a:endParaRPr lang="en-US" sz="2000" kern="1200" dirty="0">
                        <a:solidFill>
                          <a:schemeClr val="bg1"/>
                        </a:solidFill>
                        <a:latin typeface="Times New Roman" pitchFamily="18" charset="0"/>
                        <a:ea typeface="+mn-ea"/>
                        <a:cs typeface="Times New Roman" pitchFamily="18"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68199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AR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 AR</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 </a:t>
                      </a:r>
                      <a:r>
                        <a:rPr lang="en-US" sz="2000" i="1" dirty="0" err="1">
                          <a:solidFill>
                            <a:srgbClr val="FFCC66"/>
                          </a:solidFill>
                          <a:latin typeface="Times New Roman"/>
                          <a:ea typeface="Times New Roman"/>
                          <a:cs typeface="Times New Roman"/>
                        </a:rPr>
                        <a:t>cT</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a:t>
                      </a:r>
                      <a:r>
                        <a:rPr lang="en-US" sz="2000" dirty="0" smtClean="0">
                          <a:solidFill>
                            <a:srgbClr val="FFCC66"/>
                          </a:solidFill>
                          <a:latin typeface="Times New Roman"/>
                          <a:ea typeface="Times New Roman"/>
                          <a:cs typeface="Times New Roman"/>
                        </a:rPr>
                        <a:t>17)</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1990">
                <a:tc gridSpan="2">
                  <a:txBody>
                    <a:bodyPr/>
                    <a:lstStyle/>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This is true whether talent markets are </a:t>
                      </a:r>
                      <a:r>
                        <a:rPr lang="en-US" sz="2000" i="1" kern="1200" dirty="0" smtClean="0">
                          <a:solidFill>
                            <a:schemeClr val="bg1"/>
                          </a:solidFill>
                          <a:latin typeface="Times New Roman" pitchFamily="18" charset="0"/>
                          <a:ea typeface="+mn-ea"/>
                          <a:cs typeface="Times New Roman" pitchFamily="18" charset="0"/>
                        </a:rPr>
                        <a:t>open</a:t>
                      </a:r>
                      <a:r>
                        <a:rPr lang="en-US" sz="2000" kern="1200" dirty="0" smtClean="0">
                          <a:solidFill>
                            <a:schemeClr val="bg1"/>
                          </a:solidFill>
                          <a:latin typeface="Times New Roman" pitchFamily="18" charset="0"/>
                          <a:ea typeface="+mn-ea"/>
                          <a:cs typeface="Times New Roman" pitchFamily="18" charset="0"/>
                        </a:rPr>
                        <a:t> or </a:t>
                      </a:r>
                      <a:r>
                        <a:rPr lang="en-US" sz="2000" i="1" kern="1200" dirty="0" smtClean="0">
                          <a:solidFill>
                            <a:schemeClr val="bg1"/>
                          </a:solidFill>
                          <a:latin typeface="Times New Roman" pitchFamily="18" charset="0"/>
                          <a:ea typeface="+mn-ea"/>
                          <a:cs typeface="Times New Roman" pitchFamily="18" charset="0"/>
                        </a:rPr>
                        <a:t>closed</a:t>
                      </a:r>
                      <a:r>
                        <a:rPr lang="en-US" sz="2000" kern="1200" dirty="0" smtClean="0">
                          <a:solidFill>
                            <a:schemeClr val="bg1"/>
                          </a:solidFill>
                          <a:latin typeface="Times New Roman" pitchFamily="18" charset="0"/>
                          <a:ea typeface="+mn-ea"/>
                          <a:cs typeface="Times New Roman" pitchFamily="18" charset="0"/>
                        </a:rPr>
                        <a:t>. Substitution of (9) into (17) yields the </a:t>
                      </a:r>
                      <a:r>
                        <a:rPr lang="en-US" sz="2000" i="1" kern="1200" dirty="0" smtClean="0">
                          <a:solidFill>
                            <a:schemeClr val="bg1"/>
                          </a:solidFill>
                          <a:latin typeface="Times New Roman" pitchFamily="18" charset="0"/>
                          <a:ea typeface="+mn-ea"/>
                          <a:cs typeface="Times New Roman" pitchFamily="18" charset="0"/>
                        </a:rPr>
                        <a:t>pure sportsman</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model result:</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noFill/>
                  </a:tcPr>
                </a:tc>
                <a:extLst>
                  <a:ext uri="{0D108BD9-81ED-4DB2-BD59-A6C34878D82A}">
                    <a16:rowId xmlns:a16="http://schemas.microsoft.com/office/drawing/2014/main" val="10003"/>
                  </a:ext>
                </a:extLst>
              </a:tr>
              <a:tr h="68199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AR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 AR</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(1 </a:t>
                      </a:r>
                      <a:r>
                        <a:rPr lang="en-US" sz="2000" dirty="0">
                          <a:solidFill>
                            <a:srgbClr val="FFCC66"/>
                          </a:solidFill>
                          <a:latin typeface="Symbol"/>
                          <a:ea typeface="Times New Roman"/>
                          <a:cs typeface="Times New Roman"/>
                        </a:rPr>
                        <a:t>-</a:t>
                      </a:r>
                      <a:r>
                        <a:rPr lang="en-US" sz="2000" dirty="0">
                          <a:solidFill>
                            <a:srgbClr val="FFCC66"/>
                          </a:solidFill>
                          <a:latin typeface="Times New Roman"/>
                          <a:ea typeface="Times New Roman"/>
                          <a:cs typeface="Times New Roman"/>
                        </a:rPr>
                        <a:t> .5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(1</a:t>
                      </a:r>
                      <a:r>
                        <a:rPr lang="en-US" sz="2000" dirty="0">
                          <a:solidFill>
                            <a:srgbClr val="FFCC66"/>
                          </a:solidFill>
                          <a:latin typeface="Symbol"/>
                          <a:ea typeface="Times New Roman"/>
                          <a:cs typeface="Times New Roman"/>
                        </a:rPr>
                        <a:t> -</a:t>
                      </a:r>
                      <a:r>
                        <a:rPr lang="en-US" sz="2000" dirty="0">
                          <a:solidFill>
                            <a:srgbClr val="FFCC66"/>
                          </a:solidFill>
                          <a:latin typeface="Times New Roman"/>
                          <a:ea typeface="Times New Roman"/>
                          <a:cs typeface="Times New Roman"/>
                        </a:rPr>
                        <a:t> .5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 = </a:t>
                      </a:r>
                      <a:r>
                        <a:rPr lang="en-US" sz="2000" i="1" dirty="0" err="1">
                          <a:solidFill>
                            <a:srgbClr val="FFCC66"/>
                          </a:solidFill>
                          <a:latin typeface="Times New Roman"/>
                          <a:ea typeface="Times New Roman"/>
                          <a:cs typeface="Times New Roman"/>
                        </a:rPr>
                        <a:t>cT</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a:t>
                      </a:r>
                      <a:r>
                        <a:rPr lang="en-US" sz="2000" dirty="0" smtClean="0">
                          <a:solidFill>
                            <a:srgbClr val="FFCC66"/>
                          </a:solidFill>
                          <a:latin typeface="Times New Roman"/>
                          <a:ea typeface="Times New Roman"/>
                          <a:cs typeface="Times New Roman"/>
                        </a:rPr>
                        <a:t>18)</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1990">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with less balance than either </a:t>
                      </a:r>
                      <a:r>
                        <a:rPr lang="en-US" sz="2000" i="1" kern="1200" dirty="0" smtClean="0">
                          <a:solidFill>
                            <a:schemeClr val="bg1"/>
                          </a:solidFill>
                          <a:latin typeface="Times New Roman" pitchFamily="18" charset="0"/>
                          <a:ea typeface="+mn-ea"/>
                          <a:cs typeface="Times New Roman" pitchFamily="18" charset="0"/>
                        </a:rPr>
                        <a:t>open or closed </a:t>
                      </a:r>
                      <a:r>
                        <a:rPr lang="en-US" sz="2000" i="1" kern="1200" dirty="0" smtClean="0">
                          <a:solidFill>
                            <a:schemeClr val="bg1"/>
                          </a:solidFill>
                          <a:latin typeface="Symbol" pitchFamily="18" charset="2"/>
                          <a:ea typeface="+mn-ea"/>
                          <a:cs typeface="Times New Roman" pitchFamily="18" charset="0"/>
                        </a:rPr>
                        <a:t>p</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max solution: </a:t>
                      </a:r>
                    </a:p>
                    <a:p>
                      <a:pPr marL="0" marR="0" lvl="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1 </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Times New Roman" pitchFamily="18" charset="0"/>
                          <a:ea typeface="+mn-ea"/>
                          <a:cs typeface="Times New Roman" pitchFamily="18" charset="0"/>
                        </a:rPr>
                        <a:t> = </a:t>
                      </a:r>
                      <a:r>
                        <a:rPr lang="en-US" sz="2000" kern="1200" dirty="0" smtClean="0">
                          <a:solidFill>
                            <a:srgbClr val="FFCC66"/>
                          </a:solidFill>
                          <a:latin typeface="Symbol" pitchFamily="18" charset="2"/>
                          <a:ea typeface="+mn-ea"/>
                          <a:cs typeface="Times New Roman" pitchFamily="18" charset="0"/>
                        </a:rPr>
                        <a:t>(2</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 - 1)/(2 -</a:t>
                      </a:r>
                      <a:r>
                        <a:rPr lang="en-US" sz="2000" i="1" kern="1200" dirty="0" smtClean="0">
                          <a:solidFill>
                            <a:srgbClr val="FFCC66"/>
                          </a:solidFill>
                          <a:latin typeface="Symbol" pitchFamily="18" charset="2"/>
                          <a:ea typeface="+mn-ea"/>
                          <a:cs typeface="Times New Roman" pitchFamily="18" charset="0"/>
                        </a:rPr>
                        <a:t>s</a:t>
                      </a:r>
                      <a:r>
                        <a:rPr lang="en-US" sz="2000" i="0" kern="1200" baseline="0" dirty="0" smtClean="0">
                          <a:solidFill>
                            <a:srgbClr val="FFCC66"/>
                          </a:solidFill>
                          <a:latin typeface="Symbol" pitchFamily="18" charset="2"/>
                          <a:ea typeface="+mn-ea"/>
                          <a:cs typeface="Times New Roman" pitchFamily="18" charset="0"/>
                        </a:rPr>
                        <a:t> </a:t>
                      </a:r>
                      <a:r>
                        <a:rPr lang="en-US" sz="2000" kern="1200" dirty="0" smtClean="0">
                          <a:solidFill>
                            <a:srgbClr val="FFCC66"/>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with win percentages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 </a:t>
                      </a:r>
                      <a:r>
                        <a:rPr lang="en-US" sz="2000" kern="1200" dirty="0" smtClean="0">
                          <a:solidFill>
                            <a:schemeClr val="bg1"/>
                          </a:solidFill>
                          <a:latin typeface="Symbol" pitchFamily="18" charset="2"/>
                          <a:ea typeface="+mn-ea"/>
                          <a:cs typeface="Times New Roman" pitchFamily="18" charset="0"/>
                        </a:rPr>
                        <a:t>(2</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- 1)/(1 +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 </a:t>
                      </a:r>
                      <a:r>
                        <a:rPr lang="en-US" sz="2000" kern="1200" dirty="0" smtClean="0">
                          <a:solidFill>
                            <a:schemeClr val="bg1"/>
                          </a:solidFill>
                          <a:latin typeface="Times New Roman" pitchFamily="18" charset="0"/>
                          <a:ea typeface="+mn-ea"/>
                          <a:cs typeface="Times New Roman" pitchFamily="18" charset="0"/>
                        </a:rPr>
                        <a:t>and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Symbol" pitchFamily="18" charset="2"/>
                          <a:ea typeface="+mn-ea"/>
                          <a:cs typeface="Times New Roman" pitchFamily="18" charset="0"/>
                        </a:rPr>
                        <a:t>= (2 -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)/(1 +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 </a:t>
                      </a:r>
                      <a:r>
                        <a:rPr lang="en-US" sz="2000" kern="1200" dirty="0" smtClean="0">
                          <a:solidFill>
                            <a:schemeClr val="bg1"/>
                          </a:solidFill>
                          <a:latin typeface="Times New Roman" pitchFamily="18" charset="0"/>
                          <a:ea typeface="+mn-ea"/>
                          <a:cs typeface="Times New Roman" pitchFamily="18" charset="0"/>
                        </a:rPr>
                        <a:t>Existence of the league requires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&gt; 0 and therefore constrains </a:t>
                      </a:r>
                      <a:r>
                        <a:rPr lang="en-US" sz="2000" i="1" kern="1200" dirty="0" smtClean="0">
                          <a:solidFill>
                            <a:schemeClr val="bg1"/>
                          </a:solidFill>
                          <a:latin typeface="Symbol" pitchFamily="18" charset="2"/>
                          <a:ea typeface="+mn-ea"/>
                          <a:cs typeface="Times New Roman" pitchFamily="18" charset="0"/>
                        </a:rPr>
                        <a:t>s </a:t>
                      </a:r>
                      <a:r>
                        <a:rPr lang="en-US" sz="2000" i="0" kern="1200" dirty="0" smtClean="0">
                          <a:solidFill>
                            <a:schemeClr val="bg1"/>
                          </a:solidFill>
                          <a:latin typeface="Symbol" pitchFamily="18" charset="2"/>
                          <a:ea typeface="+mn-ea"/>
                          <a:cs typeface="Times New Roman" pitchFamily="18" charset="0"/>
                        </a:rPr>
                        <a:t>&lt;</a:t>
                      </a:r>
                      <a:r>
                        <a:rPr lang="en-US" sz="2000" i="0" kern="1200" baseline="0" dirty="0" smtClean="0">
                          <a:solidFill>
                            <a:schemeClr val="bg1"/>
                          </a:solidFill>
                          <a:latin typeface="Symbol" pitchFamily="18" charset="2"/>
                          <a:ea typeface="+mn-ea"/>
                          <a:cs typeface="Times New Roman" pitchFamily="18" charset="0"/>
                        </a:rPr>
                        <a:t> </a:t>
                      </a:r>
                      <a:r>
                        <a:rPr lang="en-US" sz="2000" kern="1200" dirty="0" smtClean="0">
                          <a:solidFill>
                            <a:schemeClr val="bg1"/>
                          </a:solidFill>
                          <a:latin typeface="Symbol" pitchFamily="18" charset="2"/>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for the assumption  that </a:t>
                      </a:r>
                      <a:r>
                        <a:rPr lang="en-US" sz="2000" i="1" kern="1200" dirty="0" smtClean="0">
                          <a:solidFill>
                            <a:schemeClr val="bg1"/>
                          </a:solidFill>
                          <a:latin typeface="Symbol" pitchFamily="18" charset="2"/>
                          <a:ea typeface="+mn-ea"/>
                          <a:cs typeface="Times New Roman" pitchFamily="18" charset="0"/>
                        </a:rPr>
                        <a:t>f </a:t>
                      </a:r>
                      <a:r>
                        <a:rPr lang="en-US" sz="2000" kern="1200" dirty="0" smtClean="0">
                          <a:solidFill>
                            <a:schemeClr val="bg1"/>
                          </a:solidFill>
                          <a:latin typeface="Times New Roman" pitchFamily="18" charset="0"/>
                          <a:ea typeface="+mn-ea"/>
                          <a:cs typeface="Times New Roman" pitchFamily="18" charset="0"/>
                        </a:rPr>
                        <a:t>= .5 in (9).</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1365078547"/>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1688" y="1049545"/>
            <a:ext cx="5479693" cy="4743434"/>
          </a:xfrm>
          <a:prstGeom prst="rect">
            <a:avLst/>
          </a:prstGeom>
        </p:spPr>
      </p:pic>
    </p:spTree>
    <p:extLst>
      <p:ext uri="{BB962C8B-B14F-4D97-AF65-F5344CB8AC3E}">
        <p14:creationId xmlns:p14="http://schemas.microsoft.com/office/powerpoint/2010/main" val="1261806051"/>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1524" y="464820"/>
          <a:ext cx="7584228" cy="5808980"/>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681990">
                <a:tc gridSpan="2">
                  <a:txBody>
                    <a:bodyPr/>
                    <a:lstStyle/>
                    <a:p>
                      <a:pPr algn="ctr"/>
                      <a:r>
                        <a:rPr lang="en-US" sz="2800" dirty="0" smtClean="0">
                          <a:solidFill>
                            <a:srgbClr val="FFCC66"/>
                          </a:solidFill>
                          <a:latin typeface="Felix Titling" pitchFamily="82" charset="0"/>
                        </a:rPr>
                        <a:t>Revenue sharing</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Times New Roman" pitchFamily="18" charset="0"/>
                          <a:ea typeface="+mn-ea"/>
                          <a:cs typeface="Times New Roman" pitchFamily="18" charset="0"/>
                        </a:rPr>
                        <a:t>The question whether </a:t>
                      </a:r>
                      <a:r>
                        <a:rPr lang="en-US" sz="2000" i="1" kern="1200" dirty="0" smtClean="0">
                          <a:solidFill>
                            <a:schemeClr val="bg1"/>
                          </a:solidFill>
                          <a:latin typeface="Times New Roman" pitchFamily="18" charset="0"/>
                          <a:ea typeface="+mn-ea"/>
                          <a:cs typeface="Times New Roman" pitchFamily="18" charset="0"/>
                        </a:rPr>
                        <a:t>strong form</a:t>
                      </a:r>
                      <a:r>
                        <a:rPr lang="en-US" sz="2000" kern="1200" dirty="0" smtClean="0">
                          <a:solidFill>
                            <a:schemeClr val="bg1"/>
                          </a:solidFill>
                          <a:latin typeface="Times New Roman" pitchFamily="18" charset="0"/>
                          <a:ea typeface="+mn-ea"/>
                          <a:cs typeface="Times New Roman" pitchFamily="18" charset="0"/>
                        </a:rPr>
                        <a:t> invariance holds in a sportsman win-max league can be answered by modifying the pool-sharing formula in (12) so that</a:t>
                      </a:r>
                      <a:r>
                        <a:rPr lang="en-US" sz="2000" i="1" kern="1200" dirty="0" smtClean="0">
                          <a:solidFill>
                            <a:schemeClr val="bg1"/>
                          </a:solidFill>
                          <a:latin typeface="Times New Roman" pitchFamily="18" charset="0"/>
                          <a:ea typeface="+mn-ea"/>
                          <a:cs typeface="Times New Roman" pitchFamily="18" charset="0"/>
                        </a:rPr>
                        <a:t> AR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 = </a:t>
                      </a:r>
                      <a:r>
                        <a:rPr lang="en-US" sz="2000" i="1" kern="1200" dirty="0" smtClean="0">
                          <a:solidFill>
                            <a:schemeClr val="bg1"/>
                          </a:solidFill>
                          <a:latin typeface="Times New Roman" pitchFamily="18" charset="0"/>
                          <a:ea typeface="+mn-ea"/>
                          <a:cs typeface="Times New Roman" pitchFamily="18" charset="0"/>
                        </a:rPr>
                        <a:t>AR</a:t>
                      </a:r>
                      <a:r>
                        <a:rPr lang="en-US" sz="2000" kern="1200" baseline="-25000" dirty="0" smtClean="0">
                          <a:solidFill>
                            <a:schemeClr val="bg1"/>
                          </a:solidFill>
                          <a:latin typeface="Times New Roman" pitchFamily="18" charset="0"/>
                          <a:ea typeface="+mn-ea"/>
                          <a:cs typeface="Times New Roman" pitchFamily="18" charset="0"/>
                        </a:rPr>
                        <a:t>2</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err="1" smtClean="0">
                          <a:solidFill>
                            <a:schemeClr val="bg1"/>
                          </a:solidFill>
                          <a:latin typeface="Times New Roman" pitchFamily="18" charset="0"/>
                          <a:ea typeface="+mn-ea"/>
                          <a:cs typeface="Times New Roman" pitchFamily="18" charset="0"/>
                        </a:rPr>
                        <a:t>c'T</a:t>
                      </a:r>
                      <a:r>
                        <a:rPr lang="en-US" sz="2000" kern="1200" dirty="0" smtClean="0">
                          <a:solidFill>
                            <a:schemeClr val="bg1"/>
                          </a:solidFill>
                          <a:latin typeface="Times New Roman" pitchFamily="18" charset="0"/>
                          <a:ea typeface="+mn-ea"/>
                          <a:cs typeface="Times New Roman" pitchFamily="18" charset="0"/>
                        </a:rPr>
                        <a:t>:</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68199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a:solidFill>
                            <a:srgbClr val="FFCC66"/>
                          </a:solidFill>
                          <a:latin typeface="Symbol"/>
                          <a:ea typeface="Times New Roman"/>
                          <a:cs typeface="Symbol"/>
                        </a:rPr>
                        <a:t>a</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1</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w</a:t>
                      </a:r>
                      <a:r>
                        <a:rPr lang="en-US" sz="2000" baseline="-25000">
                          <a:solidFill>
                            <a:srgbClr val="FFCC66"/>
                          </a:solidFill>
                          <a:latin typeface="Times New Roman"/>
                          <a:ea typeface="Times New Roman"/>
                          <a:cs typeface="Times New Roman"/>
                        </a:rPr>
                        <a:t>1</a:t>
                      </a:r>
                      <a:r>
                        <a:rPr lang="en-US" sz="2000" i="1">
                          <a:solidFill>
                            <a:srgbClr val="FFCC66"/>
                          </a:solidFill>
                          <a:latin typeface="Times New Roman"/>
                          <a:ea typeface="Times New Roman"/>
                          <a:cs typeface="Times New Roman"/>
                        </a:rPr>
                        <a:t> </a:t>
                      </a:r>
                      <a:r>
                        <a:rPr lang="en-US" sz="2000">
                          <a:solidFill>
                            <a:srgbClr val="FFCC66"/>
                          </a:solidFill>
                          <a:latin typeface="Symbol"/>
                          <a:ea typeface="Times New Roman"/>
                          <a:cs typeface="Symbol"/>
                        </a:rPr>
                        <a:t>+</a:t>
                      </a:r>
                      <a:r>
                        <a:rPr lang="en-US" sz="2000">
                          <a:solidFill>
                            <a:srgbClr val="FFCC66"/>
                          </a:solidFill>
                          <a:latin typeface="Times New Roman"/>
                          <a:ea typeface="Times New Roman"/>
                          <a:cs typeface="Times New Roman"/>
                        </a:rPr>
                        <a:t> (1</a:t>
                      </a:r>
                      <a:r>
                        <a:rPr lang="en-US" sz="2000">
                          <a:solidFill>
                            <a:srgbClr val="FFCC66"/>
                          </a:solidFill>
                          <a:latin typeface="Symbol"/>
                          <a:ea typeface="Times New Roman"/>
                          <a:cs typeface="Symbol"/>
                        </a:rPr>
                        <a:t>-</a:t>
                      </a:r>
                      <a:r>
                        <a:rPr lang="en-US" sz="2000" i="1">
                          <a:solidFill>
                            <a:srgbClr val="FFCC66"/>
                          </a:solidFill>
                          <a:latin typeface="Symbol"/>
                          <a:ea typeface="Times New Roman"/>
                          <a:cs typeface="Symbol"/>
                        </a:rPr>
                        <a:t>a</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1</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2</a:t>
                      </a:r>
                      <a:r>
                        <a:rPr lang="en-US" sz="2000">
                          <a:solidFill>
                            <a:srgbClr val="FFCC66"/>
                          </a:solidFill>
                          <a:latin typeface="Times New Roman"/>
                          <a:ea typeface="Times New Roman"/>
                          <a:cs typeface="Times New Roman"/>
                        </a:rPr>
                        <a:t>)/2</a:t>
                      </a:r>
                      <a:r>
                        <a:rPr lang="en-US" sz="2000" i="1">
                          <a:solidFill>
                            <a:srgbClr val="FFCC66"/>
                          </a:solidFill>
                          <a:latin typeface="Times New Roman"/>
                          <a:ea typeface="Times New Roman"/>
                          <a:cs typeface="Times New Roman"/>
                        </a:rPr>
                        <a:t>w</a:t>
                      </a:r>
                      <a:r>
                        <a:rPr lang="en-US" sz="2000" baseline="-25000">
                          <a:solidFill>
                            <a:srgbClr val="FFCC66"/>
                          </a:solidFill>
                          <a:latin typeface="Times New Roman"/>
                          <a:ea typeface="Times New Roman"/>
                          <a:cs typeface="Times New Roman"/>
                        </a:rPr>
                        <a:t>1 </a:t>
                      </a:r>
                      <a:r>
                        <a:rPr lang="en-US" sz="2000">
                          <a:solidFill>
                            <a:srgbClr val="FFCC66"/>
                          </a:solidFill>
                          <a:latin typeface="Times New Roman"/>
                          <a:ea typeface="Times New Roman"/>
                          <a:cs typeface="Times New Roman"/>
                        </a:rPr>
                        <a:t>=</a:t>
                      </a:r>
                      <a:r>
                        <a:rPr lang="en-US" sz="2000" i="1">
                          <a:solidFill>
                            <a:srgbClr val="FFCC66"/>
                          </a:solidFill>
                          <a:latin typeface="Symbol"/>
                          <a:ea typeface="Times New Roman"/>
                          <a:cs typeface="Symbol"/>
                        </a:rPr>
                        <a:t> a</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2</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w</a:t>
                      </a:r>
                      <a:r>
                        <a:rPr lang="en-US" sz="2000" baseline="-25000">
                          <a:solidFill>
                            <a:srgbClr val="FFCC66"/>
                          </a:solidFill>
                          <a:latin typeface="Times New Roman"/>
                          <a:ea typeface="Times New Roman"/>
                          <a:cs typeface="Times New Roman"/>
                        </a:rPr>
                        <a:t>2</a:t>
                      </a:r>
                      <a:r>
                        <a:rPr lang="en-US" sz="2000" i="1">
                          <a:solidFill>
                            <a:srgbClr val="FFCC66"/>
                          </a:solidFill>
                          <a:latin typeface="Times New Roman"/>
                          <a:ea typeface="Times New Roman"/>
                          <a:cs typeface="Times New Roman"/>
                        </a:rPr>
                        <a:t> </a:t>
                      </a:r>
                      <a:r>
                        <a:rPr lang="en-US" sz="2000">
                          <a:solidFill>
                            <a:srgbClr val="FFCC66"/>
                          </a:solidFill>
                          <a:latin typeface="Symbol"/>
                          <a:ea typeface="Times New Roman"/>
                          <a:cs typeface="Symbol"/>
                        </a:rPr>
                        <a:t>+</a:t>
                      </a:r>
                      <a:r>
                        <a:rPr lang="en-US" sz="2000">
                          <a:solidFill>
                            <a:srgbClr val="FFCC66"/>
                          </a:solidFill>
                          <a:latin typeface="Times New Roman"/>
                          <a:ea typeface="Times New Roman"/>
                          <a:cs typeface="Times New Roman"/>
                        </a:rPr>
                        <a:t> (1</a:t>
                      </a:r>
                      <a:r>
                        <a:rPr lang="en-US" sz="2000">
                          <a:solidFill>
                            <a:srgbClr val="FFCC66"/>
                          </a:solidFill>
                          <a:latin typeface="Symbol"/>
                          <a:ea typeface="Times New Roman"/>
                          <a:cs typeface="Symbol"/>
                        </a:rPr>
                        <a:t>-</a:t>
                      </a:r>
                      <a:r>
                        <a:rPr lang="en-US" sz="2000" i="1">
                          <a:solidFill>
                            <a:srgbClr val="FFCC66"/>
                          </a:solidFill>
                          <a:latin typeface="Symbol"/>
                          <a:ea typeface="Times New Roman"/>
                          <a:cs typeface="Symbol"/>
                        </a:rPr>
                        <a:t>a</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1</a:t>
                      </a:r>
                      <a:r>
                        <a:rPr lang="en-US" sz="2000">
                          <a:solidFill>
                            <a:srgbClr val="FFCC66"/>
                          </a:solidFill>
                          <a:latin typeface="Times New Roman"/>
                          <a:ea typeface="Times New Roman"/>
                          <a:cs typeface="Times New Roman"/>
                        </a:rPr>
                        <a:t>+</a:t>
                      </a:r>
                      <a:r>
                        <a:rPr lang="en-US" sz="2000" i="1">
                          <a:solidFill>
                            <a:srgbClr val="FFCC66"/>
                          </a:solidFill>
                          <a:latin typeface="Times New Roman"/>
                          <a:ea typeface="Times New Roman"/>
                          <a:cs typeface="Times New Roman"/>
                        </a:rPr>
                        <a:t>R</a:t>
                      </a:r>
                      <a:r>
                        <a:rPr lang="en-US" sz="2000" baseline="-25000">
                          <a:solidFill>
                            <a:srgbClr val="FFCC66"/>
                          </a:solidFill>
                          <a:latin typeface="Times New Roman"/>
                          <a:ea typeface="Times New Roman"/>
                          <a:cs typeface="Times New Roman"/>
                        </a:rPr>
                        <a:t>2</a:t>
                      </a:r>
                      <a:r>
                        <a:rPr lang="en-US" sz="2000">
                          <a:solidFill>
                            <a:srgbClr val="FFCC66"/>
                          </a:solidFill>
                          <a:latin typeface="Times New Roman"/>
                          <a:ea typeface="Times New Roman"/>
                          <a:cs typeface="Times New Roman"/>
                        </a:rPr>
                        <a:t>)/2</a:t>
                      </a:r>
                      <a:r>
                        <a:rPr lang="en-US" sz="2000" i="1">
                          <a:solidFill>
                            <a:srgbClr val="FFCC66"/>
                          </a:solidFill>
                          <a:latin typeface="Times New Roman"/>
                          <a:ea typeface="Times New Roman"/>
                          <a:cs typeface="Times New Roman"/>
                        </a:rPr>
                        <a:t>w</a:t>
                      </a:r>
                      <a:r>
                        <a:rPr lang="en-US" sz="2000" baseline="-25000">
                          <a:solidFill>
                            <a:srgbClr val="FFCC66"/>
                          </a:solidFill>
                          <a:latin typeface="Times New Roman"/>
                          <a:ea typeface="Times New Roman"/>
                          <a:cs typeface="Times New Roman"/>
                        </a:rPr>
                        <a:t>2 </a:t>
                      </a:r>
                      <a:r>
                        <a:rPr lang="en-US" sz="2000">
                          <a:solidFill>
                            <a:srgbClr val="FFCC66"/>
                          </a:solidFill>
                          <a:latin typeface="Times New Roman"/>
                          <a:ea typeface="Times New Roman"/>
                          <a:cs typeface="Times New Roman"/>
                        </a:rPr>
                        <a:t>= </a:t>
                      </a:r>
                      <a:r>
                        <a:rPr lang="en-US" sz="2000" i="1">
                          <a:solidFill>
                            <a:srgbClr val="FFCC66"/>
                          </a:solidFill>
                          <a:latin typeface="Times New Roman"/>
                          <a:ea typeface="Times New Roman"/>
                          <a:cs typeface="Times New Roman"/>
                        </a:rPr>
                        <a:t>c'T</a:t>
                      </a:r>
                      <a:endParaRPr lang="en-US" sz="200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(19)</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1990">
                <a:tc gridSpan="2">
                  <a:txBody>
                    <a:bodyPr/>
                    <a:lstStyle/>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If there is no revenue sharing (</a:t>
                      </a:r>
                      <a:r>
                        <a:rPr lang="en-US" sz="2000" i="1" kern="1200" dirty="0" smtClean="0">
                          <a:solidFill>
                            <a:schemeClr val="bg1"/>
                          </a:solidFill>
                          <a:latin typeface="Symbol" pitchFamily="18" charset="2"/>
                          <a:ea typeface="+mn-ea"/>
                          <a:cs typeface="Times New Roman" pitchFamily="18" charset="0"/>
                        </a:rPr>
                        <a:t>a </a:t>
                      </a:r>
                      <a:r>
                        <a:rPr lang="en-US" sz="2000" kern="1200" dirty="0" smtClean="0">
                          <a:solidFill>
                            <a:schemeClr val="bg1"/>
                          </a:solidFill>
                          <a:latin typeface="Times New Roman" pitchFamily="18" charset="0"/>
                          <a:ea typeface="+mn-ea"/>
                          <a:cs typeface="Times New Roman" pitchFamily="18" charset="0"/>
                        </a:rPr>
                        <a:t>=1) then the second term vanishes for each team and </a:t>
                      </a:r>
                      <a:r>
                        <a:rPr lang="en-US" sz="2000" i="1" kern="1200" dirty="0" smtClean="0">
                          <a:solidFill>
                            <a:schemeClr val="bg1"/>
                          </a:solidFill>
                          <a:latin typeface="Times New Roman" pitchFamily="18" charset="0"/>
                          <a:ea typeface="+mn-ea"/>
                          <a:cs typeface="Times New Roman" pitchFamily="18" charset="0"/>
                        </a:rPr>
                        <a:t>AR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AR</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a:t>
                      </a:r>
                      <a:r>
                        <a:rPr lang="en-US" sz="2000" i="1" kern="1200" dirty="0" err="1" smtClean="0">
                          <a:solidFill>
                            <a:schemeClr val="bg1"/>
                          </a:solidFill>
                          <a:latin typeface="Times New Roman" pitchFamily="18" charset="0"/>
                          <a:ea typeface="+mn-ea"/>
                          <a:cs typeface="Times New Roman" pitchFamily="18" charset="0"/>
                        </a:rPr>
                        <a:t>cT</a:t>
                      </a:r>
                      <a:r>
                        <a:rPr lang="en-US" sz="2000" kern="1200" dirty="0" smtClean="0">
                          <a:solidFill>
                            <a:schemeClr val="bg1"/>
                          </a:solidFill>
                          <a:latin typeface="Times New Roman" pitchFamily="18" charset="0"/>
                          <a:ea typeface="+mn-ea"/>
                          <a:cs typeface="Times New Roman" pitchFamily="18" charset="0"/>
                        </a:rPr>
                        <a:t> as in (18). In a pure syndicate</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Symbol" pitchFamily="18" charset="2"/>
                          <a:ea typeface="+mn-ea"/>
                          <a:cs typeface="Times New Roman" pitchFamily="18" charset="0"/>
                        </a:rPr>
                        <a:t>a</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0) revenues and payrolls become identical for each team (</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)/2,</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which implies that the league is competitively balanced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.500. </a:t>
                      </a:r>
                    </a:p>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In a win-max syndicate league payroll is equal to total revenue, which is divided equally between clubs. Both clubs have zero profits because all revenue is paid to the players to maximize wins. League payroll increases with revenue sharing as competitive balance approaches the total</a:t>
                      </a:r>
                      <a:r>
                        <a:rPr lang="en-US" sz="2000" kern="1200" baseline="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revenue maximum. Maximum league revenue at</a:t>
                      </a:r>
                      <a:r>
                        <a:rPr lang="en-US" sz="200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could be captured by setting </a:t>
                      </a:r>
                      <a:r>
                        <a:rPr lang="en-US" sz="2000" i="1" kern="1200" dirty="0" smtClean="0">
                          <a:solidFill>
                            <a:srgbClr val="FFCC66"/>
                          </a:solidFill>
                          <a:latin typeface="Symbol" pitchFamily="18" charset="2"/>
                          <a:ea typeface="+mn-ea"/>
                          <a:cs typeface="Times New Roman" pitchFamily="18" charset="0"/>
                        </a:rPr>
                        <a:t>a</a:t>
                      </a:r>
                      <a:r>
                        <a:rPr lang="en-US" sz="2000" kern="1200" dirty="0" smtClean="0">
                          <a:solidFill>
                            <a:srgbClr val="FFCC66"/>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s</a:t>
                      </a:r>
                      <a:r>
                        <a:rPr lang="en-US" sz="2000" kern="1200" baseline="30000" dirty="0" smtClean="0">
                          <a:solidFill>
                            <a:srgbClr val="FFCC66"/>
                          </a:solidFill>
                          <a:latin typeface="Symbol" pitchFamily="18" charset="2"/>
                          <a:ea typeface="+mn-ea"/>
                          <a:cs typeface="Times New Roman" pitchFamily="18" charset="0"/>
                        </a:rPr>
                        <a:t> 4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s</a:t>
                      </a:r>
                      <a:r>
                        <a:rPr lang="en-US" sz="2000" kern="1200" baseline="30000" dirty="0" smtClean="0">
                          <a:solidFill>
                            <a:srgbClr val="FFCC66"/>
                          </a:solidFill>
                          <a:latin typeface="Symbol" pitchFamily="18" charset="2"/>
                          <a:ea typeface="+mn-ea"/>
                          <a:cs typeface="Times New Roman" pitchFamily="18" charset="0"/>
                        </a:rPr>
                        <a:t> 3 </a:t>
                      </a:r>
                      <a:r>
                        <a:rPr lang="en-US" sz="2000" kern="1200" dirty="0" smtClean="0">
                          <a:solidFill>
                            <a:srgbClr val="FFCC66"/>
                          </a:solidFill>
                          <a:latin typeface="Symbol" pitchFamily="18" charset="2"/>
                          <a:ea typeface="+mn-ea"/>
                          <a:cs typeface="Times New Roman" pitchFamily="18" charset="0"/>
                        </a:rPr>
                        <a:t>- (</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 +1)] /[</a:t>
                      </a:r>
                      <a:r>
                        <a:rPr lang="en-US" sz="2000" i="1" kern="1200" dirty="0" smtClean="0">
                          <a:solidFill>
                            <a:srgbClr val="FFCC66"/>
                          </a:solidFill>
                          <a:latin typeface="Symbol" pitchFamily="18" charset="2"/>
                          <a:ea typeface="+mn-ea"/>
                          <a:cs typeface="Times New Roman" pitchFamily="18" charset="0"/>
                        </a:rPr>
                        <a:t>s</a:t>
                      </a:r>
                      <a:r>
                        <a:rPr lang="en-US" sz="2000" kern="1200" baseline="30000" dirty="0" smtClean="0">
                          <a:solidFill>
                            <a:srgbClr val="FFCC66"/>
                          </a:solidFill>
                          <a:latin typeface="Symbol" pitchFamily="18" charset="2"/>
                          <a:ea typeface="+mn-ea"/>
                          <a:cs typeface="Times New Roman" pitchFamily="18" charset="0"/>
                        </a:rPr>
                        <a:t> 4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s</a:t>
                      </a:r>
                      <a:r>
                        <a:rPr lang="en-US" sz="2000" kern="1200" baseline="30000" dirty="0" smtClean="0">
                          <a:solidFill>
                            <a:srgbClr val="FFCC66"/>
                          </a:solidFill>
                          <a:latin typeface="Symbol" pitchFamily="18" charset="2"/>
                          <a:ea typeface="+mn-ea"/>
                          <a:cs typeface="Times New Roman" pitchFamily="18" charset="0"/>
                        </a:rPr>
                        <a:t> 3 </a:t>
                      </a:r>
                      <a:r>
                        <a:rPr lang="en-US" sz="2000" kern="1200" dirty="0" smtClean="0">
                          <a:solidFill>
                            <a:srgbClr val="FFCC66"/>
                          </a:solidFill>
                          <a:latin typeface="Symbol" pitchFamily="18" charset="2"/>
                          <a:ea typeface="+mn-ea"/>
                          <a:cs typeface="Times New Roman" pitchFamily="18" charset="0"/>
                        </a:rPr>
                        <a:t>- (3</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 +1)]. </a:t>
                      </a:r>
                      <a:r>
                        <a:rPr lang="en-US" sz="2000" kern="1200" dirty="0" smtClean="0">
                          <a:solidFill>
                            <a:schemeClr val="bg1"/>
                          </a:solidFill>
                          <a:latin typeface="Times New Roman" pitchFamily="18" charset="0"/>
                          <a:ea typeface="+mn-ea"/>
                          <a:cs typeface="Times New Roman" pitchFamily="18" charset="0"/>
                        </a:rPr>
                        <a:t>If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 2, </a:t>
                      </a:r>
                      <a:r>
                        <a:rPr lang="en-US" sz="2000" kern="1200" dirty="0" smtClean="0">
                          <a:solidFill>
                            <a:schemeClr val="bg1"/>
                          </a:solidFill>
                          <a:latin typeface="Times New Roman" pitchFamily="18" charset="0"/>
                          <a:ea typeface="+mn-ea"/>
                          <a:cs typeface="Times New Roman" pitchFamily="18" charset="0"/>
                        </a:rPr>
                        <a:t>for example, then </a:t>
                      </a:r>
                      <a:r>
                        <a:rPr lang="en-US" sz="2000" i="1" kern="1200" dirty="0" smtClean="0">
                          <a:solidFill>
                            <a:schemeClr val="bg1"/>
                          </a:solidFill>
                          <a:latin typeface="Symbol" pitchFamily="18" charset="2"/>
                          <a:ea typeface="+mn-ea"/>
                          <a:cs typeface="Times New Roman" pitchFamily="18" charset="0"/>
                        </a:rPr>
                        <a:t>a</a:t>
                      </a:r>
                      <a:r>
                        <a:rPr lang="en-US" sz="2000" i="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.64 would yield a league revenue maximum. </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144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noFill/>
                  </a:tcPr>
                </a:tc>
                <a:extLst>
                  <a:ext uri="{0D108BD9-81ED-4DB2-BD59-A6C34878D82A}">
                    <a16:rowId xmlns:a16="http://schemas.microsoft.com/office/drawing/2014/main" val="10003"/>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784082297"/>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7871" y="1109691"/>
            <a:ext cx="5451984" cy="4655238"/>
          </a:xfrm>
          <a:prstGeom prst="rect">
            <a:avLst/>
          </a:prstGeom>
        </p:spPr>
      </p:pic>
    </p:spTree>
    <p:extLst>
      <p:ext uri="{BB962C8B-B14F-4D97-AF65-F5344CB8AC3E}">
        <p14:creationId xmlns:p14="http://schemas.microsoft.com/office/powerpoint/2010/main" val="4079102859"/>
      </p:ext>
    </p:extLst>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6573642"/>
              </p:ext>
            </p:extLst>
          </p:nvPr>
        </p:nvGraphicFramePr>
        <p:xfrm>
          <a:off x="723899" y="445770"/>
          <a:ext cx="7762876" cy="5627370"/>
        </p:xfrm>
        <a:graphic>
          <a:graphicData uri="http://schemas.openxmlformats.org/drawingml/2006/table">
            <a:tbl>
              <a:tblPr firstRow="1" bandRow="1">
                <a:tableStyleId>{5C22544A-7EE6-4342-B048-85BDC9FD1C3A}</a:tableStyleId>
              </a:tblPr>
              <a:tblGrid>
                <a:gridCol w="7067551">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tblGrid>
              <a:tr h="681990">
                <a:tc gridSpan="2">
                  <a:txBody>
                    <a:bodyPr/>
                    <a:lstStyle/>
                    <a:p>
                      <a:pPr algn="ctr"/>
                      <a:r>
                        <a:rPr lang="en-US" sz="2800" dirty="0" smtClean="0">
                          <a:solidFill>
                            <a:srgbClr val="FFCC66"/>
                          </a:solidFill>
                          <a:latin typeface="Felix Titling" pitchFamily="82" charset="0"/>
                        </a:rPr>
                        <a:t>SALARY CAP</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681990">
                <a:tc gridSpan="2">
                  <a:txBody>
                    <a:bodyPr/>
                    <a:lstStyle/>
                    <a:p>
                      <a:pPr algn="just"/>
                      <a:r>
                        <a:rPr lang="en-US" sz="2000" kern="1200" dirty="0" smtClean="0">
                          <a:solidFill>
                            <a:schemeClr val="bg1"/>
                          </a:solidFill>
                          <a:latin typeface="Times New Roman" pitchFamily="18" charset="0"/>
                          <a:ea typeface="+mn-ea"/>
                          <a:cs typeface="Times New Roman" pitchFamily="18" charset="0"/>
                        </a:rPr>
                        <a:t>To see the effects of a payroll cap in a win-max league reconsider the cap solution from (13) revised for a </a:t>
                      </a:r>
                      <a:r>
                        <a:rPr lang="en-US" sz="2000" i="1" kern="1200" dirty="0" smtClean="0">
                          <a:solidFill>
                            <a:schemeClr val="bg1"/>
                          </a:solidFill>
                          <a:latin typeface="Times New Roman" pitchFamily="18" charset="0"/>
                          <a:ea typeface="+mn-ea"/>
                          <a:cs typeface="Times New Roman" pitchFamily="18" charset="0"/>
                        </a:rPr>
                        <a:t>sportsman </a:t>
                      </a:r>
                      <a:r>
                        <a:rPr lang="en-US" sz="2000" kern="1200" dirty="0" smtClean="0">
                          <a:solidFill>
                            <a:schemeClr val="bg1"/>
                          </a:solidFill>
                          <a:latin typeface="Times New Roman" pitchFamily="18" charset="0"/>
                          <a:ea typeface="+mn-ea"/>
                          <a:cs typeface="Times New Roman" pitchFamily="18" charset="0"/>
                        </a:rPr>
                        <a:t>league</a:t>
                      </a:r>
                      <a:r>
                        <a:rPr lang="en-US" sz="200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CAP</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 AR</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a:t>
                      </a:r>
                      <a:r>
                        <a:rPr lang="en-US" sz="2000" i="1" kern="1200" dirty="0" smtClean="0">
                          <a:solidFill>
                            <a:schemeClr val="bg1"/>
                          </a:solidFill>
                          <a:latin typeface="Times New Roman" pitchFamily="18" charset="0"/>
                          <a:ea typeface="+mn-ea"/>
                          <a:cs typeface="Times New Roman" pitchFamily="18" charset="0"/>
                        </a:rPr>
                        <a:t> c*T:</a:t>
                      </a:r>
                      <a:endParaRPr lang="en-US" sz="2000" kern="1200" dirty="0">
                        <a:solidFill>
                          <a:schemeClr val="bg1"/>
                        </a:solidFill>
                        <a:latin typeface="Times New Roman" pitchFamily="18" charset="0"/>
                        <a:ea typeface="+mn-ea"/>
                        <a:cs typeface="Times New Roman" pitchFamily="18" charset="0"/>
                      </a:endParaRP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68199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l</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1</a:t>
                      </a:r>
                      <a:r>
                        <a:rPr lang="en-US" sz="2000" i="1" dirty="0" smtClean="0">
                          <a:solidFill>
                            <a:srgbClr val="FFCC66"/>
                          </a:solidFill>
                          <a:latin typeface="Times New Roman"/>
                          <a:ea typeface="Times New Roman"/>
                          <a:cs typeface="Times New Roman"/>
                        </a:rPr>
                        <a:t>+ R</a:t>
                      </a:r>
                      <a:r>
                        <a:rPr lang="en-US" sz="2000" baseline="-25000" dirty="0" smtClean="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a:t>
                      </a:r>
                      <a:r>
                        <a:rPr lang="en-US" sz="2000" i="1" dirty="0" smtClean="0">
                          <a:solidFill>
                            <a:srgbClr val="FFCC66"/>
                          </a:solidFill>
                          <a:latin typeface="Times New Roman"/>
                          <a:ea typeface="Times New Roman"/>
                          <a:cs typeface="Times New Roman"/>
                        </a:rPr>
                        <a:t>R</a:t>
                      </a:r>
                      <a:r>
                        <a:rPr lang="en-US" sz="2000" baseline="-25000" dirty="0" smtClean="0">
                          <a:solidFill>
                            <a:srgbClr val="FFCC66"/>
                          </a:solidFill>
                          <a:latin typeface="Times New Roman"/>
                          <a:ea typeface="Times New Roman"/>
                          <a:cs typeface="Times New Roman"/>
                        </a:rPr>
                        <a:t>2</a:t>
                      </a:r>
                      <a:r>
                        <a:rPr lang="en-US" sz="2000" dirty="0" smtClean="0">
                          <a:solidFill>
                            <a:srgbClr val="FFCC66"/>
                          </a:solidFill>
                          <a:latin typeface="Times New Roman"/>
                          <a:ea typeface="Times New Roman"/>
                          <a:cs typeface="Times New Roman"/>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2</a:t>
                      </a:r>
                      <a:r>
                        <a:rPr lang="en-US" sz="2000" i="1" dirty="0" smtClean="0">
                          <a:solidFill>
                            <a:srgbClr val="FFCC66"/>
                          </a:solidFill>
                          <a:latin typeface="Times New Roman"/>
                          <a:ea typeface="Times New Roman"/>
                          <a:cs typeface="Times New Roman"/>
                        </a:rPr>
                        <a:t>= </a:t>
                      </a:r>
                      <a:r>
                        <a:rPr lang="en-US" sz="2000" i="1" dirty="0" smtClean="0">
                          <a:solidFill>
                            <a:srgbClr val="FFCC66"/>
                          </a:solidFill>
                          <a:latin typeface="Symbol"/>
                          <a:ea typeface="Times New Roman"/>
                          <a:cs typeface="Symbol"/>
                        </a:rPr>
                        <a:t>l </a:t>
                      </a:r>
                      <a:r>
                        <a:rPr lang="en-US" sz="2000" dirty="0">
                          <a:solidFill>
                            <a:srgbClr val="FFCC66"/>
                          </a:solidFill>
                          <a:latin typeface="Times New Roman"/>
                          <a:ea typeface="Times New Roman"/>
                          <a:cs typeface="Times New Roman"/>
                        </a:rPr>
                        <a:t>[.5 + </a:t>
                      </a:r>
                      <a:r>
                        <a:rPr lang="en-US" sz="2000" i="1" dirty="0">
                          <a:solidFill>
                            <a:srgbClr val="FFCC66"/>
                          </a:solidFill>
                          <a:latin typeface="Symbol"/>
                          <a:ea typeface="Times New Roman"/>
                          <a:cs typeface="Times New Roman"/>
                        </a:rPr>
                        <a:t>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dirty="0" smtClean="0">
                          <a:solidFill>
                            <a:srgbClr val="FFCC66"/>
                          </a:solidFill>
                          <a:latin typeface="Symbol" pitchFamily="18" charset="2"/>
                          <a:ea typeface="Times New Roman"/>
                          <a:cs typeface="Times New Roman"/>
                        </a:rPr>
                        <a:t>-</a:t>
                      </a:r>
                      <a:r>
                        <a:rPr lang="en-US" sz="2000" dirty="0" smtClean="0">
                          <a:solidFill>
                            <a:srgbClr val="FFCC66"/>
                          </a:solidFill>
                          <a:latin typeface="Times New Roman"/>
                          <a:ea typeface="Times New Roman"/>
                          <a:cs typeface="Times New Roman"/>
                        </a:rPr>
                        <a:t>.5(</a:t>
                      </a:r>
                      <a:r>
                        <a:rPr lang="en-US" sz="2000" i="1" dirty="0" smtClean="0">
                          <a:solidFill>
                            <a:srgbClr val="FFCC66"/>
                          </a:solidFill>
                          <a:latin typeface="Symbol"/>
                          <a:ea typeface="Times New Roman"/>
                          <a:cs typeface="Times New Roman"/>
                        </a:rPr>
                        <a:t>s </a:t>
                      </a:r>
                      <a:r>
                        <a:rPr lang="en-US" sz="2000" dirty="0" smtClean="0">
                          <a:solidFill>
                            <a:srgbClr val="FFCC66"/>
                          </a:solidFill>
                          <a:latin typeface="Times New Roman"/>
                          <a:ea typeface="Times New Roman"/>
                          <a:cs typeface="Times New Roman"/>
                        </a:rPr>
                        <a:t>+</a:t>
                      </a:r>
                      <a:r>
                        <a:rPr lang="en-US" sz="2000" dirty="0">
                          <a:solidFill>
                            <a:srgbClr val="FFCC66"/>
                          </a:solidFill>
                          <a:latin typeface="Times New Roman"/>
                          <a:ea typeface="Times New Roman"/>
                          <a:cs typeface="Times New Roman"/>
                        </a:rPr>
                        <a:t>1)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/2</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 </a:t>
                      </a:r>
                      <a:r>
                        <a:rPr lang="en-US" sz="2000" dirty="0">
                          <a:solidFill>
                            <a:srgbClr val="FFCC66"/>
                          </a:solidFill>
                          <a:latin typeface="Times New Roman"/>
                          <a:ea typeface="Times New Roman"/>
                          <a:cs typeface="Times New Roman"/>
                        </a:rPr>
                        <a:t>= (1 </a:t>
                      </a:r>
                      <a:r>
                        <a:rPr lang="en-US" sz="2000" dirty="0">
                          <a:solidFill>
                            <a:srgbClr val="FFCC66"/>
                          </a:solidFill>
                          <a:latin typeface="Symbol" pitchFamily="18" charset="2"/>
                          <a:ea typeface="Times New Roman"/>
                          <a:cs typeface="Times New Roman"/>
                        </a:rPr>
                        <a:t>-</a:t>
                      </a:r>
                      <a:r>
                        <a:rPr lang="en-US" sz="2000" dirty="0">
                          <a:solidFill>
                            <a:srgbClr val="FFCC66"/>
                          </a:solidFill>
                          <a:latin typeface="Times New Roman"/>
                          <a:ea typeface="Times New Roman"/>
                          <a:cs typeface="Times New Roman"/>
                        </a:rPr>
                        <a:t>.5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a:t>
                      </a: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(20)</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81990">
                <a:tc gridSpan="2">
                  <a:txBody>
                    <a:bodyPr/>
                    <a:lstStyle/>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Absolute balance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baseline="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=.500 requires a payroll cap </a:t>
                      </a:r>
                      <a:r>
                        <a:rPr lang="en-US" sz="2000" i="1" kern="1200" dirty="0" smtClean="0">
                          <a:solidFill>
                            <a:schemeClr val="bg1"/>
                          </a:solidFill>
                          <a:latin typeface="Symbol" pitchFamily="18" charset="2"/>
                          <a:ea typeface="+mn-ea"/>
                          <a:cs typeface="Times New Roman" pitchFamily="18" charset="0"/>
                        </a:rPr>
                        <a:t>l</a:t>
                      </a:r>
                      <a:r>
                        <a:rPr lang="en-US" sz="2000" kern="1200" dirty="0" smtClean="0">
                          <a:solidFill>
                            <a:schemeClr val="bg1"/>
                          </a:solidFill>
                          <a:latin typeface="Symbol" pitchFamily="18" charset="2"/>
                          <a:ea typeface="+mn-ea"/>
                          <a:cs typeface="Times New Roman" pitchFamily="18" charset="0"/>
                        </a:rPr>
                        <a:t> = 2/(1+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League revenue max at</a:t>
                      </a:r>
                      <a:r>
                        <a:rPr lang="en-US" sz="2000" kern="1200" baseline="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 </a:t>
                      </a:r>
                      <a:r>
                        <a:rPr lang="en-US" sz="2000" kern="1200" dirty="0" smtClean="0">
                          <a:solidFill>
                            <a:schemeClr val="bg1"/>
                          </a:solidFill>
                          <a:latin typeface="Times New Roman" pitchFamily="18" charset="0"/>
                          <a:ea typeface="+mn-ea"/>
                          <a:cs typeface="Times New Roman" pitchFamily="18" charset="0"/>
                        </a:rPr>
                        <a:t>requires a cap </a:t>
                      </a:r>
                      <a:r>
                        <a:rPr lang="en-US" sz="2000" i="1" kern="1200" dirty="0" smtClean="0">
                          <a:solidFill>
                            <a:schemeClr val="bg1"/>
                          </a:solidFill>
                          <a:latin typeface="Symbol" pitchFamily="18" charset="2"/>
                          <a:ea typeface="+mn-ea"/>
                          <a:cs typeface="Times New Roman" pitchFamily="18" charset="0"/>
                        </a:rPr>
                        <a:t>l </a:t>
                      </a:r>
                      <a:r>
                        <a:rPr lang="en-US" sz="2000" kern="1200" dirty="0" smtClean="0">
                          <a:solidFill>
                            <a:schemeClr val="bg1"/>
                          </a:solidFill>
                          <a:latin typeface="Symbol" pitchFamily="18" charset="2"/>
                          <a:ea typeface="+mn-ea"/>
                          <a:cs typeface="Times New Roman" pitchFamily="18" charset="0"/>
                        </a:rPr>
                        <a:t>= 4</a:t>
                      </a:r>
                      <a:r>
                        <a:rPr lang="en-US" sz="2000" i="1" kern="1200" dirty="0" smtClean="0">
                          <a:solidFill>
                            <a:schemeClr val="bg1"/>
                          </a:solidFill>
                          <a:latin typeface="Symbol" pitchFamily="18" charset="2"/>
                          <a:ea typeface="+mn-ea"/>
                          <a:cs typeface="Times New Roman" pitchFamily="18" charset="0"/>
                        </a:rPr>
                        <a:t>s</a:t>
                      </a:r>
                      <a:r>
                        <a:rPr lang="en-US" sz="2000" kern="1200" baseline="30000" dirty="0" smtClean="0">
                          <a:solidFill>
                            <a:schemeClr val="bg1"/>
                          </a:solidFill>
                          <a:latin typeface="Symbol" pitchFamily="18" charset="2"/>
                          <a:ea typeface="+mn-ea"/>
                          <a:cs typeface="Times New Roman" pitchFamily="18" charset="0"/>
                        </a:rPr>
                        <a:t> 2</a:t>
                      </a:r>
                      <a:r>
                        <a:rPr lang="en-US" sz="2000" kern="1200" dirty="0" smtClean="0">
                          <a:solidFill>
                            <a:schemeClr val="bg1"/>
                          </a:solidFill>
                          <a:latin typeface="Symbol" pitchFamily="18" charset="2"/>
                          <a:ea typeface="+mn-ea"/>
                          <a:cs typeface="Times New Roman" pitchFamily="18" charset="0"/>
                        </a:rPr>
                        <a:t>/(1+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)(1+</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a:t>
                      </a:r>
                      <a:r>
                        <a:rPr lang="en-US" sz="2000" i="1" kern="1200" dirty="0" smtClean="0">
                          <a:solidFill>
                            <a:schemeClr val="bg1"/>
                          </a:solidFill>
                          <a:latin typeface="Symbol" pitchFamily="18" charset="2"/>
                          <a:ea typeface="+mn-ea"/>
                          <a:cs typeface="Times New Roman" pitchFamily="18" charset="0"/>
                        </a:rPr>
                        <a:t>s</a:t>
                      </a:r>
                      <a:r>
                        <a:rPr lang="en-US" sz="2000" kern="1200" baseline="30000" dirty="0" smtClean="0">
                          <a:solidFill>
                            <a:schemeClr val="bg1"/>
                          </a:solidFill>
                          <a:latin typeface="Symbol" pitchFamily="18" charset="2"/>
                          <a:ea typeface="+mn-ea"/>
                          <a:cs typeface="Times New Roman" pitchFamily="18" charset="0"/>
                        </a:rPr>
                        <a:t> 2</a:t>
                      </a:r>
                      <a:r>
                        <a:rPr lang="en-US" sz="2000" kern="1200" dirty="0" smtClean="0">
                          <a:solidFill>
                            <a:schemeClr val="bg1"/>
                          </a:solidFill>
                          <a:latin typeface="Symbol" pitchFamily="18" charset="2"/>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rPr>
                        <a:t> If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Symbol" pitchFamily="18" charset="2"/>
                          <a:ea typeface="+mn-ea"/>
                          <a:cs typeface="Times New Roman" pitchFamily="18" charset="0"/>
                        </a:rPr>
                        <a:t> =2,</a:t>
                      </a:r>
                      <a:r>
                        <a:rPr lang="en-US" sz="2000" kern="1200" dirty="0" smtClean="0">
                          <a:solidFill>
                            <a:schemeClr val="bg1"/>
                          </a:solidFill>
                          <a:latin typeface="Times New Roman" pitchFamily="18" charset="0"/>
                          <a:ea typeface="+mn-ea"/>
                          <a:cs typeface="Times New Roman" pitchFamily="18" charset="0"/>
                        </a:rPr>
                        <a:t> for example, then a payroll cap </a:t>
                      </a:r>
                      <a:r>
                        <a:rPr lang="en-US" sz="2000" i="1" kern="1200" dirty="0" smtClean="0">
                          <a:solidFill>
                            <a:schemeClr val="bg1"/>
                          </a:solidFill>
                          <a:latin typeface="Symbol" pitchFamily="18" charset="2"/>
                          <a:ea typeface="+mn-ea"/>
                          <a:cs typeface="Times New Roman" pitchFamily="18" charset="0"/>
                        </a:rPr>
                        <a:t>l</a:t>
                      </a:r>
                      <a:r>
                        <a:rPr lang="en-US" sz="2000" kern="1200" dirty="0" smtClean="0">
                          <a:solidFill>
                            <a:schemeClr val="bg1"/>
                          </a:solidFill>
                          <a:latin typeface="Symbol" pitchFamily="18" charset="2"/>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a:t>
                      </a:r>
                      <a:r>
                        <a:rPr lang="en-US" sz="2000" kern="1200" dirty="0" smtClean="0">
                          <a:solidFill>
                            <a:schemeClr val="bg1"/>
                          </a:solidFill>
                          <a:latin typeface="Symbol" pitchFamily="18" charset="2"/>
                          <a:ea typeface="+mn-ea"/>
                          <a:cs typeface="Times New Roman" pitchFamily="18" charset="0"/>
                        </a:rPr>
                        <a:t> .76 </a:t>
                      </a:r>
                      <a:r>
                        <a:rPr lang="en-US" sz="2000" kern="1200" dirty="0" smtClean="0">
                          <a:solidFill>
                            <a:schemeClr val="bg1"/>
                          </a:solidFill>
                          <a:latin typeface="Times New Roman" pitchFamily="18" charset="0"/>
                          <a:ea typeface="+mn-ea"/>
                          <a:cs typeface="Times New Roman" pitchFamily="18" charset="0"/>
                        </a:rPr>
                        <a:t>yields the revenue max. </a:t>
                      </a:r>
                    </a:p>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Combination payroll cap (</a:t>
                      </a:r>
                      <a:r>
                        <a:rPr lang="en-US" sz="2000" b="0" i="1" kern="1200" dirty="0" smtClean="0">
                          <a:solidFill>
                            <a:schemeClr val="bg1"/>
                          </a:solidFill>
                          <a:latin typeface="Symbol" pitchFamily="18" charset="2"/>
                          <a:ea typeface="+mn-ea"/>
                          <a:cs typeface="Times New Roman" pitchFamily="18" charset="0"/>
                        </a:rPr>
                        <a:t>l </a:t>
                      </a:r>
                      <a:r>
                        <a:rPr lang="en-US" sz="2000" b="0" kern="1200" dirty="0" smtClean="0">
                          <a:solidFill>
                            <a:schemeClr val="bg1"/>
                          </a:solidFill>
                          <a:latin typeface="Times New Roman" pitchFamily="18" charset="0"/>
                          <a:ea typeface="+mn-ea"/>
                          <a:cs typeface="Times New Roman" pitchFamily="18" charset="0"/>
                        </a:rPr>
                        <a:t>=.67) and revenue sharing (</a:t>
                      </a:r>
                      <a:r>
                        <a:rPr lang="en-US" sz="2000" b="0" i="1" kern="1200" dirty="0" smtClean="0">
                          <a:solidFill>
                            <a:schemeClr val="bg1"/>
                          </a:solidFill>
                          <a:latin typeface="Symbol" pitchFamily="18" charset="2"/>
                          <a:ea typeface="+mn-ea"/>
                          <a:cs typeface="Times New Roman" pitchFamily="18" charset="0"/>
                        </a:rPr>
                        <a:t>a</a:t>
                      </a:r>
                      <a:r>
                        <a:rPr lang="en-US" sz="2000" b="0" i="1" kern="1200" dirty="0" smtClean="0">
                          <a:solidFill>
                            <a:schemeClr val="bg1"/>
                          </a:solidFill>
                          <a:latin typeface="Times New Roman" pitchFamily="18" charset="0"/>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 0) virtually clones equality in team revenues</a:t>
                      </a:r>
                      <a:r>
                        <a:rPr lang="en-US" sz="2000" b="0" i="1" kern="1200" dirty="0" smtClean="0">
                          <a:solidFill>
                            <a:schemeClr val="bg1"/>
                          </a:solidFill>
                          <a:latin typeface="Times New Roman" pitchFamily="18" charset="0"/>
                          <a:ea typeface="+mn-ea"/>
                          <a:cs typeface="Times New Roman" pitchFamily="18" charset="0"/>
                        </a:rPr>
                        <a:t>,</a:t>
                      </a:r>
                      <a:r>
                        <a:rPr lang="en-US" sz="2000" b="0" kern="1200" dirty="0" smtClean="0">
                          <a:solidFill>
                            <a:schemeClr val="bg1"/>
                          </a:solidFill>
                          <a:latin typeface="Times New Roman" pitchFamily="18" charset="0"/>
                          <a:ea typeface="+mn-ea"/>
                          <a:cs typeface="Times New Roman" pitchFamily="18" charset="0"/>
                        </a:rPr>
                        <a:t> payrolls and profits. </a:t>
                      </a:r>
                    </a:p>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These results lead to opposite conclusions for revenue sharing</a:t>
                      </a:r>
                      <a:r>
                        <a:rPr lang="en-US" sz="2000" b="0" kern="1200" baseline="0" dirty="0" smtClean="0">
                          <a:solidFill>
                            <a:schemeClr val="bg1"/>
                          </a:solidFill>
                          <a:latin typeface="Times New Roman" pitchFamily="18" charset="0"/>
                          <a:ea typeface="+mn-ea"/>
                          <a:cs typeface="Times New Roman" pitchFamily="18" charset="0"/>
                        </a:rPr>
                        <a:t> in</a:t>
                      </a:r>
                      <a:r>
                        <a:rPr lang="en-US" sz="2000" b="0" kern="1200" dirty="0" smtClean="0">
                          <a:solidFill>
                            <a:schemeClr val="bg1"/>
                          </a:solidFill>
                          <a:latin typeface="Times New Roman" pitchFamily="18" charset="0"/>
                          <a:ea typeface="+mn-ea"/>
                          <a:cs typeface="Times New Roman" pitchFamily="18" charset="0"/>
                        </a:rPr>
                        <a:t> </a:t>
                      </a:r>
                      <a:r>
                        <a:rPr lang="en-US" sz="2000" b="0" i="1" kern="1200" dirty="0" smtClean="0">
                          <a:solidFill>
                            <a:schemeClr val="bg1"/>
                          </a:solidFill>
                          <a:latin typeface="Symbol" pitchFamily="18" charset="2"/>
                          <a:ea typeface="+mn-ea"/>
                          <a:cs typeface="Times New Roman" pitchFamily="18" charset="0"/>
                        </a:rPr>
                        <a:t>p-</a:t>
                      </a:r>
                      <a:r>
                        <a:rPr lang="en-US" sz="2000" b="0" kern="1200" dirty="0" smtClean="0">
                          <a:solidFill>
                            <a:schemeClr val="bg1"/>
                          </a:solidFill>
                          <a:latin typeface="Times New Roman" pitchFamily="18" charset="0"/>
                          <a:ea typeface="+mn-ea"/>
                          <a:cs typeface="Times New Roman" pitchFamily="18" charset="0"/>
                        </a:rPr>
                        <a:t>max and</a:t>
                      </a:r>
                      <a:r>
                        <a:rPr lang="en-US" sz="2000" b="0" kern="1200" baseline="0" dirty="0" smtClean="0">
                          <a:solidFill>
                            <a:schemeClr val="bg1"/>
                          </a:solidFill>
                          <a:latin typeface="Times New Roman" pitchFamily="18" charset="0"/>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win-max leagues. In </a:t>
                      </a:r>
                      <a:r>
                        <a:rPr lang="en-US" sz="2000" b="0" i="1" kern="1200" dirty="0" smtClean="0">
                          <a:solidFill>
                            <a:schemeClr val="bg1"/>
                          </a:solidFill>
                          <a:latin typeface="Symbol" pitchFamily="18" charset="2"/>
                          <a:ea typeface="+mn-ea"/>
                          <a:cs typeface="Times New Roman" pitchFamily="18" charset="0"/>
                        </a:rPr>
                        <a:t>p</a:t>
                      </a:r>
                      <a:r>
                        <a:rPr lang="en-US" sz="2000" b="0" kern="1200" dirty="0" smtClean="0">
                          <a:solidFill>
                            <a:schemeClr val="bg1"/>
                          </a:solidFill>
                          <a:latin typeface="Times New Roman" pitchFamily="18" charset="0"/>
                          <a:ea typeface="+mn-ea"/>
                          <a:cs typeface="Times New Roman" pitchFamily="18" charset="0"/>
                        </a:rPr>
                        <a:t>-max leagues revenue sharing increases team profits and talent exploitation but does not increase competitive balance.</a:t>
                      </a:r>
                    </a:p>
                    <a:p>
                      <a:pPr marL="0" marR="0" indent="0" algn="just" defTabSz="914400" rtl="0" eaLnBrk="1" fontAlgn="auto" latinLnBrk="0" hangingPunct="1">
                        <a:lnSpc>
                          <a:spcPct val="100000"/>
                        </a:lnSpc>
                        <a:spcBef>
                          <a:spcPts val="0"/>
                        </a:spcBef>
                        <a:spcAft>
                          <a:spcPts val="144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 Revenue sharing in sportsman leagues increases competitive balance and leads to higher payrolls and revenues toward the maximum </a:t>
                      </a:r>
                      <a:r>
                        <a:rPr kumimoji="0" lang="en-US" sz="2000" b="0" i="1"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MR</a:t>
                      </a:r>
                      <a:r>
                        <a:rPr kumimoji="0" lang="en-US" sz="2000" b="0" i="0" u="none" strike="noStrike" kern="1200" cap="none" spc="0" normalizeH="0" baseline="-25000" noProof="0" dirty="0" smtClean="0">
                          <a:ln>
                            <a:noFill/>
                          </a:ln>
                          <a:solidFill>
                            <a:prstClr val="white"/>
                          </a:solidFill>
                          <a:effectLst/>
                          <a:uLnTx/>
                          <a:uFillTx/>
                          <a:latin typeface="Times New Roman" pitchFamily="18" charset="0"/>
                          <a:ea typeface="+mn-ea"/>
                          <a:cs typeface="Times New Roman" pitchFamily="18" charset="0"/>
                        </a:rPr>
                        <a:t>1</a:t>
                      </a:r>
                      <a:r>
                        <a:rPr kumimoji="0" lang="en-US" sz="2000" b="0" i="1"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 MR</a:t>
                      </a:r>
                      <a:r>
                        <a:rPr kumimoji="0" lang="en-US" sz="2000" b="0" i="0" u="none" strike="noStrike" kern="1200" cap="none" spc="0" normalizeH="0" baseline="-25000" noProof="0" dirty="0" smtClean="0">
                          <a:ln>
                            <a:noFill/>
                          </a:ln>
                          <a:solidFill>
                            <a:prstClr val="white"/>
                          </a:solidFill>
                          <a:effectLst/>
                          <a:uLnTx/>
                          <a:uFillTx/>
                          <a:latin typeface="Times New Roman" pitchFamily="18" charset="0"/>
                          <a:ea typeface="+mn-ea"/>
                          <a:cs typeface="Times New Roman" pitchFamily="18" charset="0"/>
                        </a:rPr>
                        <a:t>2</a:t>
                      </a:r>
                      <a:r>
                        <a:rPr lang="en-US" sz="2000" b="0" kern="1200" dirty="0" smtClean="0">
                          <a:solidFill>
                            <a:schemeClr val="bg1"/>
                          </a:solidFill>
                          <a:latin typeface="Times New Roman" pitchFamily="18" charset="0"/>
                          <a:ea typeface="+mn-ea"/>
                          <a:cs typeface="Times New Roman" pitchFamily="18" charset="0"/>
                        </a:rPr>
                        <a:t>.</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665775891"/>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4694" y="1132136"/>
            <a:ext cx="5475159" cy="4660499"/>
          </a:xfrm>
          <a:prstGeom prst="rect">
            <a:avLst/>
          </a:prstGeom>
        </p:spPr>
      </p:pic>
    </p:spTree>
    <p:extLst>
      <p:ext uri="{BB962C8B-B14F-4D97-AF65-F5344CB8AC3E}">
        <p14:creationId xmlns:p14="http://schemas.microsoft.com/office/powerpoint/2010/main" val="2618793148"/>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04874" y="704850"/>
          <a:ext cx="7305676" cy="4883873"/>
        </p:xfrm>
        <a:graphic>
          <a:graphicData uri="http://schemas.openxmlformats.org/drawingml/2006/table">
            <a:tbl>
              <a:tblPr firstRow="1" bandRow="1">
                <a:tableStyleId>{5C22544A-7EE6-4342-B048-85BDC9FD1C3A}</a:tableStyleId>
              </a:tblPr>
              <a:tblGrid>
                <a:gridCol w="3226416">
                  <a:extLst>
                    <a:ext uri="{9D8B030D-6E8A-4147-A177-3AD203B41FA5}">
                      <a16:colId xmlns:a16="http://schemas.microsoft.com/office/drawing/2014/main" val="20000"/>
                    </a:ext>
                  </a:extLst>
                </a:gridCol>
                <a:gridCol w="371731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tblGrid>
              <a:tr h="944333">
                <a:tc gridSpan="3">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dirty="0" smtClean="0">
                          <a:solidFill>
                            <a:srgbClr val="FFCC66"/>
                          </a:solidFill>
                          <a:latin typeface="Felix Titling" pitchFamily="82" charset="0"/>
                        </a:rPr>
                        <a:t>Profit-Max LEAGUE</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44333">
                <a:tc gridSpan="3">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	Conventional theory of sports leagues [(QFV) Fort and Quirk, 1995; and Vrooman,</a:t>
                      </a:r>
                      <a:r>
                        <a:rPr lang="en-US" sz="2000" b="0" kern="1200" baseline="0" dirty="0" smtClean="0">
                          <a:solidFill>
                            <a:schemeClr val="bg1"/>
                          </a:solidFill>
                          <a:latin typeface="Times New Roman" pitchFamily="18" charset="0"/>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1995] begins with simultaneous maximization of twin profit functions in a simplified two-team league:</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l">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800" b="0" dirty="0">
                        <a:latin typeface="Times New Roman" pitchFamily="18" charset="0"/>
                        <a:ea typeface="Times New Roman"/>
                        <a:cs typeface="Times New Roman" pitchFamily="18" charset="0"/>
                      </a:endParaRPr>
                    </a:p>
                  </a:txBody>
                  <a:tcPr marL="125730" marR="125730" marT="0" marB="0" anchor="ctr"/>
                </a:tc>
                <a:tc hMerge="1">
                  <a:txBody>
                    <a:bodyPr/>
                    <a:lstStyle/>
                    <a:p>
                      <a:pPr marL="0" marR="0" algn="l">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800" b="0" dirty="0">
                        <a:latin typeface="Times New Roman" pitchFamily="18" charset="0"/>
                        <a:ea typeface="Times New Roman"/>
                        <a:cs typeface="Times New Roman" pitchFamily="18" charset="0"/>
                      </a:endParaRPr>
                    </a:p>
                  </a:txBody>
                  <a:tcPr marL="125730" marR="125730" marT="0" marB="0" anchor="ctr"/>
                </a:tc>
                <a:extLst>
                  <a:ext uri="{0D108BD9-81ED-4DB2-BD59-A6C34878D82A}">
                    <a16:rowId xmlns:a16="http://schemas.microsoft.com/office/drawing/2014/main" val="10001"/>
                  </a:ext>
                </a:extLst>
              </a:tr>
              <a:tr h="770167">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m</a:t>
                      </a:r>
                      <a:r>
                        <a:rPr lang="en-US" sz="2000" baseline="-25000" dirty="0">
                          <a:solidFill>
                            <a:srgbClr val="FFCC66"/>
                          </a:solidFill>
                          <a:latin typeface="Times New Roman"/>
                          <a:ea typeface="Times New Roman"/>
                          <a:cs typeface="Times New Roman"/>
                        </a:rPr>
                        <a:t>1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i="1" baseline="-25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1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1</a:t>
                      </a:r>
                      <a:endParaRPr lang="en-US" sz="2000" dirty="0">
                        <a:solidFill>
                          <a:srgbClr val="FFCC66"/>
                        </a:solidFill>
                        <a:latin typeface="Times New Roman"/>
                        <a:ea typeface="Times New Roman"/>
                        <a:cs typeface="Times New Roman"/>
                      </a:endParaRPr>
                    </a:p>
                  </a:txBody>
                  <a:tcPr marL="155575" marR="155575"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R</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m</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 w</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2</a:t>
                      </a:r>
                      <a:endParaRPr lang="en-US" sz="2000" dirty="0">
                        <a:solidFill>
                          <a:srgbClr val="FFCC66"/>
                        </a:solidFill>
                        <a:latin typeface="Times New Roman"/>
                        <a:ea typeface="Times New Roman"/>
                        <a:cs typeface="Times New Roman"/>
                      </a:endParaRPr>
                    </a:p>
                  </a:txBody>
                  <a:tcPr marL="155575" marR="155575"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631580">
                <a:tc gridSpan="3">
                  <a:txBody>
                    <a:bodyPr/>
                    <a:lstStyle/>
                    <a:p>
                      <a:pPr algn="just"/>
                      <a:r>
                        <a:rPr lang="en-US" sz="2000" kern="1200" dirty="0" smtClean="0">
                          <a:solidFill>
                            <a:schemeClr val="bg1"/>
                          </a:solidFill>
                          <a:latin typeface="Times New Roman" pitchFamily="18" charset="0"/>
                          <a:ea typeface="+mn-ea"/>
                          <a:cs typeface="Times New Roman" pitchFamily="18" charset="0"/>
                        </a:rPr>
                        <a:t>Revenue </a:t>
                      </a:r>
                      <a:r>
                        <a:rPr lang="en-US" sz="2000" i="1" kern="1200" dirty="0" smtClean="0">
                          <a:solidFill>
                            <a:schemeClr val="bg1"/>
                          </a:solidFill>
                          <a:latin typeface="Times New Roman" pitchFamily="18" charset="0"/>
                          <a:ea typeface="+mn-ea"/>
                          <a:cs typeface="Times New Roman" pitchFamily="18" charset="0"/>
                        </a:rPr>
                        <a:t>R</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of team 1</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is a function of its market size </a:t>
                      </a:r>
                      <a:r>
                        <a:rPr lang="en-US" sz="2000" i="1" kern="1200" dirty="0" smtClean="0">
                          <a:solidFill>
                            <a:schemeClr val="bg1"/>
                          </a:solidFill>
                          <a:latin typeface="Times New Roman" pitchFamily="18" charset="0"/>
                          <a:ea typeface="+mn-ea"/>
                          <a:cs typeface="Times New Roman" pitchFamily="18" charset="0"/>
                        </a:rPr>
                        <a:t>m</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and its winning percentage </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 </a:t>
                      </a:r>
                      <a:r>
                        <a:rPr lang="en-US" sz="2000" kern="1200" dirty="0" smtClean="0">
                          <a:solidFill>
                            <a:schemeClr val="bg1"/>
                          </a:solidFill>
                          <a:latin typeface="Times New Roman" pitchFamily="18" charset="0"/>
                          <a:ea typeface="+mn-ea"/>
                          <a:cs typeface="Times New Roman" pitchFamily="18" charset="0"/>
                        </a:rPr>
                        <a:t>which is determined by a contest function of standard logistic probability form</a:t>
                      </a:r>
                      <a:r>
                        <a:rPr lang="en-US" sz="2000" i="1" kern="1200" dirty="0" smtClean="0">
                          <a:solidFill>
                            <a:schemeClr val="bg1"/>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t</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t</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Times New Roman" pitchFamily="18" charset="0"/>
                          <a:ea typeface="+mn-ea"/>
                          <a:cs typeface="Times New Roman" pitchFamily="18" charset="0"/>
                        </a:rPr>
                        <a:t>) = </a:t>
                      </a:r>
                      <a:r>
                        <a:rPr lang="en-US" sz="2000" i="1" kern="1200" dirty="0" smtClean="0">
                          <a:solidFill>
                            <a:srgbClr val="FFCC66"/>
                          </a:solidFill>
                          <a:latin typeface="Times New Roman" pitchFamily="18" charset="0"/>
                          <a:ea typeface="+mn-ea"/>
                          <a:cs typeface="Times New Roman" pitchFamily="18" charset="0"/>
                        </a:rPr>
                        <a:t>t</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t</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 + </a:t>
                      </a:r>
                      <a:r>
                        <a:rPr lang="en-US" sz="2000" i="1" kern="1200" dirty="0" smtClean="0">
                          <a:solidFill>
                            <a:srgbClr val="FFCC66"/>
                          </a:solidFill>
                          <a:latin typeface="Times New Roman" pitchFamily="18" charset="0"/>
                          <a:ea typeface="+mn-ea"/>
                          <a:cs typeface="Times New Roman" pitchFamily="18" charset="0"/>
                        </a:rPr>
                        <a:t>t</a:t>
                      </a:r>
                      <a:r>
                        <a:rPr lang="en-US" sz="2000" kern="1200" baseline="-25000" dirty="0" smtClean="0">
                          <a:solidFill>
                            <a:srgbClr val="FFCC66"/>
                          </a:solidFill>
                          <a:latin typeface="Times New Roman" pitchFamily="18" charset="0"/>
                          <a:ea typeface="+mn-ea"/>
                          <a:cs typeface="Times New Roman" pitchFamily="18" charset="0"/>
                        </a:rPr>
                        <a:t>2</a:t>
                      </a:r>
                      <a:r>
                        <a:rPr lang="en-US" sz="2000" i="0" kern="1200" baseline="0" dirty="0" smtClean="0">
                          <a:solidFill>
                            <a:srgbClr val="FFCC66"/>
                          </a:solidFill>
                          <a:latin typeface="Times New Roman" pitchFamily="18" charset="0"/>
                          <a:ea typeface="+mn-ea"/>
                          <a:cs typeface="Times New Roman" pitchFamily="18" charset="0"/>
                        </a:rPr>
                        <a:t>)</a:t>
                      </a:r>
                      <a:r>
                        <a:rPr lang="en-US" sz="2000" i="1" kern="1200" baseline="0" dirty="0" smtClean="0">
                          <a:solidFill>
                            <a:srgbClr val="FFCC66"/>
                          </a:solidFill>
                          <a:latin typeface="Times New Roman" pitchFamily="18" charset="0"/>
                          <a:ea typeface="+mn-ea"/>
                          <a:cs typeface="Times New Roman" pitchFamily="18" charset="0"/>
                        </a:rPr>
                        <a:t>.</a:t>
                      </a:r>
                    </a:p>
                    <a:p>
                      <a:pPr algn="just"/>
                      <a:endParaRPr lang="en-US" sz="2000" i="1" kern="1200" baseline="0" dirty="0" smtClean="0">
                        <a:solidFill>
                          <a:schemeClr val="bg1"/>
                        </a:solidFill>
                        <a:latin typeface="Times New Roman" pitchFamily="18" charset="0"/>
                        <a:ea typeface="+mn-ea"/>
                        <a:cs typeface="Times New Roman" pitchFamily="18" charset="0"/>
                      </a:endParaRPr>
                    </a:p>
                    <a:p>
                      <a:pPr algn="just"/>
                      <a:r>
                        <a:rPr lang="en-US" sz="2000" kern="1200" dirty="0" smtClean="0">
                          <a:solidFill>
                            <a:schemeClr val="bg1"/>
                          </a:solidFill>
                          <a:latin typeface="Times New Roman" pitchFamily="18" charset="0"/>
                          <a:ea typeface="+mn-ea"/>
                          <a:cs typeface="Times New Roman" pitchFamily="18" charset="0"/>
                        </a:rPr>
                        <a:t>The zero-sum nature of an </a:t>
                      </a:r>
                      <a:r>
                        <a:rPr lang="en-US" sz="2000" i="1" kern="1200" dirty="0" smtClean="0">
                          <a:solidFill>
                            <a:schemeClr val="bg1"/>
                          </a:solidFill>
                          <a:latin typeface="Times New Roman" pitchFamily="18" charset="0"/>
                          <a:ea typeface="+mn-ea"/>
                          <a:cs typeface="Times New Roman" pitchFamily="18" charset="0"/>
                        </a:rPr>
                        <a:t>n-</a:t>
                      </a:r>
                      <a:r>
                        <a:rPr lang="en-US" sz="2000" kern="1200" dirty="0" smtClean="0">
                          <a:solidFill>
                            <a:schemeClr val="bg1"/>
                          </a:solidFill>
                          <a:latin typeface="Times New Roman" pitchFamily="18" charset="0"/>
                          <a:ea typeface="+mn-ea"/>
                          <a:cs typeface="Times New Roman" pitchFamily="18" charset="0"/>
                        </a:rPr>
                        <a:t>team league requires </a:t>
                      </a:r>
                      <a:r>
                        <a:rPr lang="en-US" sz="2000" kern="1200" dirty="0" smtClean="0">
                          <a:solidFill>
                            <a:schemeClr val="bg1"/>
                          </a:solidFill>
                          <a:latin typeface="Times New Roman" pitchFamily="18" charset="0"/>
                          <a:ea typeface="+mn-ea"/>
                          <a:cs typeface="Times New Roman" pitchFamily="18" charset="0"/>
                          <a:sym typeface="Symbol"/>
                        </a:rPr>
                        <a:t></a:t>
                      </a:r>
                      <a:r>
                        <a:rPr lang="en-US" sz="2000" i="1" kern="1200" dirty="0" err="1" smtClean="0">
                          <a:solidFill>
                            <a:schemeClr val="bg1"/>
                          </a:solidFill>
                          <a:latin typeface="Times New Roman" pitchFamily="18" charset="0"/>
                          <a:ea typeface="+mn-ea"/>
                          <a:cs typeface="Times New Roman" pitchFamily="18" charset="0"/>
                        </a:rPr>
                        <a:t>w</a:t>
                      </a:r>
                      <a:r>
                        <a:rPr lang="en-US" sz="2000" i="1" kern="1200" baseline="-25000" dirty="0" err="1" smtClean="0">
                          <a:solidFill>
                            <a:schemeClr val="bg1"/>
                          </a:solidFill>
                          <a:latin typeface="Times New Roman" pitchFamily="18" charset="0"/>
                          <a:ea typeface="+mn-ea"/>
                          <a:cs typeface="Times New Roman" pitchFamily="18" charset="0"/>
                        </a:rPr>
                        <a:t>i</a:t>
                      </a:r>
                      <a:r>
                        <a:rPr lang="en-US" sz="2000" i="1" kern="1200" baseline="-250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n/</a:t>
                      </a:r>
                      <a:r>
                        <a:rPr lang="en-US" sz="2000" kern="1200" dirty="0" smtClean="0">
                          <a:solidFill>
                            <a:schemeClr val="bg1"/>
                          </a:solidFill>
                          <a:latin typeface="Times New Roman" pitchFamily="18" charset="0"/>
                          <a:ea typeface="+mn-ea"/>
                          <a:cs typeface="Times New Roman" pitchFamily="18" charset="0"/>
                        </a:rPr>
                        <a:t>2 and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w</a:t>
                      </a:r>
                      <a:r>
                        <a:rPr lang="en-US" sz="2000" kern="1200" baseline="-25000" dirty="0" smtClean="0">
                          <a:solidFill>
                            <a:schemeClr val="bg1"/>
                          </a:solidFill>
                          <a:latin typeface="Times New Roman" pitchFamily="18" charset="0"/>
                          <a:ea typeface="+mn-ea"/>
                          <a:cs typeface="Times New Roman" pitchFamily="18" charset="0"/>
                        </a:rPr>
                        <a:t>1 </a:t>
                      </a:r>
                      <a:r>
                        <a:rPr lang="en-US" sz="2000" kern="1200" dirty="0" smtClean="0">
                          <a:solidFill>
                            <a:schemeClr val="bg1"/>
                          </a:solidFill>
                          <a:latin typeface="Times New Roman" pitchFamily="18" charset="0"/>
                          <a:ea typeface="+mn-ea"/>
                          <a:cs typeface="Times New Roman" pitchFamily="18" charset="0"/>
                        </a:rPr>
                        <a:t>= -1. A profit-maximizing owner’s objective is to max </a:t>
                      </a:r>
                      <a:r>
                        <a:rPr lang="en-US" sz="2000" i="1" kern="1200" dirty="0" smtClean="0">
                          <a:solidFill>
                            <a:schemeClr val="bg1"/>
                          </a:solidFill>
                          <a:latin typeface="Symbol" pitchFamily="18" charset="2"/>
                          <a:ea typeface="+mn-ea"/>
                          <a:cs typeface="Times New Roman" pitchFamily="18" charset="0"/>
                        </a:rPr>
                        <a:t>p</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with respect to </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endParaRPr lang="en-US" sz="2000" kern="1200" dirty="0">
                        <a:solidFill>
                          <a:schemeClr val="bg1"/>
                        </a:solidFill>
                        <a:latin typeface="Times New Roman" pitchFamily="18" charset="0"/>
                        <a:ea typeface="+mn-ea"/>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800" kern="1200" dirty="0">
                        <a:solidFill>
                          <a:schemeClr val="dk1"/>
                        </a:solidFill>
                        <a:latin typeface="Times New Roman" pitchFamily="18" charset="0"/>
                        <a:ea typeface="+mn-ea"/>
                        <a:cs typeface="Times New Roman" pitchFamily="18" charset="0"/>
                      </a:endParaRPr>
                    </a:p>
                  </a:txBody>
                  <a:tcPr/>
                </a:tc>
                <a:tc hMerge="1">
                  <a:txBody>
                    <a:bodyPr/>
                    <a:lstStyle/>
                    <a:p>
                      <a:endParaRPr lang="en-US" sz="18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3185415607"/>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1519" y="1185946"/>
            <a:ext cx="5470625" cy="4532298"/>
          </a:xfrm>
          <a:prstGeom prst="rect">
            <a:avLst/>
          </a:prstGeom>
        </p:spPr>
      </p:pic>
    </p:spTree>
    <p:extLst>
      <p:ext uri="{BB962C8B-B14F-4D97-AF65-F5344CB8AC3E}">
        <p14:creationId xmlns:p14="http://schemas.microsoft.com/office/powerpoint/2010/main" val="2388643353"/>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3216" y="1109690"/>
            <a:ext cx="5461220" cy="4663124"/>
          </a:xfrm>
          <a:prstGeom prst="rect">
            <a:avLst/>
          </a:prstGeom>
        </p:spPr>
      </p:pic>
    </p:spTree>
    <p:extLst>
      <p:ext uri="{BB962C8B-B14F-4D97-AF65-F5344CB8AC3E}">
        <p14:creationId xmlns:p14="http://schemas.microsoft.com/office/powerpoint/2010/main" val="1961462581"/>
      </p:ext>
    </p:extLst>
  </p:cSld>
  <p:clrMapOvr>
    <a:masterClrMapping/>
  </p:clrMapOvr>
  <p:transition spd="slow">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71736" y="3143250"/>
            <a:ext cx="396935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CC66"/>
                </a:solidFill>
                <a:effectLst/>
                <a:uLnTx/>
                <a:uFillTx/>
                <a:latin typeface="Felix Titling" pitchFamily="82" charset="0"/>
                <a:ea typeface="+mn-ea"/>
                <a:cs typeface="+mn-cs"/>
              </a:rPr>
              <a:t>Empirical evidence</a:t>
            </a:r>
            <a:endParaRPr kumimoji="0" lang="en-US" sz="1600" b="0" i="0" u="none" strike="noStrike" kern="1200" cap="none" spc="0" normalizeH="0" baseline="0" noProof="0" dirty="0">
              <a:ln>
                <a:noFill/>
              </a:ln>
              <a:solidFill>
                <a:srgbClr val="FFCC66"/>
              </a:solidFill>
              <a:effectLst/>
              <a:uLnTx/>
              <a:uFillTx/>
              <a:latin typeface="Felix Titling" pitchFamily="82" charset="0"/>
              <a:ea typeface="+mn-ea"/>
              <a:cs typeface="+mn-cs"/>
            </a:endParaRPr>
          </a:p>
        </p:txBody>
      </p:sp>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1731502663"/>
      </p:ext>
    </p:extLst>
  </p:cSld>
  <p:clrMapOvr>
    <a:masterClrMapping/>
  </p:clrMapOvr>
  <p:transition spd="slow">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03604645"/>
              </p:ext>
            </p:extLst>
          </p:nvPr>
        </p:nvGraphicFramePr>
        <p:xfrm>
          <a:off x="962025" y="1069848"/>
          <a:ext cx="7195376" cy="3883152"/>
        </p:xfrm>
        <a:graphic>
          <a:graphicData uri="http://schemas.openxmlformats.org/drawingml/2006/table">
            <a:tbl>
              <a:tblPr/>
              <a:tblGrid>
                <a:gridCol w="7195376">
                  <a:extLst>
                    <a:ext uri="{9D8B030D-6E8A-4147-A177-3AD203B41FA5}">
                      <a16:colId xmlns:a16="http://schemas.microsoft.com/office/drawing/2014/main" val="20000"/>
                    </a:ext>
                  </a:extLst>
                </a:gridCol>
              </a:tblGrid>
              <a:tr h="758952">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800" dirty="0" smtClean="0">
                          <a:solidFill>
                            <a:srgbClr val="FFCC66"/>
                          </a:solidFill>
                          <a:latin typeface="Felix Titling" pitchFamily="82" charset="0"/>
                        </a:rPr>
                        <a:t>BETA balance </a:t>
                      </a:r>
                      <a:endParaRPr lang="en-US" sz="1600" dirty="0" smtClean="0">
                        <a:solidFill>
                          <a:srgbClr val="FFCC66"/>
                        </a:solidFill>
                        <a:latin typeface="Felix Titling" pitchFamily="82" charset="0"/>
                      </a:endParaRPr>
                    </a:p>
                  </a:txBody>
                  <a:tcPr marL="68580" marR="68580" marT="0" marB="3810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Times New Roman" pitchFamily="18" charset="0"/>
                          <a:ea typeface="+mn-ea"/>
                          <a:cs typeface="Times New Roman" pitchFamily="18" charset="0"/>
                        </a:rPr>
                        <a:t>The inter-seasonal dynamics of competitive balance can be captured in an auto-regressive </a:t>
                      </a:r>
                      <a:r>
                        <a:rPr lang="en-US" sz="2000" i="1" kern="1200" dirty="0" smtClean="0">
                          <a:solidFill>
                            <a:schemeClr val="bg1"/>
                          </a:solidFill>
                          <a:latin typeface="Times New Roman" pitchFamily="18" charset="0"/>
                          <a:ea typeface="+mn-ea"/>
                          <a:cs typeface="Times New Roman" pitchFamily="18" charset="0"/>
                        </a:rPr>
                        <a:t>β</a:t>
                      </a:r>
                      <a:r>
                        <a:rPr lang="en-US" sz="2000" kern="1200" dirty="0" smtClean="0">
                          <a:solidFill>
                            <a:schemeClr val="bg1"/>
                          </a:solidFill>
                          <a:latin typeface="Times New Roman" pitchFamily="18" charset="0"/>
                          <a:ea typeface="+mn-ea"/>
                          <a:cs typeface="Times New Roman" pitchFamily="18" charset="0"/>
                        </a:rPr>
                        <a:t>-estimate of continuity of winning percentages </a:t>
                      </a:r>
                      <a:r>
                        <a:rPr lang="en-US" sz="2000" i="1" kern="1200" dirty="0" err="1" smtClean="0">
                          <a:solidFill>
                            <a:schemeClr val="bg1"/>
                          </a:solidFill>
                          <a:latin typeface="Times New Roman" pitchFamily="18" charset="0"/>
                          <a:ea typeface="+mn-ea"/>
                          <a:cs typeface="Times New Roman" pitchFamily="18" charset="0"/>
                        </a:rPr>
                        <a:t>w</a:t>
                      </a:r>
                      <a:r>
                        <a:rPr lang="en-US" sz="2000" i="1" kern="1200" baseline="-25000" dirty="0" err="1" smtClean="0">
                          <a:solidFill>
                            <a:schemeClr val="bg1"/>
                          </a:solidFill>
                          <a:latin typeface="Times New Roman" pitchFamily="18" charset="0"/>
                          <a:ea typeface="+mn-ea"/>
                          <a:cs typeface="Times New Roman" pitchFamily="18" charset="0"/>
                        </a:rPr>
                        <a:t>ijt</a:t>
                      </a:r>
                      <a:r>
                        <a:rPr lang="en-US" sz="2000" kern="1200" dirty="0" smtClean="0">
                          <a:solidFill>
                            <a:schemeClr val="bg1"/>
                          </a:solidFill>
                          <a:latin typeface="Times New Roman" pitchFamily="18" charset="0"/>
                          <a:ea typeface="+mn-ea"/>
                          <a:cs typeface="Times New Roman" pitchFamily="18" charset="0"/>
                        </a:rPr>
                        <a:t> for team </a:t>
                      </a:r>
                      <a:r>
                        <a:rPr lang="en-US" sz="2000" i="1" kern="1200" dirty="0" err="1" smtClean="0">
                          <a:solidFill>
                            <a:schemeClr val="bg1"/>
                          </a:solidFill>
                          <a:latin typeface="Times New Roman" pitchFamily="18" charset="0"/>
                          <a:ea typeface="+mn-ea"/>
                          <a:cs typeface="Times New Roman" pitchFamily="18" charset="0"/>
                        </a:rPr>
                        <a:t>i</a:t>
                      </a:r>
                      <a:r>
                        <a:rPr lang="en-US" sz="2000" kern="1200" dirty="0" smtClean="0">
                          <a:solidFill>
                            <a:schemeClr val="bg1"/>
                          </a:solidFill>
                          <a:latin typeface="Times New Roman" pitchFamily="18" charset="0"/>
                          <a:ea typeface="+mn-ea"/>
                          <a:cs typeface="Times New Roman" pitchFamily="18" charset="0"/>
                        </a:rPr>
                        <a:t> in league</a:t>
                      </a:r>
                      <a:r>
                        <a:rPr lang="en-US" sz="2000" i="1" kern="1200" dirty="0" smtClean="0">
                          <a:solidFill>
                            <a:schemeClr val="bg1"/>
                          </a:solidFill>
                          <a:latin typeface="Times New Roman" pitchFamily="18" charset="0"/>
                          <a:ea typeface="+mn-ea"/>
                          <a:cs typeface="Times New Roman" pitchFamily="18" charset="0"/>
                        </a:rPr>
                        <a:t> j</a:t>
                      </a:r>
                      <a:r>
                        <a:rPr lang="en-US" sz="2000" kern="1200" dirty="0" smtClean="0">
                          <a:solidFill>
                            <a:schemeClr val="bg1"/>
                          </a:solidFill>
                          <a:latin typeface="Times New Roman" pitchFamily="18" charset="0"/>
                          <a:ea typeface="+mn-ea"/>
                          <a:cs typeface="Times New Roman" pitchFamily="18" charset="0"/>
                        </a:rPr>
                        <a:t> from season </a:t>
                      </a:r>
                      <a:r>
                        <a:rPr lang="en-US" sz="2000" i="1" kern="1200" dirty="0" smtClean="0">
                          <a:solidFill>
                            <a:schemeClr val="bg1"/>
                          </a:solidFill>
                          <a:latin typeface="Times New Roman" pitchFamily="18" charset="0"/>
                          <a:ea typeface="+mn-ea"/>
                          <a:cs typeface="Times New Roman" pitchFamily="18" charset="0"/>
                        </a:rPr>
                        <a:t>t-</a:t>
                      </a:r>
                      <a:r>
                        <a:rPr lang="en-US" sz="2000" kern="1200" dirty="0" smtClean="0">
                          <a:solidFill>
                            <a:schemeClr val="bg1"/>
                          </a:solidFill>
                          <a:latin typeface="Times New Roman" pitchFamily="18" charset="0"/>
                          <a:ea typeface="+mn-ea"/>
                          <a:cs typeface="Times New Roman" pitchFamily="18" charset="0"/>
                        </a:rPr>
                        <a:t>1 to season </a:t>
                      </a:r>
                      <a:r>
                        <a:rPr lang="en-US" sz="2000" i="1" kern="1200" dirty="0" smtClean="0">
                          <a:solidFill>
                            <a:schemeClr val="bg1"/>
                          </a:solidFill>
                          <a:latin typeface="Times New Roman" pitchFamily="18" charset="0"/>
                          <a:ea typeface="+mn-ea"/>
                          <a:cs typeface="Times New Roman" pitchFamily="18" charset="0"/>
                        </a:rPr>
                        <a:t>t</a:t>
                      </a:r>
                      <a:r>
                        <a:rPr lang="en-US" sz="2000" i="0" kern="1200" dirty="0" smtClean="0">
                          <a:solidFill>
                            <a:schemeClr val="bg1"/>
                          </a:solidFill>
                          <a:latin typeface="Times New Roman" pitchFamily="18" charset="0"/>
                          <a:ea typeface="+mn-ea"/>
                          <a:cs typeface="Times New Roman" pitchFamily="18" charset="0"/>
                        </a:rPr>
                        <a:t>,</a:t>
                      </a:r>
                      <a:r>
                        <a:rPr lang="en-US" sz="2000" i="0" kern="1200" baseline="0" dirty="0" smtClean="0">
                          <a:solidFill>
                            <a:schemeClr val="bg1"/>
                          </a:solidFill>
                          <a:latin typeface="Times New Roman" pitchFamily="18" charset="0"/>
                          <a:ea typeface="+mn-ea"/>
                          <a:cs typeface="Times New Roman" pitchFamily="18" charset="0"/>
                        </a:rPr>
                        <a:t> w</a:t>
                      </a:r>
                      <a:r>
                        <a:rPr lang="en-US" sz="2000" i="0" kern="1200" dirty="0" smtClean="0">
                          <a:solidFill>
                            <a:schemeClr val="bg1"/>
                          </a:solidFill>
                          <a:latin typeface="Times New Roman" pitchFamily="18" charset="0"/>
                          <a:ea typeface="+mn-ea"/>
                          <a:cs typeface="Times New Roman" pitchFamily="18" charset="0"/>
                        </a:rPr>
                        <a:t>here</a:t>
                      </a:r>
                      <a:r>
                        <a:rPr lang="en-US" sz="2000" i="1" kern="1200" dirty="0" smtClean="0">
                          <a:solidFill>
                            <a:schemeClr val="bg1"/>
                          </a:solidFill>
                          <a:latin typeface="Times New Roman" pitchFamily="18" charset="0"/>
                          <a:ea typeface="+mn-ea"/>
                          <a:cs typeface="Times New Roman" pitchFamily="18" charset="0"/>
                        </a:rPr>
                        <a:t> β</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Symbol"/>
                        </a:rPr>
                        <a:t></a:t>
                      </a:r>
                      <a:r>
                        <a:rPr lang="en-US" sz="2000" kern="1200" dirty="0" smtClean="0">
                          <a:solidFill>
                            <a:schemeClr val="bg1"/>
                          </a:solidFill>
                          <a:latin typeface="Times New Roman" pitchFamily="18" charset="0"/>
                          <a:ea typeface="+mn-ea"/>
                          <a:cs typeface="Times New Roman" pitchFamily="18" charset="0"/>
                        </a:rPr>
                        <a:t> [0,1]. </a:t>
                      </a:r>
                    </a:p>
                    <a:p>
                      <a:pPr algn="just"/>
                      <a:r>
                        <a:rPr lang="en-US" sz="2000" kern="1200" dirty="0" smtClean="0">
                          <a:solidFill>
                            <a:schemeClr val="bg1"/>
                          </a:solidFill>
                          <a:latin typeface="Times New Roman" pitchFamily="18" charset="0"/>
                          <a:ea typeface="+mn-ea"/>
                          <a:cs typeface="Times New Roman" pitchFamily="18" charset="0"/>
                        </a:rPr>
                        <a:t> </a:t>
                      </a:r>
                    </a:p>
                    <a:p>
                      <a:pPr algn="ctr"/>
                      <a:r>
                        <a:rPr lang="en-US" sz="2000" i="1" kern="1200" dirty="0" smtClean="0">
                          <a:solidFill>
                            <a:srgbClr val="FFCC66"/>
                          </a:solidFill>
                          <a:latin typeface="Times New Roman" pitchFamily="18" charset="0"/>
                          <a:ea typeface="+mn-ea"/>
                          <a:cs typeface="Times New Roman" pitchFamily="18" charset="0"/>
                        </a:rPr>
                        <a:t>w </a:t>
                      </a:r>
                      <a:r>
                        <a:rPr lang="en-US" sz="2000" i="1" kern="1200" baseline="-25000" dirty="0" err="1" smtClean="0">
                          <a:solidFill>
                            <a:srgbClr val="FFCC66"/>
                          </a:solidFill>
                          <a:latin typeface="Times New Roman" pitchFamily="18" charset="0"/>
                          <a:ea typeface="+mn-ea"/>
                          <a:cs typeface="Times New Roman" pitchFamily="18" charset="0"/>
                        </a:rPr>
                        <a:t>ijt</a:t>
                      </a:r>
                      <a:r>
                        <a:rPr lang="en-US" sz="2000" i="1" kern="1200" dirty="0" smtClean="0">
                          <a:solidFill>
                            <a:srgbClr val="FFCC66"/>
                          </a:solidFill>
                          <a:latin typeface="Times New Roman" pitchFamily="18" charset="0"/>
                          <a:ea typeface="+mn-ea"/>
                          <a:cs typeface="Times New Roman" pitchFamily="18" charset="0"/>
                        </a:rPr>
                        <a:t> </a:t>
                      </a:r>
                      <a:r>
                        <a:rPr lang="en-US" sz="2000" kern="1200" dirty="0" smtClean="0">
                          <a:solidFill>
                            <a:srgbClr val="FFCC66"/>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α  +  β </a:t>
                      </a:r>
                      <a:r>
                        <a:rPr lang="en-US" sz="2000" i="1" kern="1200" dirty="0" err="1" smtClean="0">
                          <a:solidFill>
                            <a:srgbClr val="FFCC66"/>
                          </a:solidFill>
                          <a:latin typeface="Times New Roman" pitchFamily="18" charset="0"/>
                          <a:ea typeface="+mn-ea"/>
                          <a:cs typeface="Times New Roman" pitchFamily="18" charset="0"/>
                        </a:rPr>
                        <a:t>w</a:t>
                      </a:r>
                      <a:r>
                        <a:rPr lang="en-US" sz="2000" i="1" kern="1200" baseline="-25000" dirty="0" err="1" smtClean="0">
                          <a:solidFill>
                            <a:srgbClr val="FFCC66"/>
                          </a:solidFill>
                          <a:latin typeface="Times New Roman" pitchFamily="18" charset="0"/>
                          <a:ea typeface="+mn-ea"/>
                          <a:cs typeface="Times New Roman" pitchFamily="18" charset="0"/>
                        </a:rPr>
                        <a:t>ijt</a:t>
                      </a:r>
                      <a:r>
                        <a:rPr lang="en-US" sz="2000" i="1" kern="1200" baseline="-25000" dirty="0" smtClean="0">
                          <a:solidFill>
                            <a:srgbClr val="FFCC66"/>
                          </a:solidFill>
                          <a:latin typeface="Times New Roman" pitchFamily="18" charset="0"/>
                          <a:ea typeface="+mn-ea"/>
                          <a:cs typeface="Times New Roman" pitchFamily="18" charset="0"/>
                        </a:rPr>
                        <a:t> </a:t>
                      </a:r>
                      <a:r>
                        <a:rPr lang="en-US" sz="2000" kern="1200" baseline="-25000" dirty="0" smtClean="0">
                          <a:solidFill>
                            <a:srgbClr val="FFCC66"/>
                          </a:solidFill>
                          <a:latin typeface="Times New Roman" pitchFamily="18" charset="0"/>
                          <a:ea typeface="+mn-ea"/>
                          <a:cs typeface="Times New Roman" pitchFamily="18" charset="0"/>
                        </a:rPr>
                        <a:t>-1  </a:t>
                      </a:r>
                      <a:r>
                        <a:rPr lang="en-US" sz="2000" kern="1200" dirty="0" smtClean="0">
                          <a:solidFill>
                            <a:srgbClr val="FFCC66"/>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e </a:t>
                      </a:r>
                      <a:r>
                        <a:rPr lang="en-US" sz="2000" i="1" kern="1200" baseline="-25000" dirty="0" err="1" smtClean="0">
                          <a:solidFill>
                            <a:srgbClr val="FFCC66"/>
                          </a:solidFill>
                          <a:latin typeface="Times New Roman" pitchFamily="18" charset="0"/>
                          <a:ea typeface="+mn-ea"/>
                          <a:cs typeface="Times New Roman" pitchFamily="18" charset="0"/>
                        </a:rPr>
                        <a:t>ijt</a:t>
                      </a:r>
                      <a:endParaRPr lang="en-US" sz="2000" kern="1200" dirty="0" smtClean="0">
                        <a:solidFill>
                          <a:srgbClr val="FFCC66"/>
                        </a:solidFill>
                        <a:latin typeface="Times New Roman" pitchFamily="18" charset="0"/>
                        <a:ea typeface="+mn-ea"/>
                        <a:cs typeface="Times New Roman" pitchFamily="18" charset="0"/>
                      </a:endParaRPr>
                    </a:p>
                    <a:p>
                      <a:r>
                        <a:rPr lang="en-US" sz="2000" kern="1200" dirty="0" smtClean="0">
                          <a:solidFill>
                            <a:schemeClr val="bg1"/>
                          </a:solidFill>
                          <a:latin typeface="Times New Roman" pitchFamily="18" charset="0"/>
                          <a:ea typeface="+mn-ea"/>
                          <a:cs typeface="Times New Roman" pitchFamily="18" charset="0"/>
                        </a:rPr>
                        <a:t> </a:t>
                      </a:r>
                    </a:p>
                    <a:p>
                      <a:pPr algn="just"/>
                      <a:r>
                        <a:rPr lang="en-US" sz="2000" kern="1200" dirty="0" smtClean="0">
                          <a:solidFill>
                            <a:schemeClr val="bg1"/>
                          </a:solidFill>
                          <a:latin typeface="Times New Roman" pitchFamily="18" charset="0"/>
                          <a:ea typeface="+mn-ea"/>
                          <a:cs typeface="Times New Roman" pitchFamily="18" charset="0"/>
                        </a:rPr>
                        <a:t>If </a:t>
                      </a:r>
                      <a:r>
                        <a:rPr lang="en-US" sz="2000" i="1" kern="1200" dirty="0" smtClean="0">
                          <a:solidFill>
                            <a:schemeClr val="bg1"/>
                          </a:solidFill>
                          <a:latin typeface="Times New Roman" pitchFamily="18" charset="0"/>
                          <a:ea typeface="+mn-ea"/>
                          <a:cs typeface="Times New Roman" pitchFamily="18" charset="0"/>
                        </a:rPr>
                        <a:t>α</a:t>
                      </a:r>
                      <a:r>
                        <a:rPr lang="en-US" sz="2000" kern="1200" dirty="0" smtClean="0">
                          <a:solidFill>
                            <a:schemeClr val="bg1"/>
                          </a:solidFill>
                          <a:latin typeface="Times New Roman" pitchFamily="18" charset="0"/>
                          <a:ea typeface="+mn-ea"/>
                          <a:cs typeface="Times New Roman" pitchFamily="18" charset="0"/>
                        </a:rPr>
                        <a:t> =.500 and </a:t>
                      </a:r>
                      <a:r>
                        <a:rPr lang="en-US" sz="2000" i="1" kern="1200" dirty="0" smtClean="0">
                          <a:solidFill>
                            <a:schemeClr val="bg1"/>
                          </a:solidFill>
                          <a:latin typeface="Times New Roman" pitchFamily="18" charset="0"/>
                          <a:ea typeface="+mn-ea"/>
                          <a:cs typeface="Times New Roman" pitchFamily="18" charset="0"/>
                        </a:rPr>
                        <a:t>β = </a:t>
                      </a:r>
                      <a:r>
                        <a:rPr lang="en-US" sz="2000" kern="1200" dirty="0" smtClean="0">
                          <a:solidFill>
                            <a:schemeClr val="bg1"/>
                          </a:solidFill>
                          <a:latin typeface="Times New Roman" pitchFamily="18" charset="0"/>
                          <a:ea typeface="+mn-ea"/>
                          <a:cs typeface="Times New Roman" pitchFamily="18" charset="0"/>
                        </a:rPr>
                        <a:t>0 then </a:t>
                      </a:r>
                      <a:r>
                        <a:rPr lang="en-US" sz="2000" i="1" kern="1200" dirty="0" err="1" smtClean="0">
                          <a:solidFill>
                            <a:schemeClr val="bg1"/>
                          </a:solidFill>
                          <a:latin typeface="Times New Roman" pitchFamily="18" charset="0"/>
                          <a:ea typeface="+mn-ea"/>
                          <a:cs typeface="Times New Roman" pitchFamily="18" charset="0"/>
                        </a:rPr>
                        <a:t>w</a:t>
                      </a:r>
                      <a:r>
                        <a:rPr lang="en-US" sz="2000" i="1" kern="1200" baseline="-25000" dirty="0" err="1" smtClean="0">
                          <a:solidFill>
                            <a:schemeClr val="bg1"/>
                          </a:solidFill>
                          <a:latin typeface="Times New Roman" pitchFamily="18" charset="0"/>
                          <a:ea typeface="+mn-ea"/>
                          <a:cs typeface="Times New Roman" pitchFamily="18" charset="0"/>
                        </a:rPr>
                        <a:t>ijt</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.500 and each season is a random walk and every team has an equal chance to win. </a:t>
                      </a:r>
                    </a:p>
                    <a:p>
                      <a:pPr algn="just"/>
                      <a:endParaRPr lang="en-US" sz="2000" kern="1200" dirty="0" smtClean="0">
                        <a:solidFill>
                          <a:schemeClr val="bg1"/>
                        </a:solidFill>
                        <a:latin typeface="Times New Roman" pitchFamily="18" charset="0"/>
                        <a:ea typeface="+mn-ea"/>
                        <a:cs typeface="Times New Roman" pitchFamily="18" charset="0"/>
                      </a:endParaRPr>
                    </a:p>
                    <a:p>
                      <a:pPr algn="just"/>
                      <a:r>
                        <a:rPr lang="en-US" sz="2000" kern="1200" dirty="0" smtClean="0">
                          <a:solidFill>
                            <a:schemeClr val="bg1"/>
                          </a:solidFill>
                          <a:latin typeface="Times New Roman" pitchFamily="18" charset="0"/>
                          <a:ea typeface="+mn-ea"/>
                          <a:cs typeface="Times New Roman" pitchFamily="18" charset="0"/>
                        </a:rPr>
                        <a:t>If </a:t>
                      </a:r>
                      <a:r>
                        <a:rPr lang="en-US" sz="2000" i="1" kern="1200" dirty="0" smtClean="0">
                          <a:solidFill>
                            <a:schemeClr val="bg1"/>
                          </a:solidFill>
                          <a:latin typeface="Times New Roman" pitchFamily="18" charset="0"/>
                          <a:ea typeface="+mn-ea"/>
                          <a:cs typeface="Times New Roman" pitchFamily="18" charset="0"/>
                        </a:rPr>
                        <a:t>α=</a:t>
                      </a:r>
                      <a:r>
                        <a:rPr lang="en-US" sz="2000" kern="1200" dirty="0" smtClean="0">
                          <a:solidFill>
                            <a:schemeClr val="bg1"/>
                          </a:solidFill>
                          <a:latin typeface="Times New Roman" pitchFamily="18" charset="0"/>
                          <a:ea typeface="+mn-ea"/>
                          <a:cs typeface="Times New Roman" pitchFamily="18" charset="0"/>
                        </a:rPr>
                        <a:t>0 and </a:t>
                      </a:r>
                      <a:r>
                        <a:rPr lang="en-US" sz="2000" i="1" kern="1200" dirty="0" smtClean="0">
                          <a:solidFill>
                            <a:schemeClr val="bg1"/>
                          </a:solidFill>
                          <a:latin typeface="Times New Roman" pitchFamily="18" charset="0"/>
                          <a:ea typeface="+mn-ea"/>
                          <a:cs typeface="Times New Roman" pitchFamily="18" charset="0"/>
                        </a:rPr>
                        <a:t>β=</a:t>
                      </a:r>
                      <a:r>
                        <a:rPr lang="en-US" sz="2000" kern="1200" dirty="0" smtClean="0">
                          <a:solidFill>
                            <a:schemeClr val="bg1"/>
                          </a:solidFill>
                          <a:latin typeface="Times New Roman" pitchFamily="18" charset="0"/>
                          <a:ea typeface="+mn-ea"/>
                          <a:cs typeface="Times New Roman" pitchFamily="18" charset="0"/>
                        </a:rPr>
                        <a:t>1, then </a:t>
                      </a:r>
                      <a:r>
                        <a:rPr lang="en-US" sz="2000" i="1" kern="1200" dirty="0" err="1" smtClean="0">
                          <a:solidFill>
                            <a:schemeClr val="bg1"/>
                          </a:solidFill>
                          <a:latin typeface="Times New Roman" pitchFamily="18" charset="0"/>
                          <a:ea typeface="+mn-ea"/>
                          <a:cs typeface="Times New Roman" pitchFamily="18" charset="0"/>
                        </a:rPr>
                        <a:t>w</a:t>
                      </a:r>
                      <a:r>
                        <a:rPr lang="en-US" sz="2000" i="1" kern="1200" baseline="-25000" dirty="0" err="1" smtClean="0">
                          <a:solidFill>
                            <a:schemeClr val="bg1"/>
                          </a:solidFill>
                          <a:latin typeface="Times New Roman" pitchFamily="18" charset="0"/>
                          <a:ea typeface="+mn-ea"/>
                          <a:cs typeface="Times New Roman" pitchFamily="18" charset="0"/>
                        </a:rPr>
                        <a:t>ijt</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w</a:t>
                      </a:r>
                      <a:r>
                        <a:rPr lang="en-US" sz="2000" i="1" kern="1200" baseline="-25000" dirty="0" smtClean="0">
                          <a:solidFill>
                            <a:schemeClr val="bg1"/>
                          </a:solidFill>
                          <a:latin typeface="Times New Roman" pitchFamily="18" charset="0"/>
                          <a:ea typeface="+mn-ea"/>
                          <a:cs typeface="Times New Roman" pitchFamily="18" charset="0"/>
                        </a:rPr>
                        <a:t>ijt</a:t>
                      </a:r>
                      <a:r>
                        <a:rPr lang="en-US" sz="2000" kern="1200" baseline="-25000" dirty="0" smtClean="0">
                          <a:solidFill>
                            <a:schemeClr val="bg1"/>
                          </a:solidFill>
                          <a:latin typeface="Times New Roman" pitchFamily="18" charset="0"/>
                          <a:ea typeface="+mn-ea"/>
                          <a:cs typeface="Times New Roman" pitchFamily="18" charset="0"/>
                        </a:rPr>
                        <a:t>-1 </a:t>
                      </a:r>
                      <a:r>
                        <a:rPr lang="en-US" sz="2000" kern="1200" dirty="0" smtClean="0">
                          <a:solidFill>
                            <a:schemeClr val="bg1"/>
                          </a:solidFill>
                          <a:latin typeface="Times New Roman" pitchFamily="18" charset="0"/>
                          <a:ea typeface="+mn-ea"/>
                          <a:cs typeface="Times New Roman" pitchFamily="18" charset="0"/>
                        </a:rPr>
                        <a:t>then outcomes are predetermined.</a:t>
                      </a:r>
                    </a:p>
                  </a:txBody>
                  <a:tcPr marL="68580" marR="68580" marT="38100" marB="381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TextBox 3"/>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1616703998"/>
      </p:ext>
    </p:extLst>
  </p:cSld>
  <p:clrMapOvr>
    <a:masterClrMapping/>
  </p:clrMapOvr>
  <p:transition spd="slow">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6025" y="1007772"/>
            <a:ext cx="6441284" cy="4661673"/>
          </a:xfrm>
          <a:prstGeom prst="rect">
            <a:avLst/>
          </a:prstGeom>
        </p:spPr>
      </p:pic>
    </p:spTree>
    <p:extLst>
      <p:ext uri="{BB962C8B-B14F-4D97-AF65-F5344CB8AC3E}">
        <p14:creationId xmlns:p14="http://schemas.microsoft.com/office/powerpoint/2010/main" val="3896970643"/>
      </p:ext>
    </p:extLst>
  </p:cSld>
  <p:clrMapOvr>
    <a:masterClrMapping/>
  </p:clrMapOvr>
  <p:transition spd="slow">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87377" y="3143250"/>
            <a:ext cx="515711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CC66"/>
                </a:solidFill>
                <a:effectLst/>
                <a:uLnTx/>
                <a:uFillTx/>
                <a:latin typeface="Felix Titling" pitchFamily="82" charset="0"/>
                <a:ea typeface="+mn-ea"/>
                <a:cs typeface="+mn-cs"/>
              </a:rPr>
              <a:t>NORTH AMERICAN LEAGUES</a:t>
            </a:r>
            <a:endParaRPr kumimoji="0" lang="en-US" sz="1600" b="0" i="0" u="none" strike="noStrike" kern="1200" cap="none" spc="0" normalizeH="0" baseline="0" noProof="0" dirty="0">
              <a:ln>
                <a:noFill/>
              </a:ln>
              <a:solidFill>
                <a:srgbClr val="FFCC66"/>
              </a:solidFill>
              <a:effectLst/>
              <a:uLnTx/>
              <a:uFillTx/>
              <a:latin typeface="Felix Titling" pitchFamily="82" charset="0"/>
              <a:ea typeface="+mn-ea"/>
              <a:cs typeface="+mn-cs"/>
            </a:endParaRPr>
          </a:p>
        </p:txBody>
      </p:sp>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3738862361"/>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3104" y="1281645"/>
            <a:ext cx="7248713" cy="4264390"/>
          </a:xfrm>
          <a:prstGeom prst="rect">
            <a:avLst/>
          </a:prstGeom>
        </p:spPr>
      </p:pic>
    </p:spTree>
    <p:extLst>
      <p:ext uri="{BB962C8B-B14F-4D97-AF65-F5344CB8AC3E}">
        <p14:creationId xmlns:p14="http://schemas.microsoft.com/office/powerpoint/2010/main" val="4264126388"/>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3881" y="1370791"/>
            <a:ext cx="7260301" cy="4111820"/>
          </a:xfrm>
          <a:prstGeom prst="rect">
            <a:avLst/>
          </a:prstGeom>
        </p:spPr>
      </p:pic>
    </p:spTree>
    <p:extLst>
      <p:ext uri="{BB962C8B-B14F-4D97-AF65-F5344CB8AC3E}">
        <p14:creationId xmlns:p14="http://schemas.microsoft.com/office/powerpoint/2010/main" val="22901869"/>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454" y="1322999"/>
            <a:ext cx="7202363" cy="4097387"/>
          </a:xfrm>
          <a:prstGeom prst="rect">
            <a:avLst/>
          </a:prstGeom>
        </p:spPr>
      </p:pic>
    </p:spTree>
    <p:extLst>
      <p:ext uri="{BB962C8B-B14F-4D97-AF65-F5344CB8AC3E}">
        <p14:creationId xmlns:p14="http://schemas.microsoft.com/office/powerpoint/2010/main" val="4189076796"/>
      </p:ext>
    </p:extLst>
  </p:cSld>
  <p:clrMapOvr>
    <a:masterClrMapping/>
  </p:clrMapOvr>
  <p:transition spd="slow">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340" y="1278426"/>
            <a:ext cx="7213951" cy="4157247"/>
          </a:xfrm>
          <a:prstGeom prst="rect">
            <a:avLst/>
          </a:prstGeom>
        </p:spPr>
      </p:pic>
    </p:spTree>
    <p:extLst>
      <p:ext uri="{BB962C8B-B14F-4D97-AF65-F5344CB8AC3E}">
        <p14:creationId xmlns:p14="http://schemas.microsoft.com/office/powerpoint/2010/main" val="2573565129"/>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33449" y="857250"/>
          <a:ext cx="7305676" cy="5172075"/>
        </p:xfrm>
        <a:graphic>
          <a:graphicData uri="http://schemas.openxmlformats.org/drawingml/2006/table">
            <a:tbl>
              <a:tblPr firstRow="1" bandRow="1">
                <a:tableStyleId>{5C22544A-7EE6-4342-B048-85BDC9FD1C3A}</a:tableStyleId>
              </a:tblPr>
              <a:tblGrid>
                <a:gridCol w="6886576">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944333">
                <a:tc gridSpan="2">
                  <a:txBody>
                    <a:bodyPr/>
                    <a:lstStyle/>
                    <a:p>
                      <a:pPr marL="0" marR="0" lvl="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lt1"/>
                          </a:solidFill>
                          <a:latin typeface="Times New Roman" pitchFamily="18" charset="0"/>
                          <a:ea typeface="+mn-ea"/>
                          <a:cs typeface="Times New Roman" pitchFamily="18" charset="0"/>
                        </a:rPr>
                        <a:t>	At the profit max, team 1 sets its payroll </a:t>
                      </a:r>
                      <a:r>
                        <a:rPr lang="en-US" sz="2000" b="0" i="1" kern="1200" dirty="0" smtClean="0">
                          <a:solidFill>
                            <a:schemeClr val="lt1"/>
                          </a:solidFill>
                          <a:latin typeface="Times New Roman" pitchFamily="18" charset="0"/>
                          <a:ea typeface="+mn-ea"/>
                          <a:cs typeface="Times New Roman" pitchFamily="18" charset="0"/>
                        </a:rPr>
                        <a:t>ct</a:t>
                      </a:r>
                      <a:r>
                        <a:rPr lang="en-US" sz="2000" b="0" kern="1200" baseline="-25000" dirty="0" smtClean="0">
                          <a:solidFill>
                            <a:schemeClr val="lt1"/>
                          </a:solidFill>
                          <a:latin typeface="Times New Roman" pitchFamily="18" charset="0"/>
                          <a:ea typeface="+mn-ea"/>
                          <a:cs typeface="Times New Roman" pitchFamily="18" charset="0"/>
                        </a:rPr>
                        <a:t>1</a:t>
                      </a:r>
                      <a:r>
                        <a:rPr lang="en-US" sz="2000" b="0" kern="1200" dirty="0" smtClean="0">
                          <a:solidFill>
                            <a:schemeClr val="lt1"/>
                          </a:solidFill>
                          <a:latin typeface="Times New Roman" pitchFamily="18" charset="0"/>
                          <a:ea typeface="+mn-ea"/>
                          <a:cs typeface="Times New Roman" pitchFamily="18" charset="0"/>
                        </a:rPr>
                        <a:t> by acquiring talent until the marginal revenue product of talent </a:t>
                      </a:r>
                      <a:r>
                        <a:rPr lang="en-US" sz="2000" b="0" i="1" kern="1200" dirty="0" smtClean="0">
                          <a:solidFill>
                            <a:schemeClr val="lt1"/>
                          </a:solidFill>
                          <a:latin typeface="Times New Roman" pitchFamily="18" charset="0"/>
                          <a:ea typeface="+mn-ea"/>
                          <a:cs typeface="Times New Roman" pitchFamily="18" charset="0"/>
                        </a:rPr>
                        <a:t>MRP</a:t>
                      </a:r>
                      <a:r>
                        <a:rPr lang="en-US" sz="2000" b="0" kern="1200" baseline="-25000" dirty="0" smtClean="0">
                          <a:solidFill>
                            <a:schemeClr val="lt1"/>
                          </a:solidFill>
                          <a:latin typeface="Times New Roman" pitchFamily="18" charset="0"/>
                          <a:ea typeface="+mn-ea"/>
                          <a:cs typeface="Times New Roman" pitchFamily="18" charset="0"/>
                        </a:rPr>
                        <a:t>1</a:t>
                      </a:r>
                      <a:r>
                        <a:rPr lang="en-US" sz="2000" b="0" kern="1200" dirty="0" smtClean="0">
                          <a:solidFill>
                            <a:schemeClr val="lt1"/>
                          </a:solidFill>
                          <a:latin typeface="Times New Roman" pitchFamily="18" charset="0"/>
                          <a:ea typeface="+mn-ea"/>
                          <a:cs typeface="Times New Roman" pitchFamily="18" charset="0"/>
                        </a:rPr>
                        <a:t> is equal to the marginal cost of talent </a:t>
                      </a:r>
                      <a:r>
                        <a:rPr lang="en-US" sz="2000" b="0" i="1" kern="1200" dirty="0" smtClean="0">
                          <a:solidFill>
                            <a:schemeClr val="lt1"/>
                          </a:solidFill>
                          <a:latin typeface="Times New Roman" pitchFamily="18" charset="0"/>
                          <a:ea typeface="+mn-ea"/>
                          <a:cs typeface="Times New Roman" pitchFamily="18" charset="0"/>
                        </a:rPr>
                        <a:t>c,</a:t>
                      </a:r>
                      <a:r>
                        <a:rPr lang="en-US" sz="2000" b="0" i="1" kern="1200" baseline="0" dirty="0" smtClean="0">
                          <a:solidFill>
                            <a:schemeClr val="lt1"/>
                          </a:solidFill>
                          <a:latin typeface="Times New Roman" pitchFamily="18" charset="0"/>
                          <a:ea typeface="+mn-ea"/>
                          <a:cs typeface="Times New Roman" pitchFamily="18" charset="0"/>
                        </a:rPr>
                        <a:t> </a:t>
                      </a:r>
                      <a:r>
                        <a:rPr lang="en-US" sz="2000" b="0" kern="1200" dirty="0" smtClean="0">
                          <a:solidFill>
                            <a:schemeClr val="lt1"/>
                          </a:solidFill>
                          <a:latin typeface="Times New Roman" pitchFamily="18" charset="0"/>
                          <a:ea typeface="+mn-ea"/>
                          <a:cs typeface="Times New Roman" pitchFamily="18" charset="0"/>
                        </a:rPr>
                        <a:t>which is assumed to be the same for both teams:</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722542">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MRP</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 MR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MP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dirty="0" smtClean="0">
                          <a:solidFill>
                            <a:srgbClr val="FFCC66"/>
                          </a:solidFill>
                          <a:latin typeface="Times New Roman"/>
                          <a:ea typeface="Times New Roman"/>
                          <a:cs typeface="Times New Roman"/>
                        </a:rPr>
                        <a:t>(</a:t>
                      </a:r>
                      <a:r>
                        <a:rPr lang="en-US" sz="2000" dirty="0" smtClean="0">
                          <a:solidFill>
                            <a:srgbClr val="FFCC66"/>
                          </a:solidFill>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R</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(2)</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8192">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Times New Roman" pitchFamily="18" charset="0"/>
                          <a:ea typeface="+mn-ea"/>
                          <a:cs typeface="Times New Roman" pitchFamily="18" charset="0"/>
                        </a:rPr>
                        <a:t>Simultaneous profit max (mutual best response) yields: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2"/>
                  </a:ext>
                </a:extLst>
              </a:tr>
              <a:tr h="73723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R</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MRP</a:t>
                      </a:r>
                      <a:r>
                        <a:rPr lang="en-US" sz="2000" baseline="-25000" dirty="0">
                          <a:solidFill>
                            <a:srgbClr val="FFCC66"/>
                          </a:solidFill>
                          <a:latin typeface="Times New Roman"/>
                          <a:ea typeface="Times New Roman"/>
                          <a:cs typeface="Times New Roman"/>
                        </a:rPr>
                        <a:t>2</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(3)</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195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latin typeface="Times New Roman" pitchFamily="18" charset="0"/>
                          <a:ea typeface="+mn-ea"/>
                          <a:cs typeface="Times New Roman" pitchFamily="18" charset="0"/>
                        </a:rPr>
                        <a:t>The standard </a:t>
                      </a:r>
                      <a:r>
                        <a:rPr lang="en-US" sz="1800" kern="1200" dirty="0" err="1" smtClean="0">
                          <a:solidFill>
                            <a:schemeClr val="bg1"/>
                          </a:solidFill>
                          <a:latin typeface="Times New Roman" pitchFamily="18" charset="0"/>
                          <a:ea typeface="+mn-ea"/>
                          <a:cs typeface="Times New Roman" pitchFamily="18" charset="0"/>
                        </a:rPr>
                        <a:t>logit</a:t>
                      </a:r>
                      <a:r>
                        <a:rPr lang="en-US" sz="1800" kern="1200" dirty="0" smtClean="0">
                          <a:solidFill>
                            <a:schemeClr val="bg1"/>
                          </a:solidFill>
                          <a:latin typeface="Times New Roman" pitchFamily="18" charset="0"/>
                          <a:ea typeface="+mn-ea"/>
                          <a:cs typeface="Times New Roman" pitchFamily="18" charset="0"/>
                        </a:rPr>
                        <a:t>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 = </a:t>
                      </a:r>
                      <a:r>
                        <a:rPr lang="en-US" sz="1800" i="1" kern="1200" dirty="0" smtClean="0">
                          <a:solidFill>
                            <a:schemeClr val="bg1"/>
                          </a:solidFill>
                          <a:latin typeface="Times New Roman" pitchFamily="18" charset="0"/>
                          <a:ea typeface="+mn-ea"/>
                          <a:cs typeface="Times New Roman" pitchFamily="18" charset="0"/>
                        </a:rPr>
                        <a:t>t</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a:t>
                      </a:r>
                      <a:r>
                        <a:rPr lang="en-US" sz="1800" i="1" kern="1200" dirty="0" smtClean="0">
                          <a:solidFill>
                            <a:schemeClr val="bg1"/>
                          </a:solidFill>
                          <a:latin typeface="Times New Roman" pitchFamily="18" charset="0"/>
                          <a:ea typeface="+mn-ea"/>
                          <a:cs typeface="Times New Roman" pitchFamily="18" charset="0"/>
                        </a:rPr>
                        <a:t>t</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 + </a:t>
                      </a:r>
                      <a:r>
                        <a:rPr lang="en-US" sz="1800" i="1" kern="1200" dirty="0" smtClean="0">
                          <a:solidFill>
                            <a:schemeClr val="bg1"/>
                          </a:solidFill>
                          <a:latin typeface="Times New Roman" pitchFamily="18" charset="0"/>
                          <a:ea typeface="+mn-ea"/>
                          <a:cs typeface="Times New Roman" pitchFamily="18" charset="0"/>
                        </a:rPr>
                        <a:t>t</a:t>
                      </a:r>
                      <a:r>
                        <a:rPr lang="en-US" sz="1800" kern="1200" baseline="-25000" dirty="0" smtClean="0">
                          <a:solidFill>
                            <a:schemeClr val="bg1"/>
                          </a:solidFill>
                          <a:latin typeface="Times New Roman" pitchFamily="18" charset="0"/>
                          <a:ea typeface="+mn-ea"/>
                          <a:cs typeface="Times New Roman" pitchFamily="18" charset="0"/>
                        </a:rPr>
                        <a:t>2</a:t>
                      </a:r>
                      <a:r>
                        <a:rPr lang="en-US" sz="1800" kern="1200" dirty="0" smtClean="0">
                          <a:solidFill>
                            <a:schemeClr val="bg1"/>
                          </a:solidFill>
                          <a:latin typeface="Times New Roman" pitchFamily="18" charset="0"/>
                          <a:ea typeface="+mn-ea"/>
                          <a:cs typeface="Times New Roman" pitchFamily="18" charset="0"/>
                        </a:rPr>
                        <a:t>) yields the marginal product of talent </a:t>
                      </a:r>
                      <a:r>
                        <a:rPr lang="en-US" sz="1800" i="1" kern="1200" dirty="0" smtClean="0">
                          <a:solidFill>
                            <a:schemeClr val="bg1"/>
                          </a:solidFill>
                          <a:latin typeface="Times New Roman" pitchFamily="18" charset="0"/>
                          <a:ea typeface="+mn-ea"/>
                          <a:cs typeface="Times New Roman" pitchFamily="18" charset="0"/>
                        </a:rPr>
                        <a:t>MP</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8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4"/>
                  </a:ext>
                </a:extLst>
              </a:tr>
              <a:tr h="66294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2</a:t>
                      </a:r>
                      <a:r>
                        <a:rPr lang="en-US" sz="2000" i="1" baseline="-25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t</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2</a:t>
                      </a:r>
                      <a:r>
                        <a:rPr lang="en-US" sz="2000" i="1" baseline="-25000" dirty="0" smtClean="0">
                          <a:solidFill>
                            <a:srgbClr val="FFCC66"/>
                          </a:solidFill>
                          <a:latin typeface="Times New Roman"/>
                          <a:ea typeface="Times New Roman"/>
                          <a:cs typeface="Times New Roman"/>
                        </a:rPr>
                        <a:t> </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a:t>
                      </a:r>
                      <a:r>
                        <a:rPr lang="en-US" sz="2000" baseline="30000" dirty="0">
                          <a:solidFill>
                            <a:srgbClr val="FFCC66"/>
                          </a:solidFill>
                          <a:latin typeface="Times New Roman"/>
                          <a:ea typeface="Times New Roman"/>
                          <a:cs typeface="Times New Roman"/>
                        </a:rPr>
                        <a:t>2</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(4)</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437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In league equilibrium, the </a:t>
                      </a:r>
                      <a:r>
                        <a:rPr lang="en-US" sz="2000" i="1" kern="1200" dirty="0" smtClean="0">
                          <a:solidFill>
                            <a:schemeClr val="bg1"/>
                          </a:solidFill>
                          <a:latin typeface="Times New Roman" pitchFamily="18" charset="0"/>
                          <a:ea typeface="+mn-ea"/>
                          <a:cs typeface="Times New Roman" pitchFamily="18" charset="0"/>
                        </a:rPr>
                        <a:t>MRPs</a:t>
                      </a:r>
                      <a:r>
                        <a:rPr lang="en-US" sz="2000" kern="1200" dirty="0" smtClean="0">
                          <a:solidFill>
                            <a:schemeClr val="bg1"/>
                          </a:solidFill>
                          <a:latin typeface="Times New Roman" pitchFamily="18" charset="0"/>
                          <a:ea typeface="+mn-ea"/>
                          <a:cs typeface="Times New Roman" pitchFamily="18" charset="0"/>
                        </a:rPr>
                        <a:t> for both teams are equal to their mutual wage rate </a:t>
                      </a:r>
                      <a:r>
                        <a:rPr lang="en-US" sz="2000" i="1" kern="1200" dirty="0" smtClean="0">
                          <a:solidFill>
                            <a:schemeClr val="bg1"/>
                          </a:solidFill>
                          <a:latin typeface="Times New Roman" pitchFamily="18" charset="0"/>
                          <a:ea typeface="+mn-ea"/>
                          <a:cs typeface="Times New Roman" pitchFamily="18" charset="0"/>
                        </a:rPr>
                        <a:t>c</a:t>
                      </a:r>
                      <a:r>
                        <a:rPr lang="en-US" sz="2000" kern="1200" dirty="0" smtClean="0">
                          <a:solidFill>
                            <a:schemeClr val="bg1"/>
                          </a:solidFill>
                          <a:latin typeface="Times New Roman" pitchFamily="18" charset="0"/>
                          <a:ea typeface="+mn-ea"/>
                          <a:cs typeface="Times New Roman" pitchFamily="18" charset="0"/>
                        </a:rPr>
                        <a:t>:</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just">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chemeClr val="bg1"/>
                        </a:solidFill>
                        <a:latin typeface="Times New Roman" pitchFamily="18" charset="0"/>
                        <a:ea typeface="Times New Roman"/>
                        <a:cs typeface="Times New Roman" pitchFamily="18" charset="0"/>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2865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MR</a:t>
                      </a:r>
                      <a:r>
                        <a:rPr lang="en-US" sz="2000" baseline="-25000" dirty="0">
                          <a:solidFill>
                            <a:srgbClr val="FFCC66"/>
                          </a:solidFill>
                          <a:latin typeface="Times New Roman"/>
                          <a:ea typeface="Times New Roman"/>
                          <a:cs typeface="Times New Roman"/>
                        </a:rPr>
                        <a:t>1</a:t>
                      </a:r>
                      <a:r>
                        <a:rPr lang="en-US" sz="2000" i="1" baseline="-25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MP</a:t>
                      </a:r>
                      <a:r>
                        <a:rPr lang="en-US" sz="2000" baseline="-25000" dirty="0">
                          <a:solidFill>
                            <a:srgbClr val="FFCC66"/>
                          </a:solidFill>
                          <a:latin typeface="Times New Roman"/>
                          <a:ea typeface="Times New Roman"/>
                          <a:cs typeface="Times New Roman"/>
                        </a:rPr>
                        <a:t>1</a:t>
                      </a:r>
                      <a:r>
                        <a:rPr lang="en-US" sz="2000" i="1" baseline="-25000"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R</a:t>
                      </a:r>
                      <a:r>
                        <a:rPr lang="en-US" sz="2000" baseline="-25000" dirty="0" smtClean="0">
                          <a:solidFill>
                            <a:srgbClr val="FFCC66"/>
                          </a:solidFill>
                          <a:latin typeface="Times New Roman"/>
                          <a:ea typeface="Times New Roman"/>
                          <a:cs typeface="Times New Roman"/>
                        </a:rPr>
                        <a:t>1</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w</a:t>
                      </a:r>
                      <a:r>
                        <a:rPr lang="en-US" sz="2000" baseline="-25000" dirty="0" smtClean="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2</a:t>
                      </a:r>
                      <a:r>
                        <a:rPr lang="en-US" sz="2000" i="1" baseline="-25000"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t</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2</a:t>
                      </a:r>
                      <a:r>
                        <a:rPr lang="en-US" sz="2000" i="1" baseline="-25000" dirty="0" smtClean="0">
                          <a:solidFill>
                            <a:srgbClr val="FFCC66"/>
                          </a:solidFill>
                          <a:latin typeface="Times New Roman"/>
                          <a:ea typeface="Times New Roman"/>
                          <a:cs typeface="Times New Roman"/>
                        </a:rPr>
                        <a:t> </a:t>
                      </a:r>
                      <a:r>
                        <a:rPr lang="en-US" sz="2000" dirty="0" smtClean="0">
                          <a:solidFill>
                            <a:srgbClr val="FFCC66"/>
                          </a:solidFill>
                          <a:latin typeface="Times New Roman"/>
                          <a:ea typeface="Times New Roman"/>
                          <a:cs typeface="Times New Roman"/>
                        </a:rPr>
                        <a:t>/</a:t>
                      </a:r>
                      <a:r>
                        <a:rPr kumimoji="0" lang="en-US" sz="2000" b="0" i="0" u="none" strike="noStrike" kern="1200" cap="none" spc="0" normalizeH="0" baseline="0" noProof="0" dirty="0" smtClean="0">
                          <a:ln>
                            <a:noFill/>
                          </a:ln>
                          <a:solidFill>
                            <a:srgbClr val="FFCC66"/>
                          </a:solidFill>
                          <a:effectLst/>
                          <a:uLnTx/>
                          <a:uFillTx/>
                          <a:latin typeface="Times New Roman" panose="02020603050405020304" pitchFamily="18" charset="0"/>
                          <a:ea typeface="Times New Roman"/>
                          <a:cs typeface="Times New Roman" panose="02020603050405020304" pitchFamily="18" charset="0"/>
                          <a:sym typeface="WP MathA"/>
                        </a:rPr>
                        <a:t>∂</a:t>
                      </a:r>
                      <a:r>
                        <a:rPr lang="en-US" sz="2000" i="1" dirty="0" smtClean="0">
                          <a:solidFill>
                            <a:srgbClr val="FFCC66"/>
                          </a:solidFill>
                          <a:latin typeface="Times New Roman"/>
                          <a:ea typeface="Times New Roman"/>
                          <a:cs typeface="Times New Roman"/>
                        </a:rPr>
                        <a:t>t</a:t>
                      </a:r>
                      <a:r>
                        <a:rPr lang="en-US" sz="2000" baseline="-25000" dirty="0" smtClean="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T </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 MRP</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(5)</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402349346"/>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209745" y="3143250"/>
            <a:ext cx="471238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CC66"/>
                </a:solidFill>
                <a:effectLst/>
                <a:uLnTx/>
                <a:uFillTx/>
                <a:latin typeface="Felix Titling" pitchFamily="82" charset="0"/>
                <a:ea typeface="+mn-ea"/>
                <a:cs typeface="+mn-cs"/>
              </a:rPr>
              <a:t>BIG 5 EUROPEAN LEAGUES</a:t>
            </a:r>
            <a:endParaRPr kumimoji="0" lang="en-US" sz="1600" b="0" i="0" u="none" strike="noStrike" kern="1200" cap="none" spc="0" normalizeH="0" baseline="0" noProof="0" dirty="0">
              <a:ln>
                <a:noFill/>
              </a:ln>
              <a:solidFill>
                <a:srgbClr val="FFCC66"/>
              </a:solidFill>
              <a:effectLst/>
              <a:uLnTx/>
              <a:uFillTx/>
              <a:latin typeface="Felix Titling" pitchFamily="82" charset="0"/>
              <a:ea typeface="+mn-ea"/>
              <a:cs typeface="+mn-cs"/>
            </a:endParaRPr>
          </a:p>
        </p:txBody>
      </p:sp>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3074094085"/>
      </p:ext>
    </p:extLst>
  </p:cSld>
  <p:clrMapOvr>
    <a:masterClrMapping/>
  </p:clrMapOvr>
  <p:transition spd="slow">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6281" y="1330409"/>
            <a:ext cx="7225538" cy="4129948"/>
          </a:xfrm>
          <a:prstGeom prst="rect">
            <a:avLst/>
          </a:prstGeom>
        </p:spPr>
      </p:pic>
    </p:spTree>
    <p:extLst>
      <p:ext uri="{BB962C8B-B14F-4D97-AF65-F5344CB8AC3E}">
        <p14:creationId xmlns:p14="http://schemas.microsoft.com/office/powerpoint/2010/main" val="4067539065"/>
      </p:ext>
    </p:extLst>
  </p:cSld>
  <p:clrMapOvr>
    <a:masterClrMapping/>
  </p:clrMapOvr>
  <p:transition spd="slow">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4753" y="1309036"/>
            <a:ext cx="7225538" cy="4137844"/>
          </a:xfrm>
          <a:prstGeom prst="rect">
            <a:avLst/>
          </a:prstGeom>
        </p:spPr>
      </p:pic>
    </p:spTree>
    <p:extLst>
      <p:ext uri="{BB962C8B-B14F-4D97-AF65-F5344CB8AC3E}">
        <p14:creationId xmlns:p14="http://schemas.microsoft.com/office/powerpoint/2010/main" val="3763500874"/>
      </p:ext>
    </p:extLst>
  </p:cSld>
  <p:clrMapOvr>
    <a:masterClrMapping/>
  </p:clrMapOvr>
  <p:transition spd="slow">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5515" y="1326435"/>
            <a:ext cx="7234095" cy="4095309"/>
          </a:xfrm>
          <a:prstGeom prst="rect">
            <a:avLst/>
          </a:prstGeom>
        </p:spPr>
      </p:pic>
    </p:spTree>
    <p:extLst>
      <p:ext uri="{BB962C8B-B14F-4D97-AF65-F5344CB8AC3E}">
        <p14:creationId xmlns:p14="http://schemas.microsoft.com/office/powerpoint/2010/main" val="3410001774"/>
      </p:ext>
    </p:extLst>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7867" y="1311937"/>
            <a:ext cx="7213951" cy="4141410"/>
          </a:xfrm>
          <a:prstGeom prst="rect">
            <a:avLst/>
          </a:prstGeom>
        </p:spPr>
      </p:pic>
    </p:spTree>
    <p:extLst>
      <p:ext uri="{BB962C8B-B14F-4D97-AF65-F5344CB8AC3E}">
        <p14:creationId xmlns:p14="http://schemas.microsoft.com/office/powerpoint/2010/main" val="414704911"/>
      </p:ext>
    </p:extLst>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454" y="1301945"/>
            <a:ext cx="7202363" cy="4256201"/>
          </a:xfrm>
          <a:prstGeom prst="rect">
            <a:avLst/>
          </a:prstGeom>
        </p:spPr>
      </p:pic>
    </p:spTree>
    <p:extLst>
      <p:ext uri="{BB962C8B-B14F-4D97-AF65-F5344CB8AC3E}">
        <p14:creationId xmlns:p14="http://schemas.microsoft.com/office/powerpoint/2010/main" val="1455038716"/>
      </p:ext>
    </p:extLst>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7650" y="600075"/>
            <a:ext cx="7972425" cy="6035219"/>
            <a:chOff x="247650" y="600075"/>
            <a:chExt cx="7972425" cy="6035219"/>
          </a:xfrm>
        </p:grpSpPr>
        <p:grpSp>
          <p:nvGrpSpPr>
            <p:cNvPr id="4" name="Group 3"/>
            <p:cNvGrpSpPr/>
            <p:nvPr/>
          </p:nvGrpSpPr>
          <p:grpSpPr>
            <a:xfrm>
              <a:off x="904875" y="600075"/>
              <a:ext cx="7315200" cy="5486400"/>
              <a:chOff x="904875" y="323850"/>
              <a:chExt cx="7315200" cy="5486400"/>
            </a:xfrm>
          </p:grpSpPr>
          <p:pic>
            <p:nvPicPr>
              <p:cNvPr id="26" name="Picture 25" descr="clasico-8X6.jpg"/>
              <p:cNvPicPr>
                <a:picLocks noChangeAspect="1"/>
              </p:cNvPicPr>
              <p:nvPr/>
            </p:nvPicPr>
            <p:blipFill>
              <a:blip r:embed="rId2" cstate="print"/>
              <a:stretch>
                <a:fillRect/>
              </a:stretch>
            </p:blipFill>
            <p:spPr>
              <a:xfrm>
                <a:off x="904875" y="323850"/>
                <a:ext cx="7315200" cy="5486400"/>
              </a:xfrm>
              <a:prstGeom prst="rect">
                <a:avLst/>
              </a:prstGeom>
            </p:spPr>
          </p:pic>
          <p:sp>
            <p:nvSpPr>
              <p:cNvPr id="25" name="TextBox 24"/>
              <p:cNvSpPr txBox="1"/>
              <p:nvPr/>
            </p:nvSpPr>
            <p:spPr>
              <a:xfrm>
                <a:off x="4162425" y="2867025"/>
                <a:ext cx="745717" cy="523220"/>
              </a:xfrm>
              <a:prstGeom prst="rect">
                <a:avLst/>
              </a:prstGeom>
              <a:noFill/>
            </p:spPr>
            <p:txBody>
              <a:bodyPr wrap="none" rtlCol="0">
                <a:spAutoFit/>
              </a:bodyPr>
              <a:lstStyle/>
              <a:p>
                <a:r>
                  <a:rPr lang="en-US" sz="2800" dirty="0" smtClean="0">
                    <a:solidFill>
                      <a:srgbClr val="FFCC66"/>
                    </a:solidFill>
                    <a:latin typeface="Felix Titling" pitchFamily="82" charset="0"/>
                  </a:rPr>
                  <a:t>fin</a:t>
                </a:r>
                <a:endParaRPr lang="en-US" sz="2800" dirty="0">
                  <a:solidFill>
                    <a:srgbClr val="FFCC66"/>
                  </a:solidFill>
                  <a:latin typeface="Felix Titling" pitchFamily="82" charset="0"/>
                </a:endParaRPr>
              </a:p>
            </p:txBody>
          </p:sp>
        </p:grpSp>
        <p:sp>
          <p:nvSpPr>
            <p:cNvPr id="5" name="TextBox 4"/>
            <p:cNvSpPr txBox="1"/>
            <p:nvPr/>
          </p:nvSpPr>
          <p:spPr>
            <a:xfrm>
              <a:off x="247650" y="6419850"/>
              <a:ext cx="2247731" cy="215444"/>
            </a:xfrm>
            <a:prstGeom prst="rect">
              <a:avLst/>
            </a:prstGeom>
            <a:noFill/>
          </p:spPr>
          <p:txBody>
            <a:bodyPr wrap="none" rtlCol="0">
              <a:spAutoFit/>
            </a:bodyPr>
            <a:lstStyle/>
            <a:p>
              <a:r>
                <a:rPr lang="en-US" sz="800" dirty="0" smtClean="0">
                  <a:solidFill>
                    <a:schemeClr val="tx1">
                      <a:lumMod val="65000"/>
                      <a:lumOff val="35000"/>
                    </a:schemeClr>
                  </a:solidFill>
                </a:rPr>
                <a:t>© 2011 </a:t>
              </a:r>
              <a:r>
                <a:rPr lang="en-US" sz="800" dirty="0" smtClean="0">
                  <a:solidFill>
                    <a:schemeClr val="tx1">
                      <a:lumMod val="65000"/>
                      <a:lumOff val="35000"/>
                    </a:schemeClr>
                  </a:solidFill>
                  <a:cs typeface="Arial" pitchFamily="34" charset="0"/>
                </a:rPr>
                <a:t>John Vrooman </a:t>
              </a:r>
              <a:r>
                <a:rPr lang="en-US" sz="800" dirty="0" smtClean="0">
                  <a:solidFill>
                    <a:schemeClr val="tx1">
                      <a:lumMod val="65000"/>
                      <a:lumOff val="35000"/>
                    </a:schemeClr>
                  </a:solidFill>
                </a:rPr>
                <a:t>Vanderbilt University  USA</a:t>
              </a:r>
            </a:p>
          </p:txBody>
        </p:sp>
      </p:gr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33449" y="990600"/>
          <a:ext cx="7305676" cy="4991100"/>
        </p:xfrm>
        <a:graphic>
          <a:graphicData uri="http://schemas.openxmlformats.org/drawingml/2006/table">
            <a:tbl>
              <a:tblPr firstRow="1" bandRow="1">
                <a:tableStyleId>{5C22544A-7EE6-4342-B048-85BDC9FD1C3A}</a:tableStyleId>
              </a:tblPr>
              <a:tblGrid>
                <a:gridCol w="6867526">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tblGrid>
              <a:tr h="885825">
                <a:tc gridSpan="2">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dirty="0" smtClean="0">
                          <a:solidFill>
                            <a:srgbClr val="FFCC66"/>
                          </a:solidFill>
                          <a:latin typeface="Felix Titling" pitchFamily="82" charset="0"/>
                        </a:rPr>
                        <a:t>OPEN &amp; CLOSED CASE</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944333">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In a </a:t>
                      </a:r>
                      <a:r>
                        <a:rPr lang="en-US" sz="2000" i="1" kern="1200" dirty="0" smtClean="0">
                          <a:solidFill>
                            <a:schemeClr val="bg1"/>
                          </a:solidFill>
                          <a:latin typeface="Times New Roman" pitchFamily="18" charset="0"/>
                          <a:ea typeface="+mn-ea"/>
                          <a:cs typeface="Times New Roman" pitchFamily="18" charset="0"/>
                        </a:rPr>
                        <a:t>closed league</a:t>
                      </a:r>
                      <a:r>
                        <a:rPr lang="en-US" sz="2000" kern="1200" dirty="0" smtClean="0">
                          <a:solidFill>
                            <a:schemeClr val="bg1"/>
                          </a:solidFill>
                          <a:latin typeface="Times New Roman" pitchFamily="18" charset="0"/>
                          <a:ea typeface="+mn-ea"/>
                          <a:cs typeface="Times New Roman" pitchFamily="18" charset="0"/>
                        </a:rPr>
                        <a:t> an inelastic supply of talent </a:t>
                      </a:r>
                      <a:r>
                        <a:rPr lang="en-US" sz="2000" i="1" kern="1200" dirty="0" smtClean="0">
                          <a:solidFill>
                            <a:schemeClr val="bg1"/>
                          </a:solidFill>
                          <a:latin typeface="Times New Roman" pitchFamily="18" charset="0"/>
                          <a:ea typeface="+mn-ea"/>
                          <a:cs typeface="Times New Roman" pitchFamily="18" charset="0"/>
                        </a:rPr>
                        <a:t>T*</a:t>
                      </a:r>
                      <a:r>
                        <a:rPr lang="en-US" sz="2000" kern="1200" dirty="0" smtClean="0">
                          <a:solidFill>
                            <a:schemeClr val="bg1"/>
                          </a:solidFill>
                          <a:latin typeface="Times New Roman" pitchFamily="18" charset="0"/>
                          <a:ea typeface="+mn-ea"/>
                          <a:cs typeface="Times New Roman" pitchFamily="18" charset="0"/>
                        </a:rPr>
                        <a:t> = </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is fixed, (similar to N.A. sports leagues) and one team’s talent gain is another team’s zero-sum talent loss, such that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Symbol" pitchFamily="18" charset="2"/>
                          <a:ea typeface="+mn-ea"/>
                          <a:cs typeface="Times New Roman" pitchFamily="18" charset="0"/>
                        </a:rPr>
                        <a:t>= -1. </a:t>
                      </a:r>
                      <a:r>
                        <a:rPr lang="en-US" sz="2000" kern="1200" dirty="0" smtClean="0">
                          <a:solidFill>
                            <a:schemeClr val="bg1"/>
                          </a:solidFill>
                          <a:latin typeface="Times New Roman" pitchFamily="18" charset="0"/>
                          <a:ea typeface="+mn-ea"/>
                          <a:cs typeface="Times New Roman" pitchFamily="18" charset="0"/>
                        </a:rPr>
                        <a:t>Substitution into (5) yields the </a:t>
                      </a:r>
                      <a:r>
                        <a:rPr lang="en-US" sz="2000" i="1" kern="1200" dirty="0" smtClean="0">
                          <a:solidFill>
                            <a:schemeClr val="bg1"/>
                          </a:solidFill>
                          <a:latin typeface="Times New Roman" pitchFamily="18" charset="0"/>
                          <a:ea typeface="+mn-ea"/>
                          <a:cs typeface="Times New Roman" pitchFamily="18" charset="0"/>
                        </a:rPr>
                        <a:t>closed league</a:t>
                      </a:r>
                      <a:r>
                        <a:rPr lang="en-US" sz="2000" kern="1200" dirty="0" smtClean="0">
                          <a:solidFill>
                            <a:schemeClr val="bg1"/>
                          </a:solidFill>
                          <a:latin typeface="Times New Roman" pitchFamily="18" charset="0"/>
                          <a:ea typeface="+mn-ea"/>
                          <a:cs typeface="Times New Roman" pitchFamily="18" charset="0"/>
                        </a:rPr>
                        <a:t> equilibrium condition: </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l">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800" b="0" dirty="0">
                        <a:latin typeface="Times New Roman" pitchFamily="18" charset="0"/>
                        <a:ea typeface="Times New Roman"/>
                        <a:cs typeface="Times New Roman" pitchFamily="18" charset="0"/>
                      </a:endParaRPr>
                    </a:p>
                  </a:txBody>
                  <a:tcPr marL="125730" marR="125730" marT="0" marB="0" anchor="ctr"/>
                </a:tc>
                <a:extLst>
                  <a:ext uri="{0D108BD9-81ED-4DB2-BD59-A6C34878D82A}">
                    <a16:rowId xmlns:a16="http://schemas.microsoft.com/office/drawing/2014/main" val="10001"/>
                  </a:ext>
                </a:extLst>
              </a:tr>
              <a:tr h="703492">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2 </a:t>
                      </a:r>
                      <a:r>
                        <a:rPr lang="en-US" sz="2000" dirty="0">
                          <a:solidFill>
                            <a:srgbClr val="FFCC66"/>
                          </a:solidFill>
                          <a:latin typeface="Times New Roman"/>
                          <a:ea typeface="Times New Roman"/>
                          <a:cs typeface="Times New Roman"/>
                        </a:rPr>
                        <a:t>= </a:t>
                      </a:r>
                      <a:r>
                        <a:rPr lang="en-US" sz="2000" i="1" dirty="0" err="1">
                          <a:solidFill>
                            <a:srgbClr val="FFCC66"/>
                          </a:solidFill>
                          <a:latin typeface="Times New Roman"/>
                          <a:ea typeface="Times New Roman"/>
                          <a:cs typeface="Times New Roman"/>
                        </a:rPr>
                        <a:t>cT</a:t>
                      </a:r>
                      <a:r>
                        <a:rPr lang="en-US" sz="2000" dirty="0">
                          <a:solidFill>
                            <a:srgbClr val="FFCC66"/>
                          </a:solidFill>
                          <a:latin typeface="Times New Roman"/>
                          <a:ea typeface="Times New Roman"/>
                          <a:cs typeface="Times New Roman"/>
                        </a:rPr>
                        <a:t>*</a:t>
                      </a:r>
                    </a:p>
                  </a:txBody>
                  <a:tcPr marL="57150" marR="571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(6)</a:t>
                      </a:r>
                    </a:p>
                  </a:txBody>
                  <a:tcPr marL="57150" marR="5715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76350">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Times New Roman" pitchFamily="18" charset="0"/>
                          <a:ea typeface="+mn-ea"/>
                          <a:cs typeface="Times New Roman" pitchFamily="18" charset="0"/>
                        </a:rPr>
                        <a:t>By comparison, </a:t>
                      </a:r>
                      <a:r>
                        <a:rPr lang="en-US" sz="2000" i="1" kern="1200" dirty="0" smtClean="0">
                          <a:solidFill>
                            <a:schemeClr val="bg1"/>
                          </a:solidFill>
                          <a:latin typeface="Times New Roman" pitchFamily="18" charset="0"/>
                          <a:ea typeface="+mn-ea"/>
                          <a:cs typeface="Times New Roman" pitchFamily="18" charset="0"/>
                        </a:rPr>
                        <a:t>open league </a:t>
                      </a:r>
                      <a:r>
                        <a:rPr lang="en-US" sz="2000" kern="1200" dirty="0" smtClean="0">
                          <a:solidFill>
                            <a:schemeClr val="bg1"/>
                          </a:solidFill>
                          <a:latin typeface="Times New Roman" pitchFamily="18" charset="0"/>
                          <a:ea typeface="+mn-ea"/>
                          <a:cs typeface="Times New Roman" pitchFamily="18" charset="0"/>
                        </a:rPr>
                        <a:t>teams face an elastic supply of talent at an exogenous wage rate </a:t>
                      </a:r>
                      <a:r>
                        <a:rPr lang="en-US" sz="2000" i="1" kern="1200" dirty="0" smtClean="0">
                          <a:solidFill>
                            <a:schemeClr val="bg1"/>
                          </a:solidFill>
                          <a:latin typeface="Times New Roman" pitchFamily="18" charset="0"/>
                          <a:ea typeface="+mn-ea"/>
                          <a:cs typeface="Times New Roman" pitchFamily="18" charset="0"/>
                        </a:rPr>
                        <a:t>c* </a:t>
                      </a:r>
                      <a:r>
                        <a:rPr lang="en-US" sz="2000" i="0" kern="1200" dirty="0" smtClean="0">
                          <a:solidFill>
                            <a:schemeClr val="bg1"/>
                          </a:solidFill>
                          <a:latin typeface="Times New Roman" pitchFamily="18" charset="0"/>
                          <a:ea typeface="+mn-ea"/>
                          <a:cs typeface="Times New Roman" pitchFamily="18" charset="0"/>
                        </a:rPr>
                        <a:t>(similar to European football leagues).</a:t>
                      </a:r>
                      <a:r>
                        <a:rPr lang="en-US" sz="2000" kern="1200" dirty="0" smtClean="0">
                          <a:solidFill>
                            <a:schemeClr val="bg1"/>
                          </a:solidFill>
                          <a:latin typeface="Times New Roman" pitchFamily="18" charset="0"/>
                          <a:ea typeface="+mn-ea"/>
                          <a:cs typeface="Times New Roman" pitchFamily="18" charset="0"/>
                        </a:rPr>
                        <a:t> One team’s talent acquisition has zero effect on the talent of the other team, such that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1</a:t>
                      </a:r>
                      <a:r>
                        <a:rPr lang="en-US" sz="2000" kern="1200" dirty="0" smtClean="0">
                          <a:solidFill>
                            <a:schemeClr val="bg1"/>
                          </a:solidFill>
                          <a:latin typeface="Times New Roman" pitchFamily="18" charset="0"/>
                          <a:ea typeface="+mn-ea"/>
                          <a:cs typeface="Times New Roman" pitchFamily="18" charset="0"/>
                        </a:rPr>
                        <a:t>/</a:t>
                      </a:r>
                      <a:r>
                        <a:rPr lang="en-US" sz="2000" kern="1200" dirty="0" smtClean="0">
                          <a:solidFill>
                            <a:schemeClr val="bg1"/>
                          </a:solidFill>
                          <a:latin typeface="Times New Roman" pitchFamily="18" charset="0"/>
                          <a:ea typeface="+mn-ea"/>
                          <a:cs typeface="Times New Roman" pitchFamily="18" charset="0"/>
                          <a:sym typeface="WP MathA"/>
                        </a:rPr>
                        <a:t>d</a:t>
                      </a:r>
                      <a:r>
                        <a:rPr lang="en-US" sz="2000" i="1" kern="1200" dirty="0" smtClean="0">
                          <a:solidFill>
                            <a:schemeClr val="bg1"/>
                          </a:solidFill>
                          <a:latin typeface="Times New Roman" pitchFamily="18" charset="0"/>
                          <a:ea typeface="+mn-ea"/>
                          <a:cs typeface="Times New Roman" pitchFamily="18" charset="0"/>
                        </a:rPr>
                        <a:t>t</a:t>
                      </a:r>
                      <a:r>
                        <a:rPr lang="en-US" sz="2000" kern="1200" baseline="-25000" dirty="0" smtClean="0">
                          <a:solidFill>
                            <a:schemeClr val="bg1"/>
                          </a:solidFill>
                          <a:latin typeface="Times New Roman" pitchFamily="18" charset="0"/>
                          <a:ea typeface="+mn-ea"/>
                          <a:cs typeface="Times New Roman" pitchFamily="18" charset="0"/>
                        </a:rPr>
                        <a:t>2</a:t>
                      </a:r>
                      <a:r>
                        <a:rPr lang="en-US" sz="2000" kern="1200" dirty="0" smtClean="0">
                          <a:solidFill>
                            <a:schemeClr val="bg1"/>
                          </a:solidFill>
                          <a:latin typeface="Times New Roman" pitchFamily="18" charset="0"/>
                          <a:ea typeface="+mn-ea"/>
                          <a:cs typeface="Times New Roman" pitchFamily="18" charset="0"/>
                        </a:rPr>
                        <a:t>= 0. Substitution into (5) yields the </a:t>
                      </a:r>
                      <a:r>
                        <a:rPr lang="en-US" sz="2000" i="1" kern="1200" dirty="0" smtClean="0">
                          <a:solidFill>
                            <a:schemeClr val="bg1"/>
                          </a:solidFill>
                          <a:latin typeface="Times New Roman" pitchFamily="18" charset="0"/>
                          <a:ea typeface="+mn-ea"/>
                          <a:cs typeface="Times New Roman" pitchFamily="18" charset="0"/>
                        </a:rPr>
                        <a:t>open league </a:t>
                      </a:r>
                      <a:r>
                        <a:rPr lang="en-US" sz="2000" kern="1200" dirty="0" smtClean="0">
                          <a:solidFill>
                            <a:schemeClr val="bg1"/>
                          </a:solidFill>
                          <a:latin typeface="Times New Roman" pitchFamily="18" charset="0"/>
                          <a:ea typeface="+mn-ea"/>
                          <a:cs typeface="Times New Roman" pitchFamily="18" charset="0"/>
                        </a:rPr>
                        <a:t>solution: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8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3"/>
                  </a:ext>
                </a:extLst>
              </a:tr>
              <a:tr h="567143">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endParaRPr lang="en-US" sz="2000" dirty="0">
                        <a:solidFill>
                          <a:srgbClr val="FFCC66"/>
                        </a:solidFill>
                        <a:latin typeface="Times New Roman"/>
                        <a:ea typeface="Times New Roman"/>
                        <a:cs typeface="Times New Roman"/>
                      </a:endParaRP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(7)</a:t>
                      </a:r>
                    </a:p>
                  </a:txBody>
                  <a:tcPr marL="57150" marR="5715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743342075"/>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90574" y="1009650"/>
          <a:ext cx="7584228" cy="4248150"/>
        </p:xfrm>
        <a:graphic>
          <a:graphicData uri="http://schemas.openxmlformats.org/drawingml/2006/table">
            <a:tbl>
              <a:tblPr firstRow="1" bandRow="1">
                <a:tableStyleId>{5C22544A-7EE6-4342-B048-85BDC9FD1C3A}</a:tableStyleId>
              </a:tblPr>
              <a:tblGrid>
                <a:gridCol w="3457576">
                  <a:extLst>
                    <a:ext uri="{9D8B030D-6E8A-4147-A177-3AD203B41FA5}">
                      <a16:colId xmlns:a16="http://schemas.microsoft.com/office/drawing/2014/main" val="20000"/>
                    </a:ext>
                  </a:extLst>
                </a:gridCol>
                <a:gridCol w="3371850">
                  <a:extLst>
                    <a:ext uri="{9D8B030D-6E8A-4147-A177-3AD203B41FA5}">
                      <a16:colId xmlns:a16="http://schemas.microsoft.com/office/drawing/2014/main" val="20001"/>
                    </a:ext>
                  </a:extLst>
                </a:gridCol>
                <a:gridCol w="184785">
                  <a:extLst>
                    <a:ext uri="{9D8B030D-6E8A-4147-A177-3AD203B41FA5}">
                      <a16:colId xmlns:a16="http://schemas.microsoft.com/office/drawing/2014/main" val="20002"/>
                    </a:ext>
                  </a:extLst>
                </a:gridCol>
                <a:gridCol w="570017">
                  <a:extLst>
                    <a:ext uri="{9D8B030D-6E8A-4147-A177-3AD203B41FA5}">
                      <a16:colId xmlns:a16="http://schemas.microsoft.com/office/drawing/2014/main" val="20003"/>
                    </a:ext>
                  </a:extLst>
                </a:gridCol>
              </a:tblGrid>
              <a:tr h="88582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800" dirty="0" smtClean="0">
                          <a:solidFill>
                            <a:srgbClr val="FFCC66"/>
                          </a:solidFill>
                          <a:latin typeface="Felix Titling" pitchFamily="82" charset="0"/>
                        </a:rPr>
                        <a:t>Asymmetric markets</a:t>
                      </a: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944333">
                <a:tc gridSpan="4">
                  <a:txBody>
                    <a:bodyPr/>
                    <a:lstStyle/>
                    <a:p>
                      <a:pPr algn="just"/>
                      <a:r>
                        <a:rPr lang="en-US" sz="2000" kern="1200" dirty="0" smtClean="0">
                          <a:solidFill>
                            <a:schemeClr val="bg1"/>
                          </a:solidFill>
                          <a:latin typeface="Times New Roman" pitchFamily="18" charset="0"/>
                          <a:ea typeface="+mn-ea"/>
                          <a:cs typeface="Times New Roman" pitchFamily="18" charset="0"/>
                        </a:rPr>
                        <a:t>An asymmetric revenue advantage </a:t>
                      </a:r>
                      <a:r>
                        <a:rPr lang="en-US" sz="2000" i="1" kern="1200" dirty="0" smtClean="0">
                          <a:solidFill>
                            <a:schemeClr val="bg1"/>
                          </a:solidFill>
                          <a:latin typeface="Times New Roman" pitchFamily="18" charset="0"/>
                          <a:ea typeface="+mn-ea"/>
                          <a:cs typeface="Times New Roman" pitchFamily="18" charset="0"/>
                        </a:rPr>
                        <a:t>m</a:t>
                      </a:r>
                      <a:r>
                        <a:rPr lang="en-US" sz="2000" kern="1200" baseline="-25000" dirty="0" smtClean="0">
                          <a:solidFill>
                            <a:schemeClr val="bg1"/>
                          </a:solidFill>
                          <a:latin typeface="Times New Roman" pitchFamily="18" charset="0"/>
                          <a:ea typeface="+mn-ea"/>
                          <a:cs typeface="Times New Roman" pitchFamily="18" charset="0"/>
                        </a:rPr>
                        <a:t>1</a:t>
                      </a:r>
                      <a:r>
                        <a:rPr lang="en-US" sz="2000" i="1" kern="1200" baseline="-250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Times New Roman" pitchFamily="18" charset="0"/>
                          <a:ea typeface="+mn-ea"/>
                          <a:cs typeface="Times New Roman" pitchFamily="18" charset="0"/>
                        </a:rPr>
                        <a:t>&gt; m</a:t>
                      </a:r>
                      <a:r>
                        <a:rPr lang="en-US" sz="2000" kern="1200" baseline="-25000" dirty="0" smtClean="0">
                          <a:solidFill>
                            <a:schemeClr val="bg1"/>
                          </a:solidFill>
                          <a:latin typeface="Times New Roman" pitchFamily="18" charset="0"/>
                          <a:ea typeface="+mn-ea"/>
                          <a:cs typeface="Times New Roman" pitchFamily="18" charset="0"/>
                        </a:rPr>
                        <a:t>2 </a:t>
                      </a:r>
                      <a:r>
                        <a:rPr lang="en-US" sz="2000" kern="1200" dirty="0" smtClean="0">
                          <a:solidFill>
                            <a:schemeClr val="bg1"/>
                          </a:solidFill>
                          <a:latin typeface="Times New Roman" pitchFamily="18" charset="0"/>
                          <a:ea typeface="+mn-ea"/>
                          <a:cs typeface="Times New Roman" pitchFamily="18" charset="0"/>
                        </a:rPr>
                        <a:t>for team 1 can be shown generalizing profit-max solutions for a market size parameter</a:t>
                      </a:r>
                      <a:r>
                        <a:rPr lang="en-US" sz="2000" i="1" kern="1200" dirty="0" smtClean="0">
                          <a:solidFill>
                            <a:schemeClr val="bg1"/>
                          </a:solidFill>
                          <a:latin typeface="Times New Roman" pitchFamily="18" charset="0"/>
                          <a:ea typeface="+mn-ea"/>
                          <a:cs typeface="Times New Roman" pitchFamily="18" charset="0"/>
                        </a:rPr>
                        <a:t> </a:t>
                      </a:r>
                      <a:r>
                        <a:rPr lang="en-US" sz="2000" i="1" kern="1200" dirty="0" smtClean="0">
                          <a:solidFill>
                            <a:schemeClr val="bg1"/>
                          </a:solidFill>
                          <a:latin typeface="Symbol" pitchFamily="18" charset="2"/>
                          <a:ea typeface="+mn-ea"/>
                          <a:cs typeface="Times New Roman" pitchFamily="18" charset="0"/>
                        </a:rPr>
                        <a:t>s</a:t>
                      </a:r>
                      <a:r>
                        <a:rPr lang="en-US" sz="2000" i="1"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&gt;1. The</a:t>
                      </a:r>
                      <a:r>
                        <a:rPr lang="en-US" sz="2000" i="1" kern="1200" dirty="0" smtClean="0">
                          <a:solidFill>
                            <a:schemeClr val="bg1"/>
                          </a:solidFill>
                          <a:latin typeface="Times New Roman" pitchFamily="18" charset="0"/>
                          <a:ea typeface="+mn-ea"/>
                          <a:cs typeface="Times New Roman" pitchFamily="18" charset="0"/>
                        </a:rPr>
                        <a:t> Yankee paradox </a:t>
                      </a:r>
                      <a:r>
                        <a:rPr lang="en-US" sz="2000" kern="1200" dirty="0" smtClean="0">
                          <a:solidFill>
                            <a:schemeClr val="bg1"/>
                          </a:solidFill>
                          <a:latin typeface="Times New Roman" pitchFamily="18" charset="0"/>
                          <a:ea typeface="+mn-ea"/>
                          <a:cs typeface="Times New Roman" pitchFamily="18" charset="0"/>
                        </a:rPr>
                        <a:t>is the argument that fans prefer close competition. Fan-preference for competitive balance implies strictly concave revenue functions  measured by the preference scale parameter </a:t>
                      </a:r>
                      <a:r>
                        <a:rPr lang="en-US" sz="2000" i="1" kern="1200" dirty="0" smtClean="0">
                          <a:solidFill>
                            <a:schemeClr val="bg1"/>
                          </a:solidFill>
                          <a:latin typeface="Symbol" pitchFamily="18" charset="2"/>
                          <a:ea typeface="+mn-ea"/>
                          <a:cs typeface="Times New Roman" pitchFamily="18" charset="0"/>
                        </a:rPr>
                        <a:t>f</a:t>
                      </a:r>
                      <a:r>
                        <a:rPr lang="en-US" sz="2000" kern="1200" dirty="0" smtClean="0">
                          <a:solidFill>
                            <a:schemeClr val="bg1"/>
                          </a:solidFill>
                          <a:latin typeface="Times New Roman" pitchFamily="18" charset="0"/>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sym typeface="WP MathA"/>
                        </a:rPr>
                        <a:t></a:t>
                      </a:r>
                      <a:r>
                        <a:rPr lang="en-US" sz="2000" kern="1200" dirty="0" smtClean="0">
                          <a:solidFill>
                            <a:schemeClr val="bg1"/>
                          </a:solidFill>
                          <a:latin typeface="Times New Roman" pitchFamily="18" charset="0"/>
                          <a:ea typeface="+mn-ea"/>
                          <a:cs typeface="Times New Roman" pitchFamily="18" charset="0"/>
                        </a:rPr>
                        <a:t> [0, 1]:</a:t>
                      </a:r>
                      <a:endParaRPr lang="en-US" sz="2000" kern="1200" dirty="0">
                        <a:solidFill>
                          <a:schemeClr val="bg1"/>
                        </a:solidFill>
                        <a:latin typeface="Times New Roman" pitchFamily="18" charset="0"/>
                        <a:ea typeface="+mn-ea"/>
                        <a:cs typeface="Times New Roman" pitchFamily="18" charset="0"/>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2865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 =</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 </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f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Symbol"/>
                          <a:ea typeface="Times New Roman"/>
                          <a:cs typeface="Symbol"/>
                        </a:rPr>
                        <a:t> + (1-</a:t>
                      </a:r>
                      <a:r>
                        <a:rPr lang="en-US" sz="2000" i="1" dirty="0">
                          <a:solidFill>
                            <a:srgbClr val="FFCC66"/>
                          </a:solidFill>
                          <a:latin typeface="Symbol"/>
                          <a:ea typeface="Times New Roman"/>
                          <a:cs typeface="Symbol"/>
                        </a:rPr>
                        <a:t>f</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Symbol"/>
                          <a:ea typeface="Times New Roman"/>
                          <a:cs typeface="Symbol"/>
                        </a:rPr>
                        <a:t>]</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1</a:t>
                      </a:r>
                      <a:endParaRPr lang="en-US" sz="2000" dirty="0">
                        <a:solidFill>
                          <a:srgbClr val="FFCC66"/>
                        </a:solidFill>
                        <a:latin typeface="Times New Roman"/>
                        <a:ea typeface="Times New Roman"/>
                        <a:cs typeface="Times New Roman"/>
                      </a:endParaRPr>
                    </a:p>
                  </a:txBody>
                  <a:tcPr marL="128270" marR="12827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 = </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f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dirty="0">
                          <a:solidFill>
                            <a:srgbClr val="FFCC66"/>
                          </a:solidFill>
                          <a:latin typeface="Symbol"/>
                          <a:ea typeface="Times New Roman"/>
                          <a:cs typeface="Symbol"/>
                        </a:rPr>
                        <a:t>(1-</a:t>
                      </a:r>
                      <a:r>
                        <a:rPr lang="en-US" sz="2000" i="1" dirty="0">
                          <a:solidFill>
                            <a:srgbClr val="FFCC66"/>
                          </a:solidFill>
                          <a:latin typeface="Symbol"/>
                          <a:ea typeface="Times New Roman"/>
                          <a:cs typeface="Symbol"/>
                        </a:rPr>
                        <a:t>f</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2</a:t>
                      </a:r>
                      <a:endParaRPr lang="en-US" sz="2000" dirty="0">
                        <a:solidFill>
                          <a:srgbClr val="FFCC66"/>
                        </a:solidFill>
                        <a:latin typeface="Times New Roman"/>
                        <a:ea typeface="Times New Roman"/>
                        <a:cs typeface="Times New Roman"/>
                      </a:endParaRPr>
                    </a:p>
                  </a:txBody>
                  <a:tcPr marL="128270" marR="12827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(8)</a:t>
                      </a:r>
                    </a:p>
                  </a:txBody>
                  <a:tcPr marL="128270" marR="12827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91908">
                <a:tc gridSpan="4">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latin typeface="Times New Roman" pitchFamily="18" charset="0"/>
                          <a:ea typeface="+mn-ea"/>
                          <a:cs typeface="Times New Roman" pitchFamily="18" charset="0"/>
                        </a:rPr>
                        <a:t>The</a:t>
                      </a:r>
                      <a:r>
                        <a:rPr lang="en-US" sz="1800" i="1" kern="1200" dirty="0" smtClean="0">
                          <a:solidFill>
                            <a:schemeClr val="bg1"/>
                          </a:solidFill>
                          <a:latin typeface="Times New Roman" pitchFamily="18" charset="0"/>
                          <a:ea typeface="+mn-ea"/>
                          <a:cs typeface="Times New Roman" pitchFamily="18" charset="0"/>
                        </a:rPr>
                        <a:t> Yankee paradox</a:t>
                      </a:r>
                      <a:r>
                        <a:rPr lang="en-US" sz="1800" kern="1200" dirty="0" smtClean="0">
                          <a:solidFill>
                            <a:schemeClr val="bg1"/>
                          </a:solidFill>
                          <a:latin typeface="Times New Roman" pitchFamily="18" charset="0"/>
                          <a:ea typeface="+mn-ea"/>
                          <a:cs typeface="Times New Roman" pitchFamily="18" charset="0"/>
                        </a:rPr>
                        <a:t> suggests </a:t>
                      </a:r>
                      <a:r>
                        <a:rPr lang="en-US" sz="1800" i="1" kern="1200" dirty="0" smtClean="0">
                          <a:solidFill>
                            <a:schemeClr val="bg1"/>
                          </a:solidFill>
                          <a:latin typeface="Symbol" pitchFamily="18" charset="2"/>
                          <a:ea typeface="+mn-ea"/>
                          <a:cs typeface="Times New Roman" pitchFamily="18" charset="0"/>
                        </a:rPr>
                        <a:t>f </a:t>
                      </a:r>
                      <a:r>
                        <a:rPr lang="en-US" sz="1800" kern="1200" dirty="0" smtClean="0">
                          <a:solidFill>
                            <a:schemeClr val="bg1"/>
                          </a:solidFill>
                          <a:latin typeface="Times New Roman" pitchFamily="18" charset="0"/>
                          <a:ea typeface="+mn-ea"/>
                          <a:cs typeface="Times New Roman" pitchFamily="18" charset="0"/>
                        </a:rPr>
                        <a:t>= .5 and the zero-sum constraint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2</a:t>
                      </a:r>
                      <a:r>
                        <a:rPr lang="en-US" sz="1800" kern="1200" dirty="0" smtClean="0">
                          <a:solidFill>
                            <a:schemeClr val="bg1"/>
                          </a:solidFill>
                          <a:latin typeface="Times New Roman" pitchFamily="18" charset="0"/>
                          <a:ea typeface="+mn-ea"/>
                          <a:cs typeface="Times New Roman" pitchFamily="18" charset="0"/>
                        </a:rPr>
                        <a:t> = 1-</a:t>
                      </a:r>
                      <a:r>
                        <a:rPr lang="en-US" sz="1800" kern="1200" baseline="-25000" dirty="0" smtClean="0">
                          <a:solidFill>
                            <a:schemeClr val="bg1"/>
                          </a:solidFill>
                          <a:latin typeface="Times New Roman" pitchFamily="18" charset="0"/>
                          <a:ea typeface="+mn-ea"/>
                          <a:cs typeface="Times New Roman" pitchFamily="18" charset="0"/>
                        </a:rPr>
                        <a:t>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 simplifies (8):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6959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Symbol"/>
                          <a:ea typeface="Times New Roman"/>
                          <a:cs typeface="Symbol"/>
                        </a:rPr>
                        <a:t>s</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dirty="0">
                          <a:solidFill>
                            <a:srgbClr val="FFCC66"/>
                          </a:solidFill>
                          <a:latin typeface="Symbol"/>
                          <a:ea typeface="Times New Roman"/>
                          <a:cs typeface="Times New Roman"/>
                        </a:rPr>
                        <a:t>-</a:t>
                      </a:r>
                      <a:r>
                        <a:rPr lang="en-US" sz="2000" dirty="0">
                          <a:solidFill>
                            <a:srgbClr val="FFCC66"/>
                          </a:solidFill>
                          <a:latin typeface="Times New Roman"/>
                          <a:ea typeface="Times New Roman"/>
                          <a:cs typeface="Times New Roman"/>
                        </a:rPr>
                        <a:t> .5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1</a:t>
                      </a:r>
                      <a:endParaRPr lang="en-US" sz="2000" dirty="0">
                        <a:solidFill>
                          <a:srgbClr val="FFCC66"/>
                        </a:solidFill>
                        <a:latin typeface="Times New Roman"/>
                        <a:ea typeface="Times New Roman"/>
                        <a:cs typeface="Times New Roman"/>
                      </a:endParaRPr>
                    </a:p>
                  </a:txBody>
                  <a:tcPr marL="159385" marR="15938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Symbol"/>
                          <a:ea typeface="Times New Roman"/>
                          <a:cs typeface="Symbol"/>
                        </a:rPr>
                        <a:t>p</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 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dirty="0">
                          <a:solidFill>
                            <a:srgbClr val="FFCC66"/>
                          </a:solidFill>
                          <a:latin typeface="Symbol"/>
                          <a:ea typeface="Times New Roman"/>
                          <a:cs typeface="Times New Roman"/>
                        </a:rPr>
                        <a:t>- </a:t>
                      </a:r>
                      <a:r>
                        <a:rPr lang="en-US" sz="2000" dirty="0">
                          <a:solidFill>
                            <a:srgbClr val="FFCC66"/>
                          </a:solidFill>
                          <a:latin typeface="Times New Roman"/>
                          <a:ea typeface="Times New Roman"/>
                          <a:cs typeface="Times New Roman"/>
                        </a:rPr>
                        <a:t>.5</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 </a:t>
                      </a:r>
                      <a:r>
                        <a:rPr lang="en-US" sz="2000" baseline="30000" dirty="0">
                          <a:solidFill>
                            <a:srgbClr val="FFCC66"/>
                          </a:solidFill>
                          <a:latin typeface="Times New Roman"/>
                          <a:ea typeface="Times New Roman"/>
                          <a:cs typeface="Times New Roman"/>
                        </a:rPr>
                        <a:t>2 </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ct</a:t>
                      </a:r>
                      <a:r>
                        <a:rPr lang="en-US" sz="2000" baseline="-25000" dirty="0">
                          <a:solidFill>
                            <a:srgbClr val="FFCC66"/>
                          </a:solidFill>
                          <a:latin typeface="Times New Roman"/>
                          <a:ea typeface="Times New Roman"/>
                          <a:cs typeface="Times New Roman"/>
                        </a:rPr>
                        <a:t>2</a:t>
                      </a:r>
                      <a:endParaRPr lang="en-US" sz="2000" dirty="0">
                        <a:solidFill>
                          <a:srgbClr val="FFCC66"/>
                        </a:solidFill>
                        <a:latin typeface="Times New Roman"/>
                        <a:ea typeface="Times New Roman"/>
                        <a:cs typeface="Times New Roman"/>
                      </a:endParaRPr>
                    </a:p>
                  </a:txBody>
                  <a:tcPr marL="159385" marR="15938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0" marR="0" algn="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(9)</a:t>
                      </a:r>
                    </a:p>
                  </a:txBody>
                  <a:tcPr marL="159385" marR="15938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chemeClr val="bg1"/>
                        </a:solidFill>
                        <a:latin typeface="Times New Roman"/>
                        <a:ea typeface="Times New Roman"/>
                        <a:cs typeface="Times New Roman"/>
                      </a:endParaRPr>
                    </a:p>
                  </a:txBody>
                  <a:tcPr marL="159385" marR="15938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239258083"/>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00099" y="1514475"/>
          <a:ext cx="7584228" cy="3636645"/>
        </p:xfrm>
        <a:graphic>
          <a:graphicData uri="http://schemas.openxmlformats.org/drawingml/2006/table">
            <a:tbl>
              <a:tblPr firstRow="1" bandRow="1">
                <a:tableStyleId>{5C22544A-7EE6-4342-B048-85BDC9FD1C3A}</a:tableStyleId>
              </a:tblPr>
              <a:tblGrid>
                <a:gridCol w="6829426">
                  <a:extLst>
                    <a:ext uri="{9D8B030D-6E8A-4147-A177-3AD203B41FA5}">
                      <a16:colId xmlns:a16="http://schemas.microsoft.com/office/drawing/2014/main" val="20000"/>
                    </a:ext>
                  </a:extLst>
                </a:gridCol>
                <a:gridCol w="754802">
                  <a:extLst>
                    <a:ext uri="{9D8B030D-6E8A-4147-A177-3AD203B41FA5}">
                      <a16:colId xmlns:a16="http://schemas.microsoft.com/office/drawing/2014/main" val="20001"/>
                    </a:ext>
                  </a:extLst>
                </a:gridCol>
              </a:tblGrid>
              <a:tr h="314325">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b="0" kern="1200" dirty="0" smtClean="0">
                          <a:solidFill>
                            <a:schemeClr val="bg1"/>
                          </a:solidFill>
                          <a:latin typeface="Times New Roman" pitchFamily="18" charset="0"/>
                          <a:ea typeface="+mn-ea"/>
                          <a:cs typeface="Times New Roman" pitchFamily="18" charset="0"/>
                        </a:rPr>
                        <a:t>In a </a:t>
                      </a:r>
                      <a:r>
                        <a:rPr lang="en-US" sz="2000" b="0" i="1" kern="1200" dirty="0" smtClean="0">
                          <a:solidFill>
                            <a:schemeClr val="bg1"/>
                          </a:solidFill>
                          <a:latin typeface="Times New Roman" pitchFamily="18" charset="0"/>
                          <a:ea typeface="+mn-ea"/>
                          <a:cs typeface="Times New Roman" pitchFamily="18" charset="0"/>
                        </a:rPr>
                        <a:t>closed league </a:t>
                      </a:r>
                      <a:r>
                        <a:rPr lang="en-US" sz="2000" b="0" i="0" kern="1200" dirty="0" smtClean="0">
                          <a:solidFill>
                            <a:schemeClr val="bg1"/>
                          </a:solidFill>
                          <a:latin typeface="Times New Roman" pitchFamily="18" charset="0"/>
                          <a:ea typeface="+mn-ea"/>
                          <a:cs typeface="Times New Roman" pitchFamily="18" charset="0"/>
                        </a:rPr>
                        <a:t>from (6), </a:t>
                      </a:r>
                      <a:r>
                        <a:rPr lang="en-US" sz="2000" b="0" kern="1200" dirty="0" smtClean="0">
                          <a:solidFill>
                            <a:schemeClr val="bg1"/>
                          </a:solidFill>
                          <a:latin typeface="Times New Roman" pitchFamily="18" charset="0"/>
                          <a:ea typeface="+mn-ea"/>
                          <a:cs typeface="Times New Roman" pitchFamily="18" charset="0"/>
                        </a:rPr>
                        <a:t>simultaneous profit max of (9)</a:t>
                      </a:r>
                      <a:r>
                        <a:rPr lang="en-US" sz="2000" b="0" kern="1200" baseline="0" dirty="0" smtClean="0">
                          <a:solidFill>
                            <a:schemeClr val="bg1"/>
                          </a:solidFill>
                          <a:latin typeface="Times New Roman" pitchFamily="18" charset="0"/>
                          <a:ea typeface="+mn-ea"/>
                          <a:cs typeface="Times New Roman" pitchFamily="18" charset="0"/>
                        </a:rPr>
                        <a:t> </a:t>
                      </a:r>
                      <a:r>
                        <a:rPr lang="en-US" sz="2000" b="0" kern="1200" dirty="0" smtClean="0">
                          <a:solidFill>
                            <a:schemeClr val="bg1"/>
                          </a:solidFill>
                          <a:latin typeface="Times New Roman" pitchFamily="18" charset="0"/>
                          <a:ea typeface="+mn-ea"/>
                          <a:cs typeface="Times New Roman" pitchFamily="18" charset="0"/>
                        </a:rPr>
                        <a:t>yields:</a:t>
                      </a:r>
                    </a:p>
                  </a:txBody>
                  <a:tcPr marL="159385" marR="159385"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marL="0" marR="0" algn="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59385" marR="159385" marT="0" marB="0" anchor="ctr"/>
                </a:tc>
                <a:extLst>
                  <a:ext uri="{0D108BD9-81ED-4DB2-BD59-A6C34878D82A}">
                    <a16:rowId xmlns:a16="http://schemas.microsoft.com/office/drawing/2014/main" val="10000"/>
                  </a:ext>
                </a:extLst>
              </a:tr>
              <a:tr h="590550">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a:t>
                      </a:r>
                      <a:r>
                        <a:rPr lang="en-US" sz="2000" i="1" dirty="0">
                          <a:solidFill>
                            <a:srgbClr val="FFCC66"/>
                          </a:solidFill>
                          <a:latin typeface="Symbol"/>
                          <a:ea typeface="Times New Roman"/>
                          <a:cs typeface="Symbol"/>
                        </a:rPr>
                        <a:t> s</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a:t>
                      </a:r>
                      <a:r>
                        <a:rPr lang="en-US" sz="2000" i="1" dirty="0" err="1">
                          <a:solidFill>
                            <a:srgbClr val="FFCC66"/>
                          </a:solidFill>
                          <a:latin typeface="Times New Roman"/>
                          <a:ea typeface="Times New Roman"/>
                          <a:cs typeface="Times New Roman"/>
                        </a:rPr>
                        <a:t>cT</a:t>
                      </a:r>
                      <a:r>
                        <a:rPr lang="en-US" sz="2000" i="1" dirty="0">
                          <a:solidFill>
                            <a:srgbClr val="FFCC66"/>
                          </a:solidFill>
                          <a:latin typeface="Times New Roman"/>
                          <a:ea typeface="Times New Roman"/>
                          <a:cs typeface="Times New Roman"/>
                        </a:rPr>
                        <a:t>*</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(10</a:t>
                      </a:r>
                      <a:r>
                        <a:rPr lang="en-US" sz="2000" dirty="0" smtClean="0">
                          <a:solidFill>
                            <a:srgbClr val="FFCC66"/>
                          </a:solidFill>
                          <a:latin typeface="Times New Roman"/>
                          <a:ea typeface="Times New Roman"/>
                          <a:cs typeface="Times New Roman"/>
                        </a:rPr>
                        <a:t>)</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20558">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kern="1200" dirty="0" smtClean="0">
                          <a:solidFill>
                            <a:schemeClr val="bg1"/>
                          </a:solidFill>
                          <a:latin typeface="Times New Roman" pitchFamily="18" charset="0"/>
                          <a:ea typeface="+mn-ea"/>
                          <a:cs typeface="Times New Roman" pitchFamily="18" charset="0"/>
                        </a:rPr>
                        <a:t>Team 1 dominates a </a:t>
                      </a:r>
                      <a:r>
                        <a:rPr lang="en-US" sz="2000" i="1" kern="1200" dirty="0" smtClean="0">
                          <a:solidFill>
                            <a:schemeClr val="bg1"/>
                          </a:solidFill>
                          <a:latin typeface="Times New Roman" pitchFamily="18" charset="0"/>
                          <a:ea typeface="+mn-ea"/>
                          <a:cs typeface="Times New Roman" pitchFamily="18" charset="0"/>
                        </a:rPr>
                        <a:t>closed league </a:t>
                      </a:r>
                      <a:r>
                        <a:rPr lang="en-US" sz="2000" kern="1200" dirty="0" smtClean="0">
                          <a:solidFill>
                            <a:schemeClr val="bg1"/>
                          </a:solidFill>
                          <a:latin typeface="Times New Roman" pitchFamily="18" charset="0"/>
                          <a:ea typeface="+mn-ea"/>
                          <a:cs typeface="Times New Roman" pitchFamily="18" charset="0"/>
                        </a:rPr>
                        <a:t>by the ratio</a:t>
                      </a:r>
                      <a:r>
                        <a:rPr lang="en-US" sz="2000" i="1" kern="1200" dirty="0" smtClean="0">
                          <a:solidFill>
                            <a:schemeClr val="bg1"/>
                          </a:solidFill>
                          <a:latin typeface="Times New Roman" pitchFamily="18" charset="0"/>
                          <a:ea typeface="+mn-ea"/>
                          <a:cs typeface="Times New Roman" pitchFamily="18" charset="0"/>
                        </a:rPr>
                        <a:t> </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Times New Roman" pitchFamily="18" charset="0"/>
                          <a:ea typeface="+mn-ea"/>
                          <a:cs typeface="Times New Roman" pitchFamily="18" charset="0"/>
                        </a:rPr>
                        <a:t>/</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Times New Roman" pitchFamily="18" charset="0"/>
                          <a:ea typeface="+mn-ea"/>
                          <a:cs typeface="Times New Roman" pitchFamily="18" charset="0"/>
                        </a:rPr>
                        <a:t>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with respective win percentages, </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1</a:t>
                      </a:r>
                      <a:r>
                        <a:rPr lang="en-US" sz="2000" kern="1200" dirty="0" smtClean="0">
                          <a:solidFill>
                            <a:srgbClr val="FFCC66"/>
                          </a:solidFill>
                          <a:latin typeface="Symbol" pitchFamily="18" charset="2"/>
                          <a:ea typeface="+mn-ea"/>
                          <a:cs typeface="Times New Roman" pitchFamily="18" charset="0"/>
                        </a:rPr>
                        <a:t>= </a:t>
                      </a:r>
                      <a:r>
                        <a:rPr lang="en-US" sz="2000" i="1" kern="1200" dirty="0" smtClean="0">
                          <a:solidFill>
                            <a:srgbClr val="FFCC66"/>
                          </a:solidFill>
                          <a:latin typeface="Symbol" pitchFamily="18" charset="2"/>
                          <a:ea typeface="+mn-ea"/>
                          <a:cs typeface="Times New Roman" pitchFamily="18" charset="0"/>
                        </a:rPr>
                        <a:t>s </a:t>
                      </a:r>
                      <a:r>
                        <a:rPr lang="en-US" sz="2000" kern="1200" dirty="0" smtClean="0">
                          <a:solidFill>
                            <a:srgbClr val="FFCC66"/>
                          </a:solidFill>
                          <a:latin typeface="Symbol" pitchFamily="18" charset="2"/>
                          <a:ea typeface="+mn-ea"/>
                          <a:cs typeface="Times New Roman" pitchFamily="18" charset="0"/>
                        </a:rPr>
                        <a:t>/(1+</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and </a:t>
                      </a:r>
                      <a:r>
                        <a:rPr lang="en-US" sz="2000" i="1" kern="1200" dirty="0" smtClean="0">
                          <a:solidFill>
                            <a:srgbClr val="FFCC66"/>
                          </a:solidFill>
                          <a:latin typeface="Times New Roman" pitchFamily="18" charset="0"/>
                          <a:ea typeface="+mn-ea"/>
                          <a:cs typeface="Times New Roman" pitchFamily="18" charset="0"/>
                        </a:rPr>
                        <a:t>w</a:t>
                      </a:r>
                      <a:r>
                        <a:rPr lang="en-US" sz="2000" kern="1200" baseline="-25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Symbol" pitchFamily="18" charset="2"/>
                          <a:ea typeface="+mn-ea"/>
                          <a:cs typeface="Times New Roman" pitchFamily="18" charset="0"/>
                        </a:rPr>
                        <a:t>= 1/(1+</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a:t>
                      </a:r>
                      <a:r>
                        <a:rPr lang="en-US" sz="2000" kern="1200" baseline="0" dirty="0" smtClean="0">
                          <a:solidFill>
                            <a:srgbClr val="FFCC66"/>
                          </a:solidFill>
                          <a:latin typeface="Times New Roman" pitchFamily="18" charset="0"/>
                          <a:ea typeface="+mn-ea"/>
                          <a:cs typeface="Times New Roman" pitchFamily="18" charset="0"/>
                        </a:rPr>
                        <a:t>. </a:t>
                      </a:r>
                      <a:r>
                        <a:rPr lang="en-US" sz="2000" kern="1200" baseline="0" dirty="0" smtClean="0">
                          <a:solidFill>
                            <a:schemeClr val="bg1"/>
                          </a:solidFill>
                          <a:latin typeface="Times New Roman" pitchFamily="18" charset="0"/>
                          <a:ea typeface="+mn-ea"/>
                          <a:cs typeface="Times New Roman" pitchFamily="18" charset="0"/>
                        </a:rPr>
                        <a:t>L</a:t>
                      </a:r>
                      <a:r>
                        <a:rPr lang="en-US" sz="2000" kern="1200" dirty="0" smtClean="0">
                          <a:solidFill>
                            <a:schemeClr val="bg1"/>
                          </a:solidFill>
                          <a:latin typeface="Times New Roman" pitchFamily="18" charset="0"/>
                          <a:ea typeface="+mn-ea"/>
                          <a:cs typeface="Times New Roman" pitchFamily="18" charset="0"/>
                        </a:rPr>
                        <a:t>eague payroll is: </a:t>
                      </a:r>
                    </a:p>
                    <a:p>
                      <a:pPr marL="0" marR="0" indent="0" algn="just" defTabSz="914400" rtl="0" eaLnBrk="1" fontAlgn="auto" latinLnBrk="0" hangingPunct="1">
                        <a:lnSpc>
                          <a:spcPct val="100000"/>
                        </a:lnSpc>
                        <a:spcBef>
                          <a:spcPts val="0"/>
                        </a:spcBef>
                        <a:spcAft>
                          <a:spcPts val="0"/>
                        </a:spcAft>
                        <a:buClrTx/>
                        <a:buSzTx/>
                        <a:buFontTx/>
                        <a:buNone/>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defRPr/>
                      </a:pPr>
                      <a:r>
                        <a:rPr lang="en-US" sz="2000" i="1" kern="1200" dirty="0" err="1" smtClean="0">
                          <a:solidFill>
                            <a:srgbClr val="FFCC66"/>
                          </a:solidFill>
                          <a:latin typeface="Times New Roman" pitchFamily="18" charset="0"/>
                          <a:ea typeface="+mn-ea"/>
                          <a:cs typeface="Times New Roman" pitchFamily="18" charset="0"/>
                        </a:rPr>
                        <a:t>cT</a:t>
                      </a:r>
                      <a:r>
                        <a:rPr lang="en-US" sz="2000" kern="1200" dirty="0" smtClean="0">
                          <a:solidFill>
                            <a:srgbClr val="FFCC66"/>
                          </a:solidFill>
                          <a:latin typeface="Times New Roman" pitchFamily="18" charset="0"/>
                          <a:ea typeface="+mn-ea"/>
                          <a:cs typeface="Times New Roman" pitchFamily="18" charset="0"/>
                        </a:rPr>
                        <a:t>*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 s </a:t>
                      </a:r>
                      <a:r>
                        <a:rPr lang="en-US" sz="2000" kern="1200" dirty="0" smtClean="0">
                          <a:solidFill>
                            <a:srgbClr val="FFCC66"/>
                          </a:solidFill>
                          <a:latin typeface="Symbol" pitchFamily="18" charset="2"/>
                          <a:ea typeface="+mn-ea"/>
                          <a:cs typeface="Times New Roman" pitchFamily="18" charset="0"/>
                        </a:rPr>
                        <a:t>/(1+</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a:t>
                      </a:r>
                      <a:r>
                        <a:rPr lang="en-US" sz="2000" kern="1200" baseline="0" dirty="0" smtClean="0">
                          <a:solidFill>
                            <a:schemeClr val="bg1"/>
                          </a:solidFill>
                          <a:latin typeface="Symbol" pitchFamily="18" charset="2"/>
                          <a:ea typeface="+mn-ea"/>
                          <a:cs typeface="Times New Roman" pitchFamily="18" charset="0"/>
                        </a:rPr>
                        <a:t> </a:t>
                      </a:r>
                      <a:r>
                        <a:rPr lang="en-US" sz="2000" kern="1200" baseline="0" dirty="0" smtClean="0">
                          <a:solidFill>
                            <a:schemeClr val="bg1"/>
                          </a:solidFill>
                          <a:latin typeface="Times New Roman" pitchFamily="18" charset="0"/>
                          <a:ea typeface="+mn-ea"/>
                          <a:cs typeface="Times New Roman" pitchFamily="18" charset="0"/>
                        </a:rPr>
                        <a:t>with team payrolls </a:t>
                      </a:r>
                      <a:r>
                        <a:rPr lang="en-US" sz="2000" i="1" dirty="0" smtClean="0">
                          <a:solidFill>
                            <a:srgbClr val="FFCC66"/>
                          </a:solidFill>
                          <a:latin typeface="Times New Roman"/>
                          <a:ea typeface="Times New Roman"/>
                          <a:cs typeface="Times New Roman"/>
                        </a:rPr>
                        <a:t>ct</a:t>
                      </a:r>
                      <a:r>
                        <a:rPr lang="en-US" sz="2000" baseline="-25000" dirty="0" smtClean="0">
                          <a:solidFill>
                            <a:srgbClr val="FFCC66"/>
                          </a:solidFill>
                          <a:latin typeface="Times New Roman"/>
                          <a:ea typeface="Times New Roman"/>
                          <a:cs typeface="Times New Roman"/>
                        </a:rPr>
                        <a:t>1 </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s </a:t>
                      </a:r>
                      <a:r>
                        <a:rPr lang="en-US" sz="2000" kern="1200" dirty="0" smtClean="0">
                          <a:solidFill>
                            <a:srgbClr val="FFCC66"/>
                          </a:solidFill>
                          <a:latin typeface="Symbol" pitchFamily="18" charset="2"/>
                          <a:ea typeface="+mn-ea"/>
                          <a:cs typeface="Times New Roman" pitchFamily="18" charset="0"/>
                        </a:rPr>
                        <a:t>/(1+</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a:t>
                      </a:r>
                      <a:r>
                        <a:rPr lang="en-US" sz="2000" kern="1200" baseline="30000" dirty="0" smtClean="0">
                          <a:solidFill>
                            <a:srgbClr val="FFCC66"/>
                          </a:solidFill>
                          <a:latin typeface="Times New Roman" pitchFamily="18" charset="0"/>
                          <a:ea typeface="+mn-ea"/>
                          <a:cs typeface="Times New Roman" pitchFamily="18" charset="0"/>
                        </a:rPr>
                        <a:t>2</a:t>
                      </a:r>
                      <a:r>
                        <a:rPr lang="en-US" sz="2000" kern="1200" dirty="0" smtClean="0">
                          <a:solidFill>
                            <a:srgbClr val="FFCC66"/>
                          </a:solidFill>
                          <a:latin typeface="Symbol" pitchFamily="18" charset="2"/>
                          <a:ea typeface="+mn-ea"/>
                          <a:cs typeface="Times New Roman" pitchFamily="18" charset="0"/>
                        </a:rPr>
                        <a:t>  </a:t>
                      </a:r>
                      <a:r>
                        <a:rPr lang="en-US" sz="2000" kern="1200" dirty="0" smtClean="0">
                          <a:solidFill>
                            <a:schemeClr val="bg1"/>
                          </a:solidFill>
                          <a:latin typeface="Times New Roman" pitchFamily="18" charset="0"/>
                          <a:ea typeface="+mn-ea"/>
                          <a:cs typeface="Times New Roman" pitchFamily="18" charset="0"/>
                        </a:rPr>
                        <a:t>and</a:t>
                      </a:r>
                      <a:r>
                        <a:rPr lang="en-US" sz="2000" kern="1200" dirty="0" smtClean="0">
                          <a:solidFill>
                            <a:srgbClr val="FFCC66"/>
                          </a:solidFill>
                          <a:latin typeface="Symbol" pitchFamily="18" charset="2"/>
                          <a:ea typeface="+mn-ea"/>
                          <a:cs typeface="Times New Roman" pitchFamily="18" charset="0"/>
                        </a:rPr>
                        <a:t> </a:t>
                      </a:r>
                      <a:r>
                        <a:rPr lang="en-US" sz="2000" i="1" dirty="0" smtClean="0">
                          <a:solidFill>
                            <a:srgbClr val="FFCC66"/>
                          </a:solidFill>
                          <a:latin typeface="Times New Roman"/>
                          <a:ea typeface="Times New Roman"/>
                          <a:cs typeface="Times New Roman"/>
                        </a:rPr>
                        <a:t>ct</a:t>
                      </a:r>
                      <a:r>
                        <a:rPr lang="en-US" sz="2000" baseline="-25000" dirty="0" smtClean="0">
                          <a:solidFill>
                            <a:srgbClr val="FFCC66"/>
                          </a:solidFill>
                          <a:latin typeface="Times New Roman"/>
                          <a:ea typeface="Times New Roman"/>
                          <a:cs typeface="Times New Roman"/>
                        </a:rPr>
                        <a:t>2</a:t>
                      </a:r>
                      <a:r>
                        <a:rPr lang="en-US" sz="2000" kern="1200" dirty="0" smtClean="0">
                          <a:solidFill>
                            <a:srgbClr val="FFCC66"/>
                          </a:solidFill>
                          <a:latin typeface="Symbol" pitchFamily="18" charset="2"/>
                          <a:ea typeface="+mn-ea"/>
                          <a:cs typeface="Times New Roman" pitchFamily="18" charset="0"/>
                        </a:rPr>
                        <a:t>=</a:t>
                      </a:r>
                      <a:r>
                        <a:rPr lang="en-US" sz="2000" i="1" kern="1200" dirty="0" smtClean="0">
                          <a:solidFill>
                            <a:srgbClr val="FFCC66"/>
                          </a:solidFill>
                          <a:latin typeface="Symbol" pitchFamily="18" charset="2"/>
                          <a:ea typeface="+mn-ea"/>
                          <a:cs typeface="Times New Roman" pitchFamily="18" charset="0"/>
                        </a:rPr>
                        <a:t> </a:t>
                      </a:r>
                      <a:r>
                        <a:rPr lang="en-US" sz="2000" i="0" kern="1200" dirty="0" smtClean="0">
                          <a:solidFill>
                            <a:srgbClr val="FFCC66"/>
                          </a:solidFill>
                          <a:latin typeface="Symbol" pitchFamily="18" charset="2"/>
                          <a:ea typeface="+mn-ea"/>
                          <a:cs typeface="Times New Roman" pitchFamily="18" charset="0"/>
                        </a:rPr>
                        <a:t>1</a:t>
                      </a:r>
                      <a:r>
                        <a:rPr lang="en-US" sz="2000" kern="1200" dirty="0" smtClean="0">
                          <a:solidFill>
                            <a:srgbClr val="FFCC66"/>
                          </a:solidFill>
                          <a:latin typeface="Symbol" pitchFamily="18" charset="2"/>
                          <a:ea typeface="+mn-ea"/>
                          <a:cs typeface="Times New Roman" pitchFamily="18" charset="0"/>
                        </a:rPr>
                        <a:t>/(1+</a:t>
                      </a:r>
                      <a:r>
                        <a:rPr lang="en-US" sz="2000" i="1" kern="1200" dirty="0" smtClean="0">
                          <a:solidFill>
                            <a:srgbClr val="FFCC66"/>
                          </a:solidFill>
                          <a:latin typeface="Symbol" pitchFamily="18" charset="2"/>
                          <a:ea typeface="+mn-ea"/>
                          <a:cs typeface="Times New Roman" pitchFamily="18" charset="0"/>
                        </a:rPr>
                        <a:t>s</a:t>
                      </a:r>
                      <a:r>
                        <a:rPr lang="en-US" sz="2000" kern="1200" dirty="0" smtClean="0">
                          <a:solidFill>
                            <a:srgbClr val="FFCC66"/>
                          </a:solidFill>
                          <a:latin typeface="Symbol" pitchFamily="18" charset="2"/>
                          <a:ea typeface="+mn-ea"/>
                          <a:cs typeface="Times New Roman" pitchFamily="18" charset="0"/>
                        </a:rPr>
                        <a:t>)</a:t>
                      </a:r>
                      <a:r>
                        <a:rPr lang="en-US" sz="2000" kern="1200" baseline="30000" dirty="0" smtClean="0">
                          <a:solidFill>
                            <a:srgbClr val="FFCC66"/>
                          </a:solidFill>
                          <a:latin typeface="Symbol" pitchFamily="18" charset="2"/>
                          <a:ea typeface="+mn-ea"/>
                          <a:cs typeface="Times New Roman" pitchFamily="18" charset="0"/>
                        </a:rPr>
                        <a:t>2</a:t>
                      </a:r>
                      <a:r>
                        <a:rPr lang="en-US" sz="2000" kern="1200" dirty="0" smtClean="0">
                          <a:solidFill>
                            <a:srgbClr val="FFCC66"/>
                          </a:solidFill>
                          <a:latin typeface="Symbol" pitchFamily="18" charset="2"/>
                          <a:ea typeface="+mn-ea"/>
                          <a:cs typeface="Times New Roman" pitchFamily="18" charset="0"/>
                        </a:rPr>
                        <a:t> </a:t>
                      </a:r>
                      <a:endParaRPr lang="en-US" sz="2000" dirty="0" smtClean="0">
                        <a:solidFill>
                          <a:srgbClr val="FFCC66"/>
                        </a:solidFill>
                        <a:latin typeface="Times New Roman"/>
                        <a:ea typeface="Times New Roman"/>
                        <a:cs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kern="1200" dirty="0" smtClean="0">
                        <a:solidFill>
                          <a:schemeClr val="bg1"/>
                        </a:solidFill>
                        <a:latin typeface="Times New Roman" pitchFamily="18" charset="0"/>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bg1"/>
                          </a:solidFill>
                          <a:latin typeface="Times New Roman" pitchFamily="18" charset="0"/>
                          <a:ea typeface="+mn-ea"/>
                          <a:cs typeface="Times New Roman" pitchFamily="18" charset="0"/>
                        </a:rPr>
                        <a:t>By comparison the </a:t>
                      </a:r>
                      <a:r>
                        <a:rPr lang="en-US" sz="2000" i="1" kern="1200" dirty="0" smtClean="0">
                          <a:solidFill>
                            <a:schemeClr val="bg1"/>
                          </a:solidFill>
                          <a:latin typeface="Symbol" pitchFamily="18" charset="2"/>
                          <a:ea typeface="+mn-ea"/>
                          <a:cs typeface="Times New Roman" pitchFamily="18" charset="0"/>
                        </a:rPr>
                        <a:t>s</a:t>
                      </a:r>
                      <a:r>
                        <a:rPr lang="en-US" sz="2000" kern="1200" dirty="0" smtClean="0">
                          <a:solidFill>
                            <a:schemeClr val="bg1"/>
                          </a:solidFill>
                          <a:latin typeface="Times New Roman" pitchFamily="18" charset="0"/>
                          <a:ea typeface="+mn-ea"/>
                          <a:cs typeface="Times New Roman" pitchFamily="18" charset="0"/>
                        </a:rPr>
                        <a:t>-model</a:t>
                      </a:r>
                      <a:r>
                        <a:rPr lang="en-US" sz="2000" i="1" kern="1200" dirty="0" smtClean="0">
                          <a:solidFill>
                            <a:schemeClr val="bg1"/>
                          </a:solidFill>
                          <a:latin typeface="Times New Roman" pitchFamily="18" charset="0"/>
                          <a:ea typeface="+mn-ea"/>
                          <a:cs typeface="Times New Roman" pitchFamily="18" charset="0"/>
                        </a:rPr>
                        <a:t> open-league</a:t>
                      </a:r>
                      <a:r>
                        <a:rPr lang="en-US" sz="2000" kern="1200" dirty="0" smtClean="0">
                          <a:solidFill>
                            <a:schemeClr val="bg1"/>
                          </a:solidFill>
                          <a:latin typeface="Times New Roman" pitchFamily="18" charset="0"/>
                          <a:ea typeface="+mn-ea"/>
                          <a:cs typeface="Times New Roman" pitchFamily="18" charset="0"/>
                        </a:rPr>
                        <a:t> solution from (7) is:</a:t>
                      </a:r>
                    </a:p>
                  </a:txBody>
                  <a:tcPr marL="128270" marR="12827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2"/>
                  </a:ext>
                </a:extLst>
              </a:tr>
              <a:tr h="638175">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i="1" dirty="0">
                          <a:solidFill>
                            <a:srgbClr val="FFCC66"/>
                          </a:solidFill>
                          <a:latin typeface="Times New Roman"/>
                          <a:ea typeface="Times New Roman"/>
                          <a:cs typeface="Times New Roman"/>
                        </a:rPr>
                        <a:t>MR</a:t>
                      </a:r>
                      <a:r>
                        <a:rPr lang="en-US" sz="2000" baseline="-25000" dirty="0">
                          <a:solidFill>
                            <a:srgbClr val="FFCC66"/>
                          </a:solidFill>
                          <a:latin typeface="Times New Roman"/>
                          <a:ea typeface="Times New Roman"/>
                          <a:cs typeface="Times New Roman"/>
                        </a:rPr>
                        <a:t>1</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MR</a:t>
                      </a:r>
                      <a:r>
                        <a:rPr lang="en-US" sz="2000" baseline="-25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dirty="0">
                          <a:solidFill>
                            <a:srgbClr val="FFCC66"/>
                          </a:solidFill>
                          <a:latin typeface="Times New Roman"/>
                          <a:ea typeface="Times New Roman"/>
                          <a:cs typeface="Times New Roman"/>
                        </a:rPr>
                        <a:t> </a:t>
                      </a:r>
                      <a:r>
                        <a:rPr lang="en-US" sz="2000" dirty="0">
                          <a:solidFill>
                            <a:srgbClr val="FFCC66"/>
                          </a:solidFill>
                          <a:latin typeface="Symbol"/>
                          <a:ea typeface="Times New Roman"/>
                          <a:cs typeface="Symbol"/>
                        </a:rPr>
                        <a:t>=</a:t>
                      </a:r>
                      <a:r>
                        <a:rPr lang="en-US" sz="2000" i="1" dirty="0">
                          <a:solidFill>
                            <a:srgbClr val="FFCC66"/>
                          </a:solidFill>
                          <a:latin typeface="Symbol"/>
                          <a:ea typeface="Times New Roman"/>
                          <a:cs typeface="Symbol"/>
                        </a:rPr>
                        <a:t> s</a:t>
                      </a:r>
                      <a:r>
                        <a:rPr lang="en-US" sz="2000" i="1" dirty="0">
                          <a:solidFill>
                            <a:srgbClr val="FFCC66"/>
                          </a:solidFill>
                          <a:latin typeface="Times New Roman"/>
                          <a:ea typeface="Times New Roman"/>
                          <a:cs typeface="Times New Roman"/>
                        </a:rPr>
                        <a:t> w</a:t>
                      </a:r>
                      <a:r>
                        <a:rPr lang="en-US" sz="2000" baseline="-25000" dirty="0">
                          <a:solidFill>
                            <a:srgbClr val="FFCC66"/>
                          </a:solidFill>
                          <a:latin typeface="Times New Roman"/>
                          <a:ea typeface="Times New Roman"/>
                          <a:cs typeface="Times New Roman"/>
                        </a:rPr>
                        <a:t>2</a:t>
                      </a:r>
                      <a:r>
                        <a:rPr lang="en-US" sz="2000" baseline="30000" dirty="0">
                          <a:solidFill>
                            <a:srgbClr val="FFCC66"/>
                          </a:solidFill>
                          <a:latin typeface="Times New Roman"/>
                          <a:ea typeface="Times New Roman"/>
                          <a:cs typeface="Times New Roman"/>
                        </a:rPr>
                        <a:t>2</a:t>
                      </a:r>
                      <a:r>
                        <a:rPr lang="en-US" sz="2000" i="1" dirty="0">
                          <a:solidFill>
                            <a:srgbClr val="FFCC66"/>
                          </a:solidFill>
                          <a:latin typeface="Times New Roman"/>
                          <a:ea typeface="Times New Roman"/>
                          <a:cs typeface="Times New Roman"/>
                        </a:rPr>
                        <a:t> </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w</a:t>
                      </a:r>
                      <a:r>
                        <a:rPr lang="en-US" sz="2000" baseline="-25000" dirty="0">
                          <a:solidFill>
                            <a:srgbClr val="FFCC66"/>
                          </a:solidFill>
                          <a:latin typeface="Times New Roman"/>
                          <a:ea typeface="Times New Roman"/>
                          <a:cs typeface="Times New Roman"/>
                        </a:rPr>
                        <a:t>1</a:t>
                      </a:r>
                      <a:r>
                        <a:rPr lang="en-US" sz="2000" baseline="30000" dirty="0">
                          <a:solidFill>
                            <a:srgbClr val="FFCC66"/>
                          </a:solidFill>
                          <a:latin typeface="Times New Roman"/>
                          <a:ea typeface="Times New Roman"/>
                          <a:cs typeface="Times New Roman"/>
                        </a:rPr>
                        <a:t>2</a:t>
                      </a:r>
                      <a:r>
                        <a:rPr lang="en-US" sz="2000" dirty="0">
                          <a:solidFill>
                            <a:srgbClr val="FFCC66"/>
                          </a:solidFill>
                          <a:latin typeface="Times New Roman"/>
                          <a:ea typeface="Times New Roman"/>
                          <a:cs typeface="Times New Roman"/>
                        </a:rPr>
                        <a:t> </a:t>
                      </a:r>
                      <a:r>
                        <a:rPr lang="en-US" sz="2000" i="1" dirty="0">
                          <a:solidFill>
                            <a:srgbClr val="FFCC66"/>
                          </a:solidFill>
                          <a:latin typeface="Times New Roman"/>
                          <a:ea typeface="Times New Roman"/>
                          <a:cs typeface="Times New Roman"/>
                        </a:rPr>
                        <a:t>= c*T</a:t>
                      </a: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2000" dirty="0">
                          <a:solidFill>
                            <a:srgbClr val="FFCC66"/>
                          </a:solidFill>
                          <a:latin typeface="Times New Roman"/>
                          <a:ea typeface="Times New Roman"/>
                          <a:cs typeface="Times New Roman"/>
                        </a:rPr>
                        <a:t>(11)</a:t>
                      </a: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69595">
                <a:tc gridSpan="2">
                  <a:txBody>
                    <a:bodyPr/>
                    <a:lstStyle/>
                    <a:p>
                      <a:pPr marL="0" marR="0" algn="just">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r>
                        <a:rPr lang="en-US" sz="1800" kern="1200" dirty="0" smtClean="0">
                          <a:solidFill>
                            <a:schemeClr val="bg1"/>
                          </a:solidFill>
                          <a:latin typeface="Times New Roman" pitchFamily="18" charset="0"/>
                          <a:ea typeface="+mn-ea"/>
                          <a:cs typeface="Times New Roman" pitchFamily="18" charset="0"/>
                        </a:rPr>
                        <a:t>An </a:t>
                      </a:r>
                      <a:r>
                        <a:rPr lang="en-US" sz="1800" i="1" kern="1200" dirty="0" smtClean="0">
                          <a:solidFill>
                            <a:schemeClr val="bg1"/>
                          </a:solidFill>
                          <a:latin typeface="Times New Roman" pitchFamily="18" charset="0"/>
                          <a:ea typeface="+mn-ea"/>
                          <a:cs typeface="Times New Roman" pitchFamily="18" charset="0"/>
                        </a:rPr>
                        <a:t>open league</a:t>
                      </a:r>
                      <a:r>
                        <a:rPr lang="en-US" sz="1800" kern="1200" dirty="0" smtClean="0">
                          <a:solidFill>
                            <a:schemeClr val="bg1"/>
                          </a:solidFill>
                          <a:latin typeface="Times New Roman" pitchFamily="18" charset="0"/>
                          <a:ea typeface="+mn-ea"/>
                          <a:cs typeface="Times New Roman" pitchFamily="18" charset="0"/>
                        </a:rPr>
                        <a:t> has greater competitive balance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Times New Roman" pitchFamily="18" charset="0"/>
                          <a:ea typeface="+mn-ea"/>
                          <a:cs typeface="Times New Roman" pitchFamily="18" charset="0"/>
                        </a:rPr>
                        <a:t>/</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2</a:t>
                      </a:r>
                      <a:r>
                        <a:rPr lang="en-US" sz="1800" kern="1200" dirty="0" smtClean="0">
                          <a:solidFill>
                            <a:schemeClr val="bg1"/>
                          </a:solidFill>
                          <a:latin typeface="Times New Roman" pitchFamily="18" charset="0"/>
                          <a:ea typeface="+mn-ea"/>
                          <a:cs typeface="Times New Roman" pitchFamily="18" charset="0"/>
                        </a:rPr>
                        <a:t> </a:t>
                      </a:r>
                      <a:r>
                        <a:rPr lang="en-US" sz="1800" kern="1200" dirty="0" smtClean="0">
                          <a:solidFill>
                            <a:schemeClr val="bg1"/>
                          </a:solidFill>
                          <a:latin typeface="Symbol" pitchFamily="18" charset="2"/>
                          <a:ea typeface="+mn-ea"/>
                          <a:cs typeface="Times New Roman" pitchFamily="18" charset="0"/>
                        </a:rPr>
                        <a:t>=</a:t>
                      </a:r>
                      <a:r>
                        <a:rPr lang="en-US" sz="1800" i="1" kern="1200" dirty="0" smtClean="0">
                          <a:solidFill>
                            <a:schemeClr val="bg1"/>
                          </a:solidFill>
                          <a:latin typeface="Symbol" pitchFamily="18" charset="2"/>
                          <a:ea typeface="+mn-ea"/>
                          <a:cs typeface="Times New Roman" pitchFamily="18" charset="0"/>
                        </a:rPr>
                        <a:t>s</a:t>
                      </a:r>
                      <a:r>
                        <a:rPr lang="en-US" sz="1800" i="1" kern="1200" dirty="0" smtClean="0">
                          <a:solidFill>
                            <a:schemeClr val="bg1"/>
                          </a:solidFill>
                          <a:latin typeface="Times New Roman" pitchFamily="18" charset="0"/>
                          <a:ea typeface="+mn-ea"/>
                          <a:cs typeface="Times New Roman" pitchFamily="18" charset="0"/>
                        </a:rPr>
                        <a:t> </a:t>
                      </a:r>
                      <a:r>
                        <a:rPr lang="en-US" sz="1800" kern="1200" baseline="30000" dirty="0" smtClean="0">
                          <a:solidFill>
                            <a:schemeClr val="bg1"/>
                          </a:solidFill>
                          <a:latin typeface="Times New Roman"/>
                          <a:ea typeface="+mn-ea"/>
                          <a:cs typeface="Times New Roman"/>
                          <a:sym typeface="WP TypographicSymbols"/>
                        </a:rPr>
                        <a:t>½</a:t>
                      </a:r>
                      <a:r>
                        <a:rPr lang="en-US" sz="1800" kern="1200" dirty="0" smtClean="0">
                          <a:solidFill>
                            <a:schemeClr val="bg1"/>
                          </a:solidFill>
                          <a:latin typeface="Times New Roman" pitchFamily="18" charset="0"/>
                          <a:ea typeface="+mn-ea"/>
                          <a:cs typeface="Times New Roman" pitchFamily="18" charset="0"/>
                        </a:rPr>
                        <a:t> for team win percentages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1</a:t>
                      </a:r>
                      <a:r>
                        <a:rPr lang="en-US" sz="1800" kern="1200" dirty="0" smtClean="0">
                          <a:solidFill>
                            <a:schemeClr val="bg1"/>
                          </a:solidFill>
                          <a:latin typeface="Symbol" pitchFamily="18" charset="2"/>
                          <a:ea typeface="+mn-ea"/>
                          <a:cs typeface="Times New Roman" pitchFamily="18" charset="0"/>
                        </a:rPr>
                        <a:t>= </a:t>
                      </a:r>
                      <a:r>
                        <a:rPr lang="en-US" sz="1800" i="1" kern="1200" dirty="0" smtClean="0">
                          <a:solidFill>
                            <a:schemeClr val="bg1"/>
                          </a:solidFill>
                          <a:latin typeface="Symbol" pitchFamily="18" charset="2"/>
                          <a:ea typeface="+mn-ea"/>
                          <a:cs typeface="Times New Roman" pitchFamily="18" charset="0"/>
                        </a:rPr>
                        <a:t>s </a:t>
                      </a:r>
                      <a:r>
                        <a:rPr lang="en-US" sz="1800" kern="1200" baseline="30000" dirty="0" smtClean="0">
                          <a:solidFill>
                            <a:schemeClr val="bg1"/>
                          </a:solidFill>
                          <a:latin typeface="Times New Roman"/>
                          <a:ea typeface="+mn-ea"/>
                          <a:cs typeface="Times New Roman"/>
                          <a:sym typeface="WP TypographicSymbols"/>
                        </a:rPr>
                        <a:t>½</a:t>
                      </a:r>
                      <a:r>
                        <a:rPr lang="en-US" sz="1800" kern="1200" dirty="0" smtClean="0">
                          <a:solidFill>
                            <a:schemeClr val="bg1"/>
                          </a:solidFill>
                          <a:latin typeface="Symbol" pitchFamily="18" charset="2"/>
                          <a:ea typeface="+mn-ea"/>
                          <a:cs typeface="Times New Roman" pitchFamily="18" charset="0"/>
                        </a:rPr>
                        <a:t>/(1+</a:t>
                      </a:r>
                      <a:r>
                        <a:rPr lang="en-US" sz="1800" i="1" kern="1200" dirty="0" smtClean="0">
                          <a:solidFill>
                            <a:schemeClr val="bg1"/>
                          </a:solidFill>
                          <a:latin typeface="Symbol" pitchFamily="18" charset="2"/>
                          <a:ea typeface="+mn-ea"/>
                          <a:cs typeface="Times New Roman" pitchFamily="18" charset="0"/>
                        </a:rPr>
                        <a:t>s </a:t>
                      </a:r>
                      <a:r>
                        <a:rPr lang="en-US" sz="1800" kern="1200" baseline="30000" dirty="0" smtClean="0">
                          <a:solidFill>
                            <a:schemeClr val="bg1"/>
                          </a:solidFill>
                          <a:latin typeface="Times New Roman"/>
                          <a:ea typeface="+mn-ea"/>
                          <a:cs typeface="Times New Roman"/>
                          <a:sym typeface="WP TypographicSymbols"/>
                        </a:rPr>
                        <a:t>½</a:t>
                      </a:r>
                      <a:r>
                        <a:rPr lang="en-US" sz="1800" kern="1200" dirty="0" smtClean="0">
                          <a:solidFill>
                            <a:schemeClr val="bg1"/>
                          </a:solidFill>
                          <a:latin typeface="Symbol" pitchFamily="18" charset="2"/>
                          <a:ea typeface="+mn-ea"/>
                          <a:cs typeface="Times New Roman" pitchFamily="18" charset="0"/>
                        </a:rPr>
                        <a:t>) </a:t>
                      </a:r>
                      <a:r>
                        <a:rPr lang="en-US" sz="1800" kern="1200" dirty="0" smtClean="0">
                          <a:solidFill>
                            <a:schemeClr val="bg1"/>
                          </a:solidFill>
                          <a:latin typeface="Times New Roman" pitchFamily="18" charset="0"/>
                          <a:ea typeface="+mn-ea"/>
                          <a:cs typeface="Times New Roman" pitchFamily="18" charset="0"/>
                        </a:rPr>
                        <a:t>and </a:t>
                      </a:r>
                      <a:r>
                        <a:rPr lang="en-US" sz="1800" i="1" kern="1200" dirty="0" smtClean="0">
                          <a:solidFill>
                            <a:schemeClr val="bg1"/>
                          </a:solidFill>
                          <a:latin typeface="Times New Roman" pitchFamily="18" charset="0"/>
                          <a:ea typeface="+mn-ea"/>
                          <a:cs typeface="Times New Roman" pitchFamily="18" charset="0"/>
                        </a:rPr>
                        <a:t>w</a:t>
                      </a:r>
                      <a:r>
                        <a:rPr lang="en-US" sz="1800" kern="1200" baseline="-25000" dirty="0" smtClean="0">
                          <a:solidFill>
                            <a:schemeClr val="bg1"/>
                          </a:solidFill>
                          <a:latin typeface="Times New Roman" pitchFamily="18" charset="0"/>
                          <a:ea typeface="+mn-ea"/>
                          <a:cs typeface="Times New Roman" pitchFamily="18" charset="0"/>
                        </a:rPr>
                        <a:t>2 </a:t>
                      </a:r>
                      <a:r>
                        <a:rPr lang="en-US" sz="1800" kern="1200" dirty="0" smtClean="0">
                          <a:solidFill>
                            <a:schemeClr val="bg1"/>
                          </a:solidFill>
                          <a:latin typeface="Symbol" pitchFamily="18" charset="2"/>
                          <a:ea typeface="+mn-ea"/>
                          <a:cs typeface="Times New Roman" pitchFamily="18" charset="0"/>
                        </a:rPr>
                        <a:t>= 1/(1+</a:t>
                      </a:r>
                      <a:r>
                        <a:rPr lang="en-US" sz="1800" i="1" kern="1200" dirty="0" smtClean="0">
                          <a:solidFill>
                            <a:schemeClr val="bg1"/>
                          </a:solidFill>
                          <a:latin typeface="Symbol" pitchFamily="18" charset="2"/>
                          <a:ea typeface="+mn-ea"/>
                          <a:cs typeface="Times New Roman" pitchFamily="18" charset="0"/>
                        </a:rPr>
                        <a:t>s </a:t>
                      </a:r>
                      <a:r>
                        <a:rPr lang="en-US" sz="1800" kern="1200" baseline="30000" dirty="0" smtClean="0">
                          <a:solidFill>
                            <a:schemeClr val="bg1"/>
                          </a:solidFill>
                          <a:latin typeface="Times New Roman"/>
                          <a:ea typeface="+mn-ea"/>
                          <a:cs typeface="Times New Roman"/>
                          <a:sym typeface="WP TypographicSymbols"/>
                        </a:rPr>
                        <a:t>½</a:t>
                      </a:r>
                      <a:r>
                        <a:rPr lang="en-US" sz="1800" kern="1200" dirty="0" smtClean="0">
                          <a:solidFill>
                            <a:schemeClr val="bg1"/>
                          </a:solidFill>
                          <a:latin typeface="Symbol" pitchFamily="18" charset="2"/>
                          <a:ea typeface="+mn-ea"/>
                          <a:cs typeface="Times New Roman" pitchFamily="18" charset="0"/>
                        </a:rPr>
                        <a:t>). </a:t>
                      </a: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algn="ctr">
                        <a:spcBef>
                          <a:spcPts val="0"/>
                        </a:spcBef>
                        <a:spcAft>
                          <a:spcPts val="0"/>
                        </a:spcAft>
                        <a:tabLst>
                          <a:tab pos="-685800" algn="l"/>
                          <a:tab pos="-457200" algn="l"/>
                          <a:tab pos="0" algn="l"/>
                          <a:tab pos="4572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5029200" algn="l"/>
                          <a:tab pos="5486400" algn="l"/>
                          <a:tab pos="5943600" algn="l"/>
                        </a:tabLst>
                      </a:pPr>
                      <a:endParaRPr lang="en-US" sz="2000" dirty="0">
                        <a:solidFill>
                          <a:srgbClr val="FFCC66"/>
                        </a:solidFill>
                        <a:latin typeface="Times New Roman"/>
                        <a:ea typeface="Times New Roman"/>
                        <a:cs typeface="Times New Roman"/>
                      </a:endParaRPr>
                    </a:p>
                  </a:txBody>
                  <a:tcPr marL="125730" marR="12573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247650" y="6419850"/>
            <a:ext cx="2247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 2011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Arial" pitchFamily="34" charset="0"/>
              </a:rPr>
              <a:t>John Vrooman </a:t>
            </a:r>
            <a:r>
              <a:rPr kumimoji="0" lang="en-US" sz="800" b="0" i="0" u="none" strike="noStrike" kern="1200" cap="none" spc="0" normalizeH="0" baseline="0" noProof="0" dirty="0" smtClean="0">
                <a:ln>
                  <a:noFill/>
                </a:ln>
                <a:solidFill>
                  <a:prstClr val="black">
                    <a:lumMod val="65000"/>
                    <a:lumOff val="35000"/>
                  </a:prstClr>
                </a:solidFill>
                <a:effectLst/>
                <a:uLnTx/>
                <a:uFillTx/>
                <a:latin typeface="Calibri"/>
                <a:ea typeface="+mn-ea"/>
                <a:cs typeface="+mn-cs"/>
              </a:rPr>
              <a:t>Vanderbilt University  USA</a:t>
            </a:r>
          </a:p>
        </p:txBody>
      </p:sp>
    </p:spTree>
    <p:extLst>
      <p:ext uri="{BB962C8B-B14F-4D97-AF65-F5344CB8AC3E}">
        <p14:creationId xmlns:p14="http://schemas.microsoft.com/office/powerpoint/2010/main" val="2132825104"/>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7980" y="1112589"/>
            <a:ext cx="5407984" cy="4692517"/>
          </a:xfrm>
          <a:prstGeom prst="rect">
            <a:avLst/>
          </a:prstGeom>
        </p:spPr>
      </p:pic>
    </p:spTree>
    <p:extLst>
      <p:ext uri="{BB962C8B-B14F-4D97-AF65-F5344CB8AC3E}">
        <p14:creationId xmlns:p14="http://schemas.microsoft.com/office/powerpoint/2010/main" val="884556785"/>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1628" y="1097553"/>
            <a:ext cx="5509754" cy="4685117"/>
          </a:xfrm>
          <a:prstGeom prst="rect">
            <a:avLst/>
          </a:prstGeom>
        </p:spPr>
      </p:pic>
    </p:spTree>
    <p:extLst>
      <p:ext uri="{BB962C8B-B14F-4D97-AF65-F5344CB8AC3E}">
        <p14:creationId xmlns:p14="http://schemas.microsoft.com/office/powerpoint/2010/main" val="1821410355"/>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13345</TotalTime>
  <Words>2470</Words>
  <Application>Microsoft Office PowerPoint</Application>
  <PresentationFormat>On-screen Show (4:3)</PresentationFormat>
  <Paragraphs>148</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Felix Titling</vt:lpstr>
      <vt:lpstr>Symbol</vt:lpstr>
      <vt:lpstr>Times New Roman</vt:lpstr>
      <vt:lpstr>WP MathA</vt:lpstr>
      <vt:lpstr>WP TypographicSymbols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Vrooman</dc:creator>
  <cp:lastModifiedBy>Vrooman, John</cp:lastModifiedBy>
  <cp:revision>1123</cp:revision>
  <dcterms:created xsi:type="dcterms:W3CDTF">2008-04-04T21:13:36Z</dcterms:created>
  <dcterms:modified xsi:type="dcterms:W3CDTF">2016-07-10T21:21:31Z</dcterms:modified>
</cp:coreProperties>
</file>