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038" y="0"/>
            <a:ext cx="7543800" cy="3566160"/>
          </a:xfrm>
        </p:spPr>
        <p:txBody>
          <a:bodyPr/>
          <a:lstStyle/>
          <a:p>
            <a:pPr algn="l"/>
            <a:r>
              <a:rPr lang="en-US" altLang="zh-CN" sz="4000" spc="-5" dirty="0">
                <a:solidFill>
                  <a:schemeClr val="accent3">
                    <a:lumMod val="50000"/>
                  </a:schemeClr>
                </a:solidFill>
                <a:latin typeface="Palatino"/>
                <a:cs typeface="Palatino"/>
              </a:rPr>
              <a:t>2023</a:t>
            </a:r>
            <a:r>
              <a:rPr lang="zh-CN" altLang="en-US" sz="4000" spc="-5" dirty="0">
                <a:solidFill>
                  <a:schemeClr val="accent3">
                    <a:lumMod val="50000"/>
                  </a:schemeClr>
                </a:solidFill>
              </a:rPr>
              <a:t>年春季学期 </a:t>
            </a:r>
            <a:br>
              <a:rPr lang="en-US" altLang="zh-CN" spc="-5" dirty="0">
                <a:solidFill>
                  <a:srgbClr val="252525"/>
                </a:solidFill>
              </a:rPr>
            </a:br>
            <a:r>
              <a:rPr lang="zh-CN" altLang="en-US" spc="-5" dirty="0">
                <a:solidFill>
                  <a:srgbClr val="252525"/>
                </a:solidFill>
              </a:rPr>
              <a:t>体育经济分析课程</a:t>
            </a:r>
            <a:br>
              <a:rPr lang="zh-CN" altLang="en-US" spc="-5" dirty="0">
                <a:solidFill>
                  <a:srgbClr val="252525"/>
                </a:solidFill>
              </a:rPr>
            </a:br>
            <a:r>
              <a:rPr lang="zh-CN" altLang="en-US" sz="4000" spc="-5" dirty="0">
                <a:solidFill>
                  <a:srgbClr val="252525"/>
                </a:solidFill>
              </a:rPr>
              <a:t>报告安排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kumimoji="1" lang="zh-CN" altLang="en-US" dirty="0"/>
              <a:t>周正卿</a:t>
            </a:r>
          </a:p>
          <a:p>
            <a:pPr algn="l"/>
            <a:r>
              <a:rPr kumimoji="1" lang="zh-CN" altLang="en-US" dirty="0"/>
              <a:t>体育经济分析</a:t>
            </a:r>
            <a:r>
              <a:rPr kumimoji="1" lang="en-US" altLang="zh-CN" dirty="0"/>
              <a:t>,	2023/4/12</a:t>
            </a:r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1162493"/>
            <a:ext cx="7160259" cy="313739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400" dirty="0">
                <a:latin typeface="Arial Unicode MS" panose="020B0604020202020204" charset="-122"/>
                <a:cs typeface="Arial Unicode MS" panose="020B0604020202020204" charset="-122"/>
              </a:rPr>
              <a:t>运动项目已有情况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sz="2000" dirty="0">
                <a:solidFill>
                  <a:srgbClr val="404040"/>
                </a:solidFill>
              </a:rPr>
              <a:t>项目规则</a:t>
            </a:r>
            <a:r>
              <a:rPr lang="en-US" sz="2000" dirty="0">
                <a:solidFill>
                  <a:srgbClr val="404040"/>
                </a:solidFill>
              </a:rPr>
              <a:t>(</a:t>
            </a:r>
            <a:r>
              <a:rPr lang="zh-CN" altLang="en-US" sz="2000" dirty="0">
                <a:solidFill>
                  <a:srgbClr val="404040"/>
                </a:solidFill>
              </a:rPr>
              <a:t>必</a:t>
            </a:r>
            <a:r>
              <a:rPr lang="en-US" sz="2000" dirty="0">
                <a:solidFill>
                  <a:srgbClr val="404040"/>
                </a:solidFill>
              </a:rPr>
              <a:t>)</a:t>
            </a:r>
            <a:r>
              <a:rPr lang="zh-CN" sz="2000" dirty="0">
                <a:solidFill>
                  <a:srgbClr val="404040"/>
                </a:solidFill>
              </a:rPr>
              <a:t>：主要规则</a:t>
            </a: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联赛结构</a:t>
            </a:r>
            <a:r>
              <a:rPr lang="en-US" altLang="zh-CN" sz="2000" dirty="0">
                <a:solidFill>
                  <a:srgbClr val="404040"/>
                </a:solidFill>
              </a:rPr>
              <a:t>(</a:t>
            </a:r>
            <a:r>
              <a:rPr lang="zh-CN" altLang="en-US" sz="2000" dirty="0">
                <a:solidFill>
                  <a:srgbClr val="404040"/>
                </a:solidFill>
              </a:rPr>
              <a:t>必</a:t>
            </a:r>
            <a:r>
              <a:rPr lang="en-US" altLang="zh-CN" sz="2000" dirty="0">
                <a:solidFill>
                  <a:srgbClr val="404040"/>
                </a:solidFill>
              </a:rPr>
              <a:t>)</a:t>
            </a:r>
            <a:r>
              <a:rPr lang="zh-CN" altLang="en-US" sz="2000" dirty="0">
                <a:solidFill>
                  <a:srgbClr val="404040"/>
                </a:solidFill>
              </a:rPr>
              <a:t>：分区、赛制、球队分配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典型球队</a:t>
            </a:r>
            <a:r>
              <a:rPr lang="en-US" altLang="zh-CN" sz="2000" dirty="0">
                <a:solidFill>
                  <a:srgbClr val="404040"/>
                </a:solidFill>
              </a:rPr>
              <a:t>(</a:t>
            </a:r>
            <a:r>
              <a:rPr lang="zh-CN" altLang="en-US" sz="2000" dirty="0">
                <a:solidFill>
                  <a:srgbClr val="404040"/>
                </a:solidFill>
              </a:rPr>
              <a:t>必</a:t>
            </a:r>
            <a:r>
              <a:rPr lang="en-US" altLang="zh-CN" sz="2000" dirty="0">
                <a:solidFill>
                  <a:srgbClr val="404040"/>
                </a:solidFill>
              </a:rPr>
              <a:t>)</a:t>
            </a:r>
            <a:r>
              <a:rPr lang="zh-CN" altLang="en-US" sz="2000" dirty="0">
                <a:solidFill>
                  <a:srgbClr val="404040"/>
                </a:solidFill>
              </a:rPr>
              <a:t>：大、小球市，收入情况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当前面临主要问题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重要赛事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500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endParaRPr sz="2000" dirty="0">
              <a:solidFill>
                <a:srgbClr val="40404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1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3491229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5" dirty="0"/>
              <a:t>职业赛事</a:t>
            </a:r>
            <a:r>
              <a:rPr lang="zh-CN" spc="-45" dirty="0"/>
              <a:t>项目</a:t>
            </a:r>
            <a:r>
              <a:rPr spc="-45" dirty="0"/>
              <a:t>分</a:t>
            </a:r>
            <a:r>
              <a:rPr dirty="0"/>
              <a:t>配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 dirty="0"/>
              <a:t>SEA202</a:t>
            </a:r>
            <a:r>
              <a:rPr lang="en-US" altLang="zh-CN" spc="-5" dirty="0"/>
              <a:t>3</a:t>
            </a:r>
            <a:r>
              <a:rPr lang="en-GB" spc="-5" dirty="0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 dirty="0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</a:p>
        </p:txBody>
      </p:sp>
      <p:sp>
        <p:nvSpPr>
          <p:cNvPr id="8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  <a:t>2</a:t>
            </a:fld>
            <a:endParaRPr lang="en-US" spc="-5" dirty="0"/>
          </a:p>
        </p:txBody>
      </p:sp>
      <p:sp>
        <p:nvSpPr>
          <p:cNvPr id="9" name="object 6"/>
          <p:cNvSpPr txBox="1"/>
          <p:nvPr/>
        </p:nvSpPr>
        <p:spPr>
          <a:xfrm>
            <a:off x="920750" y="6470746"/>
            <a:ext cx="764539" cy="188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 dirty="0"/>
              <a:t>2023/4</a:t>
            </a:r>
            <a:endParaRPr lang="en-US"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030" y="1162493"/>
            <a:ext cx="7160259" cy="71077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400" dirty="0">
                <a:latin typeface="Arial Unicode MS" panose="020B0604020202020204" charset="-122"/>
                <a:cs typeface="Arial Unicode MS" panose="020B0604020202020204" charset="-122"/>
              </a:rPr>
              <a:t>应用类必选主题</a:t>
            </a:r>
            <a:endParaRPr lang="en-US" altLang="zh-CN"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三大球，</a:t>
            </a:r>
            <a:r>
              <a:rPr lang="en-US" altLang="zh-CN" sz="2000" dirty="0">
                <a:solidFill>
                  <a:srgbClr val="404040"/>
                </a:solidFill>
              </a:rPr>
              <a:t>BIG5</a:t>
            </a:r>
            <a:r>
              <a:rPr lang="zh-CN" altLang="en-US" sz="2000" dirty="0">
                <a:solidFill>
                  <a:srgbClr val="404040"/>
                </a:solidFill>
              </a:rPr>
              <a:t>，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减少项目规则，增加赛制，突出中欧美亚的比较，与联盟最新动态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927100" lvl="1" indent="-457200">
              <a:lnSpc>
                <a:spcPct val="100000"/>
              </a:lnSpc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个人项目，如</a:t>
            </a:r>
            <a:r>
              <a:rPr lang="zh-CN" altLang="zh-CN" sz="2000" dirty="0">
                <a:solidFill>
                  <a:srgbClr val="404040"/>
                </a:solidFill>
              </a:rPr>
              <a:t>乒乓球</a:t>
            </a:r>
            <a:r>
              <a:rPr lang="zh-CN" altLang="en-US" sz="2000" dirty="0">
                <a:solidFill>
                  <a:srgbClr val="404040"/>
                </a:solidFill>
              </a:rPr>
              <a:t>、网球、高尔夫</a:t>
            </a:r>
            <a:endParaRPr lang="zh-CN" altLang="zh-CN" sz="2000" dirty="0">
              <a:solidFill>
                <a:srgbClr val="404040"/>
              </a:solidFill>
            </a:endParaRPr>
          </a:p>
          <a:p>
            <a:pPr marL="4699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400" dirty="0">
                <a:latin typeface="Arial Unicode MS" panose="020B0604020202020204" charset="-122"/>
                <a:cs typeface="Arial Unicode MS" panose="020B0604020202020204" charset="-122"/>
              </a:rPr>
              <a:t>应用类自选主题</a:t>
            </a: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传统职业联盟。棒球和美式足球</a:t>
            </a: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新潮项目发展，如飞盘、电竞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469900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400" dirty="0">
                <a:latin typeface="Arial Unicode MS" panose="020B0604020202020204" charset="-122"/>
                <a:cs typeface="Arial Unicode MS" panose="020B0604020202020204" charset="-122"/>
              </a:rPr>
              <a:t>学术类自选主题</a:t>
            </a:r>
            <a:endParaRPr lang="en-US" altLang="zh-CN"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体育与城市发展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zh-CN" altLang="en-US" sz="2000" dirty="0">
                <a:solidFill>
                  <a:srgbClr val="404040"/>
                </a:solidFill>
              </a:rPr>
              <a:t>行为经济与健康决策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lang="en-US" altLang="zh-CN" sz="2000">
                <a:solidFill>
                  <a:srgbClr val="404040"/>
                </a:solidFill>
              </a:rPr>
              <a:t>……</a:t>
            </a:r>
            <a:endParaRPr lang="en-US" altLang="zh-CN" sz="2000" dirty="0">
              <a:solidFill>
                <a:srgbClr val="404040"/>
              </a:solidFill>
            </a:endParaRPr>
          </a:p>
          <a:p>
            <a:pPr marL="927100" lvl="1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lang="zh-CN" altLang="en-US" sz="2000" dirty="0">
              <a:solidFill>
                <a:srgbClr val="404040"/>
              </a:solidFill>
            </a:endParaRPr>
          </a:p>
          <a:p>
            <a:pPr marL="469900" indent="-457200">
              <a:spcBef>
                <a:spcPts val="60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lang="en-US" altLang="zh-CN"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endParaRPr lang="zh-CN" altLang="en-US" sz="2000" dirty="0">
              <a:solidFill>
                <a:srgbClr val="404040"/>
              </a:solidFill>
            </a:endParaRPr>
          </a:p>
          <a:p>
            <a:pPr marL="471170" lvl="1" indent="0">
              <a:lnSpc>
                <a:spcPct val="100000"/>
              </a:lnSpc>
              <a:spcBef>
                <a:spcPts val="415"/>
              </a:spcBef>
              <a:buClr>
                <a:srgbClr val="4675FF"/>
              </a:buClr>
              <a:buFont typeface="Wingdings" panose="05000000000000000000"/>
              <a:buNone/>
              <a:tabLst>
                <a:tab pos="837565" algn="l"/>
                <a:tab pos="838200" algn="l"/>
              </a:tabLst>
            </a:pPr>
            <a:endParaRPr sz="2000" dirty="0">
              <a:solidFill>
                <a:srgbClr val="404040"/>
              </a:solidFill>
            </a:endParaRPr>
          </a:p>
          <a:p>
            <a:pPr marL="837565" lvl="1" indent="-366395">
              <a:lnSpc>
                <a:spcPct val="100000"/>
              </a:lnSpc>
              <a:spcBef>
                <a:spcPts val="500"/>
              </a:spcBef>
              <a:buClr>
                <a:srgbClr val="4675FF"/>
              </a:buClr>
              <a:buFont typeface="Wingdings" panose="05000000000000000000"/>
              <a:buChar char=""/>
              <a:tabLst>
                <a:tab pos="837565" algn="l"/>
                <a:tab pos="838200" algn="l"/>
              </a:tabLst>
            </a:pPr>
            <a:endParaRPr lang="zh-CN" altLang="en-US" sz="2000" dirty="0">
              <a:solidFill>
                <a:srgbClr val="40404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1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3491229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 err="1"/>
              <a:t>报告</a:t>
            </a:r>
            <a:r>
              <a:rPr spc="-45" dirty="0" err="1"/>
              <a:t>分</a:t>
            </a:r>
            <a:r>
              <a:rPr dirty="0" err="1"/>
              <a:t>配</a:t>
            </a:r>
            <a:endParaRPr dirty="0"/>
          </a:p>
        </p:txBody>
      </p:sp>
      <p:sp>
        <p:nvSpPr>
          <p:cNvPr id="8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  <a:t>3</a:t>
            </a:fld>
            <a:endParaRPr lang="en-US" spc="-5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29E20F2-E1B8-28C5-90EE-A1521B2EE282}"/>
              </a:ext>
            </a:extLst>
          </p:cNvPr>
          <p:cNvSpPr txBox="1"/>
          <p:nvPr/>
        </p:nvSpPr>
        <p:spPr>
          <a:xfrm>
            <a:off x="920750" y="6470746"/>
            <a:ext cx="764539" cy="188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 dirty="0"/>
              <a:t>2023/4</a:t>
            </a:r>
            <a:endParaRPr lang="en-US" spc="-9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E27B32B-C729-EBC8-57FC-20F0B42DBEDB}"/>
              </a:ext>
            </a:extLst>
          </p:cNvPr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 dirty="0"/>
              <a:t>SEA202</a:t>
            </a:r>
            <a:r>
              <a:rPr lang="en-US" altLang="zh-CN" spc="-5" dirty="0"/>
              <a:t>3</a:t>
            </a:r>
            <a:r>
              <a:rPr lang="en-GB" spc="-5" dirty="0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 dirty="0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22960" y="1207008"/>
            <a:ext cx="7543800" cy="3811941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5689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时间把握严格</a:t>
            </a:r>
            <a:r>
              <a:rPr lang="zh-CN" altLang="en-US" dirty="0"/>
              <a:t>，</a:t>
            </a:r>
            <a:endParaRPr lang="en-US" altLang="zh-CN" dirty="0"/>
          </a:p>
          <a:p>
            <a:pPr marL="934720" lvl="1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en-US" altLang="zh-CN" dirty="0"/>
              <a:t>20</a:t>
            </a:r>
            <a:r>
              <a:rPr lang="zh-CN" altLang="en-US" dirty="0"/>
              <a:t>分钟</a:t>
            </a:r>
            <a:r>
              <a:rPr lang="en-US" altLang="zh-CN" dirty="0"/>
              <a:t>/</a:t>
            </a:r>
            <a:r>
              <a:rPr lang="zh-CN" altLang="en-US" dirty="0"/>
              <a:t>人，</a:t>
            </a:r>
            <a:r>
              <a:rPr lang="en-US" altLang="zh-CN" dirty="0"/>
              <a:t>40</a:t>
            </a:r>
            <a:r>
              <a:rPr lang="zh-CN" altLang="en-US" dirty="0"/>
              <a:t>分钟</a:t>
            </a:r>
            <a:r>
              <a:rPr lang="en-US" altLang="zh-CN" dirty="0"/>
              <a:t>/</a:t>
            </a:r>
            <a:r>
              <a:rPr lang="zh-CN" altLang="en-US" dirty="0"/>
              <a:t>组，每组</a:t>
            </a:r>
            <a:r>
              <a:rPr lang="en-US" altLang="zh-CN" dirty="0"/>
              <a:t>2-3</a:t>
            </a:r>
            <a:r>
              <a:rPr lang="zh-CN" altLang="en-US" dirty="0"/>
              <a:t>人，每节课</a:t>
            </a:r>
            <a:r>
              <a:rPr lang="en-US" altLang="zh-CN" dirty="0"/>
              <a:t>2</a:t>
            </a:r>
            <a:r>
              <a:rPr lang="zh-CN" altLang="en-US" dirty="0"/>
              <a:t>人或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endParaRPr dirty="0"/>
          </a:p>
          <a:p>
            <a:pPr marL="568960" marR="5080" indent="-457200">
              <a:lnSpc>
                <a:spcPts val="2690"/>
              </a:lnSpc>
              <a:spcBef>
                <a:spcPts val="1530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dirty="0"/>
              <a:t>数据</a:t>
            </a:r>
            <a:r>
              <a:rPr lang="zh-CN" altLang="en-US" dirty="0"/>
              <a:t>信息在</a:t>
            </a:r>
            <a:r>
              <a:rPr lang="en-US" altLang="zh-CN" dirty="0"/>
              <a:t>2015</a:t>
            </a:r>
            <a:r>
              <a:rPr lang="zh-CN" altLang="en-US" dirty="0"/>
              <a:t>之后</a:t>
            </a:r>
            <a:endParaRPr dirty="0"/>
          </a:p>
          <a:p>
            <a:pPr marL="568960" indent="-457200">
              <a:lnSpc>
                <a:spcPct val="100000"/>
              </a:lnSpc>
              <a:spcBef>
                <a:spcPts val="104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altLang="en-US" dirty="0"/>
              <a:t>运用经济学方法和知识</a:t>
            </a:r>
            <a:endParaRPr lang="en-US" altLang="zh-CN" dirty="0"/>
          </a:p>
          <a:p>
            <a:pPr marL="568960" indent="-457200">
              <a:lnSpc>
                <a:spcPct val="100000"/>
              </a:lnSpc>
              <a:spcBef>
                <a:spcPts val="104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altLang="en-US" dirty="0"/>
              <a:t>结合学术文献、行业报告、新闻数据</a:t>
            </a:r>
            <a:endParaRPr lang="en-US" altLang="zh-CN" dirty="0"/>
          </a:p>
          <a:p>
            <a:pPr marL="568960" marR="5080">
              <a:lnSpc>
                <a:spcPts val="2690"/>
              </a:lnSpc>
              <a:spcBef>
                <a:spcPts val="153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r>
              <a:rPr lang="zh-CN" altLang="en-US" dirty="0"/>
              <a:t>占总考核分数的</a:t>
            </a:r>
            <a:r>
              <a:rPr lang="en-US" altLang="zh-CN" dirty="0"/>
              <a:t>25%</a:t>
            </a:r>
            <a:endParaRPr lang="zh-CN" altLang="en-US" dirty="0"/>
          </a:p>
          <a:p>
            <a:pPr marL="568960" marR="5080" indent="-457200">
              <a:lnSpc>
                <a:spcPts val="2690"/>
              </a:lnSpc>
              <a:spcBef>
                <a:spcPts val="1535"/>
              </a:spcBef>
              <a:buClr>
                <a:srgbClr val="4675FF"/>
              </a:buClr>
              <a:buFont typeface="Wingdings" panose="05000000000000000000"/>
              <a:buChar char=""/>
              <a:tabLst>
                <a:tab pos="568325" algn="l"/>
                <a:tab pos="568960" algn="l"/>
              </a:tabLst>
            </a:pPr>
            <a:endParaRPr lang="en-US" altLang="zh-CN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750" y="512444"/>
            <a:ext cx="28378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 err="1"/>
              <a:t>报</a:t>
            </a:r>
            <a:r>
              <a:rPr spc="-45" dirty="0" err="1"/>
              <a:t>告</a:t>
            </a:r>
            <a:r>
              <a:rPr spc="-40" dirty="0" err="1"/>
              <a:t>要</a:t>
            </a:r>
            <a:r>
              <a:rPr dirty="0" err="1"/>
              <a:t>求</a:t>
            </a:r>
            <a:endParaRPr dirty="0"/>
          </a:p>
        </p:txBody>
      </p:sp>
      <p:sp>
        <p:nvSpPr>
          <p:cNvPr id="11" name="object 5"/>
          <p:cNvSpPr txBox="1"/>
          <p:nvPr/>
        </p:nvSpPr>
        <p:spPr>
          <a:xfrm>
            <a:off x="8166861" y="6456267"/>
            <a:ext cx="1778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05"/>
              </a:lnSpc>
            </a:pPr>
            <a:fld id="{81D60167-4931-47E6-BA6A-407CBD079E47}" type="slidenum">
              <a:rPr lang="en-US" altLang="zh-CN" spc="-5" smtClean="0"/>
              <a:t>4</a:t>
            </a:fld>
            <a:endParaRPr lang="en-US" spc="-5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EF8F00A-6DEE-FA3B-2BD6-9C1BDE4DD59B}"/>
              </a:ext>
            </a:extLst>
          </p:cNvPr>
          <p:cNvSpPr txBox="1"/>
          <p:nvPr/>
        </p:nvSpPr>
        <p:spPr>
          <a:xfrm>
            <a:off x="920750" y="6470746"/>
            <a:ext cx="764539" cy="188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altLang="zh-CN" spc="-90" dirty="0"/>
              <a:t>2023/4</a:t>
            </a:r>
            <a:endParaRPr lang="en-US" spc="-9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6652113-3025-6D0E-1AB7-4AFED3AF9747}"/>
              </a:ext>
            </a:extLst>
          </p:cNvPr>
          <p:cNvSpPr txBox="1"/>
          <p:nvPr/>
        </p:nvSpPr>
        <p:spPr>
          <a:xfrm>
            <a:off x="3716020" y="6437451"/>
            <a:ext cx="17113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888888"/>
                </a:solidFill>
                <a:latin typeface="Palatino"/>
                <a:ea typeface="+mn-ea"/>
                <a:cs typeface="Palatin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80"/>
              </a:lnSpc>
            </a:pPr>
            <a:r>
              <a:rPr lang="en-GB" spc="-5" dirty="0"/>
              <a:t>SEA202</a:t>
            </a:r>
            <a:r>
              <a:rPr lang="en-US" altLang="zh-CN" spc="-5" dirty="0"/>
              <a:t>3</a:t>
            </a:r>
            <a:r>
              <a:rPr lang="en-GB" spc="-5" dirty="0"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lang="zh-CN" altLang="en-US" spc="-5" dirty="0">
                <a:latin typeface="Arial Unicode MS" panose="020B0604020202020204" charset="-122"/>
                <a:cs typeface="Arial Unicode MS" panose="020B0604020202020204" charset="-122"/>
              </a:rPr>
              <a:t>报告安排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29</TotalTime>
  <Words>219</Words>
  <Application>Microsoft Macintosh PowerPoint</Application>
  <PresentationFormat>全屏显示(4:3)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Calibri</vt:lpstr>
      <vt:lpstr>Cambria Math</vt:lpstr>
      <vt:lpstr>Palatino</vt:lpstr>
      <vt:lpstr>Wingdings</vt:lpstr>
      <vt:lpstr>Presentation</vt:lpstr>
      <vt:lpstr>2023年春季学期  体育经济分析课程 报告安排</vt:lpstr>
      <vt:lpstr>职业赛事项目分配</vt:lpstr>
      <vt:lpstr>报告分配</vt:lpstr>
      <vt:lpstr>报告要求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2020年秋季学期 因果推断讨论班 计划安排</dc:title>
  <dc:creator>zhengqing zhou</dc:creator>
  <cp:lastModifiedBy>Zhengqing Zhou</cp:lastModifiedBy>
  <cp:revision>130</cp:revision>
  <dcterms:created xsi:type="dcterms:W3CDTF">2022-04-13T10:09:52Z</dcterms:created>
  <dcterms:modified xsi:type="dcterms:W3CDTF">2023-04-11T16:33:23Z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