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sldIdLst>
    <p:sldId id="256" r:id="rId2"/>
    <p:sldId id="257" r:id="rId3"/>
    <p:sldId id="282" r:id="rId4"/>
    <p:sldId id="283" r:id="rId5"/>
    <p:sldId id="258" r:id="rId6"/>
    <p:sldId id="260" r:id="rId7"/>
    <p:sldId id="265" r:id="rId8"/>
    <p:sldId id="264" r:id="rId9"/>
    <p:sldId id="267" r:id="rId10"/>
    <p:sldId id="266" r:id="rId11"/>
    <p:sldId id="262" r:id="rId12"/>
    <p:sldId id="263" r:id="rId13"/>
    <p:sldId id="270" r:id="rId14"/>
    <p:sldId id="275" r:id="rId15"/>
    <p:sldId id="276" r:id="rId16"/>
    <p:sldId id="278" r:id="rId17"/>
    <p:sldId id="277" r:id="rId18"/>
    <p:sldId id="279" r:id="rId19"/>
    <p:sldId id="280" r:id="rId20"/>
    <p:sldId id="281" r:id="rId21"/>
    <p:sldId id="271" r:id="rId22"/>
    <p:sldId id="274" r:id="rId23"/>
    <p:sldId id="285" r:id="rId24"/>
    <p:sldId id="288" r:id="rId25"/>
    <p:sldId id="286" r:id="rId26"/>
    <p:sldId id="287" r:id="rId27"/>
    <p:sldId id="284" r:id="rId28"/>
    <p:sldId id="272" r:id="rId29"/>
    <p:sldId id="273" r:id="rId30"/>
    <p:sldId id="261" r:id="rId31"/>
    <p:sldId id="268" r:id="rId32"/>
    <p:sldId id="269" r:id="rId33"/>
    <p:sldId id="289" r:id="rId34"/>
    <p:sldId id="290" r:id="rId35"/>
    <p:sldId id="292" r:id="rId36"/>
    <p:sldId id="293" r:id="rId37"/>
    <p:sldId id="291"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138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4"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ctr">
              <a:lnSpc>
                <a:spcPct val="100000"/>
              </a:lnSpc>
              <a:defRPr sz="5400" spc="-38"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38" y="4455620"/>
            <a:ext cx="7543800" cy="1143000"/>
          </a:xfrm>
        </p:spPr>
        <p:txBody>
          <a:bodyPr lIns="91440" rIns="91440">
            <a:normAutofit/>
          </a:bodyPr>
          <a:lstStyle>
            <a:lvl1pPr marL="0" indent="0" algn="ctr">
              <a:buNone/>
              <a:defRPr sz="2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C3F5E1-8BEB-46F8-B0C6-3051342B5E98}"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620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C3F5E1-8BEB-46F8-B0C6-3051342B5E98}" type="slidenum">
              <a:rPr lang="en-US" smtClean="0"/>
              <a:t>‹#›</a:t>
            </a:fld>
            <a:endParaRPr lang="en-US"/>
          </a:p>
        </p:txBody>
      </p:sp>
    </p:spTree>
    <p:extLst>
      <p:ext uri="{BB962C8B-B14F-4D97-AF65-F5344CB8AC3E}">
        <p14:creationId xmlns:p14="http://schemas.microsoft.com/office/powerpoint/2010/main" val="3061053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2384"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6" y="414783"/>
            <a:ext cx="1971675"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2" y="414778"/>
            <a:ext cx="5800725"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C3F5E1-8BEB-46F8-B0C6-3051342B5E98}" type="slidenum">
              <a:rPr lang="en-US" smtClean="0"/>
              <a:t>‹#›</a:t>
            </a:fld>
            <a:endParaRPr lang="en-US"/>
          </a:p>
        </p:txBody>
      </p:sp>
    </p:spTree>
    <p:extLst>
      <p:ext uri="{BB962C8B-B14F-4D97-AF65-F5344CB8AC3E}">
        <p14:creationId xmlns:p14="http://schemas.microsoft.com/office/powerpoint/2010/main" val="472770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8"/>
            <a:ext cx="7543800" cy="700949"/>
          </a:xfrm>
        </p:spPr>
        <p:txBody>
          <a:bodyPr/>
          <a:lstStyle>
            <a:lvl1pPr marL="0">
              <a:defRPr sz="28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marL="502920" indent="-457200">
              <a:lnSpc>
                <a:spcPct val="110000"/>
              </a:lnSpc>
              <a:buFont typeface="Wingdings" panose="05000000000000000000" pitchFamily="2" charset="2"/>
              <a:buChar char="l"/>
              <a:defRPr sz="2400"/>
            </a:lvl1pPr>
            <a:lvl2pPr marL="868680" indent="-365760">
              <a:lnSpc>
                <a:spcPct val="110000"/>
              </a:lnSpc>
              <a:buFont typeface="Wingdings" panose="05000000000000000000" pitchFamily="2" charset="2"/>
              <a:buChar char="n"/>
              <a:defRPr sz="2000"/>
            </a:lvl2pPr>
            <a:lvl3pPr>
              <a:defRPr sz="1600"/>
            </a:lvl3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sz="1600" baseline="0"/>
            </a:lvl1pPr>
          </a:lstStyle>
          <a:p>
            <a:endParaRPr lang="en-US" dirty="0"/>
          </a:p>
        </p:txBody>
      </p:sp>
      <p:sp>
        <p:nvSpPr>
          <p:cNvPr id="5" name="Footer Placeholder 4"/>
          <p:cNvSpPr>
            <a:spLocks noGrp="1"/>
          </p:cNvSpPr>
          <p:nvPr>
            <p:ph type="ftr" sz="quarter" idx="11"/>
          </p:nvPr>
        </p:nvSpPr>
        <p:spPr/>
        <p:txBody>
          <a:bodyPr/>
          <a:lstStyle>
            <a:lvl1pPr>
              <a:defRPr sz="1600" baseline="0"/>
            </a:lvl1pPr>
          </a:lstStyle>
          <a:p>
            <a:endParaRPr lang="en-US" dirty="0"/>
          </a:p>
        </p:txBody>
      </p:sp>
      <p:sp>
        <p:nvSpPr>
          <p:cNvPr id="6" name="Slide Number Placeholder 5"/>
          <p:cNvSpPr>
            <a:spLocks noGrp="1"/>
          </p:cNvSpPr>
          <p:nvPr>
            <p:ph type="sldNum" sz="quarter" idx="12"/>
          </p:nvPr>
        </p:nvSpPr>
        <p:spPr/>
        <p:txBody>
          <a:bodyPr/>
          <a:lstStyle>
            <a:lvl1pPr>
              <a:defRPr sz="1600"/>
            </a:lvl1pPr>
          </a:lstStyle>
          <a:p>
            <a:fld id="{03C3F5E1-8BEB-46F8-B0C6-3051342B5E98}" type="slidenum">
              <a:rPr lang="en-US" smtClean="0"/>
              <a:pPr/>
              <a:t>‹#›</a:t>
            </a:fld>
            <a:endParaRPr lang="en-US" dirty="0"/>
          </a:p>
        </p:txBody>
      </p:sp>
    </p:spTree>
    <p:extLst>
      <p:ext uri="{BB962C8B-B14F-4D97-AF65-F5344CB8AC3E}">
        <p14:creationId xmlns:p14="http://schemas.microsoft.com/office/powerpoint/2010/main" val="2528516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4"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405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C3F5E1-8BEB-46F8-B0C6-3051342B5E98}"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801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8"/>
            <a:ext cx="7543800" cy="700949"/>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2959" y="1194816"/>
            <a:ext cx="3703320" cy="467427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63440" y="1194821"/>
            <a:ext cx="3703320" cy="46742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C3F5E1-8BEB-46F8-B0C6-3051342B5E98}" type="slidenum">
              <a:rPr lang="en-US" smtClean="0"/>
              <a:t>‹#›</a:t>
            </a:fld>
            <a:endParaRPr lang="en-US"/>
          </a:p>
        </p:txBody>
      </p:sp>
    </p:spTree>
    <p:extLst>
      <p:ext uri="{BB962C8B-B14F-4D97-AF65-F5344CB8AC3E}">
        <p14:creationId xmlns:p14="http://schemas.microsoft.com/office/powerpoint/2010/main" val="1347931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8"/>
            <a:ext cx="7543800" cy="70094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187684"/>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822960" y="2124098"/>
            <a:ext cx="3703320" cy="383643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63440" y="1199876"/>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63440" y="2124098"/>
            <a:ext cx="3703320" cy="383643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3C3F5E1-8BEB-46F8-B0C6-3051342B5E98}" type="slidenum">
              <a:rPr lang="en-US" smtClean="0"/>
              <a:t>‹#›</a:t>
            </a:fld>
            <a:endParaRPr lang="en-US"/>
          </a:p>
        </p:txBody>
      </p:sp>
    </p:spTree>
    <p:extLst>
      <p:ext uri="{BB962C8B-B14F-4D97-AF65-F5344CB8AC3E}">
        <p14:creationId xmlns:p14="http://schemas.microsoft.com/office/powerpoint/2010/main" val="224444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3C3F5E1-8BEB-46F8-B0C6-3051342B5E98}" type="slidenum">
              <a:rPr lang="en-US" smtClean="0"/>
              <a:t>‹#›</a:t>
            </a:fld>
            <a:endParaRPr lang="en-US"/>
          </a:p>
        </p:txBody>
      </p:sp>
    </p:spTree>
    <p:extLst>
      <p:ext uri="{BB962C8B-B14F-4D97-AF65-F5344CB8AC3E}">
        <p14:creationId xmlns:p14="http://schemas.microsoft.com/office/powerpoint/2010/main" val="554452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4"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solidFill>
                <a:schemeClr val="tx1"/>
              </a:solidFill>
            </a:endParaRPr>
          </a:p>
        </p:txBody>
      </p:sp>
      <p:sp>
        <p:nvSpPr>
          <p:cNvPr id="9" name="Slide Number Placeholder 8"/>
          <p:cNvSpPr>
            <a:spLocks noGrp="1"/>
          </p:cNvSpPr>
          <p:nvPr>
            <p:ph type="sldNum" sz="quarter" idx="12"/>
          </p:nvPr>
        </p:nvSpPr>
        <p:spPr/>
        <p:txBody>
          <a:bodyPr/>
          <a:lstStyle/>
          <a:p>
            <a:fld id="{03C3F5E1-8BEB-46F8-B0C6-3051342B5E98}" type="slidenum">
              <a:rPr lang="en-US" smtClean="0"/>
              <a:t>‹#›</a:t>
            </a:fld>
            <a:endParaRPr lang="en-US" dirty="0"/>
          </a:p>
        </p:txBody>
      </p:sp>
    </p:spTree>
    <p:extLst>
      <p:ext uri="{BB962C8B-B14F-4D97-AF65-F5344CB8AC3E}">
        <p14:creationId xmlns:p14="http://schemas.microsoft.com/office/powerpoint/2010/main" val="3771095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5"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27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a:xfrm>
            <a:off x="349136" y="6459790"/>
            <a:ext cx="1963883" cy="365125"/>
          </a:xfrm>
        </p:spPr>
        <p:txBody>
          <a:bodyPr/>
          <a:lstStyle>
            <a:lvl1pPr algn="l">
              <a:defRPr/>
            </a:lvl1pPr>
          </a:lstStyle>
          <a:p>
            <a:endParaRPr lang="en-US" dirty="0"/>
          </a:p>
        </p:txBody>
      </p:sp>
      <p:sp>
        <p:nvSpPr>
          <p:cNvPr id="6" name="Footer Placeholder 5"/>
          <p:cNvSpPr>
            <a:spLocks noGrp="1"/>
          </p:cNvSpPr>
          <p:nvPr>
            <p:ph type="ftr" sz="quarter" idx="11"/>
          </p:nvPr>
        </p:nvSpPr>
        <p:spPr>
          <a:xfrm>
            <a:off x="3600450" y="6459790"/>
            <a:ext cx="3486150" cy="365125"/>
          </a:xfrm>
        </p:spPr>
        <p:txBody>
          <a:bodyPr/>
          <a:lstStyle>
            <a:lvl1pPr algn="l">
              <a:defRPr>
                <a:solidFill>
                  <a:schemeClr val="tx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03C3F5E1-8BEB-46F8-B0C6-3051342B5E98}" type="slidenum">
              <a:rPr lang="en-US" smtClean="0"/>
              <a:pPr/>
              <a:t>‹#›</a:t>
            </a:fld>
            <a:endParaRPr lang="en-US" dirty="0"/>
          </a:p>
        </p:txBody>
      </p:sp>
    </p:spTree>
    <p:extLst>
      <p:ext uri="{BB962C8B-B14F-4D97-AF65-F5344CB8AC3E}">
        <p14:creationId xmlns:p14="http://schemas.microsoft.com/office/powerpoint/2010/main" val="672265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2" y="4982497"/>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4948" cy="822960"/>
          </a:xfrm>
        </p:spPr>
        <p:txBody>
          <a:bodyPr lIns="91440" tIns="0" rIns="91440" bIns="0" anchor="b">
            <a:noAutofit/>
          </a:bodyPr>
          <a:lstStyle>
            <a:lvl1pPr>
              <a:defRPr sz="27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4" y="0"/>
            <a:ext cx="9143989" cy="4915076"/>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822960" y="5907023"/>
            <a:ext cx="7584948"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C3F5E1-8BEB-46F8-B0C6-3051342B5E98}" type="slidenum">
              <a:rPr lang="en-US" smtClean="0"/>
              <a:t>‹#›</a:t>
            </a:fld>
            <a:endParaRPr lang="en-US"/>
          </a:p>
        </p:txBody>
      </p:sp>
    </p:spTree>
    <p:extLst>
      <p:ext uri="{BB962C8B-B14F-4D97-AF65-F5344CB8AC3E}">
        <p14:creationId xmlns:p14="http://schemas.microsoft.com/office/powerpoint/2010/main" val="3683220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707530"/>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207008"/>
            <a:ext cx="7543800" cy="4662086"/>
          </a:xfrm>
          <a:prstGeom prst="rect">
            <a:avLst/>
          </a:prstGeom>
        </p:spPr>
        <p:txBody>
          <a:bodyPr vert="horz" lIns="0" tIns="45720" rIns="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822963" y="6459790"/>
            <a:ext cx="1854203" cy="365125"/>
          </a:xfrm>
          <a:prstGeom prst="rect">
            <a:avLst/>
          </a:prstGeom>
        </p:spPr>
        <p:txBody>
          <a:bodyPr vert="horz" lIns="91440" tIns="45720" rIns="91440" bIns="45720" rtlCol="0" anchor="ctr"/>
          <a:lstStyle>
            <a:lvl1pPr algn="l">
              <a:defRPr sz="1600">
                <a:solidFill>
                  <a:schemeClr val="tx1"/>
                </a:solidFill>
              </a:defRPr>
            </a:lvl1pPr>
          </a:lstStyle>
          <a:p>
            <a:endParaRPr lang="en-US" dirty="0"/>
          </a:p>
        </p:txBody>
      </p:sp>
      <p:sp>
        <p:nvSpPr>
          <p:cNvPr id="5" name="Footer Placeholder 4"/>
          <p:cNvSpPr>
            <a:spLocks noGrp="1"/>
          </p:cNvSpPr>
          <p:nvPr>
            <p:ph type="ftr" sz="quarter" idx="3"/>
          </p:nvPr>
        </p:nvSpPr>
        <p:spPr>
          <a:xfrm>
            <a:off x="2764640" y="6459790"/>
            <a:ext cx="3617103" cy="365125"/>
          </a:xfrm>
          <a:prstGeom prst="rect">
            <a:avLst/>
          </a:prstGeom>
        </p:spPr>
        <p:txBody>
          <a:bodyPr vert="horz" lIns="91440" tIns="45720" rIns="91440" bIns="45720" rtlCol="0" anchor="ctr"/>
          <a:lstStyle>
            <a:lvl1pPr algn="ctr">
              <a:defRPr sz="1600" cap="all"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425346" y="6459790"/>
            <a:ext cx="984019" cy="365125"/>
          </a:xfrm>
          <a:prstGeom prst="rect">
            <a:avLst/>
          </a:prstGeom>
        </p:spPr>
        <p:txBody>
          <a:bodyPr vert="horz" lIns="91440" tIns="45720" rIns="91440" bIns="45720" rtlCol="0" anchor="ctr"/>
          <a:lstStyle>
            <a:lvl1pPr algn="r">
              <a:defRPr sz="1600">
                <a:solidFill>
                  <a:schemeClr val="tx1"/>
                </a:solidFill>
              </a:defRPr>
            </a:lvl1pPr>
          </a:lstStyle>
          <a:p>
            <a:fld id="{03C3F5E1-8BEB-46F8-B0C6-3051342B5E98}" type="slidenum">
              <a:rPr lang="en-US" smtClean="0"/>
              <a:pPr/>
              <a:t>‹#›</a:t>
            </a:fld>
            <a:endParaRPr lang="en-US" dirty="0"/>
          </a:p>
        </p:txBody>
      </p:sp>
      <p:cxnSp>
        <p:nvCxnSpPr>
          <p:cNvPr id="10" name="Straight Connector 9"/>
          <p:cNvCxnSpPr/>
          <p:nvPr/>
        </p:nvCxnSpPr>
        <p:spPr>
          <a:xfrm>
            <a:off x="773229" y="994133"/>
            <a:ext cx="7680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5821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85000"/>
        </a:lnSpc>
        <a:spcBef>
          <a:spcPct val="0"/>
        </a:spcBef>
        <a:buNone/>
        <a:defRPr sz="2800" kern="1200" spc="-38" baseline="0">
          <a:solidFill>
            <a:schemeClr val="tx1">
              <a:lumMod val="75000"/>
              <a:lumOff val="25000"/>
            </a:schemeClr>
          </a:solidFill>
          <a:latin typeface="+mj-lt"/>
          <a:ea typeface="+mj-ea"/>
          <a:cs typeface="+mj-cs"/>
        </a:defRPr>
      </a:lvl1pPr>
    </p:titleStyle>
    <p:bodyStyle>
      <a:lvl1pPr marL="91440" indent="-68580" algn="l" defTabSz="685800" rtl="0" eaLnBrk="1" latinLnBrk="0" hangingPunct="1">
        <a:lnSpc>
          <a:spcPct val="110000"/>
        </a:lnSpc>
        <a:spcBef>
          <a:spcPts val="900"/>
        </a:spcBef>
        <a:spcAft>
          <a:spcPts val="15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20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5A5D13-B09B-4D83-ACB3-017E28902A61}"/>
              </a:ext>
            </a:extLst>
          </p:cNvPr>
          <p:cNvSpPr>
            <a:spLocks noGrp="1"/>
          </p:cNvSpPr>
          <p:nvPr>
            <p:ph type="ctrTitle"/>
          </p:nvPr>
        </p:nvSpPr>
        <p:spPr>
          <a:xfrm>
            <a:off x="822960" y="3538188"/>
            <a:ext cx="7543800" cy="776359"/>
          </a:xfrm>
        </p:spPr>
        <p:txBody>
          <a:bodyPr>
            <a:normAutofit fontScale="90000"/>
          </a:bodyPr>
          <a:lstStyle/>
          <a:p>
            <a:r>
              <a:rPr lang="zh-CN" altLang="en-US" sz="4800" dirty="0"/>
              <a:t>中国足球协会超级联赛介绍</a:t>
            </a:r>
          </a:p>
        </p:txBody>
      </p:sp>
      <p:sp>
        <p:nvSpPr>
          <p:cNvPr id="3" name="副标题 2">
            <a:extLst>
              <a:ext uri="{FF2B5EF4-FFF2-40B4-BE49-F238E27FC236}">
                <a16:creationId xmlns:a16="http://schemas.microsoft.com/office/drawing/2014/main" id="{6990BC44-7225-4783-A337-3E7F1B62469A}"/>
              </a:ext>
            </a:extLst>
          </p:cNvPr>
          <p:cNvSpPr>
            <a:spLocks noGrp="1"/>
          </p:cNvSpPr>
          <p:nvPr>
            <p:ph type="subTitle" idx="1"/>
          </p:nvPr>
        </p:nvSpPr>
        <p:spPr>
          <a:xfrm>
            <a:off x="822960" y="4643022"/>
            <a:ext cx="7543800" cy="1118587"/>
          </a:xfrm>
        </p:spPr>
        <p:txBody>
          <a:bodyPr>
            <a:normAutofit lnSpcReduction="10000"/>
          </a:bodyPr>
          <a:lstStyle/>
          <a:p>
            <a:r>
              <a:rPr lang="zh-CN" altLang="en-US" dirty="0"/>
              <a:t>汇报人：何惠民</a:t>
            </a:r>
            <a:endParaRPr lang="en-US" altLang="zh-CN" dirty="0"/>
          </a:p>
          <a:p>
            <a:r>
              <a:rPr lang="en-US" altLang="zh-CN" dirty="0"/>
              <a:t>2022</a:t>
            </a:r>
            <a:r>
              <a:rPr lang="zh-CN" altLang="en-US" dirty="0"/>
              <a:t>年</a:t>
            </a:r>
            <a:r>
              <a:rPr lang="en-US" altLang="zh-CN" dirty="0"/>
              <a:t>3</a:t>
            </a:r>
            <a:r>
              <a:rPr lang="zh-CN" altLang="en-US" dirty="0"/>
              <a:t>月</a:t>
            </a:r>
            <a:r>
              <a:rPr lang="en-US" altLang="zh-CN" dirty="0"/>
              <a:t>30</a:t>
            </a:r>
            <a:r>
              <a:rPr lang="zh-CN" altLang="en-US" dirty="0"/>
              <a:t>日</a:t>
            </a:r>
          </a:p>
        </p:txBody>
      </p:sp>
      <p:pic>
        <p:nvPicPr>
          <p:cNvPr id="5" name="图片 4">
            <a:extLst>
              <a:ext uri="{FF2B5EF4-FFF2-40B4-BE49-F238E27FC236}">
                <a16:creationId xmlns:a16="http://schemas.microsoft.com/office/drawing/2014/main" id="{2F1BB396-8B4C-41CA-83DC-07BFDFAC9E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81" y="250943"/>
            <a:ext cx="7803472" cy="3178057"/>
          </a:xfrm>
          <a:prstGeom prst="rect">
            <a:avLst/>
          </a:prstGeom>
        </p:spPr>
      </p:pic>
    </p:spTree>
    <p:extLst>
      <p:ext uri="{BB962C8B-B14F-4D97-AF65-F5344CB8AC3E}">
        <p14:creationId xmlns:p14="http://schemas.microsoft.com/office/powerpoint/2010/main" val="2401519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EE4749-B2D8-4963-A724-F509BF53499B}"/>
              </a:ext>
            </a:extLst>
          </p:cNvPr>
          <p:cNvSpPr>
            <a:spLocks noGrp="1"/>
          </p:cNvSpPr>
          <p:nvPr>
            <p:ph type="title"/>
          </p:nvPr>
        </p:nvSpPr>
        <p:spPr/>
        <p:txBody>
          <a:bodyPr/>
          <a:lstStyle/>
          <a:p>
            <a:r>
              <a:rPr lang="zh-CN" altLang="en-US" dirty="0"/>
              <a:t>二、赛事规则</a:t>
            </a:r>
          </a:p>
        </p:txBody>
      </p:sp>
      <p:sp>
        <p:nvSpPr>
          <p:cNvPr id="3" name="内容占位符 2">
            <a:extLst>
              <a:ext uri="{FF2B5EF4-FFF2-40B4-BE49-F238E27FC236}">
                <a16:creationId xmlns:a16="http://schemas.microsoft.com/office/drawing/2014/main" id="{FF3492E5-0807-4F8D-A15C-BC4E5BF8BDDA}"/>
              </a:ext>
            </a:extLst>
          </p:cNvPr>
          <p:cNvSpPr>
            <a:spLocks noGrp="1"/>
          </p:cNvSpPr>
          <p:nvPr>
            <p:ph idx="1"/>
          </p:nvPr>
        </p:nvSpPr>
        <p:spPr/>
        <p:txBody>
          <a:bodyPr/>
          <a:lstStyle/>
          <a:p>
            <a:r>
              <a:rPr lang="en-US" altLang="zh-CN" dirty="0"/>
              <a:t>6.</a:t>
            </a:r>
            <a:r>
              <a:rPr lang="zh-CN" altLang="en-US" dirty="0"/>
              <a:t>相关说明：</a:t>
            </a:r>
            <a:endParaRPr lang="en-US" altLang="zh-CN" dirty="0"/>
          </a:p>
          <a:p>
            <a:pPr marL="45720" indent="0">
              <a:buNone/>
            </a:pPr>
            <a:r>
              <a:rPr lang="zh-CN" altLang="en-US" dirty="0"/>
              <a:t>（</a:t>
            </a:r>
            <a:r>
              <a:rPr lang="en-US" altLang="zh-CN" dirty="0"/>
              <a:t>1</a:t>
            </a:r>
            <a:r>
              <a:rPr lang="zh-CN" altLang="en-US" dirty="0"/>
              <a:t>）</a:t>
            </a:r>
            <a:r>
              <a:rPr lang="zh-CN" altLang="en-US" b="0" i="0" dirty="0">
                <a:solidFill>
                  <a:srgbClr val="333333"/>
                </a:solidFill>
                <a:effectLst/>
                <a:latin typeface="Helvetica Neue"/>
              </a:rPr>
              <a:t>双循环赛制 ：双循环是所有参加比赛的队均能相遇两次，最后按各队在两个循环的全部比赛中的积分排列名词。如果是</a:t>
            </a:r>
            <a:r>
              <a:rPr lang="en-US" altLang="zh-CN" b="0" i="0" dirty="0">
                <a:solidFill>
                  <a:srgbClr val="333333"/>
                </a:solidFill>
                <a:effectLst/>
                <a:latin typeface="Helvetica Neue"/>
              </a:rPr>
              <a:t>N</a:t>
            </a:r>
            <a:r>
              <a:rPr lang="zh-CN" altLang="en-US" b="0" i="0" dirty="0">
                <a:solidFill>
                  <a:srgbClr val="333333"/>
                </a:solidFill>
                <a:effectLst/>
                <a:latin typeface="Helvetica Neue"/>
              </a:rPr>
              <a:t>支球队，比赛场数共为</a:t>
            </a:r>
            <a:r>
              <a:rPr lang="en-US" altLang="zh-CN" b="0" i="0" dirty="0">
                <a:solidFill>
                  <a:srgbClr val="333333"/>
                </a:solidFill>
                <a:effectLst/>
                <a:latin typeface="Helvetica Neue"/>
              </a:rPr>
              <a:t>N</a:t>
            </a:r>
            <a:r>
              <a:rPr lang="zh-CN" altLang="en-US" b="0" i="0" dirty="0">
                <a:solidFill>
                  <a:srgbClr val="333333"/>
                </a:solidFill>
                <a:effectLst/>
                <a:latin typeface="Helvetica Neue"/>
              </a:rPr>
              <a:t>（</a:t>
            </a:r>
            <a:r>
              <a:rPr lang="en-US" altLang="zh-CN" b="0" i="0" dirty="0">
                <a:solidFill>
                  <a:srgbClr val="333333"/>
                </a:solidFill>
                <a:effectLst/>
                <a:latin typeface="Helvetica Neue"/>
              </a:rPr>
              <a:t>N-1</a:t>
            </a:r>
            <a:r>
              <a:rPr lang="zh-CN" altLang="en-US" b="0" i="0" dirty="0">
                <a:solidFill>
                  <a:srgbClr val="333333"/>
                </a:solidFill>
                <a:effectLst/>
                <a:latin typeface="Helvetica Neue"/>
              </a:rPr>
              <a:t>）场</a:t>
            </a:r>
            <a:endParaRPr lang="en-US" altLang="zh-CN" b="0" i="0" dirty="0">
              <a:solidFill>
                <a:srgbClr val="333333"/>
              </a:solidFill>
              <a:effectLst/>
              <a:latin typeface="Helvetica Neue"/>
            </a:endParaRPr>
          </a:p>
          <a:p>
            <a:pPr marL="45720" indent="0">
              <a:buNone/>
            </a:pPr>
            <a:r>
              <a:rPr lang="zh-CN" altLang="en-US" dirty="0">
                <a:solidFill>
                  <a:srgbClr val="333333"/>
                </a:solidFill>
                <a:latin typeface="Helvetica Neue"/>
              </a:rPr>
              <a:t>（</a:t>
            </a:r>
            <a:r>
              <a:rPr lang="en-US" altLang="zh-CN" dirty="0">
                <a:solidFill>
                  <a:srgbClr val="333333"/>
                </a:solidFill>
                <a:latin typeface="Helvetica Neue"/>
              </a:rPr>
              <a:t>2</a:t>
            </a:r>
            <a:r>
              <a:rPr lang="zh-CN" altLang="en-US" dirty="0">
                <a:solidFill>
                  <a:srgbClr val="333333"/>
                </a:solidFill>
                <a:latin typeface="Helvetica Neue"/>
              </a:rPr>
              <a:t>）</a:t>
            </a:r>
            <a:r>
              <a:rPr lang="zh-CN" altLang="en-US" b="0" i="0" dirty="0">
                <a:solidFill>
                  <a:srgbClr val="333333"/>
                </a:solidFill>
                <a:effectLst/>
                <a:latin typeface="arial" panose="020B0604020202020204" pitchFamily="34" charset="0"/>
              </a:rPr>
              <a:t>根据“蛇形排列”分组：</a:t>
            </a:r>
            <a:endParaRPr lang="en-US" altLang="zh-CN" b="0" i="0" dirty="0">
              <a:solidFill>
                <a:srgbClr val="333333"/>
              </a:solidFill>
              <a:effectLst/>
              <a:latin typeface="arial" panose="020B0604020202020204" pitchFamily="34" charset="0"/>
            </a:endParaRPr>
          </a:p>
          <a:p>
            <a:pPr marL="45720" indent="0">
              <a:buNone/>
            </a:pPr>
            <a:r>
              <a:rPr lang="zh-CN" altLang="en-US" b="0" i="0" dirty="0">
                <a:solidFill>
                  <a:srgbClr val="333333"/>
                </a:solidFill>
                <a:effectLst/>
                <a:latin typeface="arial" panose="020B0604020202020204" pitchFamily="34" charset="0"/>
              </a:rPr>
              <a:t>上赛季联赛排名第</a:t>
            </a:r>
            <a:r>
              <a:rPr lang="en-US" altLang="zh-CN" b="0" i="0" dirty="0">
                <a:solidFill>
                  <a:srgbClr val="333333"/>
                </a:solidFill>
                <a:effectLst/>
                <a:latin typeface="arial" panose="020B0604020202020204" pitchFamily="34" charset="0"/>
              </a:rPr>
              <a:t>1</a:t>
            </a:r>
            <a:r>
              <a:rPr lang="zh-CN" altLang="en-US" b="0" i="0" dirty="0">
                <a:solidFill>
                  <a:srgbClr val="333333"/>
                </a:solidFill>
                <a:effectLst/>
                <a:latin typeface="arial" panose="020B0604020202020204" pitchFamily="34" charset="0"/>
              </a:rPr>
              <a:t>、第</a:t>
            </a:r>
            <a:r>
              <a:rPr lang="en-US" altLang="zh-CN" b="0" i="0" dirty="0">
                <a:solidFill>
                  <a:srgbClr val="333333"/>
                </a:solidFill>
                <a:effectLst/>
                <a:latin typeface="arial" panose="020B0604020202020204" pitchFamily="34" charset="0"/>
              </a:rPr>
              <a:t>4</a:t>
            </a:r>
            <a:r>
              <a:rPr lang="zh-CN" altLang="en-US" b="0" i="0" dirty="0">
                <a:solidFill>
                  <a:srgbClr val="333333"/>
                </a:solidFill>
                <a:effectLst/>
                <a:latin typeface="arial" panose="020B0604020202020204" pitchFamily="34" charset="0"/>
              </a:rPr>
              <a:t>、第</a:t>
            </a:r>
            <a:r>
              <a:rPr lang="en-US" altLang="zh-CN" b="0" i="0" dirty="0">
                <a:solidFill>
                  <a:srgbClr val="333333"/>
                </a:solidFill>
                <a:effectLst/>
                <a:latin typeface="arial" panose="020B0604020202020204" pitchFamily="34" charset="0"/>
              </a:rPr>
              <a:t>5</a:t>
            </a:r>
            <a:r>
              <a:rPr lang="zh-CN" altLang="en-US" b="0" i="0" dirty="0">
                <a:solidFill>
                  <a:srgbClr val="333333"/>
                </a:solidFill>
                <a:effectLst/>
                <a:latin typeface="arial" panose="020B0604020202020204" pitchFamily="34" charset="0"/>
              </a:rPr>
              <a:t>、第</a:t>
            </a:r>
            <a:r>
              <a:rPr lang="en-US" altLang="zh-CN" b="0" i="0" dirty="0">
                <a:solidFill>
                  <a:srgbClr val="333333"/>
                </a:solidFill>
                <a:effectLst/>
                <a:latin typeface="arial" panose="020B0604020202020204" pitchFamily="34" charset="0"/>
              </a:rPr>
              <a:t>8</a:t>
            </a:r>
            <a:r>
              <a:rPr lang="zh-CN" altLang="en-US" b="0" i="0" dirty="0">
                <a:solidFill>
                  <a:srgbClr val="333333"/>
                </a:solidFill>
                <a:effectLst/>
                <a:latin typeface="arial" panose="020B0604020202020204" pitchFamily="34" charset="0"/>
              </a:rPr>
              <a:t>、第</a:t>
            </a:r>
            <a:r>
              <a:rPr lang="en-US" altLang="zh-CN" b="0" i="0" dirty="0">
                <a:solidFill>
                  <a:srgbClr val="333333"/>
                </a:solidFill>
                <a:effectLst/>
                <a:latin typeface="arial" panose="020B0604020202020204" pitchFamily="34" charset="0"/>
              </a:rPr>
              <a:t>9</a:t>
            </a:r>
            <a:r>
              <a:rPr lang="zh-CN" altLang="en-US" b="0" i="0" dirty="0">
                <a:solidFill>
                  <a:srgbClr val="333333"/>
                </a:solidFill>
                <a:effectLst/>
                <a:latin typeface="arial" panose="020B0604020202020204" pitchFamily="34" charset="0"/>
              </a:rPr>
              <a:t>、第</a:t>
            </a:r>
            <a:r>
              <a:rPr lang="en-US" altLang="zh-CN" b="0" i="0" dirty="0">
                <a:solidFill>
                  <a:srgbClr val="333333"/>
                </a:solidFill>
                <a:effectLst/>
                <a:latin typeface="arial" panose="020B0604020202020204" pitchFamily="34" charset="0"/>
              </a:rPr>
              <a:t>12</a:t>
            </a:r>
            <a:r>
              <a:rPr lang="zh-CN" altLang="en-US" b="0" i="0" dirty="0">
                <a:solidFill>
                  <a:srgbClr val="333333"/>
                </a:solidFill>
                <a:effectLst/>
                <a:latin typeface="arial" panose="020B0604020202020204" pitchFamily="34" charset="0"/>
              </a:rPr>
              <a:t>、第</a:t>
            </a:r>
            <a:r>
              <a:rPr lang="en-US" altLang="zh-CN" b="0" i="0" dirty="0">
                <a:solidFill>
                  <a:srgbClr val="333333"/>
                </a:solidFill>
                <a:effectLst/>
                <a:latin typeface="arial" panose="020B0604020202020204" pitchFamily="34" charset="0"/>
              </a:rPr>
              <a:t>13</a:t>
            </a:r>
            <a:r>
              <a:rPr lang="zh-CN" altLang="en-US" b="0" i="0" dirty="0">
                <a:solidFill>
                  <a:srgbClr val="333333"/>
                </a:solidFill>
                <a:effectLst/>
                <a:latin typeface="arial" panose="020B0604020202020204" pitchFamily="34" charset="0"/>
              </a:rPr>
              <a:t>、第</a:t>
            </a:r>
            <a:r>
              <a:rPr lang="en-US" altLang="zh-CN" b="0" i="0" dirty="0">
                <a:solidFill>
                  <a:srgbClr val="333333"/>
                </a:solidFill>
                <a:effectLst/>
                <a:latin typeface="arial" panose="020B0604020202020204" pitchFamily="34" charset="0"/>
              </a:rPr>
              <a:t>16</a:t>
            </a:r>
            <a:r>
              <a:rPr lang="zh-CN" altLang="en-US" b="0" i="0" dirty="0">
                <a:solidFill>
                  <a:srgbClr val="333333"/>
                </a:solidFill>
                <a:effectLst/>
                <a:latin typeface="arial" panose="020B0604020202020204" pitchFamily="34" charset="0"/>
              </a:rPr>
              <a:t>进入一组</a:t>
            </a:r>
            <a:endParaRPr lang="en-US" altLang="zh-CN" b="0" i="0" dirty="0">
              <a:solidFill>
                <a:srgbClr val="333333"/>
              </a:solidFill>
              <a:effectLst/>
              <a:latin typeface="arial" panose="020B0604020202020204" pitchFamily="34" charset="0"/>
            </a:endParaRPr>
          </a:p>
          <a:p>
            <a:pPr marL="45720" indent="0">
              <a:buNone/>
            </a:pPr>
            <a:r>
              <a:rPr lang="zh-CN" altLang="en-US" b="0" i="0" dirty="0">
                <a:solidFill>
                  <a:srgbClr val="333333"/>
                </a:solidFill>
                <a:effectLst/>
                <a:latin typeface="arial" panose="020B0604020202020204" pitchFamily="34" charset="0"/>
              </a:rPr>
              <a:t>上赛季联赛排名第</a:t>
            </a:r>
            <a:r>
              <a:rPr lang="en-US" altLang="zh-CN" b="0" i="0" dirty="0">
                <a:solidFill>
                  <a:srgbClr val="333333"/>
                </a:solidFill>
                <a:effectLst/>
                <a:latin typeface="arial" panose="020B0604020202020204" pitchFamily="34" charset="0"/>
              </a:rPr>
              <a:t>2</a:t>
            </a:r>
            <a:r>
              <a:rPr lang="zh-CN" altLang="en-US" b="0" i="0" dirty="0">
                <a:solidFill>
                  <a:srgbClr val="333333"/>
                </a:solidFill>
                <a:effectLst/>
                <a:latin typeface="arial" panose="020B0604020202020204" pitchFamily="34" charset="0"/>
              </a:rPr>
              <a:t>、第</a:t>
            </a:r>
            <a:r>
              <a:rPr lang="en-US" altLang="zh-CN" b="0" i="0" dirty="0">
                <a:solidFill>
                  <a:srgbClr val="333333"/>
                </a:solidFill>
                <a:effectLst/>
                <a:latin typeface="arial" panose="020B0604020202020204" pitchFamily="34" charset="0"/>
              </a:rPr>
              <a:t>3</a:t>
            </a:r>
            <a:r>
              <a:rPr lang="zh-CN" altLang="en-US" b="0" i="0" dirty="0">
                <a:solidFill>
                  <a:srgbClr val="333333"/>
                </a:solidFill>
                <a:effectLst/>
                <a:latin typeface="arial" panose="020B0604020202020204" pitchFamily="34" charset="0"/>
              </a:rPr>
              <a:t>、第</a:t>
            </a:r>
            <a:r>
              <a:rPr lang="en-US" altLang="zh-CN" b="0" i="0" dirty="0">
                <a:solidFill>
                  <a:srgbClr val="333333"/>
                </a:solidFill>
                <a:effectLst/>
                <a:latin typeface="arial" panose="020B0604020202020204" pitchFamily="34" charset="0"/>
              </a:rPr>
              <a:t>6</a:t>
            </a:r>
            <a:r>
              <a:rPr lang="zh-CN" altLang="en-US" b="0" i="0" dirty="0">
                <a:solidFill>
                  <a:srgbClr val="333333"/>
                </a:solidFill>
                <a:effectLst/>
                <a:latin typeface="arial" panose="020B0604020202020204" pitchFamily="34" charset="0"/>
              </a:rPr>
              <a:t>、第</a:t>
            </a:r>
            <a:r>
              <a:rPr lang="en-US" altLang="zh-CN" b="0" i="0" dirty="0">
                <a:solidFill>
                  <a:srgbClr val="333333"/>
                </a:solidFill>
                <a:effectLst/>
                <a:latin typeface="arial" panose="020B0604020202020204" pitchFamily="34" charset="0"/>
              </a:rPr>
              <a:t>7</a:t>
            </a:r>
            <a:r>
              <a:rPr lang="zh-CN" altLang="en-US" b="0" i="0" dirty="0">
                <a:solidFill>
                  <a:srgbClr val="333333"/>
                </a:solidFill>
                <a:effectLst/>
                <a:latin typeface="arial" panose="020B0604020202020204" pitchFamily="34" charset="0"/>
              </a:rPr>
              <a:t>、第</a:t>
            </a:r>
            <a:r>
              <a:rPr lang="en-US" altLang="zh-CN" b="0" i="0" dirty="0">
                <a:solidFill>
                  <a:srgbClr val="333333"/>
                </a:solidFill>
                <a:effectLst/>
                <a:latin typeface="arial" panose="020B0604020202020204" pitchFamily="34" charset="0"/>
              </a:rPr>
              <a:t>10</a:t>
            </a:r>
            <a:r>
              <a:rPr lang="zh-CN" altLang="en-US" b="0" i="0" dirty="0">
                <a:solidFill>
                  <a:srgbClr val="333333"/>
                </a:solidFill>
                <a:effectLst/>
                <a:latin typeface="arial" panose="020B0604020202020204" pitchFamily="34" charset="0"/>
              </a:rPr>
              <a:t>、第</a:t>
            </a:r>
            <a:r>
              <a:rPr lang="en-US" altLang="zh-CN" b="0" i="0" dirty="0">
                <a:solidFill>
                  <a:srgbClr val="333333"/>
                </a:solidFill>
                <a:effectLst/>
                <a:latin typeface="arial" panose="020B0604020202020204" pitchFamily="34" charset="0"/>
              </a:rPr>
              <a:t>11</a:t>
            </a:r>
            <a:r>
              <a:rPr lang="zh-CN" altLang="en-US" b="0" i="0" dirty="0">
                <a:solidFill>
                  <a:srgbClr val="333333"/>
                </a:solidFill>
                <a:effectLst/>
                <a:latin typeface="arial" panose="020B0604020202020204" pitchFamily="34" charset="0"/>
              </a:rPr>
              <a:t>、第</a:t>
            </a:r>
            <a:r>
              <a:rPr lang="en-US" altLang="zh-CN" b="0" i="0" dirty="0">
                <a:solidFill>
                  <a:srgbClr val="333333"/>
                </a:solidFill>
                <a:effectLst/>
                <a:latin typeface="arial" panose="020B0604020202020204" pitchFamily="34" charset="0"/>
              </a:rPr>
              <a:t>14</a:t>
            </a:r>
            <a:r>
              <a:rPr lang="zh-CN" altLang="en-US" b="0" i="0" dirty="0">
                <a:solidFill>
                  <a:srgbClr val="333333"/>
                </a:solidFill>
                <a:effectLst/>
                <a:latin typeface="arial" panose="020B0604020202020204" pitchFamily="34" charset="0"/>
              </a:rPr>
              <a:t>、第</a:t>
            </a:r>
            <a:r>
              <a:rPr lang="en-US" altLang="zh-CN" b="0" i="0" dirty="0">
                <a:solidFill>
                  <a:srgbClr val="333333"/>
                </a:solidFill>
                <a:effectLst/>
                <a:latin typeface="arial" panose="020B0604020202020204" pitchFamily="34" charset="0"/>
              </a:rPr>
              <a:t>15</a:t>
            </a:r>
            <a:r>
              <a:rPr lang="zh-CN" altLang="en-US" b="0" i="0" dirty="0">
                <a:solidFill>
                  <a:srgbClr val="333333"/>
                </a:solidFill>
                <a:effectLst/>
                <a:latin typeface="arial" panose="020B0604020202020204" pitchFamily="34" charset="0"/>
              </a:rPr>
              <a:t>则进入另一组</a:t>
            </a:r>
            <a:endParaRPr lang="en-US" altLang="zh-CN" dirty="0"/>
          </a:p>
          <a:p>
            <a:endParaRPr lang="zh-CN" altLang="en-US" dirty="0"/>
          </a:p>
        </p:txBody>
      </p:sp>
      <p:sp>
        <p:nvSpPr>
          <p:cNvPr id="6" name="灯片编号占位符 5">
            <a:extLst>
              <a:ext uri="{FF2B5EF4-FFF2-40B4-BE49-F238E27FC236}">
                <a16:creationId xmlns:a16="http://schemas.microsoft.com/office/drawing/2014/main" id="{FEA95E22-9D14-4E23-84AE-60EF5DDF18A0}"/>
              </a:ext>
            </a:extLst>
          </p:cNvPr>
          <p:cNvSpPr>
            <a:spLocks noGrp="1"/>
          </p:cNvSpPr>
          <p:nvPr>
            <p:ph type="sldNum" sz="quarter" idx="12"/>
          </p:nvPr>
        </p:nvSpPr>
        <p:spPr/>
        <p:txBody>
          <a:bodyPr/>
          <a:lstStyle/>
          <a:p>
            <a:fld id="{03C3F5E1-8BEB-46F8-B0C6-3051342B5E98}" type="slidenum">
              <a:rPr lang="en-US" smtClean="0"/>
              <a:pPr/>
              <a:t>10</a:t>
            </a:fld>
            <a:endParaRPr lang="en-US" dirty="0"/>
          </a:p>
        </p:txBody>
      </p:sp>
    </p:spTree>
    <p:extLst>
      <p:ext uri="{BB962C8B-B14F-4D97-AF65-F5344CB8AC3E}">
        <p14:creationId xmlns:p14="http://schemas.microsoft.com/office/powerpoint/2010/main" val="2593007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800513-1E44-48EF-9F44-E75A3AC907D4}"/>
              </a:ext>
            </a:extLst>
          </p:cNvPr>
          <p:cNvSpPr>
            <a:spLocks noGrp="1"/>
          </p:cNvSpPr>
          <p:nvPr>
            <p:ph type="title"/>
          </p:nvPr>
        </p:nvSpPr>
        <p:spPr/>
        <p:txBody>
          <a:bodyPr>
            <a:normAutofit fontScale="90000"/>
          </a:bodyPr>
          <a:lstStyle/>
          <a:p>
            <a:r>
              <a:rPr lang="zh-CN" altLang="en-US" dirty="0"/>
              <a:t>三、中超联赛典型俱乐部分析</a:t>
            </a:r>
            <a:br>
              <a:rPr lang="en-US" altLang="zh-CN" dirty="0"/>
            </a:br>
            <a:r>
              <a:rPr lang="en-US" altLang="zh-CN" dirty="0"/>
              <a:t>——</a:t>
            </a:r>
            <a:r>
              <a:rPr lang="zh-CN" altLang="en-US" dirty="0"/>
              <a:t>以广州恒大淘宝足球俱乐部为例</a:t>
            </a:r>
          </a:p>
        </p:txBody>
      </p:sp>
      <p:sp>
        <p:nvSpPr>
          <p:cNvPr id="3" name="内容占位符 2">
            <a:extLst>
              <a:ext uri="{FF2B5EF4-FFF2-40B4-BE49-F238E27FC236}">
                <a16:creationId xmlns:a16="http://schemas.microsoft.com/office/drawing/2014/main" id="{F86D2C99-151B-4695-B981-901EF48A6EB4}"/>
              </a:ext>
            </a:extLst>
          </p:cNvPr>
          <p:cNvSpPr>
            <a:spLocks noGrp="1"/>
          </p:cNvSpPr>
          <p:nvPr>
            <p:ph idx="1"/>
          </p:nvPr>
        </p:nvSpPr>
        <p:spPr/>
        <p:txBody>
          <a:bodyPr>
            <a:normAutofit/>
          </a:bodyPr>
          <a:lstStyle/>
          <a:p>
            <a:r>
              <a:rPr lang="en-US" altLang="zh-CN" dirty="0"/>
              <a:t>1.</a:t>
            </a:r>
            <a:r>
              <a:rPr lang="zh-CN" altLang="en-US" dirty="0"/>
              <a:t>起源：</a:t>
            </a:r>
            <a:endParaRPr lang="en-US" altLang="zh-CN" dirty="0"/>
          </a:p>
          <a:p>
            <a:pPr marL="45720" indent="0">
              <a:buNone/>
            </a:pPr>
            <a:r>
              <a:rPr lang="zh-CN" altLang="en-US" dirty="0"/>
              <a:t>（</a:t>
            </a:r>
            <a:r>
              <a:rPr lang="en-US" altLang="zh-CN" dirty="0"/>
              <a:t>1</a:t>
            </a:r>
            <a:r>
              <a:rPr lang="zh-CN" altLang="en-US" dirty="0"/>
              <a:t>）广州恒大淘宝足球俱乐部前身为</a:t>
            </a:r>
            <a:r>
              <a:rPr lang="en-US" altLang="zh-CN" dirty="0"/>
              <a:t>1954</a:t>
            </a:r>
            <a:r>
              <a:rPr lang="zh-CN" altLang="en-US" dirty="0"/>
              <a:t>年成立的广州足球队</a:t>
            </a:r>
            <a:endParaRPr lang="en-US" altLang="zh-CN" dirty="0"/>
          </a:p>
          <a:p>
            <a:pPr marL="45720" indent="0">
              <a:buNone/>
            </a:pPr>
            <a:r>
              <a:rPr lang="zh-CN" altLang="en-US" dirty="0"/>
              <a:t>（</a:t>
            </a:r>
            <a:r>
              <a:rPr lang="en-US" altLang="zh-CN" dirty="0"/>
              <a:t>2</a:t>
            </a:r>
            <a:r>
              <a:rPr lang="zh-CN" altLang="en-US" dirty="0"/>
              <a:t>） </a:t>
            </a:r>
            <a:r>
              <a:rPr lang="en-US" altLang="zh-CN" dirty="0"/>
              <a:t>2010</a:t>
            </a:r>
            <a:r>
              <a:rPr lang="zh-CN" altLang="en-US" dirty="0"/>
              <a:t>年，恒大地产以</a:t>
            </a:r>
            <a:r>
              <a:rPr lang="en-US" altLang="zh-CN" dirty="0"/>
              <a:t>1</a:t>
            </a:r>
            <a:r>
              <a:rPr lang="zh-CN" altLang="en-US" dirty="0"/>
              <a:t>亿元买下广州足球俱乐部</a:t>
            </a:r>
            <a:r>
              <a:rPr lang="en-US" altLang="zh-CN" dirty="0"/>
              <a:t>100%</a:t>
            </a:r>
            <a:r>
              <a:rPr lang="zh-CN" altLang="en-US" dirty="0"/>
              <a:t>的股权</a:t>
            </a:r>
            <a:endParaRPr lang="en-US" altLang="zh-CN" dirty="0"/>
          </a:p>
          <a:p>
            <a:pPr marL="45720" indent="0">
              <a:buNone/>
            </a:pPr>
            <a:r>
              <a:rPr lang="zh-CN" altLang="en-US" dirty="0"/>
              <a:t>（</a:t>
            </a:r>
            <a:r>
              <a:rPr lang="en-US" altLang="zh-CN" dirty="0"/>
              <a:t>3</a:t>
            </a:r>
            <a:r>
              <a:rPr lang="zh-CN" altLang="en-US" dirty="0"/>
              <a:t>） </a:t>
            </a:r>
            <a:r>
              <a:rPr lang="en-US" altLang="zh-CN" dirty="0"/>
              <a:t>2014</a:t>
            </a:r>
            <a:r>
              <a:rPr lang="zh-CN" altLang="en-US" dirty="0"/>
              <a:t>年，阿里巴巴以</a:t>
            </a:r>
            <a:r>
              <a:rPr lang="en-US" altLang="zh-CN" dirty="0"/>
              <a:t>12</a:t>
            </a:r>
            <a:r>
              <a:rPr lang="zh-CN" altLang="en-US" dirty="0"/>
              <a:t>亿买下俱乐部</a:t>
            </a:r>
            <a:r>
              <a:rPr lang="en-US" altLang="zh-CN" dirty="0"/>
              <a:t>50%</a:t>
            </a:r>
            <a:r>
              <a:rPr lang="zh-CN" altLang="en-US" dirty="0"/>
              <a:t>的股权，更名为广州 恒大淘宝俱乐部</a:t>
            </a:r>
            <a:endParaRPr lang="en-US" altLang="zh-CN" dirty="0"/>
          </a:p>
          <a:p>
            <a:pPr marL="45720" indent="0">
              <a:buNone/>
            </a:pPr>
            <a:r>
              <a:rPr lang="zh-CN" altLang="en-US" dirty="0"/>
              <a:t>（</a:t>
            </a:r>
            <a:r>
              <a:rPr lang="en-US" altLang="zh-CN" dirty="0"/>
              <a:t>4</a:t>
            </a:r>
            <a:r>
              <a:rPr lang="zh-CN" altLang="en-US" dirty="0"/>
              <a:t>）</a:t>
            </a:r>
            <a:r>
              <a:rPr lang="en-US" altLang="zh-CN" dirty="0"/>
              <a:t>2015</a:t>
            </a:r>
            <a:r>
              <a:rPr lang="zh-CN" altLang="en-US" dirty="0"/>
              <a:t>年登陆新三板，变更为广州恒大淘宝 俱乐部股份有限公司</a:t>
            </a:r>
            <a:endParaRPr lang="en-US" altLang="zh-CN" dirty="0"/>
          </a:p>
          <a:p>
            <a:pPr marL="45720" indent="0">
              <a:buNone/>
            </a:pPr>
            <a:endParaRPr lang="en-US" altLang="zh-CN" dirty="0"/>
          </a:p>
        </p:txBody>
      </p:sp>
      <p:sp>
        <p:nvSpPr>
          <p:cNvPr id="6" name="灯片编号占位符 5">
            <a:extLst>
              <a:ext uri="{FF2B5EF4-FFF2-40B4-BE49-F238E27FC236}">
                <a16:creationId xmlns:a16="http://schemas.microsoft.com/office/drawing/2014/main" id="{74EDF1DB-0B21-43EB-8A1A-C4EB7D6F500A}"/>
              </a:ext>
            </a:extLst>
          </p:cNvPr>
          <p:cNvSpPr>
            <a:spLocks noGrp="1"/>
          </p:cNvSpPr>
          <p:nvPr>
            <p:ph type="sldNum" sz="quarter" idx="12"/>
          </p:nvPr>
        </p:nvSpPr>
        <p:spPr/>
        <p:txBody>
          <a:bodyPr/>
          <a:lstStyle/>
          <a:p>
            <a:fld id="{03C3F5E1-8BEB-46F8-B0C6-3051342B5E98}" type="slidenum">
              <a:rPr lang="en-US" smtClean="0"/>
              <a:pPr/>
              <a:t>11</a:t>
            </a:fld>
            <a:endParaRPr lang="en-US" dirty="0"/>
          </a:p>
        </p:txBody>
      </p:sp>
    </p:spTree>
    <p:extLst>
      <p:ext uri="{BB962C8B-B14F-4D97-AF65-F5344CB8AC3E}">
        <p14:creationId xmlns:p14="http://schemas.microsoft.com/office/powerpoint/2010/main" val="2610870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0F91EC-2CDE-48DE-B588-E491F710160D}"/>
              </a:ext>
            </a:extLst>
          </p:cNvPr>
          <p:cNvSpPr>
            <a:spLocks noGrp="1"/>
          </p:cNvSpPr>
          <p:nvPr>
            <p:ph type="title"/>
          </p:nvPr>
        </p:nvSpPr>
        <p:spPr/>
        <p:txBody>
          <a:bodyPr>
            <a:normAutofit/>
          </a:bodyPr>
          <a:lstStyle/>
          <a:p>
            <a:r>
              <a:rPr lang="zh-CN" altLang="en-US" dirty="0"/>
              <a:t>三、中超联赛典型俱乐部分析</a:t>
            </a:r>
          </a:p>
        </p:txBody>
      </p:sp>
      <p:sp>
        <p:nvSpPr>
          <p:cNvPr id="3" name="内容占位符 2">
            <a:extLst>
              <a:ext uri="{FF2B5EF4-FFF2-40B4-BE49-F238E27FC236}">
                <a16:creationId xmlns:a16="http://schemas.microsoft.com/office/drawing/2014/main" id="{3EBDC161-623F-49A9-9D75-A7F2F4E476F9}"/>
              </a:ext>
            </a:extLst>
          </p:cNvPr>
          <p:cNvSpPr>
            <a:spLocks noGrp="1"/>
          </p:cNvSpPr>
          <p:nvPr>
            <p:ph idx="1"/>
          </p:nvPr>
        </p:nvSpPr>
        <p:spPr/>
        <p:txBody>
          <a:bodyPr>
            <a:normAutofit/>
          </a:bodyPr>
          <a:lstStyle/>
          <a:p>
            <a:r>
              <a:rPr lang="en-US" altLang="zh-CN" dirty="0"/>
              <a:t>2.</a:t>
            </a:r>
            <a:r>
              <a:rPr lang="zh-CN" altLang="en-US" dirty="0"/>
              <a:t>荣誉（截止</a:t>
            </a:r>
            <a:r>
              <a:rPr lang="en-US" altLang="zh-CN" dirty="0"/>
              <a:t>2019</a:t>
            </a:r>
            <a:r>
              <a:rPr lang="zh-CN" altLang="en-US" dirty="0"/>
              <a:t>赛季）：</a:t>
            </a:r>
            <a:endParaRPr lang="en-US" altLang="zh-CN" dirty="0"/>
          </a:p>
          <a:p>
            <a:pPr marL="45720" indent="0">
              <a:buNone/>
            </a:pPr>
            <a:r>
              <a:rPr lang="zh-CN" altLang="en-US" dirty="0"/>
              <a:t>（</a:t>
            </a:r>
            <a:r>
              <a:rPr lang="en-US" altLang="zh-CN" dirty="0"/>
              <a:t>1</a:t>
            </a:r>
            <a:r>
              <a:rPr lang="zh-CN" altLang="en-US" dirty="0"/>
              <a:t>）</a:t>
            </a:r>
            <a:r>
              <a:rPr lang="en-US" altLang="zh-CN" dirty="0"/>
              <a:t>2019</a:t>
            </a:r>
            <a:r>
              <a:rPr lang="zh-CN" altLang="en-US" dirty="0"/>
              <a:t>赛季再夺中超冠军，成为实现史无前例的中超八冠王</a:t>
            </a:r>
            <a:endParaRPr lang="en-US" altLang="zh-CN" dirty="0"/>
          </a:p>
          <a:p>
            <a:pPr marL="45720" indent="0">
              <a:buNone/>
            </a:pPr>
            <a:r>
              <a:rPr lang="zh-CN" altLang="en-US" dirty="0"/>
              <a:t>（</a:t>
            </a:r>
            <a:r>
              <a:rPr lang="en-US" altLang="zh-CN" dirty="0"/>
              <a:t>2</a:t>
            </a:r>
            <a:r>
              <a:rPr lang="zh-CN" altLang="en-US" dirty="0"/>
              <a:t>）十年来，共获得中超、亚冠、足协杯、超级 杯、中甲联赛等重要比赛</a:t>
            </a:r>
            <a:r>
              <a:rPr lang="en-US" altLang="zh-CN" dirty="0"/>
              <a:t>17</a:t>
            </a:r>
            <a:r>
              <a:rPr lang="zh-CN" altLang="en-US" dirty="0"/>
              <a:t>项冠军</a:t>
            </a:r>
            <a:endParaRPr lang="en-US" altLang="zh-CN" dirty="0"/>
          </a:p>
          <a:p>
            <a:pPr marL="45720" indent="0">
              <a:buNone/>
            </a:pPr>
            <a:r>
              <a:rPr lang="zh-CN" altLang="en-US" dirty="0"/>
              <a:t>（</a:t>
            </a:r>
            <a:r>
              <a:rPr lang="en-US" altLang="zh-CN" dirty="0"/>
              <a:t>3</a:t>
            </a:r>
            <a:r>
              <a:rPr lang="zh-CN" altLang="en-US" dirty="0"/>
              <a:t>）两度荣获亚洲俱乐部最 高荣誉“亚足联最佳俱乐部奖”</a:t>
            </a:r>
          </a:p>
        </p:txBody>
      </p:sp>
      <p:sp>
        <p:nvSpPr>
          <p:cNvPr id="6" name="灯片编号占位符 5">
            <a:extLst>
              <a:ext uri="{FF2B5EF4-FFF2-40B4-BE49-F238E27FC236}">
                <a16:creationId xmlns:a16="http://schemas.microsoft.com/office/drawing/2014/main" id="{2CB35E72-A214-4D2C-98CB-4EC39595DE8D}"/>
              </a:ext>
            </a:extLst>
          </p:cNvPr>
          <p:cNvSpPr>
            <a:spLocks noGrp="1"/>
          </p:cNvSpPr>
          <p:nvPr>
            <p:ph type="sldNum" sz="quarter" idx="12"/>
          </p:nvPr>
        </p:nvSpPr>
        <p:spPr/>
        <p:txBody>
          <a:bodyPr/>
          <a:lstStyle/>
          <a:p>
            <a:fld id="{03C3F5E1-8BEB-46F8-B0C6-3051342B5E98}" type="slidenum">
              <a:rPr lang="en-US" smtClean="0"/>
              <a:pPr/>
              <a:t>12</a:t>
            </a:fld>
            <a:endParaRPr lang="en-US" dirty="0"/>
          </a:p>
        </p:txBody>
      </p:sp>
    </p:spTree>
    <p:extLst>
      <p:ext uri="{BB962C8B-B14F-4D97-AF65-F5344CB8AC3E}">
        <p14:creationId xmlns:p14="http://schemas.microsoft.com/office/powerpoint/2010/main" val="3805007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31AB45-1854-409C-BF87-E176AA424FE1}"/>
              </a:ext>
            </a:extLst>
          </p:cNvPr>
          <p:cNvSpPr>
            <a:spLocks noGrp="1"/>
          </p:cNvSpPr>
          <p:nvPr>
            <p:ph type="title"/>
          </p:nvPr>
        </p:nvSpPr>
        <p:spPr/>
        <p:txBody>
          <a:bodyPr/>
          <a:lstStyle/>
          <a:p>
            <a:r>
              <a:rPr lang="zh-CN" altLang="en-US" dirty="0"/>
              <a:t>三、中超联赛典型俱乐部分析</a:t>
            </a:r>
          </a:p>
        </p:txBody>
      </p:sp>
      <p:sp>
        <p:nvSpPr>
          <p:cNvPr id="3" name="内容占位符 2">
            <a:extLst>
              <a:ext uri="{FF2B5EF4-FFF2-40B4-BE49-F238E27FC236}">
                <a16:creationId xmlns:a16="http://schemas.microsoft.com/office/drawing/2014/main" id="{C55D48B1-BA9C-4793-BF71-34337657EEE2}"/>
              </a:ext>
            </a:extLst>
          </p:cNvPr>
          <p:cNvSpPr>
            <a:spLocks noGrp="1"/>
          </p:cNvSpPr>
          <p:nvPr>
            <p:ph idx="1"/>
          </p:nvPr>
        </p:nvSpPr>
        <p:spPr>
          <a:xfrm>
            <a:off x="822960" y="1207007"/>
            <a:ext cx="7543800" cy="5105015"/>
          </a:xfrm>
        </p:spPr>
        <p:txBody>
          <a:bodyPr>
            <a:normAutofit/>
          </a:bodyPr>
          <a:lstStyle/>
          <a:p>
            <a:r>
              <a:rPr lang="en-US" altLang="zh-CN" dirty="0"/>
              <a:t>3.</a:t>
            </a:r>
            <a:r>
              <a:rPr lang="zh-CN" altLang="en-US" dirty="0"/>
              <a:t>财务介绍：广州恒大淘宝足球俱乐部财务报表的会计年度是</a:t>
            </a:r>
            <a:r>
              <a:rPr lang="en-US" altLang="zh-CN" dirty="0"/>
              <a:t>1</a:t>
            </a:r>
            <a:r>
              <a:rPr lang="zh-CN" altLang="en-US" dirty="0"/>
              <a:t>月</a:t>
            </a:r>
            <a:r>
              <a:rPr lang="en-US" altLang="zh-CN" dirty="0"/>
              <a:t>1</a:t>
            </a:r>
            <a:r>
              <a:rPr lang="zh-CN" altLang="en-US" dirty="0"/>
              <a:t>日至</a:t>
            </a:r>
            <a:r>
              <a:rPr lang="en-US" altLang="zh-CN" dirty="0"/>
              <a:t>12</a:t>
            </a:r>
            <a:r>
              <a:rPr lang="zh-CN" altLang="en-US" dirty="0"/>
              <a:t>月</a:t>
            </a:r>
            <a:r>
              <a:rPr lang="en-US" altLang="zh-CN" dirty="0"/>
              <a:t>31</a:t>
            </a:r>
            <a:r>
              <a:rPr lang="zh-CN" altLang="en-US" dirty="0"/>
              <a:t>日，使用的币种是人民币</a:t>
            </a:r>
          </a:p>
          <a:p>
            <a:pPr marL="45720" indent="0">
              <a:buNone/>
            </a:pPr>
            <a:r>
              <a:rPr lang="zh-CN" altLang="en-US" b="1" dirty="0"/>
              <a:t>（</a:t>
            </a:r>
            <a:r>
              <a:rPr lang="en-US" altLang="zh-CN" b="1" dirty="0"/>
              <a:t>1</a:t>
            </a:r>
            <a:r>
              <a:rPr lang="zh-CN" altLang="en-US" b="1" dirty="0"/>
              <a:t>）广州恒大淘宝足球俱乐部商业债权债务表</a:t>
            </a:r>
            <a:endParaRPr lang="en-US" altLang="zh-CN" b="1" dirty="0"/>
          </a:p>
          <a:p>
            <a:pPr marL="45720" indent="0">
              <a:buNone/>
            </a:pPr>
            <a:r>
              <a:rPr lang="en-US" altLang="zh-CN" dirty="0"/>
              <a:t>a.</a:t>
            </a:r>
            <a:r>
              <a:rPr lang="zh-CN" altLang="en-US" dirty="0"/>
              <a:t>商业债务债权反映的是俱乐部对于上下游企业两头通吃的能力。俱乐部把握好上下游企业的关系，可以最大限度地节约自己的资金</a:t>
            </a:r>
            <a:endParaRPr lang="en-US" altLang="zh-CN" dirty="0"/>
          </a:p>
          <a:p>
            <a:pPr marL="45720" indent="0">
              <a:buNone/>
            </a:pPr>
            <a:r>
              <a:rPr lang="en-US" altLang="zh-CN" dirty="0"/>
              <a:t>b.</a:t>
            </a:r>
            <a:r>
              <a:rPr lang="zh-CN" altLang="en-US" dirty="0"/>
              <a:t>应付账款及其他应付款不会产生利息费用，相较于银行借款来说，可以节约资金的使用成本</a:t>
            </a:r>
            <a:endParaRPr lang="en-US" altLang="zh-CN" dirty="0"/>
          </a:p>
          <a:p>
            <a:pPr marL="45720" indent="0">
              <a:buNone/>
            </a:pPr>
            <a:r>
              <a:rPr lang="en-US" altLang="zh-CN" dirty="0"/>
              <a:t>c.</a:t>
            </a:r>
            <a:r>
              <a:rPr lang="zh-CN" altLang="en-US" dirty="0"/>
              <a:t>广州恒大淘宝足球俱乐部</a:t>
            </a:r>
            <a:r>
              <a:rPr lang="en-US" altLang="zh-CN" dirty="0"/>
              <a:t>2017</a:t>
            </a:r>
            <a:r>
              <a:rPr lang="zh-CN" altLang="en-US" dirty="0"/>
              <a:t>年的商业债务已经达到</a:t>
            </a:r>
            <a:r>
              <a:rPr lang="en-US" altLang="zh-CN" dirty="0"/>
              <a:t>9</a:t>
            </a:r>
            <a:r>
              <a:rPr lang="zh-CN" altLang="en-US" dirty="0"/>
              <a:t>亿，商业债务是债权的</a:t>
            </a:r>
            <a:r>
              <a:rPr lang="en-US" altLang="zh-CN" dirty="0"/>
              <a:t>8</a:t>
            </a:r>
            <a:r>
              <a:rPr lang="zh-CN" altLang="en-US" dirty="0"/>
              <a:t>倍。</a:t>
            </a:r>
            <a:r>
              <a:rPr lang="en-US" altLang="zh-CN" dirty="0"/>
              <a:t>2019</a:t>
            </a:r>
            <a:r>
              <a:rPr lang="zh-CN" altLang="en-US" dirty="0"/>
              <a:t>年的商业债务已经达到</a:t>
            </a:r>
            <a:r>
              <a:rPr lang="en-US" altLang="zh-CN" dirty="0"/>
              <a:t>64</a:t>
            </a:r>
            <a:r>
              <a:rPr lang="zh-CN" altLang="en-US" dirty="0"/>
              <a:t>亿，商业债务是债权的</a:t>
            </a:r>
            <a:r>
              <a:rPr lang="en-US" altLang="zh-CN" dirty="0"/>
              <a:t>30</a:t>
            </a:r>
            <a:r>
              <a:rPr lang="zh-CN" altLang="en-US" dirty="0"/>
              <a:t>倍</a:t>
            </a:r>
            <a:endParaRPr lang="en-US" altLang="zh-CN" dirty="0"/>
          </a:p>
          <a:p>
            <a:pPr marL="45720" indent="0">
              <a:buNone/>
            </a:pPr>
            <a:endParaRPr lang="en-US" altLang="zh-CN" dirty="0"/>
          </a:p>
          <a:p>
            <a:pPr marL="45720" indent="0">
              <a:buNone/>
            </a:pPr>
            <a:endParaRPr lang="en-US" altLang="zh-CN" dirty="0"/>
          </a:p>
          <a:p>
            <a:pPr marL="45720" indent="0">
              <a:buNone/>
            </a:pPr>
            <a:endParaRPr lang="en-US" altLang="zh-CN" dirty="0"/>
          </a:p>
          <a:p>
            <a:pPr marL="45720" indent="0">
              <a:buNone/>
            </a:pPr>
            <a:endParaRPr lang="en-US" altLang="zh-CN" dirty="0"/>
          </a:p>
          <a:p>
            <a:pPr marL="45720" indent="0">
              <a:buNone/>
            </a:pPr>
            <a:endParaRPr lang="en-US" altLang="zh-CN" dirty="0"/>
          </a:p>
          <a:p>
            <a:pPr marL="45720" indent="0">
              <a:buNone/>
            </a:pPr>
            <a:endParaRPr lang="zh-CN" altLang="en-US" dirty="0"/>
          </a:p>
        </p:txBody>
      </p:sp>
      <p:sp>
        <p:nvSpPr>
          <p:cNvPr id="6" name="灯片编号占位符 5">
            <a:extLst>
              <a:ext uri="{FF2B5EF4-FFF2-40B4-BE49-F238E27FC236}">
                <a16:creationId xmlns:a16="http://schemas.microsoft.com/office/drawing/2014/main" id="{98E34548-BE91-41E7-954B-862EAD23AFA4}"/>
              </a:ext>
            </a:extLst>
          </p:cNvPr>
          <p:cNvSpPr>
            <a:spLocks noGrp="1"/>
          </p:cNvSpPr>
          <p:nvPr>
            <p:ph type="sldNum" sz="quarter" idx="12"/>
          </p:nvPr>
        </p:nvSpPr>
        <p:spPr/>
        <p:txBody>
          <a:bodyPr/>
          <a:lstStyle/>
          <a:p>
            <a:fld id="{03C3F5E1-8BEB-46F8-B0C6-3051342B5E98}" type="slidenum">
              <a:rPr lang="en-US" smtClean="0"/>
              <a:pPr/>
              <a:t>13</a:t>
            </a:fld>
            <a:endParaRPr lang="en-US" dirty="0"/>
          </a:p>
        </p:txBody>
      </p:sp>
    </p:spTree>
    <p:extLst>
      <p:ext uri="{BB962C8B-B14F-4D97-AF65-F5344CB8AC3E}">
        <p14:creationId xmlns:p14="http://schemas.microsoft.com/office/powerpoint/2010/main" val="141589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31AB45-1854-409C-BF87-E176AA424FE1}"/>
              </a:ext>
            </a:extLst>
          </p:cNvPr>
          <p:cNvSpPr>
            <a:spLocks noGrp="1"/>
          </p:cNvSpPr>
          <p:nvPr>
            <p:ph type="title"/>
          </p:nvPr>
        </p:nvSpPr>
        <p:spPr/>
        <p:txBody>
          <a:bodyPr/>
          <a:lstStyle/>
          <a:p>
            <a:r>
              <a:rPr lang="zh-CN" altLang="en-US" dirty="0"/>
              <a:t>三、中超联赛典型俱乐部分析</a:t>
            </a:r>
          </a:p>
        </p:txBody>
      </p:sp>
      <p:sp>
        <p:nvSpPr>
          <p:cNvPr id="3" name="内容占位符 2">
            <a:extLst>
              <a:ext uri="{FF2B5EF4-FFF2-40B4-BE49-F238E27FC236}">
                <a16:creationId xmlns:a16="http://schemas.microsoft.com/office/drawing/2014/main" id="{C55D48B1-BA9C-4793-BF71-34337657EEE2}"/>
              </a:ext>
            </a:extLst>
          </p:cNvPr>
          <p:cNvSpPr>
            <a:spLocks noGrp="1"/>
          </p:cNvSpPr>
          <p:nvPr>
            <p:ph idx="1"/>
          </p:nvPr>
        </p:nvSpPr>
        <p:spPr>
          <a:xfrm>
            <a:off x="822960" y="1207007"/>
            <a:ext cx="7543800" cy="3089828"/>
          </a:xfrm>
        </p:spPr>
        <p:txBody>
          <a:bodyPr/>
          <a:lstStyle/>
          <a:p>
            <a:pPr marL="45720" indent="0">
              <a:buNone/>
            </a:pPr>
            <a:r>
              <a:rPr lang="en-US" altLang="zh-CN" dirty="0"/>
              <a:t>d.</a:t>
            </a:r>
            <a:r>
              <a:rPr lang="zh-CN" altLang="en-US" dirty="0"/>
              <a:t>总结：广告恒大淘宝足球俱乐部凭借其强大的市场影响力，极大限度地利用了上下游企业关系，进行了低成本的资金使用，进一 步保证俱乐部的平稳运行</a:t>
            </a:r>
            <a:endParaRPr lang="en-US" altLang="zh-CN" dirty="0"/>
          </a:p>
          <a:p>
            <a:pPr marL="45720" indent="0">
              <a:buNone/>
            </a:pPr>
            <a:r>
              <a:rPr lang="en-US" altLang="zh-CN" dirty="0"/>
              <a:t>e.</a:t>
            </a:r>
            <a:r>
              <a:rPr lang="zh-CN" altLang="en-US" b="1" dirty="0">
                <a:highlight>
                  <a:srgbClr val="FFFF00"/>
                </a:highlight>
              </a:rPr>
              <a:t>应收账款周转率是指俱乐部的营业收入和应收账款的 比率</a:t>
            </a:r>
            <a:r>
              <a:rPr lang="zh-CN" altLang="en-US" dirty="0"/>
              <a:t>，应收账款周转率越大的俱乐部，营运能力越强。从</a:t>
            </a:r>
            <a:r>
              <a:rPr lang="en-US" altLang="zh-CN" dirty="0"/>
              <a:t>2017</a:t>
            </a:r>
            <a:r>
              <a:rPr lang="zh-CN" altLang="en-US" dirty="0"/>
              <a:t>年到</a:t>
            </a:r>
            <a:r>
              <a:rPr lang="en-US" altLang="zh-CN" dirty="0"/>
              <a:t>2019</a:t>
            </a:r>
            <a:r>
              <a:rPr lang="zh-CN" altLang="en-US" dirty="0"/>
              <a:t>年广大恒大淘宝足球俱乐部应收账款周转率持续下降，说明其资金没能及时回笼</a:t>
            </a:r>
            <a:endParaRPr lang="en-US" altLang="zh-CN" dirty="0"/>
          </a:p>
          <a:p>
            <a:pPr marL="45720" indent="0">
              <a:buNone/>
            </a:pPr>
            <a:endParaRPr lang="en-US" altLang="zh-CN" dirty="0"/>
          </a:p>
          <a:p>
            <a:pPr marL="45720" indent="0">
              <a:buNone/>
            </a:pPr>
            <a:endParaRPr lang="en-US" altLang="zh-CN" dirty="0"/>
          </a:p>
          <a:p>
            <a:pPr marL="45720" indent="0">
              <a:buNone/>
            </a:pPr>
            <a:endParaRPr lang="zh-CN" altLang="en-US" dirty="0"/>
          </a:p>
        </p:txBody>
      </p:sp>
      <p:sp>
        <p:nvSpPr>
          <p:cNvPr id="6" name="灯片编号占位符 5">
            <a:extLst>
              <a:ext uri="{FF2B5EF4-FFF2-40B4-BE49-F238E27FC236}">
                <a16:creationId xmlns:a16="http://schemas.microsoft.com/office/drawing/2014/main" id="{98E34548-BE91-41E7-954B-862EAD23AFA4}"/>
              </a:ext>
            </a:extLst>
          </p:cNvPr>
          <p:cNvSpPr>
            <a:spLocks noGrp="1"/>
          </p:cNvSpPr>
          <p:nvPr>
            <p:ph type="sldNum" sz="quarter" idx="12"/>
          </p:nvPr>
        </p:nvSpPr>
        <p:spPr/>
        <p:txBody>
          <a:bodyPr/>
          <a:lstStyle/>
          <a:p>
            <a:fld id="{03C3F5E1-8BEB-46F8-B0C6-3051342B5E98}" type="slidenum">
              <a:rPr lang="en-US" smtClean="0"/>
              <a:pPr/>
              <a:t>14</a:t>
            </a:fld>
            <a:endParaRPr lang="en-US" dirty="0"/>
          </a:p>
        </p:txBody>
      </p:sp>
      <p:pic>
        <p:nvPicPr>
          <p:cNvPr id="8" name="图片 7">
            <a:extLst>
              <a:ext uri="{FF2B5EF4-FFF2-40B4-BE49-F238E27FC236}">
                <a16:creationId xmlns:a16="http://schemas.microsoft.com/office/drawing/2014/main" id="{5B485E5C-FBC4-40ED-BA07-CD2E579325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353" y="4296835"/>
            <a:ext cx="7433273" cy="2104629"/>
          </a:xfrm>
          <a:prstGeom prst="rect">
            <a:avLst/>
          </a:prstGeom>
        </p:spPr>
      </p:pic>
    </p:spTree>
    <p:extLst>
      <p:ext uri="{BB962C8B-B14F-4D97-AF65-F5344CB8AC3E}">
        <p14:creationId xmlns:p14="http://schemas.microsoft.com/office/powerpoint/2010/main" val="3804400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31AB45-1854-409C-BF87-E176AA424FE1}"/>
              </a:ext>
            </a:extLst>
          </p:cNvPr>
          <p:cNvSpPr>
            <a:spLocks noGrp="1"/>
          </p:cNvSpPr>
          <p:nvPr>
            <p:ph type="title"/>
          </p:nvPr>
        </p:nvSpPr>
        <p:spPr/>
        <p:txBody>
          <a:bodyPr/>
          <a:lstStyle/>
          <a:p>
            <a:r>
              <a:rPr lang="zh-CN" altLang="en-US" dirty="0"/>
              <a:t>三、中超联赛典型俱乐部分析</a:t>
            </a:r>
          </a:p>
        </p:txBody>
      </p:sp>
      <p:sp>
        <p:nvSpPr>
          <p:cNvPr id="3" name="内容占位符 2">
            <a:extLst>
              <a:ext uri="{FF2B5EF4-FFF2-40B4-BE49-F238E27FC236}">
                <a16:creationId xmlns:a16="http://schemas.microsoft.com/office/drawing/2014/main" id="{C55D48B1-BA9C-4793-BF71-34337657EEE2}"/>
              </a:ext>
            </a:extLst>
          </p:cNvPr>
          <p:cNvSpPr>
            <a:spLocks noGrp="1"/>
          </p:cNvSpPr>
          <p:nvPr>
            <p:ph idx="1"/>
          </p:nvPr>
        </p:nvSpPr>
        <p:spPr>
          <a:xfrm>
            <a:off x="822960" y="1207008"/>
            <a:ext cx="7543800" cy="3267338"/>
          </a:xfrm>
        </p:spPr>
        <p:txBody>
          <a:bodyPr>
            <a:normAutofit fontScale="92500" lnSpcReduction="10000"/>
          </a:bodyPr>
          <a:lstStyle/>
          <a:p>
            <a:pPr marL="45720" indent="0">
              <a:buNone/>
            </a:pPr>
            <a:r>
              <a:rPr lang="zh-CN" altLang="en-US" b="1" dirty="0"/>
              <a:t>（</a:t>
            </a:r>
            <a:r>
              <a:rPr lang="en-US" altLang="zh-CN" b="1" dirty="0"/>
              <a:t>2</a:t>
            </a:r>
            <a:r>
              <a:rPr lang="zh-CN" altLang="en-US" b="1" dirty="0"/>
              <a:t>）广州恒大淘宝足球俱乐部货币资金表</a:t>
            </a:r>
            <a:endParaRPr lang="en-US" altLang="zh-CN" b="1" dirty="0"/>
          </a:p>
          <a:p>
            <a:pPr marL="45720" indent="0">
              <a:buNone/>
            </a:pPr>
            <a:r>
              <a:rPr lang="en-US" altLang="zh-CN" dirty="0"/>
              <a:t>a.</a:t>
            </a:r>
            <a:r>
              <a:rPr lang="zh-CN" altLang="en-US" dirty="0"/>
              <a:t>广州恒大淘宝货币资金在</a:t>
            </a:r>
            <a:r>
              <a:rPr lang="en-US" altLang="zh-CN" dirty="0"/>
              <a:t>2018 </a:t>
            </a:r>
            <a:r>
              <a:rPr lang="zh-CN" altLang="en-US" dirty="0"/>
              <a:t>年实现了猛增，主要是因为恒大淘宝进行了大量的筹资活 动，弥补了经营活动和投资活动的巨大亏损。</a:t>
            </a:r>
            <a:r>
              <a:rPr lang="en-US" altLang="zh-CN" dirty="0"/>
              <a:t>2019</a:t>
            </a:r>
            <a:r>
              <a:rPr lang="zh-CN" altLang="en-US" dirty="0"/>
              <a:t>年虽然维持了高水平的筹资</a:t>
            </a:r>
            <a:r>
              <a:rPr lang="en-US" altLang="zh-CN" dirty="0"/>
              <a:t>(24</a:t>
            </a:r>
            <a:r>
              <a:rPr lang="zh-CN" altLang="en-US" dirty="0"/>
              <a:t>亿</a:t>
            </a:r>
            <a:r>
              <a:rPr lang="en-US" altLang="zh-CN" dirty="0"/>
              <a:t>)</a:t>
            </a:r>
            <a:r>
              <a:rPr lang="zh-CN" altLang="en-US" dirty="0"/>
              <a:t>，但经营亏损达到了</a:t>
            </a:r>
            <a:r>
              <a:rPr lang="en-US" altLang="zh-CN" dirty="0"/>
              <a:t>22</a:t>
            </a:r>
            <a:r>
              <a:rPr lang="zh-CN" altLang="en-US" dirty="0"/>
              <a:t>亿，这使得</a:t>
            </a:r>
            <a:r>
              <a:rPr lang="en-US" altLang="zh-CN" dirty="0"/>
              <a:t>2019 </a:t>
            </a:r>
            <a:r>
              <a:rPr lang="zh-CN" altLang="en-US" dirty="0"/>
              <a:t>年的货币资金规模甚至低于</a:t>
            </a:r>
            <a:r>
              <a:rPr lang="en-US" altLang="zh-CN" dirty="0"/>
              <a:t>2017</a:t>
            </a:r>
            <a:r>
              <a:rPr lang="zh-CN" altLang="en-US" dirty="0"/>
              <a:t>年</a:t>
            </a:r>
            <a:endParaRPr lang="en-US" altLang="zh-CN" dirty="0"/>
          </a:p>
          <a:p>
            <a:pPr marL="45720" indent="0">
              <a:buNone/>
            </a:pPr>
            <a:r>
              <a:rPr lang="en-US" altLang="zh-CN" dirty="0"/>
              <a:t>b.</a:t>
            </a:r>
            <a:r>
              <a:rPr lang="zh-CN" altLang="en-US" b="1" dirty="0">
                <a:highlight>
                  <a:srgbClr val="FFFF00"/>
                </a:highlight>
              </a:rPr>
              <a:t>现金比率是指俱乐部的货币资金和流动负债的比率</a:t>
            </a:r>
            <a:r>
              <a:rPr lang="zh-CN" altLang="en-US" dirty="0"/>
              <a:t>，现金比率越大的俱乐部，偿债能力越强</a:t>
            </a:r>
            <a:endParaRPr lang="en-US" altLang="zh-CN" dirty="0"/>
          </a:p>
          <a:p>
            <a:pPr marL="45720" indent="0">
              <a:buNone/>
            </a:pPr>
            <a:endParaRPr lang="en-US" altLang="zh-CN" dirty="0"/>
          </a:p>
          <a:p>
            <a:pPr marL="45720" indent="0">
              <a:buNone/>
            </a:pPr>
            <a:endParaRPr lang="en-US" altLang="zh-CN" dirty="0"/>
          </a:p>
          <a:p>
            <a:pPr marL="45720" indent="0">
              <a:buNone/>
            </a:pPr>
            <a:endParaRPr lang="en-US" altLang="zh-CN" dirty="0"/>
          </a:p>
          <a:p>
            <a:pPr marL="45720" indent="0">
              <a:buNone/>
            </a:pPr>
            <a:endParaRPr lang="en-US" altLang="zh-CN" dirty="0"/>
          </a:p>
          <a:p>
            <a:pPr marL="45720" indent="0">
              <a:buNone/>
            </a:pPr>
            <a:endParaRPr lang="zh-CN" altLang="en-US" dirty="0"/>
          </a:p>
        </p:txBody>
      </p:sp>
      <p:sp>
        <p:nvSpPr>
          <p:cNvPr id="6" name="灯片编号占位符 5">
            <a:extLst>
              <a:ext uri="{FF2B5EF4-FFF2-40B4-BE49-F238E27FC236}">
                <a16:creationId xmlns:a16="http://schemas.microsoft.com/office/drawing/2014/main" id="{98E34548-BE91-41E7-954B-862EAD23AFA4}"/>
              </a:ext>
            </a:extLst>
          </p:cNvPr>
          <p:cNvSpPr>
            <a:spLocks noGrp="1"/>
          </p:cNvSpPr>
          <p:nvPr>
            <p:ph type="sldNum" sz="quarter" idx="12"/>
          </p:nvPr>
        </p:nvSpPr>
        <p:spPr/>
        <p:txBody>
          <a:bodyPr/>
          <a:lstStyle/>
          <a:p>
            <a:fld id="{03C3F5E1-8BEB-46F8-B0C6-3051342B5E98}" type="slidenum">
              <a:rPr lang="en-US" smtClean="0"/>
              <a:pPr/>
              <a:t>15</a:t>
            </a:fld>
            <a:endParaRPr lang="en-US" dirty="0"/>
          </a:p>
        </p:txBody>
      </p:sp>
      <p:pic>
        <p:nvPicPr>
          <p:cNvPr id="5" name="图片 4">
            <a:extLst>
              <a:ext uri="{FF2B5EF4-FFF2-40B4-BE49-F238E27FC236}">
                <a16:creationId xmlns:a16="http://schemas.microsoft.com/office/drawing/2014/main" id="{3304609A-B7C5-46BD-8F56-97C09D9558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466" y="4474346"/>
            <a:ext cx="7149188" cy="1689926"/>
          </a:xfrm>
          <a:prstGeom prst="rect">
            <a:avLst/>
          </a:prstGeom>
        </p:spPr>
      </p:pic>
    </p:spTree>
    <p:extLst>
      <p:ext uri="{BB962C8B-B14F-4D97-AF65-F5344CB8AC3E}">
        <p14:creationId xmlns:p14="http://schemas.microsoft.com/office/powerpoint/2010/main" val="4234330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31AB45-1854-409C-BF87-E176AA424FE1}"/>
              </a:ext>
            </a:extLst>
          </p:cNvPr>
          <p:cNvSpPr>
            <a:spLocks noGrp="1"/>
          </p:cNvSpPr>
          <p:nvPr>
            <p:ph type="title"/>
          </p:nvPr>
        </p:nvSpPr>
        <p:spPr/>
        <p:txBody>
          <a:bodyPr/>
          <a:lstStyle/>
          <a:p>
            <a:r>
              <a:rPr lang="zh-CN" altLang="en-US" dirty="0"/>
              <a:t>三、中超联赛典型俱乐部分析</a:t>
            </a:r>
          </a:p>
        </p:txBody>
      </p:sp>
      <p:sp>
        <p:nvSpPr>
          <p:cNvPr id="3" name="内容占位符 2">
            <a:extLst>
              <a:ext uri="{FF2B5EF4-FFF2-40B4-BE49-F238E27FC236}">
                <a16:creationId xmlns:a16="http://schemas.microsoft.com/office/drawing/2014/main" id="{C55D48B1-BA9C-4793-BF71-34337657EEE2}"/>
              </a:ext>
            </a:extLst>
          </p:cNvPr>
          <p:cNvSpPr>
            <a:spLocks noGrp="1"/>
          </p:cNvSpPr>
          <p:nvPr>
            <p:ph idx="1"/>
          </p:nvPr>
        </p:nvSpPr>
        <p:spPr>
          <a:xfrm>
            <a:off x="822960" y="1207007"/>
            <a:ext cx="7894912" cy="3009886"/>
          </a:xfrm>
        </p:spPr>
        <p:txBody>
          <a:bodyPr>
            <a:normAutofit fontScale="85000" lnSpcReduction="10000"/>
          </a:bodyPr>
          <a:lstStyle/>
          <a:p>
            <a:pPr marL="45720" indent="0">
              <a:buNone/>
            </a:pPr>
            <a:r>
              <a:rPr lang="zh-CN" altLang="en-US" b="1" dirty="0"/>
              <a:t>（</a:t>
            </a:r>
            <a:r>
              <a:rPr lang="en-US" altLang="zh-CN" b="1" dirty="0"/>
              <a:t>3</a:t>
            </a:r>
            <a:r>
              <a:rPr lang="zh-CN" altLang="en-US" b="1" dirty="0"/>
              <a:t>）广州恒大淘宝足球俱乐部营业收入表</a:t>
            </a:r>
            <a:endParaRPr lang="en-US" altLang="zh-CN" b="1" dirty="0"/>
          </a:p>
          <a:p>
            <a:pPr marL="45720" indent="0">
              <a:buNone/>
            </a:pPr>
            <a:r>
              <a:rPr lang="en-US" altLang="zh-CN" dirty="0"/>
              <a:t>a.</a:t>
            </a:r>
            <a:r>
              <a:rPr lang="zh-CN" altLang="en-US" dirty="0"/>
              <a:t>从两个俱乐部的收入结构来看，广州恒大淘宝的营业收入主要是来自体育事业和商品销售</a:t>
            </a:r>
            <a:endParaRPr lang="en-US" altLang="zh-CN" dirty="0"/>
          </a:p>
          <a:p>
            <a:pPr marL="45720" indent="0">
              <a:buNone/>
            </a:pPr>
            <a:r>
              <a:rPr lang="en-US" altLang="zh-CN" dirty="0"/>
              <a:t>b.</a:t>
            </a:r>
            <a:r>
              <a:rPr lang="zh-CN" altLang="en-US" dirty="0"/>
              <a:t>体育事业收入主要包含广告收入、比赛出场费、门票收入等，其中 广告收入占总收入的</a:t>
            </a:r>
            <a:r>
              <a:rPr lang="en-US" altLang="zh-CN" dirty="0"/>
              <a:t>70%</a:t>
            </a:r>
            <a:r>
              <a:rPr lang="zh-CN" altLang="en-US" dirty="0"/>
              <a:t>以上，体育事业收入占比维持在</a:t>
            </a:r>
            <a:r>
              <a:rPr lang="en-US" altLang="zh-CN" dirty="0"/>
              <a:t>95%</a:t>
            </a:r>
            <a:r>
              <a:rPr lang="zh-CN" altLang="en-US" dirty="0"/>
              <a:t>以上</a:t>
            </a:r>
            <a:endParaRPr lang="en-US" altLang="zh-CN" dirty="0"/>
          </a:p>
          <a:p>
            <a:pPr marL="45720" indent="0">
              <a:buNone/>
            </a:pPr>
            <a:r>
              <a:rPr lang="en-US" altLang="zh-CN" dirty="0"/>
              <a:t>C.</a:t>
            </a:r>
            <a:r>
              <a:rPr lang="zh-CN" altLang="en-US" dirty="0"/>
              <a:t> </a:t>
            </a:r>
            <a:r>
              <a:rPr lang="en-US" altLang="zh-CN" dirty="0"/>
              <a:t>2018</a:t>
            </a:r>
            <a:r>
              <a:rPr lang="zh-CN" altLang="en-US" dirty="0"/>
              <a:t>年营业收入增长率为</a:t>
            </a:r>
            <a:r>
              <a:rPr lang="en-US" altLang="zh-CN" dirty="0"/>
              <a:t>14.23%</a:t>
            </a:r>
            <a:r>
              <a:rPr lang="zh-CN" altLang="en-US" dirty="0"/>
              <a:t>，</a:t>
            </a:r>
            <a:r>
              <a:rPr lang="en-US" altLang="zh-CN" dirty="0"/>
              <a:t>2019</a:t>
            </a:r>
            <a:r>
              <a:rPr lang="zh-CN" altLang="en-US" dirty="0"/>
              <a:t>年为 </a:t>
            </a:r>
            <a:r>
              <a:rPr lang="en-US" altLang="zh-CN" dirty="0"/>
              <a:t>29.85%</a:t>
            </a:r>
            <a:r>
              <a:rPr lang="zh-CN" altLang="en-US" dirty="0"/>
              <a:t>，</a:t>
            </a:r>
            <a:r>
              <a:rPr lang="en-US" altLang="zh-CN" dirty="0"/>
              <a:t>2017-2019</a:t>
            </a:r>
            <a:r>
              <a:rPr lang="zh-CN" altLang="en-US" dirty="0"/>
              <a:t>年，营 业收入增长率为</a:t>
            </a:r>
            <a:r>
              <a:rPr lang="en-US" altLang="zh-CN" dirty="0"/>
              <a:t>48.33%</a:t>
            </a:r>
            <a:r>
              <a:rPr lang="zh-CN" altLang="en-US" dirty="0"/>
              <a:t>。由此可见广州恒大淘宝足球俱乐部的营业收入扩展趋势是非常迅速的</a:t>
            </a:r>
            <a:endParaRPr lang="en-US" altLang="zh-CN" dirty="0"/>
          </a:p>
          <a:p>
            <a:pPr marL="45720" indent="0">
              <a:buNone/>
            </a:pPr>
            <a:endParaRPr lang="en-US" altLang="zh-CN" dirty="0"/>
          </a:p>
          <a:p>
            <a:pPr marL="45720" indent="0">
              <a:buNone/>
            </a:pPr>
            <a:endParaRPr lang="en-US" altLang="zh-CN" dirty="0"/>
          </a:p>
          <a:p>
            <a:pPr marL="45720" indent="0">
              <a:buNone/>
            </a:pPr>
            <a:endParaRPr lang="en-US" altLang="zh-CN" dirty="0"/>
          </a:p>
          <a:p>
            <a:pPr marL="45720" indent="0">
              <a:buNone/>
            </a:pPr>
            <a:endParaRPr lang="en-US" altLang="zh-CN" dirty="0"/>
          </a:p>
          <a:p>
            <a:pPr marL="45720" indent="0">
              <a:buNone/>
            </a:pPr>
            <a:endParaRPr lang="zh-CN" altLang="en-US" dirty="0"/>
          </a:p>
        </p:txBody>
      </p:sp>
      <p:sp>
        <p:nvSpPr>
          <p:cNvPr id="6" name="灯片编号占位符 5">
            <a:extLst>
              <a:ext uri="{FF2B5EF4-FFF2-40B4-BE49-F238E27FC236}">
                <a16:creationId xmlns:a16="http://schemas.microsoft.com/office/drawing/2014/main" id="{98E34548-BE91-41E7-954B-862EAD23AFA4}"/>
              </a:ext>
            </a:extLst>
          </p:cNvPr>
          <p:cNvSpPr>
            <a:spLocks noGrp="1"/>
          </p:cNvSpPr>
          <p:nvPr>
            <p:ph type="sldNum" sz="quarter" idx="12"/>
          </p:nvPr>
        </p:nvSpPr>
        <p:spPr/>
        <p:txBody>
          <a:bodyPr/>
          <a:lstStyle/>
          <a:p>
            <a:fld id="{03C3F5E1-8BEB-46F8-B0C6-3051342B5E98}" type="slidenum">
              <a:rPr lang="en-US" smtClean="0"/>
              <a:pPr/>
              <a:t>16</a:t>
            </a:fld>
            <a:endParaRPr lang="en-US" dirty="0"/>
          </a:p>
        </p:txBody>
      </p:sp>
      <p:pic>
        <p:nvPicPr>
          <p:cNvPr id="7" name="图片 6">
            <a:extLst>
              <a:ext uri="{FF2B5EF4-FFF2-40B4-BE49-F238E27FC236}">
                <a16:creationId xmlns:a16="http://schemas.microsoft.com/office/drawing/2014/main" id="{2037A202-2E45-489C-B82A-5597C2FE7C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437" y="4518734"/>
            <a:ext cx="7998779" cy="1941056"/>
          </a:xfrm>
          <a:prstGeom prst="rect">
            <a:avLst/>
          </a:prstGeom>
        </p:spPr>
      </p:pic>
    </p:spTree>
    <p:extLst>
      <p:ext uri="{BB962C8B-B14F-4D97-AF65-F5344CB8AC3E}">
        <p14:creationId xmlns:p14="http://schemas.microsoft.com/office/powerpoint/2010/main" val="1646473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31AB45-1854-409C-BF87-E176AA424FE1}"/>
              </a:ext>
            </a:extLst>
          </p:cNvPr>
          <p:cNvSpPr>
            <a:spLocks noGrp="1"/>
          </p:cNvSpPr>
          <p:nvPr>
            <p:ph type="title"/>
          </p:nvPr>
        </p:nvSpPr>
        <p:spPr/>
        <p:txBody>
          <a:bodyPr/>
          <a:lstStyle/>
          <a:p>
            <a:r>
              <a:rPr lang="zh-CN" altLang="en-US" dirty="0"/>
              <a:t>三、中超联赛典型俱乐部分析</a:t>
            </a:r>
          </a:p>
        </p:txBody>
      </p:sp>
      <p:sp>
        <p:nvSpPr>
          <p:cNvPr id="3" name="内容占位符 2">
            <a:extLst>
              <a:ext uri="{FF2B5EF4-FFF2-40B4-BE49-F238E27FC236}">
                <a16:creationId xmlns:a16="http://schemas.microsoft.com/office/drawing/2014/main" id="{C55D48B1-BA9C-4793-BF71-34337657EEE2}"/>
              </a:ext>
            </a:extLst>
          </p:cNvPr>
          <p:cNvSpPr>
            <a:spLocks noGrp="1"/>
          </p:cNvSpPr>
          <p:nvPr>
            <p:ph idx="1"/>
          </p:nvPr>
        </p:nvSpPr>
        <p:spPr>
          <a:xfrm>
            <a:off x="822960" y="1207008"/>
            <a:ext cx="7543800" cy="3675710"/>
          </a:xfrm>
        </p:spPr>
        <p:txBody>
          <a:bodyPr>
            <a:normAutofit fontScale="77500" lnSpcReduction="20000"/>
          </a:bodyPr>
          <a:lstStyle/>
          <a:p>
            <a:pPr marL="45720" indent="0">
              <a:buNone/>
            </a:pPr>
            <a:r>
              <a:rPr lang="zh-CN" altLang="en-US" dirty="0"/>
              <a:t>（</a:t>
            </a:r>
            <a:r>
              <a:rPr lang="en-US" altLang="zh-CN" dirty="0"/>
              <a:t>4</a:t>
            </a:r>
            <a:r>
              <a:rPr lang="zh-CN" altLang="en-US" dirty="0"/>
              <a:t>）广州恒大淘宝足球俱乐部利润相关表</a:t>
            </a:r>
            <a:endParaRPr lang="en-US" altLang="zh-CN" dirty="0"/>
          </a:p>
          <a:p>
            <a:pPr marL="45720" indent="0">
              <a:buNone/>
            </a:pPr>
            <a:r>
              <a:rPr lang="en-US" altLang="zh-CN" dirty="0"/>
              <a:t>a.</a:t>
            </a:r>
            <a:r>
              <a:rPr lang="zh-CN" altLang="en-US" dirty="0"/>
              <a:t>广州恒大淘宝足球俱乐部受行业特点所限，为保持在国内和国际职业足球联赛的战绩，公司往往需要持续投入高水平的球员和教练团队，通过提供高额的工作合同保持球队阵容的稳定性和竞争力，营业成本始终处于较高水平</a:t>
            </a:r>
            <a:endParaRPr lang="en-US" altLang="zh-CN" dirty="0"/>
          </a:p>
          <a:p>
            <a:pPr marL="45720" indent="0">
              <a:buNone/>
            </a:pPr>
            <a:r>
              <a:rPr lang="en-US" altLang="zh-CN" dirty="0"/>
              <a:t>b.2018</a:t>
            </a:r>
            <a:r>
              <a:rPr lang="zh-CN" altLang="en-US" dirty="0"/>
              <a:t>年营业成本同期大幅增加，主要是球员短期租借成本及转会摊销成本较</a:t>
            </a:r>
            <a:r>
              <a:rPr lang="en-US" altLang="zh-CN" dirty="0"/>
              <a:t>2017</a:t>
            </a:r>
            <a:r>
              <a:rPr lang="zh-CN" altLang="en-US" dirty="0"/>
              <a:t>年大幅增加，另外球员薪酬成本也较</a:t>
            </a:r>
            <a:r>
              <a:rPr lang="en-US" altLang="zh-CN" dirty="0"/>
              <a:t>2017</a:t>
            </a:r>
            <a:r>
              <a:rPr lang="zh-CN" altLang="en-US" dirty="0"/>
              <a:t>年有所提升。</a:t>
            </a:r>
            <a:r>
              <a:rPr lang="en-US" altLang="zh-CN" dirty="0"/>
              <a:t>2017</a:t>
            </a:r>
            <a:r>
              <a:rPr lang="zh-CN" altLang="en-US" dirty="0"/>
              <a:t>年亏损近</a:t>
            </a:r>
            <a:r>
              <a:rPr lang="en-US" altLang="zh-CN" dirty="0"/>
              <a:t>10</a:t>
            </a:r>
            <a:r>
              <a:rPr lang="zh-CN" altLang="en-US" dirty="0"/>
              <a:t>亿，</a:t>
            </a:r>
            <a:r>
              <a:rPr lang="en-US" altLang="zh-CN" dirty="0"/>
              <a:t>2019</a:t>
            </a:r>
            <a:r>
              <a:rPr lang="zh-CN" altLang="en-US" dirty="0"/>
              <a:t>年持续亏损达</a:t>
            </a:r>
            <a:r>
              <a:rPr lang="en-US" altLang="zh-CN" dirty="0"/>
              <a:t>19</a:t>
            </a:r>
            <a:r>
              <a:rPr lang="zh-CN" altLang="en-US" dirty="0"/>
              <a:t>亿，负增长率为 </a:t>
            </a:r>
            <a:r>
              <a:rPr lang="en-US" altLang="zh-CN" dirty="0"/>
              <a:t>96.88%</a:t>
            </a:r>
          </a:p>
          <a:p>
            <a:pPr marL="45720" indent="0">
              <a:buNone/>
            </a:pPr>
            <a:r>
              <a:rPr lang="en-US" altLang="zh-CN" dirty="0"/>
              <a:t>c.</a:t>
            </a:r>
            <a:r>
              <a:rPr lang="zh-CN" altLang="en-US" b="1" dirty="0">
                <a:highlight>
                  <a:srgbClr val="FFFF00"/>
                </a:highlight>
              </a:rPr>
              <a:t>营业净利率是指俱乐部净利润和营业收入的比率</a:t>
            </a:r>
            <a:r>
              <a:rPr lang="zh-CN" altLang="en-US" dirty="0"/>
              <a:t>，营业净利率越高的俱乐部，盈利能力越强。广州恒大淘宝的营业净利率一直是负的，俱乐部没有盈利能力，根据趋势判断，在 未来很长的时间内都无法弥补亏损</a:t>
            </a:r>
            <a:endParaRPr lang="en-US" altLang="zh-CN" dirty="0"/>
          </a:p>
          <a:p>
            <a:pPr marL="45720" indent="0">
              <a:buNone/>
            </a:pPr>
            <a:endParaRPr lang="en-US" altLang="zh-CN" dirty="0"/>
          </a:p>
          <a:p>
            <a:pPr marL="45720" indent="0">
              <a:buNone/>
            </a:pPr>
            <a:endParaRPr lang="en-US" altLang="zh-CN" dirty="0"/>
          </a:p>
          <a:p>
            <a:pPr marL="45720" indent="0">
              <a:buNone/>
            </a:pPr>
            <a:endParaRPr lang="en-US" altLang="zh-CN" dirty="0"/>
          </a:p>
          <a:p>
            <a:pPr marL="45720" indent="0">
              <a:buNone/>
            </a:pPr>
            <a:endParaRPr lang="zh-CN" altLang="en-US" dirty="0"/>
          </a:p>
        </p:txBody>
      </p:sp>
      <p:sp>
        <p:nvSpPr>
          <p:cNvPr id="6" name="灯片编号占位符 5">
            <a:extLst>
              <a:ext uri="{FF2B5EF4-FFF2-40B4-BE49-F238E27FC236}">
                <a16:creationId xmlns:a16="http://schemas.microsoft.com/office/drawing/2014/main" id="{98E34548-BE91-41E7-954B-862EAD23AFA4}"/>
              </a:ext>
            </a:extLst>
          </p:cNvPr>
          <p:cNvSpPr>
            <a:spLocks noGrp="1"/>
          </p:cNvSpPr>
          <p:nvPr>
            <p:ph type="sldNum" sz="quarter" idx="12"/>
          </p:nvPr>
        </p:nvSpPr>
        <p:spPr/>
        <p:txBody>
          <a:bodyPr/>
          <a:lstStyle/>
          <a:p>
            <a:fld id="{03C3F5E1-8BEB-46F8-B0C6-3051342B5E98}" type="slidenum">
              <a:rPr lang="en-US" smtClean="0"/>
              <a:pPr/>
              <a:t>17</a:t>
            </a:fld>
            <a:endParaRPr lang="en-US" dirty="0"/>
          </a:p>
        </p:txBody>
      </p:sp>
      <p:pic>
        <p:nvPicPr>
          <p:cNvPr id="5" name="图片 4">
            <a:extLst>
              <a:ext uri="{FF2B5EF4-FFF2-40B4-BE49-F238E27FC236}">
                <a16:creationId xmlns:a16="http://schemas.microsoft.com/office/drawing/2014/main" id="{86F12746-2D41-4413-982E-C8CA4ABBEF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327" y="4767309"/>
            <a:ext cx="6642432" cy="1928312"/>
          </a:xfrm>
          <a:prstGeom prst="rect">
            <a:avLst/>
          </a:prstGeom>
        </p:spPr>
      </p:pic>
    </p:spTree>
    <p:extLst>
      <p:ext uri="{BB962C8B-B14F-4D97-AF65-F5344CB8AC3E}">
        <p14:creationId xmlns:p14="http://schemas.microsoft.com/office/powerpoint/2010/main" val="1743491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31AB45-1854-409C-BF87-E176AA424FE1}"/>
              </a:ext>
            </a:extLst>
          </p:cNvPr>
          <p:cNvSpPr>
            <a:spLocks noGrp="1"/>
          </p:cNvSpPr>
          <p:nvPr>
            <p:ph type="title"/>
          </p:nvPr>
        </p:nvSpPr>
        <p:spPr/>
        <p:txBody>
          <a:bodyPr/>
          <a:lstStyle/>
          <a:p>
            <a:r>
              <a:rPr lang="zh-CN" altLang="en-US" dirty="0"/>
              <a:t>三、中超联赛典型俱乐部分析</a:t>
            </a:r>
          </a:p>
        </p:txBody>
      </p:sp>
      <p:sp>
        <p:nvSpPr>
          <p:cNvPr id="3" name="内容占位符 2">
            <a:extLst>
              <a:ext uri="{FF2B5EF4-FFF2-40B4-BE49-F238E27FC236}">
                <a16:creationId xmlns:a16="http://schemas.microsoft.com/office/drawing/2014/main" id="{C55D48B1-BA9C-4793-BF71-34337657EEE2}"/>
              </a:ext>
            </a:extLst>
          </p:cNvPr>
          <p:cNvSpPr>
            <a:spLocks noGrp="1"/>
          </p:cNvSpPr>
          <p:nvPr>
            <p:ph idx="1"/>
          </p:nvPr>
        </p:nvSpPr>
        <p:spPr>
          <a:xfrm>
            <a:off x="822959" y="1207009"/>
            <a:ext cx="7752869" cy="3364991"/>
          </a:xfrm>
        </p:spPr>
        <p:txBody>
          <a:bodyPr>
            <a:normAutofit fontScale="85000" lnSpcReduction="10000"/>
          </a:bodyPr>
          <a:lstStyle/>
          <a:p>
            <a:pPr marL="45720" indent="0">
              <a:buNone/>
            </a:pPr>
            <a:r>
              <a:rPr lang="zh-CN" altLang="en-US" dirty="0"/>
              <a:t>（</a:t>
            </a:r>
            <a:r>
              <a:rPr lang="en-US" altLang="zh-CN" dirty="0"/>
              <a:t>5</a:t>
            </a:r>
            <a:r>
              <a:rPr lang="zh-CN" altLang="en-US" dirty="0"/>
              <a:t>）广州恒大淘宝足球俱乐部现金流量表</a:t>
            </a:r>
            <a:endParaRPr lang="en-US" altLang="zh-CN" dirty="0"/>
          </a:p>
          <a:p>
            <a:pPr marL="45720" indent="0">
              <a:buNone/>
            </a:pPr>
            <a:r>
              <a:rPr lang="en-US" altLang="zh-CN" dirty="0"/>
              <a:t>a.</a:t>
            </a:r>
            <a:r>
              <a:rPr lang="zh-CN" altLang="en-US" dirty="0"/>
              <a:t>广州恒大淘宝的经营活动产生的现金流量净额是负的，且亏损金额逐渐增加。</a:t>
            </a:r>
            <a:r>
              <a:rPr lang="en-US" altLang="zh-CN" dirty="0"/>
              <a:t>2018</a:t>
            </a:r>
            <a:r>
              <a:rPr lang="zh-CN" altLang="en-US" dirty="0"/>
              <a:t>年经营活动产生的现金流量净额较</a:t>
            </a:r>
            <a:r>
              <a:rPr lang="en-US" altLang="zh-CN" dirty="0"/>
              <a:t>2017</a:t>
            </a:r>
            <a:r>
              <a:rPr lang="zh-CN" altLang="en-US" dirty="0"/>
              <a:t>年同期减少</a:t>
            </a:r>
            <a:r>
              <a:rPr lang="en-US" altLang="zh-CN" dirty="0"/>
              <a:t>11</a:t>
            </a:r>
            <a:r>
              <a:rPr lang="zh-CN" altLang="en-US" dirty="0"/>
              <a:t>亿，主要是 </a:t>
            </a:r>
            <a:r>
              <a:rPr lang="en-US" altLang="zh-CN" dirty="0"/>
              <a:t>2017</a:t>
            </a:r>
            <a:r>
              <a:rPr lang="zh-CN" altLang="en-US" dirty="0"/>
              <a:t>年度有预收</a:t>
            </a:r>
            <a:r>
              <a:rPr lang="en-US" altLang="zh-CN" dirty="0"/>
              <a:t>2018</a:t>
            </a:r>
            <a:r>
              <a:rPr lang="zh-CN" altLang="en-US" dirty="0"/>
              <a:t>年度广告款，以及</a:t>
            </a:r>
            <a:r>
              <a:rPr lang="en-US" altLang="zh-CN" dirty="0"/>
              <a:t>2018</a:t>
            </a:r>
            <a:r>
              <a:rPr lang="zh-CN" altLang="en-US" dirty="0"/>
              <a:t>年度支付的球员短期租借及转会费用，另外球员薪酬支出也有所增加</a:t>
            </a:r>
            <a:endParaRPr lang="en-US" altLang="zh-CN" dirty="0"/>
          </a:p>
          <a:p>
            <a:pPr marL="45720" indent="0">
              <a:buNone/>
            </a:pPr>
            <a:r>
              <a:rPr lang="en-US" altLang="zh-CN" dirty="0"/>
              <a:t>b.2019</a:t>
            </a:r>
            <a:r>
              <a:rPr lang="zh-CN" altLang="en-US" dirty="0"/>
              <a:t>年度公司经营活动产生的现金流量净额较</a:t>
            </a:r>
            <a:r>
              <a:rPr lang="en-US" altLang="zh-CN" dirty="0"/>
              <a:t>2018</a:t>
            </a:r>
            <a:r>
              <a:rPr lang="zh-CN" altLang="en-US" dirty="0"/>
              <a:t>年同 期减少</a:t>
            </a:r>
            <a:r>
              <a:rPr lang="en-US" altLang="zh-CN" dirty="0"/>
              <a:t>6</a:t>
            </a:r>
            <a:r>
              <a:rPr lang="zh-CN" altLang="en-US" dirty="0"/>
              <a:t>亿，主要是</a:t>
            </a:r>
            <a:r>
              <a:rPr lang="en-US" altLang="zh-CN" dirty="0"/>
              <a:t>2019</a:t>
            </a:r>
            <a:r>
              <a:rPr lang="zh-CN" altLang="en-US" dirty="0"/>
              <a:t>年度球员薪酬支出有所增加以及支付了青训发展基金</a:t>
            </a:r>
            <a:endParaRPr lang="en-US" altLang="zh-CN" dirty="0"/>
          </a:p>
          <a:p>
            <a:pPr marL="45720" indent="0">
              <a:buNone/>
            </a:pPr>
            <a:r>
              <a:rPr lang="en-US" altLang="zh-CN" dirty="0"/>
              <a:t>c.</a:t>
            </a:r>
            <a:r>
              <a:rPr lang="zh-CN" altLang="en-US" dirty="0"/>
              <a:t>经营活动产生的现金流量净额持续为负，这样的经营策略使俱乐部 背负了高额的人工成本</a:t>
            </a:r>
            <a:endParaRPr lang="en-US" altLang="zh-CN" dirty="0"/>
          </a:p>
        </p:txBody>
      </p:sp>
      <p:sp>
        <p:nvSpPr>
          <p:cNvPr id="6" name="灯片编号占位符 5">
            <a:extLst>
              <a:ext uri="{FF2B5EF4-FFF2-40B4-BE49-F238E27FC236}">
                <a16:creationId xmlns:a16="http://schemas.microsoft.com/office/drawing/2014/main" id="{98E34548-BE91-41E7-954B-862EAD23AFA4}"/>
              </a:ext>
            </a:extLst>
          </p:cNvPr>
          <p:cNvSpPr>
            <a:spLocks noGrp="1"/>
          </p:cNvSpPr>
          <p:nvPr>
            <p:ph type="sldNum" sz="quarter" idx="12"/>
          </p:nvPr>
        </p:nvSpPr>
        <p:spPr/>
        <p:txBody>
          <a:bodyPr/>
          <a:lstStyle/>
          <a:p>
            <a:fld id="{03C3F5E1-8BEB-46F8-B0C6-3051342B5E98}" type="slidenum">
              <a:rPr lang="en-US" smtClean="0"/>
              <a:pPr/>
              <a:t>18</a:t>
            </a:fld>
            <a:endParaRPr lang="en-US" dirty="0"/>
          </a:p>
        </p:txBody>
      </p:sp>
      <p:pic>
        <p:nvPicPr>
          <p:cNvPr id="7" name="图片 6">
            <a:extLst>
              <a:ext uri="{FF2B5EF4-FFF2-40B4-BE49-F238E27FC236}">
                <a16:creationId xmlns:a16="http://schemas.microsoft.com/office/drawing/2014/main" id="{F23538C8-DCA7-46CE-8970-D81477463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004" y="5037556"/>
            <a:ext cx="8446837" cy="1427027"/>
          </a:xfrm>
          <a:prstGeom prst="rect">
            <a:avLst/>
          </a:prstGeom>
        </p:spPr>
      </p:pic>
    </p:spTree>
    <p:extLst>
      <p:ext uri="{BB962C8B-B14F-4D97-AF65-F5344CB8AC3E}">
        <p14:creationId xmlns:p14="http://schemas.microsoft.com/office/powerpoint/2010/main" val="3446802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31AB45-1854-409C-BF87-E176AA424FE1}"/>
              </a:ext>
            </a:extLst>
          </p:cNvPr>
          <p:cNvSpPr>
            <a:spLocks noGrp="1"/>
          </p:cNvSpPr>
          <p:nvPr>
            <p:ph type="title"/>
          </p:nvPr>
        </p:nvSpPr>
        <p:spPr/>
        <p:txBody>
          <a:bodyPr/>
          <a:lstStyle/>
          <a:p>
            <a:r>
              <a:rPr lang="zh-CN" altLang="en-US" dirty="0"/>
              <a:t>三、中超联赛典型俱乐部分析</a:t>
            </a:r>
          </a:p>
        </p:txBody>
      </p:sp>
      <p:sp>
        <p:nvSpPr>
          <p:cNvPr id="3" name="内容占位符 2">
            <a:extLst>
              <a:ext uri="{FF2B5EF4-FFF2-40B4-BE49-F238E27FC236}">
                <a16:creationId xmlns:a16="http://schemas.microsoft.com/office/drawing/2014/main" id="{C55D48B1-BA9C-4793-BF71-34337657EEE2}"/>
              </a:ext>
            </a:extLst>
          </p:cNvPr>
          <p:cNvSpPr>
            <a:spLocks noGrp="1"/>
          </p:cNvSpPr>
          <p:nvPr>
            <p:ph idx="1"/>
          </p:nvPr>
        </p:nvSpPr>
        <p:spPr>
          <a:xfrm>
            <a:off x="822959" y="1207009"/>
            <a:ext cx="7752869" cy="3560300"/>
          </a:xfrm>
        </p:spPr>
        <p:txBody>
          <a:bodyPr>
            <a:normAutofit fontScale="85000" lnSpcReduction="20000"/>
          </a:bodyPr>
          <a:lstStyle/>
          <a:p>
            <a:r>
              <a:rPr lang="en-US" altLang="zh-CN" dirty="0"/>
              <a:t>4.</a:t>
            </a:r>
            <a:r>
              <a:rPr lang="zh-CN" altLang="en-US" dirty="0"/>
              <a:t>相关结论：</a:t>
            </a:r>
            <a:endParaRPr lang="en-US" altLang="zh-CN" dirty="0"/>
          </a:p>
          <a:p>
            <a:pPr marL="45720" indent="0">
              <a:buNone/>
            </a:pPr>
            <a:r>
              <a:rPr lang="zh-CN" altLang="en-US" dirty="0"/>
              <a:t>（</a:t>
            </a:r>
            <a:r>
              <a:rPr lang="en-US" altLang="zh-CN" dirty="0"/>
              <a:t>1</a:t>
            </a:r>
            <a:r>
              <a:rPr lang="zh-CN" altLang="en-US" dirty="0"/>
              <a:t>）广州恒大淘宝俱乐部的经营活动产生的现金流量净额为负而且金额很高，连续两年的经营活动和投资活动现金流量净额均为负值，最终的货币资金全靠筹资活动来维持</a:t>
            </a:r>
            <a:endParaRPr lang="en-US" altLang="zh-CN" dirty="0"/>
          </a:p>
          <a:p>
            <a:pPr marL="45720" indent="0">
              <a:buNone/>
            </a:pPr>
            <a:r>
              <a:rPr lang="zh-CN" altLang="en-US" dirty="0"/>
              <a:t>（</a:t>
            </a:r>
            <a:r>
              <a:rPr lang="en-US" altLang="zh-CN" dirty="0"/>
              <a:t>2</a:t>
            </a:r>
            <a:r>
              <a:rPr lang="zh-CN" altLang="en-US" dirty="0"/>
              <a:t>）广州恒大淘宝的营业收入集中在广告收入，占营业收入 的</a:t>
            </a:r>
            <a:r>
              <a:rPr lang="en-US" altLang="zh-CN" dirty="0"/>
              <a:t>70%</a:t>
            </a:r>
            <a:r>
              <a:rPr lang="zh-CN" altLang="en-US" dirty="0"/>
              <a:t>以上，</a:t>
            </a:r>
            <a:r>
              <a:rPr lang="en-US" altLang="zh-CN" dirty="0"/>
              <a:t>2019</a:t>
            </a:r>
            <a:r>
              <a:rPr lang="zh-CN" altLang="en-US" dirty="0"/>
              <a:t>年比赛出场费收入和门票收入各占</a:t>
            </a:r>
            <a:r>
              <a:rPr lang="en-US" altLang="zh-CN" dirty="0"/>
              <a:t>11.12% </a:t>
            </a:r>
            <a:r>
              <a:rPr lang="zh-CN" altLang="en-US" dirty="0"/>
              <a:t>和</a:t>
            </a:r>
            <a:r>
              <a:rPr lang="en-US" altLang="zh-CN" dirty="0"/>
              <a:t>7.32%</a:t>
            </a:r>
            <a:r>
              <a:rPr lang="zh-CN" altLang="en-US" dirty="0"/>
              <a:t>，但是广告收入稳定性较差</a:t>
            </a:r>
            <a:endParaRPr lang="en-US" altLang="zh-CN" dirty="0"/>
          </a:p>
          <a:p>
            <a:pPr marL="45720" indent="0">
              <a:buNone/>
            </a:pPr>
            <a:r>
              <a:rPr lang="zh-CN" altLang="en-US" dirty="0"/>
              <a:t>（</a:t>
            </a:r>
            <a:r>
              <a:rPr lang="en-US" altLang="zh-CN" dirty="0"/>
              <a:t>3</a:t>
            </a:r>
            <a:r>
              <a:rPr lang="zh-CN" altLang="en-US" dirty="0"/>
              <a:t>）广州恒大淘宝营业成本过高，短期租借成本及转会成本一直大幅增加，员工的薪酬成本也居高不下，导致公司目前 仍处于亏损状态，且在未来一段时间内无法转亏为盈。净利 润为负的情况下，股东无法获得利润分配，无法从中获利</a:t>
            </a:r>
            <a:endParaRPr lang="en-US" altLang="zh-CN" dirty="0"/>
          </a:p>
        </p:txBody>
      </p:sp>
      <p:sp>
        <p:nvSpPr>
          <p:cNvPr id="6" name="灯片编号占位符 5">
            <a:extLst>
              <a:ext uri="{FF2B5EF4-FFF2-40B4-BE49-F238E27FC236}">
                <a16:creationId xmlns:a16="http://schemas.microsoft.com/office/drawing/2014/main" id="{98E34548-BE91-41E7-954B-862EAD23AFA4}"/>
              </a:ext>
            </a:extLst>
          </p:cNvPr>
          <p:cNvSpPr>
            <a:spLocks noGrp="1"/>
          </p:cNvSpPr>
          <p:nvPr>
            <p:ph type="sldNum" sz="quarter" idx="12"/>
          </p:nvPr>
        </p:nvSpPr>
        <p:spPr/>
        <p:txBody>
          <a:bodyPr/>
          <a:lstStyle/>
          <a:p>
            <a:fld id="{03C3F5E1-8BEB-46F8-B0C6-3051342B5E98}" type="slidenum">
              <a:rPr lang="en-US" smtClean="0"/>
              <a:pPr/>
              <a:t>19</a:t>
            </a:fld>
            <a:endParaRPr lang="en-US" dirty="0"/>
          </a:p>
        </p:txBody>
      </p:sp>
    </p:spTree>
    <p:extLst>
      <p:ext uri="{BB962C8B-B14F-4D97-AF65-F5344CB8AC3E}">
        <p14:creationId xmlns:p14="http://schemas.microsoft.com/office/powerpoint/2010/main" val="15734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A0713E-A6D9-4C41-A2F2-EC47FAE7D72A}"/>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571CE00B-2983-4898-B131-72A7BE1AF21C}"/>
              </a:ext>
            </a:extLst>
          </p:cNvPr>
          <p:cNvSpPr>
            <a:spLocks noGrp="1"/>
          </p:cNvSpPr>
          <p:nvPr>
            <p:ph idx="1"/>
          </p:nvPr>
        </p:nvSpPr>
        <p:spPr>
          <a:xfrm>
            <a:off x="822960" y="1207008"/>
            <a:ext cx="7543800" cy="5252782"/>
          </a:xfrm>
        </p:spPr>
        <p:txBody>
          <a:bodyPr/>
          <a:lstStyle/>
          <a:p>
            <a:r>
              <a:rPr lang="en-US" altLang="zh-CN" dirty="0"/>
              <a:t>1.</a:t>
            </a:r>
            <a:r>
              <a:rPr lang="zh-CN" altLang="en-US" dirty="0"/>
              <a:t>足球比赛规则</a:t>
            </a:r>
            <a:endParaRPr lang="en-US" altLang="zh-CN" dirty="0"/>
          </a:p>
          <a:p>
            <a:r>
              <a:rPr lang="en-US" altLang="zh-CN" dirty="0"/>
              <a:t>2.</a:t>
            </a:r>
            <a:r>
              <a:rPr lang="zh-CN" altLang="en-US" dirty="0"/>
              <a:t>中超联赛赛事规则</a:t>
            </a:r>
            <a:endParaRPr lang="en-US" altLang="zh-CN" dirty="0"/>
          </a:p>
          <a:p>
            <a:r>
              <a:rPr lang="en-US" altLang="zh-CN" dirty="0"/>
              <a:t>3.</a:t>
            </a:r>
            <a:r>
              <a:rPr lang="zh-CN" altLang="en-US" dirty="0"/>
              <a:t>中超联赛典型俱乐部分析</a:t>
            </a:r>
            <a:endParaRPr lang="en-US" altLang="zh-CN" dirty="0"/>
          </a:p>
          <a:p>
            <a:r>
              <a:rPr lang="en-US" altLang="zh-CN" dirty="0"/>
              <a:t>4.</a:t>
            </a:r>
            <a:r>
              <a:rPr lang="zh-CN" altLang="en-US" dirty="0"/>
              <a:t>中超联赛当前面临主要问题</a:t>
            </a:r>
            <a:endParaRPr lang="en-US" altLang="zh-CN" dirty="0"/>
          </a:p>
          <a:p>
            <a:r>
              <a:rPr lang="en-US" altLang="zh-CN" dirty="0"/>
              <a:t>5.</a:t>
            </a:r>
            <a:r>
              <a:rPr lang="zh-CN" altLang="en-US" dirty="0"/>
              <a:t>相关思考</a:t>
            </a:r>
            <a:endParaRPr lang="en-US" altLang="zh-CN" dirty="0"/>
          </a:p>
          <a:p>
            <a:r>
              <a:rPr lang="en-US" altLang="zh-CN" dirty="0"/>
              <a:t>6.</a:t>
            </a:r>
            <a:r>
              <a:rPr lang="zh-CN" altLang="en-US" dirty="0"/>
              <a:t>参考文献</a:t>
            </a:r>
            <a:endParaRPr lang="en-US" altLang="zh-CN" dirty="0"/>
          </a:p>
          <a:p>
            <a:endParaRPr lang="zh-CN" altLang="en-US" dirty="0"/>
          </a:p>
        </p:txBody>
      </p:sp>
      <p:sp>
        <p:nvSpPr>
          <p:cNvPr id="6" name="灯片编号占位符 5">
            <a:extLst>
              <a:ext uri="{FF2B5EF4-FFF2-40B4-BE49-F238E27FC236}">
                <a16:creationId xmlns:a16="http://schemas.microsoft.com/office/drawing/2014/main" id="{74D85C93-9692-4C3F-982C-2B2AE20346D6}"/>
              </a:ext>
            </a:extLst>
          </p:cNvPr>
          <p:cNvSpPr>
            <a:spLocks noGrp="1"/>
          </p:cNvSpPr>
          <p:nvPr>
            <p:ph type="sldNum" sz="quarter" idx="12"/>
          </p:nvPr>
        </p:nvSpPr>
        <p:spPr/>
        <p:txBody>
          <a:bodyPr/>
          <a:lstStyle/>
          <a:p>
            <a:fld id="{03C3F5E1-8BEB-46F8-B0C6-3051342B5E98}" type="slidenum">
              <a:rPr lang="en-US" smtClean="0"/>
              <a:pPr/>
              <a:t>2</a:t>
            </a:fld>
            <a:endParaRPr lang="en-US" dirty="0"/>
          </a:p>
        </p:txBody>
      </p:sp>
    </p:spTree>
    <p:extLst>
      <p:ext uri="{BB962C8B-B14F-4D97-AF65-F5344CB8AC3E}">
        <p14:creationId xmlns:p14="http://schemas.microsoft.com/office/powerpoint/2010/main" val="1313190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31AB45-1854-409C-BF87-E176AA424FE1}"/>
              </a:ext>
            </a:extLst>
          </p:cNvPr>
          <p:cNvSpPr>
            <a:spLocks noGrp="1"/>
          </p:cNvSpPr>
          <p:nvPr>
            <p:ph type="title"/>
          </p:nvPr>
        </p:nvSpPr>
        <p:spPr/>
        <p:txBody>
          <a:bodyPr/>
          <a:lstStyle/>
          <a:p>
            <a:r>
              <a:rPr lang="zh-CN" altLang="en-US" dirty="0"/>
              <a:t>三、中超联赛典型俱乐部分析</a:t>
            </a:r>
          </a:p>
        </p:txBody>
      </p:sp>
      <p:sp>
        <p:nvSpPr>
          <p:cNvPr id="3" name="内容占位符 2">
            <a:extLst>
              <a:ext uri="{FF2B5EF4-FFF2-40B4-BE49-F238E27FC236}">
                <a16:creationId xmlns:a16="http://schemas.microsoft.com/office/drawing/2014/main" id="{C55D48B1-BA9C-4793-BF71-34337657EEE2}"/>
              </a:ext>
            </a:extLst>
          </p:cNvPr>
          <p:cNvSpPr>
            <a:spLocks noGrp="1"/>
          </p:cNvSpPr>
          <p:nvPr>
            <p:ph idx="1"/>
          </p:nvPr>
        </p:nvSpPr>
        <p:spPr>
          <a:xfrm>
            <a:off x="822959" y="1207008"/>
            <a:ext cx="7752869" cy="5469000"/>
          </a:xfrm>
        </p:spPr>
        <p:txBody>
          <a:bodyPr>
            <a:normAutofit fontScale="70000" lnSpcReduction="20000"/>
          </a:bodyPr>
          <a:lstStyle/>
          <a:p>
            <a:r>
              <a:rPr lang="en-US" altLang="zh-CN" dirty="0"/>
              <a:t>5.</a:t>
            </a:r>
            <a:r>
              <a:rPr lang="zh-CN" altLang="en-US" dirty="0"/>
              <a:t>相关建议：</a:t>
            </a:r>
            <a:endParaRPr lang="en-US" altLang="zh-CN" dirty="0"/>
          </a:p>
          <a:p>
            <a:pPr marL="45720" indent="0">
              <a:buNone/>
            </a:pPr>
            <a:r>
              <a:rPr lang="zh-CN" altLang="en-US" dirty="0"/>
              <a:t>（</a:t>
            </a:r>
            <a:r>
              <a:rPr lang="en-US" altLang="zh-CN" dirty="0"/>
              <a:t>1</a:t>
            </a:r>
            <a:r>
              <a:rPr lang="zh-CN" altLang="en-US" dirty="0"/>
              <a:t>）改善收入构成比重：从目前来看，俱乐部的收入是靠广告收入维持的</a:t>
            </a:r>
            <a:endParaRPr lang="en-US" altLang="zh-CN" dirty="0"/>
          </a:p>
          <a:p>
            <a:pPr marL="45720" indent="0">
              <a:buNone/>
            </a:pPr>
            <a:r>
              <a:rPr lang="en-US" altLang="zh-CN" dirty="0"/>
              <a:t>a.</a:t>
            </a:r>
            <a:r>
              <a:rPr lang="zh-CN" altLang="en-US" dirty="0"/>
              <a:t>足球俱乐部一要维护自身的营运能力，提高品牌的影响力，吸引更多的企业赞助</a:t>
            </a:r>
            <a:endParaRPr lang="en-US" altLang="zh-CN" dirty="0"/>
          </a:p>
          <a:p>
            <a:pPr marL="45720" indent="0">
              <a:buNone/>
            </a:pPr>
            <a:r>
              <a:rPr lang="en-US" altLang="zh-CN" dirty="0"/>
              <a:t>b.</a:t>
            </a:r>
            <a:r>
              <a:rPr lang="zh-CN" altLang="en-US" dirty="0"/>
              <a:t>足球俱乐部提升中超的竞技水平，提高观众的观赏度和参与度，培养球迷文化，提高门票收入，销售商品的收入，进而比赛日收入就会有所提高</a:t>
            </a:r>
            <a:endParaRPr lang="en-US" altLang="zh-CN" dirty="0"/>
          </a:p>
          <a:p>
            <a:pPr marL="45720" indent="0">
              <a:buNone/>
            </a:pPr>
            <a:r>
              <a:rPr lang="zh-CN" altLang="en-US" dirty="0"/>
              <a:t>（</a:t>
            </a:r>
            <a:r>
              <a:rPr lang="en-US" altLang="zh-CN" dirty="0"/>
              <a:t>2</a:t>
            </a:r>
            <a:r>
              <a:rPr lang="zh-CN" altLang="en-US" dirty="0"/>
              <a:t>）加强营业成本控制：</a:t>
            </a:r>
            <a:endParaRPr lang="en-US" altLang="zh-CN" dirty="0"/>
          </a:p>
          <a:p>
            <a:pPr marL="45720" indent="0">
              <a:buNone/>
            </a:pPr>
            <a:r>
              <a:rPr lang="en-US" altLang="zh-CN" dirty="0"/>
              <a:t>a.</a:t>
            </a:r>
            <a:r>
              <a:rPr lang="zh-CN" altLang="en-US" dirty="0"/>
              <a:t>球员薪资福利水平可以向下调整，赢球奖金政策可以根据预期的成绩进行调整， 丰富球员激励机制，使他们不仅仅依赖于高额的赢球奖金</a:t>
            </a:r>
            <a:endParaRPr lang="en-US" altLang="zh-CN" dirty="0"/>
          </a:p>
          <a:p>
            <a:pPr marL="45720" indent="0">
              <a:buNone/>
            </a:pPr>
            <a:r>
              <a:rPr lang="en-US" altLang="zh-CN" dirty="0"/>
              <a:t>b.</a:t>
            </a:r>
            <a:r>
              <a:rPr lang="zh-CN" altLang="en-US" dirty="0"/>
              <a:t>足球运动员是作为无形资产进行 核算的，高额的转会费会增加俱乐部日后的摊销金额，俱乐部可以提高球员购买的性价 比，减轻日后的摊销成本</a:t>
            </a:r>
            <a:endParaRPr lang="en-US" altLang="zh-CN" dirty="0"/>
          </a:p>
          <a:p>
            <a:pPr marL="45720" indent="0">
              <a:buNone/>
            </a:pPr>
            <a:r>
              <a:rPr lang="en-US" altLang="zh-CN" dirty="0"/>
              <a:t>c.</a:t>
            </a:r>
            <a:r>
              <a:rPr lang="zh-CN" altLang="en-US" dirty="0"/>
              <a:t>加大青训的投入，青训的水平决定了未来俱乐部的水平，这样既可以培养优秀的球员又可以节约外援支出，是一个合理的成本分配策略</a:t>
            </a:r>
            <a:endParaRPr lang="en-US" altLang="zh-CN" dirty="0"/>
          </a:p>
          <a:p>
            <a:pPr marL="45720" indent="0">
              <a:buNone/>
            </a:pPr>
            <a:r>
              <a:rPr lang="zh-CN" altLang="en-US" dirty="0"/>
              <a:t>（</a:t>
            </a:r>
            <a:r>
              <a:rPr lang="en-US" altLang="zh-CN" dirty="0"/>
              <a:t>3</a:t>
            </a:r>
            <a:r>
              <a:rPr lang="zh-CN" altLang="en-US" dirty="0"/>
              <a:t>）强化应收账款管理：</a:t>
            </a:r>
            <a:endParaRPr lang="en-US" altLang="zh-CN" dirty="0"/>
          </a:p>
          <a:p>
            <a:pPr marL="45720" indent="0">
              <a:buNone/>
            </a:pPr>
            <a:r>
              <a:rPr lang="en-US" altLang="zh-CN" dirty="0"/>
              <a:t>a.</a:t>
            </a:r>
            <a:r>
              <a:rPr lang="zh-CN" altLang="en-US" dirty="0"/>
              <a:t>完善客户的资料，对授信的客户进行偿还能力预估</a:t>
            </a:r>
            <a:endParaRPr lang="en-US" altLang="zh-CN" dirty="0"/>
          </a:p>
          <a:p>
            <a:pPr marL="45720" indent="0">
              <a:buNone/>
            </a:pPr>
            <a:r>
              <a:rPr lang="en-US" altLang="zh-CN" dirty="0"/>
              <a:t>b.</a:t>
            </a:r>
            <a:r>
              <a:rPr lang="zh-CN" altLang="en-US" dirty="0"/>
              <a:t>通过合同或者加强监督等手段对应收账 款进行日常管理，追踪客户的还款能力</a:t>
            </a:r>
            <a:endParaRPr lang="en-US" altLang="zh-CN" dirty="0"/>
          </a:p>
          <a:p>
            <a:pPr marL="45720" indent="0">
              <a:buNone/>
            </a:pPr>
            <a:endParaRPr lang="en-US" altLang="zh-CN" dirty="0"/>
          </a:p>
        </p:txBody>
      </p:sp>
      <p:sp>
        <p:nvSpPr>
          <p:cNvPr id="6" name="灯片编号占位符 5">
            <a:extLst>
              <a:ext uri="{FF2B5EF4-FFF2-40B4-BE49-F238E27FC236}">
                <a16:creationId xmlns:a16="http://schemas.microsoft.com/office/drawing/2014/main" id="{98E34548-BE91-41E7-954B-862EAD23AFA4}"/>
              </a:ext>
            </a:extLst>
          </p:cNvPr>
          <p:cNvSpPr>
            <a:spLocks noGrp="1"/>
          </p:cNvSpPr>
          <p:nvPr>
            <p:ph type="sldNum" sz="quarter" idx="12"/>
          </p:nvPr>
        </p:nvSpPr>
        <p:spPr/>
        <p:txBody>
          <a:bodyPr/>
          <a:lstStyle/>
          <a:p>
            <a:fld id="{03C3F5E1-8BEB-46F8-B0C6-3051342B5E98}" type="slidenum">
              <a:rPr lang="en-US" smtClean="0"/>
              <a:pPr/>
              <a:t>20</a:t>
            </a:fld>
            <a:endParaRPr lang="en-US" dirty="0"/>
          </a:p>
        </p:txBody>
      </p:sp>
    </p:spTree>
    <p:extLst>
      <p:ext uri="{BB962C8B-B14F-4D97-AF65-F5344CB8AC3E}">
        <p14:creationId xmlns:p14="http://schemas.microsoft.com/office/powerpoint/2010/main" val="3484368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8740F5-B968-4065-8BAE-549D0A2E5752}"/>
              </a:ext>
            </a:extLst>
          </p:cNvPr>
          <p:cNvSpPr>
            <a:spLocks noGrp="1"/>
          </p:cNvSpPr>
          <p:nvPr>
            <p:ph type="title"/>
          </p:nvPr>
        </p:nvSpPr>
        <p:spPr/>
        <p:txBody>
          <a:bodyPr>
            <a:normAutofit/>
          </a:bodyPr>
          <a:lstStyle/>
          <a:p>
            <a:r>
              <a:rPr lang="zh-CN" altLang="en-US" dirty="0"/>
              <a:t>四、中超联赛当前面临主要问题</a:t>
            </a:r>
          </a:p>
        </p:txBody>
      </p:sp>
      <p:pic>
        <p:nvPicPr>
          <p:cNvPr id="8" name="内容占位符 7">
            <a:extLst>
              <a:ext uri="{FF2B5EF4-FFF2-40B4-BE49-F238E27FC236}">
                <a16:creationId xmlns:a16="http://schemas.microsoft.com/office/drawing/2014/main" id="{217AD4FE-CB74-4540-A6C8-8C6F19174B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960" y="1109709"/>
            <a:ext cx="4539153" cy="5715206"/>
          </a:xfrm>
        </p:spPr>
      </p:pic>
      <p:sp>
        <p:nvSpPr>
          <p:cNvPr id="6" name="灯片编号占位符 5">
            <a:extLst>
              <a:ext uri="{FF2B5EF4-FFF2-40B4-BE49-F238E27FC236}">
                <a16:creationId xmlns:a16="http://schemas.microsoft.com/office/drawing/2014/main" id="{151EAAEE-A38F-44E7-A0F7-DAC031B5957A}"/>
              </a:ext>
            </a:extLst>
          </p:cNvPr>
          <p:cNvSpPr>
            <a:spLocks noGrp="1"/>
          </p:cNvSpPr>
          <p:nvPr>
            <p:ph type="sldNum" sz="quarter" idx="12"/>
          </p:nvPr>
        </p:nvSpPr>
        <p:spPr/>
        <p:txBody>
          <a:bodyPr/>
          <a:lstStyle/>
          <a:p>
            <a:fld id="{03C3F5E1-8BEB-46F8-B0C6-3051342B5E98}" type="slidenum">
              <a:rPr lang="en-US" smtClean="0"/>
              <a:pPr/>
              <a:t>21</a:t>
            </a:fld>
            <a:endParaRPr lang="en-US" dirty="0"/>
          </a:p>
        </p:txBody>
      </p:sp>
      <p:sp>
        <p:nvSpPr>
          <p:cNvPr id="9" name="文本框 8">
            <a:extLst>
              <a:ext uri="{FF2B5EF4-FFF2-40B4-BE49-F238E27FC236}">
                <a16:creationId xmlns:a16="http://schemas.microsoft.com/office/drawing/2014/main" id="{B5EA77BF-4884-466E-AC69-61B911E88AC4}"/>
              </a:ext>
            </a:extLst>
          </p:cNvPr>
          <p:cNvSpPr txBox="1"/>
          <p:nvPr/>
        </p:nvSpPr>
        <p:spPr>
          <a:xfrm>
            <a:off x="5592932" y="1276889"/>
            <a:ext cx="3435658" cy="5078313"/>
          </a:xfrm>
          <a:prstGeom prst="rect">
            <a:avLst/>
          </a:prstGeom>
          <a:noFill/>
        </p:spPr>
        <p:txBody>
          <a:bodyPr wrap="square" rtlCol="0">
            <a:spAutoFit/>
          </a:bodyPr>
          <a:lstStyle/>
          <a:p>
            <a:endParaRPr lang="en-US" altLang="zh-CN" dirty="0"/>
          </a:p>
          <a:p>
            <a:endParaRPr lang="en-US" altLang="zh-CN" dirty="0"/>
          </a:p>
          <a:p>
            <a:r>
              <a:rPr lang="zh-CN" altLang="en-US" dirty="0"/>
              <a:t>（</a:t>
            </a:r>
            <a:r>
              <a:rPr lang="en-US" altLang="zh-CN" dirty="0"/>
              <a:t>1</a:t>
            </a:r>
            <a:r>
              <a:rPr lang="zh-CN" altLang="en-US" dirty="0"/>
              <a:t>）在</a:t>
            </a:r>
            <a:r>
              <a:rPr lang="en-US" altLang="zh-CN" dirty="0"/>
              <a:t>2020 </a:t>
            </a:r>
            <a:r>
              <a:rPr lang="zh-CN" altLang="en-US" dirty="0"/>
              <a:t>中超赛季战胜中超八冠王的江苏足球 俱乐部何以在短短 </a:t>
            </a:r>
            <a:r>
              <a:rPr lang="en-US" altLang="zh-CN" dirty="0"/>
              <a:t>108 </a:t>
            </a:r>
            <a:r>
              <a:rPr lang="zh-CN" altLang="en-US" dirty="0"/>
              <a:t>天后，黯然退出中国足坛？</a:t>
            </a:r>
            <a:endParaRPr lang="en-US" altLang="zh-CN" dirty="0"/>
          </a:p>
          <a:p>
            <a:endParaRPr lang="en-US" altLang="zh-CN" dirty="0"/>
          </a:p>
          <a:p>
            <a:endParaRPr lang="en-US" altLang="zh-CN" dirty="0"/>
          </a:p>
          <a:p>
            <a:r>
              <a:rPr lang="zh-CN" altLang="en-US" dirty="0"/>
              <a:t>（</a:t>
            </a:r>
            <a:r>
              <a:rPr lang="en-US" altLang="zh-CN" dirty="0"/>
              <a:t>2</a:t>
            </a:r>
            <a:r>
              <a:rPr lang="zh-CN" altLang="en-US" dirty="0"/>
              <a:t>）回顾职业化以来的中超、中 甲、中乙三级职业联赛可发现，至少有 </a:t>
            </a:r>
            <a:r>
              <a:rPr lang="en-US" altLang="zh-CN" dirty="0"/>
              <a:t>95 </a:t>
            </a:r>
            <a:r>
              <a:rPr lang="zh-CN" altLang="en-US" dirty="0"/>
              <a:t>支球队宣告解散（未 包括在 </a:t>
            </a:r>
            <a:r>
              <a:rPr lang="en-US" altLang="zh-CN" dirty="0"/>
              <a:t>2021 </a:t>
            </a:r>
            <a:r>
              <a:rPr lang="zh-CN" altLang="en-US" dirty="0"/>
              <a:t>年已经官宣停止运营的江苏足球俱乐部和通过 改名等方式“续命”的天津津门虎足球俱乐部）。 具体数据为： </a:t>
            </a:r>
            <a:r>
              <a:rPr lang="en-US" altLang="zh-CN" dirty="0"/>
              <a:t>11 </a:t>
            </a:r>
            <a:r>
              <a:rPr lang="zh-CN" altLang="en-US" dirty="0"/>
              <a:t>支顶级联赛球队、</a:t>
            </a:r>
            <a:r>
              <a:rPr lang="en-US" altLang="zh-CN" dirty="0"/>
              <a:t>14 </a:t>
            </a:r>
            <a:r>
              <a:rPr lang="zh-CN" altLang="en-US" dirty="0"/>
              <a:t>支次级联赛球队以及 </a:t>
            </a:r>
            <a:r>
              <a:rPr lang="en-US" altLang="zh-CN" dirty="0"/>
              <a:t>70 </a:t>
            </a:r>
            <a:r>
              <a:rPr lang="zh-CN" altLang="en-US" dirty="0"/>
              <a:t>支第三级别 联赛球队</a:t>
            </a:r>
          </a:p>
        </p:txBody>
      </p:sp>
    </p:spTree>
    <p:extLst>
      <p:ext uri="{BB962C8B-B14F-4D97-AF65-F5344CB8AC3E}">
        <p14:creationId xmlns:p14="http://schemas.microsoft.com/office/powerpoint/2010/main" val="1688780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51E2EA-31E6-404C-B6CB-20589068AB01}"/>
              </a:ext>
            </a:extLst>
          </p:cNvPr>
          <p:cNvSpPr>
            <a:spLocks noGrp="1"/>
          </p:cNvSpPr>
          <p:nvPr>
            <p:ph type="title"/>
          </p:nvPr>
        </p:nvSpPr>
        <p:spPr/>
        <p:txBody>
          <a:bodyPr/>
          <a:lstStyle/>
          <a:p>
            <a:r>
              <a:rPr lang="zh-CN" altLang="en-US" dirty="0"/>
              <a:t>四、中超联赛当前面临主要问题</a:t>
            </a:r>
          </a:p>
        </p:txBody>
      </p:sp>
      <p:sp>
        <p:nvSpPr>
          <p:cNvPr id="3" name="内容占位符 2">
            <a:extLst>
              <a:ext uri="{FF2B5EF4-FFF2-40B4-BE49-F238E27FC236}">
                <a16:creationId xmlns:a16="http://schemas.microsoft.com/office/drawing/2014/main" id="{705ED307-5EE9-4C32-B80A-28F4998174EF}"/>
              </a:ext>
            </a:extLst>
          </p:cNvPr>
          <p:cNvSpPr>
            <a:spLocks noGrp="1"/>
          </p:cNvSpPr>
          <p:nvPr>
            <p:ph idx="1"/>
          </p:nvPr>
        </p:nvSpPr>
        <p:spPr>
          <a:xfrm>
            <a:off x="822959" y="1207008"/>
            <a:ext cx="7655215" cy="4662086"/>
          </a:xfrm>
        </p:spPr>
        <p:txBody>
          <a:bodyPr>
            <a:normAutofit fontScale="92500" lnSpcReduction="20000"/>
          </a:bodyPr>
          <a:lstStyle/>
          <a:p>
            <a:r>
              <a:rPr lang="en-US" altLang="zh-CN" dirty="0"/>
              <a:t>1.</a:t>
            </a:r>
            <a:r>
              <a:rPr lang="zh-CN" altLang="en-US" dirty="0"/>
              <a:t>俱乐部股权结构单一化现象严重</a:t>
            </a:r>
            <a:endParaRPr lang="en-US" altLang="zh-CN" dirty="0"/>
          </a:p>
          <a:p>
            <a:pPr marL="45720" indent="0">
              <a:buNone/>
            </a:pPr>
            <a:r>
              <a:rPr lang="zh-CN" altLang="en-US" dirty="0"/>
              <a:t>（</a:t>
            </a:r>
            <a:r>
              <a:rPr lang="en-US" altLang="zh-CN" dirty="0"/>
              <a:t>1</a:t>
            </a:r>
            <a:r>
              <a:rPr lang="zh-CN" altLang="en-US" dirty="0"/>
              <a:t>）以广州足球俱乐部股份有限公司 </a:t>
            </a:r>
            <a:r>
              <a:rPr lang="en-US" altLang="zh-CN" dirty="0"/>
              <a:t>2019 </a:t>
            </a:r>
            <a:r>
              <a:rPr lang="zh-CN" altLang="en-US" dirty="0"/>
              <a:t>年财报为例，俱乐部当 年实现总收入约 </a:t>
            </a:r>
            <a:r>
              <a:rPr lang="en-US" altLang="zh-CN" dirty="0"/>
              <a:t>9.49 </a:t>
            </a:r>
            <a:r>
              <a:rPr lang="zh-CN" altLang="en-US" dirty="0"/>
              <a:t>亿元，其中广告收入达 </a:t>
            </a:r>
            <a:r>
              <a:rPr lang="en-US" altLang="zh-CN" dirty="0"/>
              <a:t>5.66 </a:t>
            </a:r>
            <a:r>
              <a:rPr lang="zh-CN" altLang="en-US" dirty="0"/>
              <a:t>亿元，占比 超过 </a:t>
            </a:r>
            <a:r>
              <a:rPr lang="en-US" altLang="zh-CN" dirty="0"/>
              <a:t>7 </a:t>
            </a:r>
            <a:r>
              <a:rPr lang="zh-CN" altLang="en-US" dirty="0"/>
              <a:t>成，最大客户为母公司恒大地产集团有限公司，贡献了 </a:t>
            </a:r>
            <a:r>
              <a:rPr lang="en-US" altLang="zh-CN" dirty="0"/>
              <a:t>4.63 </a:t>
            </a:r>
            <a:r>
              <a:rPr lang="zh-CN" altLang="en-US" dirty="0"/>
              <a:t>亿元</a:t>
            </a:r>
            <a:endParaRPr lang="en-US" altLang="zh-CN" dirty="0"/>
          </a:p>
          <a:p>
            <a:pPr marL="45720" indent="0">
              <a:buNone/>
            </a:pPr>
            <a:r>
              <a:rPr lang="zh-CN" altLang="en-US" dirty="0"/>
              <a:t>（</a:t>
            </a:r>
            <a:r>
              <a:rPr lang="en-US" altLang="zh-CN" dirty="0"/>
              <a:t>2</a:t>
            </a:r>
            <a:r>
              <a:rPr lang="zh-CN" altLang="en-US" dirty="0"/>
              <a:t>）大多俱乐部仍处于亏损状态，大多数投资方将职业足球作为其谋利的载体， 而不是经营一项品牌，当投资方的权益得不到保障，因此本身具有财务压力的投 资方进行自我“改良”乃至退出市场</a:t>
            </a:r>
            <a:endParaRPr lang="en-US" altLang="zh-CN" dirty="0"/>
          </a:p>
          <a:p>
            <a:pPr marL="45720" indent="0">
              <a:buNone/>
            </a:pPr>
            <a:r>
              <a:rPr lang="zh-CN" altLang="en-US" dirty="0"/>
              <a:t>（</a:t>
            </a:r>
            <a:r>
              <a:rPr lang="en-US" altLang="zh-CN" dirty="0"/>
              <a:t>3</a:t>
            </a:r>
            <a:r>
              <a:rPr lang="zh-CN" altLang="en-US" dirty="0"/>
              <a:t>）</a:t>
            </a:r>
            <a:r>
              <a:rPr lang="en-US" altLang="zh-CN" dirty="0"/>
              <a:t>《</a:t>
            </a:r>
            <a:r>
              <a:rPr lang="zh-CN" altLang="en-US" dirty="0"/>
              <a:t>关于各级职业联赛实行俱乐部名称非企业化变更的 通知</a:t>
            </a:r>
            <a:r>
              <a:rPr lang="en-US" altLang="zh-CN" dirty="0"/>
              <a:t>》</a:t>
            </a:r>
            <a:r>
              <a:rPr lang="zh-CN" altLang="en-US" dirty="0"/>
              <a:t>要求中超、中甲、中乙联赛各俱乐部在 </a:t>
            </a:r>
            <a:r>
              <a:rPr lang="en-US" altLang="zh-CN" dirty="0"/>
              <a:t>2021 </a:t>
            </a:r>
            <a:r>
              <a:rPr lang="zh-CN" altLang="en-US" dirty="0"/>
              <a:t>赛季开始 前完成名称非企业化变更，使得本就“无利可图”的投资方变 得“无名可图”，连“社会效益”也无法实现最大化</a:t>
            </a:r>
          </a:p>
        </p:txBody>
      </p:sp>
      <p:sp>
        <p:nvSpPr>
          <p:cNvPr id="6" name="灯片编号占位符 5">
            <a:extLst>
              <a:ext uri="{FF2B5EF4-FFF2-40B4-BE49-F238E27FC236}">
                <a16:creationId xmlns:a16="http://schemas.microsoft.com/office/drawing/2014/main" id="{EFF3C04D-699D-4110-88EB-7FD7F13FD4E9}"/>
              </a:ext>
            </a:extLst>
          </p:cNvPr>
          <p:cNvSpPr>
            <a:spLocks noGrp="1"/>
          </p:cNvSpPr>
          <p:nvPr>
            <p:ph type="sldNum" sz="quarter" idx="12"/>
          </p:nvPr>
        </p:nvSpPr>
        <p:spPr/>
        <p:txBody>
          <a:bodyPr/>
          <a:lstStyle/>
          <a:p>
            <a:fld id="{03C3F5E1-8BEB-46F8-B0C6-3051342B5E98}" type="slidenum">
              <a:rPr lang="en-US" smtClean="0"/>
              <a:pPr/>
              <a:t>22</a:t>
            </a:fld>
            <a:endParaRPr lang="en-US" dirty="0"/>
          </a:p>
        </p:txBody>
      </p:sp>
    </p:spTree>
    <p:extLst>
      <p:ext uri="{BB962C8B-B14F-4D97-AF65-F5344CB8AC3E}">
        <p14:creationId xmlns:p14="http://schemas.microsoft.com/office/powerpoint/2010/main" val="4160013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51E2EA-31E6-404C-B6CB-20589068AB01}"/>
              </a:ext>
            </a:extLst>
          </p:cNvPr>
          <p:cNvSpPr>
            <a:spLocks noGrp="1"/>
          </p:cNvSpPr>
          <p:nvPr>
            <p:ph type="title"/>
          </p:nvPr>
        </p:nvSpPr>
        <p:spPr/>
        <p:txBody>
          <a:bodyPr/>
          <a:lstStyle/>
          <a:p>
            <a:r>
              <a:rPr lang="zh-CN" altLang="en-US" dirty="0"/>
              <a:t>四、中超联赛当前面临主要问题</a:t>
            </a:r>
          </a:p>
        </p:txBody>
      </p:sp>
      <p:sp>
        <p:nvSpPr>
          <p:cNvPr id="3" name="内容占位符 2">
            <a:extLst>
              <a:ext uri="{FF2B5EF4-FFF2-40B4-BE49-F238E27FC236}">
                <a16:creationId xmlns:a16="http://schemas.microsoft.com/office/drawing/2014/main" id="{705ED307-5EE9-4C32-B80A-28F4998174EF}"/>
              </a:ext>
            </a:extLst>
          </p:cNvPr>
          <p:cNvSpPr>
            <a:spLocks noGrp="1"/>
          </p:cNvSpPr>
          <p:nvPr>
            <p:ph idx="1"/>
          </p:nvPr>
        </p:nvSpPr>
        <p:spPr>
          <a:xfrm>
            <a:off x="822959" y="1207008"/>
            <a:ext cx="7708481" cy="4662086"/>
          </a:xfrm>
        </p:spPr>
        <p:txBody>
          <a:bodyPr>
            <a:normAutofit/>
          </a:bodyPr>
          <a:lstStyle/>
          <a:p>
            <a:r>
              <a:rPr lang="en-US" altLang="zh-CN" dirty="0"/>
              <a:t>2.</a:t>
            </a:r>
            <a:r>
              <a:rPr lang="zh-CN" altLang="en-US" dirty="0"/>
              <a:t>俱乐部与核心治理主体间的伪共生关系</a:t>
            </a:r>
            <a:endParaRPr lang="en-US" altLang="zh-CN" dirty="0"/>
          </a:p>
          <a:p>
            <a:pPr marL="45720" indent="0">
              <a:buNone/>
            </a:pPr>
            <a:r>
              <a:rPr lang="zh-CN" altLang="en-US" dirty="0"/>
              <a:t>（</a:t>
            </a:r>
            <a:r>
              <a:rPr lang="en-US" altLang="zh-CN" dirty="0"/>
              <a:t>1</a:t>
            </a:r>
            <a:r>
              <a:rPr lang="zh-CN" altLang="en-US" dirty="0"/>
              <a:t>）中国足协与俱乐部共同出资组建的中超公司（足协 持有 </a:t>
            </a:r>
            <a:r>
              <a:rPr lang="en-US" altLang="zh-CN" dirty="0"/>
              <a:t>34%</a:t>
            </a:r>
            <a:r>
              <a:rPr lang="zh-CN" altLang="en-US" dirty="0"/>
              <a:t>股权），这时期俱乐部主要负责赛事内容、球员管理、 赛事门票经营、衍生品开发等，中超公司只负责中超联赛的市 场经营开发</a:t>
            </a:r>
            <a:endParaRPr lang="en-US" altLang="zh-CN" dirty="0"/>
          </a:p>
          <a:p>
            <a:pPr marL="45720" indent="0">
              <a:buNone/>
            </a:pPr>
            <a:r>
              <a:rPr lang="zh-CN" altLang="en-US" dirty="0"/>
              <a:t>（</a:t>
            </a:r>
            <a:r>
              <a:rPr lang="en-US" altLang="zh-CN" dirty="0"/>
              <a:t>2</a:t>
            </a:r>
            <a:r>
              <a:rPr lang="zh-CN" altLang="en-US" dirty="0"/>
              <a:t>）由于足协仍然拥有绝对的掌控权， 足协的“放管服”不彻底，使得包含俱乐部在内的各治理主体职能与权力交叉， 未能形成协 调、合作、共享的互惠共生关系</a:t>
            </a:r>
          </a:p>
        </p:txBody>
      </p:sp>
      <p:sp>
        <p:nvSpPr>
          <p:cNvPr id="6" name="灯片编号占位符 5">
            <a:extLst>
              <a:ext uri="{FF2B5EF4-FFF2-40B4-BE49-F238E27FC236}">
                <a16:creationId xmlns:a16="http://schemas.microsoft.com/office/drawing/2014/main" id="{EFF3C04D-699D-4110-88EB-7FD7F13FD4E9}"/>
              </a:ext>
            </a:extLst>
          </p:cNvPr>
          <p:cNvSpPr>
            <a:spLocks noGrp="1"/>
          </p:cNvSpPr>
          <p:nvPr>
            <p:ph type="sldNum" sz="quarter" idx="12"/>
          </p:nvPr>
        </p:nvSpPr>
        <p:spPr/>
        <p:txBody>
          <a:bodyPr/>
          <a:lstStyle/>
          <a:p>
            <a:fld id="{03C3F5E1-8BEB-46F8-B0C6-3051342B5E98}" type="slidenum">
              <a:rPr lang="en-US" smtClean="0"/>
              <a:pPr/>
              <a:t>23</a:t>
            </a:fld>
            <a:endParaRPr lang="en-US" dirty="0"/>
          </a:p>
        </p:txBody>
      </p:sp>
    </p:spTree>
    <p:extLst>
      <p:ext uri="{BB962C8B-B14F-4D97-AF65-F5344CB8AC3E}">
        <p14:creationId xmlns:p14="http://schemas.microsoft.com/office/powerpoint/2010/main" val="1073749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51E2EA-31E6-404C-B6CB-20589068AB01}"/>
              </a:ext>
            </a:extLst>
          </p:cNvPr>
          <p:cNvSpPr>
            <a:spLocks noGrp="1"/>
          </p:cNvSpPr>
          <p:nvPr>
            <p:ph type="title"/>
          </p:nvPr>
        </p:nvSpPr>
        <p:spPr/>
        <p:txBody>
          <a:bodyPr/>
          <a:lstStyle/>
          <a:p>
            <a:r>
              <a:rPr lang="zh-CN" altLang="en-US" dirty="0"/>
              <a:t>四、中超联赛当前面临主要问题</a:t>
            </a:r>
          </a:p>
        </p:txBody>
      </p:sp>
      <p:sp>
        <p:nvSpPr>
          <p:cNvPr id="3" name="内容占位符 2">
            <a:extLst>
              <a:ext uri="{FF2B5EF4-FFF2-40B4-BE49-F238E27FC236}">
                <a16:creationId xmlns:a16="http://schemas.microsoft.com/office/drawing/2014/main" id="{705ED307-5EE9-4C32-B80A-28F4998174EF}"/>
              </a:ext>
            </a:extLst>
          </p:cNvPr>
          <p:cNvSpPr>
            <a:spLocks noGrp="1"/>
          </p:cNvSpPr>
          <p:nvPr>
            <p:ph idx="1"/>
          </p:nvPr>
        </p:nvSpPr>
        <p:spPr>
          <a:xfrm>
            <a:off x="372863" y="1207007"/>
            <a:ext cx="8584706" cy="1953443"/>
          </a:xfrm>
        </p:spPr>
        <p:txBody>
          <a:bodyPr>
            <a:normAutofit fontScale="92500"/>
          </a:bodyPr>
          <a:lstStyle/>
          <a:p>
            <a:r>
              <a:rPr lang="en-US" altLang="zh-CN" dirty="0"/>
              <a:t>3.</a:t>
            </a:r>
            <a:r>
              <a:rPr lang="zh-CN" altLang="en-US" dirty="0"/>
              <a:t>中超联赛职业化投入产出不均衡</a:t>
            </a:r>
            <a:endParaRPr lang="en-US" altLang="zh-CN" dirty="0"/>
          </a:p>
          <a:p>
            <a:pPr marL="45720" indent="0">
              <a:buNone/>
            </a:pPr>
            <a:r>
              <a:rPr lang="zh-CN" altLang="en-US" dirty="0"/>
              <a:t>（</a:t>
            </a:r>
            <a:r>
              <a:rPr lang="en-US" altLang="zh-CN" dirty="0"/>
              <a:t>1</a:t>
            </a:r>
            <a:r>
              <a:rPr lang="zh-CN" altLang="en-US" dirty="0"/>
              <a:t>）据统计 </a:t>
            </a:r>
            <a:r>
              <a:rPr lang="en-US" altLang="zh-CN" dirty="0"/>
              <a:t>2016 </a:t>
            </a:r>
            <a:r>
              <a:rPr lang="zh-CN" altLang="en-US" dirty="0"/>
              <a:t>年中超联赛在巨大资金注入下，中超俱乐部仍普 遍亏损 ，现如今中超联赛入不敷出的运营现状已成为各俱乐部球员欠薪、投资方撤资、球队解散种种现象发生的“罪魁祸首”</a:t>
            </a:r>
            <a:endParaRPr lang="en-US" altLang="zh-CN" dirty="0"/>
          </a:p>
        </p:txBody>
      </p:sp>
      <p:sp>
        <p:nvSpPr>
          <p:cNvPr id="6" name="灯片编号占位符 5">
            <a:extLst>
              <a:ext uri="{FF2B5EF4-FFF2-40B4-BE49-F238E27FC236}">
                <a16:creationId xmlns:a16="http://schemas.microsoft.com/office/drawing/2014/main" id="{EFF3C04D-699D-4110-88EB-7FD7F13FD4E9}"/>
              </a:ext>
            </a:extLst>
          </p:cNvPr>
          <p:cNvSpPr>
            <a:spLocks noGrp="1"/>
          </p:cNvSpPr>
          <p:nvPr>
            <p:ph type="sldNum" sz="quarter" idx="12"/>
          </p:nvPr>
        </p:nvSpPr>
        <p:spPr/>
        <p:txBody>
          <a:bodyPr/>
          <a:lstStyle/>
          <a:p>
            <a:fld id="{03C3F5E1-8BEB-46F8-B0C6-3051342B5E98}" type="slidenum">
              <a:rPr lang="en-US" smtClean="0"/>
              <a:pPr/>
              <a:t>24</a:t>
            </a:fld>
            <a:endParaRPr lang="en-US" dirty="0"/>
          </a:p>
        </p:txBody>
      </p:sp>
      <p:pic>
        <p:nvPicPr>
          <p:cNvPr id="7" name="图片 6">
            <a:extLst>
              <a:ext uri="{FF2B5EF4-FFF2-40B4-BE49-F238E27FC236}">
                <a16:creationId xmlns:a16="http://schemas.microsoft.com/office/drawing/2014/main" id="{221AE407-26E2-429A-80DD-6E8D9718B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982" y="2974018"/>
            <a:ext cx="8115479" cy="3409027"/>
          </a:xfrm>
          <a:prstGeom prst="rect">
            <a:avLst/>
          </a:prstGeom>
        </p:spPr>
      </p:pic>
    </p:spTree>
    <p:extLst>
      <p:ext uri="{BB962C8B-B14F-4D97-AF65-F5344CB8AC3E}">
        <p14:creationId xmlns:p14="http://schemas.microsoft.com/office/powerpoint/2010/main" val="3043266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51E2EA-31E6-404C-B6CB-20589068AB01}"/>
              </a:ext>
            </a:extLst>
          </p:cNvPr>
          <p:cNvSpPr>
            <a:spLocks noGrp="1"/>
          </p:cNvSpPr>
          <p:nvPr>
            <p:ph type="title"/>
          </p:nvPr>
        </p:nvSpPr>
        <p:spPr/>
        <p:txBody>
          <a:bodyPr/>
          <a:lstStyle/>
          <a:p>
            <a:r>
              <a:rPr lang="zh-CN" altLang="en-US" dirty="0"/>
              <a:t>四、中超联赛当前面临主要问题</a:t>
            </a:r>
          </a:p>
        </p:txBody>
      </p:sp>
      <p:sp>
        <p:nvSpPr>
          <p:cNvPr id="3" name="内容占位符 2">
            <a:extLst>
              <a:ext uri="{FF2B5EF4-FFF2-40B4-BE49-F238E27FC236}">
                <a16:creationId xmlns:a16="http://schemas.microsoft.com/office/drawing/2014/main" id="{705ED307-5EE9-4C32-B80A-28F4998174EF}"/>
              </a:ext>
            </a:extLst>
          </p:cNvPr>
          <p:cNvSpPr>
            <a:spLocks noGrp="1"/>
          </p:cNvSpPr>
          <p:nvPr>
            <p:ph idx="1"/>
          </p:nvPr>
        </p:nvSpPr>
        <p:spPr>
          <a:xfrm>
            <a:off x="692459" y="1207008"/>
            <a:ext cx="8265110" cy="586281"/>
          </a:xfrm>
        </p:spPr>
        <p:txBody>
          <a:bodyPr>
            <a:normAutofit/>
          </a:bodyPr>
          <a:lstStyle/>
          <a:p>
            <a:pPr marL="45720" indent="0">
              <a:buNone/>
            </a:pPr>
            <a:r>
              <a:rPr lang="zh-CN" altLang="en-US" dirty="0"/>
              <a:t>（</a:t>
            </a:r>
            <a:r>
              <a:rPr lang="en-US" altLang="zh-CN" dirty="0"/>
              <a:t>2</a:t>
            </a:r>
            <a:r>
              <a:rPr lang="zh-CN" altLang="en-US" dirty="0"/>
              <a:t>）</a:t>
            </a:r>
            <a:r>
              <a:rPr lang="en-US" altLang="zh-CN" dirty="0"/>
              <a:t>2016</a:t>
            </a:r>
            <a:r>
              <a:rPr lang="zh-CN" altLang="en-US" dirty="0"/>
              <a:t>年各俱乐部收支情况统计表</a:t>
            </a:r>
            <a:endParaRPr lang="en-US" altLang="zh-CN" dirty="0"/>
          </a:p>
          <a:p>
            <a:pPr marL="45720" indent="0">
              <a:buNone/>
            </a:pPr>
            <a:endParaRPr lang="zh-CN" altLang="en-US" dirty="0"/>
          </a:p>
        </p:txBody>
      </p:sp>
      <p:sp>
        <p:nvSpPr>
          <p:cNvPr id="6" name="灯片编号占位符 5">
            <a:extLst>
              <a:ext uri="{FF2B5EF4-FFF2-40B4-BE49-F238E27FC236}">
                <a16:creationId xmlns:a16="http://schemas.microsoft.com/office/drawing/2014/main" id="{EFF3C04D-699D-4110-88EB-7FD7F13FD4E9}"/>
              </a:ext>
            </a:extLst>
          </p:cNvPr>
          <p:cNvSpPr>
            <a:spLocks noGrp="1"/>
          </p:cNvSpPr>
          <p:nvPr>
            <p:ph type="sldNum" sz="quarter" idx="12"/>
          </p:nvPr>
        </p:nvSpPr>
        <p:spPr/>
        <p:txBody>
          <a:bodyPr/>
          <a:lstStyle/>
          <a:p>
            <a:fld id="{03C3F5E1-8BEB-46F8-B0C6-3051342B5E98}" type="slidenum">
              <a:rPr lang="en-US" smtClean="0"/>
              <a:pPr/>
              <a:t>25</a:t>
            </a:fld>
            <a:endParaRPr lang="en-US" dirty="0"/>
          </a:p>
        </p:txBody>
      </p:sp>
      <p:pic>
        <p:nvPicPr>
          <p:cNvPr id="5" name="图片 4">
            <a:extLst>
              <a:ext uri="{FF2B5EF4-FFF2-40B4-BE49-F238E27FC236}">
                <a16:creationId xmlns:a16="http://schemas.microsoft.com/office/drawing/2014/main" id="{D4FF824A-38D3-4B39-83BF-FAED6FE9DD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6353" y="1793289"/>
            <a:ext cx="5131293" cy="4880704"/>
          </a:xfrm>
          <a:prstGeom prst="rect">
            <a:avLst/>
          </a:prstGeom>
        </p:spPr>
      </p:pic>
    </p:spTree>
    <p:extLst>
      <p:ext uri="{BB962C8B-B14F-4D97-AF65-F5344CB8AC3E}">
        <p14:creationId xmlns:p14="http://schemas.microsoft.com/office/powerpoint/2010/main" val="623932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51E2EA-31E6-404C-B6CB-20589068AB01}"/>
              </a:ext>
            </a:extLst>
          </p:cNvPr>
          <p:cNvSpPr>
            <a:spLocks noGrp="1"/>
          </p:cNvSpPr>
          <p:nvPr>
            <p:ph type="title"/>
          </p:nvPr>
        </p:nvSpPr>
        <p:spPr/>
        <p:txBody>
          <a:bodyPr/>
          <a:lstStyle/>
          <a:p>
            <a:r>
              <a:rPr lang="zh-CN" altLang="en-US" dirty="0"/>
              <a:t>四、中超联赛当前面临主要问题</a:t>
            </a:r>
          </a:p>
        </p:txBody>
      </p:sp>
      <p:sp>
        <p:nvSpPr>
          <p:cNvPr id="3" name="内容占位符 2">
            <a:extLst>
              <a:ext uri="{FF2B5EF4-FFF2-40B4-BE49-F238E27FC236}">
                <a16:creationId xmlns:a16="http://schemas.microsoft.com/office/drawing/2014/main" id="{705ED307-5EE9-4C32-B80A-28F4998174EF}"/>
              </a:ext>
            </a:extLst>
          </p:cNvPr>
          <p:cNvSpPr>
            <a:spLocks noGrp="1"/>
          </p:cNvSpPr>
          <p:nvPr>
            <p:ph idx="1"/>
          </p:nvPr>
        </p:nvSpPr>
        <p:spPr>
          <a:xfrm>
            <a:off x="822961" y="1207009"/>
            <a:ext cx="8134608" cy="2363828"/>
          </a:xfrm>
        </p:spPr>
        <p:txBody>
          <a:bodyPr>
            <a:normAutofit fontScale="62500" lnSpcReduction="20000"/>
          </a:bodyPr>
          <a:lstStyle/>
          <a:p>
            <a:pPr marL="45720" indent="0">
              <a:buNone/>
            </a:pPr>
            <a:r>
              <a:rPr lang="zh-CN" altLang="en-US" dirty="0"/>
              <a:t>（</a:t>
            </a:r>
            <a:r>
              <a:rPr lang="en-US" altLang="zh-CN" dirty="0"/>
              <a:t>3</a:t>
            </a:r>
            <a:r>
              <a:rPr lang="zh-CN" altLang="en-US" dirty="0"/>
              <a:t>）根据德勤会计师事务所调查数据发现，</a:t>
            </a:r>
            <a:r>
              <a:rPr lang="en-US" altLang="zh-CN" dirty="0"/>
              <a:t>2019 </a:t>
            </a:r>
            <a:r>
              <a:rPr lang="zh-CN" altLang="en-US" dirty="0"/>
              <a:t>中超赛季观赛数据报告显示，</a:t>
            </a:r>
            <a:r>
              <a:rPr lang="en-US" altLang="zh-CN" dirty="0"/>
              <a:t>2019 </a:t>
            </a:r>
            <a:r>
              <a:rPr lang="zh-CN" altLang="en-US" dirty="0"/>
              <a:t>中超赛季总观赛 人次达 </a:t>
            </a:r>
            <a:r>
              <a:rPr lang="en-US" altLang="zh-CN" dirty="0"/>
              <a:t>15.99 </a:t>
            </a:r>
            <a:r>
              <a:rPr lang="zh-CN" altLang="en-US" dirty="0"/>
              <a:t>亿人次，场均观众人次达 </a:t>
            </a:r>
            <a:r>
              <a:rPr lang="en-US" altLang="zh-CN" dirty="0"/>
              <a:t>6 666.260 </a:t>
            </a:r>
            <a:r>
              <a:rPr lang="zh-CN" altLang="en-US" dirty="0"/>
              <a:t>人次，中超联赛关注度颇高，赛季观赛人次同比增长 </a:t>
            </a:r>
            <a:r>
              <a:rPr lang="en-US" altLang="zh-CN" dirty="0"/>
              <a:t>12.1%</a:t>
            </a:r>
            <a:r>
              <a:rPr lang="zh-CN" altLang="en-US" dirty="0"/>
              <a:t>。 版权运营方 公布的 </a:t>
            </a:r>
            <a:r>
              <a:rPr lang="en-US" altLang="zh-CN" dirty="0"/>
              <a:t>2020 </a:t>
            </a:r>
            <a:r>
              <a:rPr lang="zh-CN" altLang="en-US" dirty="0"/>
              <a:t>年中超赛季第一阶段传播数据，尽管受新冠疫情 的影响，球迷观赛也达到 </a:t>
            </a:r>
            <a:r>
              <a:rPr lang="en-US" altLang="zh-CN" dirty="0"/>
              <a:t>8.83 </a:t>
            </a:r>
            <a:r>
              <a:rPr lang="zh-CN" altLang="en-US" dirty="0"/>
              <a:t>亿人次，同比增长 </a:t>
            </a:r>
            <a:r>
              <a:rPr lang="en-US" altLang="zh-CN" dirty="0"/>
              <a:t>14.7%</a:t>
            </a:r>
          </a:p>
          <a:p>
            <a:pPr marL="45720" indent="0">
              <a:buNone/>
            </a:pPr>
            <a:r>
              <a:rPr lang="zh-CN" altLang="en-US" dirty="0"/>
              <a:t>（</a:t>
            </a:r>
            <a:r>
              <a:rPr lang="en-US" altLang="zh-CN" dirty="0"/>
              <a:t>4</a:t>
            </a:r>
            <a:r>
              <a:rPr lang="zh-CN" altLang="en-US" dirty="0"/>
              <a:t>）我国中超联赛收入过于依赖单一版权与赞助投入， 商业运营与比赛日收入开发不够，收入结构亟待优化。中超公司在 </a:t>
            </a:r>
            <a:r>
              <a:rPr lang="en-US" altLang="zh-CN" dirty="0"/>
              <a:t>2018 </a:t>
            </a:r>
            <a:r>
              <a:rPr lang="zh-CN" altLang="en-US" dirty="0"/>
              <a:t>年总收入达到 </a:t>
            </a:r>
            <a:r>
              <a:rPr lang="en-US" altLang="zh-CN" dirty="0"/>
              <a:t>15.93 </a:t>
            </a:r>
            <a:r>
              <a:rPr lang="zh-CN" altLang="en-US" dirty="0"/>
              <a:t>亿元。 总收入中版权收入占比最大，赞助商收入占比次之达到 </a:t>
            </a:r>
            <a:r>
              <a:rPr lang="en-US" altLang="zh-CN" dirty="0"/>
              <a:t>4.65 </a:t>
            </a:r>
            <a:r>
              <a:rPr lang="zh-CN" altLang="en-US" dirty="0"/>
              <a:t>亿元，授权费、游戏收入、特许产品等收入为代表的商业运营收入占比最低。中超联赛赞助收 入在过去 </a:t>
            </a:r>
            <a:r>
              <a:rPr lang="en-US" altLang="zh-CN" dirty="0"/>
              <a:t>15 </a:t>
            </a:r>
            <a:r>
              <a:rPr lang="zh-CN" altLang="en-US" dirty="0"/>
              <a:t>年复合增长超过 </a:t>
            </a:r>
            <a:r>
              <a:rPr lang="en-US" altLang="zh-CN" dirty="0"/>
              <a:t>30%</a:t>
            </a:r>
            <a:r>
              <a:rPr lang="zh-CN" altLang="en-US" dirty="0"/>
              <a:t>（达到 </a:t>
            </a:r>
            <a:r>
              <a:rPr lang="en-US" altLang="zh-CN" dirty="0"/>
              <a:t>31.6%</a:t>
            </a:r>
            <a:r>
              <a:rPr lang="zh-CN" altLang="en-US" dirty="0"/>
              <a:t>）</a:t>
            </a:r>
          </a:p>
        </p:txBody>
      </p:sp>
      <p:sp>
        <p:nvSpPr>
          <p:cNvPr id="6" name="灯片编号占位符 5">
            <a:extLst>
              <a:ext uri="{FF2B5EF4-FFF2-40B4-BE49-F238E27FC236}">
                <a16:creationId xmlns:a16="http://schemas.microsoft.com/office/drawing/2014/main" id="{EFF3C04D-699D-4110-88EB-7FD7F13FD4E9}"/>
              </a:ext>
            </a:extLst>
          </p:cNvPr>
          <p:cNvSpPr>
            <a:spLocks noGrp="1"/>
          </p:cNvSpPr>
          <p:nvPr>
            <p:ph type="sldNum" sz="quarter" idx="12"/>
          </p:nvPr>
        </p:nvSpPr>
        <p:spPr/>
        <p:txBody>
          <a:bodyPr/>
          <a:lstStyle/>
          <a:p>
            <a:fld id="{03C3F5E1-8BEB-46F8-B0C6-3051342B5E98}" type="slidenum">
              <a:rPr lang="en-US" smtClean="0"/>
              <a:pPr/>
              <a:t>26</a:t>
            </a:fld>
            <a:endParaRPr lang="en-US" dirty="0"/>
          </a:p>
        </p:txBody>
      </p:sp>
      <p:pic>
        <p:nvPicPr>
          <p:cNvPr id="9" name="图片 8">
            <a:extLst>
              <a:ext uri="{FF2B5EF4-FFF2-40B4-BE49-F238E27FC236}">
                <a16:creationId xmlns:a16="http://schemas.microsoft.com/office/drawing/2014/main" id="{77FB4EAE-9703-4F13-B964-6EFC2F9A0B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5658" y="3231472"/>
            <a:ext cx="7125381" cy="3462291"/>
          </a:xfrm>
          <a:prstGeom prst="rect">
            <a:avLst/>
          </a:prstGeom>
        </p:spPr>
      </p:pic>
    </p:spTree>
    <p:extLst>
      <p:ext uri="{BB962C8B-B14F-4D97-AF65-F5344CB8AC3E}">
        <p14:creationId xmlns:p14="http://schemas.microsoft.com/office/powerpoint/2010/main" val="619836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51E2EA-31E6-404C-B6CB-20589068AB01}"/>
              </a:ext>
            </a:extLst>
          </p:cNvPr>
          <p:cNvSpPr>
            <a:spLocks noGrp="1"/>
          </p:cNvSpPr>
          <p:nvPr>
            <p:ph type="title"/>
          </p:nvPr>
        </p:nvSpPr>
        <p:spPr/>
        <p:txBody>
          <a:bodyPr/>
          <a:lstStyle/>
          <a:p>
            <a:r>
              <a:rPr lang="zh-CN" altLang="en-US" dirty="0"/>
              <a:t>四、中超联赛当前面临主要问题</a:t>
            </a:r>
          </a:p>
        </p:txBody>
      </p:sp>
      <p:sp>
        <p:nvSpPr>
          <p:cNvPr id="3" name="内容占位符 2">
            <a:extLst>
              <a:ext uri="{FF2B5EF4-FFF2-40B4-BE49-F238E27FC236}">
                <a16:creationId xmlns:a16="http://schemas.microsoft.com/office/drawing/2014/main" id="{705ED307-5EE9-4C32-B80A-28F4998174EF}"/>
              </a:ext>
            </a:extLst>
          </p:cNvPr>
          <p:cNvSpPr>
            <a:spLocks noGrp="1"/>
          </p:cNvSpPr>
          <p:nvPr>
            <p:ph idx="1"/>
          </p:nvPr>
        </p:nvSpPr>
        <p:spPr>
          <a:xfrm>
            <a:off x="822960" y="1207008"/>
            <a:ext cx="7543800" cy="1332006"/>
          </a:xfrm>
        </p:spPr>
        <p:txBody>
          <a:bodyPr>
            <a:normAutofit/>
          </a:bodyPr>
          <a:lstStyle/>
          <a:p>
            <a:pPr marL="45720" indent="0">
              <a:buNone/>
            </a:pPr>
            <a:r>
              <a:rPr lang="zh-CN" altLang="en-US" dirty="0"/>
              <a:t>（</a:t>
            </a:r>
            <a:r>
              <a:rPr lang="en-US" altLang="zh-CN" dirty="0"/>
              <a:t>5</a:t>
            </a:r>
            <a:r>
              <a:rPr lang="zh-CN" altLang="en-US" dirty="0"/>
              <a:t>）前中超俱乐部的盈利模式还是流于传统的商业赞助模式，并 没有在门票和其他周边产品进行研发，商业化程度过于单一（比赛日收入可以理解为门票收入）</a:t>
            </a:r>
          </a:p>
        </p:txBody>
      </p:sp>
      <p:sp>
        <p:nvSpPr>
          <p:cNvPr id="6" name="灯片编号占位符 5">
            <a:extLst>
              <a:ext uri="{FF2B5EF4-FFF2-40B4-BE49-F238E27FC236}">
                <a16:creationId xmlns:a16="http://schemas.microsoft.com/office/drawing/2014/main" id="{EFF3C04D-699D-4110-88EB-7FD7F13FD4E9}"/>
              </a:ext>
            </a:extLst>
          </p:cNvPr>
          <p:cNvSpPr>
            <a:spLocks noGrp="1"/>
          </p:cNvSpPr>
          <p:nvPr>
            <p:ph type="sldNum" sz="quarter" idx="12"/>
          </p:nvPr>
        </p:nvSpPr>
        <p:spPr/>
        <p:txBody>
          <a:bodyPr/>
          <a:lstStyle/>
          <a:p>
            <a:fld id="{03C3F5E1-8BEB-46F8-B0C6-3051342B5E98}" type="slidenum">
              <a:rPr lang="en-US" smtClean="0"/>
              <a:pPr/>
              <a:t>27</a:t>
            </a:fld>
            <a:endParaRPr lang="en-US" dirty="0"/>
          </a:p>
        </p:txBody>
      </p:sp>
      <p:pic>
        <p:nvPicPr>
          <p:cNvPr id="5" name="图片 4">
            <a:extLst>
              <a:ext uri="{FF2B5EF4-FFF2-40B4-BE49-F238E27FC236}">
                <a16:creationId xmlns:a16="http://schemas.microsoft.com/office/drawing/2014/main" id="{1AE5767E-53CE-44F3-A55D-FCC340C55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635" y="2539014"/>
            <a:ext cx="7929971" cy="3920776"/>
          </a:xfrm>
          <a:prstGeom prst="rect">
            <a:avLst/>
          </a:prstGeom>
        </p:spPr>
      </p:pic>
    </p:spTree>
    <p:extLst>
      <p:ext uri="{BB962C8B-B14F-4D97-AF65-F5344CB8AC3E}">
        <p14:creationId xmlns:p14="http://schemas.microsoft.com/office/powerpoint/2010/main" val="26184122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0E3997-634A-464D-92F6-A929EDF2FFD2}"/>
              </a:ext>
            </a:extLst>
          </p:cNvPr>
          <p:cNvSpPr>
            <a:spLocks noGrp="1"/>
          </p:cNvSpPr>
          <p:nvPr>
            <p:ph type="title"/>
          </p:nvPr>
        </p:nvSpPr>
        <p:spPr/>
        <p:txBody>
          <a:bodyPr/>
          <a:lstStyle/>
          <a:p>
            <a:r>
              <a:rPr lang="zh-CN" altLang="en-US" dirty="0"/>
              <a:t>四、中超联赛当前面临主要问题</a:t>
            </a:r>
          </a:p>
        </p:txBody>
      </p:sp>
      <p:sp>
        <p:nvSpPr>
          <p:cNvPr id="3" name="内容占位符 2">
            <a:extLst>
              <a:ext uri="{FF2B5EF4-FFF2-40B4-BE49-F238E27FC236}">
                <a16:creationId xmlns:a16="http://schemas.microsoft.com/office/drawing/2014/main" id="{FEA1EBD5-57F1-4841-91BF-F4BA90FF4B8F}"/>
              </a:ext>
            </a:extLst>
          </p:cNvPr>
          <p:cNvSpPr>
            <a:spLocks noGrp="1"/>
          </p:cNvSpPr>
          <p:nvPr>
            <p:ph idx="1"/>
          </p:nvPr>
        </p:nvSpPr>
        <p:spPr>
          <a:xfrm>
            <a:off x="822960" y="1207007"/>
            <a:ext cx="7543800" cy="4794297"/>
          </a:xfrm>
        </p:spPr>
        <p:txBody>
          <a:bodyPr/>
          <a:lstStyle/>
          <a:p>
            <a:pPr marL="45720" indent="0">
              <a:buNone/>
            </a:pPr>
            <a:r>
              <a:rPr lang="zh-CN" altLang="en-US" dirty="0"/>
              <a:t>（</a:t>
            </a:r>
            <a:r>
              <a:rPr lang="en-US" altLang="zh-CN" dirty="0"/>
              <a:t>6</a:t>
            </a:r>
            <a:r>
              <a:rPr lang="zh-CN" altLang="en-US" dirty="0"/>
              <a:t>）联赛球员薪酬与联赛收入不匹配：俱 乐部负担高昂的转会费。 人均转会价格从 </a:t>
            </a:r>
            <a:r>
              <a:rPr lang="en-US" altLang="zh-CN" dirty="0"/>
              <a:t>2015 </a:t>
            </a:r>
            <a:r>
              <a:rPr lang="zh-CN" altLang="en-US" dirty="0"/>
              <a:t>赛季 </a:t>
            </a:r>
            <a:r>
              <a:rPr lang="en-US" altLang="zh-CN" dirty="0"/>
              <a:t>210 </a:t>
            </a:r>
            <a:r>
              <a:rPr lang="zh-CN" altLang="en-US" dirty="0"/>
              <a:t>万英镑线性增加至 </a:t>
            </a:r>
            <a:r>
              <a:rPr lang="en-US" altLang="zh-CN" dirty="0"/>
              <a:t>2019 </a:t>
            </a:r>
            <a:r>
              <a:rPr lang="zh-CN" altLang="en-US" dirty="0"/>
              <a:t>赛季的 </a:t>
            </a:r>
            <a:r>
              <a:rPr lang="en-US" altLang="zh-CN" dirty="0"/>
              <a:t>670 </a:t>
            </a:r>
            <a:r>
              <a:rPr lang="zh-CN" altLang="en-US" dirty="0"/>
              <a:t>万英镑</a:t>
            </a:r>
          </a:p>
        </p:txBody>
      </p:sp>
      <p:sp>
        <p:nvSpPr>
          <p:cNvPr id="6" name="灯片编号占位符 5">
            <a:extLst>
              <a:ext uri="{FF2B5EF4-FFF2-40B4-BE49-F238E27FC236}">
                <a16:creationId xmlns:a16="http://schemas.microsoft.com/office/drawing/2014/main" id="{F6453F8C-FE39-4ED3-A4A3-7AAC048D31F7}"/>
              </a:ext>
            </a:extLst>
          </p:cNvPr>
          <p:cNvSpPr>
            <a:spLocks noGrp="1"/>
          </p:cNvSpPr>
          <p:nvPr>
            <p:ph type="sldNum" sz="quarter" idx="12"/>
          </p:nvPr>
        </p:nvSpPr>
        <p:spPr/>
        <p:txBody>
          <a:bodyPr/>
          <a:lstStyle/>
          <a:p>
            <a:fld id="{03C3F5E1-8BEB-46F8-B0C6-3051342B5E98}" type="slidenum">
              <a:rPr lang="en-US" smtClean="0"/>
              <a:pPr/>
              <a:t>28</a:t>
            </a:fld>
            <a:endParaRPr lang="en-US" dirty="0"/>
          </a:p>
        </p:txBody>
      </p:sp>
      <p:pic>
        <p:nvPicPr>
          <p:cNvPr id="8" name="图片 7">
            <a:extLst>
              <a:ext uri="{FF2B5EF4-FFF2-40B4-BE49-F238E27FC236}">
                <a16:creationId xmlns:a16="http://schemas.microsoft.com/office/drawing/2014/main" id="{1F17FF16-EC64-4AF8-8827-7CF91FC084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810" y="2665475"/>
            <a:ext cx="7457242" cy="3905917"/>
          </a:xfrm>
          <a:prstGeom prst="rect">
            <a:avLst/>
          </a:prstGeom>
        </p:spPr>
      </p:pic>
    </p:spTree>
    <p:extLst>
      <p:ext uri="{BB962C8B-B14F-4D97-AF65-F5344CB8AC3E}">
        <p14:creationId xmlns:p14="http://schemas.microsoft.com/office/powerpoint/2010/main" val="2466848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328BFF-4460-4C5A-B157-661B4FBD2092}"/>
              </a:ext>
            </a:extLst>
          </p:cNvPr>
          <p:cNvSpPr>
            <a:spLocks noGrp="1"/>
          </p:cNvSpPr>
          <p:nvPr>
            <p:ph type="title"/>
          </p:nvPr>
        </p:nvSpPr>
        <p:spPr/>
        <p:txBody>
          <a:bodyPr/>
          <a:lstStyle/>
          <a:p>
            <a:r>
              <a:rPr lang="zh-CN" altLang="en-US" dirty="0"/>
              <a:t>四、中超联赛当前面临主要问题</a:t>
            </a:r>
          </a:p>
        </p:txBody>
      </p:sp>
      <p:sp>
        <p:nvSpPr>
          <p:cNvPr id="3" name="内容占位符 2">
            <a:extLst>
              <a:ext uri="{FF2B5EF4-FFF2-40B4-BE49-F238E27FC236}">
                <a16:creationId xmlns:a16="http://schemas.microsoft.com/office/drawing/2014/main" id="{2C6510C5-56D7-4DF4-B071-449BF88F95DF}"/>
              </a:ext>
            </a:extLst>
          </p:cNvPr>
          <p:cNvSpPr>
            <a:spLocks noGrp="1"/>
          </p:cNvSpPr>
          <p:nvPr>
            <p:ph idx="1"/>
          </p:nvPr>
        </p:nvSpPr>
        <p:spPr>
          <a:xfrm>
            <a:off x="822960" y="1207008"/>
            <a:ext cx="7543800" cy="1545070"/>
          </a:xfrm>
        </p:spPr>
        <p:txBody>
          <a:bodyPr>
            <a:normAutofit fontScale="70000" lnSpcReduction="20000"/>
          </a:bodyPr>
          <a:lstStyle/>
          <a:p>
            <a:pPr marL="45720" indent="0">
              <a:buNone/>
            </a:pPr>
            <a:r>
              <a:rPr lang="zh-CN" altLang="en-US" dirty="0"/>
              <a:t>（</a:t>
            </a:r>
            <a:r>
              <a:rPr lang="en-US" altLang="zh-CN" dirty="0"/>
              <a:t>7</a:t>
            </a:r>
            <a:r>
              <a:rPr lang="zh-CN" altLang="en-US" dirty="0"/>
              <a:t>）联赛球员薪酬与联赛收入不匹配：俱乐部负担高昂的球员工资。 </a:t>
            </a:r>
            <a:r>
              <a:rPr lang="en-US" altLang="zh-CN" dirty="0"/>
              <a:t>2019 </a:t>
            </a:r>
            <a:r>
              <a:rPr lang="zh-CN" altLang="en-US" dirty="0"/>
              <a:t>赛季中超联赛整体球员身价已达 </a:t>
            </a:r>
            <a:r>
              <a:rPr lang="en-US" altLang="zh-CN" dirty="0"/>
              <a:t>3.965 </a:t>
            </a:r>
            <a:r>
              <a:rPr lang="zh-CN" altLang="en-US" dirty="0"/>
              <a:t>亿英镑， 超过 </a:t>
            </a:r>
            <a:r>
              <a:rPr lang="en-US" altLang="zh-CN" dirty="0"/>
              <a:t>J1 </a:t>
            </a:r>
            <a:r>
              <a:rPr lang="zh-CN" altLang="en-US" dirty="0"/>
              <a:t>联赛的 </a:t>
            </a:r>
            <a:r>
              <a:rPr lang="en-US" altLang="zh-CN" dirty="0"/>
              <a:t>3.655 </a:t>
            </a:r>
            <a:r>
              <a:rPr lang="zh-CN" altLang="en-US" dirty="0"/>
              <a:t>亿英镑， 远超 </a:t>
            </a:r>
            <a:r>
              <a:rPr lang="en-US" altLang="zh-CN" dirty="0"/>
              <a:t>K1 </a:t>
            </a:r>
            <a:r>
              <a:rPr lang="zh-CN" altLang="en-US" dirty="0"/>
              <a:t>联赛的 </a:t>
            </a:r>
            <a:r>
              <a:rPr lang="en-US" altLang="zh-CN" dirty="0"/>
              <a:t>1.589 </a:t>
            </a:r>
            <a:r>
              <a:rPr lang="zh-CN" altLang="en-US" dirty="0"/>
              <a:t>亿英镑 。同样以 </a:t>
            </a:r>
            <a:r>
              <a:rPr lang="en-US" altLang="zh-CN" dirty="0"/>
              <a:t>2019 </a:t>
            </a:r>
            <a:r>
              <a:rPr lang="zh-CN" altLang="en-US" dirty="0"/>
              <a:t>赛季数据为 例， 中超球员平均工资为 </a:t>
            </a:r>
            <a:r>
              <a:rPr lang="en-US" altLang="zh-CN" dirty="0"/>
              <a:t>1 389 </a:t>
            </a:r>
            <a:r>
              <a:rPr lang="zh-CN" altLang="en-US" dirty="0"/>
              <a:t>万元 （含外援）、</a:t>
            </a:r>
            <a:r>
              <a:rPr lang="en-US" altLang="zh-CN" dirty="0"/>
              <a:t>J </a:t>
            </a:r>
            <a:r>
              <a:rPr lang="zh-CN" altLang="en-US" dirty="0"/>
              <a:t>联赛为 </a:t>
            </a:r>
            <a:r>
              <a:rPr lang="en-US" altLang="zh-CN" dirty="0"/>
              <a:t>241 </a:t>
            </a:r>
            <a:r>
              <a:rPr lang="zh-CN" altLang="en-US" dirty="0"/>
              <a:t>万元、</a:t>
            </a:r>
            <a:r>
              <a:rPr lang="en-US" altLang="zh-CN" dirty="0"/>
              <a:t>K </a:t>
            </a:r>
            <a:r>
              <a:rPr lang="zh-CN" altLang="en-US" dirty="0"/>
              <a:t>联赛为 </a:t>
            </a:r>
            <a:r>
              <a:rPr lang="en-US" altLang="zh-CN" dirty="0"/>
              <a:t>119 </a:t>
            </a:r>
            <a:r>
              <a:rPr lang="zh-CN" altLang="en-US" dirty="0"/>
              <a:t>万元。 中超球员当季薪酬平均值同样比 </a:t>
            </a:r>
            <a:r>
              <a:rPr lang="en-US" altLang="zh-CN" dirty="0"/>
              <a:t>K </a:t>
            </a:r>
            <a:r>
              <a:rPr lang="zh-CN" altLang="en-US" dirty="0"/>
              <a:t>联赛球员薪酬平均值多 </a:t>
            </a:r>
            <a:r>
              <a:rPr lang="en-US" altLang="zh-CN" dirty="0"/>
              <a:t>10 </a:t>
            </a:r>
            <a:r>
              <a:rPr lang="zh-CN" altLang="en-US" dirty="0"/>
              <a:t>倍以上。 </a:t>
            </a:r>
            <a:r>
              <a:rPr lang="zh-CN" altLang="en-US" b="1" dirty="0"/>
              <a:t>不难发现，中超联赛球员高转会费和高薪酬逐渐成为了压垮中超各俱乐部的最后 “稻 草”</a:t>
            </a:r>
          </a:p>
        </p:txBody>
      </p:sp>
      <p:sp>
        <p:nvSpPr>
          <p:cNvPr id="6" name="灯片编号占位符 5">
            <a:extLst>
              <a:ext uri="{FF2B5EF4-FFF2-40B4-BE49-F238E27FC236}">
                <a16:creationId xmlns:a16="http://schemas.microsoft.com/office/drawing/2014/main" id="{CEC4B973-36CF-4178-90FB-C5735426E319}"/>
              </a:ext>
            </a:extLst>
          </p:cNvPr>
          <p:cNvSpPr>
            <a:spLocks noGrp="1"/>
          </p:cNvSpPr>
          <p:nvPr>
            <p:ph type="sldNum" sz="quarter" idx="12"/>
          </p:nvPr>
        </p:nvSpPr>
        <p:spPr/>
        <p:txBody>
          <a:bodyPr/>
          <a:lstStyle/>
          <a:p>
            <a:fld id="{03C3F5E1-8BEB-46F8-B0C6-3051342B5E98}" type="slidenum">
              <a:rPr lang="en-US" smtClean="0"/>
              <a:pPr/>
              <a:t>29</a:t>
            </a:fld>
            <a:endParaRPr lang="en-US" dirty="0"/>
          </a:p>
        </p:txBody>
      </p:sp>
      <p:pic>
        <p:nvPicPr>
          <p:cNvPr id="8" name="图片 7">
            <a:extLst>
              <a:ext uri="{FF2B5EF4-FFF2-40B4-BE49-F238E27FC236}">
                <a16:creationId xmlns:a16="http://schemas.microsoft.com/office/drawing/2014/main" id="{FFBD4D8F-81F4-4E2B-BC48-D8DFEA76F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911" y="2752078"/>
            <a:ext cx="7750206" cy="3542190"/>
          </a:xfrm>
          <a:prstGeom prst="rect">
            <a:avLst/>
          </a:prstGeom>
        </p:spPr>
      </p:pic>
    </p:spTree>
    <p:extLst>
      <p:ext uri="{BB962C8B-B14F-4D97-AF65-F5344CB8AC3E}">
        <p14:creationId xmlns:p14="http://schemas.microsoft.com/office/powerpoint/2010/main" val="419930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AC20B7-9B05-47DD-A011-00941412F0A0}"/>
              </a:ext>
            </a:extLst>
          </p:cNvPr>
          <p:cNvSpPr>
            <a:spLocks noGrp="1"/>
          </p:cNvSpPr>
          <p:nvPr>
            <p:ph type="title"/>
          </p:nvPr>
        </p:nvSpPr>
        <p:spPr/>
        <p:txBody>
          <a:bodyPr/>
          <a:lstStyle/>
          <a:p>
            <a:r>
              <a:rPr lang="zh-CN" altLang="en-US" dirty="0"/>
              <a:t>一、足球比赛规则</a:t>
            </a:r>
          </a:p>
        </p:txBody>
      </p:sp>
      <p:sp>
        <p:nvSpPr>
          <p:cNvPr id="3" name="内容占位符 2">
            <a:extLst>
              <a:ext uri="{FF2B5EF4-FFF2-40B4-BE49-F238E27FC236}">
                <a16:creationId xmlns:a16="http://schemas.microsoft.com/office/drawing/2014/main" id="{AE619860-A093-45B8-A2AD-F240E588806C}"/>
              </a:ext>
            </a:extLst>
          </p:cNvPr>
          <p:cNvSpPr>
            <a:spLocks noGrp="1"/>
          </p:cNvSpPr>
          <p:nvPr>
            <p:ph idx="1"/>
          </p:nvPr>
        </p:nvSpPr>
        <p:spPr>
          <a:xfrm>
            <a:off x="822959" y="1207008"/>
            <a:ext cx="7868279" cy="4662086"/>
          </a:xfrm>
        </p:spPr>
        <p:txBody>
          <a:bodyPr>
            <a:normAutofit fontScale="77500" lnSpcReduction="20000"/>
          </a:bodyPr>
          <a:lstStyle/>
          <a:p>
            <a:r>
              <a:rPr lang="en-US" altLang="zh-CN" dirty="0"/>
              <a:t>1.</a:t>
            </a:r>
            <a:r>
              <a:rPr lang="zh-CN" altLang="en-US" dirty="0"/>
              <a:t>比赛场地：比赛场地必须是长方形，世界杯采用的长度是</a:t>
            </a:r>
            <a:r>
              <a:rPr lang="en-US" altLang="zh-CN" dirty="0"/>
              <a:t>105</a:t>
            </a:r>
            <a:r>
              <a:rPr lang="zh-CN" altLang="en-US" dirty="0"/>
              <a:t>米，宽度是</a:t>
            </a:r>
            <a:r>
              <a:rPr lang="en-US" altLang="zh-CN" dirty="0"/>
              <a:t>68</a:t>
            </a:r>
            <a:r>
              <a:rPr lang="zh-CN" altLang="en-US" dirty="0"/>
              <a:t>米</a:t>
            </a:r>
            <a:endParaRPr lang="en-US" altLang="zh-CN" dirty="0"/>
          </a:p>
          <a:p>
            <a:r>
              <a:rPr lang="en-US" altLang="zh-CN" dirty="0"/>
              <a:t>2.</a:t>
            </a:r>
            <a:r>
              <a:rPr lang="zh-CN" altLang="en-US" dirty="0"/>
              <a:t>队员人数：</a:t>
            </a:r>
            <a:endParaRPr lang="en-US" altLang="zh-CN" dirty="0"/>
          </a:p>
          <a:p>
            <a:pPr marL="45720" indent="0">
              <a:buNone/>
            </a:pPr>
            <a:r>
              <a:rPr lang="zh-CN" altLang="en-US" dirty="0"/>
              <a:t>（</a:t>
            </a:r>
            <a:r>
              <a:rPr lang="en-US" altLang="zh-CN" dirty="0"/>
              <a:t>1</a:t>
            </a:r>
            <a:r>
              <a:rPr lang="zh-CN" altLang="en-US" dirty="0"/>
              <a:t>）一场比赛应该有两队参加，每队上场人员</a:t>
            </a:r>
            <a:r>
              <a:rPr lang="zh-CN" altLang="en-US" b="0" i="0" dirty="0">
                <a:solidFill>
                  <a:srgbClr val="333333"/>
                </a:solidFill>
                <a:effectLst/>
                <a:latin typeface="Helvetica Neue"/>
              </a:rPr>
              <a:t>得多于</a:t>
            </a:r>
            <a:r>
              <a:rPr lang="en-US" altLang="zh-CN" b="0" i="0" dirty="0">
                <a:solidFill>
                  <a:srgbClr val="333333"/>
                </a:solidFill>
                <a:effectLst/>
                <a:latin typeface="Helvetica Neue"/>
              </a:rPr>
              <a:t>11</a:t>
            </a:r>
            <a:r>
              <a:rPr lang="zh-CN" altLang="en-US" b="0" i="0" dirty="0">
                <a:solidFill>
                  <a:srgbClr val="333333"/>
                </a:solidFill>
                <a:effectLst/>
                <a:latin typeface="Helvetica Neue"/>
              </a:rPr>
              <a:t>名，其中必须有一</a:t>
            </a:r>
            <a:r>
              <a:rPr lang="zh-CN" altLang="en-US" dirty="0"/>
              <a:t>名守门员</a:t>
            </a:r>
            <a:endParaRPr lang="en-US" altLang="zh-CN" dirty="0"/>
          </a:p>
          <a:p>
            <a:pPr marL="45720" indent="0">
              <a:buNone/>
            </a:pPr>
            <a:r>
              <a:rPr lang="zh-CN" altLang="en-US" dirty="0"/>
              <a:t>（</a:t>
            </a:r>
            <a:r>
              <a:rPr lang="en-US" altLang="zh-CN" dirty="0"/>
              <a:t>2</a:t>
            </a:r>
            <a:r>
              <a:rPr lang="zh-CN" altLang="en-US" dirty="0"/>
              <a:t>）如果任何一队少于</a:t>
            </a:r>
            <a:r>
              <a:rPr lang="en-US" altLang="zh-CN" dirty="0"/>
              <a:t>7</a:t>
            </a:r>
            <a:r>
              <a:rPr lang="zh-CN" altLang="en-US" dirty="0"/>
              <a:t>人，则比赛不能开始</a:t>
            </a:r>
            <a:endParaRPr lang="en-US" altLang="zh-CN" dirty="0"/>
          </a:p>
          <a:p>
            <a:pPr marL="45720" indent="0">
              <a:buNone/>
            </a:pPr>
            <a:r>
              <a:rPr lang="zh-CN" altLang="en-US" dirty="0"/>
              <a:t>（</a:t>
            </a:r>
            <a:r>
              <a:rPr lang="en-US" altLang="zh-CN" dirty="0"/>
              <a:t>3</a:t>
            </a:r>
            <a:r>
              <a:rPr lang="zh-CN" altLang="en-US" dirty="0"/>
              <a:t>）每场比赛，每队最多可以使用</a:t>
            </a:r>
            <a:r>
              <a:rPr lang="en-US" altLang="zh-CN" dirty="0"/>
              <a:t>3</a:t>
            </a:r>
            <a:r>
              <a:rPr lang="zh-CN" altLang="en-US" dirty="0"/>
              <a:t>名替补</a:t>
            </a:r>
            <a:endParaRPr lang="en-US" altLang="zh-CN" dirty="0"/>
          </a:p>
          <a:p>
            <a:r>
              <a:rPr lang="en-US" altLang="zh-CN" dirty="0"/>
              <a:t>3.</a:t>
            </a:r>
            <a:r>
              <a:rPr lang="zh-CN" altLang="en-US" dirty="0"/>
              <a:t>比赛时间：</a:t>
            </a:r>
            <a:r>
              <a:rPr lang="zh-CN" altLang="en-US" b="0" i="0" dirty="0">
                <a:solidFill>
                  <a:srgbClr val="333333"/>
                </a:solidFill>
                <a:effectLst/>
                <a:latin typeface="Helvetica Neue"/>
              </a:rPr>
              <a:t>比赛分为两个半场，每半场</a:t>
            </a:r>
            <a:r>
              <a:rPr lang="en-US" altLang="zh-CN" b="0" i="0" dirty="0">
                <a:solidFill>
                  <a:srgbClr val="333333"/>
                </a:solidFill>
                <a:effectLst/>
                <a:latin typeface="Helvetica Neue"/>
              </a:rPr>
              <a:t>45</a:t>
            </a:r>
            <a:r>
              <a:rPr lang="zh-CN" altLang="en-US" b="0" i="0" dirty="0">
                <a:solidFill>
                  <a:srgbClr val="333333"/>
                </a:solidFill>
                <a:effectLst/>
                <a:latin typeface="Helvetica Neue"/>
              </a:rPr>
              <a:t>分钟，中场休息时间不得超过</a:t>
            </a:r>
            <a:r>
              <a:rPr lang="en-US" altLang="zh-CN" b="0" i="0" dirty="0">
                <a:solidFill>
                  <a:srgbClr val="333333"/>
                </a:solidFill>
                <a:effectLst/>
                <a:latin typeface="Helvetica Neue"/>
              </a:rPr>
              <a:t>15</a:t>
            </a:r>
            <a:r>
              <a:rPr lang="zh-CN" altLang="en-US" b="0" i="0" dirty="0">
                <a:solidFill>
                  <a:srgbClr val="333333"/>
                </a:solidFill>
                <a:effectLst/>
                <a:latin typeface="Helvetica Neue"/>
              </a:rPr>
              <a:t>分钟</a:t>
            </a:r>
            <a:endParaRPr lang="en-US" altLang="zh-CN" b="0" i="0" dirty="0">
              <a:solidFill>
                <a:srgbClr val="333333"/>
              </a:solidFill>
              <a:effectLst/>
              <a:latin typeface="Helvetica Neue"/>
            </a:endParaRPr>
          </a:p>
          <a:p>
            <a:r>
              <a:rPr lang="en-US" altLang="zh-CN" b="0" i="0" dirty="0">
                <a:solidFill>
                  <a:srgbClr val="333333"/>
                </a:solidFill>
                <a:effectLst/>
                <a:latin typeface="Helvetica Neue"/>
              </a:rPr>
              <a:t>4.</a:t>
            </a:r>
            <a:r>
              <a:rPr lang="zh-CN" altLang="en-US" b="0" i="0" dirty="0">
                <a:solidFill>
                  <a:srgbClr val="333333"/>
                </a:solidFill>
                <a:effectLst/>
                <a:latin typeface="Helvetica Neue"/>
              </a:rPr>
              <a:t>预备比赛：</a:t>
            </a:r>
            <a:endParaRPr lang="en-US" altLang="zh-CN" b="0" i="0" dirty="0">
              <a:solidFill>
                <a:srgbClr val="333333"/>
              </a:solidFill>
              <a:effectLst/>
              <a:latin typeface="Helvetica Neue"/>
            </a:endParaRPr>
          </a:p>
          <a:p>
            <a:pPr marL="45720" indent="0">
              <a:buNone/>
            </a:pPr>
            <a:r>
              <a:rPr lang="zh-CN" altLang="en-US" dirty="0">
                <a:solidFill>
                  <a:srgbClr val="333333"/>
                </a:solidFill>
                <a:latin typeface="Helvetica Neue"/>
              </a:rPr>
              <a:t>（</a:t>
            </a:r>
            <a:r>
              <a:rPr lang="en-US" altLang="zh-CN" dirty="0">
                <a:solidFill>
                  <a:srgbClr val="333333"/>
                </a:solidFill>
                <a:latin typeface="Helvetica Neue"/>
              </a:rPr>
              <a:t>1</a:t>
            </a:r>
            <a:r>
              <a:rPr lang="zh-CN" altLang="en-US" dirty="0">
                <a:solidFill>
                  <a:srgbClr val="333333"/>
                </a:solidFill>
                <a:latin typeface="Helvetica Neue"/>
              </a:rPr>
              <a:t>）掷硬币，猜中的队决定上半场比赛进攻的方向，未猜中的队开球开始比赛</a:t>
            </a:r>
            <a:endParaRPr lang="en-US" altLang="zh-CN" dirty="0">
              <a:solidFill>
                <a:srgbClr val="333333"/>
              </a:solidFill>
              <a:latin typeface="Helvetica Neue"/>
            </a:endParaRPr>
          </a:p>
          <a:p>
            <a:pPr marL="45720" indent="0">
              <a:buNone/>
            </a:pPr>
            <a:r>
              <a:rPr lang="zh-CN" altLang="en-US" b="0" i="0" dirty="0">
                <a:solidFill>
                  <a:srgbClr val="333333"/>
                </a:solidFill>
                <a:effectLst/>
                <a:latin typeface="Helvetica Neue"/>
              </a:rPr>
              <a:t>（</a:t>
            </a:r>
            <a:r>
              <a:rPr lang="en-US" altLang="zh-CN" b="0" i="0" dirty="0">
                <a:solidFill>
                  <a:srgbClr val="333333"/>
                </a:solidFill>
                <a:effectLst/>
                <a:latin typeface="Helvetica Neue"/>
              </a:rPr>
              <a:t>2</a:t>
            </a:r>
            <a:r>
              <a:rPr lang="zh-CN" altLang="en-US" b="0" i="0" dirty="0">
                <a:solidFill>
                  <a:srgbClr val="333333"/>
                </a:solidFill>
                <a:effectLst/>
                <a:latin typeface="Helvetica Neue"/>
              </a:rPr>
              <a:t>）下半场比赛，两队交换比赛场地，猜中的队开球开始比赛</a:t>
            </a:r>
            <a:endParaRPr lang="en-US" altLang="zh-CN" b="0" i="0" dirty="0">
              <a:solidFill>
                <a:srgbClr val="333333"/>
              </a:solidFill>
              <a:effectLst/>
              <a:latin typeface="Helvetica Neue"/>
            </a:endParaRPr>
          </a:p>
          <a:p>
            <a:pPr marL="45720" indent="0">
              <a:buNone/>
            </a:pPr>
            <a:endParaRPr lang="en-US" altLang="zh-CN" dirty="0"/>
          </a:p>
          <a:p>
            <a:pPr marL="45720" indent="0">
              <a:buNone/>
            </a:pPr>
            <a:endParaRPr lang="en-US" altLang="zh-CN" dirty="0"/>
          </a:p>
          <a:p>
            <a:pPr marL="45720" indent="0">
              <a:buNone/>
            </a:pPr>
            <a:endParaRPr lang="zh-CN" altLang="en-US" dirty="0"/>
          </a:p>
        </p:txBody>
      </p:sp>
      <p:sp>
        <p:nvSpPr>
          <p:cNvPr id="6" name="灯片编号占位符 5">
            <a:extLst>
              <a:ext uri="{FF2B5EF4-FFF2-40B4-BE49-F238E27FC236}">
                <a16:creationId xmlns:a16="http://schemas.microsoft.com/office/drawing/2014/main" id="{15C334FD-2F38-4989-8DFC-7634521DED81}"/>
              </a:ext>
            </a:extLst>
          </p:cNvPr>
          <p:cNvSpPr>
            <a:spLocks noGrp="1"/>
          </p:cNvSpPr>
          <p:nvPr>
            <p:ph type="sldNum" sz="quarter" idx="12"/>
          </p:nvPr>
        </p:nvSpPr>
        <p:spPr/>
        <p:txBody>
          <a:bodyPr/>
          <a:lstStyle/>
          <a:p>
            <a:fld id="{03C3F5E1-8BEB-46F8-B0C6-3051342B5E98}" type="slidenum">
              <a:rPr lang="en-US" smtClean="0"/>
              <a:pPr/>
              <a:t>3</a:t>
            </a:fld>
            <a:endParaRPr lang="en-US" dirty="0"/>
          </a:p>
        </p:txBody>
      </p:sp>
    </p:spTree>
    <p:extLst>
      <p:ext uri="{BB962C8B-B14F-4D97-AF65-F5344CB8AC3E}">
        <p14:creationId xmlns:p14="http://schemas.microsoft.com/office/powerpoint/2010/main" val="2451591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6B4FE9-7FB3-4D0C-82FD-6C1E9506D16E}"/>
              </a:ext>
            </a:extLst>
          </p:cNvPr>
          <p:cNvSpPr>
            <a:spLocks noGrp="1"/>
          </p:cNvSpPr>
          <p:nvPr>
            <p:ph type="title"/>
          </p:nvPr>
        </p:nvSpPr>
        <p:spPr/>
        <p:txBody>
          <a:bodyPr/>
          <a:lstStyle/>
          <a:p>
            <a:r>
              <a:rPr lang="zh-CN" altLang="en-US" dirty="0"/>
              <a:t>五、相关思考</a:t>
            </a:r>
          </a:p>
        </p:txBody>
      </p:sp>
      <p:sp>
        <p:nvSpPr>
          <p:cNvPr id="3" name="内容占位符 2">
            <a:extLst>
              <a:ext uri="{FF2B5EF4-FFF2-40B4-BE49-F238E27FC236}">
                <a16:creationId xmlns:a16="http://schemas.microsoft.com/office/drawing/2014/main" id="{ADE711B7-1321-45FC-85DC-41C2752B9F6B}"/>
              </a:ext>
            </a:extLst>
          </p:cNvPr>
          <p:cNvSpPr>
            <a:spLocks noGrp="1"/>
          </p:cNvSpPr>
          <p:nvPr>
            <p:ph idx="1"/>
          </p:nvPr>
        </p:nvSpPr>
        <p:spPr/>
        <p:txBody>
          <a:bodyPr>
            <a:normAutofit fontScale="92500" lnSpcReduction="10000"/>
          </a:bodyPr>
          <a:lstStyle/>
          <a:p>
            <a:r>
              <a:rPr lang="en-US" altLang="zh-CN" dirty="0"/>
              <a:t>1.</a:t>
            </a:r>
            <a:r>
              <a:rPr lang="zh-CN" altLang="en-US" dirty="0"/>
              <a:t>加强青训，降低人工开支</a:t>
            </a:r>
            <a:endParaRPr lang="en-US" altLang="zh-CN" dirty="0"/>
          </a:p>
          <a:p>
            <a:pPr marL="45720" indent="0">
              <a:buNone/>
            </a:pPr>
            <a:r>
              <a:rPr lang="zh-CN" altLang="en-US" dirty="0"/>
              <a:t>（</a:t>
            </a:r>
            <a:r>
              <a:rPr lang="en-US" altLang="zh-CN" dirty="0"/>
              <a:t>1</a:t>
            </a:r>
            <a:r>
              <a:rPr lang="zh-CN" altLang="en-US" dirty="0"/>
              <a:t>）青训薄弱是中 超球员身价泡沫、高薪外援流行的根本原因。短期来看， </a:t>
            </a:r>
            <a:r>
              <a:rPr lang="en-US" altLang="zh-CN" dirty="0"/>
              <a:t>2018 </a:t>
            </a:r>
            <a:r>
              <a:rPr lang="zh-CN" altLang="en-US" dirty="0"/>
              <a:t>年 </a:t>
            </a:r>
            <a:r>
              <a:rPr lang="en-US" altLang="zh-CN" dirty="0"/>
              <a:t>12 </a:t>
            </a:r>
            <a:r>
              <a:rPr lang="zh-CN" altLang="en-US" dirty="0"/>
              <a:t>月足协颁布的限薪令、工资帽等手段会暂时降低人工支出。但堵不如疏，只有加强人才培养 和供给力度才是消除足坛泡沫的根本措施</a:t>
            </a:r>
            <a:endParaRPr lang="en-US" altLang="zh-CN" dirty="0"/>
          </a:p>
          <a:p>
            <a:pPr marL="45720" indent="0">
              <a:buNone/>
            </a:pPr>
            <a:r>
              <a:rPr lang="zh-CN" altLang="en-US" dirty="0"/>
              <a:t>（</a:t>
            </a:r>
            <a:r>
              <a:rPr lang="en-US" altLang="zh-CN" dirty="0"/>
              <a:t>2</a:t>
            </a:r>
            <a:r>
              <a:rPr lang="zh-CN" altLang="en-US" dirty="0"/>
              <a:t>）我国青训体系的建设需要政 府、足协和俱乐部三方的共同努力：</a:t>
            </a:r>
            <a:endParaRPr lang="en-US" altLang="zh-CN" dirty="0"/>
          </a:p>
          <a:p>
            <a:pPr marL="45720" indent="0">
              <a:buNone/>
            </a:pPr>
            <a:r>
              <a:rPr lang="en-US" altLang="zh-CN" dirty="0"/>
              <a:t>a.</a:t>
            </a:r>
            <a:r>
              <a:rPr lang="zh-CN" altLang="en-US" dirty="0"/>
              <a:t>政府方面，应 加大对青训体系建设的资金投入，通过宏观调控、政 府购买等方式积极调动社会资源服务青训建设，加快足球特色学校的建设，争取早日完成</a:t>
            </a:r>
            <a:r>
              <a:rPr lang="en-US" altLang="zh-CN" dirty="0"/>
              <a:t>《</a:t>
            </a:r>
            <a:r>
              <a:rPr lang="zh-CN" altLang="en-US" dirty="0"/>
              <a:t>中国足球中 长期发展规划（</a:t>
            </a:r>
            <a:r>
              <a:rPr lang="en-US" altLang="zh-CN" dirty="0"/>
              <a:t>2016—2050</a:t>
            </a:r>
            <a:r>
              <a:rPr lang="zh-CN" altLang="en-US" dirty="0"/>
              <a:t>年）</a:t>
            </a:r>
            <a:r>
              <a:rPr lang="en-US" altLang="zh-CN" dirty="0"/>
              <a:t>》</a:t>
            </a:r>
            <a:r>
              <a:rPr lang="zh-CN" altLang="en-US" dirty="0"/>
              <a:t>中建设 </a:t>
            </a:r>
            <a:r>
              <a:rPr lang="en-US" altLang="zh-CN" dirty="0"/>
              <a:t>2</a:t>
            </a:r>
            <a:r>
              <a:rPr lang="zh-CN" altLang="en-US" dirty="0"/>
              <a:t>万所特色足 球学校的目标</a:t>
            </a:r>
          </a:p>
        </p:txBody>
      </p:sp>
      <p:sp>
        <p:nvSpPr>
          <p:cNvPr id="6" name="灯片编号占位符 5">
            <a:extLst>
              <a:ext uri="{FF2B5EF4-FFF2-40B4-BE49-F238E27FC236}">
                <a16:creationId xmlns:a16="http://schemas.microsoft.com/office/drawing/2014/main" id="{6CC3A60A-3D43-4C03-901C-61556CFEEA7F}"/>
              </a:ext>
            </a:extLst>
          </p:cNvPr>
          <p:cNvSpPr>
            <a:spLocks noGrp="1"/>
          </p:cNvSpPr>
          <p:nvPr>
            <p:ph type="sldNum" sz="quarter" idx="12"/>
          </p:nvPr>
        </p:nvSpPr>
        <p:spPr/>
        <p:txBody>
          <a:bodyPr/>
          <a:lstStyle/>
          <a:p>
            <a:fld id="{03C3F5E1-8BEB-46F8-B0C6-3051342B5E98}" type="slidenum">
              <a:rPr lang="en-US" smtClean="0"/>
              <a:pPr/>
              <a:t>30</a:t>
            </a:fld>
            <a:endParaRPr lang="en-US" dirty="0"/>
          </a:p>
        </p:txBody>
      </p:sp>
    </p:spTree>
    <p:extLst>
      <p:ext uri="{BB962C8B-B14F-4D97-AF65-F5344CB8AC3E}">
        <p14:creationId xmlns:p14="http://schemas.microsoft.com/office/powerpoint/2010/main" val="3259188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5ACA74-7D0E-4B43-8443-0D2BF309A4CA}"/>
              </a:ext>
            </a:extLst>
          </p:cNvPr>
          <p:cNvSpPr>
            <a:spLocks noGrp="1"/>
          </p:cNvSpPr>
          <p:nvPr>
            <p:ph type="title"/>
          </p:nvPr>
        </p:nvSpPr>
        <p:spPr/>
        <p:txBody>
          <a:bodyPr/>
          <a:lstStyle/>
          <a:p>
            <a:r>
              <a:rPr lang="zh-CN" altLang="en-US" dirty="0"/>
              <a:t>五、相关思考</a:t>
            </a:r>
          </a:p>
        </p:txBody>
      </p:sp>
      <p:sp>
        <p:nvSpPr>
          <p:cNvPr id="3" name="内容占位符 2">
            <a:extLst>
              <a:ext uri="{FF2B5EF4-FFF2-40B4-BE49-F238E27FC236}">
                <a16:creationId xmlns:a16="http://schemas.microsoft.com/office/drawing/2014/main" id="{05D64073-97AB-4445-AFE6-5E8DB8426B57}"/>
              </a:ext>
            </a:extLst>
          </p:cNvPr>
          <p:cNvSpPr>
            <a:spLocks noGrp="1"/>
          </p:cNvSpPr>
          <p:nvPr>
            <p:ph idx="1"/>
          </p:nvPr>
        </p:nvSpPr>
        <p:spPr/>
        <p:txBody>
          <a:bodyPr>
            <a:normAutofit fontScale="92500" lnSpcReduction="10000"/>
          </a:bodyPr>
          <a:lstStyle/>
          <a:p>
            <a:pPr marL="45720" indent="0">
              <a:buNone/>
            </a:pPr>
            <a:r>
              <a:rPr lang="en-US" altLang="zh-CN" dirty="0"/>
              <a:t>b.</a:t>
            </a:r>
            <a:r>
              <a:rPr lang="zh-CN" altLang="en-US" dirty="0"/>
              <a:t>足协和联赛方面，应加大青训政策执行 力度，增加对俱乐部青训建设的监管，完善规则，保证各项青训政策能得以实施</a:t>
            </a:r>
            <a:endParaRPr lang="en-US" altLang="zh-CN" dirty="0"/>
          </a:p>
          <a:p>
            <a:pPr marL="45720" indent="0">
              <a:buNone/>
            </a:pPr>
            <a:r>
              <a:rPr lang="en-US" altLang="zh-CN" dirty="0"/>
              <a:t>c.</a:t>
            </a:r>
            <a:r>
              <a:rPr lang="zh-CN" altLang="en-US" dirty="0"/>
              <a:t>俱乐部方面，必须严格按照足协相关青训要 求和规定，建立相应的青少年梯队</a:t>
            </a:r>
            <a:endParaRPr lang="en-US" altLang="zh-CN" dirty="0"/>
          </a:p>
          <a:p>
            <a:pPr marL="45720" indent="0">
              <a:buNone/>
            </a:pPr>
            <a:r>
              <a:rPr lang="en-US" altLang="zh-CN" dirty="0"/>
              <a:t>d.</a:t>
            </a:r>
            <a:r>
              <a:rPr lang="zh-CN" altLang="en-US" dirty="0"/>
              <a:t>总结：政府通过公共服务的形式，拓展足球受众人口，让广 大的学生群体接受、热爱足球，为足球的发展提供最广大、最坚实的人口基础。足协通过足球普及、赛事组织、经营选拔等形式，在促进社会与学校足球衔接 的同时，选拔和培养较有潜力的青少年运动员，为其成才提供理想的阶梯。俱乐部则主要运用企业运营的方式，通过选拔、选拔和培养职业足球运动员，实 现自身的健康运转</a:t>
            </a:r>
          </a:p>
        </p:txBody>
      </p:sp>
      <p:sp>
        <p:nvSpPr>
          <p:cNvPr id="6" name="灯片编号占位符 5">
            <a:extLst>
              <a:ext uri="{FF2B5EF4-FFF2-40B4-BE49-F238E27FC236}">
                <a16:creationId xmlns:a16="http://schemas.microsoft.com/office/drawing/2014/main" id="{A23C2BB9-8656-440F-819A-FDEDA8124934}"/>
              </a:ext>
            </a:extLst>
          </p:cNvPr>
          <p:cNvSpPr>
            <a:spLocks noGrp="1"/>
          </p:cNvSpPr>
          <p:nvPr>
            <p:ph type="sldNum" sz="quarter" idx="12"/>
          </p:nvPr>
        </p:nvSpPr>
        <p:spPr/>
        <p:txBody>
          <a:bodyPr/>
          <a:lstStyle/>
          <a:p>
            <a:fld id="{03C3F5E1-8BEB-46F8-B0C6-3051342B5E98}" type="slidenum">
              <a:rPr lang="en-US" smtClean="0"/>
              <a:pPr/>
              <a:t>31</a:t>
            </a:fld>
            <a:endParaRPr lang="en-US" dirty="0"/>
          </a:p>
        </p:txBody>
      </p:sp>
    </p:spTree>
    <p:extLst>
      <p:ext uri="{BB962C8B-B14F-4D97-AF65-F5344CB8AC3E}">
        <p14:creationId xmlns:p14="http://schemas.microsoft.com/office/powerpoint/2010/main" val="39729285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3DF00F-B20A-49D4-90D0-9327644D77C1}"/>
              </a:ext>
            </a:extLst>
          </p:cNvPr>
          <p:cNvSpPr>
            <a:spLocks noGrp="1"/>
          </p:cNvSpPr>
          <p:nvPr>
            <p:ph type="title"/>
          </p:nvPr>
        </p:nvSpPr>
        <p:spPr/>
        <p:txBody>
          <a:bodyPr/>
          <a:lstStyle/>
          <a:p>
            <a:r>
              <a:rPr lang="zh-CN" altLang="en-US" dirty="0"/>
              <a:t>五、相关思考</a:t>
            </a:r>
          </a:p>
        </p:txBody>
      </p:sp>
      <p:sp>
        <p:nvSpPr>
          <p:cNvPr id="3" name="内容占位符 2">
            <a:extLst>
              <a:ext uri="{FF2B5EF4-FFF2-40B4-BE49-F238E27FC236}">
                <a16:creationId xmlns:a16="http://schemas.microsoft.com/office/drawing/2014/main" id="{5D32F167-CA9F-4C78-9D5D-1D555227A994}"/>
              </a:ext>
            </a:extLst>
          </p:cNvPr>
          <p:cNvSpPr>
            <a:spLocks noGrp="1"/>
          </p:cNvSpPr>
          <p:nvPr>
            <p:ph idx="1"/>
          </p:nvPr>
        </p:nvSpPr>
        <p:spPr>
          <a:xfrm>
            <a:off x="822960" y="1207008"/>
            <a:ext cx="7543800" cy="1527314"/>
          </a:xfrm>
        </p:spPr>
        <p:txBody>
          <a:bodyPr>
            <a:normAutofit fontScale="92500" lnSpcReduction="20000"/>
          </a:bodyPr>
          <a:lstStyle/>
          <a:p>
            <a:r>
              <a:rPr lang="en-US" altLang="zh-CN" dirty="0"/>
              <a:t>2.</a:t>
            </a:r>
            <a:r>
              <a:rPr lang="zh-CN" altLang="en-US" dirty="0"/>
              <a:t>加大政府扶持力度，促进联赛健康发展</a:t>
            </a:r>
            <a:endParaRPr lang="en-US" altLang="zh-CN" dirty="0"/>
          </a:p>
          <a:p>
            <a:pPr marL="45720" indent="0">
              <a:buNone/>
            </a:pPr>
            <a:r>
              <a:rPr lang="zh-CN" altLang="en-US" dirty="0"/>
              <a:t>（</a:t>
            </a:r>
            <a:r>
              <a:rPr lang="en-US" altLang="zh-CN" dirty="0"/>
              <a:t>1</a:t>
            </a:r>
            <a:r>
              <a:rPr lang="zh-CN" altLang="en-US" dirty="0"/>
              <a:t>）政府理应制定一系列扶持职业体育产业发 展的优惠政策，为整个产业的发展创造一个良好的政策环境。以下是英国、意大利、西班牙和德国对职业足球的照顾政策</a:t>
            </a:r>
          </a:p>
        </p:txBody>
      </p:sp>
      <p:sp>
        <p:nvSpPr>
          <p:cNvPr id="6" name="灯片编号占位符 5">
            <a:extLst>
              <a:ext uri="{FF2B5EF4-FFF2-40B4-BE49-F238E27FC236}">
                <a16:creationId xmlns:a16="http://schemas.microsoft.com/office/drawing/2014/main" id="{57320478-0E3A-4BA0-B4A5-D4601C445DAE}"/>
              </a:ext>
            </a:extLst>
          </p:cNvPr>
          <p:cNvSpPr>
            <a:spLocks noGrp="1"/>
          </p:cNvSpPr>
          <p:nvPr>
            <p:ph type="sldNum" sz="quarter" idx="12"/>
          </p:nvPr>
        </p:nvSpPr>
        <p:spPr/>
        <p:txBody>
          <a:bodyPr/>
          <a:lstStyle/>
          <a:p>
            <a:fld id="{03C3F5E1-8BEB-46F8-B0C6-3051342B5E98}" type="slidenum">
              <a:rPr lang="en-US" smtClean="0"/>
              <a:pPr/>
              <a:t>32</a:t>
            </a:fld>
            <a:endParaRPr lang="en-US" dirty="0"/>
          </a:p>
        </p:txBody>
      </p:sp>
      <p:pic>
        <p:nvPicPr>
          <p:cNvPr id="8" name="图片 7">
            <a:extLst>
              <a:ext uri="{FF2B5EF4-FFF2-40B4-BE49-F238E27FC236}">
                <a16:creationId xmlns:a16="http://schemas.microsoft.com/office/drawing/2014/main" id="{5F361284-7B8D-4BCD-BE62-607DE68A06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015" y="2867488"/>
            <a:ext cx="6813153" cy="3957428"/>
          </a:xfrm>
          <a:prstGeom prst="rect">
            <a:avLst/>
          </a:prstGeom>
        </p:spPr>
      </p:pic>
    </p:spTree>
    <p:extLst>
      <p:ext uri="{BB962C8B-B14F-4D97-AF65-F5344CB8AC3E}">
        <p14:creationId xmlns:p14="http://schemas.microsoft.com/office/powerpoint/2010/main" val="13689716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3DF00F-B20A-49D4-90D0-9327644D77C1}"/>
              </a:ext>
            </a:extLst>
          </p:cNvPr>
          <p:cNvSpPr>
            <a:spLocks noGrp="1"/>
          </p:cNvSpPr>
          <p:nvPr>
            <p:ph type="title"/>
          </p:nvPr>
        </p:nvSpPr>
        <p:spPr/>
        <p:txBody>
          <a:bodyPr/>
          <a:lstStyle/>
          <a:p>
            <a:r>
              <a:rPr lang="zh-CN" altLang="en-US" dirty="0"/>
              <a:t>五、相关思考</a:t>
            </a:r>
          </a:p>
        </p:txBody>
      </p:sp>
      <p:sp>
        <p:nvSpPr>
          <p:cNvPr id="3" name="内容占位符 2">
            <a:extLst>
              <a:ext uri="{FF2B5EF4-FFF2-40B4-BE49-F238E27FC236}">
                <a16:creationId xmlns:a16="http://schemas.microsoft.com/office/drawing/2014/main" id="{5D32F167-CA9F-4C78-9D5D-1D555227A994}"/>
              </a:ext>
            </a:extLst>
          </p:cNvPr>
          <p:cNvSpPr>
            <a:spLocks noGrp="1"/>
          </p:cNvSpPr>
          <p:nvPr>
            <p:ph idx="1"/>
          </p:nvPr>
        </p:nvSpPr>
        <p:spPr>
          <a:xfrm>
            <a:off x="822960" y="1207006"/>
            <a:ext cx="7543800" cy="3968675"/>
          </a:xfrm>
        </p:spPr>
        <p:txBody>
          <a:bodyPr>
            <a:normAutofit fontScale="92500" lnSpcReduction="20000"/>
          </a:bodyPr>
          <a:lstStyle/>
          <a:p>
            <a:pPr marL="45720" indent="0">
              <a:buNone/>
            </a:pPr>
            <a:r>
              <a:rPr lang="zh-CN" altLang="en-US" dirty="0"/>
              <a:t>（</a:t>
            </a:r>
            <a:r>
              <a:rPr lang="en-US" altLang="zh-CN" dirty="0"/>
              <a:t>2</a:t>
            </a:r>
            <a:r>
              <a:rPr lang="zh-CN" altLang="en-US" dirty="0"/>
              <a:t>）借鉴欧洲五大联 赛做法，对职业俱乐部实行合理的赋税优惠。建议我 国将职业足球俱乐部纳入到非营利性企业之列，对足球训练基地或者足球场，适度减免土地使用税，降低 俱乐部负担</a:t>
            </a:r>
            <a:endParaRPr lang="en-US" altLang="zh-CN" dirty="0"/>
          </a:p>
          <a:p>
            <a:pPr marL="45720" indent="0">
              <a:buNone/>
            </a:pPr>
            <a:r>
              <a:rPr lang="zh-CN" altLang="en-US" dirty="0"/>
              <a:t>（</a:t>
            </a:r>
            <a:r>
              <a:rPr lang="en-US" altLang="zh-CN" dirty="0"/>
              <a:t>3</a:t>
            </a:r>
            <a:r>
              <a:rPr lang="zh-CN" altLang="en-US" dirty="0"/>
              <a:t>）地方政府应切实承担起公共责任，为 俱乐部提供安保、消防工作；尤其是当地公安部门，有责任和义务为赛事举办提供安全的、秩序良好的竞赛 环境</a:t>
            </a:r>
            <a:endParaRPr lang="en-US" altLang="zh-CN" dirty="0"/>
          </a:p>
          <a:p>
            <a:pPr marL="45720" indent="0">
              <a:buNone/>
            </a:pPr>
            <a:r>
              <a:rPr lang="zh-CN" altLang="en-US" dirty="0"/>
              <a:t>（</a:t>
            </a:r>
            <a:r>
              <a:rPr lang="en-US" altLang="zh-CN" dirty="0"/>
              <a:t>4</a:t>
            </a:r>
            <a:r>
              <a:rPr lang="zh-CN" altLang="en-US" dirty="0"/>
              <a:t>）依据当地实际情况，加大场馆建设的协助和投入，理清使用权、开发权和所有权之间的关系，拓展 俱乐部营收范围</a:t>
            </a:r>
            <a:endParaRPr lang="en-US" altLang="zh-CN" dirty="0"/>
          </a:p>
          <a:p>
            <a:pPr marL="45720" indent="0">
              <a:buNone/>
            </a:pPr>
            <a:r>
              <a:rPr lang="zh-CN" altLang="en-US" dirty="0"/>
              <a:t>（</a:t>
            </a:r>
            <a:r>
              <a:rPr lang="en-US" altLang="zh-CN" dirty="0"/>
              <a:t>5</a:t>
            </a:r>
            <a:r>
              <a:rPr lang="zh-CN" altLang="en-US" dirty="0"/>
              <a:t>）借鉴欧洲联赛做法，各地政府应加大对于俱乐部场馆租赁、水电等方面予以照顾。</a:t>
            </a:r>
          </a:p>
        </p:txBody>
      </p:sp>
      <p:sp>
        <p:nvSpPr>
          <p:cNvPr id="6" name="灯片编号占位符 5">
            <a:extLst>
              <a:ext uri="{FF2B5EF4-FFF2-40B4-BE49-F238E27FC236}">
                <a16:creationId xmlns:a16="http://schemas.microsoft.com/office/drawing/2014/main" id="{57320478-0E3A-4BA0-B4A5-D4601C445DAE}"/>
              </a:ext>
            </a:extLst>
          </p:cNvPr>
          <p:cNvSpPr>
            <a:spLocks noGrp="1"/>
          </p:cNvSpPr>
          <p:nvPr>
            <p:ph type="sldNum" sz="quarter" idx="12"/>
          </p:nvPr>
        </p:nvSpPr>
        <p:spPr/>
        <p:txBody>
          <a:bodyPr/>
          <a:lstStyle/>
          <a:p>
            <a:fld id="{03C3F5E1-8BEB-46F8-B0C6-3051342B5E98}" type="slidenum">
              <a:rPr lang="en-US" smtClean="0"/>
              <a:pPr/>
              <a:t>33</a:t>
            </a:fld>
            <a:endParaRPr lang="en-US" dirty="0"/>
          </a:p>
        </p:txBody>
      </p:sp>
    </p:spTree>
    <p:extLst>
      <p:ext uri="{BB962C8B-B14F-4D97-AF65-F5344CB8AC3E}">
        <p14:creationId xmlns:p14="http://schemas.microsoft.com/office/powerpoint/2010/main" val="16163832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3DF00F-B20A-49D4-90D0-9327644D77C1}"/>
              </a:ext>
            </a:extLst>
          </p:cNvPr>
          <p:cNvSpPr>
            <a:spLocks noGrp="1"/>
          </p:cNvSpPr>
          <p:nvPr>
            <p:ph type="title"/>
          </p:nvPr>
        </p:nvSpPr>
        <p:spPr/>
        <p:txBody>
          <a:bodyPr/>
          <a:lstStyle/>
          <a:p>
            <a:r>
              <a:rPr lang="zh-CN" altLang="en-US" dirty="0"/>
              <a:t>五、相关思考</a:t>
            </a:r>
          </a:p>
        </p:txBody>
      </p:sp>
      <p:sp>
        <p:nvSpPr>
          <p:cNvPr id="3" name="内容占位符 2">
            <a:extLst>
              <a:ext uri="{FF2B5EF4-FFF2-40B4-BE49-F238E27FC236}">
                <a16:creationId xmlns:a16="http://schemas.microsoft.com/office/drawing/2014/main" id="{5D32F167-CA9F-4C78-9D5D-1D555227A994}"/>
              </a:ext>
            </a:extLst>
          </p:cNvPr>
          <p:cNvSpPr>
            <a:spLocks noGrp="1"/>
          </p:cNvSpPr>
          <p:nvPr>
            <p:ph idx="1"/>
          </p:nvPr>
        </p:nvSpPr>
        <p:spPr>
          <a:xfrm>
            <a:off x="822960" y="1207007"/>
            <a:ext cx="7543800" cy="4856442"/>
          </a:xfrm>
        </p:spPr>
        <p:txBody>
          <a:bodyPr>
            <a:normAutofit fontScale="77500" lnSpcReduction="20000"/>
          </a:bodyPr>
          <a:lstStyle/>
          <a:p>
            <a:r>
              <a:rPr lang="en-US" altLang="zh-CN" dirty="0"/>
              <a:t>3.</a:t>
            </a:r>
            <a:r>
              <a:rPr lang="zh-CN" altLang="en-US" dirty="0"/>
              <a:t>拓展收入渠道</a:t>
            </a:r>
            <a:endParaRPr lang="en-US" altLang="zh-CN" dirty="0"/>
          </a:p>
          <a:p>
            <a:pPr marL="45720" indent="0">
              <a:buNone/>
            </a:pPr>
            <a:r>
              <a:rPr lang="zh-CN" altLang="en-US" dirty="0"/>
              <a:t>（</a:t>
            </a:r>
            <a:r>
              <a:rPr lang="en-US" altLang="zh-CN" dirty="0"/>
              <a:t>1</a:t>
            </a:r>
            <a:r>
              <a:rPr lang="zh-CN" altLang="en-US" dirty="0"/>
              <a:t>）中超俱乐部的生存不能仅靠大企业“输血”，要提升自身盈利能力，平衡收支</a:t>
            </a:r>
            <a:endParaRPr lang="en-US" altLang="zh-CN" dirty="0"/>
          </a:p>
          <a:p>
            <a:pPr marL="45720" indent="0">
              <a:buNone/>
            </a:pPr>
            <a:r>
              <a:rPr lang="zh-CN" altLang="en-US" dirty="0"/>
              <a:t>（</a:t>
            </a:r>
            <a:r>
              <a:rPr lang="en-US" altLang="zh-CN" dirty="0"/>
              <a:t>2</a:t>
            </a:r>
            <a:r>
              <a:rPr lang="zh-CN" altLang="en-US" dirty="0"/>
              <a:t>）打造俱乐部品牌。中超俱乐部要注重俱乐部品牌建设，不论投资者换成谁， 俱乐部的名字不应改变，长久延续下去才能形成俱乐 部品牌。品牌的形成不仅为俱乐部树立了良好的形 象，提高球迷凝聚力，而且为俱乐部带来丰厚的收入。 以英超为例，提到曼联就会想到那永不放弃的“红魔 精神”，从而产生品牌溢价，使消费者愿意为曼联品牌 的产品或服务付出更高的价格。</a:t>
            </a:r>
            <a:endParaRPr lang="en-US" altLang="zh-CN" dirty="0"/>
          </a:p>
          <a:p>
            <a:pPr marL="45720" indent="0">
              <a:buNone/>
            </a:pPr>
            <a:r>
              <a:rPr lang="zh-CN" altLang="en-US" dirty="0"/>
              <a:t>（</a:t>
            </a:r>
            <a:r>
              <a:rPr lang="en-US" altLang="zh-CN" dirty="0"/>
              <a:t>3</a:t>
            </a:r>
            <a:r>
              <a:rPr lang="zh-CN" altLang="en-US" dirty="0"/>
              <a:t>）培养忠实的球迷团体。球迷是俱乐部赖以生存的核心元素，成熟联 赛中忠实球迷的数量直接决定了门票收益。中超俱乐部应加大与球迷沟通互动，壮大俱乐部的球迷队伍，提高俱乐部门票收益和周边产品收入</a:t>
            </a:r>
            <a:endParaRPr lang="en-US" altLang="zh-CN" dirty="0"/>
          </a:p>
          <a:p>
            <a:pPr marL="45720" indent="0">
              <a:buNone/>
            </a:pPr>
            <a:r>
              <a:rPr lang="zh-CN" altLang="en-US" dirty="0"/>
              <a:t>（</a:t>
            </a:r>
            <a:r>
              <a:rPr lang="en-US" altLang="zh-CN" dirty="0"/>
              <a:t>4</a:t>
            </a:r>
            <a:r>
              <a:rPr lang="zh-CN" altLang="en-US" dirty="0"/>
              <a:t>）扩大俱乐部经营权，积极开发俱乐部商品，拓展经营范围，让俱乐部品牌与相关产品相 互映衬，形成以俱乐部文化为核心的产业链，提高收 入的种类和额度</a:t>
            </a:r>
          </a:p>
        </p:txBody>
      </p:sp>
      <p:sp>
        <p:nvSpPr>
          <p:cNvPr id="6" name="灯片编号占位符 5">
            <a:extLst>
              <a:ext uri="{FF2B5EF4-FFF2-40B4-BE49-F238E27FC236}">
                <a16:creationId xmlns:a16="http://schemas.microsoft.com/office/drawing/2014/main" id="{57320478-0E3A-4BA0-B4A5-D4601C445DAE}"/>
              </a:ext>
            </a:extLst>
          </p:cNvPr>
          <p:cNvSpPr>
            <a:spLocks noGrp="1"/>
          </p:cNvSpPr>
          <p:nvPr>
            <p:ph type="sldNum" sz="quarter" idx="12"/>
          </p:nvPr>
        </p:nvSpPr>
        <p:spPr/>
        <p:txBody>
          <a:bodyPr/>
          <a:lstStyle/>
          <a:p>
            <a:fld id="{03C3F5E1-8BEB-46F8-B0C6-3051342B5E98}" type="slidenum">
              <a:rPr lang="en-US" smtClean="0"/>
              <a:pPr/>
              <a:t>34</a:t>
            </a:fld>
            <a:endParaRPr lang="en-US" dirty="0"/>
          </a:p>
        </p:txBody>
      </p:sp>
    </p:spTree>
    <p:extLst>
      <p:ext uri="{BB962C8B-B14F-4D97-AF65-F5344CB8AC3E}">
        <p14:creationId xmlns:p14="http://schemas.microsoft.com/office/powerpoint/2010/main" val="20159126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0FB9CB-9339-43BE-9551-852540967A11}"/>
              </a:ext>
            </a:extLst>
          </p:cNvPr>
          <p:cNvSpPr>
            <a:spLocks noGrp="1"/>
          </p:cNvSpPr>
          <p:nvPr>
            <p:ph type="title"/>
          </p:nvPr>
        </p:nvSpPr>
        <p:spPr/>
        <p:txBody>
          <a:bodyPr/>
          <a:lstStyle/>
          <a:p>
            <a:r>
              <a:rPr lang="zh-CN" altLang="en-US" dirty="0"/>
              <a:t>六、参考文献</a:t>
            </a:r>
          </a:p>
        </p:txBody>
      </p:sp>
      <p:sp>
        <p:nvSpPr>
          <p:cNvPr id="3" name="内容占位符 2">
            <a:extLst>
              <a:ext uri="{FF2B5EF4-FFF2-40B4-BE49-F238E27FC236}">
                <a16:creationId xmlns:a16="http://schemas.microsoft.com/office/drawing/2014/main" id="{ECFBEB99-2091-47DC-8025-19E016542399}"/>
              </a:ext>
            </a:extLst>
          </p:cNvPr>
          <p:cNvSpPr>
            <a:spLocks noGrp="1"/>
          </p:cNvSpPr>
          <p:nvPr>
            <p:ph idx="1"/>
          </p:nvPr>
        </p:nvSpPr>
        <p:spPr>
          <a:xfrm>
            <a:off x="408373" y="1207007"/>
            <a:ext cx="8469297" cy="5007361"/>
          </a:xfrm>
        </p:spPr>
        <p:txBody>
          <a:bodyPr>
            <a:normAutofit fontScale="85000" lnSpcReduction="20000"/>
          </a:bodyPr>
          <a:lstStyle/>
          <a:p>
            <a:pPr marL="45720" indent="0">
              <a:buNone/>
            </a:pPr>
            <a:r>
              <a:rPr lang="en-US" altLang="zh-CN" sz="1600" b="0" i="0" dirty="0">
                <a:solidFill>
                  <a:srgbClr val="333333"/>
                </a:solidFill>
                <a:effectLst/>
                <a:latin typeface="+mn-ea"/>
              </a:rPr>
              <a:t>[1] </a:t>
            </a:r>
            <a:r>
              <a:rPr lang="zh-CN" altLang="en-US" sz="1600" b="0" i="0" dirty="0">
                <a:solidFill>
                  <a:srgbClr val="333333"/>
                </a:solidFill>
                <a:effectLst/>
                <a:latin typeface="+mn-ea"/>
              </a:rPr>
              <a:t>马超</a:t>
            </a:r>
            <a:r>
              <a:rPr lang="en-US" altLang="zh-CN" sz="1600" b="0" i="0" dirty="0">
                <a:solidFill>
                  <a:srgbClr val="333333"/>
                </a:solidFill>
                <a:effectLst/>
                <a:latin typeface="+mn-ea"/>
              </a:rPr>
              <a:t>,</a:t>
            </a:r>
            <a:r>
              <a:rPr lang="zh-CN" altLang="en-US" sz="1600" b="0" i="0" dirty="0">
                <a:solidFill>
                  <a:srgbClr val="333333"/>
                </a:solidFill>
                <a:effectLst/>
                <a:latin typeface="+mn-ea"/>
              </a:rPr>
              <a:t>田玉戈</a:t>
            </a:r>
            <a:r>
              <a:rPr lang="en-US" altLang="zh-CN" sz="1600" b="0" i="0" dirty="0">
                <a:solidFill>
                  <a:srgbClr val="333333"/>
                </a:solidFill>
                <a:effectLst/>
                <a:latin typeface="+mn-ea"/>
              </a:rPr>
              <a:t>,</a:t>
            </a:r>
            <a:r>
              <a:rPr lang="zh-CN" altLang="en-US" sz="1600" b="0" i="0" dirty="0">
                <a:solidFill>
                  <a:srgbClr val="333333"/>
                </a:solidFill>
                <a:effectLst/>
                <a:latin typeface="+mn-ea"/>
              </a:rPr>
              <a:t>石振国</a:t>
            </a:r>
            <a:r>
              <a:rPr lang="en-US" altLang="zh-CN" sz="1600" b="0" i="0" dirty="0">
                <a:solidFill>
                  <a:srgbClr val="333333"/>
                </a:solidFill>
                <a:effectLst/>
                <a:latin typeface="+mn-ea"/>
              </a:rPr>
              <a:t>.</a:t>
            </a:r>
            <a:r>
              <a:rPr lang="zh-CN" altLang="en-US" sz="1600" b="0" i="0" dirty="0">
                <a:solidFill>
                  <a:srgbClr val="333333"/>
                </a:solidFill>
                <a:effectLst/>
                <a:latin typeface="+mn-ea"/>
              </a:rPr>
              <a:t>商业开发与多元嵌入：国外足球联赛的治理经验及对中超联赛的启示</a:t>
            </a:r>
            <a:r>
              <a:rPr lang="en-US" altLang="zh-CN" sz="1600" b="0" i="0" dirty="0">
                <a:solidFill>
                  <a:srgbClr val="333333"/>
                </a:solidFill>
                <a:effectLst/>
                <a:latin typeface="+mn-ea"/>
              </a:rPr>
              <a:t>[J].</a:t>
            </a:r>
            <a:r>
              <a:rPr lang="zh-CN" altLang="en-US" sz="1600" b="0" i="0" dirty="0">
                <a:solidFill>
                  <a:srgbClr val="333333"/>
                </a:solidFill>
                <a:effectLst/>
                <a:latin typeface="+mn-ea"/>
              </a:rPr>
              <a:t>辽宁体育科技</a:t>
            </a:r>
            <a:r>
              <a:rPr lang="en-US" altLang="zh-CN" sz="1600" b="0" i="0" dirty="0">
                <a:solidFill>
                  <a:srgbClr val="333333"/>
                </a:solidFill>
                <a:effectLst/>
                <a:latin typeface="+mn-ea"/>
              </a:rPr>
              <a:t>,2022,44(01):60-66.DOI:10.13940/j.cnki.lntykj.2022.01.012.</a:t>
            </a:r>
          </a:p>
          <a:p>
            <a:pPr marL="45720" indent="0">
              <a:buNone/>
            </a:pPr>
            <a:r>
              <a:rPr lang="en-US" altLang="zh-CN" sz="1600" b="0" i="0" dirty="0">
                <a:solidFill>
                  <a:srgbClr val="333333"/>
                </a:solidFill>
                <a:effectLst/>
                <a:latin typeface="+mn-ea"/>
              </a:rPr>
              <a:t>[2] </a:t>
            </a:r>
            <a:r>
              <a:rPr lang="zh-CN" altLang="en-US" sz="1600" b="0" i="0" dirty="0">
                <a:solidFill>
                  <a:srgbClr val="333333"/>
                </a:solidFill>
                <a:effectLst/>
                <a:latin typeface="+mn-ea"/>
              </a:rPr>
              <a:t>李盟</a:t>
            </a:r>
            <a:r>
              <a:rPr lang="en-US" altLang="zh-CN" sz="1600" b="0" i="0" dirty="0">
                <a:solidFill>
                  <a:srgbClr val="333333"/>
                </a:solidFill>
                <a:effectLst/>
                <a:latin typeface="+mn-ea"/>
              </a:rPr>
              <a:t>,</a:t>
            </a:r>
            <a:r>
              <a:rPr lang="zh-CN" altLang="en-US" sz="1600" b="0" i="0" dirty="0">
                <a:solidFill>
                  <a:srgbClr val="333333"/>
                </a:solidFill>
                <a:effectLst/>
                <a:latin typeface="+mn-ea"/>
              </a:rPr>
              <a:t>李海洋</a:t>
            </a:r>
            <a:r>
              <a:rPr lang="en-US" altLang="zh-CN" sz="1600" b="0" i="0" dirty="0">
                <a:solidFill>
                  <a:srgbClr val="333333"/>
                </a:solidFill>
                <a:effectLst/>
                <a:latin typeface="+mn-ea"/>
              </a:rPr>
              <a:t>.</a:t>
            </a:r>
            <a:r>
              <a:rPr lang="zh-CN" altLang="en-US" sz="1600" b="0" i="0" dirty="0">
                <a:solidFill>
                  <a:srgbClr val="333333"/>
                </a:solidFill>
                <a:effectLst/>
                <a:latin typeface="+mn-ea"/>
              </a:rPr>
              <a:t>现阶段中超联赛发展中存在的问题和优化策略研究</a:t>
            </a:r>
            <a:r>
              <a:rPr lang="en-US" altLang="zh-CN" sz="1600" b="0" i="0" dirty="0">
                <a:solidFill>
                  <a:srgbClr val="333333"/>
                </a:solidFill>
                <a:effectLst/>
                <a:latin typeface="+mn-ea"/>
              </a:rPr>
              <a:t>[J].</a:t>
            </a:r>
            <a:r>
              <a:rPr lang="zh-CN" altLang="en-US" sz="1600" b="0" i="0" dirty="0">
                <a:solidFill>
                  <a:srgbClr val="333333"/>
                </a:solidFill>
                <a:effectLst/>
                <a:latin typeface="+mn-ea"/>
              </a:rPr>
              <a:t>商丘师范学院学报</a:t>
            </a:r>
            <a:r>
              <a:rPr lang="en-US" altLang="zh-CN" sz="1600" b="0" i="0" dirty="0">
                <a:solidFill>
                  <a:srgbClr val="333333"/>
                </a:solidFill>
                <a:effectLst/>
                <a:latin typeface="+mn-ea"/>
              </a:rPr>
              <a:t>,2021,37(12):76-79.</a:t>
            </a:r>
          </a:p>
          <a:p>
            <a:pPr marL="45720" indent="0">
              <a:buNone/>
            </a:pPr>
            <a:r>
              <a:rPr lang="en-US" altLang="zh-CN" sz="1600" b="0" i="0" dirty="0">
                <a:solidFill>
                  <a:srgbClr val="333333"/>
                </a:solidFill>
                <a:effectLst/>
                <a:latin typeface="+mn-ea"/>
              </a:rPr>
              <a:t>[3] </a:t>
            </a:r>
            <a:r>
              <a:rPr lang="zh-CN" altLang="en-US" sz="1600" b="0" i="0" dirty="0">
                <a:solidFill>
                  <a:srgbClr val="333333"/>
                </a:solidFill>
                <a:effectLst/>
                <a:latin typeface="+mn-ea"/>
              </a:rPr>
              <a:t>马超</a:t>
            </a:r>
            <a:r>
              <a:rPr lang="en-US" altLang="zh-CN" sz="1600" b="0" i="0" dirty="0">
                <a:solidFill>
                  <a:srgbClr val="333333"/>
                </a:solidFill>
                <a:effectLst/>
                <a:latin typeface="+mn-ea"/>
              </a:rPr>
              <a:t>,</a:t>
            </a:r>
            <a:r>
              <a:rPr lang="zh-CN" altLang="en-US" sz="1600" b="0" i="0" dirty="0">
                <a:solidFill>
                  <a:srgbClr val="333333"/>
                </a:solidFill>
                <a:effectLst/>
                <a:latin typeface="+mn-ea"/>
              </a:rPr>
              <a:t>石振国</a:t>
            </a:r>
            <a:r>
              <a:rPr lang="en-US" altLang="zh-CN" sz="1600" b="0" i="0" dirty="0">
                <a:solidFill>
                  <a:srgbClr val="333333"/>
                </a:solidFill>
                <a:effectLst/>
                <a:latin typeface="+mn-ea"/>
              </a:rPr>
              <a:t>,</a:t>
            </a:r>
            <a:r>
              <a:rPr lang="zh-CN" altLang="en-US" sz="1600" b="0" i="0" dirty="0">
                <a:solidFill>
                  <a:srgbClr val="333333"/>
                </a:solidFill>
                <a:effectLst/>
                <a:latin typeface="+mn-ea"/>
              </a:rPr>
              <a:t>王先亮</a:t>
            </a:r>
            <a:r>
              <a:rPr lang="en-US" altLang="zh-CN" sz="1600" b="0" i="0" dirty="0">
                <a:solidFill>
                  <a:srgbClr val="333333"/>
                </a:solidFill>
                <a:effectLst/>
                <a:latin typeface="+mn-ea"/>
              </a:rPr>
              <a:t>,</a:t>
            </a:r>
            <a:r>
              <a:rPr lang="zh-CN" altLang="en-US" sz="1600" b="0" i="0" dirty="0">
                <a:solidFill>
                  <a:srgbClr val="333333"/>
                </a:solidFill>
                <a:effectLst/>
                <a:latin typeface="+mn-ea"/>
              </a:rPr>
              <a:t>田玉戈</a:t>
            </a:r>
            <a:r>
              <a:rPr lang="en-US" altLang="zh-CN" sz="1600" b="0" i="0" dirty="0">
                <a:solidFill>
                  <a:srgbClr val="333333"/>
                </a:solidFill>
                <a:effectLst/>
                <a:latin typeface="+mn-ea"/>
              </a:rPr>
              <a:t>.</a:t>
            </a:r>
            <a:r>
              <a:rPr lang="zh-CN" altLang="en-US" sz="1600" b="0" i="0" dirty="0">
                <a:solidFill>
                  <a:srgbClr val="333333"/>
                </a:solidFill>
                <a:effectLst/>
                <a:latin typeface="+mn-ea"/>
              </a:rPr>
              <a:t>基于投入产出均衡的中超联赛失衡困境与优化路径</a:t>
            </a:r>
            <a:r>
              <a:rPr lang="en-US" altLang="zh-CN" sz="1600" b="0" i="0" dirty="0">
                <a:solidFill>
                  <a:srgbClr val="333333"/>
                </a:solidFill>
                <a:effectLst/>
                <a:latin typeface="+mn-ea"/>
              </a:rPr>
              <a:t>[J].</a:t>
            </a:r>
            <a:r>
              <a:rPr lang="zh-CN" altLang="en-US" sz="1600" b="0" i="0" dirty="0">
                <a:solidFill>
                  <a:srgbClr val="333333"/>
                </a:solidFill>
                <a:effectLst/>
                <a:latin typeface="+mn-ea"/>
              </a:rPr>
              <a:t>湖北体育科技</a:t>
            </a:r>
            <a:r>
              <a:rPr lang="en-US" altLang="zh-CN" sz="1600" b="0" i="0" dirty="0">
                <a:solidFill>
                  <a:srgbClr val="333333"/>
                </a:solidFill>
                <a:effectLst/>
                <a:latin typeface="+mn-ea"/>
              </a:rPr>
              <a:t>,2021,40(08):663-669+695.</a:t>
            </a:r>
            <a:r>
              <a:rPr lang="zh-CN" altLang="en-US" sz="1600" b="0" i="0" dirty="0">
                <a:solidFill>
                  <a:srgbClr val="333333"/>
                </a:solidFill>
                <a:effectLst/>
                <a:latin typeface="+mn-ea"/>
              </a:rPr>
              <a:t> </a:t>
            </a:r>
            <a:endParaRPr lang="en-US" altLang="zh-CN" sz="1600" b="0" i="0" dirty="0">
              <a:solidFill>
                <a:srgbClr val="333333"/>
              </a:solidFill>
              <a:effectLst/>
              <a:latin typeface="+mn-ea"/>
            </a:endParaRPr>
          </a:p>
          <a:p>
            <a:pPr marL="45720" indent="0">
              <a:buNone/>
            </a:pPr>
            <a:r>
              <a:rPr lang="en-US" altLang="zh-CN" sz="1600" b="0" i="0" dirty="0">
                <a:solidFill>
                  <a:srgbClr val="333333"/>
                </a:solidFill>
                <a:effectLst/>
                <a:latin typeface="+mn-ea"/>
              </a:rPr>
              <a:t>[</a:t>
            </a:r>
            <a:r>
              <a:rPr lang="en-US" altLang="zh-CN" sz="1600" dirty="0">
                <a:solidFill>
                  <a:srgbClr val="333333"/>
                </a:solidFill>
                <a:latin typeface="+mn-ea"/>
              </a:rPr>
              <a:t>4</a:t>
            </a:r>
            <a:r>
              <a:rPr lang="en-US" altLang="zh-CN" sz="1600" b="0" i="0" dirty="0">
                <a:solidFill>
                  <a:srgbClr val="333333"/>
                </a:solidFill>
                <a:effectLst/>
                <a:latin typeface="+mn-ea"/>
              </a:rPr>
              <a:t>]</a:t>
            </a:r>
            <a:r>
              <a:rPr lang="zh-CN" altLang="en-US" sz="1600" b="0" i="0" dirty="0">
                <a:solidFill>
                  <a:srgbClr val="333333"/>
                </a:solidFill>
                <a:effectLst/>
                <a:latin typeface="+mn-ea"/>
              </a:rPr>
              <a:t>兰晋宇</a:t>
            </a:r>
            <a:r>
              <a:rPr lang="en-US" altLang="zh-CN" sz="1600" b="0" i="0" dirty="0">
                <a:solidFill>
                  <a:srgbClr val="333333"/>
                </a:solidFill>
                <a:effectLst/>
                <a:latin typeface="+mn-ea"/>
              </a:rPr>
              <a:t>,</a:t>
            </a:r>
            <a:r>
              <a:rPr lang="zh-CN" altLang="en-US" sz="1600" b="0" i="0" dirty="0">
                <a:solidFill>
                  <a:srgbClr val="333333"/>
                </a:solidFill>
                <a:effectLst/>
                <a:latin typeface="+mn-ea"/>
              </a:rPr>
              <a:t>陈汕聪</a:t>
            </a:r>
            <a:r>
              <a:rPr lang="en-US" altLang="zh-CN" sz="1600" b="0" i="0" dirty="0">
                <a:solidFill>
                  <a:srgbClr val="333333"/>
                </a:solidFill>
                <a:effectLst/>
                <a:latin typeface="+mn-ea"/>
              </a:rPr>
              <a:t>.</a:t>
            </a:r>
            <a:r>
              <a:rPr lang="zh-CN" altLang="en-US" sz="1600" b="0" i="0" dirty="0">
                <a:solidFill>
                  <a:srgbClr val="333333"/>
                </a:solidFill>
                <a:effectLst/>
                <a:latin typeface="+mn-ea"/>
              </a:rPr>
              <a:t>中超联赛俱乐部球迷的参与感、心理认同感与忠诚的关系</a:t>
            </a:r>
            <a:r>
              <a:rPr lang="en-US" altLang="zh-CN" sz="1600" b="0" i="0" dirty="0">
                <a:solidFill>
                  <a:srgbClr val="333333"/>
                </a:solidFill>
                <a:effectLst/>
                <a:latin typeface="+mn-ea"/>
              </a:rPr>
              <a:t>[J].</a:t>
            </a:r>
            <a:r>
              <a:rPr lang="zh-CN" altLang="en-US" sz="1600" b="0" i="0" dirty="0">
                <a:solidFill>
                  <a:srgbClr val="333333"/>
                </a:solidFill>
                <a:effectLst/>
                <a:latin typeface="+mn-ea"/>
              </a:rPr>
              <a:t>体育风尚</a:t>
            </a:r>
            <a:r>
              <a:rPr lang="en-US" altLang="zh-CN" sz="1600" b="0" i="0" dirty="0">
                <a:solidFill>
                  <a:srgbClr val="333333"/>
                </a:solidFill>
                <a:effectLst/>
                <a:latin typeface="+mn-ea"/>
              </a:rPr>
              <a:t>,2021(08):125-131.</a:t>
            </a:r>
          </a:p>
          <a:p>
            <a:pPr marL="45720" indent="0">
              <a:buNone/>
            </a:pPr>
            <a:r>
              <a:rPr lang="en-US" altLang="zh-CN" sz="1600" dirty="0">
                <a:solidFill>
                  <a:srgbClr val="333333"/>
                </a:solidFill>
                <a:latin typeface="+mn-ea"/>
              </a:rPr>
              <a:t>[5] </a:t>
            </a:r>
            <a:r>
              <a:rPr lang="zh-CN" altLang="en-US" sz="1600" dirty="0">
                <a:solidFill>
                  <a:srgbClr val="333333"/>
                </a:solidFill>
                <a:latin typeface="+mn-ea"/>
              </a:rPr>
              <a:t>徐福振</a:t>
            </a:r>
            <a:r>
              <a:rPr lang="en-US" altLang="zh-CN" sz="1600" dirty="0">
                <a:solidFill>
                  <a:srgbClr val="333333"/>
                </a:solidFill>
                <a:latin typeface="+mn-ea"/>
              </a:rPr>
              <a:t>,</a:t>
            </a:r>
            <a:r>
              <a:rPr lang="zh-CN" altLang="en-US" sz="1600" dirty="0">
                <a:solidFill>
                  <a:srgbClr val="333333"/>
                </a:solidFill>
                <a:latin typeface="+mn-ea"/>
              </a:rPr>
              <a:t>崔国文</a:t>
            </a:r>
            <a:r>
              <a:rPr lang="en-US" altLang="zh-CN" sz="1600" dirty="0">
                <a:solidFill>
                  <a:srgbClr val="333333"/>
                </a:solidFill>
                <a:latin typeface="+mn-ea"/>
              </a:rPr>
              <a:t>.</a:t>
            </a:r>
            <a:r>
              <a:rPr lang="zh-CN" altLang="en-US" sz="1600" dirty="0">
                <a:solidFill>
                  <a:srgbClr val="333333"/>
                </a:solidFill>
                <a:latin typeface="+mn-ea"/>
              </a:rPr>
              <a:t>中超联赛价值链实践壁垒、成因及破解路径</a:t>
            </a:r>
            <a:r>
              <a:rPr lang="en-US" altLang="zh-CN" sz="1600" dirty="0">
                <a:solidFill>
                  <a:srgbClr val="333333"/>
                </a:solidFill>
                <a:latin typeface="+mn-ea"/>
              </a:rPr>
              <a:t>[J].</a:t>
            </a:r>
            <a:r>
              <a:rPr lang="zh-CN" altLang="en-US" sz="1600" dirty="0">
                <a:solidFill>
                  <a:srgbClr val="333333"/>
                </a:solidFill>
                <a:latin typeface="+mn-ea"/>
              </a:rPr>
              <a:t>天津体育学院学报</a:t>
            </a:r>
            <a:r>
              <a:rPr lang="en-US" altLang="zh-CN" sz="1600" dirty="0">
                <a:solidFill>
                  <a:srgbClr val="333333"/>
                </a:solidFill>
                <a:latin typeface="+mn-ea"/>
              </a:rPr>
              <a:t>,2021,36(04):456-462.DOI:10.13297/j.cnki.issn1005-0000.2021.04.013.</a:t>
            </a:r>
          </a:p>
          <a:p>
            <a:pPr marL="45720" indent="0">
              <a:lnSpc>
                <a:spcPct val="120000"/>
              </a:lnSpc>
              <a:buNone/>
            </a:pPr>
            <a:r>
              <a:rPr lang="en-US" altLang="zh-CN" sz="1600" dirty="0">
                <a:solidFill>
                  <a:srgbClr val="333333"/>
                </a:solidFill>
                <a:latin typeface="+mn-ea"/>
              </a:rPr>
              <a:t>[6] </a:t>
            </a:r>
            <a:r>
              <a:rPr lang="zh-CN" altLang="en-US" sz="1600" dirty="0">
                <a:solidFill>
                  <a:srgbClr val="333333"/>
                </a:solidFill>
                <a:latin typeface="+mn-ea"/>
              </a:rPr>
              <a:t>胡琪琪</a:t>
            </a:r>
            <a:r>
              <a:rPr lang="en-US" altLang="zh-CN" sz="1600" dirty="0">
                <a:solidFill>
                  <a:srgbClr val="333333"/>
                </a:solidFill>
                <a:latin typeface="+mn-ea"/>
              </a:rPr>
              <a:t>. </a:t>
            </a:r>
            <a:r>
              <a:rPr lang="zh-CN" altLang="en-US" sz="1600" dirty="0">
                <a:solidFill>
                  <a:srgbClr val="333333"/>
                </a:solidFill>
                <a:latin typeface="+mn-ea"/>
              </a:rPr>
              <a:t>中超联赛的新媒体营销策略研究</a:t>
            </a:r>
            <a:r>
              <a:rPr lang="en-US" altLang="zh-CN" sz="1600" dirty="0">
                <a:solidFill>
                  <a:srgbClr val="333333"/>
                </a:solidFill>
                <a:latin typeface="+mn-ea"/>
              </a:rPr>
              <a:t>[D].</a:t>
            </a:r>
            <a:r>
              <a:rPr lang="zh-CN" altLang="en-US" sz="1600" dirty="0">
                <a:solidFill>
                  <a:srgbClr val="333333"/>
                </a:solidFill>
                <a:latin typeface="+mn-ea"/>
              </a:rPr>
              <a:t>成都体育学院</a:t>
            </a:r>
            <a:r>
              <a:rPr lang="en-US" altLang="zh-CN" sz="1600" dirty="0">
                <a:solidFill>
                  <a:srgbClr val="333333"/>
                </a:solidFill>
                <a:latin typeface="+mn-ea"/>
              </a:rPr>
              <a:t>,2021.DOI:10.26987/d.cnki.gcdtc.2021.000352.</a:t>
            </a:r>
          </a:p>
          <a:p>
            <a:pPr marL="45720" indent="0">
              <a:lnSpc>
                <a:spcPct val="120000"/>
              </a:lnSpc>
              <a:buNone/>
            </a:pPr>
            <a:r>
              <a:rPr lang="en-US" altLang="zh-CN" sz="1600" dirty="0">
                <a:solidFill>
                  <a:srgbClr val="333333"/>
                </a:solidFill>
                <a:latin typeface="+mn-ea"/>
              </a:rPr>
              <a:t>[7] </a:t>
            </a:r>
            <a:r>
              <a:rPr lang="zh-CN" altLang="en-US" sz="1600" dirty="0">
                <a:solidFill>
                  <a:srgbClr val="333333"/>
                </a:solidFill>
                <a:latin typeface="+mn-ea"/>
              </a:rPr>
              <a:t>孙高天</a:t>
            </a:r>
            <a:r>
              <a:rPr lang="en-US" altLang="zh-CN" sz="1600" dirty="0">
                <a:solidFill>
                  <a:srgbClr val="333333"/>
                </a:solidFill>
                <a:latin typeface="+mn-ea"/>
              </a:rPr>
              <a:t>.</a:t>
            </a:r>
            <a:r>
              <a:rPr lang="zh-CN" altLang="en-US" sz="1600" dirty="0">
                <a:solidFill>
                  <a:srgbClr val="333333"/>
                </a:solidFill>
                <a:latin typeface="+mn-ea"/>
              </a:rPr>
              <a:t>基于群体动力理论的中超联赛球迷文化培育研究</a:t>
            </a:r>
            <a:r>
              <a:rPr lang="en-US" altLang="zh-CN" sz="1600" dirty="0">
                <a:solidFill>
                  <a:srgbClr val="333333"/>
                </a:solidFill>
                <a:latin typeface="+mn-ea"/>
              </a:rPr>
              <a:t>[J].</a:t>
            </a:r>
            <a:r>
              <a:rPr lang="zh-CN" altLang="en-US" sz="1600" dirty="0">
                <a:solidFill>
                  <a:srgbClr val="333333"/>
                </a:solidFill>
                <a:latin typeface="+mn-ea"/>
              </a:rPr>
              <a:t>辽宁体育科技</a:t>
            </a:r>
            <a:r>
              <a:rPr lang="en-US" altLang="zh-CN" sz="1600" dirty="0">
                <a:solidFill>
                  <a:srgbClr val="333333"/>
                </a:solidFill>
                <a:latin typeface="+mn-ea"/>
              </a:rPr>
              <a:t>,2021,43(02):37-40+67.DOI:10.13940/j.cnki.lntykj.2021.02.009.</a:t>
            </a:r>
          </a:p>
          <a:p>
            <a:pPr marL="45720" indent="0">
              <a:lnSpc>
                <a:spcPct val="120000"/>
              </a:lnSpc>
              <a:buNone/>
            </a:pPr>
            <a:r>
              <a:rPr lang="en-US" altLang="zh-CN" sz="1600" dirty="0">
                <a:solidFill>
                  <a:srgbClr val="333333"/>
                </a:solidFill>
                <a:latin typeface="+mn-ea"/>
              </a:rPr>
              <a:t>[8] </a:t>
            </a:r>
            <a:r>
              <a:rPr lang="zh-CN" altLang="en-US" sz="1600" dirty="0">
                <a:solidFill>
                  <a:srgbClr val="333333"/>
                </a:solidFill>
                <a:latin typeface="+mn-ea"/>
              </a:rPr>
              <a:t>闫静</a:t>
            </a:r>
            <a:r>
              <a:rPr lang="en-US" altLang="zh-CN" sz="1600" dirty="0">
                <a:solidFill>
                  <a:srgbClr val="333333"/>
                </a:solidFill>
                <a:latin typeface="+mn-ea"/>
              </a:rPr>
              <a:t>.2019</a:t>
            </a:r>
            <a:r>
              <a:rPr lang="zh-CN" altLang="en-US" sz="1600" dirty="0">
                <a:solidFill>
                  <a:srgbClr val="333333"/>
                </a:solidFill>
                <a:latin typeface="+mn-ea"/>
              </a:rPr>
              <a:t>中超联赛广州恒大夺冠分析</a:t>
            </a:r>
            <a:r>
              <a:rPr lang="en-US" altLang="zh-CN" sz="1600" dirty="0">
                <a:solidFill>
                  <a:srgbClr val="333333"/>
                </a:solidFill>
                <a:latin typeface="+mn-ea"/>
              </a:rPr>
              <a:t>[J].</a:t>
            </a:r>
            <a:r>
              <a:rPr lang="zh-CN" altLang="en-US" sz="1600" dirty="0">
                <a:solidFill>
                  <a:srgbClr val="333333"/>
                </a:solidFill>
                <a:latin typeface="+mn-ea"/>
              </a:rPr>
              <a:t>当代体育科技</a:t>
            </a:r>
            <a:r>
              <a:rPr lang="en-US" altLang="zh-CN" sz="1600" dirty="0">
                <a:solidFill>
                  <a:srgbClr val="333333"/>
                </a:solidFill>
                <a:latin typeface="+mn-ea"/>
              </a:rPr>
              <a:t>,2021,11(04):227-228+232.DOI:10.16655/j.cnki.2095-2813.2004-5457-4045.</a:t>
            </a:r>
          </a:p>
          <a:p>
            <a:pPr marL="45720" indent="0">
              <a:lnSpc>
                <a:spcPct val="120000"/>
              </a:lnSpc>
              <a:buNone/>
            </a:pPr>
            <a:r>
              <a:rPr lang="en-US" altLang="zh-CN" sz="1600" dirty="0">
                <a:solidFill>
                  <a:srgbClr val="333333"/>
                </a:solidFill>
                <a:latin typeface="+mn-ea"/>
              </a:rPr>
              <a:t>[9] </a:t>
            </a:r>
            <a:r>
              <a:rPr lang="zh-CN" altLang="en-US" sz="1600" dirty="0">
                <a:solidFill>
                  <a:srgbClr val="333333"/>
                </a:solidFill>
                <a:latin typeface="+mn-ea"/>
              </a:rPr>
              <a:t>贾文帅</a:t>
            </a:r>
            <a:r>
              <a:rPr lang="en-US" altLang="zh-CN" sz="1600" dirty="0">
                <a:solidFill>
                  <a:srgbClr val="333333"/>
                </a:solidFill>
                <a:latin typeface="+mn-ea"/>
              </a:rPr>
              <a:t>,</a:t>
            </a:r>
            <a:r>
              <a:rPr lang="zh-CN" altLang="en-US" sz="1600" dirty="0">
                <a:solidFill>
                  <a:srgbClr val="333333"/>
                </a:solidFill>
                <a:latin typeface="+mn-ea"/>
              </a:rPr>
              <a:t>李凌</a:t>
            </a:r>
            <a:r>
              <a:rPr lang="en-US" altLang="zh-CN" sz="1600" dirty="0">
                <a:solidFill>
                  <a:srgbClr val="333333"/>
                </a:solidFill>
                <a:latin typeface="+mn-ea"/>
              </a:rPr>
              <a:t>,</a:t>
            </a:r>
            <a:r>
              <a:rPr lang="zh-CN" altLang="en-US" sz="1600" dirty="0">
                <a:solidFill>
                  <a:srgbClr val="333333"/>
                </a:solidFill>
                <a:latin typeface="+mn-ea"/>
              </a:rPr>
              <a:t>张瑞林</a:t>
            </a:r>
            <a:r>
              <a:rPr lang="en-US" altLang="zh-CN" sz="1600" dirty="0">
                <a:solidFill>
                  <a:srgbClr val="333333"/>
                </a:solidFill>
                <a:latin typeface="+mn-ea"/>
              </a:rPr>
              <a:t>.</a:t>
            </a:r>
            <a:r>
              <a:rPr lang="zh-CN" altLang="en-US" sz="1600" dirty="0">
                <a:solidFill>
                  <a:srgbClr val="333333"/>
                </a:solidFill>
                <a:latin typeface="+mn-ea"/>
              </a:rPr>
              <a:t>中超联赛球迷持续观赛意愿的形成机制：有调节的中介模型</a:t>
            </a:r>
            <a:r>
              <a:rPr lang="en-US" altLang="zh-CN" sz="1600" dirty="0">
                <a:solidFill>
                  <a:srgbClr val="333333"/>
                </a:solidFill>
                <a:latin typeface="+mn-ea"/>
              </a:rPr>
              <a:t>[J].</a:t>
            </a:r>
            <a:r>
              <a:rPr lang="zh-CN" altLang="en-US" sz="1600" dirty="0">
                <a:solidFill>
                  <a:srgbClr val="333333"/>
                </a:solidFill>
                <a:latin typeface="+mn-ea"/>
              </a:rPr>
              <a:t>中国体育科技</a:t>
            </a:r>
            <a:r>
              <a:rPr lang="en-US" altLang="zh-CN" sz="1600" dirty="0">
                <a:solidFill>
                  <a:srgbClr val="333333"/>
                </a:solidFill>
                <a:latin typeface="+mn-ea"/>
              </a:rPr>
              <a:t>,2021,57(10):97-106.DOI:10.16470/j.csst.2020045.</a:t>
            </a:r>
          </a:p>
          <a:p>
            <a:pPr marL="45720" indent="0">
              <a:buNone/>
            </a:pPr>
            <a:endParaRPr lang="zh-CN" altLang="en-US" sz="1600" b="1" dirty="0">
              <a:solidFill>
                <a:srgbClr val="333333"/>
              </a:solidFill>
              <a:latin typeface="+mn-ea"/>
            </a:endParaRPr>
          </a:p>
        </p:txBody>
      </p:sp>
      <p:sp>
        <p:nvSpPr>
          <p:cNvPr id="6" name="灯片编号占位符 5">
            <a:extLst>
              <a:ext uri="{FF2B5EF4-FFF2-40B4-BE49-F238E27FC236}">
                <a16:creationId xmlns:a16="http://schemas.microsoft.com/office/drawing/2014/main" id="{22CB7F92-A49B-4BCE-92C0-F2BAE7FFF8A7}"/>
              </a:ext>
            </a:extLst>
          </p:cNvPr>
          <p:cNvSpPr>
            <a:spLocks noGrp="1"/>
          </p:cNvSpPr>
          <p:nvPr>
            <p:ph type="sldNum" sz="quarter" idx="12"/>
          </p:nvPr>
        </p:nvSpPr>
        <p:spPr/>
        <p:txBody>
          <a:bodyPr/>
          <a:lstStyle/>
          <a:p>
            <a:fld id="{03C3F5E1-8BEB-46F8-B0C6-3051342B5E98}" type="slidenum">
              <a:rPr lang="en-US" smtClean="0"/>
              <a:pPr/>
              <a:t>35</a:t>
            </a:fld>
            <a:endParaRPr lang="en-US" dirty="0"/>
          </a:p>
        </p:txBody>
      </p:sp>
    </p:spTree>
    <p:extLst>
      <p:ext uri="{BB962C8B-B14F-4D97-AF65-F5344CB8AC3E}">
        <p14:creationId xmlns:p14="http://schemas.microsoft.com/office/powerpoint/2010/main" val="12786515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0FB9CB-9339-43BE-9551-852540967A11}"/>
              </a:ext>
            </a:extLst>
          </p:cNvPr>
          <p:cNvSpPr>
            <a:spLocks noGrp="1"/>
          </p:cNvSpPr>
          <p:nvPr>
            <p:ph type="title"/>
          </p:nvPr>
        </p:nvSpPr>
        <p:spPr/>
        <p:txBody>
          <a:bodyPr/>
          <a:lstStyle/>
          <a:p>
            <a:r>
              <a:rPr lang="zh-CN" altLang="en-US" dirty="0"/>
              <a:t>六、参考文献</a:t>
            </a:r>
          </a:p>
        </p:txBody>
      </p:sp>
      <p:sp>
        <p:nvSpPr>
          <p:cNvPr id="3" name="内容占位符 2">
            <a:extLst>
              <a:ext uri="{FF2B5EF4-FFF2-40B4-BE49-F238E27FC236}">
                <a16:creationId xmlns:a16="http://schemas.microsoft.com/office/drawing/2014/main" id="{ECFBEB99-2091-47DC-8025-19E016542399}"/>
              </a:ext>
            </a:extLst>
          </p:cNvPr>
          <p:cNvSpPr>
            <a:spLocks noGrp="1"/>
          </p:cNvSpPr>
          <p:nvPr>
            <p:ph idx="1"/>
          </p:nvPr>
        </p:nvSpPr>
        <p:spPr>
          <a:xfrm>
            <a:off x="408373" y="1207007"/>
            <a:ext cx="8735627" cy="5007361"/>
          </a:xfrm>
        </p:spPr>
        <p:txBody>
          <a:bodyPr>
            <a:normAutofit/>
          </a:bodyPr>
          <a:lstStyle/>
          <a:p>
            <a:pPr marL="45720" indent="0">
              <a:buNone/>
            </a:pPr>
            <a:r>
              <a:rPr lang="en-US" altLang="zh-CN" sz="1400" b="0" i="0" dirty="0">
                <a:solidFill>
                  <a:srgbClr val="333333"/>
                </a:solidFill>
                <a:effectLst/>
                <a:latin typeface="+mn-ea"/>
              </a:rPr>
              <a:t>[10] </a:t>
            </a:r>
            <a:r>
              <a:rPr lang="zh-CN" altLang="en-US" sz="1400" b="0" i="0" dirty="0">
                <a:solidFill>
                  <a:srgbClr val="333333"/>
                </a:solidFill>
                <a:effectLst/>
                <a:latin typeface="+mn-ea"/>
              </a:rPr>
              <a:t>夏婧</a:t>
            </a:r>
            <a:r>
              <a:rPr lang="en-US" altLang="zh-CN" sz="1400" b="0" i="0" dirty="0">
                <a:solidFill>
                  <a:srgbClr val="333333"/>
                </a:solidFill>
                <a:effectLst/>
                <a:latin typeface="+mn-ea"/>
              </a:rPr>
              <a:t>,</a:t>
            </a:r>
            <a:r>
              <a:rPr lang="zh-CN" altLang="en-US" sz="1400" b="0" i="0" dirty="0">
                <a:solidFill>
                  <a:srgbClr val="333333"/>
                </a:solidFill>
                <a:effectLst/>
                <a:latin typeface="+mn-ea"/>
              </a:rPr>
              <a:t>韩军生</a:t>
            </a:r>
            <a:r>
              <a:rPr lang="en-US" altLang="zh-CN" sz="1400" b="0" i="0" dirty="0">
                <a:solidFill>
                  <a:srgbClr val="333333"/>
                </a:solidFill>
                <a:effectLst/>
                <a:latin typeface="+mn-ea"/>
              </a:rPr>
              <a:t>.</a:t>
            </a:r>
            <a:r>
              <a:rPr lang="zh-CN" altLang="en-US" sz="1400" b="0" i="0" dirty="0">
                <a:solidFill>
                  <a:srgbClr val="333333"/>
                </a:solidFill>
                <a:effectLst/>
                <a:latin typeface="+mn-ea"/>
              </a:rPr>
              <a:t>中超联赛观赛体验对现场观众消费意愿的影响研究</a:t>
            </a:r>
            <a:r>
              <a:rPr lang="en-US" altLang="zh-CN" sz="1400" b="0" i="0" dirty="0">
                <a:solidFill>
                  <a:srgbClr val="333333"/>
                </a:solidFill>
                <a:effectLst/>
                <a:latin typeface="+mn-ea"/>
              </a:rPr>
              <a:t>[J].</a:t>
            </a:r>
            <a:r>
              <a:rPr lang="zh-CN" altLang="en-US" sz="1400" b="0" i="0" dirty="0">
                <a:solidFill>
                  <a:srgbClr val="333333"/>
                </a:solidFill>
                <a:effectLst/>
                <a:latin typeface="+mn-ea"/>
              </a:rPr>
              <a:t>吉林体育学院学报</a:t>
            </a:r>
            <a:r>
              <a:rPr lang="en-US" altLang="zh-CN" sz="1400" b="0" i="0" dirty="0">
                <a:solidFill>
                  <a:srgbClr val="333333"/>
                </a:solidFill>
                <a:effectLst/>
                <a:latin typeface="+mn-ea"/>
              </a:rPr>
              <a:t>,2020,36(05):43-52.DOI:10.13720/j.cnki.22-1286.2020.05.007.</a:t>
            </a:r>
          </a:p>
          <a:p>
            <a:pPr marL="45720" indent="0">
              <a:buNone/>
            </a:pPr>
            <a:r>
              <a:rPr lang="en-US" altLang="zh-CN" sz="1400" b="0" i="0" dirty="0">
                <a:solidFill>
                  <a:srgbClr val="333333"/>
                </a:solidFill>
                <a:effectLst/>
                <a:latin typeface="+mn-ea"/>
              </a:rPr>
              <a:t>[11] </a:t>
            </a:r>
            <a:r>
              <a:rPr lang="zh-CN" altLang="en-US" sz="1400" b="0" i="0" dirty="0">
                <a:solidFill>
                  <a:srgbClr val="333333"/>
                </a:solidFill>
                <a:effectLst/>
                <a:latin typeface="+mn-ea"/>
              </a:rPr>
              <a:t>杨飞</a:t>
            </a:r>
            <a:r>
              <a:rPr lang="en-US" altLang="zh-CN" sz="1400" b="0" i="0" dirty="0">
                <a:solidFill>
                  <a:srgbClr val="333333"/>
                </a:solidFill>
                <a:effectLst/>
                <a:latin typeface="+mn-ea"/>
              </a:rPr>
              <a:t>,</a:t>
            </a:r>
            <a:r>
              <a:rPr lang="zh-CN" altLang="en-US" sz="1400" b="0" i="0" dirty="0">
                <a:solidFill>
                  <a:srgbClr val="333333"/>
                </a:solidFill>
                <a:effectLst/>
                <a:latin typeface="+mn-ea"/>
              </a:rPr>
              <a:t>孙振天</a:t>
            </a:r>
            <a:r>
              <a:rPr lang="en-US" altLang="zh-CN" sz="1400" b="0" i="0" dirty="0">
                <a:solidFill>
                  <a:srgbClr val="333333"/>
                </a:solidFill>
                <a:effectLst/>
                <a:latin typeface="+mn-ea"/>
              </a:rPr>
              <a:t>.</a:t>
            </a:r>
            <a:r>
              <a:rPr lang="zh-CN" altLang="en-US" sz="1400" b="0" i="0" dirty="0">
                <a:solidFill>
                  <a:srgbClr val="333333"/>
                </a:solidFill>
                <a:effectLst/>
                <a:latin typeface="+mn-ea"/>
              </a:rPr>
              <a:t>中超联赛俱乐部产业化运营策略研究</a:t>
            </a:r>
            <a:r>
              <a:rPr lang="en-US" altLang="zh-CN" sz="1400" b="0" i="0" dirty="0">
                <a:solidFill>
                  <a:srgbClr val="333333"/>
                </a:solidFill>
                <a:effectLst/>
                <a:latin typeface="+mn-ea"/>
              </a:rPr>
              <a:t>[J].</a:t>
            </a:r>
            <a:r>
              <a:rPr lang="zh-CN" altLang="en-US" sz="1400" b="0" i="0" dirty="0">
                <a:solidFill>
                  <a:srgbClr val="333333"/>
                </a:solidFill>
                <a:effectLst/>
                <a:latin typeface="+mn-ea"/>
              </a:rPr>
              <a:t>产业科技创新</a:t>
            </a:r>
            <a:r>
              <a:rPr lang="en-US" altLang="zh-CN" sz="1400" b="0" i="0" dirty="0">
                <a:solidFill>
                  <a:srgbClr val="333333"/>
                </a:solidFill>
                <a:effectLst/>
                <a:latin typeface="+mn-ea"/>
              </a:rPr>
              <a:t>,2020,2(22):3-5.</a:t>
            </a:r>
          </a:p>
          <a:p>
            <a:pPr marL="45720" indent="0">
              <a:buNone/>
            </a:pPr>
            <a:r>
              <a:rPr lang="en-US" altLang="zh-CN" sz="1400" b="0" i="0" dirty="0">
                <a:solidFill>
                  <a:srgbClr val="333333"/>
                </a:solidFill>
                <a:effectLst/>
                <a:latin typeface="+mn-ea"/>
              </a:rPr>
              <a:t>[12] </a:t>
            </a:r>
            <a:r>
              <a:rPr lang="zh-CN" altLang="en-US" sz="1400" b="0" i="0" dirty="0">
                <a:solidFill>
                  <a:srgbClr val="333333"/>
                </a:solidFill>
                <a:effectLst/>
                <a:latin typeface="+mn-ea"/>
              </a:rPr>
              <a:t>曹鹏程</a:t>
            </a:r>
            <a:r>
              <a:rPr lang="en-US" altLang="zh-CN" sz="1400" b="0" i="0" dirty="0">
                <a:solidFill>
                  <a:srgbClr val="333333"/>
                </a:solidFill>
                <a:effectLst/>
                <a:latin typeface="+mn-ea"/>
              </a:rPr>
              <a:t>,</a:t>
            </a:r>
            <a:r>
              <a:rPr lang="zh-CN" altLang="en-US" sz="1400" b="0" i="0" dirty="0">
                <a:solidFill>
                  <a:srgbClr val="333333"/>
                </a:solidFill>
                <a:effectLst/>
                <a:latin typeface="+mn-ea"/>
              </a:rPr>
              <a:t>张建明</a:t>
            </a:r>
            <a:r>
              <a:rPr lang="en-US" altLang="zh-CN" sz="1400" b="0" i="0" dirty="0">
                <a:solidFill>
                  <a:srgbClr val="333333"/>
                </a:solidFill>
                <a:effectLst/>
                <a:latin typeface="+mn-ea"/>
              </a:rPr>
              <a:t>.</a:t>
            </a:r>
            <a:r>
              <a:rPr lang="zh-CN" altLang="en-US" sz="1400" b="0" i="0" dirty="0">
                <a:solidFill>
                  <a:srgbClr val="333333"/>
                </a:solidFill>
                <a:effectLst/>
                <a:latin typeface="+mn-ea"/>
              </a:rPr>
              <a:t>中超联赛赛事版权商业价值开发研究</a:t>
            </a:r>
            <a:r>
              <a:rPr lang="en-US" altLang="zh-CN" sz="1400" b="0" i="0" dirty="0">
                <a:solidFill>
                  <a:srgbClr val="333333"/>
                </a:solidFill>
                <a:effectLst/>
                <a:latin typeface="+mn-ea"/>
              </a:rPr>
              <a:t>[J].</a:t>
            </a:r>
            <a:r>
              <a:rPr lang="zh-CN" altLang="en-US" sz="1400" b="0" i="0" dirty="0">
                <a:solidFill>
                  <a:srgbClr val="333333"/>
                </a:solidFill>
                <a:effectLst/>
                <a:latin typeface="+mn-ea"/>
              </a:rPr>
              <a:t>体育科技</a:t>
            </a:r>
            <a:r>
              <a:rPr lang="en-US" altLang="zh-CN" sz="1400" b="0" i="0" dirty="0">
                <a:solidFill>
                  <a:srgbClr val="333333"/>
                </a:solidFill>
                <a:effectLst/>
                <a:latin typeface="+mn-ea"/>
              </a:rPr>
              <a:t>,2020,41(03):7-8+10.DOI:10.14038/j.cnki.tykj.2020.03.003.</a:t>
            </a:r>
          </a:p>
          <a:p>
            <a:pPr marL="45720" indent="0">
              <a:buNone/>
            </a:pPr>
            <a:r>
              <a:rPr lang="en-US" altLang="zh-CN" sz="1400" b="0" i="0" dirty="0">
                <a:solidFill>
                  <a:srgbClr val="333333"/>
                </a:solidFill>
                <a:effectLst/>
                <a:latin typeface="+mn-ea"/>
              </a:rPr>
              <a:t>[13] </a:t>
            </a:r>
            <a:r>
              <a:rPr lang="zh-CN" altLang="en-US" sz="1400" b="0" i="0" dirty="0">
                <a:solidFill>
                  <a:srgbClr val="333333"/>
                </a:solidFill>
                <a:effectLst/>
                <a:latin typeface="+mn-ea"/>
              </a:rPr>
              <a:t>毕天杨</a:t>
            </a:r>
            <a:r>
              <a:rPr lang="en-US" altLang="zh-CN" sz="1400" b="0" i="0" dirty="0">
                <a:solidFill>
                  <a:srgbClr val="333333"/>
                </a:solidFill>
                <a:effectLst/>
                <a:latin typeface="+mn-ea"/>
              </a:rPr>
              <a:t>,</a:t>
            </a:r>
            <a:r>
              <a:rPr lang="zh-CN" altLang="en-US" sz="1400" b="0" i="0" dirty="0">
                <a:solidFill>
                  <a:srgbClr val="333333"/>
                </a:solidFill>
                <a:effectLst/>
                <a:latin typeface="+mn-ea"/>
              </a:rPr>
              <a:t>冯雅男</a:t>
            </a:r>
            <a:r>
              <a:rPr lang="en-US" altLang="zh-CN" sz="1400" b="0" i="0" dirty="0">
                <a:solidFill>
                  <a:srgbClr val="333333"/>
                </a:solidFill>
                <a:effectLst/>
                <a:latin typeface="+mn-ea"/>
              </a:rPr>
              <a:t>,</a:t>
            </a:r>
            <a:r>
              <a:rPr lang="zh-CN" altLang="en-US" sz="1400" b="0" i="0" dirty="0">
                <a:solidFill>
                  <a:srgbClr val="333333"/>
                </a:solidFill>
                <a:effectLst/>
                <a:latin typeface="+mn-ea"/>
              </a:rPr>
              <a:t>王莉</a:t>
            </a:r>
            <a:r>
              <a:rPr lang="en-US" altLang="zh-CN" sz="1400" b="0" i="0" dirty="0">
                <a:solidFill>
                  <a:srgbClr val="333333"/>
                </a:solidFill>
                <a:effectLst/>
                <a:latin typeface="+mn-ea"/>
              </a:rPr>
              <a:t>.“</a:t>
            </a:r>
            <a:r>
              <a:rPr lang="zh-CN" altLang="en-US" sz="1400" b="0" i="0" dirty="0">
                <a:solidFill>
                  <a:srgbClr val="333333"/>
                </a:solidFill>
                <a:effectLst/>
                <a:latin typeface="+mn-ea"/>
              </a:rPr>
              <a:t>影响力经济”视域下中超联赛传播现状及发展策略研究</a:t>
            </a:r>
            <a:r>
              <a:rPr lang="en-US" altLang="zh-CN" sz="1400" b="0" i="0" dirty="0">
                <a:solidFill>
                  <a:srgbClr val="333333"/>
                </a:solidFill>
                <a:effectLst/>
                <a:latin typeface="+mn-ea"/>
              </a:rPr>
              <a:t>[J].</a:t>
            </a:r>
            <a:r>
              <a:rPr lang="zh-CN" altLang="en-US" sz="1400" b="0" i="0" dirty="0">
                <a:solidFill>
                  <a:srgbClr val="333333"/>
                </a:solidFill>
                <a:effectLst/>
                <a:latin typeface="+mn-ea"/>
              </a:rPr>
              <a:t>沈阳体育学院学报</a:t>
            </a:r>
            <a:r>
              <a:rPr lang="en-US" altLang="zh-CN" sz="1400" b="0" i="0" dirty="0">
                <a:solidFill>
                  <a:srgbClr val="333333"/>
                </a:solidFill>
                <a:effectLst/>
                <a:latin typeface="+mn-ea"/>
              </a:rPr>
              <a:t>,2020,39(01):110-117.</a:t>
            </a:r>
          </a:p>
          <a:p>
            <a:pPr marL="45720" indent="0">
              <a:buNone/>
            </a:pPr>
            <a:r>
              <a:rPr lang="en-US" altLang="zh-CN" sz="1400" b="0" i="0" dirty="0">
                <a:solidFill>
                  <a:srgbClr val="333333"/>
                </a:solidFill>
                <a:effectLst/>
                <a:latin typeface="+mn-ea"/>
              </a:rPr>
              <a:t>[14] </a:t>
            </a:r>
            <a:r>
              <a:rPr lang="zh-CN" altLang="en-US" sz="1400" b="0" i="0" dirty="0">
                <a:solidFill>
                  <a:srgbClr val="333333"/>
                </a:solidFill>
                <a:effectLst/>
                <a:latin typeface="+mn-ea"/>
              </a:rPr>
              <a:t>马阳</a:t>
            </a:r>
            <a:r>
              <a:rPr lang="en-US" altLang="zh-CN" sz="1400" b="0" i="0" dirty="0">
                <a:solidFill>
                  <a:srgbClr val="333333"/>
                </a:solidFill>
                <a:effectLst/>
                <a:latin typeface="+mn-ea"/>
              </a:rPr>
              <a:t>,</a:t>
            </a:r>
            <a:r>
              <a:rPr lang="zh-CN" altLang="en-US" sz="1400" b="0" i="0" dirty="0">
                <a:solidFill>
                  <a:srgbClr val="333333"/>
                </a:solidFill>
                <a:effectLst/>
                <a:latin typeface="+mn-ea"/>
              </a:rPr>
              <a:t>马库斯</a:t>
            </a:r>
            <a:r>
              <a:rPr lang="en-US" altLang="zh-CN" sz="1400" b="0" i="0" dirty="0">
                <a:solidFill>
                  <a:srgbClr val="333333"/>
                </a:solidFill>
                <a:effectLst/>
                <a:latin typeface="+mn-ea"/>
              </a:rPr>
              <a:t>·</a:t>
            </a:r>
            <a:r>
              <a:rPr lang="zh-CN" altLang="en-US" sz="1400" b="0" i="0" dirty="0">
                <a:solidFill>
                  <a:srgbClr val="333333"/>
                </a:solidFill>
                <a:effectLst/>
                <a:latin typeface="+mn-ea"/>
              </a:rPr>
              <a:t>库切特</a:t>
            </a:r>
            <a:r>
              <a:rPr lang="en-US" altLang="zh-CN" sz="1400" b="0" i="0" dirty="0">
                <a:solidFill>
                  <a:srgbClr val="333333"/>
                </a:solidFill>
                <a:effectLst/>
                <a:latin typeface="+mn-ea"/>
              </a:rPr>
              <a:t>.</a:t>
            </a:r>
            <a:r>
              <a:rPr lang="zh-CN" altLang="en-US" sz="1400" b="0" i="0" dirty="0">
                <a:solidFill>
                  <a:srgbClr val="333333"/>
                </a:solidFill>
                <a:effectLst/>
                <a:latin typeface="+mn-ea"/>
              </a:rPr>
              <a:t>基于组织变革理论的中超联赛治理改革研究</a:t>
            </a:r>
            <a:r>
              <a:rPr lang="en-US" altLang="zh-CN" sz="1400" b="0" i="0" dirty="0">
                <a:solidFill>
                  <a:srgbClr val="333333"/>
                </a:solidFill>
                <a:effectLst/>
                <a:latin typeface="+mn-ea"/>
              </a:rPr>
              <a:t>[J].</a:t>
            </a:r>
            <a:r>
              <a:rPr lang="zh-CN" altLang="en-US" sz="1400" b="0" i="0" dirty="0">
                <a:solidFill>
                  <a:srgbClr val="333333"/>
                </a:solidFill>
                <a:effectLst/>
                <a:latin typeface="+mn-ea"/>
              </a:rPr>
              <a:t>体育学刊</a:t>
            </a:r>
            <a:r>
              <a:rPr lang="en-US" altLang="zh-CN" sz="1400" b="0" i="0" dirty="0">
                <a:solidFill>
                  <a:srgbClr val="333333"/>
                </a:solidFill>
                <a:effectLst/>
                <a:latin typeface="+mn-ea"/>
              </a:rPr>
              <a:t>,2019,26(06):57-62.DOI:10.16237/j.cnki.cn44-1404/g8.2019.06.009.</a:t>
            </a:r>
            <a:endParaRPr lang="en-US" altLang="zh-CN" sz="1400" dirty="0">
              <a:solidFill>
                <a:srgbClr val="333333"/>
              </a:solidFill>
              <a:latin typeface="+mn-ea"/>
            </a:endParaRPr>
          </a:p>
        </p:txBody>
      </p:sp>
      <p:sp>
        <p:nvSpPr>
          <p:cNvPr id="6" name="灯片编号占位符 5">
            <a:extLst>
              <a:ext uri="{FF2B5EF4-FFF2-40B4-BE49-F238E27FC236}">
                <a16:creationId xmlns:a16="http://schemas.microsoft.com/office/drawing/2014/main" id="{22CB7F92-A49B-4BCE-92C0-F2BAE7FFF8A7}"/>
              </a:ext>
            </a:extLst>
          </p:cNvPr>
          <p:cNvSpPr>
            <a:spLocks noGrp="1"/>
          </p:cNvSpPr>
          <p:nvPr>
            <p:ph type="sldNum" sz="quarter" idx="12"/>
          </p:nvPr>
        </p:nvSpPr>
        <p:spPr/>
        <p:txBody>
          <a:bodyPr/>
          <a:lstStyle/>
          <a:p>
            <a:fld id="{03C3F5E1-8BEB-46F8-B0C6-3051342B5E98}" type="slidenum">
              <a:rPr lang="en-US" smtClean="0"/>
              <a:pPr/>
              <a:t>36</a:t>
            </a:fld>
            <a:endParaRPr lang="en-US" dirty="0"/>
          </a:p>
        </p:txBody>
      </p:sp>
    </p:spTree>
    <p:extLst>
      <p:ext uri="{BB962C8B-B14F-4D97-AF65-F5344CB8AC3E}">
        <p14:creationId xmlns:p14="http://schemas.microsoft.com/office/powerpoint/2010/main" val="40921983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36C2157-0619-4661-983C-8B841BD7A92C}"/>
              </a:ext>
            </a:extLst>
          </p:cNvPr>
          <p:cNvSpPr>
            <a:spLocks noGrp="1"/>
          </p:cNvSpPr>
          <p:nvPr>
            <p:ph idx="1"/>
          </p:nvPr>
        </p:nvSpPr>
        <p:spPr/>
        <p:txBody>
          <a:bodyPr>
            <a:normAutofit/>
          </a:bodyPr>
          <a:lstStyle/>
          <a:p>
            <a:pPr marL="45720" indent="0" algn="ctr">
              <a:buNone/>
            </a:pPr>
            <a:endParaRPr lang="en-US" altLang="zh-CN" sz="4400" dirty="0"/>
          </a:p>
          <a:p>
            <a:pPr marL="45720" indent="0" algn="ctr">
              <a:buNone/>
            </a:pPr>
            <a:endParaRPr lang="en-US" altLang="zh-CN" sz="4400" dirty="0"/>
          </a:p>
          <a:p>
            <a:pPr marL="45720" indent="0" algn="ctr">
              <a:buNone/>
            </a:pPr>
            <a:r>
              <a:rPr lang="zh-CN" altLang="en-US" sz="4400" dirty="0"/>
              <a:t>谢谢老师和同学们的聆听</a:t>
            </a:r>
            <a:endParaRPr lang="en-US" altLang="zh-CN" sz="4400" dirty="0"/>
          </a:p>
          <a:p>
            <a:pPr marL="45720" indent="0" algn="ctr">
              <a:buNone/>
            </a:pPr>
            <a:r>
              <a:rPr lang="zh-CN" altLang="en-US" sz="4400" dirty="0"/>
              <a:t>请大家批评指正</a:t>
            </a:r>
          </a:p>
        </p:txBody>
      </p:sp>
      <p:sp>
        <p:nvSpPr>
          <p:cNvPr id="6" name="灯片编号占位符 5">
            <a:extLst>
              <a:ext uri="{FF2B5EF4-FFF2-40B4-BE49-F238E27FC236}">
                <a16:creationId xmlns:a16="http://schemas.microsoft.com/office/drawing/2014/main" id="{2E5A139F-5F69-4A48-BDD3-0B607B1C4890}"/>
              </a:ext>
            </a:extLst>
          </p:cNvPr>
          <p:cNvSpPr>
            <a:spLocks noGrp="1"/>
          </p:cNvSpPr>
          <p:nvPr>
            <p:ph type="sldNum" sz="quarter" idx="12"/>
          </p:nvPr>
        </p:nvSpPr>
        <p:spPr/>
        <p:txBody>
          <a:bodyPr/>
          <a:lstStyle/>
          <a:p>
            <a:fld id="{03C3F5E1-8BEB-46F8-B0C6-3051342B5E98}" type="slidenum">
              <a:rPr lang="en-US" smtClean="0"/>
              <a:pPr/>
              <a:t>37</a:t>
            </a:fld>
            <a:endParaRPr lang="en-US" dirty="0"/>
          </a:p>
        </p:txBody>
      </p:sp>
    </p:spTree>
    <p:extLst>
      <p:ext uri="{BB962C8B-B14F-4D97-AF65-F5344CB8AC3E}">
        <p14:creationId xmlns:p14="http://schemas.microsoft.com/office/powerpoint/2010/main" val="3364839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AC20B7-9B05-47DD-A011-00941412F0A0}"/>
              </a:ext>
            </a:extLst>
          </p:cNvPr>
          <p:cNvSpPr>
            <a:spLocks noGrp="1"/>
          </p:cNvSpPr>
          <p:nvPr>
            <p:ph type="title"/>
          </p:nvPr>
        </p:nvSpPr>
        <p:spPr/>
        <p:txBody>
          <a:bodyPr/>
          <a:lstStyle/>
          <a:p>
            <a:r>
              <a:rPr lang="zh-CN" altLang="en-US" dirty="0"/>
              <a:t>一、足球比赛规则</a:t>
            </a:r>
          </a:p>
        </p:txBody>
      </p:sp>
      <p:sp>
        <p:nvSpPr>
          <p:cNvPr id="3" name="内容占位符 2">
            <a:extLst>
              <a:ext uri="{FF2B5EF4-FFF2-40B4-BE49-F238E27FC236}">
                <a16:creationId xmlns:a16="http://schemas.microsoft.com/office/drawing/2014/main" id="{AE619860-A093-45B8-A2AD-F240E588806C}"/>
              </a:ext>
            </a:extLst>
          </p:cNvPr>
          <p:cNvSpPr>
            <a:spLocks noGrp="1"/>
          </p:cNvSpPr>
          <p:nvPr>
            <p:ph idx="1"/>
          </p:nvPr>
        </p:nvSpPr>
        <p:spPr>
          <a:xfrm>
            <a:off x="822959" y="1207008"/>
            <a:ext cx="7868279" cy="4662086"/>
          </a:xfrm>
        </p:spPr>
        <p:txBody>
          <a:bodyPr>
            <a:normAutofit/>
          </a:bodyPr>
          <a:lstStyle/>
          <a:p>
            <a:r>
              <a:rPr lang="en-US" altLang="zh-CN" dirty="0"/>
              <a:t>5.</a:t>
            </a:r>
            <a:r>
              <a:rPr lang="zh-CN" altLang="en-US" dirty="0"/>
              <a:t>开球：</a:t>
            </a:r>
            <a:endParaRPr lang="en-US" altLang="zh-CN" dirty="0"/>
          </a:p>
          <a:p>
            <a:pPr marL="45720" indent="0">
              <a:buNone/>
            </a:pPr>
            <a:r>
              <a:rPr lang="zh-CN" altLang="en-US" dirty="0"/>
              <a:t>（</a:t>
            </a:r>
            <a:r>
              <a:rPr lang="en-US" altLang="zh-CN" dirty="0"/>
              <a:t>1</a:t>
            </a:r>
            <a:r>
              <a:rPr lang="zh-CN" altLang="en-US" dirty="0"/>
              <a:t>）开球是比赛开始和重新开始的一种方式。在比赛开始时、在进球得分后，在下半场比赛开始时，要进行开球</a:t>
            </a:r>
            <a:endParaRPr lang="en-US" altLang="zh-CN" dirty="0"/>
          </a:p>
          <a:p>
            <a:pPr marL="45720" indent="0">
              <a:buNone/>
            </a:pPr>
            <a:r>
              <a:rPr lang="zh-CN" altLang="en-US" dirty="0"/>
              <a:t>（</a:t>
            </a:r>
            <a:r>
              <a:rPr lang="en-US" altLang="zh-CN" dirty="0"/>
              <a:t>2</a:t>
            </a:r>
            <a:r>
              <a:rPr lang="zh-CN" altLang="en-US" dirty="0"/>
              <a:t>）某队进球得分后，由另一队开球</a:t>
            </a:r>
            <a:endParaRPr lang="en-US" altLang="zh-CN" dirty="0"/>
          </a:p>
          <a:p>
            <a:r>
              <a:rPr lang="en-US" altLang="zh-CN" dirty="0"/>
              <a:t>6.</a:t>
            </a:r>
            <a:r>
              <a:rPr lang="zh-CN" altLang="en-US" dirty="0"/>
              <a:t>比赛获胜：</a:t>
            </a:r>
            <a:endParaRPr lang="en-US" altLang="zh-CN" dirty="0"/>
          </a:p>
          <a:p>
            <a:pPr marL="45720" indent="0">
              <a:buNone/>
            </a:pPr>
            <a:r>
              <a:rPr lang="zh-CN" altLang="en-US" dirty="0"/>
              <a:t>（</a:t>
            </a:r>
            <a:r>
              <a:rPr lang="en-US" altLang="zh-CN" dirty="0"/>
              <a:t>1</a:t>
            </a:r>
            <a:r>
              <a:rPr lang="zh-CN" altLang="en-US" dirty="0"/>
              <a:t>）进球得分：</a:t>
            </a:r>
            <a:r>
              <a:rPr lang="zh-CN" altLang="en-US" b="0" i="0" dirty="0">
                <a:solidFill>
                  <a:srgbClr val="333333"/>
                </a:solidFill>
                <a:effectLst/>
                <a:latin typeface="Helvetica Neue"/>
              </a:rPr>
              <a:t>当球的整体从球门柱间及横梁下越过球门线，而此前未违反竞赛规则，即为进球得分</a:t>
            </a:r>
            <a:endParaRPr lang="en-US" altLang="zh-CN" b="0" i="0" dirty="0">
              <a:solidFill>
                <a:srgbClr val="333333"/>
              </a:solidFill>
              <a:effectLst/>
              <a:latin typeface="Helvetica Neue"/>
            </a:endParaRPr>
          </a:p>
          <a:p>
            <a:pPr marL="45720" indent="0">
              <a:buNone/>
            </a:pPr>
            <a:r>
              <a:rPr lang="zh-CN" altLang="en-US" dirty="0">
                <a:solidFill>
                  <a:srgbClr val="333333"/>
                </a:solidFill>
                <a:latin typeface="Helvetica Neue"/>
              </a:rPr>
              <a:t>（</a:t>
            </a:r>
            <a:r>
              <a:rPr lang="en-US" altLang="zh-CN" dirty="0">
                <a:solidFill>
                  <a:srgbClr val="333333"/>
                </a:solidFill>
                <a:latin typeface="Helvetica Neue"/>
              </a:rPr>
              <a:t>2</a:t>
            </a:r>
            <a:r>
              <a:rPr lang="zh-CN" altLang="en-US" dirty="0">
                <a:solidFill>
                  <a:srgbClr val="333333"/>
                </a:solidFill>
                <a:latin typeface="Helvetica Neue"/>
              </a:rPr>
              <a:t>）</a:t>
            </a:r>
            <a:r>
              <a:rPr lang="zh-CN" altLang="en-US" b="0" i="0" dirty="0">
                <a:solidFill>
                  <a:srgbClr val="333333"/>
                </a:solidFill>
                <a:effectLst/>
                <a:latin typeface="Helvetica Neue"/>
              </a:rPr>
              <a:t>在比赛中进球数较多的队为胜者。如两队进球数相等或均未进球，则比赛为平局</a:t>
            </a:r>
            <a:endParaRPr lang="en-US" altLang="zh-CN" dirty="0"/>
          </a:p>
          <a:p>
            <a:pPr marL="45720" indent="0">
              <a:buNone/>
            </a:pPr>
            <a:endParaRPr lang="en-US" altLang="zh-CN" dirty="0"/>
          </a:p>
          <a:p>
            <a:pPr marL="45720" indent="0">
              <a:buNone/>
            </a:pPr>
            <a:endParaRPr lang="zh-CN" altLang="en-US" dirty="0"/>
          </a:p>
        </p:txBody>
      </p:sp>
      <p:sp>
        <p:nvSpPr>
          <p:cNvPr id="6" name="灯片编号占位符 5">
            <a:extLst>
              <a:ext uri="{FF2B5EF4-FFF2-40B4-BE49-F238E27FC236}">
                <a16:creationId xmlns:a16="http://schemas.microsoft.com/office/drawing/2014/main" id="{15C334FD-2F38-4989-8DFC-7634521DED81}"/>
              </a:ext>
            </a:extLst>
          </p:cNvPr>
          <p:cNvSpPr>
            <a:spLocks noGrp="1"/>
          </p:cNvSpPr>
          <p:nvPr>
            <p:ph type="sldNum" sz="quarter" idx="12"/>
          </p:nvPr>
        </p:nvSpPr>
        <p:spPr/>
        <p:txBody>
          <a:bodyPr/>
          <a:lstStyle/>
          <a:p>
            <a:fld id="{03C3F5E1-8BEB-46F8-B0C6-3051342B5E98}" type="slidenum">
              <a:rPr lang="en-US" smtClean="0"/>
              <a:pPr/>
              <a:t>4</a:t>
            </a:fld>
            <a:endParaRPr lang="en-US" dirty="0"/>
          </a:p>
        </p:txBody>
      </p:sp>
    </p:spTree>
    <p:extLst>
      <p:ext uri="{BB962C8B-B14F-4D97-AF65-F5344CB8AC3E}">
        <p14:creationId xmlns:p14="http://schemas.microsoft.com/office/powerpoint/2010/main" val="3663375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2AE168-F3B3-4AA1-A88A-71D5FBA9400C}"/>
              </a:ext>
            </a:extLst>
          </p:cNvPr>
          <p:cNvSpPr>
            <a:spLocks noGrp="1"/>
          </p:cNvSpPr>
          <p:nvPr>
            <p:ph type="title"/>
          </p:nvPr>
        </p:nvSpPr>
        <p:spPr/>
        <p:txBody>
          <a:bodyPr/>
          <a:lstStyle/>
          <a:p>
            <a:r>
              <a:rPr lang="zh-CN" altLang="en-US" dirty="0"/>
              <a:t>二、赛事规则</a:t>
            </a:r>
          </a:p>
        </p:txBody>
      </p:sp>
      <p:sp>
        <p:nvSpPr>
          <p:cNvPr id="3" name="内容占位符 2">
            <a:extLst>
              <a:ext uri="{FF2B5EF4-FFF2-40B4-BE49-F238E27FC236}">
                <a16:creationId xmlns:a16="http://schemas.microsoft.com/office/drawing/2014/main" id="{32286383-D356-4077-AB71-F312250BD226}"/>
              </a:ext>
            </a:extLst>
          </p:cNvPr>
          <p:cNvSpPr>
            <a:spLocks noGrp="1"/>
          </p:cNvSpPr>
          <p:nvPr>
            <p:ph idx="1"/>
          </p:nvPr>
        </p:nvSpPr>
        <p:spPr/>
        <p:txBody>
          <a:bodyPr/>
          <a:lstStyle/>
          <a:p>
            <a:r>
              <a:rPr lang="en-US" altLang="zh-CN" dirty="0"/>
              <a:t>1.</a:t>
            </a:r>
            <a:r>
              <a:rPr lang="zh-CN" altLang="en-US" dirty="0"/>
              <a:t>中国足球协会超级联赛简称为中超，</a:t>
            </a:r>
            <a:r>
              <a:rPr lang="zh-CN" altLang="en-US" b="0" i="0" dirty="0">
                <a:solidFill>
                  <a:srgbClr val="313131"/>
                </a:solidFill>
                <a:effectLst/>
                <a:latin typeface="PingFangSC-Regular"/>
              </a:rPr>
              <a:t>中超联赛是中国大陆地区最高级别的职业球队联赛，参赛的队伍固定为</a:t>
            </a:r>
            <a:r>
              <a:rPr lang="en-US" altLang="zh-CN" b="0" i="0" dirty="0">
                <a:solidFill>
                  <a:srgbClr val="313131"/>
                </a:solidFill>
                <a:effectLst/>
                <a:latin typeface="PingFangSC-Regular"/>
              </a:rPr>
              <a:t>16</a:t>
            </a:r>
            <a:r>
              <a:rPr lang="zh-CN" altLang="en-US" b="0" i="0" dirty="0">
                <a:solidFill>
                  <a:srgbClr val="313131"/>
                </a:solidFill>
                <a:effectLst/>
                <a:latin typeface="PingFangSC-Regular"/>
              </a:rPr>
              <a:t>支，取得胜利获得冠军的队伍将会得到火神杯</a:t>
            </a:r>
            <a:endParaRPr lang="en-US" altLang="zh-CN" b="0" i="0" dirty="0">
              <a:solidFill>
                <a:srgbClr val="313131"/>
              </a:solidFill>
              <a:effectLst/>
              <a:latin typeface="PingFangSC-Regular"/>
            </a:endParaRPr>
          </a:p>
          <a:p>
            <a:r>
              <a:rPr lang="en-US" altLang="zh-CN" dirty="0">
                <a:solidFill>
                  <a:srgbClr val="313131"/>
                </a:solidFill>
                <a:latin typeface="PingFangSC-Regular"/>
              </a:rPr>
              <a:t>2</a:t>
            </a:r>
            <a:r>
              <a:rPr lang="en-US" altLang="zh-CN" b="0" i="0" dirty="0">
                <a:solidFill>
                  <a:srgbClr val="313131"/>
                </a:solidFill>
                <a:effectLst/>
                <a:latin typeface="PingFangSC-Regular"/>
              </a:rPr>
              <a:t>.</a:t>
            </a:r>
            <a:r>
              <a:rPr lang="zh-CN" altLang="en-US" b="0" i="0" dirty="0">
                <a:solidFill>
                  <a:srgbClr val="313131"/>
                </a:solidFill>
                <a:effectLst/>
                <a:latin typeface="PingFangSC-Regular"/>
              </a:rPr>
              <a:t>中超联赛实施的是升二降二的升降级制度：</a:t>
            </a:r>
            <a:endParaRPr lang="en-US" altLang="zh-CN" b="0" i="0" dirty="0">
              <a:solidFill>
                <a:srgbClr val="313131"/>
              </a:solidFill>
              <a:effectLst/>
              <a:latin typeface="PingFangSC-Regular"/>
            </a:endParaRPr>
          </a:p>
          <a:p>
            <a:pPr marL="45720" indent="0">
              <a:buNone/>
            </a:pPr>
            <a:r>
              <a:rPr lang="zh-CN" altLang="en-US" dirty="0">
                <a:solidFill>
                  <a:srgbClr val="313131"/>
                </a:solidFill>
                <a:latin typeface="PingFangSC-Regular"/>
              </a:rPr>
              <a:t>（</a:t>
            </a:r>
            <a:r>
              <a:rPr lang="en-US" altLang="zh-CN" dirty="0">
                <a:solidFill>
                  <a:srgbClr val="313131"/>
                </a:solidFill>
                <a:latin typeface="PingFangSC-Regular"/>
              </a:rPr>
              <a:t>1</a:t>
            </a:r>
            <a:r>
              <a:rPr lang="zh-CN" altLang="en-US" dirty="0">
                <a:solidFill>
                  <a:srgbClr val="313131"/>
                </a:solidFill>
                <a:latin typeface="PingFangSC-Regular"/>
              </a:rPr>
              <a:t>）中超</a:t>
            </a:r>
            <a:r>
              <a:rPr lang="zh-CN" altLang="en-US" b="0" i="0" dirty="0">
                <a:solidFill>
                  <a:srgbClr val="313131"/>
                </a:solidFill>
                <a:effectLst/>
                <a:latin typeface="PingFangSC-Regular"/>
              </a:rPr>
              <a:t>赛季结束后，积分排名末尾的两支中超球队下降至下个赛季中的中甲联赛</a:t>
            </a:r>
            <a:endParaRPr lang="en-US" altLang="zh-CN" b="0" i="0" dirty="0">
              <a:solidFill>
                <a:srgbClr val="313131"/>
              </a:solidFill>
              <a:effectLst/>
              <a:latin typeface="PingFangSC-Regular"/>
            </a:endParaRPr>
          </a:p>
          <a:p>
            <a:pPr marL="45720" indent="0">
              <a:buNone/>
            </a:pPr>
            <a:r>
              <a:rPr lang="zh-CN" altLang="en-US" dirty="0">
                <a:solidFill>
                  <a:srgbClr val="313131"/>
                </a:solidFill>
                <a:latin typeface="PingFangSC-Regular"/>
              </a:rPr>
              <a:t>（</a:t>
            </a:r>
            <a:r>
              <a:rPr lang="en-US" altLang="zh-CN" dirty="0">
                <a:solidFill>
                  <a:srgbClr val="313131"/>
                </a:solidFill>
                <a:latin typeface="PingFangSC-Regular"/>
              </a:rPr>
              <a:t>2</a:t>
            </a:r>
            <a:r>
              <a:rPr lang="zh-CN" altLang="en-US" dirty="0">
                <a:solidFill>
                  <a:srgbClr val="313131"/>
                </a:solidFill>
                <a:latin typeface="PingFangSC-Regular"/>
              </a:rPr>
              <a:t>）中甲赛季结束后，积分排名靠前的两支中甲球队</a:t>
            </a:r>
            <a:r>
              <a:rPr lang="zh-CN" altLang="en-US" b="0" i="0" dirty="0">
                <a:solidFill>
                  <a:srgbClr val="313131"/>
                </a:solidFill>
                <a:effectLst/>
                <a:latin typeface="PingFangSC-Regular"/>
              </a:rPr>
              <a:t>上升至下个赛季的中超联赛</a:t>
            </a:r>
            <a:endParaRPr lang="en-US" altLang="zh-CN" b="0" i="0" dirty="0">
              <a:solidFill>
                <a:srgbClr val="313131"/>
              </a:solidFill>
              <a:effectLst/>
              <a:latin typeface="PingFangSC-Regular"/>
            </a:endParaRPr>
          </a:p>
          <a:p>
            <a:endParaRPr lang="en-US" altLang="zh-CN" b="0" i="0" dirty="0">
              <a:solidFill>
                <a:srgbClr val="313131"/>
              </a:solidFill>
              <a:effectLst/>
              <a:latin typeface="PingFangSC-Regular"/>
            </a:endParaRPr>
          </a:p>
          <a:p>
            <a:endParaRPr lang="zh-CN" altLang="en-US" dirty="0"/>
          </a:p>
        </p:txBody>
      </p:sp>
      <p:sp>
        <p:nvSpPr>
          <p:cNvPr id="6" name="灯片编号占位符 5">
            <a:extLst>
              <a:ext uri="{FF2B5EF4-FFF2-40B4-BE49-F238E27FC236}">
                <a16:creationId xmlns:a16="http://schemas.microsoft.com/office/drawing/2014/main" id="{1E6A47D3-3EC6-4865-82A0-1E9A4881B90B}"/>
              </a:ext>
            </a:extLst>
          </p:cNvPr>
          <p:cNvSpPr>
            <a:spLocks noGrp="1"/>
          </p:cNvSpPr>
          <p:nvPr>
            <p:ph type="sldNum" sz="quarter" idx="12"/>
          </p:nvPr>
        </p:nvSpPr>
        <p:spPr/>
        <p:txBody>
          <a:bodyPr/>
          <a:lstStyle/>
          <a:p>
            <a:fld id="{03C3F5E1-8BEB-46F8-B0C6-3051342B5E98}" type="slidenum">
              <a:rPr lang="en-US" smtClean="0"/>
              <a:pPr/>
              <a:t>5</a:t>
            </a:fld>
            <a:endParaRPr lang="en-US" dirty="0"/>
          </a:p>
        </p:txBody>
      </p:sp>
    </p:spTree>
    <p:extLst>
      <p:ext uri="{BB962C8B-B14F-4D97-AF65-F5344CB8AC3E}">
        <p14:creationId xmlns:p14="http://schemas.microsoft.com/office/powerpoint/2010/main" val="2463585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DDDC58-FA58-4B43-9576-A1ABC4FF5D68}"/>
              </a:ext>
            </a:extLst>
          </p:cNvPr>
          <p:cNvSpPr>
            <a:spLocks noGrp="1"/>
          </p:cNvSpPr>
          <p:nvPr>
            <p:ph type="title"/>
          </p:nvPr>
        </p:nvSpPr>
        <p:spPr/>
        <p:txBody>
          <a:bodyPr/>
          <a:lstStyle/>
          <a:p>
            <a:r>
              <a:rPr lang="zh-CN" altLang="en-US" dirty="0"/>
              <a:t>二、赛事规则</a:t>
            </a:r>
          </a:p>
        </p:txBody>
      </p:sp>
      <p:sp>
        <p:nvSpPr>
          <p:cNvPr id="3" name="内容占位符 2">
            <a:extLst>
              <a:ext uri="{FF2B5EF4-FFF2-40B4-BE49-F238E27FC236}">
                <a16:creationId xmlns:a16="http://schemas.microsoft.com/office/drawing/2014/main" id="{996D9708-FF87-4B27-9C5F-0AC5C46D4604}"/>
              </a:ext>
            </a:extLst>
          </p:cNvPr>
          <p:cNvSpPr>
            <a:spLocks noGrp="1"/>
          </p:cNvSpPr>
          <p:nvPr>
            <p:ph idx="1"/>
          </p:nvPr>
        </p:nvSpPr>
        <p:spPr>
          <a:xfrm>
            <a:off x="822960" y="1207008"/>
            <a:ext cx="7543800" cy="5252782"/>
          </a:xfrm>
        </p:spPr>
        <p:txBody>
          <a:bodyPr>
            <a:normAutofit/>
          </a:bodyPr>
          <a:lstStyle/>
          <a:p>
            <a:r>
              <a:rPr lang="en-US" altLang="zh-CN" dirty="0"/>
              <a:t>3.</a:t>
            </a:r>
            <a:r>
              <a:rPr lang="zh-CN" altLang="en-US" dirty="0"/>
              <a:t>中超比赛一共</a:t>
            </a:r>
            <a:r>
              <a:rPr lang="en-US" altLang="zh-CN" dirty="0"/>
              <a:t>16</a:t>
            </a:r>
            <a:r>
              <a:rPr lang="zh-CN" altLang="en-US" dirty="0"/>
              <a:t>支球队，共分成</a:t>
            </a:r>
            <a:r>
              <a:rPr lang="en-US" altLang="zh-CN" dirty="0"/>
              <a:t>2</a:t>
            </a:r>
            <a:r>
              <a:rPr lang="zh-CN" altLang="en-US" dirty="0"/>
              <a:t>组，每组</a:t>
            </a:r>
            <a:r>
              <a:rPr lang="en-US" altLang="zh-CN" dirty="0"/>
              <a:t>8</a:t>
            </a:r>
            <a:r>
              <a:rPr lang="zh-CN" altLang="en-US" dirty="0"/>
              <a:t>队：</a:t>
            </a:r>
            <a:endParaRPr lang="en-US" altLang="zh-CN" dirty="0"/>
          </a:p>
          <a:p>
            <a:pPr marL="45720" indent="0">
              <a:buNone/>
            </a:pPr>
            <a:r>
              <a:rPr lang="zh-CN" altLang="en-US" dirty="0"/>
              <a:t>（</a:t>
            </a:r>
            <a:r>
              <a:rPr lang="en-US" altLang="zh-CN" dirty="0"/>
              <a:t>1</a:t>
            </a:r>
            <a:r>
              <a:rPr lang="zh-CN" altLang="en-US" dirty="0"/>
              <a:t>）</a:t>
            </a:r>
            <a:r>
              <a:rPr lang="en-US" altLang="zh-CN" dirty="0"/>
              <a:t>A</a:t>
            </a:r>
            <a:r>
              <a:rPr lang="zh-CN" altLang="en-US" dirty="0"/>
              <a:t>组：广州恒大淘宝、江苏苏宁、山东鲁能泰山、河南建业、大连人、广州富力、上海绿地申花、深圳佳兆业</a:t>
            </a:r>
            <a:endParaRPr lang="en-US" altLang="zh-CN" dirty="0"/>
          </a:p>
          <a:p>
            <a:pPr marL="45720" indent="0">
              <a:buNone/>
            </a:pPr>
            <a:r>
              <a:rPr lang="zh-CN" altLang="en-US" dirty="0"/>
              <a:t>（</a:t>
            </a:r>
            <a:r>
              <a:rPr lang="en-US" altLang="zh-CN" dirty="0"/>
              <a:t>2</a:t>
            </a:r>
            <a:r>
              <a:rPr lang="zh-CN" altLang="en-US" dirty="0"/>
              <a:t>）</a:t>
            </a:r>
            <a:r>
              <a:rPr lang="en-US" altLang="zh-CN" dirty="0"/>
              <a:t>B</a:t>
            </a:r>
            <a:r>
              <a:rPr lang="zh-CN" altLang="en-US" dirty="0"/>
              <a:t>组：</a:t>
            </a:r>
            <a:r>
              <a:rPr lang="zh-CN" altLang="en-US" b="0" i="0" dirty="0">
                <a:solidFill>
                  <a:srgbClr val="333333"/>
                </a:solidFill>
                <a:effectLst/>
                <a:latin typeface="PingFang SC"/>
              </a:rPr>
              <a:t>北京中赫国安、上海上港、武汉卓尔、天津泰达、重庆当代、河北华夏幸福、青岛黄海、石家庄永昌</a:t>
            </a:r>
            <a:endParaRPr lang="en-US" altLang="zh-CN" b="0" i="0" dirty="0">
              <a:solidFill>
                <a:srgbClr val="333333"/>
              </a:solidFill>
              <a:effectLst/>
              <a:latin typeface="PingFang SC"/>
            </a:endParaRPr>
          </a:p>
          <a:p>
            <a:pPr marL="45720" indent="0">
              <a:buNone/>
            </a:pPr>
            <a:r>
              <a:rPr lang="zh-CN" altLang="en-US" dirty="0">
                <a:solidFill>
                  <a:srgbClr val="333333"/>
                </a:solidFill>
                <a:latin typeface="PingFang SC"/>
              </a:rPr>
              <a:t>（</a:t>
            </a:r>
            <a:r>
              <a:rPr lang="en-US" altLang="zh-CN" dirty="0">
                <a:solidFill>
                  <a:srgbClr val="333333"/>
                </a:solidFill>
                <a:latin typeface="PingFang SC"/>
              </a:rPr>
              <a:t>3</a:t>
            </a:r>
            <a:r>
              <a:rPr lang="zh-CN" altLang="en-US" dirty="0">
                <a:solidFill>
                  <a:srgbClr val="333333"/>
                </a:solidFill>
                <a:latin typeface="PingFang SC"/>
              </a:rPr>
              <a:t>）分组说明：根据上赛季联赛最终排名以及蛇形排列规则，将</a:t>
            </a:r>
            <a:r>
              <a:rPr lang="en-US" altLang="zh-CN" dirty="0">
                <a:solidFill>
                  <a:srgbClr val="333333"/>
                </a:solidFill>
                <a:latin typeface="PingFang SC"/>
              </a:rPr>
              <a:t>16</a:t>
            </a:r>
            <a:r>
              <a:rPr lang="zh-CN" altLang="en-US" dirty="0">
                <a:solidFill>
                  <a:srgbClr val="333333"/>
                </a:solidFill>
                <a:latin typeface="PingFang SC"/>
              </a:rPr>
              <a:t>支参数球队分成</a:t>
            </a:r>
            <a:r>
              <a:rPr lang="en-US" altLang="zh-CN" dirty="0">
                <a:solidFill>
                  <a:srgbClr val="333333"/>
                </a:solidFill>
                <a:latin typeface="PingFang SC"/>
              </a:rPr>
              <a:t>A</a:t>
            </a:r>
            <a:r>
              <a:rPr lang="zh-CN" altLang="en-US" dirty="0">
                <a:solidFill>
                  <a:srgbClr val="333333"/>
                </a:solidFill>
                <a:latin typeface="PingFang SC"/>
              </a:rPr>
              <a:t>、</a:t>
            </a:r>
            <a:r>
              <a:rPr lang="en-US" altLang="zh-CN" dirty="0">
                <a:solidFill>
                  <a:srgbClr val="333333"/>
                </a:solidFill>
                <a:latin typeface="PingFang SC"/>
              </a:rPr>
              <a:t>B</a:t>
            </a:r>
            <a:r>
              <a:rPr lang="zh-CN" altLang="en-US" dirty="0">
                <a:solidFill>
                  <a:srgbClr val="333333"/>
                </a:solidFill>
                <a:latin typeface="PingFang SC"/>
              </a:rPr>
              <a:t>两组</a:t>
            </a:r>
            <a:endParaRPr lang="en-US" altLang="zh-CN" dirty="0">
              <a:solidFill>
                <a:srgbClr val="333333"/>
              </a:solidFill>
              <a:latin typeface="PingFang SC"/>
            </a:endParaRPr>
          </a:p>
          <a:p>
            <a:pPr marL="45720" indent="0">
              <a:buNone/>
            </a:pPr>
            <a:r>
              <a:rPr lang="zh-CN" altLang="en-US" dirty="0"/>
              <a:t>（</a:t>
            </a:r>
            <a:r>
              <a:rPr lang="en-US" altLang="zh-CN" dirty="0"/>
              <a:t>4</a:t>
            </a:r>
            <a:r>
              <a:rPr lang="zh-CN" altLang="en-US" dirty="0"/>
              <a:t>）数据来源：</a:t>
            </a:r>
            <a:r>
              <a:rPr lang="en-US" altLang="zh-CN" dirty="0"/>
              <a:t>2020</a:t>
            </a:r>
            <a:r>
              <a:rPr lang="zh-CN" altLang="en-US" dirty="0"/>
              <a:t>年中超联赛比赛</a:t>
            </a:r>
            <a:endParaRPr lang="en-US" altLang="zh-CN" dirty="0"/>
          </a:p>
          <a:p>
            <a:pPr marL="45720" indent="0">
              <a:buNone/>
            </a:pPr>
            <a:endParaRPr lang="en-US" altLang="zh-CN" b="0" i="0" dirty="0">
              <a:solidFill>
                <a:srgbClr val="333333"/>
              </a:solidFill>
              <a:effectLst/>
              <a:latin typeface="PingFang SC"/>
            </a:endParaRPr>
          </a:p>
          <a:p>
            <a:endParaRPr lang="zh-CN" altLang="en-US" dirty="0"/>
          </a:p>
        </p:txBody>
      </p:sp>
      <p:sp>
        <p:nvSpPr>
          <p:cNvPr id="6" name="灯片编号占位符 5">
            <a:extLst>
              <a:ext uri="{FF2B5EF4-FFF2-40B4-BE49-F238E27FC236}">
                <a16:creationId xmlns:a16="http://schemas.microsoft.com/office/drawing/2014/main" id="{24DF72A3-66F9-441D-9952-F4BD525F4E03}"/>
              </a:ext>
            </a:extLst>
          </p:cNvPr>
          <p:cNvSpPr>
            <a:spLocks noGrp="1"/>
          </p:cNvSpPr>
          <p:nvPr>
            <p:ph type="sldNum" sz="quarter" idx="12"/>
          </p:nvPr>
        </p:nvSpPr>
        <p:spPr/>
        <p:txBody>
          <a:bodyPr/>
          <a:lstStyle/>
          <a:p>
            <a:fld id="{03C3F5E1-8BEB-46F8-B0C6-3051342B5E98}" type="slidenum">
              <a:rPr lang="en-US" smtClean="0"/>
              <a:pPr/>
              <a:t>6</a:t>
            </a:fld>
            <a:endParaRPr lang="en-US" dirty="0"/>
          </a:p>
        </p:txBody>
      </p:sp>
    </p:spTree>
    <p:extLst>
      <p:ext uri="{BB962C8B-B14F-4D97-AF65-F5344CB8AC3E}">
        <p14:creationId xmlns:p14="http://schemas.microsoft.com/office/powerpoint/2010/main" val="4229763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0C96F7-0152-497D-9C2F-C7FB4E15A954}"/>
              </a:ext>
            </a:extLst>
          </p:cNvPr>
          <p:cNvSpPr>
            <a:spLocks noGrp="1"/>
          </p:cNvSpPr>
          <p:nvPr>
            <p:ph type="title"/>
          </p:nvPr>
        </p:nvSpPr>
        <p:spPr/>
        <p:txBody>
          <a:bodyPr/>
          <a:lstStyle/>
          <a:p>
            <a:r>
              <a:rPr lang="zh-CN" altLang="en-US" dirty="0"/>
              <a:t>二、赛事规则</a:t>
            </a:r>
          </a:p>
        </p:txBody>
      </p:sp>
      <p:sp>
        <p:nvSpPr>
          <p:cNvPr id="3" name="内容占位符 2">
            <a:extLst>
              <a:ext uri="{FF2B5EF4-FFF2-40B4-BE49-F238E27FC236}">
                <a16:creationId xmlns:a16="http://schemas.microsoft.com/office/drawing/2014/main" id="{D4A1A63A-BA72-44E9-9EEA-6DA92587D3C2}"/>
              </a:ext>
            </a:extLst>
          </p:cNvPr>
          <p:cNvSpPr>
            <a:spLocks noGrp="1"/>
          </p:cNvSpPr>
          <p:nvPr>
            <p:ph idx="1"/>
          </p:nvPr>
        </p:nvSpPr>
        <p:spPr>
          <a:xfrm>
            <a:off x="822960" y="1207008"/>
            <a:ext cx="7543800" cy="5252782"/>
          </a:xfrm>
        </p:spPr>
        <p:txBody>
          <a:bodyPr>
            <a:normAutofit lnSpcReduction="10000"/>
          </a:bodyPr>
          <a:lstStyle/>
          <a:p>
            <a:r>
              <a:rPr lang="en-US" altLang="zh-CN" dirty="0"/>
              <a:t>4.</a:t>
            </a:r>
            <a:r>
              <a:rPr lang="zh-CN" altLang="en-US" dirty="0"/>
              <a:t>中超比赛中，球队获胜一场是</a:t>
            </a:r>
            <a:r>
              <a:rPr lang="en-US" altLang="zh-CN" dirty="0"/>
              <a:t>3</a:t>
            </a:r>
            <a:r>
              <a:rPr lang="zh-CN" altLang="en-US" dirty="0"/>
              <a:t>分，平局是</a:t>
            </a:r>
            <a:r>
              <a:rPr lang="en-US" altLang="zh-CN" dirty="0"/>
              <a:t>1</a:t>
            </a:r>
            <a:r>
              <a:rPr lang="zh-CN" altLang="en-US" dirty="0"/>
              <a:t>分，负一场是</a:t>
            </a:r>
            <a:r>
              <a:rPr lang="en-US" altLang="zh-CN" dirty="0"/>
              <a:t>0</a:t>
            </a:r>
            <a:r>
              <a:rPr lang="zh-CN" altLang="en-US" dirty="0"/>
              <a:t>分。积分多者名词列前。如果两队或多队积分相等，依下列顺序排列名次：</a:t>
            </a:r>
            <a:endParaRPr lang="en-US" altLang="zh-CN" dirty="0"/>
          </a:p>
          <a:p>
            <a:pPr marL="45720" indent="0">
              <a:buNone/>
            </a:pPr>
            <a:r>
              <a:rPr lang="zh-CN" altLang="en-US" b="0" i="0" dirty="0">
                <a:solidFill>
                  <a:srgbClr val="333333"/>
                </a:solidFill>
                <a:effectLst/>
                <a:latin typeface="PingFang SC"/>
              </a:rPr>
              <a:t>（</a:t>
            </a:r>
            <a:r>
              <a:rPr lang="en-US" altLang="zh-CN" b="0" i="0" dirty="0">
                <a:solidFill>
                  <a:srgbClr val="333333"/>
                </a:solidFill>
                <a:effectLst/>
                <a:latin typeface="PingFang SC"/>
              </a:rPr>
              <a:t>1</a:t>
            </a:r>
            <a:r>
              <a:rPr lang="zh-CN" altLang="en-US" b="0" i="0" dirty="0">
                <a:solidFill>
                  <a:srgbClr val="333333"/>
                </a:solidFill>
                <a:effectLst/>
                <a:latin typeface="PingFang SC"/>
              </a:rPr>
              <a:t>）积分相等队之间相互比赛积分多者，名词列前</a:t>
            </a:r>
            <a:endParaRPr lang="en-US" altLang="zh-CN" b="0" i="0" dirty="0">
              <a:solidFill>
                <a:srgbClr val="333333"/>
              </a:solidFill>
              <a:effectLst/>
              <a:latin typeface="PingFang SC"/>
            </a:endParaRPr>
          </a:p>
          <a:p>
            <a:pPr marL="45720" indent="0">
              <a:buNone/>
            </a:pPr>
            <a:r>
              <a:rPr lang="zh-CN" altLang="en-US" dirty="0">
                <a:solidFill>
                  <a:srgbClr val="333333"/>
                </a:solidFill>
                <a:latin typeface="PingFang SC"/>
              </a:rPr>
              <a:t>（</a:t>
            </a:r>
            <a:r>
              <a:rPr lang="en-US" altLang="zh-CN" dirty="0">
                <a:solidFill>
                  <a:srgbClr val="333333"/>
                </a:solidFill>
                <a:latin typeface="PingFang SC"/>
              </a:rPr>
              <a:t>2</a:t>
            </a:r>
            <a:r>
              <a:rPr lang="zh-CN" altLang="en-US" dirty="0">
                <a:solidFill>
                  <a:srgbClr val="333333"/>
                </a:solidFill>
                <a:latin typeface="PingFang SC"/>
              </a:rPr>
              <a:t>）积分相等队之间</a:t>
            </a:r>
            <a:r>
              <a:rPr lang="zh-CN" altLang="en-US" b="0" i="0" dirty="0">
                <a:solidFill>
                  <a:srgbClr val="333333"/>
                </a:solidFill>
                <a:effectLst/>
                <a:latin typeface="PingFang SC"/>
              </a:rPr>
              <a:t>相互比赛净胜球多者，名词列前</a:t>
            </a:r>
            <a:endParaRPr lang="en-US" altLang="zh-CN" b="0" i="0" dirty="0">
              <a:solidFill>
                <a:srgbClr val="333333"/>
              </a:solidFill>
              <a:effectLst/>
              <a:latin typeface="PingFang SC"/>
            </a:endParaRPr>
          </a:p>
          <a:p>
            <a:pPr marL="45720" indent="0">
              <a:buNone/>
            </a:pPr>
            <a:r>
              <a:rPr lang="zh-CN" altLang="en-US" dirty="0">
                <a:solidFill>
                  <a:srgbClr val="333333"/>
                </a:solidFill>
                <a:latin typeface="PingFang SC"/>
              </a:rPr>
              <a:t>（</a:t>
            </a:r>
            <a:r>
              <a:rPr lang="en-US" altLang="zh-CN" dirty="0">
                <a:solidFill>
                  <a:srgbClr val="333333"/>
                </a:solidFill>
                <a:latin typeface="PingFang SC"/>
              </a:rPr>
              <a:t>3</a:t>
            </a:r>
            <a:r>
              <a:rPr lang="zh-CN" altLang="en-US" dirty="0">
                <a:solidFill>
                  <a:srgbClr val="333333"/>
                </a:solidFill>
                <a:latin typeface="PingFang SC"/>
              </a:rPr>
              <a:t>）积分相等队之间相互比赛进球数多者，名词列前</a:t>
            </a:r>
            <a:endParaRPr lang="en-US" altLang="zh-CN" dirty="0">
              <a:solidFill>
                <a:srgbClr val="333333"/>
              </a:solidFill>
              <a:latin typeface="PingFang SC"/>
            </a:endParaRPr>
          </a:p>
          <a:p>
            <a:pPr marL="45720" indent="0">
              <a:buNone/>
            </a:pPr>
            <a:r>
              <a:rPr lang="zh-CN" altLang="en-US" b="0" i="0" dirty="0">
                <a:solidFill>
                  <a:srgbClr val="333333"/>
                </a:solidFill>
                <a:effectLst/>
                <a:latin typeface="PingFang SC"/>
              </a:rPr>
              <a:t>（</a:t>
            </a:r>
            <a:r>
              <a:rPr lang="en-US" altLang="zh-CN" b="0" i="0" dirty="0">
                <a:solidFill>
                  <a:srgbClr val="333333"/>
                </a:solidFill>
                <a:effectLst/>
                <a:latin typeface="PingFang SC"/>
              </a:rPr>
              <a:t>4</a:t>
            </a:r>
            <a:r>
              <a:rPr lang="zh-CN" altLang="en-US" b="0" i="0" dirty="0">
                <a:solidFill>
                  <a:srgbClr val="333333"/>
                </a:solidFill>
                <a:effectLst/>
                <a:latin typeface="PingFang SC"/>
              </a:rPr>
              <a:t>）全部比赛净胜球多者，名词列前</a:t>
            </a:r>
            <a:endParaRPr lang="en-US" altLang="zh-CN" b="0" i="0" dirty="0">
              <a:solidFill>
                <a:srgbClr val="333333"/>
              </a:solidFill>
              <a:effectLst/>
              <a:latin typeface="PingFang SC"/>
            </a:endParaRPr>
          </a:p>
          <a:p>
            <a:pPr marL="45720" indent="0">
              <a:buNone/>
            </a:pPr>
            <a:r>
              <a:rPr lang="zh-CN" altLang="en-US" dirty="0">
                <a:solidFill>
                  <a:srgbClr val="333333"/>
                </a:solidFill>
                <a:latin typeface="PingFang SC"/>
              </a:rPr>
              <a:t>（</a:t>
            </a:r>
            <a:r>
              <a:rPr lang="en-US" altLang="zh-CN" dirty="0">
                <a:solidFill>
                  <a:srgbClr val="333333"/>
                </a:solidFill>
                <a:latin typeface="PingFang SC"/>
              </a:rPr>
              <a:t>5</a:t>
            </a:r>
            <a:r>
              <a:rPr lang="zh-CN" altLang="en-US" dirty="0">
                <a:solidFill>
                  <a:srgbClr val="333333"/>
                </a:solidFill>
                <a:latin typeface="PingFang SC"/>
              </a:rPr>
              <a:t>）全部比赛总进球数多者，名词列前</a:t>
            </a:r>
            <a:endParaRPr lang="en-US" altLang="zh-CN" dirty="0">
              <a:solidFill>
                <a:srgbClr val="333333"/>
              </a:solidFill>
              <a:latin typeface="PingFang SC"/>
            </a:endParaRPr>
          </a:p>
          <a:p>
            <a:pPr marL="45720" indent="0">
              <a:buNone/>
            </a:pPr>
            <a:r>
              <a:rPr lang="zh-CN" altLang="en-US" b="0" i="0" dirty="0">
                <a:solidFill>
                  <a:srgbClr val="333333"/>
                </a:solidFill>
                <a:effectLst/>
                <a:latin typeface="PingFang SC"/>
              </a:rPr>
              <a:t>（</a:t>
            </a:r>
            <a:r>
              <a:rPr lang="en-US" altLang="zh-CN" dirty="0">
                <a:solidFill>
                  <a:srgbClr val="333333"/>
                </a:solidFill>
                <a:latin typeface="PingFang SC"/>
              </a:rPr>
              <a:t>6</a:t>
            </a:r>
            <a:r>
              <a:rPr lang="zh-CN" altLang="en-US" b="0" i="0" dirty="0">
                <a:solidFill>
                  <a:srgbClr val="333333"/>
                </a:solidFill>
                <a:effectLst/>
                <a:latin typeface="PingFang SC"/>
              </a:rPr>
              <a:t>）全部比赛公平竞赛积分高者（每张黄牌减</a:t>
            </a:r>
            <a:r>
              <a:rPr lang="en-US" altLang="zh-CN" b="0" i="0" dirty="0">
                <a:solidFill>
                  <a:srgbClr val="333333"/>
                </a:solidFill>
                <a:effectLst/>
                <a:latin typeface="PingFang SC"/>
              </a:rPr>
              <a:t>1</a:t>
            </a:r>
            <a:r>
              <a:rPr lang="zh-CN" altLang="en-US" b="0" i="0" dirty="0">
                <a:solidFill>
                  <a:srgbClr val="333333"/>
                </a:solidFill>
                <a:effectLst/>
                <a:latin typeface="PingFang SC"/>
              </a:rPr>
              <a:t>分，每张红牌减</a:t>
            </a:r>
            <a:r>
              <a:rPr lang="en-US" altLang="zh-CN" b="0" i="0" dirty="0">
                <a:solidFill>
                  <a:srgbClr val="333333"/>
                </a:solidFill>
                <a:effectLst/>
                <a:latin typeface="PingFang SC"/>
              </a:rPr>
              <a:t>3</a:t>
            </a:r>
            <a:r>
              <a:rPr lang="zh-CN" altLang="en-US" b="0" i="0" dirty="0">
                <a:solidFill>
                  <a:srgbClr val="333333"/>
                </a:solidFill>
                <a:effectLst/>
                <a:latin typeface="PingFang SC"/>
              </a:rPr>
              <a:t>分），名词列前</a:t>
            </a:r>
            <a:endParaRPr lang="en-US" altLang="zh-CN" b="0" i="0" dirty="0">
              <a:solidFill>
                <a:srgbClr val="333333"/>
              </a:solidFill>
              <a:effectLst/>
              <a:latin typeface="PingFang SC"/>
            </a:endParaRPr>
          </a:p>
          <a:p>
            <a:pPr marL="45720" indent="0">
              <a:buNone/>
            </a:pPr>
            <a:r>
              <a:rPr lang="zh-CN" altLang="en-US" dirty="0">
                <a:solidFill>
                  <a:srgbClr val="333333"/>
                </a:solidFill>
                <a:latin typeface="PingFang SC"/>
              </a:rPr>
              <a:t>（</a:t>
            </a:r>
            <a:r>
              <a:rPr lang="en-US" altLang="zh-CN" dirty="0">
                <a:solidFill>
                  <a:srgbClr val="333333"/>
                </a:solidFill>
                <a:latin typeface="PingFang SC"/>
              </a:rPr>
              <a:t>7</a:t>
            </a:r>
            <a:r>
              <a:rPr lang="zh-CN" altLang="en-US" dirty="0">
                <a:solidFill>
                  <a:srgbClr val="333333"/>
                </a:solidFill>
                <a:latin typeface="PingFang SC"/>
              </a:rPr>
              <a:t>）以抽签决定名次</a:t>
            </a:r>
            <a:endParaRPr lang="en-US" altLang="zh-CN" b="0" i="0" dirty="0">
              <a:solidFill>
                <a:srgbClr val="333333"/>
              </a:solidFill>
              <a:effectLst/>
              <a:latin typeface="PingFang SC"/>
            </a:endParaRPr>
          </a:p>
          <a:p>
            <a:endParaRPr lang="zh-CN" altLang="en-US" dirty="0"/>
          </a:p>
        </p:txBody>
      </p:sp>
      <p:sp>
        <p:nvSpPr>
          <p:cNvPr id="6" name="灯片编号占位符 5">
            <a:extLst>
              <a:ext uri="{FF2B5EF4-FFF2-40B4-BE49-F238E27FC236}">
                <a16:creationId xmlns:a16="http://schemas.microsoft.com/office/drawing/2014/main" id="{EDAB9D1D-EC92-46FC-9AF7-BAEA90D30E73}"/>
              </a:ext>
            </a:extLst>
          </p:cNvPr>
          <p:cNvSpPr>
            <a:spLocks noGrp="1"/>
          </p:cNvSpPr>
          <p:nvPr>
            <p:ph type="sldNum" sz="quarter" idx="12"/>
          </p:nvPr>
        </p:nvSpPr>
        <p:spPr/>
        <p:txBody>
          <a:bodyPr/>
          <a:lstStyle/>
          <a:p>
            <a:fld id="{03C3F5E1-8BEB-46F8-B0C6-3051342B5E98}" type="slidenum">
              <a:rPr lang="en-US" smtClean="0"/>
              <a:pPr/>
              <a:t>7</a:t>
            </a:fld>
            <a:endParaRPr lang="en-US" dirty="0"/>
          </a:p>
        </p:txBody>
      </p:sp>
    </p:spTree>
    <p:extLst>
      <p:ext uri="{BB962C8B-B14F-4D97-AF65-F5344CB8AC3E}">
        <p14:creationId xmlns:p14="http://schemas.microsoft.com/office/powerpoint/2010/main" val="1651654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482A5F-CB02-4B05-8DBD-16B4ADB29C74}"/>
              </a:ext>
            </a:extLst>
          </p:cNvPr>
          <p:cNvSpPr>
            <a:spLocks noGrp="1"/>
          </p:cNvSpPr>
          <p:nvPr>
            <p:ph type="title"/>
          </p:nvPr>
        </p:nvSpPr>
        <p:spPr/>
        <p:txBody>
          <a:bodyPr/>
          <a:lstStyle/>
          <a:p>
            <a:r>
              <a:rPr lang="zh-CN" altLang="en-US" dirty="0"/>
              <a:t>二、赛事规则</a:t>
            </a:r>
          </a:p>
        </p:txBody>
      </p:sp>
      <p:sp>
        <p:nvSpPr>
          <p:cNvPr id="3" name="内容占位符 2">
            <a:extLst>
              <a:ext uri="{FF2B5EF4-FFF2-40B4-BE49-F238E27FC236}">
                <a16:creationId xmlns:a16="http://schemas.microsoft.com/office/drawing/2014/main" id="{3CDEC1DB-1D44-455F-870D-5AC68C36DB4A}"/>
              </a:ext>
            </a:extLst>
          </p:cNvPr>
          <p:cNvSpPr>
            <a:spLocks noGrp="1"/>
          </p:cNvSpPr>
          <p:nvPr>
            <p:ph idx="1"/>
          </p:nvPr>
        </p:nvSpPr>
        <p:spPr/>
        <p:txBody>
          <a:bodyPr>
            <a:normAutofit fontScale="92500" lnSpcReduction="10000"/>
          </a:bodyPr>
          <a:lstStyle/>
          <a:p>
            <a:r>
              <a:rPr lang="en-US" altLang="zh-CN" dirty="0">
                <a:solidFill>
                  <a:srgbClr val="333333"/>
                </a:solidFill>
                <a:latin typeface="PingFang SC"/>
              </a:rPr>
              <a:t>5.</a:t>
            </a:r>
            <a:r>
              <a:rPr lang="zh-CN" altLang="en-US" dirty="0">
                <a:solidFill>
                  <a:srgbClr val="333333"/>
                </a:solidFill>
                <a:latin typeface="PingFang SC"/>
              </a:rPr>
              <a:t>中超比赛分成</a:t>
            </a:r>
            <a:r>
              <a:rPr lang="en-US" altLang="zh-CN" dirty="0">
                <a:solidFill>
                  <a:srgbClr val="333333"/>
                </a:solidFill>
                <a:latin typeface="PingFang SC"/>
              </a:rPr>
              <a:t>2</a:t>
            </a:r>
            <a:r>
              <a:rPr lang="zh-CN" altLang="en-US" dirty="0">
                <a:solidFill>
                  <a:srgbClr val="333333"/>
                </a:solidFill>
                <a:latin typeface="PingFang SC"/>
              </a:rPr>
              <a:t>个阶段：</a:t>
            </a:r>
            <a:endParaRPr lang="en-US" altLang="zh-CN" dirty="0">
              <a:solidFill>
                <a:srgbClr val="333333"/>
              </a:solidFill>
              <a:latin typeface="PingFang SC"/>
            </a:endParaRPr>
          </a:p>
          <a:p>
            <a:pPr marL="45720" indent="0">
              <a:buNone/>
            </a:pPr>
            <a:r>
              <a:rPr lang="zh-CN" altLang="en-US" dirty="0">
                <a:solidFill>
                  <a:srgbClr val="333333"/>
                </a:solidFill>
                <a:latin typeface="PingFang SC"/>
              </a:rPr>
              <a:t>（</a:t>
            </a:r>
            <a:r>
              <a:rPr lang="en-US" altLang="zh-CN" dirty="0">
                <a:solidFill>
                  <a:srgbClr val="333333"/>
                </a:solidFill>
                <a:latin typeface="PingFang SC"/>
              </a:rPr>
              <a:t>1</a:t>
            </a:r>
            <a:r>
              <a:rPr lang="zh-CN" altLang="en-US" dirty="0">
                <a:solidFill>
                  <a:srgbClr val="333333"/>
                </a:solidFill>
                <a:latin typeface="PingFang SC"/>
              </a:rPr>
              <a:t>）第</a:t>
            </a:r>
            <a:r>
              <a:rPr lang="en-US" altLang="zh-CN" dirty="0">
                <a:solidFill>
                  <a:srgbClr val="333333"/>
                </a:solidFill>
                <a:latin typeface="PingFang SC"/>
              </a:rPr>
              <a:t>1</a:t>
            </a:r>
            <a:r>
              <a:rPr lang="zh-CN" altLang="en-US" dirty="0">
                <a:solidFill>
                  <a:srgbClr val="333333"/>
                </a:solidFill>
                <a:latin typeface="PingFang SC"/>
              </a:rPr>
              <a:t>阶段采取分组赛会制：保留主客场概念，每个队进行双循环比赛，最终按照积分排定名次。</a:t>
            </a:r>
            <a:r>
              <a:rPr lang="en-US" altLang="zh-CN" dirty="0">
                <a:solidFill>
                  <a:srgbClr val="333333"/>
                </a:solidFill>
                <a:latin typeface="PingFang SC"/>
              </a:rPr>
              <a:t>AB</a:t>
            </a:r>
            <a:r>
              <a:rPr lang="zh-CN" altLang="en-US" dirty="0">
                <a:solidFill>
                  <a:srgbClr val="333333"/>
                </a:solidFill>
                <a:latin typeface="PingFang SC"/>
              </a:rPr>
              <a:t>两组前四名进入上半区争冠组，决出联赛第</a:t>
            </a:r>
            <a:r>
              <a:rPr lang="en-US" altLang="zh-CN" dirty="0">
                <a:solidFill>
                  <a:srgbClr val="333333"/>
                </a:solidFill>
                <a:latin typeface="PingFang SC"/>
              </a:rPr>
              <a:t>1</a:t>
            </a:r>
            <a:r>
              <a:rPr lang="zh-CN" altLang="en-US" dirty="0">
                <a:solidFill>
                  <a:srgbClr val="333333"/>
                </a:solidFill>
                <a:latin typeface="PingFang SC"/>
              </a:rPr>
              <a:t>至第</a:t>
            </a:r>
            <a:r>
              <a:rPr lang="en-US" altLang="zh-CN" dirty="0">
                <a:solidFill>
                  <a:srgbClr val="333333"/>
                </a:solidFill>
                <a:latin typeface="PingFang SC"/>
              </a:rPr>
              <a:t>8</a:t>
            </a:r>
            <a:r>
              <a:rPr lang="zh-CN" altLang="en-US" dirty="0">
                <a:solidFill>
                  <a:srgbClr val="333333"/>
                </a:solidFill>
                <a:latin typeface="PingFang SC"/>
              </a:rPr>
              <a:t>名，</a:t>
            </a:r>
            <a:r>
              <a:rPr lang="en-US" altLang="zh-CN" dirty="0">
                <a:solidFill>
                  <a:srgbClr val="333333"/>
                </a:solidFill>
                <a:latin typeface="PingFang SC"/>
              </a:rPr>
              <a:t> AB</a:t>
            </a:r>
            <a:r>
              <a:rPr lang="zh-CN" altLang="en-US" dirty="0">
                <a:solidFill>
                  <a:srgbClr val="333333"/>
                </a:solidFill>
                <a:latin typeface="PingFang SC"/>
              </a:rPr>
              <a:t>两组后四名进入下半区保级组，决出联赛第</a:t>
            </a:r>
            <a:r>
              <a:rPr lang="en-US" altLang="zh-CN" dirty="0">
                <a:solidFill>
                  <a:srgbClr val="333333"/>
                </a:solidFill>
                <a:latin typeface="PingFang SC"/>
              </a:rPr>
              <a:t>9</a:t>
            </a:r>
            <a:r>
              <a:rPr lang="zh-CN" altLang="en-US" dirty="0">
                <a:solidFill>
                  <a:srgbClr val="333333"/>
                </a:solidFill>
                <a:latin typeface="PingFang SC"/>
              </a:rPr>
              <a:t>至第</a:t>
            </a:r>
            <a:r>
              <a:rPr lang="en-US" altLang="zh-CN" dirty="0">
                <a:solidFill>
                  <a:srgbClr val="333333"/>
                </a:solidFill>
                <a:latin typeface="PingFang SC"/>
              </a:rPr>
              <a:t>16</a:t>
            </a:r>
            <a:r>
              <a:rPr lang="zh-CN" altLang="en-US" dirty="0">
                <a:solidFill>
                  <a:srgbClr val="333333"/>
                </a:solidFill>
                <a:latin typeface="PingFang SC"/>
              </a:rPr>
              <a:t>名</a:t>
            </a:r>
            <a:endParaRPr lang="en-US" altLang="zh-CN" dirty="0">
              <a:solidFill>
                <a:srgbClr val="333333"/>
              </a:solidFill>
              <a:latin typeface="PingFang SC"/>
            </a:endParaRPr>
          </a:p>
          <a:p>
            <a:pPr marL="45720" indent="0">
              <a:buNone/>
            </a:pPr>
            <a:r>
              <a:rPr lang="zh-CN" altLang="en-US" dirty="0">
                <a:solidFill>
                  <a:srgbClr val="333333"/>
                </a:solidFill>
                <a:latin typeface="PingFang SC"/>
              </a:rPr>
              <a:t>（</a:t>
            </a:r>
            <a:r>
              <a:rPr lang="en-US" altLang="zh-CN" dirty="0">
                <a:solidFill>
                  <a:srgbClr val="333333"/>
                </a:solidFill>
                <a:latin typeface="PingFang SC"/>
              </a:rPr>
              <a:t>2</a:t>
            </a:r>
            <a:r>
              <a:rPr lang="zh-CN" altLang="en-US" dirty="0">
                <a:solidFill>
                  <a:srgbClr val="333333"/>
                </a:solidFill>
                <a:latin typeface="PingFang SC"/>
              </a:rPr>
              <a:t>）第</a:t>
            </a:r>
            <a:r>
              <a:rPr lang="en-US" altLang="zh-CN" dirty="0">
                <a:solidFill>
                  <a:srgbClr val="333333"/>
                </a:solidFill>
                <a:latin typeface="PingFang SC"/>
              </a:rPr>
              <a:t>2</a:t>
            </a:r>
            <a:r>
              <a:rPr lang="zh-CN" altLang="en-US" dirty="0">
                <a:solidFill>
                  <a:srgbClr val="333333"/>
                </a:solidFill>
                <a:latin typeface="PingFang SC"/>
              </a:rPr>
              <a:t>阶段采取主客场交叉淘汰赛制，共分成</a:t>
            </a:r>
            <a:r>
              <a:rPr lang="en-US" altLang="zh-CN" dirty="0">
                <a:solidFill>
                  <a:srgbClr val="333333"/>
                </a:solidFill>
                <a:latin typeface="PingFang SC"/>
              </a:rPr>
              <a:t>3</a:t>
            </a:r>
            <a:r>
              <a:rPr lang="zh-CN" altLang="en-US" dirty="0">
                <a:solidFill>
                  <a:srgbClr val="333333"/>
                </a:solidFill>
                <a:latin typeface="PingFang SC"/>
              </a:rPr>
              <a:t>轮：</a:t>
            </a:r>
            <a:endParaRPr lang="en-US" altLang="zh-CN" dirty="0">
              <a:solidFill>
                <a:srgbClr val="333333"/>
              </a:solidFill>
              <a:latin typeface="PingFang SC"/>
            </a:endParaRPr>
          </a:p>
          <a:p>
            <a:pPr marL="45720" indent="0">
              <a:buNone/>
            </a:pPr>
            <a:r>
              <a:rPr lang="en-US" altLang="zh-CN" dirty="0">
                <a:solidFill>
                  <a:srgbClr val="333333"/>
                </a:solidFill>
                <a:latin typeface="PingFang SC"/>
              </a:rPr>
              <a:t>a.</a:t>
            </a:r>
            <a:r>
              <a:rPr lang="zh-CN" altLang="en-US" dirty="0">
                <a:solidFill>
                  <a:srgbClr val="333333"/>
                </a:solidFill>
                <a:latin typeface="PingFang SC"/>
              </a:rPr>
              <a:t>第一轮：按照各队在分组阶段的排名捉对厮杀</a:t>
            </a:r>
            <a:endParaRPr lang="en-US" altLang="zh-CN" dirty="0">
              <a:solidFill>
                <a:srgbClr val="333333"/>
              </a:solidFill>
              <a:latin typeface="PingFang SC"/>
            </a:endParaRPr>
          </a:p>
          <a:p>
            <a:pPr marL="45720" indent="0">
              <a:buNone/>
            </a:pPr>
            <a:r>
              <a:rPr lang="zh-CN" altLang="en-US" dirty="0">
                <a:solidFill>
                  <a:srgbClr val="333333"/>
                </a:solidFill>
                <a:latin typeface="PingFang SC"/>
              </a:rPr>
              <a:t>争冠组对阵：第一名对第四名、第二名对第三名；</a:t>
            </a:r>
            <a:endParaRPr lang="en-US" altLang="zh-CN" dirty="0">
              <a:solidFill>
                <a:srgbClr val="333333"/>
              </a:solidFill>
              <a:latin typeface="PingFang SC"/>
            </a:endParaRPr>
          </a:p>
          <a:p>
            <a:pPr marL="45720" indent="0">
              <a:buNone/>
            </a:pPr>
            <a:r>
              <a:rPr lang="zh-CN" altLang="en-US" dirty="0">
                <a:solidFill>
                  <a:srgbClr val="333333"/>
                </a:solidFill>
                <a:latin typeface="PingFang SC"/>
              </a:rPr>
              <a:t>保级组对阵：第五名对第八名、第六名对第七名</a:t>
            </a:r>
            <a:endParaRPr lang="en-US" altLang="zh-CN" dirty="0">
              <a:solidFill>
                <a:srgbClr val="333333"/>
              </a:solidFill>
              <a:latin typeface="PingFang SC"/>
            </a:endParaRPr>
          </a:p>
          <a:p>
            <a:pPr marL="45720" indent="0">
              <a:buNone/>
            </a:pPr>
            <a:r>
              <a:rPr lang="en-US" altLang="zh-CN" dirty="0">
                <a:solidFill>
                  <a:srgbClr val="333333"/>
                </a:solidFill>
                <a:latin typeface="PingFang SC"/>
              </a:rPr>
              <a:t>b.</a:t>
            </a:r>
            <a:r>
              <a:rPr lang="zh-CN" altLang="en-US" dirty="0">
                <a:solidFill>
                  <a:srgbClr val="333333"/>
                </a:solidFill>
                <a:latin typeface="PingFang SC"/>
              </a:rPr>
              <a:t>第二轮、第三轮：继续沿用淘汰赛制捉对厮杀，直至决出冠亚军及所有球队排名。</a:t>
            </a:r>
            <a:endParaRPr lang="en-US" altLang="zh-CN" dirty="0">
              <a:solidFill>
                <a:srgbClr val="333333"/>
              </a:solidFill>
              <a:latin typeface="PingFang SC"/>
            </a:endParaRPr>
          </a:p>
          <a:p>
            <a:endParaRPr lang="zh-CN" altLang="en-US" dirty="0"/>
          </a:p>
        </p:txBody>
      </p:sp>
      <p:sp>
        <p:nvSpPr>
          <p:cNvPr id="6" name="灯片编号占位符 5">
            <a:extLst>
              <a:ext uri="{FF2B5EF4-FFF2-40B4-BE49-F238E27FC236}">
                <a16:creationId xmlns:a16="http://schemas.microsoft.com/office/drawing/2014/main" id="{158B5463-4BC1-4B25-8874-FEE62B4C0529}"/>
              </a:ext>
            </a:extLst>
          </p:cNvPr>
          <p:cNvSpPr>
            <a:spLocks noGrp="1"/>
          </p:cNvSpPr>
          <p:nvPr>
            <p:ph type="sldNum" sz="quarter" idx="12"/>
          </p:nvPr>
        </p:nvSpPr>
        <p:spPr/>
        <p:txBody>
          <a:bodyPr/>
          <a:lstStyle/>
          <a:p>
            <a:fld id="{03C3F5E1-8BEB-46F8-B0C6-3051342B5E98}" type="slidenum">
              <a:rPr lang="en-US" smtClean="0"/>
              <a:pPr/>
              <a:t>8</a:t>
            </a:fld>
            <a:endParaRPr lang="en-US" dirty="0"/>
          </a:p>
        </p:txBody>
      </p:sp>
    </p:spTree>
    <p:extLst>
      <p:ext uri="{BB962C8B-B14F-4D97-AF65-F5344CB8AC3E}">
        <p14:creationId xmlns:p14="http://schemas.microsoft.com/office/powerpoint/2010/main" val="1085824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1D7DAB-E096-4ADA-8A64-ECD7C96AAE33}"/>
              </a:ext>
            </a:extLst>
          </p:cNvPr>
          <p:cNvSpPr>
            <a:spLocks noGrp="1"/>
          </p:cNvSpPr>
          <p:nvPr>
            <p:ph type="title"/>
          </p:nvPr>
        </p:nvSpPr>
        <p:spPr/>
        <p:txBody>
          <a:bodyPr/>
          <a:lstStyle/>
          <a:p>
            <a:r>
              <a:rPr lang="zh-CN" altLang="en-US" dirty="0"/>
              <a:t>二、赛事规则</a:t>
            </a:r>
          </a:p>
        </p:txBody>
      </p:sp>
      <p:pic>
        <p:nvPicPr>
          <p:cNvPr id="10" name="内容占位符 9">
            <a:extLst>
              <a:ext uri="{FF2B5EF4-FFF2-40B4-BE49-F238E27FC236}">
                <a16:creationId xmlns:a16="http://schemas.microsoft.com/office/drawing/2014/main" id="{B5DA22EA-F4B6-4BF4-886B-C9C528C6C9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4157" y="2068500"/>
            <a:ext cx="8119226" cy="4238190"/>
          </a:xfrm>
        </p:spPr>
      </p:pic>
      <p:sp>
        <p:nvSpPr>
          <p:cNvPr id="6" name="灯片编号占位符 5">
            <a:extLst>
              <a:ext uri="{FF2B5EF4-FFF2-40B4-BE49-F238E27FC236}">
                <a16:creationId xmlns:a16="http://schemas.microsoft.com/office/drawing/2014/main" id="{0A0DE470-7D7E-4337-8854-BF196274BE0F}"/>
              </a:ext>
            </a:extLst>
          </p:cNvPr>
          <p:cNvSpPr>
            <a:spLocks noGrp="1"/>
          </p:cNvSpPr>
          <p:nvPr>
            <p:ph type="sldNum" sz="quarter" idx="12"/>
          </p:nvPr>
        </p:nvSpPr>
        <p:spPr/>
        <p:txBody>
          <a:bodyPr/>
          <a:lstStyle/>
          <a:p>
            <a:fld id="{03C3F5E1-8BEB-46F8-B0C6-3051342B5E98}" type="slidenum">
              <a:rPr lang="en-US" smtClean="0"/>
              <a:pPr/>
              <a:t>9</a:t>
            </a:fld>
            <a:endParaRPr lang="en-US" dirty="0"/>
          </a:p>
        </p:txBody>
      </p:sp>
      <p:sp>
        <p:nvSpPr>
          <p:cNvPr id="11" name="文本框 10">
            <a:extLst>
              <a:ext uri="{FF2B5EF4-FFF2-40B4-BE49-F238E27FC236}">
                <a16:creationId xmlns:a16="http://schemas.microsoft.com/office/drawing/2014/main" id="{1B56EF06-129C-4DCE-A467-C8944573C7F9}"/>
              </a:ext>
            </a:extLst>
          </p:cNvPr>
          <p:cNvSpPr txBox="1"/>
          <p:nvPr/>
        </p:nvSpPr>
        <p:spPr>
          <a:xfrm>
            <a:off x="1997476" y="1233995"/>
            <a:ext cx="5149048" cy="646331"/>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下图是以争冠组为例：</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名：</a:t>
            </a:r>
            <a:r>
              <a:rPr lang="en-US" altLang="zh-CN" dirty="0">
                <a:latin typeface="微软雅黑" panose="020B0503020204020204" pitchFamily="34" charset="-122"/>
                <a:ea typeface="微软雅黑" panose="020B0503020204020204" pitchFamily="34" charset="-122"/>
              </a:rPr>
              <a:t>E1</a:t>
            </a: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名：</a:t>
            </a:r>
            <a:r>
              <a:rPr lang="en-US" altLang="zh-CN" dirty="0">
                <a:latin typeface="微软雅黑" panose="020B0503020204020204" pitchFamily="34" charset="-122"/>
                <a:ea typeface="微软雅黑" panose="020B0503020204020204" pitchFamily="34" charset="-122"/>
              </a:rPr>
              <a:t>E2</a:t>
            </a: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名：</a:t>
            </a:r>
            <a:r>
              <a:rPr lang="en-US" altLang="zh-CN" dirty="0">
                <a:latin typeface="微软雅黑" panose="020B0503020204020204" pitchFamily="34" charset="-122"/>
                <a:ea typeface="微软雅黑" panose="020B0503020204020204" pitchFamily="34" charset="-122"/>
              </a:rPr>
              <a:t>E3</a:t>
            </a:r>
            <a:r>
              <a:rPr lang="zh-CN" altLang="en-US" dirty="0">
                <a:latin typeface="微软雅黑" panose="020B0503020204020204" pitchFamily="34" charset="-122"/>
                <a:ea typeface="微软雅黑" panose="020B0503020204020204" pitchFamily="34" charset="-122"/>
              </a:rPr>
              <a:t>，以此类推</a:t>
            </a:r>
          </a:p>
        </p:txBody>
      </p:sp>
    </p:spTree>
    <p:extLst>
      <p:ext uri="{BB962C8B-B14F-4D97-AF65-F5344CB8AC3E}">
        <p14:creationId xmlns:p14="http://schemas.microsoft.com/office/powerpoint/2010/main" val="24082319"/>
      </p:ext>
    </p:extLst>
  </p:cSld>
  <p:clrMapOvr>
    <a:masterClrMapping/>
  </p:clrMapOvr>
</p:sld>
</file>

<file path=ppt/theme/theme1.xml><?xml version="1.0" encoding="utf-8"?>
<a:theme xmlns:a="http://schemas.openxmlformats.org/drawingml/2006/main" name="Presentation">
  <a:themeElements>
    <a:clrScheme name="Custom 2">
      <a:dk1>
        <a:srgbClr val="000000"/>
      </a:dk1>
      <a:lt1>
        <a:srgbClr val="FFFFFF"/>
      </a:lt1>
      <a:dk2>
        <a:srgbClr val="7F7F7F"/>
      </a:dk2>
      <a:lt2>
        <a:srgbClr val="CCDDEA"/>
      </a:lt2>
      <a:accent1>
        <a:srgbClr val="4775FF"/>
      </a:accent1>
      <a:accent2>
        <a:srgbClr val="FFFFFF"/>
      </a:accent2>
      <a:accent3>
        <a:srgbClr val="FFFFFF"/>
      </a:accent3>
      <a:accent4>
        <a:srgbClr val="FFFFFF"/>
      </a:accent4>
      <a:accent5>
        <a:srgbClr val="FFFFFF"/>
      </a:accent5>
      <a:accent6>
        <a:srgbClr val="FFFFFF"/>
      </a:accent6>
      <a:hlink>
        <a:srgbClr val="2998E3"/>
      </a:hlink>
      <a:folHlink>
        <a:srgbClr val="FFFFFF"/>
      </a:folHlink>
    </a:clrScheme>
    <a:fontScheme name="自定义 1">
      <a:majorFont>
        <a:latin typeface="Arial"/>
        <a:ea typeface="黑体"/>
        <a:cs typeface=""/>
      </a:majorFont>
      <a:minorFont>
        <a:latin typeface="Cambria Math"/>
        <a:ea typeface="仿宋"/>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Presentation" id="{85BD8CA1-878E-43E8-BD13-62E919B4EFAA}" vid="{AF39151E-6F5F-466B-BCA0-FA5E88D46270}"/>
    </a:ext>
  </a:extLst>
</a:theme>
</file>

<file path=docProps/app.xml><?xml version="1.0" encoding="utf-8"?>
<Properties xmlns="http://schemas.openxmlformats.org/officeDocument/2006/extended-properties" xmlns:vt="http://schemas.openxmlformats.org/officeDocument/2006/docPropsVTypes">
  <Template>4.Presentation</Template>
  <TotalTime>916</TotalTime>
  <Words>4913</Words>
  <Application>Microsoft Office PowerPoint</Application>
  <PresentationFormat>全屏显示(4:3)</PresentationFormat>
  <Paragraphs>243</Paragraphs>
  <Slides>37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37</vt:i4>
      </vt:variant>
    </vt:vector>
  </HeadingPairs>
  <TitlesOfParts>
    <vt:vector size="48" baseType="lpstr">
      <vt:lpstr>Helvetica Neue</vt:lpstr>
      <vt:lpstr>PingFang SC</vt:lpstr>
      <vt:lpstr>PingFangSC-Regular</vt:lpstr>
      <vt:lpstr>仿宋</vt:lpstr>
      <vt:lpstr>微软雅黑</vt:lpstr>
      <vt:lpstr>Arial</vt:lpstr>
      <vt:lpstr>Arial</vt:lpstr>
      <vt:lpstr>Calibri</vt:lpstr>
      <vt:lpstr>Cambria Math</vt:lpstr>
      <vt:lpstr>Wingdings</vt:lpstr>
      <vt:lpstr>Presentation</vt:lpstr>
      <vt:lpstr>中国足球协会超级联赛介绍</vt:lpstr>
      <vt:lpstr>目录</vt:lpstr>
      <vt:lpstr>一、足球比赛规则</vt:lpstr>
      <vt:lpstr>一、足球比赛规则</vt:lpstr>
      <vt:lpstr>二、赛事规则</vt:lpstr>
      <vt:lpstr>二、赛事规则</vt:lpstr>
      <vt:lpstr>二、赛事规则</vt:lpstr>
      <vt:lpstr>二、赛事规则</vt:lpstr>
      <vt:lpstr>二、赛事规则</vt:lpstr>
      <vt:lpstr>二、赛事规则</vt:lpstr>
      <vt:lpstr>三、中超联赛典型俱乐部分析 ——以广州恒大淘宝足球俱乐部为例</vt:lpstr>
      <vt:lpstr>三、中超联赛典型俱乐部分析</vt:lpstr>
      <vt:lpstr>三、中超联赛典型俱乐部分析</vt:lpstr>
      <vt:lpstr>三、中超联赛典型俱乐部分析</vt:lpstr>
      <vt:lpstr>三、中超联赛典型俱乐部分析</vt:lpstr>
      <vt:lpstr>三、中超联赛典型俱乐部分析</vt:lpstr>
      <vt:lpstr>三、中超联赛典型俱乐部分析</vt:lpstr>
      <vt:lpstr>三、中超联赛典型俱乐部分析</vt:lpstr>
      <vt:lpstr>三、中超联赛典型俱乐部分析</vt:lpstr>
      <vt:lpstr>三、中超联赛典型俱乐部分析</vt:lpstr>
      <vt:lpstr>四、中超联赛当前面临主要问题</vt:lpstr>
      <vt:lpstr>四、中超联赛当前面临主要问题</vt:lpstr>
      <vt:lpstr>四、中超联赛当前面临主要问题</vt:lpstr>
      <vt:lpstr>四、中超联赛当前面临主要问题</vt:lpstr>
      <vt:lpstr>四、中超联赛当前面临主要问题</vt:lpstr>
      <vt:lpstr>四、中超联赛当前面临主要问题</vt:lpstr>
      <vt:lpstr>四、中超联赛当前面临主要问题</vt:lpstr>
      <vt:lpstr>四、中超联赛当前面临主要问题</vt:lpstr>
      <vt:lpstr>四、中超联赛当前面临主要问题</vt:lpstr>
      <vt:lpstr>五、相关思考</vt:lpstr>
      <vt:lpstr>五、相关思考</vt:lpstr>
      <vt:lpstr>五、相关思考</vt:lpstr>
      <vt:lpstr>五、相关思考</vt:lpstr>
      <vt:lpstr>五、相关思考</vt:lpstr>
      <vt:lpstr>六、参考文献</vt:lpstr>
      <vt:lpstr>六、参考文献</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中国足球协会超级联赛介绍</dc:title>
  <dc:creator>he huimin</dc:creator>
  <cp:lastModifiedBy>he huimin</cp:lastModifiedBy>
  <cp:revision>26</cp:revision>
  <dcterms:created xsi:type="dcterms:W3CDTF">2022-03-29T02:23:43Z</dcterms:created>
  <dcterms:modified xsi:type="dcterms:W3CDTF">2022-03-30T05:39:14Z</dcterms:modified>
</cp:coreProperties>
</file>