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35" r:id="rId3"/>
    <p:sldId id="256" r:id="rId4"/>
    <p:sldId id="636" r:id="rId5"/>
    <p:sldId id="640" r:id="rId6"/>
    <p:sldId id="63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0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AA37A-4696-57F0-5CF5-E5C3D7A93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8B7486-6A96-9E99-F71A-7AD3592C7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D5D892-08C0-DEB1-0AF4-327B59328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2756-47B5-4472-86FA-D627B0A2C0C9}" type="datetimeFigureOut">
              <a:rPr lang="zh-CN" altLang="en-US" smtClean="0"/>
              <a:t>2023-06-07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5C2EF-D494-CE76-7027-59FF947B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B5FA28-E4E4-E653-D1F1-E08FB6BE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D4F2-0A24-463B-A708-F93BF47AA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91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9E456-CE6B-78A1-7C97-B18A4F63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45CBC1-B93C-7C19-366B-1AE342395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D8E679-9B1F-9B84-ADC3-D272E4DC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2756-47B5-4472-86FA-D627B0A2C0C9}" type="datetimeFigureOut">
              <a:rPr lang="zh-CN" altLang="en-US" smtClean="0"/>
              <a:t>2023-06-07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199E98-EA6E-42DF-CFE1-DAD6C6D5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40B289-338B-2911-9D01-D758559E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D4F2-0A24-463B-A708-F93BF47AA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16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D85D67-67EE-2571-2534-98F03BB79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BC951B-6587-023F-B95B-AB2A18857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665185-F9EC-1198-53BF-5B2014E0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2756-47B5-4472-86FA-D627B0A2C0C9}" type="datetimeFigureOut">
              <a:rPr lang="zh-CN" altLang="en-US" smtClean="0"/>
              <a:t>2023-06-07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1AC8B-29C8-8C3B-E2C8-DB81A394B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36441-7925-7BCC-2AFF-D99BBAC9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D4F2-0A24-463B-A708-F93BF47AA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953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2864-E0EF-4E70-A7F4-2B86DC303F0F}" type="datetime1">
              <a:rPr lang="zh-CN" altLang="en-US" smtClean="0"/>
              <a:t>2023-06-07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249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CBA9D17-A0D3-409F-BFF9-E5BAE63FEE3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67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AD5CF-EA2C-ED4C-566F-D56F5756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8CACC0-78F0-AF3F-32B8-A816BB4B9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D2314A-0512-B5E1-69D8-0A46C0FA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2756-47B5-4472-86FA-D627B0A2C0C9}" type="datetimeFigureOut">
              <a:rPr lang="zh-CN" altLang="en-US" smtClean="0"/>
              <a:t>2023-06-07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D430CA-37D1-AC79-1325-6C01C516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6800A-D0F8-7B91-6D39-0BF98926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D4F2-0A24-463B-A708-F93BF47AA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25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2FF67-F5DB-98CC-8701-F4F9F2FC0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46F635-CB9A-91CB-87F5-369029318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EA90AA-246A-DD83-C3D8-0D83D922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2756-47B5-4472-86FA-D627B0A2C0C9}" type="datetimeFigureOut">
              <a:rPr lang="zh-CN" altLang="en-US" smtClean="0"/>
              <a:t>2023-06-07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0E07A-81CD-CF49-8717-554949020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C1144-1D68-BBB7-8EBF-422CACBE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D4F2-0A24-463B-A708-F93BF47AA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78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E03CE-E69A-8662-EA5E-F5424DF5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8481A0-83FE-E091-195C-27E0315CF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3832F1-6E70-D4AA-0F58-73D1ABD00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FE7980-2CF3-59FC-9C3D-D24C05DE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2756-47B5-4472-86FA-D627B0A2C0C9}" type="datetimeFigureOut">
              <a:rPr lang="zh-CN" altLang="en-US" smtClean="0"/>
              <a:t>2023-06-07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6813B2-6C89-544A-DA33-C3813234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A0C9F0-7D0B-A268-38FE-E9C58898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D4F2-0A24-463B-A708-F93BF47AA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14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C0518-9F64-D2EA-EB41-9E62D6290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57B86C-4B7C-2AEB-9E63-BF7198A7C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A6C3B5-435D-A854-CDC7-1A81AFF4A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A29AE8-891C-1E53-F9B9-6C73CC727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49604A-4FA6-CA98-D6A8-960DB707A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52C0D3-8D82-60A6-3BAD-EE03F6C7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2756-47B5-4472-86FA-D627B0A2C0C9}" type="datetimeFigureOut">
              <a:rPr lang="zh-CN" altLang="en-US" smtClean="0"/>
              <a:t>2023-06-07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038F58-17A4-CA06-E626-466BACD4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2F5FF7-2B3C-37D3-75C5-CE7BD5E3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D4F2-0A24-463B-A708-F93BF47AA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87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90BA6-C68F-26F6-F4C5-99D3ED17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53E20C-0479-2F86-526D-579A186A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2756-47B5-4472-86FA-D627B0A2C0C9}" type="datetimeFigureOut">
              <a:rPr lang="zh-CN" altLang="en-US" smtClean="0"/>
              <a:t>2023-06-07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3448EF-EDFF-3AF7-B538-53EFEB47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D022D6-73E3-3417-BF2C-919E4AA1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D4F2-0A24-463B-A708-F93BF47AA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13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1DEF1D-2D65-A475-E341-F8FA383E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2756-47B5-4472-86FA-D627B0A2C0C9}" type="datetimeFigureOut">
              <a:rPr lang="zh-CN" altLang="en-US" smtClean="0"/>
              <a:t>2023-06-07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BA3680-FC72-85F6-8158-90768130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1B590B-E792-1DFB-B80C-0E0357C09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D4F2-0A24-463B-A708-F93BF47AA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17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8F341-769A-455B-925C-6C491316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700FA-DC56-11A8-7A0F-339994161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1212E9-6FD9-B141-E935-BABE1AC3E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41C782-90C9-E542-3BE1-15717A92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2756-47B5-4472-86FA-D627B0A2C0C9}" type="datetimeFigureOut">
              <a:rPr lang="zh-CN" altLang="en-US" smtClean="0"/>
              <a:t>2023-06-07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3DD587-83D1-016A-3EFD-1D595BE1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0A82B9-EEA4-D5A8-24FB-F54AEB78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D4F2-0A24-463B-A708-F93BF47AA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90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77C48-A66C-AB68-C25C-7A3464E8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219D30-2006-3E20-FA5D-7E21A3CC4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575D5C-9CDB-627E-5D4E-FEF17EF93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7FF8E8-90D2-F9F6-36F7-6C2A70F6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2756-47B5-4472-86FA-D627B0A2C0C9}" type="datetimeFigureOut">
              <a:rPr lang="zh-CN" altLang="en-US" smtClean="0"/>
              <a:t>2023-06-07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461CF1-3F95-EE7E-5A92-5C823D9B4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D803E1-5947-D4EA-9071-78386BFA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D4F2-0A24-463B-A708-F93BF47AA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67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4D9730-46A8-F7B6-0E8B-5A04A871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76A189-B352-9B05-E06D-EE1A8279C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519BC-1E9A-D66C-C50D-1CB205072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62756-47B5-4472-86FA-D627B0A2C0C9}" type="datetimeFigureOut">
              <a:rPr lang="zh-CN" altLang="en-US" smtClean="0"/>
              <a:t>2023-06-07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C83FE4-D43F-AC51-B63B-7B61B6D46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8082B-33C5-F361-5DE7-F91A691FC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2D4F2-0A24-463B-A708-F93BF47AA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06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0D2EE-5E42-4C74-BD66-3934CD038B3B}" type="datetime1">
              <a:rPr lang="zh-CN" altLang="en-US" smtClean="0"/>
              <a:t>2023-06-07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A9D17-A0D3-409F-BFF9-E5BAE63FE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20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100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4284" y="2989671"/>
            <a:ext cx="10686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200" normalizeH="0" baseline="0" noProof="0" dirty="0">
                <a:ln>
                  <a:noFill/>
                </a:ln>
                <a:solidFill>
                  <a:srgbClr val="94070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中国女子电竞画像研究</a:t>
            </a:r>
            <a:r>
              <a:rPr kumimoji="0" lang="en-US" altLang="zh-CN" sz="5400" b="1" i="0" u="none" strike="noStrike" kern="1200" cap="none" spc="200" normalizeH="0" baseline="0" noProof="0" dirty="0">
                <a:ln>
                  <a:noFill/>
                </a:ln>
                <a:solidFill>
                  <a:srgbClr val="94070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5400" b="1" i="0" u="none" strike="noStrike" kern="1200" cap="none" spc="200" normalizeH="0" baseline="0" noProof="0" dirty="0">
                <a:ln>
                  <a:noFill/>
                </a:ln>
                <a:solidFill>
                  <a:srgbClr val="94070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研究计划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805340" y="3936910"/>
            <a:ext cx="199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pc="200" dirty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汇报人：闫羽曼</a:t>
            </a:r>
            <a:endParaRPr kumimoji="0" lang="zh-CN" altLang="en-US" sz="1800" b="0" i="0" u="none" strike="noStrike" kern="1200" cap="none" spc="20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70" name="图片 69" descr="黑白色的标志&#10;&#10;中度可信度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04" y="1843756"/>
            <a:ext cx="3238282" cy="9121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33052D1-CACA-2CAD-A19D-CB407CA0CCF0}"/>
              </a:ext>
            </a:extLst>
          </p:cNvPr>
          <p:cNvCxnSpPr/>
          <p:nvPr/>
        </p:nvCxnSpPr>
        <p:spPr>
          <a:xfrm>
            <a:off x="528706" y="867990"/>
            <a:ext cx="589713" cy="0"/>
          </a:xfrm>
          <a:prstGeom prst="line">
            <a:avLst/>
          </a:prstGeom>
          <a:noFill/>
          <a:ln w="38100" cap="flat" cmpd="sng" algn="ctr">
            <a:solidFill>
              <a:srgbClr val="94070A"/>
            </a:solidFill>
            <a:prstDash val="solid"/>
            <a:miter lim="800000"/>
          </a:ln>
          <a:effectLst/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1F7D2B9-0715-AE1D-0E13-BB4399212848}"/>
              </a:ext>
            </a:extLst>
          </p:cNvPr>
          <p:cNvSpPr txBox="1"/>
          <p:nvPr/>
        </p:nvSpPr>
        <p:spPr>
          <a:xfrm>
            <a:off x="452512" y="300592"/>
            <a:ext cx="4606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94070A"/>
                </a:solidFill>
                <a:latin typeface="微软雅黑"/>
                <a:ea typeface="微软雅黑"/>
              </a:rPr>
              <a:t>研究的目的和意义</a:t>
            </a:r>
          </a:p>
        </p:txBody>
      </p:sp>
      <p:pic>
        <p:nvPicPr>
          <p:cNvPr id="9" name="图片 8" descr="黑白色的标志&#10;&#10;中度可信度描述已自动生成">
            <a:extLst>
              <a:ext uri="{FF2B5EF4-FFF2-40B4-BE49-F238E27FC236}">
                <a16:creationId xmlns:a16="http://schemas.microsoft.com/office/drawing/2014/main" id="{89C0A0DC-8492-65DE-87E8-8165F5251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81" y="329205"/>
            <a:ext cx="1322213" cy="37245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B984ADA-B44B-3FAA-49C1-A2BB1E7E8CF8}"/>
              </a:ext>
            </a:extLst>
          </p:cNvPr>
          <p:cNvSpPr txBox="1"/>
          <p:nvPr/>
        </p:nvSpPr>
        <p:spPr>
          <a:xfrm>
            <a:off x="416894" y="3429000"/>
            <a:ext cx="11010637" cy="2813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i="0" dirty="0">
                <a:solidFill>
                  <a:srgbClr val="94070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：电子竞技在全球广泛开展，研究选手成为共识</a:t>
            </a:r>
          </a:p>
          <a:p>
            <a:pPr>
              <a:lnSpc>
                <a:spcPct val="150000"/>
              </a:lnSpc>
            </a:pPr>
            <a:endParaRPr lang="en-US" altLang="zh-CN" sz="1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近年来，电子竞技运动在全世界普遍迅速发展，其对经济和社会的影响不容忽视，更是获得了国际体育治理体系的高度关注。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2019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12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国际奥委会发布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第八届奥林匹克峰会宣言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宣称：模拟传统体育项目的电子游戏与传统体育活动有着很好的合作潜力，且在目前阶段，应更多关注选手和玩家。国际奥委会也乘机向各国学者发出邀约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共同研究电竞课题，关注各个级别电竞选手职业生涯获得支持与发展的情况。本研究关注女子电竞职业选手的社会角色或角色冲突， 既符合国际学界的一般趋势，也是使电子竞技进一步纳入既有体育项目体系的重要基础。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23B1E8-9C9C-70BA-7F12-1A52B1DC1178}"/>
              </a:ext>
            </a:extLst>
          </p:cNvPr>
          <p:cNvSpPr txBox="1"/>
          <p:nvPr/>
        </p:nvSpPr>
        <p:spPr>
          <a:xfrm>
            <a:off x="416895" y="1169557"/>
            <a:ext cx="11010637" cy="2582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i="0" dirty="0">
                <a:solidFill>
                  <a:srgbClr val="94070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研究目的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：探究女性电竞职业选手的社会角色或角色冲突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在目前的中国，女性电竞职业选手是怎样的群体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?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她们是怎样生存的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女子电竞职业选手对电子竞技的主体感受是什么？</a:t>
            </a:r>
          </a:p>
          <a:p>
            <a:pPr>
              <a:lnSpc>
                <a:spcPct val="150000"/>
              </a:lnSpc>
            </a:pP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是否能够描绘她们最典型的精神形象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zh-CN" sz="18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8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59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725CE8D-2F1C-CBAE-7EE4-E21D783C3695}"/>
              </a:ext>
            </a:extLst>
          </p:cNvPr>
          <p:cNvCxnSpPr/>
          <p:nvPr/>
        </p:nvCxnSpPr>
        <p:spPr>
          <a:xfrm>
            <a:off x="528706" y="867990"/>
            <a:ext cx="589713" cy="0"/>
          </a:xfrm>
          <a:prstGeom prst="line">
            <a:avLst/>
          </a:prstGeom>
          <a:noFill/>
          <a:ln w="38100" cap="flat" cmpd="sng" algn="ctr">
            <a:solidFill>
              <a:srgbClr val="94070A"/>
            </a:solidFill>
            <a:prstDash val="solid"/>
            <a:miter lim="800000"/>
          </a:ln>
          <a:effectLst/>
        </p:spPr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6F2E79E-5C91-989C-ED50-E010C4971429}"/>
              </a:ext>
            </a:extLst>
          </p:cNvPr>
          <p:cNvSpPr txBox="1"/>
          <p:nvPr/>
        </p:nvSpPr>
        <p:spPr>
          <a:xfrm>
            <a:off x="452512" y="300592"/>
            <a:ext cx="4606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94070A"/>
                </a:solidFill>
                <a:latin typeface="微软雅黑"/>
                <a:ea typeface="微软雅黑"/>
              </a:rPr>
              <a:t>文献综述</a:t>
            </a:r>
          </a:p>
        </p:txBody>
      </p:sp>
      <p:pic>
        <p:nvPicPr>
          <p:cNvPr id="6" name="图片 5" descr="黑白色的标志&#10;&#10;中度可信度描述已自动生成">
            <a:extLst>
              <a:ext uri="{FF2B5EF4-FFF2-40B4-BE49-F238E27FC236}">
                <a16:creationId xmlns:a16="http://schemas.microsoft.com/office/drawing/2014/main" id="{D027FAD4-2E85-3FD4-F07A-3C5366401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81" y="329205"/>
            <a:ext cx="1322213" cy="37245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7ED9600-03A4-A095-EC60-7FA4F1B2805C}"/>
              </a:ext>
            </a:extLst>
          </p:cNvPr>
          <p:cNvSpPr txBox="1"/>
          <p:nvPr/>
        </p:nvSpPr>
        <p:spPr>
          <a:xfrm>
            <a:off x="273181" y="973724"/>
            <a:ext cx="11305015" cy="5594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9407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社会角色在体育领域的相关研究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社会角色是社会学的经典概念， 根据理论创始人米德的解释， 社会角色是与大众期望相关的一整套行为、 义务和权利（米德，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）。任何人都在社会之中扮演着各类角色， 参与社会实践就意味着按照社会角色的规范进行互动。 运动员本身就是一种社会角色，展开对运动员的社会行为与期望的研究， 有助于理解其行动逻辑与规范。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有关社会角色的研究， 较为有代表性的包括：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付皆（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探讨了篮球运动员的运动角色特征， 虽然是根据场上不同的位置提出的比赛中的角色， 但是引用了组织行为学角色模糊、 角色冲突的概念， 具有创新和启发性；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宋铁男（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归纳了运动员社会角色扮演冲突的类型及其主要特征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分析了运动员（退役） 角色转换的方式；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项蔓（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关注了运动员退役导致的角色行为模式变化， 通过观察和访谈了解影响角色转换的主要因素，认为运动成绩依然在影响因素中占据最主导地位；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於振鹏、李江、何满龙（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讨论了媒介环境下的体育明星“人设” 的社会角色生成与崩塌的逻辑，分析了消费社会中体育明星媒介形象背后的资本主导；杨雪（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分析了重竞技女运动员“女性” 和“运动员”两种角色的扮演， 肯定了运动项目对女性角色的多元建构和打破刻板印象的积极作用。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不过， 目前针对电子竞技选手的社会角色研究还十分少见， 仅有郎玥（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认为电竞选手具有“献祭者” 的从业冲动，这一从业冲动构成了运动员、青少年、从业者与明星等各类社会角色的“底色”，从而使电竞选手同其他项目运动员具有显著差异。</a:t>
            </a:r>
          </a:p>
        </p:txBody>
      </p:sp>
    </p:spTree>
    <p:extLst>
      <p:ext uri="{BB962C8B-B14F-4D97-AF65-F5344CB8AC3E}">
        <p14:creationId xmlns:p14="http://schemas.microsoft.com/office/powerpoint/2010/main" val="234307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3E90D00-5037-B2E7-C1D6-7E9B455D1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814" y="3272265"/>
            <a:ext cx="7068371" cy="2649265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725CE8D-2F1C-CBAE-7EE4-E21D783C3695}"/>
              </a:ext>
            </a:extLst>
          </p:cNvPr>
          <p:cNvCxnSpPr/>
          <p:nvPr/>
        </p:nvCxnSpPr>
        <p:spPr>
          <a:xfrm>
            <a:off x="528706" y="867990"/>
            <a:ext cx="589713" cy="0"/>
          </a:xfrm>
          <a:prstGeom prst="line">
            <a:avLst/>
          </a:prstGeom>
          <a:noFill/>
          <a:ln w="38100" cap="flat" cmpd="sng" algn="ctr">
            <a:solidFill>
              <a:srgbClr val="94070A"/>
            </a:solidFill>
            <a:prstDash val="solid"/>
            <a:miter lim="800000"/>
          </a:ln>
          <a:effectLst/>
        </p:spPr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6F2E79E-5C91-989C-ED50-E010C4971429}"/>
              </a:ext>
            </a:extLst>
          </p:cNvPr>
          <p:cNvSpPr txBox="1"/>
          <p:nvPr/>
        </p:nvSpPr>
        <p:spPr>
          <a:xfrm>
            <a:off x="452512" y="300592"/>
            <a:ext cx="5998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94070A"/>
                </a:solidFill>
                <a:latin typeface="微软雅黑"/>
                <a:ea typeface="微软雅黑"/>
              </a:rPr>
              <a:t>研究方法（样本选取策略</a:t>
            </a:r>
            <a:r>
              <a:rPr lang="en-US" altLang="zh-CN" sz="2400" b="1" dirty="0">
                <a:solidFill>
                  <a:srgbClr val="94070A"/>
                </a:solidFill>
                <a:latin typeface="微软雅黑"/>
                <a:ea typeface="微软雅黑"/>
              </a:rPr>
              <a:t>+</a:t>
            </a:r>
            <a:r>
              <a:rPr lang="zh-CN" altLang="en-US" sz="2400" b="1" dirty="0">
                <a:solidFill>
                  <a:srgbClr val="94070A"/>
                </a:solidFill>
                <a:latin typeface="微软雅黑"/>
                <a:ea typeface="微软雅黑"/>
              </a:rPr>
              <a:t>资料采集方法）</a:t>
            </a:r>
          </a:p>
        </p:txBody>
      </p:sp>
      <p:pic>
        <p:nvPicPr>
          <p:cNvPr id="6" name="图片 5" descr="黑白色的标志&#10;&#10;中度可信度描述已自动生成">
            <a:extLst>
              <a:ext uri="{FF2B5EF4-FFF2-40B4-BE49-F238E27FC236}">
                <a16:creationId xmlns:a16="http://schemas.microsoft.com/office/drawing/2014/main" id="{D027FAD4-2E85-3FD4-F07A-3C5366401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81" y="329205"/>
            <a:ext cx="1322213" cy="37245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FF26CDC-E948-7C12-F909-8AD4052741C0}"/>
              </a:ext>
            </a:extLst>
          </p:cNvPr>
          <p:cNvSpPr txBox="1"/>
          <p:nvPr/>
        </p:nvSpPr>
        <p:spPr>
          <a:xfrm>
            <a:off x="296393" y="867990"/>
            <a:ext cx="12019630" cy="5721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研究方法的选择：质性研究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方法学传统：借鉴扎根理论概念生成的方法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样本选取策略：目的抽样（按照研究的目的抽取能够为研究问题提供最大信息量的研究对象（陈向明））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一、典型性与代表性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二、入行时间的长与短，在职业生涯不同时期选手有相同与相异的想法；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三、水平的高与低，这可能对他们的行业满意度、对自己投身职业的评价、信心、态度等有直接关系；</a:t>
            </a:r>
          </a:p>
          <a:p>
            <a:pPr indent="457200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方法：访谈法（非正式的对话访谈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一般性访谈导引法）每位访谈对象均录音（会提前向访谈对象说明）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数据来源：直接分析访谈到的一手资料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789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4659C24-6E89-2E5A-1C57-D1F174C36AF4}"/>
              </a:ext>
            </a:extLst>
          </p:cNvPr>
          <p:cNvCxnSpPr/>
          <p:nvPr/>
        </p:nvCxnSpPr>
        <p:spPr>
          <a:xfrm>
            <a:off x="528706" y="867990"/>
            <a:ext cx="589713" cy="0"/>
          </a:xfrm>
          <a:prstGeom prst="line">
            <a:avLst/>
          </a:prstGeom>
          <a:noFill/>
          <a:ln w="38100" cap="flat" cmpd="sng" algn="ctr">
            <a:solidFill>
              <a:srgbClr val="94070A"/>
            </a:solidFill>
            <a:prstDash val="solid"/>
            <a:miter lim="800000"/>
          </a:ln>
          <a:effectLst/>
        </p:spPr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2E5C2A8D-77F5-8771-F671-D3C0B0F24865}"/>
              </a:ext>
            </a:extLst>
          </p:cNvPr>
          <p:cNvSpPr txBox="1"/>
          <p:nvPr/>
        </p:nvSpPr>
        <p:spPr>
          <a:xfrm>
            <a:off x="452512" y="300592"/>
            <a:ext cx="4606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94070A"/>
                </a:solidFill>
                <a:latin typeface="微软雅黑"/>
                <a:ea typeface="微软雅黑"/>
              </a:rPr>
              <a:t>预期结果</a:t>
            </a:r>
          </a:p>
        </p:txBody>
      </p:sp>
      <p:pic>
        <p:nvPicPr>
          <p:cNvPr id="6" name="图片 5" descr="黑白色的标志&#10;&#10;中度可信度描述已自动生成">
            <a:extLst>
              <a:ext uri="{FF2B5EF4-FFF2-40B4-BE49-F238E27FC236}">
                <a16:creationId xmlns:a16="http://schemas.microsoft.com/office/drawing/2014/main" id="{B5351732-34DC-6795-46B1-F210DC5ED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81" y="329205"/>
            <a:ext cx="1322213" cy="37245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1D59F17-51DA-450E-F724-D9BE0CD433EE}"/>
              </a:ext>
            </a:extLst>
          </p:cNvPr>
          <p:cNvSpPr txBox="1"/>
          <p:nvPr/>
        </p:nvSpPr>
        <p:spPr>
          <a:xfrm>
            <a:off x="954398" y="1835106"/>
            <a:ext cx="10283203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zh-CN" altLang="en-US" b="1" dirty="0">
                <a:solidFill>
                  <a:srgbClr val="9407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b="1" dirty="0">
                <a:solidFill>
                  <a:srgbClr val="9407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的方式呈现对中国女子电竞职业选手的画像进行描摹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时间线：入行前（家庭对其的影响、其个人的职业选择）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入行后（是否符合预期、是否有职业倦怠等）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场景式：几个场景中的画像（</a:t>
            </a:r>
            <a:r>
              <a:rPr lang="zh-CN" altLang="en-US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日常生活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社会认知</a:t>
            </a:r>
            <a:r>
              <a:rPr lang="en-US" altLang="zh-CN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社会人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（隐形人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标签人））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核心类属：歧视、压力来源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6638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北京大学-红色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4070A"/>
      </a:accent1>
      <a:accent2>
        <a:srgbClr val="D7C8B5"/>
      </a:accent2>
      <a:accent3>
        <a:srgbClr val="A5A5A5"/>
      </a:accent3>
      <a:accent4>
        <a:srgbClr val="0B4065"/>
      </a:accent4>
      <a:accent5>
        <a:srgbClr val="5B9BD5"/>
      </a:accent5>
      <a:accent6>
        <a:srgbClr val="70AD47"/>
      </a:accent6>
      <a:hlink>
        <a:srgbClr val="94070A"/>
      </a:hlink>
      <a:folHlink>
        <a:srgbClr val="954F72"/>
      </a:folHlink>
    </a:clrScheme>
    <a:fontScheme name="loawae3m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841</Words>
  <Application>Microsoft Office PowerPoint</Application>
  <PresentationFormat>宽屏</PresentationFormat>
  <Paragraphs>44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微软雅黑</vt:lpstr>
      <vt:lpstr>微软雅黑 Light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羽曼 闫</dc:creator>
  <cp:lastModifiedBy>羽曼 闫</cp:lastModifiedBy>
  <cp:revision>12</cp:revision>
  <dcterms:created xsi:type="dcterms:W3CDTF">2023-06-05T02:07:50Z</dcterms:created>
  <dcterms:modified xsi:type="dcterms:W3CDTF">2023-06-06T20:20:44Z</dcterms:modified>
</cp:coreProperties>
</file>