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5" r:id="rId5"/>
    <p:sldId id="266" r:id="rId6"/>
    <p:sldId id="258" r:id="rId7"/>
    <p:sldId id="264" r:id="rId8"/>
    <p:sldId id="259" r:id="rId9"/>
    <p:sldId id="26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77"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DB88D-52AA-427C-A7F9-2F63A04DAF8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B7BB59-C220-4848-996F-9301567591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4C8C8E-F9F7-4229-A53E-29D2B1CC07FA}"/>
              </a:ext>
            </a:extLst>
          </p:cNvPr>
          <p:cNvSpPr>
            <a:spLocks noGrp="1"/>
          </p:cNvSpPr>
          <p:nvPr>
            <p:ph type="dt" sz="half" idx="10"/>
          </p:nvPr>
        </p:nvSpPr>
        <p:spPr/>
        <p:txBody>
          <a:bodyPr/>
          <a:lstStyle/>
          <a:p>
            <a:fld id="{44D7908F-3EA5-4FE0-B7F1-314DD0374B64}" type="datetimeFigureOut">
              <a:rPr lang="zh-CN" altLang="en-US" smtClean="0"/>
              <a:t>2023-06-07</a:t>
            </a:fld>
            <a:endParaRPr lang="zh-CN" altLang="en-US"/>
          </a:p>
        </p:txBody>
      </p:sp>
      <p:sp>
        <p:nvSpPr>
          <p:cNvPr id="5" name="页脚占位符 4">
            <a:extLst>
              <a:ext uri="{FF2B5EF4-FFF2-40B4-BE49-F238E27FC236}">
                <a16:creationId xmlns:a16="http://schemas.microsoft.com/office/drawing/2014/main" id="{708D6541-BD99-4041-BF1A-35E1CCDA2C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4A0568-B581-40D6-B0D8-751A275554CF}"/>
              </a:ext>
            </a:extLst>
          </p:cNvPr>
          <p:cNvSpPr>
            <a:spLocks noGrp="1"/>
          </p:cNvSpPr>
          <p:nvPr>
            <p:ph type="sldNum" sz="quarter" idx="12"/>
          </p:nvPr>
        </p:nvSpPr>
        <p:spPr/>
        <p:txBody>
          <a:bodyPr/>
          <a:lstStyle/>
          <a:p>
            <a:fld id="{D55D041F-DE59-4BE4-8416-CC6561F809E3}" type="slidenum">
              <a:rPr lang="zh-CN" altLang="en-US" smtClean="0"/>
              <a:t>‹#›</a:t>
            </a:fld>
            <a:endParaRPr lang="zh-CN" altLang="en-US"/>
          </a:p>
        </p:txBody>
      </p:sp>
    </p:spTree>
    <p:extLst>
      <p:ext uri="{BB962C8B-B14F-4D97-AF65-F5344CB8AC3E}">
        <p14:creationId xmlns:p14="http://schemas.microsoft.com/office/powerpoint/2010/main" val="86086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64192-5E24-4FCF-A6F5-11AC76E9F5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44E3DC-36AD-40BF-99E3-5B743C14CB9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2D5FAF-C4C3-45A1-85D3-8026FFE67607}"/>
              </a:ext>
            </a:extLst>
          </p:cNvPr>
          <p:cNvSpPr>
            <a:spLocks noGrp="1"/>
          </p:cNvSpPr>
          <p:nvPr>
            <p:ph type="dt" sz="half" idx="10"/>
          </p:nvPr>
        </p:nvSpPr>
        <p:spPr/>
        <p:txBody>
          <a:bodyPr/>
          <a:lstStyle/>
          <a:p>
            <a:fld id="{44D7908F-3EA5-4FE0-B7F1-314DD0374B64}" type="datetimeFigureOut">
              <a:rPr lang="zh-CN" altLang="en-US" smtClean="0"/>
              <a:t>2023-06-07</a:t>
            </a:fld>
            <a:endParaRPr lang="zh-CN" altLang="en-US"/>
          </a:p>
        </p:txBody>
      </p:sp>
      <p:sp>
        <p:nvSpPr>
          <p:cNvPr id="5" name="页脚占位符 4">
            <a:extLst>
              <a:ext uri="{FF2B5EF4-FFF2-40B4-BE49-F238E27FC236}">
                <a16:creationId xmlns:a16="http://schemas.microsoft.com/office/drawing/2014/main" id="{040DBCC4-4160-4C4F-91CF-9B92CE8BA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64ED67-5CD7-4F42-8A3E-AE7D32A4DFED}"/>
              </a:ext>
            </a:extLst>
          </p:cNvPr>
          <p:cNvSpPr>
            <a:spLocks noGrp="1"/>
          </p:cNvSpPr>
          <p:nvPr>
            <p:ph type="sldNum" sz="quarter" idx="12"/>
          </p:nvPr>
        </p:nvSpPr>
        <p:spPr/>
        <p:txBody>
          <a:bodyPr/>
          <a:lstStyle/>
          <a:p>
            <a:fld id="{D55D041F-DE59-4BE4-8416-CC6561F809E3}" type="slidenum">
              <a:rPr lang="zh-CN" altLang="en-US" smtClean="0"/>
              <a:t>‹#›</a:t>
            </a:fld>
            <a:endParaRPr lang="zh-CN" altLang="en-US"/>
          </a:p>
        </p:txBody>
      </p:sp>
    </p:spTree>
    <p:extLst>
      <p:ext uri="{BB962C8B-B14F-4D97-AF65-F5344CB8AC3E}">
        <p14:creationId xmlns:p14="http://schemas.microsoft.com/office/powerpoint/2010/main" val="23597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E9426D4-1349-4845-8448-7195F15A022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23BE35-60DD-46E9-AEFB-45A19881358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76B36D-00FB-436D-8B5A-577036D47454}"/>
              </a:ext>
            </a:extLst>
          </p:cNvPr>
          <p:cNvSpPr>
            <a:spLocks noGrp="1"/>
          </p:cNvSpPr>
          <p:nvPr>
            <p:ph type="dt" sz="half" idx="10"/>
          </p:nvPr>
        </p:nvSpPr>
        <p:spPr/>
        <p:txBody>
          <a:bodyPr/>
          <a:lstStyle/>
          <a:p>
            <a:fld id="{44D7908F-3EA5-4FE0-B7F1-314DD0374B64}" type="datetimeFigureOut">
              <a:rPr lang="zh-CN" altLang="en-US" smtClean="0"/>
              <a:t>2023-06-07</a:t>
            </a:fld>
            <a:endParaRPr lang="zh-CN" altLang="en-US"/>
          </a:p>
        </p:txBody>
      </p:sp>
      <p:sp>
        <p:nvSpPr>
          <p:cNvPr id="5" name="页脚占位符 4">
            <a:extLst>
              <a:ext uri="{FF2B5EF4-FFF2-40B4-BE49-F238E27FC236}">
                <a16:creationId xmlns:a16="http://schemas.microsoft.com/office/drawing/2014/main" id="{DE5A1A1E-F6EC-4324-BED1-0C8817388C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FD8BC-30F4-4A08-B518-915FF981AD8E}"/>
              </a:ext>
            </a:extLst>
          </p:cNvPr>
          <p:cNvSpPr>
            <a:spLocks noGrp="1"/>
          </p:cNvSpPr>
          <p:nvPr>
            <p:ph type="sldNum" sz="quarter" idx="12"/>
          </p:nvPr>
        </p:nvSpPr>
        <p:spPr/>
        <p:txBody>
          <a:bodyPr/>
          <a:lstStyle/>
          <a:p>
            <a:fld id="{D55D041F-DE59-4BE4-8416-CC6561F809E3}" type="slidenum">
              <a:rPr lang="zh-CN" altLang="en-US" smtClean="0"/>
              <a:t>‹#›</a:t>
            </a:fld>
            <a:endParaRPr lang="zh-CN" altLang="en-US"/>
          </a:p>
        </p:txBody>
      </p:sp>
    </p:spTree>
    <p:extLst>
      <p:ext uri="{BB962C8B-B14F-4D97-AF65-F5344CB8AC3E}">
        <p14:creationId xmlns:p14="http://schemas.microsoft.com/office/powerpoint/2010/main" val="310658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126C9-193D-4FBF-A5A8-6F20DCEF26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925305-F890-4E72-B184-FDCC2C42A2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8A56BB-C31B-412A-AE9C-DC86EA6B3149}"/>
              </a:ext>
            </a:extLst>
          </p:cNvPr>
          <p:cNvSpPr>
            <a:spLocks noGrp="1"/>
          </p:cNvSpPr>
          <p:nvPr>
            <p:ph type="dt" sz="half" idx="10"/>
          </p:nvPr>
        </p:nvSpPr>
        <p:spPr/>
        <p:txBody>
          <a:bodyPr/>
          <a:lstStyle/>
          <a:p>
            <a:fld id="{44D7908F-3EA5-4FE0-B7F1-314DD0374B64}" type="datetimeFigureOut">
              <a:rPr lang="zh-CN" altLang="en-US" smtClean="0"/>
              <a:t>2023-06-07</a:t>
            </a:fld>
            <a:endParaRPr lang="zh-CN" altLang="en-US"/>
          </a:p>
        </p:txBody>
      </p:sp>
      <p:sp>
        <p:nvSpPr>
          <p:cNvPr id="5" name="页脚占位符 4">
            <a:extLst>
              <a:ext uri="{FF2B5EF4-FFF2-40B4-BE49-F238E27FC236}">
                <a16:creationId xmlns:a16="http://schemas.microsoft.com/office/drawing/2014/main" id="{091189D1-0799-4017-BDDE-50DD9C82F6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AB4077-5146-4C71-9F0F-3DBCFD916BE2}"/>
              </a:ext>
            </a:extLst>
          </p:cNvPr>
          <p:cNvSpPr>
            <a:spLocks noGrp="1"/>
          </p:cNvSpPr>
          <p:nvPr>
            <p:ph type="sldNum" sz="quarter" idx="12"/>
          </p:nvPr>
        </p:nvSpPr>
        <p:spPr/>
        <p:txBody>
          <a:bodyPr/>
          <a:lstStyle/>
          <a:p>
            <a:fld id="{D55D041F-DE59-4BE4-8416-CC6561F809E3}" type="slidenum">
              <a:rPr lang="zh-CN" altLang="en-US" smtClean="0"/>
              <a:t>‹#›</a:t>
            </a:fld>
            <a:endParaRPr lang="zh-CN" altLang="en-US"/>
          </a:p>
        </p:txBody>
      </p:sp>
    </p:spTree>
    <p:extLst>
      <p:ext uri="{BB962C8B-B14F-4D97-AF65-F5344CB8AC3E}">
        <p14:creationId xmlns:p14="http://schemas.microsoft.com/office/powerpoint/2010/main" val="17525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F5563-E06B-41B4-A67A-BBBDC14AF4F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06D46F-9EAD-4F88-8270-1470A0DA99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F3D4209-DEB7-4EC6-9DCD-993B79D0E87F}"/>
              </a:ext>
            </a:extLst>
          </p:cNvPr>
          <p:cNvSpPr>
            <a:spLocks noGrp="1"/>
          </p:cNvSpPr>
          <p:nvPr>
            <p:ph type="dt" sz="half" idx="10"/>
          </p:nvPr>
        </p:nvSpPr>
        <p:spPr/>
        <p:txBody>
          <a:bodyPr/>
          <a:lstStyle/>
          <a:p>
            <a:fld id="{44D7908F-3EA5-4FE0-B7F1-314DD0374B64}" type="datetimeFigureOut">
              <a:rPr lang="zh-CN" altLang="en-US" smtClean="0"/>
              <a:t>2023-06-07</a:t>
            </a:fld>
            <a:endParaRPr lang="zh-CN" altLang="en-US"/>
          </a:p>
        </p:txBody>
      </p:sp>
      <p:sp>
        <p:nvSpPr>
          <p:cNvPr id="5" name="页脚占位符 4">
            <a:extLst>
              <a:ext uri="{FF2B5EF4-FFF2-40B4-BE49-F238E27FC236}">
                <a16:creationId xmlns:a16="http://schemas.microsoft.com/office/drawing/2014/main" id="{99AD6626-8639-4CD7-A06D-C872781666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C7A8B2-8BDB-40BF-9142-D24EC4E29DE7}"/>
              </a:ext>
            </a:extLst>
          </p:cNvPr>
          <p:cNvSpPr>
            <a:spLocks noGrp="1"/>
          </p:cNvSpPr>
          <p:nvPr>
            <p:ph type="sldNum" sz="quarter" idx="12"/>
          </p:nvPr>
        </p:nvSpPr>
        <p:spPr/>
        <p:txBody>
          <a:bodyPr/>
          <a:lstStyle/>
          <a:p>
            <a:fld id="{D55D041F-DE59-4BE4-8416-CC6561F809E3}" type="slidenum">
              <a:rPr lang="zh-CN" altLang="en-US" smtClean="0"/>
              <a:t>‹#›</a:t>
            </a:fld>
            <a:endParaRPr lang="zh-CN" altLang="en-US"/>
          </a:p>
        </p:txBody>
      </p:sp>
    </p:spTree>
    <p:extLst>
      <p:ext uri="{BB962C8B-B14F-4D97-AF65-F5344CB8AC3E}">
        <p14:creationId xmlns:p14="http://schemas.microsoft.com/office/powerpoint/2010/main" val="308334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8D99E-EFBE-4AD2-8217-DCF4EAE930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BC678B-2A36-4C04-B939-97D1CE1F50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FBA07E-8144-446C-A54A-21DE6D61D9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5565EE5-F073-40B4-9BB0-7D322025136C}"/>
              </a:ext>
            </a:extLst>
          </p:cNvPr>
          <p:cNvSpPr>
            <a:spLocks noGrp="1"/>
          </p:cNvSpPr>
          <p:nvPr>
            <p:ph type="dt" sz="half" idx="10"/>
          </p:nvPr>
        </p:nvSpPr>
        <p:spPr/>
        <p:txBody>
          <a:bodyPr/>
          <a:lstStyle/>
          <a:p>
            <a:fld id="{44D7908F-3EA5-4FE0-B7F1-314DD0374B64}" type="datetimeFigureOut">
              <a:rPr lang="zh-CN" altLang="en-US" smtClean="0"/>
              <a:t>2023-06-07</a:t>
            </a:fld>
            <a:endParaRPr lang="zh-CN" altLang="en-US"/>
          </a:p>
        </p:txBody>
      </p:sp>
      <p:sp>
        <p:nvSpPr>
          <p:cNvPr id="6" name="页脚占位符 5">
            <a:extLst>
              <a:ext uri="{FF2B5EF4-FFF2-40B4-BE49-F238E27FC236}">
                <a16:creationId xmlns:a16="http://schemas.microsoft.com/office/drawing/2014/main" id="{0CEE21ED-EAB5-461F-9747-E29246E0C4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07B93C-26D0-4CFA-AE4F-A0734E7EB497}"/>
              </a:ext>
            </a:extLst>
          </p:cNvPr>
          <p:cNvSpPr>
            <a:spLocks noGrp="1"/>
          </p:cNvSpPr>
          <p:nvPr>
            <p:ph type="sldNum" sz="quarter" idx="12"/>
          </p:nvPr>
        </p:nvSpPr>
        <p:spPr/>
        <p:txBody>
          <a:bodyPr/>
          <a:lstStyle/>
          <a:p>
            <a:fld id="{D55D041F-DE59-4BE4-8416-CC6561F809E3}" type="slidenum">
              <a:rPr lang="zh-CN" altLang="en-US" smtClean="0"/>
              <a:t>‹#›</a:t>
            </a:fld>
            <a:endParaRPr lang="zh-CN" altLang="en-US"/>
          </a:p>
        </p:txBody>
      </p:sp>
    </p:spTree>
    <p:extLst>
      <p:ext uri="{BB962C8B-B14F-4D97-AF65-F5344CB8AC3E}">
        <p14:creationId xmlns:p14="http://schemas.microsoft.com/office/powerpoint/2010/main" val="28458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AA167-3B54-49CB-B988-03D4452C82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ABC4525-E726-494F-89D1-51FCCFE1BE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2DF8D44-E752-4BD1-AD25-E9B89DCFC16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010E002-55EE-4CCF-86F5-E90C03DB11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3B4E22-78B5-4EF2-982B-C949B27EE43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1C10BF8-B384-4E98-9F15-18F5AF9DDE28}"/>
              </a:ext>
            </a:extLst>
          </p:cNvPr>
          <p:cNvSpPr>
            <a:spLocks noGrp="1"/>
          </p:cNvSpPr>
          <p:nvPr>
            <p:ph type="dt" sz="half" idx="10"/>
          </p:nvPr>
        </p:nvSpPr>
        <p:spPr/>
        <p:txBody>
          <a:bodyPr/>
          <a:lstStyle/>
          <a:p>
            <a:fld id="{44D7908F-3EA5-4FE0-B7F1-314DD0374B64}" type="datetimeFigureOut">
              <a:rPr lang="zh-CN" altLang="en-US" smtClean="0"/>
              <a:t>2023-06-07</a:t>
            </a:fld>
            <a:endParaRPr lang="zh-CN" altLang="en-US"/>
          </a:p>
        </p:txBody>
      </p:sp>
      <p:sp>
        <p:nvSpPr>
          <p:cNvPr id="8" name="页脚占位符 7">
            <a:extLst>
              <a:ext uri="{FF2B5EF4-FFF2-40B4-BE49-F238E27FC236}">
                <a16:creationId xmlns:a16="http://schemas.microsoft.com/office/drawing/2014/main" id="{2C141479-F3D6-43E9-8E99-BB507B8852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403930-C8DF-4745-8B2F-4785B6BF9C98}"/>
              </a:ext>
            </a:extLst>
          </p:cNvPr>
          <p:cNvSpPr>
            <a:spLocks noGrp="1"/>
          </p:cNvSpPr>
          <p:nvPr>
            <p:ph type="sldNum" sz="quarter" idx="12"/>
          </p:nvPr>
        </p:nvSpPr>
        <p:spPr/>
        <p:txBody>
          <a:bodyPr/>
          <a:lstStyle/>
          <a:p>
            <a:fld id="{D55D041F-DE59-4BE4-8416-CC6561F809E3}" type="slidenum">
              <a:rPr lang="zh-CN" altLang="en-US" smtClean="0"/>
              <a:t>‹#›</a:t>
            </a:fld>
            <a:endParaRPr lang="zh-CN" altLang="en-US"/>
          </a:p>
        </p:txBody>
      </p:sp>
    </p:spTree>
    <p:extLst>
      <p:ext uri="{BB962C8B-B14F-4D97-AF65-F5344CB8AC3E}">
        <p14:creationId xmlns:p14="http://schemas.microsoft.com/office/powerpoint/2010/main" val="21383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DEB3A-7957-43FE-969E-9AF07DA8C8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51F5FC-0359-456C-96E1-57301E49E250}"/>
              </a:ext>
            </a:extLst>
          </p:cNvPr>
          <p:cNvSpPr>
            <a:spLocks noGrp="1"/>
          </p:cNvSpPr>
          <p:nvPr>
            <p:ph type="dt" sz="half" idx="10"/>
          </p:nvPr>
        </p:nvSpPr>
        <p:spPr/>
        <p:txBody>
          <a:bodyPr/>
          <a:lstStyle/>
          <a:p>
            <a:fld id="{44D7908F-3EA5-4FE0-B7F1-314DD0374B64}" type="datetimeFigureOut">
              <a:rPr lang="zh-CN" altLang="en-US" smtClean="0"/>
              <a:t>2023-06-07</a:t>
            </a:fld>
            <a:endParaRPr lang="zh-CN" altLang="en-US"/>
          </a:p>
        </p:txBody>
      </p:sp>
      <p:sp>
        <p:nvSpPr>
          <p:cNvPr id="4" name="页脚占位符 3">
            <a:extLst>
              <a:ext uri="{FF2B5EF4-FFF2-40B4-BE49-F238E27FC236}">
                <a16:creationId xmlns:a16="http://schemas.microsoft.com/office/drawing/2014/main" id="{AB318E95-F842-4898-924F-AE11EDA085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F7182D-5035-43F1-B8BF-570BD72D01D7}"/>
              </a:ext>
            </a:extLst>
          </p:cNvPr>
          <p:cNvSpPr>
            <a:spLocks noGrp="1"/>
          </p:cNvSpPr>
          <p:nvPr>
            <p:ph type="sldNum" sz="quarter" idx="12"/>
          </p:nvPr>
        </p:nvSpPr>
        <p:spPr/>
        <p:txBody>
          <a:bodyPr/>
          <a:lstStyle/>
          <a:p>
            <a:fld id="{D55D041F-DE59-4BE4-8416-CC6561F809E3}" type="slidenum">
              <a:rPr lang="zh-CN" altLang="en-US" smtClean="0"/>
              <a:t>‹#›</a:t>
            </a:fld>
            <a:endParaRPr lang="zh-CN" altLang="en-US"/>
          </a:p>
        </p:txBody>
      </p:sp>
    </p:spTree>
    <p:extLst>
      <p:ext uri="{BB962C8B-B14F-4D97-AF65-F5344CB8AC3E}">
        <p14:creationId xmlns:p14="http://schemas.microsoft.com/office/powerpoint/2010/main" val="114340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A65CCB-9D54-495D-8FD3-CC79C39C2596}"/>
              </a:ext>
            </a:extLst>
          </p:cNvPr>
          <p:cNvSpPr>
            <a:spLocks noGrp="1"/>
          </p:cNvSpPr>
          <p:nvPr>
            <p:ph type="dt" sz="half" idx="10"/>
          </p:nvPr>
        </p:nvSpPr>
        <p:spPr/>
        <p:txBody>
          <a:bodyPr/>
          <a:lstStyle/>
          <a:p>
            <a:fld id="{44D7908F-3EA5-4FE0-B7F1-314DD0374B64}" type="datetimeFigureOut">
              <a:rPr lang="zh-CN" altLang="en-US" smtClean="0"/>
              <a:t>2023-06-07</a:t>
            </a:fld>
            <a:endParaRPr lang="zh-CN" altLang="en-US"/>
          </a:p>
        </p:txBody>
      </p:sp>
      <p:sp>
        <p:nvSpPr>
          <p:cNvPr id="3" name="页脚占位符 2">
            <a:extLst>
              <a:ext uri="{FF2B5EF4-FFF2-40B4-BE49-F238E27FC236}">
                <a16:creationId xmlns:a16="http://schemas.microsoft.com/office/drawing/2014/main" id="{5AE41176-6C50-4185-AB15-1EDDBC514A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C61CCA-0859-4B89-A596-14D2F2244423}"/>
              </a:ext>
            </a:extLst>
          </p:cNvPr>
          <p:cNvSpPr>
            <a:spLocks noGrp="1"/>
          </p:cNvSpPr>
          <p:nvPr>
            <p:ph type="sldNum" sz="quarter" idx="12"/>
          </p:nvPr>
        </p:nvSpPr>
        <p:spPr/>
        <p:txBody>
          <a:bodyPr/>
          <a:lstStyle/>
          <a:p>
            <a:fld id="{D55D041F-DE59-4BE4-8416-CC6561F809E3}" type="slidenum">
              <a:rPr lang="zh-CN" altLang="en-US" smtClean="0"/>
              <a:t>‹#›</a:t>
            </a:fld>
            <a:endParaRPr lang="zh-CN" altLang="en-US"/>
          </a:p>
        </p:txBody>
      </p:sp>
    </p:spTree>
    <p:extLst>
      <p:ext uri="{BB962C8B-B14F-4D97-AF65-F5344CB8AC3E}">
        <p14:creationId xmlns:p14="http://schemas.microsoft.com/office/powerpoint/2010/main" val="153511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2A818-2544-4CF2-A260-1D66B4CB64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95E7DF-6579-418D-A581-65CC0382B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0549675-9C71-4B3C-8673-CF89CE7C6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DF9476-CF4D-476B-AE92-7A963519DBA0}"/>
              </a:ext>
            </a:extLst>
          </p:cNvPr>
          <p:cNvSpPr>
            <a:spLocks noGrp="1"/>
          </p:cNvSpPr>
          <p:nvPr>
            <p:ph type="dt" sz="half" idx="10"/>
          </p:nvPr>
        </p:nvSpPr>
        <p:spPr/>
        <p:txBody>
          <a:bodyPr/>
          <a:lstStyle/>
          <a:p>
            <a:fld id="{44D7908F-3EA5-4FE0-B7F1-314DD0374B64}" type="datetimeFigureOut">
              <a:rPr lang="zh-CN" altLang="en-US" smtClean="0"/>
              <a:t>2023-06-07</a:t>
            </a:fld>
            <a:endParaRPr lang="zh-CN" altLang="en-US"/>
          </a:p>
        </p:txBody>
      </p:sp>
      <p:sp>
        <p:nvSpPr>
          <p:cNvPr id="6" name="页脚占位符 5">
            <a:extLst>
              <a:ext uri="{FF2B5EF4-FFF2-40B4-BE49-F238E27FC236}">
                <a16:creationId xmlns:a16="http://schemas.microsoft.com/office/drawing/2014/main" id="{4B7D7261-1C28-432F-BB1A-1C87FE22E8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7A315B-3BB3-4F3E-8D40-302312E10412}"/>
              </a:ext>
            </a:extLst>
          </p:cNvPr>
          <p:cNvSpPr>
            <a:spLocks noGrp="1"/>
          </p:cNvSpPr>
          <p:nvPr>
            <p:ph type="sldNum" sz="quarter" idx="12"/>
          </p:nvPr>
        </p:nvSpPr>
        <p:spPr/>
        <p:txBody>
          <a:bodyPr/>
          <a:lstStyle/>
          <a:p>
            <a:fld id="{D55D041F-DE59-4BE4-8416-CC6561F809E3}" type="slidenum">
              <a:rPr lang="zh-CN" altLang="en-US" smtClean="0"/>
              <a:t>‹#›</a:t>
            </a:fld>
            <a:endParaRPr lang="zh-CN" altLang="en-US"/>
          </a:p>
        </p:txBody>
      </p:sp>
    </p:spTree>
    <p:extLst>
      <p:ext uri="{BB962C8B-B14F-4D97-AF65-F5344CB8AC3E}">
        <p14:creationId xmlns:p14="http://schemas.microsoft.com/office/powerpoint/2010/main" val="884300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D11D0-A435-42FD-A201-073ED8C5EB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0E29DB7-6BEB-4AE3-A442-5D1A1F848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7AD456-57F1-4835-992A-A668B0ACE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4C26F7-7A72-4DE0-BA6E-05B5EEDB47A0}"/>
              </a:ext>
            </a:extLst>
          </p:cNvPr>
          <p:cNvSpPr>
            <a:spLocks noGrp="1"/>
          </p:cNvSpPr>
          <p:nvPr>
            <p:ph type="dt" sz="half" idx="10"/>
          </p:nvPr>
        </p:nvSpPr>
        <p:spPr/>
        <p:txBody>
          <a:bodyPr/>
          <a:lstStyle/>
          <a:p>
            <a:fld id="{44D7908F-3EA5-4FE0-B7F1-314DD0374B64}" type="datetimeFigureOut">
              <a:rPr lang="zh-CN" altLang="en-US" smtClean="0"/>
              <a:t>2023-06-07</a:t>
            </a:fld>
            <a:endParaRPr lang="zh-CN" altLang="en-US"/>
          </a:p>
        </p:txBody>
      </p:sp>
      <p:sp>
        <p:nvSpPr>
          <p:cNvPr id="6" name="页脚占位符 5">
            <a:extLst>
              <a:ext uri="{FF2B5EF4-FFF2-40B4-BE49-F238E27FC236}">
                <a16:creationId xmlns:a16="http://schemas.microsoft.com/office/drawing/2014/main" id="{A6EAD1FB-9CB3-4BC1-A9A2-21627A6E4F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96893F-5D86-4F79-81F3-872258964F89}"/>
              </a:ext>
            </a:extLst>
          </p:cNvPr>
          <p:cNvSpPr>
            <a:spLocks noGrp="1"/>
          </p:cNvSpPr>
          <p:nvPr>
            <p:ph type="sldNum" sz="quarter" idx="12"/>
          </p:nvPr>
        </p:nvSpPr>
        <p:spPr/>
        <p:txBody>
          <a:bodyPr/>
          <a:lstStyle/>
          <a:p>
            <a:fld id="{D55D041F-DE59-4BE4-8416-CC6561F809E3}" type="slidenum">
              <a:rPr lang="zh-CN" altLang="en-US" smtClean="0"/>
              <a:t>‹#›</a:t>
            </a:fld>
            <a:endParaRPr lang="zh-CN" altLang="en-US"/>
          </a:p>
        </p:txBody>
      </p:sp>
    </p:spTree>
    <p:extLst>
      <p:ext uri="{BB962C8B-B14F-4D97-AF65-F5344CB8AC3E}">
        <p14:creationId xmlns:p14="http://schemas.microsoft.com/office/powerpoint/2010/main" val="67852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BC85C1-CF09-46E5-A69A-0D6EBC0AE4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60227B9-46D6-432E-9F30-D5A18D1BF0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D391D1-E3DC-439C-840B-17D85244B8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7908F-3EA5-4FE0-B7F1-314DD0374B64}" type="datetimeFigureOut">
              <a:rPr lang="zh-CN" altLang="en-US" smtClean="0"/>
              <a:t>2023-06-07</a:t>
            </a:fld>
            <a:endParaRPr lang="zh-CN" altLang="en-US"/>
          </a:p>
        </p:txBody>
      </p:sp>
      <p:sp>
        <p:nvSpPr>
          <p:cNvPr id="5" name="页脚占位符 4">
            <a:extLst>
              <a:ext uri="{FF2B5EF4-FFF2-40B4-BE49-F238E27FC236}">
                <a16:creationId xmlns:a16="http://schemas.microsoft.com/office/drawing/2014/main" id="{4E6C54C3-A557-495A-872B-80B666016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47DB01D-9370-470D-982C-71B7C6BAD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D041F-DE59-4BE4-8416-CC6561F809E3}" type="slidenum">
              <a:rPr lang="zh-CN" altLang="en-US" smtClean="0"/>
              <a:t>‹#›</a:t>
            </a:fld>
            <a:endParaRPr lang="zh-CN" altLang="en-US"/>
          </a:p>
        </p:txBody>
      </p:sp>
    </p:spTree>
    <p:extLst>
      <p:ext uri="{BB962C8B-B14F-4D97-AF65-F5344CB8AC3E}">
        <p14:creationId xmlns:p14="http://schemas.microsoft.com/office/powerpoint/2010/main" val="2858133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A6943-1743-4997-8B1F-25DB48211EEF}"/>
              </a:ext>
            </a:extLst>
          </p:cNvPr>
          <p:cNvSpPr>
            <a:spLocks noGrp="1"/>
          </p:cNvSpPr>
          <p:nvPr>
            <p:ph type="ctrTitle"/>
          </p:nvPr>
        </p:nvSpPr>
        <p:spPr/>
        <p:txBody>
          <a:bodyPr>
            <a:normAutofit/>
          </a:bodyPr>
          <a:lstStyle/>
          <a:p>
            <a:r>
              <a:rPr lang="zh-CN" altLang="en-US" sz="4800" dirty="0"/>
              <a:t>高校高水平运动队的应然与实然</a:t>
            </a:r>
            <a:br>
              <a:rPr lang="en-US" altLang="zh-CN" sz="4800" dirty="0"/>
            </a:br>
            <a:r>
              <a:rPr lang="en-US" altLang="zh-CN" sz="4800" dirty="0"/>
              <a:t>-</a:t>
            </a:r>
            <a:r>
              <a:rPr lang="zh-CN" altLang="en-US" sz="4800" dirty="0"/>
              <a:t>以击剑项目为例</a:t>
            </a:r>
          </a:p>
        </p:txBody>
      </p:sp>
      <p:sp>
        <p:nvSpPr>
          <p:cNvPr id="3" name="副标题 2">
            <a:extLst>
              <a:ext uri="{FF2B5EF4-FFF2-40B4-BE49-F238E27FC236}">
                <a16:creationId xmlns:a16="http://schemas.microsoft.com/office/drawing/2014/main" id="{DD116434-6C1C-445B-8934-33F51949F07C}"/>
              </a:ext>
            </a:extLst>
          </p:cNvPr>
          <p:cNvSpPr>
            <a:spLocks noGrp="1"/>
          </p:cNvSpPr>
          <p:nvPr>
            <p:ph type="subTitle" idx="1"/>
          </p:nvPr>
        </p:nvSpPr>
        <p:spPr>
          <a:xfrm>
            <a:off x="1524000" y="5112786"/>
            <a:ext cx="9144000" cy="1655762"/>
          </a:xfrm>
        </p:spPr>
        <p:txBody>
          <a:bodyPr/>
          <a:lstStyle/>
          <a:p>
            <a:r>
              <a:rPr lang="zh-CN" altLang="en-US" dirty="0"/>
              <a:t>陈泓霖 </a:t>
            </a:r>
            <a:r>
              <a:rPr lang="en-US" altLang="zh-CN" dirty="0"/>
              <a:t>2201212174</a:t>
            </a:r>
            <a:endParaRPr lang="zh-CN" altLang="en-US" dirty="0"/>
          </a:p>
        </p:txBody>
      </p:sp>
    </p:spTree>
    <p:extLst>
      <p:ext uri="{BB962C8B-B14F-4D97-AF65-F5344CB8AC3E}">
        <p14:creationId xmlns:p14="http://schemas.microsoft.com/office/powerpoint/2010/main" val="167458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B37EB-C074-490F-A8D3-DA1B83497130}"/>
              </a:ext>
            </a:extLst>
          </p:cNvPr>
          <p:cNvSpPr>
            <a:spLocks noGrp="1"/>
          </p:cNvSpPr>
          <p:nvPr>
            <p:ph type="title"/>
          </p:nvPr>
        </p:nvSpPr>
        <p:spPr/>
        <p:txBody>
          <a:bodyPr/>
          <a:lstStyle/>
          <a:p>
            <a:r>
              <a:rPr lang="zh-CN" altLang="en-US" dirty="0"/>
              <a:t>研究的目的和意义</a:t>
            </a:r>
          </a:p>
        </p:txBody>
      </p:sp>
      <p:sp>
        <p:nvSpPr>
          <p:cNvPr id="3" name="内容占位符 2">
            <a:extLst>
              <a:ext uri="{FF2B5EF4-FFF2-40B4-BE49-F238E27FC236}">
                <a16:creationId xmlns:a16="http://schemas.microsoft.com/office/drawing/2014/main" id="{6226D4ED-B601-4809-BCA0-D7FE2A37B188}"/>
              </a:ext>
            </a:extLst>
          </p:cNvPr>
          <p:cNvSpPr>
            <a:spLocks noGrp="1"/>
          </p:cNvSpPr>
          <p:nvPr>
            <p:ph idx="1"/>
          </p:nvPr>
        </p:nvSpPr>
        <p:spPr>
          <a:xfrm>
            <a:off x="838200" y="1825625"/>
            <a:ext cx="10515600" cy="890681"/>
          </a:xfrm>
        </p:spPr>
        <p:txBody>
          <a:bodyPr/>
          <a:lstStyle/>
          <a:p>
            <a:pPr marL="0" indent="0">
              <a:buNone/>
            </a:pPr>
            <a:r>
              <a:rPr lang="zh-CN" altLang="en-US" dirty="0"/>
              <a:t>高水平运动队招生颁布新政策，到底是改革之中的阵痛还是整个招生系统垮塌的前兆？高水平运动队是否有办下去的意义？</a:t>
            </a:r>
            <a:endParaRPr lang="en-US" altLang="zh-CN" dirty="0"/>
          </a:p>
          <a:p>
            <a:pPr marL="0" indent="0">
              <a:buNone/>
            </a:pPr>
            <a:endParaRPr lang="zh-CN" altLang="en-US" dirty="0"/>
          </a:p>
        </p:txBody>
      </p:sp>
      <p:sp>
        <p:nvSpPr>
          <p:cNvPr id="9" name="文本框 8">
            <a:extLst>
              <a:ext uri="{FF2B5EF4-FFF2-40B4-BE49-F238E27FC236}">
                <a16:creationId xmlns:a16="http://schemas.microsoft.com/office/drawing/2014/main" id="{B8ED0ADB-77F1-4BAB-A71F-52155EB61CCD}"/>
              </a:ext>
            </a:extLst>
          </p:cNvPr>
          <p:cNvSpPr txBox="1"/>
          <p:nvPr/>
        </p:nvSpPr>
        <p:spPr>
          <a:xfrm>
            <a:off x="1647265" y="2987533"/>
            <a:ext cx="8683718" cy="3108543"/>
          </a:xfrm>
          <a:prstGeom prst="rect">
            <a:avLst/>
          </a:prstGeom>
          <a:noFill/>
        </p:spPr>
        <p:txBody>
          <a:bodyPr wrap="square">
            <a:spAutoFit/>
          </a:bodyPr>
          <a:lstStyle/>
          <a:p>
            <a:r>
              <a:rPr lang="zh-CN" altLang="en-US" sz="2800" dirty="0"/>
              <a:t>2024年起，符合生源省份高考报名条件，获得国家</a:t>
            </a:r>
            <a:r>
              <a:rPr lang="zh-CN" altLang="en-US" sz="2800" dirty="0">
                <a:solidFill>
                  <a:srgbClr val="FF0000"/>
                </a:solidFill>
              </a:rPr>
              <a:t>一级运动员（含）以上</a:t>
            </a:r>
            <a:r>
              <a:rPr lang="zh-CN" altLang="en-US" sz="2800" dirty="0"/>
              <a:t>技术等级称号者方可以报考高水平运动队。 2027年起，符合生源省份高考报名条件，获得国家一级运动员（含）以上技术等级称号</a:t>
            </a:r>
            <a:r>
              <a:rPr lang="zh-CN" altLang="en-US" sz="2800" dirty="0">
                <a:solidFill>
                  <a:srgbClr val="FF0000"/>
                </a:solidFill>
              </a:rPr>
              <a:t>且近三年</a:t>
            </a:r>
            <a:r>
              <a:rPr lang="zh-CN" altLang="en-US" sz="2800" dirty="0"/>
              <a:t>在国家体育总局、教育部规定的全国性比赛中获得前八名者方可以报考高水平运动队。有关高校可进一步提高报考本校高水平运动队的具体条件要求。</a:t>
            </a:r>
          </a:p>
        </p:txBody>
      </p:sp>
    </p:spTree>
    <p:extLst>
      <p:ext uri="{BB962C8B-B14F-4D97-AF65-F5344CB8AC3E}">
        <p14:creationId xmlns:p14="http://schemas.microsoft.com/office/powerpoint/2010/main" val="182186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E9F71B1-249B-4507-9C21-95DE809BBE48}"/>
              </a:ext>
            </a:extLst>
          </p:cNvPr>
          <p:cNvSpPr txBox="1"/>
          <p:nvPr/>
        </p:nvSpPr>
        <p:spPr>
          <a:xfrm>
            <a:off x="1433232" y="2090172"/>
            <a:ext cx="8962465" cy="2677656"/>
          </a:xfrm>
          <a:prstGeom prst="rect">
            <a:avLst/>
          </a:prstGeom>
          <a:noFill/>
        </p:spPr>
        <p:txBody>
          <a:bodyPr wrap="square">
            <a:spAutoFit/>
          </a:bodyPr>
          <a:lstStyle/>
          <a:p>
            <a:r>
              <a:rPr lang="zh-CN" altLang="en-US" sz="2800" dirty="0"/>
              <a:t>有关高校要结合本校发展定位和人才培养要求，合理确定本校高水平运动队录取考生文化课成绩要求，2024年起，招收高水平运动队的 “世界一流大学建设高校 ”，对考生的高考成绩要求须达到生源省份</a:t>
            </a:r>
            <a:r>
              <a:rPr lang="zh-CN" altLang="en-US" sz="2800" dirty="0">
                <a:solidFill>
                  <a:srgbClr val="FF0000"/>
                </a:solidFill>
              </a:rPr>
              <a:t>本科录取最低控制分数线</a:t>
            </a:r>
            <a:r>
              <a:rPr lang="zh-CN" altLang="en-US" sz="2800" dirty="0"/>
              <a:t>；其他高校对考生的高考成绩要求须达到生源省份</a:t>
            </a:r>
            <a:r>
              <a:rPr lang="zh-CN" altLang="en-US" sz="2800" dirty="0">
                <a:solidFill>
                  <a:srgbClr val="FF0000"/>
                </a:solidFill>
              </a:rPr>
              <a:t>本科录取最低控制分数线的80%</a:t>
            </a:r>
            <a:r>
              <a:rPr lang="zh-CN" altLang="en-US" sz="2800" dirty="0"/>
              <a:t>。</a:t>
            </a:r>
          </a:p>
        </p:txBody>
      </p:sp>
      <p:sp>
        <p:nvSpPr>
          <p:cNvPr id="8" name="标题 1">
            <a:extLst>
              <a:ext uri="{FF2B5EF4-FFF2-40B4-BE49-F238E27FC236}">
                <a16:creationId xmlns:a16="http://schemas.microsoft.com/office/drawing/2014/main" id="{1DF6C999-811D-4EFB-9C2B-5F22E439CB75}"/>
              </a:ext>
            </a:extLst>
          </p:cNvPr>
          <p:cNvSpPr>
            <a:spLocks noGrp="1"/>
          </p:cNvSpPr>
          <p:nvPr>
            <p:ph type="title"/>
          </p:nvPr>
        </p:nvSpPr>
        <p:spPr>
          <a:xfrm>
            <a:off x="838200" y="365125"/>
            <a:ext cx="10515600" cy="1325563"/>
          </a:xfrm>
        </p:spPr>
        <p:txBody>
          <a:bodyPr/>
          <a:lstStyle/>
          <a:p>
            <a:r>
              <a:rPr lang="zh-CN" altLang="en-US" dirty="0"/>
              <a:t>研究的目的和意义</a:t>
            </a:r>
          </a:p>
        </p:txBody>
      </p:sp>
    </p:spTree>
    <p:extLst>
      <p:ext uri="{BB962C8B-B14F-4D97-AF65-F5344CB8AC3E}">
        <p14:creationId xmlns:p14="http://schemas.microsoft.com/office/powerpoint/2010/main" val="90709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F43A4D8-81D8-4FCC-B72F-3F34F54FEE7F}"/>
              </a:ext>
            </a:extLst>
          </p:cNvPr>
          <p:cNvSpPr txBox="1"/>
          <p:nvPr/>
        </p:nvSpPr>
        <p:spPr>
          <a:xfrm>
            <a:off x="838199" y="2258243"/>
            <a:ext cx="10515601" cy="3970318"/>
          </a:xfrm>
          <a:prstGeom prst="rect">
            <a:avLst/>
          </a:prstGeom>
          <a:noFill/>
        </p:spPr>
        <p:txBody>
          <a:bodyPr wrap="square">
            <a:spAutoFit/>
          </a:bodyPr>
          <a:lstStyle/>
          <a:p>
            <a:r>
              <a:rPr lang="zh-CN" altLang="en-US" sz="2800" dirty="0"/>
              <a:t>高水平运动队招生采取“文化考试+专业测试”相结合的考试评价方式。2024年起，高水平运动队考生文化考试成绩全部使用</a:t>
            </a:r>
            <a:r>
              <a:rPr lang="zh-CN" altLang="en-US" sz="2800" dirty="0">
                <a:solidFill>
                  <a:srgbClr val="FF0000"/>
                </a:solidFill>
              </a:rPr>
              <a:t>全国统一高考文化课考试成绩</a:t>
            </a:r>
            <a:r>
              <a:rPr lang="zh-CN" altLang="en-US" sz="2800" dirty="0"/>
              <a:t>。</a:t>
            </a:r>
            <a:r>
              <a:rPr lang="zh-CN" altLang="en-US" sz="2800" dirty="0">
                <a:solidFill>
                  <a:srgbClr val="FF0000"/>
                </a:solidFill>
              </a:rPr>
              <a:t>专业测试全部纳入全国统考</a:t>
            </a:r>
            <a:r>
              <a:rPr lang="zh-CN" altLang="en-US" sz="2800" dirty="0"/>
              <a:t>，由国家体育总局牵头组织实施，高校不再组织相关校考。探索利用更多现代技术手段，客观测试学生体育运动水平。2024年前，高水平运动队尚未纳入全国统考的项目专业测试，原则上应采用国家体育总局审定的运动训练、武术与民族传统体育专业考试方法与评分标准。教育部、国家体育总局联合成立高校体育类考试招生指导委员会，宏观指导高校体育类考试招生等相关工作。</a:t>
            </a:r>
          </a:p>
        </p:txBody>
      </p:sp>
      <p:sp>
        <p:nvSpPr>
          <p:cNvPr id="6" name="标题 1">
            <a:extLst>
              <a:ext uri="{FF2B5EF4-FFF2-40B4-BE49-F238E27FC236}">
                <a16:creationId xmlns:a16="http://schemas.microsoft.com/office/drawing/2014/main" id="{1FC2C002-D99B-4537-956D-D18BDD16C259}"/>
              </a:ext>
            </a:extLst>
          </p:cNvPr>
          <p:cNvSpPr>
            <a:spLocks noGrp="1"/>
          </p:cNvSpPr>
          <p:nvPr>
            <p:ph type="title"/>
          </p:nvPr>
        </p:nvSpPr>
        <p:spPr>
          <a:xfrm>
            <a:off x="838200" y="365125"/>
            <a:ext cx="10515600" cy="1325563"/>
          </a:xfrm>
        </p:spPr>
        <p:txBody>
          <a:bodyPr/>
          <a:lstStyle/>
          <a:p>
            <a:r>
              <a:rPr lang="zh-CN" altLang="en-US" dirty="0"/>
              <a:t>研究的目的和意义</a:t>
            </a:r>
          </a:p>
        </p:txBody>
      </p:sp>
    </p:spTree>
    <p:extLst>
      <p:ext uri="{BB962C8B-B14F-4D97-AF65-F5344CB8AC3E}">
        <p14:creationId xmlns:p14="http://schemas.microsoft.com/office/powerpoint/2010/main" val="81790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D0BB28-A47A-4E2D-9F9E-14A07A927A33}"/>
              </a:ext>
            </a:extLst>
          </p:cNvPr>
          <p:cNvSpPr>
            <a:spLocks noGrp="1"/>
          </p:cNvSpPr>
          <p:nvPr>
            <p:ph idx="1"/>
          </p:nvPr>
        </p:nvSpPr>
        <p:spPr>
          <a:xfrm>
            <a:off x="838200" y="2064164"/>
            <a:ext cx="10515600" cy="4351338"/>
          </a:xfrm>
        </p:spPr>
        <p:txBody>
          <a:bodyPr/>
          <a:lstStyle/>
          <a:p>
            <a:pPr marL="0" indent="0">
              <a:buNone/>
            </a:pPr>
            <a:r>
              <a:rPr lang="zh-CN" altLang="en-US" dirty="0"/>
              <a:t>有关高校要详细明确运动队各项目</a:t>
            </a:r>
            <a:r>
              <a:rPr lang="en-US" altLang="zh-CN" dirty="0"/>
              <a:t>(</a:t>
            </a:r>
            <a:r>
              <a:rPr lang="zh-CN" altLang="en-US" dirty="0"/>
              <a:t>分性别、分位置或小项</a:t>
            </a:r>
            <a:r>
              <a:rPr lang="en-US" altLang="zh-CN" dirty="0"/>
              <a:t>) </a:t>
            </a:r>
            <a:r>
              <a:rPr lang="zh-CN" altLang="en-US" dirty="0"/>
              <a:t>的招生计划。高考文化课成绩达到相关高校最低要求且专业成绩达到录取最低控制分数线的考生可填报相关高水平运动队志愿。高校按照招生计划，依据考生专业测试成绩，参考综合素质评价，择优录取。坚持优中选优，强化对考生体育精神和体育道德风尚的考察。</a:t>
            </a:r>
            <a:r>
              <a:rPr lang="en-US" altLang="zh-CN" dirty="0"/>
              <a:t>2024</a:t>
            </a:r>
            <a:r>
              <a:rPr lang="zh-CN" altLang="en-US" dirty="0"/>
              <a:t>年起，高水平运动队录取学生中，高考文化课成绩不低于招生高校相关专业在</a:t>
            </a:r>
            <a:r>
              <a:rPr lang="zh-CN" altLang="en-US" dirty="0">
                <a:solidFill>
                  <a:srgbClr val="FF0000"/>
                </a:solidFill>
              </a:rPr>
              <a:t>生源省份录取分数线下</a:t>
            </a:r>
            <a:r>
              <a:rPr lang="en-US" altLang="zh-CN" dirty="0">
                <a:solidFill>
                  <a:srgbClr val="FF0000"/>
                </a:solidFill>
              </a:rPr>
              <a:t>20</a:t>
            </a:r>
            <a:r>
              <a:rPr lang="zh-CN" altLang="en-US" dirty="0">
                <a:solidFill>
                  <a:srgbClr val="FF0000"/>
                </a:solidFill>
              </a:rPr>
              <a:t>分</a:t>
            </a:r>
            <a:r>
              <a:rPr lang="zh-CN" altLang="en-US" dirty="0"/>
              <a:t>的学生，可申请就读相应的普通专业</a:t>
            </a:r>
            <a:r>
              <a:rPr lang="en-US" altLang="zh-CN" dirty="0"/>
              <a:t>:</a:t>
            </a:r>
            <a:r>
              <a:rPr lang="zh-CN" altLang="en-US" dirty="0">
                <a:solidFill>
                  <a:srgbClr val="FF0000"/>
                </a:solidFill>
              </a:rPr>
              <a:t>其余学生限定就读体育学类专业</a:t>
            </a:r>
            <a:r>
              <a:rPr lang="zh-CN" altLang="en-US" dirty="0"/>
              <a:t>，原则上不得转到其他类专业就读。对兴奋剂违规考生，取消当年高考报名、考试和录</a:t>
            </a:r>
          </a:p>
        </p:txBody>
      </p:sp>
      <p:sp>
        <p:nvSpPr>
          <p:cNvPr id="4" name="标题 1">
            <a:extLst>
              <a:ext uri="{FF2B5EF4-FFF2-40B4-BE49-F238E27FC236}">
                <a16:creationId xmlns:a16="http://schemas.microsoft.com/office/drawing/2014/main" id="{437C4FC5-E26B-401D-A379-CF9AC9FA41C7}"/>
              </a:ext>
            </a:extLst>
          </p:cNvPr>
          <p:cNvSpPr>
            <a:spLocks noGrp="1"/>
          </p:cNvSpPr>
          <p:nvPr>
            <p:ph type="title"/>
          </p:nvPr>
        </p:nvSpPr>
        <p:spPr>
          <a:xfrm>
            <a:off x="838200" y="365125"/>
            <a:ext cx="10515600" cy="1325563"/>
          </a:xfrm>
        </p:spPr>
        <p:txBody>
          <a:bodyPr/>
          <a:lstStyle/>
          <a:p>
            <a:r>
              <a:rPr lang="zh-CN" altLang="en-US" dirty="0"/>
              <a:t>研究的目的和意义</a:t>
            </a:r>
          </a:p>
        </p:txBody>
      </p:sp>
    </p:spTree>
    <p:extLst>
      <p:ext uri="{BB962C8B-B14F-4D97-AF65-F5344CB8AC3E}">
        <p14:creationId xmlns:p14="http://schemas.microsoft.com/office/powerpoint/2010/main" val="164121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FE31B-2EE3-4F21-BFDA-7EA17CEB94DA}"/>
              </a:ext>
            </a:extLst>
          </p:cNvPr>
          <p:cNvSpPr>
            <a:spLocks noGrp="1"/>
          </p:cNvSpPr>
          <p:nvPr>
            <p:ph type="title"/>
          </p:nvPr>
        </p:nvSpPr>
        <p:spPr/>
        <p:txBody>
          <a:bodyPr/>
          <a:lstStyle/>
          <a:p>
            <a:r>
              <a:rPr lang="zh-CN" altLang="en-US" dirty="0"/>
              <a:t>文献综述</a:t>
            </a:r>
            <a:r>
              <a:rPr lang="en-US" altLang="zh-CN" dirty="0"/>
              <a:t>-</a:t>
            </a:r>
            <a:r>
              <a:rPr lang="zh-CN" altLang="en-US" dirty="0"/>
              <a:t>国内</a:t>
            </a:r>
          </a:p>
        </p:txBody>
      </p:sp>
      <p:sp>
        <p:nvSpPr>
          <p:cNvPr id="3" name="内容占位符 2">
            <a:extLst>
              <a:ext uri="{FF2B5EF4-FFF2-40B4-BE49-F238E27FC236}">
                <a16:creationId xmlns:a16="http://schemas.microsoft.com/office/drawing/2014/main" id="{1D3411D0-38D8-49B8-A48C-94BB5E4F1D36}"/>
              </a:ext>
            </a:extLst>
          </p:cNvPr>
          <p:cNvSpPr>
            <a:spLocks noGrp="1"/>
          </p:cNvSpPr>
          <p:nvPr>
            <p:ph idx="1"/>
          </p:nvPr>
        </p:nvSpPr>
        <p:spPr/>
        <p:txBody>
          <a:bodyPr>
            <a:normAutofit/>
          </a:bodyPr>
          <a:lstStyle/>
          <a:p>
            <a:pPr marL="0" indent="0">
              <a:buNone/>
            </a:pPr>
            <a:r>
              <a:rPr lang="en-US" altLang="zh-CN" sz="3200" dirty="0"/>
              <a:t>1.</a:t>
            </a:r>
            <a:r>
              <a:rPr lang="zh-CN" altLang="en-US" sz="3200" dirty="0"/>
              <a:t>关于高水平运动队、“体教结合”的内涵讨论</a:t>
            </a:r>
            <a:endParaRPr lang="en-US" altLang="zh-CN" sz="3200" dirty="0"/>
          </a:p>
          <a:p>
            <a:pPr marL="0" indent="0">
              <a:buNone/>
            </a:pPr>
            <a:r>
              <a:rPr lang="en-US" altLang="zh-CN" sz="3200" dirty="0"/>
              <a:t>2.</a:t>
            </a:r>
            <a:r>
              <a:rPr lang="zh-CN" altLang="en-US" sz="3200" dirty="0"/>
              <a:t>高校高水平运动队发展现状及存在的问题的研究</a:t>
            </a:r>
            <a:endParaRPr lang="en-US" altLang="zh-CN" sz="3200" dirty="0"/>
          </a:p>
          <a:p>
            <a:pPr marL="0" indent="0">
              <a:buNone/>
            </a:pPr>
            <a:r>
              <a:rPr lang="zh-CN" altLang="en-US" sz="3200" dirty="0"/>
              <a:t>目标定位，办队模式、生源和招生、学习和训练、教练员结构、项目布局、经费、场地</a:t>
            </a:r>
            <a:endParaRPr lang="en-US" altLang="zh-CN" sz="3200" dirty="0"/>
          </a:p>
          <a:p>
            <a:pPr marL="0" indent="0">
              <a:buNone/>
            </a:pPr>
            <a:r>
              <a:rPr lang="en-US" altLang="zh-CN" sz="3200" dirty="0"/>
              <a:t>3.</a:t>
            </a:r>
            <a:r>
              <a:rPr lang="zh-CN" altLang="en-US" sz="3200" dirty="0"/>
              <a:t>高校高水平运动队管理现状及存在的问题的研究</a:t>
            </a:r>
            <a:endParaRPr lang="en-US" altLang="zh-CN" sz="3200" dirty="0"/>
          </a:p>
          <a:p>
            <a:pPr marL="0" indent="0">
              <a:buNone/>
            </a:pPr>
            <a:r>
              <a:rPr lang="en-US" altLang="zh-CN" sz="3200" dirty="0"/>
              <a:t>4.</a:t>
            </a:r>
            <a:r>
              <a:rPr lang="zh-CN" altLang="en-US" sz="3200" dirty="0"/>
              <a:t>高校高水平运动队发展建设与对策的研究</a:t>
            </a:r>
          </a:p>
        </p:txBody>
      </p:sp>
    </p:spTree>
    <p:extLst>
      <p:ext uri="{BB962C8B-B14F-4D97-AF65-F5344CB8AC3E}">
        <p14:creationId xmlns:p14="http://schemas.microsoft.com/office/powerpoint/2010/main" val="312684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BCC0412-0934-43E8-B708-9142906E2282}"/>
              </a:ext>
            </a:extLst>
          </p:cNvPr>
          <p:cNvSpPr>
            <a:spLocks noGrp="1"/>
          </p:cNvSpPr>
          <p:nvPr>
            <p:ph idx="1"/>
          </p:nvPr>
        </p:nvSpPr>
        <p:spPr/>
        <p:txBody>
          <a:bodyPr>
            <a:normAutofit/>
          </a:bodyPr>
          <a:lstStyle/>
          <a:p>
            <a:pPr marL="0" indent="0">
              <a:buNone/>
            </a:pPr>
            <a:r>
              <a:rPr lang="en-US" altLang="zh-CN" sz="3600" dirty="0"/>
              <a:t>1.</a:t>
            </a:r>
            <a:r>
              <a:rPr lang="zh-CN" altLang="en-US" sz="3600" dirty="0"/>
              <a:t>美国</a:t>
            </a:r>
            <a:r>
              <a:rPr lang="en-US" altLang="zh-CN" sz="3600" dirty="0"/>
              <a:t>NCAA</a:t>
            </a:r>
          </a:p>
          <a:p>
            <a:pPr marL="0" indent="0">
              <a:buNone/>
            </a:pPr>
            <a:r>
              <a:rPr lang="en-US" altLang="zh-CN" sz="3600" dirty="0"/>
              <a:t>2.</a:t>
            </a:r>
            <a:r>
              <a:rPr lang="zh-CN" altLang="en-US" sz="3600" dirty="0"/>
              <a:t>欧盟</a:t>
            </a:r>
            <a:r>
              <a:rPr lang="en-US" altLang="zh-CN" sz="3600" dirty="0"/>
              <a:t>dual career</a:t>
            </a:r>
          </a:p>
          <a:p>
            <a:pPr marL="0" indent="0">
              <a:buNone/>
            </a:pPr>
            <a:r>
              <a:rPr lang="zh-CN" altLang="en-US" sz="3600" dirty="0"/>
              <a:t>上面两者尽量举一些高校的例子如密歇根大学</a:t>
            </a:r>
            <a:endParaRPr lang="en-US" altLang="zh-CN" sz="3600" dirty="0"/>
          </a:p>
          <a:p>
            <a:pPr marL="0" indent="0">
              <a:buNone/>
            </a:pPr>
            <a:r>
              <a:rPr lang="en-US" altLang="zh-CN" sz="3600" dirty="0"/>
              <a:t>3.</a:t>
            </a:r>
            <a:r>
              <a:rPr lang="zh-CN" altLang="en-US" sz="3600" dirty="0"/>
              <a:t>日本</a:t>
            </a:r>
          </a:p>
        </p:txBody>
      </p:sp>
      <p:sp>
        <p:nvSpPr>
          <p:cNvPr id="4" name="标题 1">
            <a:extLst>
              <a:ext uri="{FF2B5EF4-FFF2-40B4-BE49-F238E27FC236}">
                <a16:creationId xmlns:a16="http://schemas.microsoft.com/office/drawing/2014/main" id="{49AA6A73-7BE6-49AE-8985-C8FB79C1A007}"/>
              </a:ext>
            </a:extLst>
          </p:cNvPr>
          <p:cNvSpPr>
            <a:spLocks noGrp="1"/>
          </p:cNvSpPr>
          <p:nvPr>
            <p:ph type="title"/>
          </p:nvPr>
        </p:nvSpPr>
        <p:spPr>
          <a:xfrm>
            <a:off x="838200" y="365125"/>
            <a:ext cx="10515600" cy="1325563"/>
          </a:xfrm>
        </p:spPr>
        <p:txBody>
          <a:bodyPr/>
          <a:lstStyle/>
          <a:p>
            <a:r>
              <a:rPr lang="zh-CN" altLang="en-US" dirty="0"/>
              <a:t>文献综述</a:t>
            </a:r>
            <a:r>
              <a:rPr lang="en-US" altLang="zh-CN" dirty="0"/>
              <a:t>-</a:t>
            </a:r>
            <a:r>
              <a:rPr lang="zh-CN" altLang="en-US" dirty="0"/>
              <a:t>国外</a:t>
            </a:r>
          </a:p>
        </p:txBody>
      </p:sp>
    </p:spTree>
    <p:extLst>
      <p:ext uri="{BB962C8B-B14F-4D97-AF65-F5344CB8AC3E}">
        <p14:creationId xmlns:p14="http://schemas.microsoft.com/office/powerpoint/2010/main" val="375289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C55AA-63E1-478F-BE02-3B77925C2CF1}"/>
              </a:ext>
            </a:extLst>
          </p:cNvPr>
          <p:cNvSpPr>
            <a:spLocks noGrp="1"/>
          </p:cNvSpPr>
          <p:nvPr>
            <p:ph type="title"/>
          </p:nvPr>
        </p:nvSpPr>
        <p:spPr/>
        <p:txBody>
          <a:bodyPr/>
          <a:lstStyle/>
          <a:p>
            <a:r>
              <a:rPr lang="zh-CN" altLang="en-US" dirty="0"/>
              <a:t>研究方法和数据来源</a:t>
            </a:r>
          </a:p>
        </p:txBody>
      </p:sp>
      <p:sp>
        <p:nvSpPr>
          <p:cNvPr id="3" name="内容占位符 2">
            <a:extLst>
              <a:ext uri="{FF2B5EF4-FFF2-40B4-BE49-F238E27FC236}">
                <a16:creationId xmlns:a16="http://schemas.microsoft.com/office/drawing/2014/main" id="{61EB94C8-8A78-43CB-BBAA-F063D6D44A08}"/>
              </a:ext>
            </a:extLst>
          </p:cNvPr>
          <p:cNvSpPr>
            <a:spLocks noGrp="1"/>
          </p:cNvSpPr>
          <p:nvPr>
            <p:ph idx="1"/>
          </p:nvPr>
        </p:nvSpPr>
        <p:spPr>
          <a:xfrm>
            <a:off x="838200" y="1825625"/>
            <a:ext cx="10515600" cy="3334772"/>
          </a:xfrm>
        </p:spPr>
        <p:txBody>
          <a:bodyPr>
            <a:normAutofit fontScale="70000" lnSpcReduction="20000"/>
          </a:bodyPr>
          <a:lstStyle/>
          <a:p>
            <a:pPr marL="0" indent="0">
              <a:buNone/>
            </a:pPr>
            <a:r>
              <a:rPr lang="zh-CN" altLang="en-US" sz="3600" b="1" dirty="0"/>
              <a:t>问卷调查法</a:t>
            </a:r>
            <a:endParaRPr lang="en-US" altLang="zh-CN" sz="3600" b="1" dirty="0"/>
          </a:p>
          <a:p>
            <a:pPr marL="0" indent="0">
              <a:lnSpc>
                <a:spcPct val="120000"/>
              </a:lnSpc>
              <a:buNone/>
            </a:pPr>
            <a:r>
              <a:rPr lang="zh-CN" altLang="en-US" dirty="0"/>
              <a:t>针对开展高水平运动队的高校领导专家、高校教师（带队教练员、体育老师与非体育老师）、高校学生（普通学生、运动员学生）设计三套调查问卷。问卷内容涉及了解目前开展现状、高水平运动队发展的目标定位、项目设置、内动力、影响因素、管理体制、竞赛体制、以及不同调查对象对高校开展高水平运动队的认知观点等诸多方面的内容。</a:t>
            </a:r>
            <a:endParaRPr lang="en-US" altLang="zh-CN" b="1" dirty="0"/>
          </a:p>
          <a:p>
            <a:pPr marL="0" indent="0">
              <a:buNone/>
            </a:pPr>
            <a:r>
              <a:rPr lang="zh-CN" altLang="en-US" sz="4000" b="1" dirty="0"/>
              <a:t>访谈法</a:t>
            </a:r>
            <a:endParaRPr lang="en-US" altLang="zh-CN" sz="4000" b="1" dirty="0"/>
          </a:p>
          <a:p>
            <a:pPr marL="0" indent="0">
              <a:lnSpc>
                <a:spcPct val="120000"/>
              </a:lnSpc>
              <a:buNone/>
            </a:pPr>
            <a:r>
              <a:rPr lang="zh-CN" altLang="en-US" sz="2900" dirty="0"/>
              <a:t>针对本文研究的内容，对国家、地区地方教育部门、体育部门相关负责的官员及学校体育专家、高校负责体育的领导及高层管理人员、以及高校高水平运 动队教练员等专家进行访谈。</a:t>
            </a:r>
            <a:endParaRPr lang="en-US" altLang="zh-CN" sz="2900" dirty="0"/>
          </a:p>
          <a:p>
            <a:pPr marL="0" indent="0">
              <a:buNone/>
            </a:pPr>
            <a:endParaRPr lang="zh-CN" altLang="en-US" dirty="0"/>
          </a:p>
        </p:txBody>
      </p:sp>
    </p:spTree>
    <p:extLst>
      <p:ext uri="{BB962C8B-B14F-4D97-AF65-F5344CB8AC3E}">
        <p14:creationId xmlns:p14="http://schemas.microsoft.com/office/powerpoint/2010/main" val="205157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D550D-A9F5-4D34-A091-9D0225CC4960}"/>
              </a:ext>
            </a:extLst>
          </p:cNvPr>
          <p:cNvSpPr>
            <a:spLocks noGrp="1"/>
          </p:cNvSpPr>
          <p:nvPr>
            <p:ph type="title"/>
          </p:nvPr>
        </p:nvSpPr>
        <p:spPr/>
        <p:txBody>
          <a:bodyPr/>
          <a:lstStyle/>
          <a:p>
            <a:r>
              <a:rPr lang="zh-CN" altLang="en-US" dirty="0"/>
              <a:t>预期结果</a:t>
            </a:r>
          </a:p>
        </p:txBody>
      </p:sp>
      <p:sp>
        <p:nvSpPr>
          <p:cNvPr id="3" name="内容占位符 2">
            <a:extLst>
              <a:ext uri="{FF2B5EF4-FFF2-40B4-BE49-F238E27FC236}">
                <a16:creationId xmlns:a16="http://schemas.microsoft.com/office/drawing/2014/main" id="{E049D9AB-1ADF-41BF-9602-467128521FF8}"/>
              </a:ext>
            </a:extLst>
          </p:cNvPr>
          <p:cNvSpPr>
            <a:spLocks noGrp="1"/>
          </p:cNvSpPr>
          <p:nvPr>
            <p:ph idx="1"/>
          </p:nvPr>
        </p:nvSpPr>
        <p:spPr>
          <a:xfrm>
            <a:off x="3267634" y="6198814"/>
            <a:ext cx="5656730" cy="588122"/>
          </a:xfrm>
        </p:spPr>
        <p:txBody>
          <a:bodyPr>
            <a:normAutofit/>
          </a:bodyPr>
          <a:lstStyle/>
          <a:p>
            <a:pPr marL="0" indent="0">
              <a:buNone/>
            </a:pPr>
            <a:r>
              <a:rPr lang="zh-CN" altLang="en-US" dirty="0"/>
              <a:t>高水平运动队办学情况在经历阵痛</a:t>
            </a:r>
          </a:p>
        </p:txBody>
      </p:sp>
      <p:pic>
        <p:nvPicPr>
          <p:cNvPr id="8" name="图片 7">
            <a:extLst>
              <a:ext uri="{FF2B5EF4-FFF2-40B4-BE49-F238E27FC236}">
                <a16:creationId xmlns:a16="http://schemas.microsoft.com/office/drawing/2014/main" id="{903ECBC3-2D42-42EA-A978-BE245B0402BF}"/>
              </a:ext>
            </a:extLst>
          </p:cNvPr>
          <p:cNvPicPr>
            <a:picLocks noChangeAspect="1"/>
          </p:cNvPicPr>
          <p:nvPr/>
        </p:nvPicPr>
        <p:blipFill>
          <a:blip r:embed="rId2"/>
          <a:stretch>
            <a:fillRect/>
          </a:stretch>
        </p:blipFill>
        <p:spPr>
          <a:xfrm>
            <a:off x="2918711" y="1472360"/>
            <a:ext cx="6354577" cy="4620745"/>
          </a:xfrm>
          <a:prstGeom prst="rect">
            <a:avLst/>
          </a:prstGeom>
        </p:spPr>
      </p:pic>
    </p:spTree>
    <p:extLst>
      <p:ext uri="{BB962C8B-B14F-4D97-AF65-F5344CB8AC3E}">
        <p14:creationId xmlns:p14="http://schemas.microsoft.com/office/powerpoint/2010/main" val="16416836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752</Words>
  <Application>Microsoft Office PowerPoint</Application>
  <PresentationFormat>宽屏</PresentationFormat>
  <Paragraphs>29</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高校高水平运动队的应然与实然 -以击剑项目为例</vt:lpstr>
      <vt:lpstr>研究的目的和意义</vt:lpstr>
      <vt:lpstr>研究的目的和意义</vt:lpstr>
      <vt:lpstr>研究的目的和意义</vt:lpstr>
      <vt:lpstr>研究的目的和意义</vt:lpstr>
      <vt:lpstr>文献综述-国内</vt:lpstr>
      <vt:lpstr>文献综述-国外</vt:lpstr>
      <vt:lpstr>研究方法和数据来源</vt:lpstr>
      <vt:lpstr>预期结果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泓霖</dc:creator>
  <cp:lastModifiedBy>陈 泓霖</cp:lastModifiedBy>
  <cp:revision>14</cp:revision>
  <dcterms:created xsi:type="dcterms:W3CDTF">2023-06-05T16:25:39Z</dcterms:created>
  <dcterms:modified xsi:type="dcterms:W3CDTF">2023-06-07T04:14:30Z</dcterms:modified>
</cp:coreProperties>
</file>