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3" r:id="rId5"/>
    <p:sldId id="265" r:id="rId6"/>
    <p:sldId id="266" r:id="rId7"/>
    <p:sldId id="259" r:id="rId8"/>
    <p:sldId id="267" r:id="rId9"/>
    <p:sldId id="268" r:id="rId10"/>
    <p:sldId id="269" r:id="rId11"/>
    <p:sldId id="264" r:id="rId12"/>
    <p:sldId id="260" r:id="rId13"/>
    <p:sldId id="261" r:id="rId14"/>
    <p:sldId id="26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30"/>
  </p:normalViewPr>
  <p:slideViewPr>
    <p:cSldViewPr snapToGrid="0" snapToObjects="1">
      <p:cViewPr varScale="1">
        <p:scale>
          <a:sx n="113" d="100"/>
          <a:sy n="113" d="100"/>
        </p:scale>
        <p:origin x="6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0558B4-25DF-422E-B27A-820EC43A3B4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FD93B2B-660A-46A9-9D8C-2182D1C66805}">
      <dgm:prSet/>
      <dgm:spPr/>
      <dgm:t>
        <a:bodyPr/>
        <a:lstStyle/>
        <a:p>
          <a:r>
            <a:rPr lang="zh-CN"/>
            <a:t>文献资料法：查阅与运动心理有关的论文。并且在此前提下寻找同本项研究内容有关的信息接下来予以理论分析、系统归纳总结，给研究奠定理论基础。</a:t>
          </a:r>
          <a:endParaRPr lang="en-US"/>
        </a:p>
      </dgm:t>
    </dgm:pt>
    <dgm:pt modelId="{2055CF04-9FA5-4486-9785-7CCFBF8F7E5D}" type="parTrans" cxnId="{59301877-8E92-4C8A-B7E8-6CF623DF65BF}">
      <dgm:prSet/>
      <dgm:spPr/>
      <dgm:t>
        <a:bodyPr/>
        <a:lstStyle/>
        <a:p>
          <a:endParaRPr lang="en-US"/>
        </a:p>
      </dgm:t>
    </dgm:pt>
    <dgm:pt modelId="{EB17999C-9D42-4F6F-82F0-18184B6E430C}" type="sibTrans" cxnId="{59301877-8E92-4C8A-B7E8-6CF623DF65BF}">
      <dgm:prSet/>
      <dgm:spPr/>
      <dgm:t>
        <a:bodyPr/>
        <a:lstStyle/>
        <a:p>
          <a:endParaRPr lang="en-US"/>
        </a:p>
      </dgm:t>
    </dgm:pt>
    <dgm:pt modelId="{F112CACD-B767-4217-910F-F236588D25B4}">
      <dgm:prSet/>
      <dgm:spPr/>
      <dgm:t>
        <a:bodyPr/>
        <a:lstStyle/>
        <a:p>
          <a:r>
            <a:rPr lang="zh-CN"/>
            <a:t>问卷调查法：共计发放调查问卷</a:t>
          </a:r>
          <a:r>
            <a:rPr lang="en-US"/>
            <a:t>150</a:t>
          </a:r>
          <a:r>
            <a:rPr lang="zh-CN"/>
            <a:t>份，其中教练员</a:t>
          </a:r>
          <a:r>
            <a:rPr lang="en-US"/>
            <a:t>30</a:t>
          </a:r>
          <a:r>
            <a:rPr lang="zh-CN"/>
            <a:t>份，运动员</a:t>
          </a:r>
          <a:r>
            <a:rPr lang="en-US"/>
            <a:t>120</a:t>
          </a:r>
          <a:r>
            <a:rPr lang="zh-CN"/>
            <a:t>份。</a:t>
          </a:r>
          <a:endParaRPr lang="en-US"/>
        </a:p>
      </dgm:t>
    </dgm:pt>
    <dgm:pt modelId="{5BAC26B9-F595-45E5-AC67-99334D30C727}" type="parTrans" cxnId="{84A34414-7B2C-4C9A-B77D-B507D0F5612D}">
      <dgm:prSet/>
      <dgm:spPr/>
      <dgm:t>
        <a:bodyPr/>
        <a:lstStyle/>
        <a:p>
          <a:endParaRPr lang="en-US"/>
        </a:p>
      </dgm:t>
    </dgm:pt>
    <dgm:pt modelId="{2E2C7BAD-E226-43F6-AD44-349398D65D61}" type="sibTrans" cxnId="{84A34414-7B2C-4C9A-B77D-B507D0F5612D}">
      <dgm:prSet/>
      <dgm:spPr/>
      <dgm:t>
        <a:bodyPr/>
        <a:lstStyle/>
        <a:p>
          <a:endParaRPr lang="en-US"/>
        </a:p>
      </dgm:t>
    </dgm:pt>
    <dgm:pt modelId="{BDB0293D-41D0-4EBC-B3E3-53CCC17D1BAD}">
      <dgm:prSet/>
      <dgm:spPr/>
      <dgm:t>
        <a:bodyPr/>
        <a:lstStyle/>
        <a:p>
          <a:r>
            <a:rPr lang="zh-CN"/>
            <a:t>数理统计法：运用</a:t>
          </a:r>
          <a:r>
            <a:rPr lang="en-US"/>
            <a:t> Excel</a:t>
          </a:r>
          <a:r>
            <a:rPr lang="zh-CN"/>
            <a:t>软件对所整理的数据进行整理统计。 </a:t>
          </a:r>
          <a:endParaRPr lang="en-US"/>
        </a:p>
      </dgm:t>
    </dgm:pt>
    <dgm:pt modelId="{7B8C5144-38C8-4104-AD82-BA11170622E2}" type="parTrans" cxnId="{E982F416-674E-45F9-8989-DDAE25222DA8}">
      <dgm:prSet/>
      <dgm:spPr/>
      <dgm:t>
        <a:bodyPr/>
        <a:lstStyle/>
        <a:p>
          <a:endParaRPr lang="en-US"/>
        </a:p>
      </dgm:t>
    </dgm:pt>
    <dgm:pt modelId="{83639379-9950-4DA5-8A4A-D1D82B74BA99}" type="sibTrans" cxnId="{E982F416-674E-45F9-8989-DDAE25222DA8}">
      <dgm:prSet/>
      <dgm:spPr/>
      <dgm:t>
        <a:bodyPr/>
        <a:lstStyle/>
        <a:p>
          <a:endParaRPr lang="en-US"/>
        </a:p>
      </dgm:t>
    </dgm:pt>
    <dgm:pt modelId="{608D7E2E-BBDC-4B3A-AF1F-998F5AF19EE7}" type="pres">
      <dgm:prSet presAssocID="{A90558B4-25DF-422E-B27A-820EC43A3B4C}" presName="root" presStyleCnt="0">
        <dgm:presLayoutVars>
          <dgm:dir/>
          <dgm:resizeHandles val="exact"/>
        </dgm:presLayoutVars>
      </dgm:prSet>
      <dgm:spPr/>
    </dgm:pt>
    <dgm:pt modelId="{68ECBEBE-8656-49E8-AC6D-9177F15786D6}" type="pres">
      <dgm:prSet presAssocID="{9FD93B2B-660A-46A9-9D8C-2182D1C66805}" presName="compNode" presStyleCnt="0"/>
      <dgm:spPr/>
    </dgm:pt>
    <dgm:pt modelId="{E5704087-B55D-43B9-A9E6-E467F6E6C37C}" type="pres">
      <dgm:prSet presAssocID="{9FD93B2B-660A-46A9-9D8C-2182D1C66805}" presName="bgRect" presStyleLbl="bgShp" presStyleIdx="0" presStyleCnt="3" custLinFactNeighborX="-181" custLinFactNeighborY="-29062"/>
      <dgm:spPr/>
    </dgm:pt>
    <dgm:pt modelId="{5ADF7D1A-9A7B-4216-85BF-66E576B2ABAB}" type="pres">
      <dgm:prSet presAssocID="{9FD93B2B-660A-46A9-9D8C-2182D1C6680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研究"/>
        </a:ext>
      </dgm:extLst>
    </dgm:pt>
    <dgm:pt modelId="{F4F33342-7CAB-4553-8F78-5F092BFBB132}" type="pres">
      <dgm:prSet presAssocID="{9FD93B2B-660A-46A9-9D8C-2182D1C66805}" presName="spaceRect" presStyleCnt="0"/>
      <dgm:spPr/>
    </dgm:pt>
    <dgm:pt modelId="{DA65913A-B714-44F7-B94A-2F9D3C5D88A8}" type="pres">
      <dgm:prSet presAssocID="{9FD93B2B-660A-46A9-9D8C-2182D1C66805}" presName="parTx" presStyleLbl="revTx" presStyleIdx="0" presStyleCnt="3">
        <dgm:presLayoutVars>
          <dgm:chMax val="0"/>
          <dgm:chPref val="0"/>
        </dgm:presLayoutVars>
      </dgm:prSet>
      <dgm:spPr/>
    </dgm:pt>
    <dgm:pt modelId="{92D98C29-FC6C-47DE-84DE-FC55DA1EFB6C}" type="pres">
      <dgm:prSet presAssocID="{EB17999C-9D42-4F6F-82F0-18184B6E430C}" presName="sibTrans" presStyleCnt="0"/>
      <dgm:spPr/>
    </dgm:pt>
    <dgm:pt modelId="{BEFB3F49-5149-412A-B387-4393C34CE88F}" type="pres">
      <dgm:prSet presAssocID="{F112CACD-B767-4217-910F-F236588D25B4}" presName="compNode" presStyleCnt="0"/>
      <dgm:spPr/>
    </dgm:pt>
    <dgm:pt modelId="{DA746636-4EA4-43F4-B848-36DB95F12DEA}" type="pres">
      <dgm:prSet presAssocID="{F112CACD-B767-4217-910F-F236588D25B4}" presName="bgRect" presStyleLbl="bgShp" presStyleIdx="1" presStyleCnt="3"/>
      <dgm:spPr/>
    </dgm:pt>
    <dgm:pt modelId="{137F5908-2E41-4C22-9BC3-093FEB58F7DD}" type="pres">
      <dgm:prSet presAssocID="{F112CACD-B767-4217-910F-F236588D25B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ort Balls"/>
        </a:ext>
      </dgm:extLst>
    </dgm:pt>
    <dgm:pt modelId="{6DB31EAC-9951-4B08-A687-D2C909B6DD91}" type="pres">
      <dgm:prSet presAssocID="{F112CACD-B767-4217-910F-F236588D25B4}" presName="spaceRect" presStyleCnt="0"/>
      <dgm:spPr/>
    </dgm:pt>
    <dgm:pt modelId="{EC2FDC9E-2F91-48BF-8BA6-21A5A88D414B}" type="pres">
      <dgm:prSet presAssocID="{F112CACD-B767-4217-910F-F236588D25B4}" presName="parTx" presStyleLbl="revTx" presStyleIdx="1" presStyleCnt="3">
        <dgm:presLayoutVars>
          <dgm:chMax val="0"/>
          <dgm:chPref val="0"/>
        </dgm:presLayoutVars>
      </dgm:prSet>
      <dgm:spPr/>
    </dgm:pt>
    <dgm:pt modelId="{6C056804-F247-46CF-905A-E12136476A3E}" type="pres">
      <dgm:prSet presAssocID="{2E2C7BAD-E226-43F6-AD44-349398D65D61}" presName="sibTrans" presStyleCnt="0"/>
      <dgm:spPr/>
    </dgm:pt>
    <dgm:pt modelId="{4B85E88B-CDF1-43E2-8779-33CEEA8219DD}" type="pres">
      <dgm:prSet presAssocID="{BDB0293D-41D0-4EBC-B3E3-53CCC17D1BAD}" presName="compNode" presStyleCnt="0"/>
      <dgm:spPr/>
    </dgm:pt>
    <dgm:pt modelId="{3E3E3C50-9BB1-43A6-85C6-4A3C44078451}" type="pres">
      <dgm:prSet presAssocID="{BDB0293D-41D0-4EBC-B3E3-53CCC17D1BAD}" presName="bgRect" presStyleLbl="bgShp" presStyleIdx="2" presStyleCnt="3"/>
      <dgm:spPr/>
    </dgm:pt>
    <dgm:pt modelId="{6E51F62B-619A-4CFB-A408-7A570FFC5927}" type="pres">
      <dgm:prSet presAssocID="{BDB0293D-41D0-4EBC-B3E3-53CCC17D1B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统计数据"/>
        </a:ext>
      </dgm:extLst>
    </dgm:pt>
    <dgm:pt modelId="{8A1D16CD-ABA1-4E2B-A902-ACB000E28654}" type="pres">
      <dgm:prSet presAssocID="{BDB0293D-41D0-4EBC-B3E3-53CCC17D1BAD}" presName="spaceRect" presStyleCnt="0"/>
      <dgm:spPr/>
    </dgm:pt>
    <dgm:pt modelId="{B6B83424-6808-4A9B-87C3-06AAFAC66302}" type="pres">
      <dgm:prSet presAssocID="{BDB0293D-41D0-4EBC-B3E3-53CCC17D1BAD}" presName="parTx" presStyleLbl="revTx" presStyleIdx="2" presStyleCnt="3">
        <dgm:presLayoutVars>
          <dgm:chMax val="0"/>
          <dgm:chPref val="0"/>
        </dgm:presLayoutVars>
      </dgm:prSet>
      <dgm:spPr/>
    </dgm:pt>
  </dgm:ptLst>
  <dgm:cxnLst>
    <dgm:cxn modelId="{9577B709-C3B9-474E-9D6A-CF4620F36B6E}" type="presOf" srcId="{BDB0293D-41D0-4EBC-B3E3-53CCC17D1BAD}" destId="{B6B83424-6808-4A9B-87C3-06AAFAC66302}" srcOrd="0" destOrd="0" presId="urn:microsoft.com/office/officeart/2018/2/layout/IconVerticalSolidList"/>
    <dgm:cxn modelId="{84A34414-7B2C-4C9A-B77D-B507D0F5612D}" srcId="{A90558B4-25DF-422E-B27A-820EC43A3B4C}" destId="{F112CACD-B767-4217-910F-F236588D25B4}" srcOrd="1" destOrd="0" parTransId="{5BAC26B9-F595-45E5-AC67-99334D30C727}" sibTransId="{2E2C7BAD-E226-43F6-AD44-349398D65D61}"/>
    <dgm:cxn modelId="{E982F416-674E-45F9-8989-DDAE25222DA8}" srcId="{A90558B4-25DF-422E-B27A-820EC43A3B4C}" destId="{BDB0293D-41D0-4EBC-B3E3-53CCC17D1BAD}" srcOrd="2" destOrd="0" parTransId="{7B8C5144-38C8-4104-AD82-BA11170622E2}" sibTransId="{83639379-9950-4DA5-8A4A-D1D82B74BA99}"/>
    <dgm:cxn modelId="{70F3DB1C-8C04-40EF-9BDE-479E8D0EAB78}" type="presOf" srcId="{9FD93B2B-660A-46A9-9D8C-2182D1C66805}" destId="{DA65913A-B714-44F7-B94A-2F9D3C5D88A8}" srcOrd="0" destOrd="0" presId="urn:microsoft.com/office/officeart/2018/2/layout/IconVerticalSolidList"/>
    <dgm:cxn modelId="{59301877-8E92-4C8A-B7E8-6CF623DF65BF}" srcId="{A90558B4-25DF-422E-B27A-820EC43A3B4C}" destId="{9FD93B2B-660A-46A9-9D8C-2182D1C66805}" srcOrd="0" destOrd="0" parTransId="{2055CF04-9FA5-4486-9785-7CCFBF8F7E5D}" sibTransId="{EB17999C-9D42-4F6F-82F0-18184B6E430C}"/>
    <dgm:cxn modelId="{026B087D-30E7-4A1C-BB5A-56692089DDFE}" type="presOf" srcId="{F112CACD-B767-4217-910F-F236588D25B4}" destId="{EC2FDC9E-2F91-48BF-8BA6-21A5A88D414B}" srcOrd="0" destOrd="0" presId="urn:microsoft.com/office/officeart/2018/2/layout/IconVerticalSolidList"/>
    <dgm:cxn modelId="{A372D193-0922-4734-A28D-E0FDCA8FE2EB}" type="presOf" srcId="{A90558B4-25DF-422E-B27A-820EC43A3B4C}" destId="{608D7E2E-BBDC-4B3A-AF1F-998F5AF19EE7}" srcOrd="0" destOrd="0" presId="urn:microsoft.com/office/officeart/2018/2/layout/IconVerticalSolidList"/>
    <dgm:cxn modelId="{58CB1156-D503-450B-8BA2-8F195E44D010}" type="presParOf" srcId="{608D7E2E-BBDC-4B3A-AF1F-998F5AF19EE7}" destId="{68ECBEBE-8656-49E8-AC6D-9177F15786D6}" srcOrd="0" destOrd="0" presId="urn:microsoft.com/office/officeart/2018/2/layout/IconVerticalSolidList"/>
    <dgm:cxn modelId="{34E0DBFC-66C5-4294-84B4-1DF5FC573ABA}" type="presParOf" srcId="{68ECBEBE-8656-49E8-AC6D-9177F15786D6}" destId="{E5704087-B55D-43B9-A9E6-E467F6E6C37C}" srcOrd="0" destOrd="0" presId="urn:microsoft.com/office/officeart/2018/2/layout/IconVerticalSolidList"/>
    <dgm:cxn modelId="{F9BDFED0-34E7-4CA1-81E0-15D6C8596982}" type="presParOf" srcId="{68ECBEBE-8656-49E8-AC6D-9177F15786D6}" destId="{5ADF7D1A-9A7B-4216-85BF-66E576B2ABAB}" srcOrd="1" destOrd="0" presId="urn:microsoft.com/office/officeart/2018/2/layout/IconVerticalSolidList"/>
    <dgm:cxn modelId="{0FB88FF9-4D79-45F6-9922-CE9363297A03}" type="presParOf" srcId="{68ECBEBE-8656-49E8-AC6D-9177F15786D6}" destId="{F4F33342-7CAB-4553-8F78-5F092BFBB132}" srcOrd="2" destOrd="0" presId="urn:microsoft.com/office/officeart/2018/2/layout/IconVerticalSolidList"/>
    <dgm:cxn modelId="{319D0934-CD34-41ED-9EB5-FE8321E90B4F}" type="presParOf" srcId="{68ECBEBE-8656-49E8-AC6D-9177F15786D6}" destId="{DA65913A-B714-44F7-B94A-2F9D3C5D88A8}" srcOrd="3" destOrd="0" presId="urn:microsoft.com/office/officeart/2018/2/layout/IconVerticalSolidList"/>
    <dgm:cxn modelId="{DED3460A-B11E-4D24-8EB7-C11F7C0B19F4}" type="presParOf" srcId="{608D7E2E-BBDC-4B3A-AF1F-998F5AF19EE7}" destId="{92D98C29-FC6C-47DE-84DE-FC55DA1EFB6C}" srcOrd="1" destOrd="0" presId="urn:microsoft.com/office/officeart/2018/2/layout/IconVerticalSolidList"/>
    <dgm:cxn modelId="{8B6D608E-A62B-4F9C-877C-A324B88D0782}" type="presParOf" srcId="{608D7E2E-BBDC-4B3A-AF1F-998F5AF19EE7}" destId="{BEFB3F49-5149-412A-B387-4393C34CE88F}" srcOrd="2" destOrd="0" presId="urn:microsoft.com/office/officeart/2018/2/layout/IconVerticalSolidList"/>
    <dgm:cxn modelId="{CAD2AEC3-2E6A-4D74-8078-DB98E63C9DED}" type="presParOf" srcId="{BEFB3F49-5149-412A-B387-4393C34CE88F}" destId="{DA746636-4EA4-43F4-B848-36DB95F12DEA}" srcOrd="0" destOrd="0" presId="urn:microsoft.com/office/officeart/2018/2/layout/IconVerticalSolidList"/>
    <dgm:cxn modelId="{B9F254F8-4A73-4EBB-B736-0E816C59C6C7}" type="presParOf" srcId="{BEFB3F49-5149-412A-B387-4393C34CE88F}" destId="{137F5908-2E41-4C22-9BC3-093FEB58F7DD}" srcOrd="1" destOrd="0" presId="urn:microsoft.com/office/officeart/2018/2/layout/IconVerticalSolidList"/>
    <dgm:cxn modelId="{9EC486D0-7C21-45C3-A5B8-638BAFC7A629}" type="presParOf" srcId="{BEFB3F49-5149-412A-B387-4393C34CE88F}" destId="{6DB31EAC-9951-4B08-A687-D2C909B6DD91}" srcOrd="2" destOrd="0" presId="urn:microsoft.com/office/officeart/2018/2/layout/IconVerticalSolidList"/>
    <dgm:cxn modelId="{94A9B3F9-951C-45F9-A04B-E3B959A4E6B6}" type="presParOf" srcId="{BEFB3F49-5149-412A-B387-4393C34CE88F}" destId="{EC2FDC9E-2F91-48BF-8BA6-21A5A88D414B}" srcOrd="3" destOrd="0" presId="urn:microsoft.com/office/officeart/2018/2/layout/IconVerticalSolidList"/>
    <dgm:cxn modelId="{1F33A3EA-67A4-48F9-94AA-A919BD29A4FF}" type="presParOf" srcId="{608D7E2E-BBDC-4B3A-AF1F-998F5AF19EE7}" destId="{6C056804-F247-46CF-905A-E12136476A3E}" srcOrd="3" destOrd="0" presId="urn:microsoft.com/office/officeart/2018/2/layout/IconVerticalSolidList"/>
    <dgm:cxn modelId="{84EF328F-6DEF-4E41-AA7E-6FCE1E4B9FDD}" type="presParOf" srcId="{608D7E2E-BBDC-4B3A-AF1F-998F5AF19EE7}" destId="{4B85E88B-CDF1-43E2-8779-33CEEA8219DD}" srcOrd="4" destOrd="0" presId="urn:microsoft.com/office/officeart/2018/2/layout/IconVerticalSolidList"/>
    <dgm:cxn modelId="{B1B1AC6A-8B80-4197-A938-D529CFA95A7E}" type="presParOf" srcId="{4B85E88B-CDF1-43E2-8779-33CEEA8219DD}" destId="{3E3E3C50-9BB1-43A6-85C6-4A3C44078451}" srcOrd="0" destOrd="0" presId="urn:microsoft.com/office/officeart/2018/2/layout/IconVerticalSolidList"/>
    <dgm:cxn modelId="{A64C6B99-607B-4A56-BBCF-283F402D3410}" type="presParOf" srcId="{4B85E88B-CDF1-43E2-8779-33CEEA8219DD}" destId="{6E51F62B-619A-4CFB-A408-7A570FFC5927}" srcOrd="1" destOrd="0" presId="urn:microsoft.com/office/officeart/2018/2/layout/IconVerticalSolidList"/>
    <dgm:cxn modelId="{D60C2B77-A77E-4289-AC23-D6A05B55B356}" type="presParOf" srcId="{4B85E88B-CDF1-43E2-8779-33CEEA8219DD}" destId="{8A1D16CD-ABA1-4E2B-A902-ACB000E28654}" srcOrd="2" destOrd="0" presId="urn:microsoft.com/office/officeart/2018/2/layout/IconVerticalSolidList"/>
    <dgm:cxn modelId="{8491CB21-8545-48A9-A3FD-A2B780B79100}" type="presParOf" srcId="{4B85E88B-CDF1-43E2-8779-33CEEA8219DD}" destId="{B6B83424-6808-4A9B-87C3-06AAFAC6630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C69240-BACC-4749-ADAD-9AE1FEC0BA0C}"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8F9D946-C75B-487E-ADA1-71B754E4238F}">
      <dgm:prSet/>
      <dgm:spPr/>
      <dgm:t>
        <a:bodyPr/>
        <a:lstStyle/>
        <a:p>
          <a:pPr>
            <a:defRPr cap="all"/>
          </a:pPr>
          <a:r>
            <a:rPr lang="zh-CN"/>
            <a:t>数据来源的研究对象调查为北京</a:t>
          </a:r>
          <a:r>
            <a:rPr lang="en-US"/>
            <a:t>3</a:t>
          </a:r>
          <a:r>
            <a:rPr lang="zh-CN"/>
            <a:t>所高校大学生高水平运动员，计划调查对象为</a:t>
          </a:r>
          <a:r>
            <a:rPr lang="en-US"/>
            <a:t>120</a:t>
          </a:r>
          <a:r>
            <a:rPr lang="zh-CN"/>
            <a:t>名，每所高校选定</a:t>
          </a:r>
          <a:r>
            <a:rPr lang="en-US"/>
            <a:t>40</a:t>
          </a:r>
          <a:r>
            <a:rPr lang="zh-CN"/>
            <a:t>名高水平运动员，年龄在</a:t>
          </a:r>
          <a:r>
            <a:rPr lang="en-US"/>
            <a:t>18</a:t>
          </a:r>
          <a:r>
            <a:rPr lang="zh-CN"/>
            <a:t>到</a:t>
          </a:r>
          <a:r>
            <a:rPr lang="en-US"/>
            <a:t>24</a:t>
          </a:r>
          <a:r>
            <a:rPr lang="zh-CN"/>
            <a:t>岁。</a:t>
          </a:r>
          <a:endParaRPr lang="en-US"/>
        </a:p>
      </dgm:t>
    </dgm:pt>
    <dgm:pt modelId="{BB952FB6-6ECB-4ED7-BF52-7CE1D44DC710}" type="parTrans" cxnId="{11132B07-1391-4CBA-8D32-9AFDEF9D6B1E}">
      <dgm:prSet/>
      <dgm:spPr/>
      <dgm:t>
        <a:bodyPr/>
        <a:lstStyle/>
        <a:p>
          <a:endParaRPr lang="en-US"/>
        </a:p>
      </dgm:t>
    </dgm:pt>
    <dgm:pt modelId="{A0725A87-98DF-4742-8122-DF6C4C661C5B}" type="sibTrans" cxnId="{11132B07-1391-4CBA-8D32-9AFDEF9D6B1E}">
      <dgm:prSet/>
      <dgm:spPr/>
      <dgm:t>
        <a:bodyPr/>
        <a:lstStyle/>
        <a:p>
          <a:endParaRPr lang="en-US"/>
        </a:p>
      </dgm:t>
    </dgm:pt>
    <dgm:pt modelId="{54EF7F72-CF08-47C9-AAD2-6D8D8D705A2E}">
      <dgm:prSet/>
      <dgm:spPr/>
      <dgm:t>
        <a:bodyPr/>
        <a:lstStyle/>
        <a:p>
          <a:pPr>
            <a:defRPr cap="all"/>
          </a:pPr>
          <a:r>
            <a:rPr lang="zh-CN"/>
            <a:t>数据来源于问卷调查结果。 </a:t>
          </a:r>
          <a:endParaRPr lang="en-US"/>
        </a:p>
      </dgm:t>
    </dgm:pt>
    <dgm:pt modelId="{507E2254-12CE-4D14-A54D-5D11ECF80351}" type="parTrans" cxnId="{5D42F50D-1C64-426A-AC2D-B3408A52C06C}">
      <dgm:prSet/>
      <dgm:spPr/>
      <dgm:t>
        <a:bodyPr/>
        <a:lstStyle/>
        <a:p>
          <a:endParaRPr lang="en-US"/>
        </a:p>
      </dgm:t>
    </dgm:pt>
    <dgm:pt modelId="{8B36F410-CA6F-4470-8EE1-87C903FE5A6D}" type="sibTrans" cxnId="{5D42F50D-1C64-426A-AC2D-B3408A52C06C}">
      <dgm:prSet/>
      <dgm:spPr/>
      <dgm:t>
        <a:bodyPr/>
        <a:lstStyle/>
        <a:p>
          <a:endParaRPr lang="en-US"/>
        </a:p>
      </dgm:t>
    </dgm:pt>
    <dgm:pt modelId="{684BD542-60F5-49B5-9986-3A0B56A4240E}" type="pres">
      <dgm:prSet presAssocID="{ADC69240-BACC-4749-ADAD-9AE1FEC0BA0C}" presName="root" presStyleCnt="0">
        <dgm:presLayoutVars>
          <dgm:dir/>
          <dgm:resizeHandles val="exact"/>
        </dgm:presLayoutVars>
      </dgm:prSet>
      <dgm:spPr/>
    </dgm:pt>
    <dgm:pt modelId="{41371E2A-49EF-4C2B-9A4A-0EB04F0AB6DA}" type="pres">
      <dgm:prSet presAssocID="{C8F9D946-C75B-487E-ADA1-71B754E4238F}" presName="compNode" presStyleCnt="0"/>
      <dgm:spPr/>
    </dgm:pt>
    <dgm:pt modelId="{0FE53A90-1690-4EEA-BBB2-82C1B8D56FD5}" type="pres">
      <dgm:prSet presAssocID="{C8F9D946-C75B-487E-ADA1-71B754E4238F}" presName="iconBgRect" presStyleLbl="bgShp" presStyleIdx="0" presStyleCnt="2"/>
      <dgm:spPr/>
    </dgm:pt>
    <dgm:pt modelId="{FABE1761-3C58-4E33-AEEA-C97AA24AE051}" type="pres">
      <dgm:prSet presAssocID="{C8F9D946-C75B-487E-ADA1-71B754E4238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医生"/>
        </a:ext>
      </dgm:extLst>
    </dgm:pt>
    <dgm:pt modelId="{80E97D63-244C-45EC-B4C6-6D9495CDAF6E}" type="pres">
      <dgm:prSet presAssocID="{C8F9D946-C75B-487E-ADA1-71B754E4238F}" presName="spaceRect" presStyleCnt="0"/>
      <dgm:spPr/>
    </dgm:pt>
    <dgm:pt modelId="{E3B83421-57D4-49E1-9ABA-6048959A366C}" type="pres">
      <dgm:prSet presAssocID="{C8F9D946-C75B-487E-ADA1-71B754E4238F}" presName="textRect" presStyleLbl="revTx" presStyleIdx="0" presStyleCnt="2">
        <dgm:presLayoutVars>
          <dgm:chMax val="1"/>
          <dgm:chPref val="1"/>
        </dgm:presLayoutVars>
      </dgm:prSet>
      <dgm:spPr/>
    </dgm:pt>
    <dgm:pt modelId="{5E16AF34-46F0-4B6E-9B4B-8BFB79F42AD7}" type="pres">
      <dgm:prSet presAssocID="{A0725A87-98DF-4742-8122-DF6C4C661C5B}" presName="sibTrans" presStyleCnt="0"/>
      <dgm:spPr/>
    </dgm:pt>
    <dgm:pt modelId="{C28EAC4E-8004-4913-ADD7-212B9627DFC8}" type="pres">
      <dgm:prSet presAssocID="{54EF7F72-CF08-47C9-AAD2-6D8D8D705A2E}" presName="compNode" presStyleCnt="0"/>
      <dgm:spPr/>
    </dgm:pt>
    <dgm:pt modelId="{0CDAE0D9-CDC6-4C24-B9D6-8B31F840E32B}" type="pres">
      <dgm:prSet presAssocID="{54EF7F72-CF08-47C9-AAD2-6D8D8D705A2E}" presName="iconBgRect" presStyleLbl="bgShp" presStyleIdx="1" presStyleCnt="2"/>
      <dgm:spPr/>
    </dgm:pt>
    <dgm:pt modelId="{73C2A72C-1A11-485F-8987-88B41F7B4FAA}" type="pres">
      <dgm:prSet presAssocID="{54EF7F72-CF08-47C9-AAD2-6D8D8D705A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90A7D68C-832E-484C-A637-C6C0FDF17081}" type="pres">
      <dgm:prSet presAssocID="{54EF7F72-CF08-47C9-AAD2-6D8D8D705A2E}" presName="spaceRect" presStyleCnt="0"/>
      <dgm:spPr/>
    </dgm:pt>
    <dgm:pt modelId="{27D9A63A-88A6-40F6-B98A-FFF92C624E92}" type="pres">
      <dgm:prSet presAssocID="{54EF7F72-CF08-47C9-AAD2-6D8D8D705A2E}" presName="textRect" presStyleLbl="revTx" presStyleIdx="1" presStyleCnt="2">
        <dgm:presLayoutVars>
          <dgm:chMax val="1"/>
          <dgm:chPref val="1"/>
        </dgm:presLayoutVars>
      </dgm:prSet>
      <dgm:spPr/>
    </dgm:pt>
  </dgm:ptLst>
  <dgm:cxnLst>
    <dgm:cxn modelId="{11132B07-1391-4CBA-8D32-9AFDEF9D6B1E}" srcId="{ADC69240-BACC-4749-ADAD-9AE1FEC0BA0C}" destId="{C8F9D946-C75B-487E-ADA1-71B754E4238F}" srcOrd="0" destOrd="0" parTransId="{BB952FB6-6ECB-4ED7-BF52-7CE1D44DC710}" sibTransId="{A0725A87-98DF-4742-8122-DF6C4C661C5B}"/>
    <dgm:cxn modelId="{5D42F50D-1C64-426A-AC2D-B3408A52C06C}" srcId="{ADC69240-BACC-4749-ADAD-9AE1FEC0BA0C}" destId="{54EF7F72-CF08-47C9-AAD2-6D8D8D705A2E}" srcOrd="1" destOrd="0" parTransId="{507E2254-12CE-4D14-A54D-5D11ECF80351}" sibTransId="{8B36F410-CA6F-4470-8EE1-87C903FE5A6D}"/>
    <dgm:cxn modelId="{D3EEC415-FD17-40BF-9D86-E48D8D812ABC}" type="presOf" srcId="{C8F9D946-C75B-487E-ADA1-71B754E4238F}" destId="{E3B83421-57D4-49E1-9ABA-6048959A366C}" srcOrd="0" destOrd="0" presId="urn:microsoft.com/office/officeart/2018/5/layout/IconCircleLabelList"/>
    <dgm:cxn modelId="{C88C1243-B2DD-40DE-885A-8C77C912B6F3}" type="presOf" srcId="{ADC69240-BACC-4749-ADAD-9AE1FEC0BA0C}" destId="{684BD542-60F5-49B5-9986-3A0B56A4240E}" srcOrd="0" destOrd="0" presId="urn:microsoft.com/office/officeart/2018/5/layout/IconCircleLabelList"/>
    <dgm:cxn modelId="{092A2F91-E9F7-4146-BEA8-847A4DE4023C}" type="presOf" srcId="{54EF7F72-CF08-47C9-AAD2-6D8D8D705A2E}" destId="{27D9A63A-88A6-40F6-B98A-FFF92C624E92}" srcOrd="0" destOrd="0" presId="urn:microsoft.com/office/officeart/2018/5/layout/IconCircleLabelList"/>
    <dgm:cxn modelId="{11E3A082-2D90-4181-BB13-13F60F5B415E}" type="presParOf" srcId="{684BD542-60F5-49B5-9986-3A0B56A4240E}" destId="{41371E2A-49EF-4C2B-9A4A-0EB04F0AB6DA}" srcOrd="0" destOrd="0" presId="urn:microsoft.com/office/officeart/2018/5/layout/IconCircleLabelList"/>
    <dgm:cxn modelId="{9D50B525-9A40-420F-A135-4E831E6EDFE3}" type="presParOf" srcId="{41371E2A-49EF-4C2B-9A4A-0EB04F0AB6DA}" destId="{0FE53A90-1690-4EEA-BBB2-82C1B8D56FD5}" srcOrd="0" destOrd="0" presId="urn:microsoft.com/office/officeart/2018/5/layout/IconCircleLabelList"/>
    <dgm:cxn modelId="{8A1F0229-1A7A-494E-BA35-DA0FE9EF4A45}" type="presParOf" srcId="{41371E2A-49EF-4C2B-9A4A-0EB04F0AB6DA}" destId="{FABE1761-3C58-4E33-AEEA-C97AA24AE051}" srcOrd="1" destOrd="0" presId="urn:microsoft.com/office/officeart/2018/5/layout/IconCircleLabelList"/>
    <dgm:cxn modelId="{E8D89BD3-8DDE-4DC7-A482-12BF8F15FFBD}" type="presParOf" srcId="{41371E2A-49EF-4C2B-9A4A-0EB04F0AB6DA}" destId="{80E97D63-244C-45EC-B4C6-6D9495CDAF6E}" srcOrd="2" destOrd="0" presId="urn:microsoft.com/office/officeart/2018/5/layout/IconCircleLabelList"/>
    <dgm:cxn modelId="{D5EA00A3-4486-4EF3-AABB-49292E63FE42}" type="presParOf" srcId="{41371E2A-49EF-4C2B-9A4A-0EB04F0AB6DA}" destId="{E3B83421-57D4-49E1-9ABA-6048959A366C}" srcOrd="3" destOrd="0" presId="urn:microsoft.com/office/officeart/2018/5/layout/IconCircleLabelList"/>
    <dgm:cxn modelId="{BA467BA7-A82C-4F3E-921F-C209B63E5F49}" type="presParOf" srcId="{684BD542-60F5-49B5-9986-3A0B56A4240E}" destId="{5E16AF34-46F0-4B6E-9B4B-8BFB79F42AD7}" srcOrd="1" destOrd="0" presId="urn:microsoft.com/office/officeart/2018/5/layout/IconCircleLabelList"/>
    <dgm:cxn modelId="{7CB11A05-DADF-404A-8821-6343EC8660D8}" type="presParOf" srcId="{684BD542-60F5-49B5-9986-3A0B56A4240E}" destId="{C28EAC4E-8004-4913-ADD7-212B9627DFC8}" srcOrd="2" destOrd="0" presId="urn:microsoft.com/office/officeart/2018/5/layout/IconCircleLabelList"/>
    <dgm:cxn modelId="{747AEFD8-3732-4EFD-B5AF-00C036FB8631}" type="presParOf" srcId="{C28EAC4E-8004-4913-ADD7-212B9627DFC8}" destId="{0CDAE0D9-CDC6-4C24-B9D6-8B31F840E32B}" srcOrd="0" destOrd="0" presId="urn:microsoft.com/office/officeart/2018/5/layout/IconCircleLabelList"/>
    <dgm:cxn modelId="{5AF55FE9-CA4D-41FD-B44C-582F04479256}" type="presParOf" srcId="{C28EAC4E-8004-4913-ADD7-212B9627DFC8}" destId="{73C2A72C-1A11-485F-8987-88B41F7B4FAA}" srcOrd="1" destOrd="0" presId="urn:microsoft.com/office/officeart/2018/5/layout/IconCircleLabelList"/>
    <dgm:cxn modelId="{28706F68-29A6-4C7C-A088-0FE592F8A6C7}" type="presParOf" srcId="{C28EAC4E-8004-4913-ADD7-212B9627DFC8}" destId="{90A7D68C-832E-484C-A637-C6C0FDF17081}" srcOrd="2" destOrd="0" presId="urn:microsoft.com/office/officeart/2018/5/layout/IconCircleLabelList"/>
    <dgm:cxn modelId="{92A1A89D-F8F4-419B-A7F2-E14E0B4B1AA1}" type="presParOf" srcId="{C28EAC4E-8004-4913-ADD7-212B9627DFC8}" destId="{27D9A63A-88A6-40F6-B98A-FFF92C624E9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04087-B55D-43B9-A9E6-E467F6E6C37C}">
      <dsp:nvSpPr>
        <dsp:cNvPr id="0" name=""/>
        <dsp:cNvSpPr/>
      </dsp:nvSpPr>
      <dsp:spPr>
        <a:xfrm>
          <a:off x="0" y="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DF7D1A-9A7B-4216-85BF-66E576B2ABAB}">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65913A-B714-44F7-B94A-2F9D3C5D88A8}">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800100">
            <a:lnSpc>
              <a:spcPct val="90000"/>
            </a:lnSpc>
            <a:spcBef>
              <a:spcPct val="0"/>
            </a:spcBef>
            <a:spcAft>
              <a:spcPct val="35000"/>
            </a:spcAft>
            <a:buNone/>
          </a:pPr>
          <a:r>
            <a:rPr lang="zh-CN" sz="1800" kern="1200"/>
            <a:t>文献资料法：查阅与运动心理有关的论文。并且在此前提下寻找同本项研究内容有关的信息接下来予以理论分析、系统归纳总结，给研究奠定理论基础。</a:t>
          </a:r>
          <a:endParaRPr lang="en-US" sz="1800" kern="1200"/>
        </a:p>
      </dsp:txBody>
      <dsp:txXfrm>
        <a:off x="1844034" y="682"/>
        <a:ext cx="4401230" cy="1596566"/>
      </dsp:txXfrm>
    </dsp:sp>
    <dsp:sp modelId="{DA746636-4EA4-43F4-B848-36DB95F12DEA}">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7F5908-2E41-4C22-9BC3-093FEB58F7DD}">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2FDC9E-2F91-48BF-8BA6-21A5A88D414B}">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800100">
            <a:lnSpc>
              <a:spcPct val="90000"/>
            </a:lnSpc>
            <a:spcBef>
              <a:spcPct val="0"/>
            </a:spcBef>
            <a:spcAft>
              <a:spcPct val="35000"/>
            </a:spcAft>
            <a:buNone/>
          </a:pPr>
          <a:r>
            <a:rPr lang="zh-CN" sz="1800" kern="1200"/>
            <a:t>问卷调查法：共计发放调查问卷</a:t>
          </a:r>
          <a:r>
            <a:rPr lang="en-US" sz="1800" kern="1200"/>
            <a:t>150</a:t>
          </a:r>
          <a:r>
            <a:rPr lang="zh-CN" sz="1800" kern="1200"/>
            <a:t>份，其中教练员</a:t>
          </a:r>
          <a:r>
            <a:rPr lang="en-US" sz="1800" kern="1200"/>
            <a:t>30</a:t>
          </a:r>
          <a:r>
            <a:rPr lang="zh-CN" sz="1800" kern="1200"/>
            <a:t>份，运动员</a:t>
          </a:r>
          <a:r>
            <a:rPr lang="en-US" sz="1800" kern="1200"/>
            <a:t>120</a:t>
          </a:r>
          <a:r>
            <a:rPr lang="zh-CN" sz="1800" kern="1200"/>
            <a:t>份。</a:t>
          </a:r>
          <a:endParaRPr lang="en-US" sz="1800" kern="1200"/>
        </a:p>
      </dsp:txBody>
      <dsp:txXfrm>
        <a:off x="1844034" y="1996390"/>
        <a:ext cx="4401230" cy="1596566"/>
      </dsp:txXfrm>
    </dsp:sp>
    <dsp:sp modelId="{3E3E3C50-9BB1-43A6-85C6-4A3C44078451}">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51F62B-619A-4CFB-A408-7A570FFC5927}">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B83424-6808-4A9B-87C3-06AAFAC66302}">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800100">
            <a:lnSpc>
              <a:spcPct val="90000"/>
            </a:lnSpc>
            <a:spcBef>
              <a:spcPct val="0"/>
            </a:spcBef>
            <a:spcAft>
              <a:spcPct val="35000"/>
            </a:spcAft>
            <a:buNone/>
          </a:pPr>
          <a:r>
            <a:rPr lang="zh-CN" sz="1800" kern="1200"/>
            <a:t>数理统计法：运用</a:t>
          </a:r>
          <a:r>
            <a:rPr lang="en-US" sz="1800" kern="1200"/>
            <a:t> Excel</a:t>
          </a:r>
          <a:r>
            <a:rPr lang="zh-CN" sz="1800" kern="1200"/>
            <a:t>软件对所整理的数据进行整理统计。 </a:t>
          </a:r>
          <a:endParaRPr lang="en-US" sz="1800" kern="1200"/>
        </a:p>
      </dsp:txBody>
      <dsp:txXfrm>
        <a:off x="1844034" y="3992098"/>
        <a:ext cx="4401230" cy="1596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53A90-1690-4EEA-BBB2-82C1B8D56FD5}">
      <dsp:nvSpPr>
        <dsp:cNvPr id="0" name=""/>
        <dsp:cNvSpPr/>
      </dsp:nvSpPr>
      <dsp:spPr>
        <a:xfrm>
          <a:off x="2428048" y="7450"/>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E1761-3C58-4E33-AEEA-C97AA24AE051}">
      <dsp:nvSpPr>
        <dsp:cNvPr id="0" name=""/>
        <dsp:cNvSpPr/>
      </dsp:nvSpPr>
      <dsp:spPr>
        <a:xfrm>
          <a:off x="2830235" y="40963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B83421-57D4-49E1-9ABA-6048959A366C}">
      <dsp:nvSpPr>
        <dsp:cNvPr id="0" name=""/>
        <dsp:cNvSpPr/>
      </dsp:nvSpPr>
      <dsp:spPr>
        <a:xfrm>
          <a:off x="1824766"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zh-CN" sz="1100" kern="1200"/>
            <a:t>数据来源的研究对象调查为北京</a:t>
          </a:r>
          <a:r>
            <a:rPr lang="en-US" sz="1100" kern="1200"/>
            <a:t>3</a:t>
          </a:r>
          <a:r>
            <a:rPr lang="zh-CN" sz="1100" kern="1200"/>
            <a:t>所高校大学生高水平运动员，计划调查对象为</a:t>
          </a:r>
          <a:r>
            <a:rPr lang="en-US" sz="1100" kern="1200"/>
            <a:t>120</a:t>
          </a:r>
          <a:r>
            <a:rPr lang="zh-CN" sz="1100" kern="1200"/>
            <a:t>名，每所高校选定</a:t>
          </a:r>
          <a:r>
            <a:rPr lang="en-US" sz="1100" kern="1200"/>
            <a:t>40</a:t>
          </a:r>
          <a:r>
            <a:rPr lang="zh-CN" sz="1100" kern="1200"/>
            <a:t>名高水平运动员，年龄在</a:t>
          </a:r>
          <a:r>
            <a:rPr lang="en-US" sz="1100" kern="1200"/>
            <a:t>18</a:t>
          </a:r>
          <a:r>
            <a:rPr lang="zh-CN" sz="1100" kern="1200"/>
            <a:t>到</a:t>
          </a:r>
          <a:r>
            <a:rPr lang="en-US" sz="1100" kern="1200"/>
            <a:t>24</a:t>
          </a:r>
          <a:r>
            <a:rPr lang="zh-CN" sz="1100" kern="1200"/>
            <a:t>岁。</a:t>
          </a:r>
          <a:endParaRPr lang="en-US" sz="1100" kern="1200"/>
        </a:p>
      </dsp:txBody>
      <dsp:txXfrm>
        <a:off x="1824766" y="2482451"/>
        <a:ext cx="3093750" cy="720000"/>
      </dsp:txXfrm>
    </dsp:sp>
    <dsp:sp modelId="{0CDAE0D9-CDC6-4C24-B9D6-8B31F840E32B}">
      <dsp:nvSpPr>
        <dsp:cNvPr id="0" name=""/>
        <dsp:cNvSpPr/>
      </dsp:nvSpPr>
      <dsp:spPr>
        <a:xfrm>
          <a:off x="6063204" y="7450"/>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C2A72C-1A11-485F-8987-88B41F7B4FAA}">
      <dsp:nvSpPr>
        <dsp:cNvPr id="0" name=""/>
        <dsp:cNvSpPr/>
      </dsp:nvSpPr>
      <dsp:spPr>
        <a:xfrm>
          <a:off x="6465391" y="40963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D9A63A-88A6-40F6-B98A-FFF92C624E92}">
      <dsp:nvSpPr>
        <dsp:cNvPr id="0" name=""/>
        <dsp:cNvSpPr/>
      </dsp:nvSpPr>
      <dsp:spPr>
        <a:xfrm>
          <a:off x="5459923"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zh-CN" sz="1100" kern="1200"/>
            <a:t>数据来源于问卷调查结果。 </a:t>
          </a:r>
          <a:endParaRPr lang="en-US" sz="1100" kern="1200"/>
        </a:p>
      </dsp:txBody>
      <dsp:txXfrm>
        <a:off x="5459923" y="2482451"/>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8338EF-10F4-7E4D-950F-F462A0C51380}" type="datetimeFigureOut">
              <a:rPr kumimoji="1" lang="zh-CN" altLang="en-US" smtClean="0"/>
              <a:t>2023/6/6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CAA6A-F842-7247-8F86-FCA9E74239E5}" type="slidenum">
              <a:rPr kumimoji="1" lang="zh-CN" altLang="en-US" smtClean="0"/>
              <a:t>‹#›</a:t>
            </a:fld>
            <a:endParaRPr kumimoji="1" lang="zh-CN" altLang="en-US"/>
          </a:p>
        </p:txBody>
      </p:sp>
    </p:spTree>
    <p:extLst>
      <p:ext uri="{BB962C8B-B14F-4D97-AF65-F5344CB8AC3E}">
        <p14:creationId xmlns:p14="http://schemas.microsoft.com/office/powerpoint/2010/main" val="2128993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所以我认为我们国家关于高水平运动员的健康与福祉问题关注度不高，也忽略了心理健康应当被置于身体健康同等重要</a:t>
            </a:r>
            <a:r>
              <a:rPr kumimoji="1" lang="zh-CN" altLang="en-US"/>
              <a:t>的地位上。</a:t>
            </a:r>
          </a:p>
        </p:txBody>
      </p:sp>
      <p:sp>
        <p:nvSpPr>
          <p:cNvPr id="4" name="幻灯片编号占位符 3"/>
          <p:cNvSpPr>
            <a:spLocks noGrp="1"/>
          </p:cNvSpPr>
          <p:nvPr>
            <p:ph type="sldNum" sz="quarter" idx="10"/>
          </p:nvPr>
        </p:nvSpPr>
        <p:spPr/>
        <p:txBody>
          <a:bodyPr/>
          <a:lstStyle/>
          <a:p>
            <a:fld id="{551CAA6A-F842-7247-8F86-FCA9E74239E5}" type="slidenum">
              <a:rPr kumimoji="1" lang="zh-CN" altLang="en-US" smtClean="0"/>
              <a:t>4</a:t>
            </a:fld>
            <a:endParaRPr kumimoji="1" lang="zh-CN" altLang="en-US"/>
          </a:p>
        </p:txBody>
      </p:sp>
    </p:spTree>
    <p:extLst>
      <p:ext uri="{BB962C8B-B14F-4D97-AF65-F5344CB8AC3E}">
        <p14:creationId xmlns:p14="http://schemas.microsoft.com/office/powerpoint/2010/main" val="1381055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我认为高水平运动员群体的压力来源较为丰富，有比赛、学业、伤病、人际、自我认同和就业等多方面的压力来源。</a:t>
            </a:r>
          </a:p>
        </p:txBody>
      </p:sp>
      <p:sp>
        <p:nvSpPr>
          <p:cNvPr id="4" name="幻灯片编号占位符 3"/>
          <p:cNvSpPr>
            <a:spLocks noGrp="1"/>
          </p:cNvSpPr>
          <p:nvPr>
            <p:ph type="sldNum" sz="quarter" idx="10"/>
          </p:nvPr>
        </p:nvSpPr>
        <p:spPr/>
        <p:txBody>
          <a:bodyPr/>
          <a:lstStyle/>
          <a:p>
            <a:fld id="{551CAA6A-F842-7247-8F86-FCA9E74239E5}" type="slidenum">
              <a:rPr kumimoji="1" lang="zh-CN" altLang="en-US" smtClean="0"/>
              <a:t>5</a:t>
            </a:fld>
            <a:endParaRPr kumimoji="1" lang="zh-CN" altLang="en-US"/>
          </a:p>
        </p:txBody>
      </p:sp>
    </p:spTree>
    <p:extLst>
      <p:ext uri="{BB962C8B-B14F-4D97-AF65-F5344CB8AC3E}">
        <p14:creationId xmlns:p14="http://schemas.microsoft.com/office/powerpoint/2010/main" val="1600187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教练员作为运动员的利益相关者，收集教练员的数据对于本文的研究也是至关重要的</a:t>
            </a:r>
          </a:p>
        </p:txBody>
      </p:sp>
      <p:sp>
        <p:nvSpPr>
          <p:cNvPr id="4" name="幻灯片编号占位符 3"/>
          <p:cNvSpPr>
            <a:spLocks noGrp="1"/>
          </p:cNvSpPr>
          <p:nvPr>
            <p:ph type="sldNum" sz="quarter" idx="10"/>
          </p:nvPr>
        </p:nvSpPr>
        <p:spPr/>
        <p:txBody>
          <a:bodyPr/>
          <a:lstStyle/>
          <a:p>
            <a:fld id="{551CAA6A-F842-7247-8F86-FCA9E74239E5}" type="slidenum">
              <a:rPr kumimoji="1" lang="zh-CN" altLang="en-US" smtClean="0"/>
              <a:t>12</a:t>
            </a:fld>
            <a:endParaRPr kumimoji="1" lang="zh-CN" altLang="en-US"/>
          </a:p>
        </p:txBody>
      </p:sp>
    </p:spTree>
    <p:extLst>
      <p:ext uri="{BB962C8B-B14F-4D97-AF65-F5344CB8AC3E}">
        <p14:creationId xmlns:p14="http://schemas.microsoft.com/office/powerpoint/2010/main" val="614404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8DB0AC47-9C3F-C54B-AEC3-58B430667E8B}" type="datetimeFigureOut">
              <a:rPr kumimoji="1" lang="zh-CN" altLang="en-US" smtClean="0"/>
              <a:t>2023/6/6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96BB5EB-4CD9-1C40-85FC-32F3C4A6D857}" type="slidenum">
              <a:rPr kumimoji="1" lang="zh-CN" altLang="en-US" smtClean="0"/>
              <a:t>‹#›</a:t>
            </a:fld>
            <a:endParaRPr kumimoji="1" lang="zh-CN" altLang="en-US"/>
          </a:p>
        </p:txBody>
      </p:sp>
    </p:spTree>
    <p:extLst>
      <p:ext uri="{BB962C8B-B14F-4D97-AF65-F5344CB8AC3E}">
        <p14:creationId xmlns:p14="http://schemas.microsoft.com/office/powerpoint/2010/main" val="1902304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DB0AC47-9C3F-C54B-AEC3-58B430667E8B}" type="datetimeFigureOut">
              <a:rPr kumimoji="1" lang="zh-CN" altLang="en-US" smtClean="0"/>
              <a:t>2023/6/6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96BB5EB-4CD9-1C40-85FC-32F3C4A6D857}" type="slidenum">
              <a:rPr kumimoji="1" lang="zh-CN" altLang="en-US" smtClean="0"/>
              <a:t>‹#›</a:t>
            </a:fld>
            <a:endParaRPr kumimoji="1" lang="zh-CN" altLang="en-US"/>
          </a:p>
        </p:txBody>
      </p:sp>
    </p:spTree>
    <p:extLst>
      <p:ext uri="{BB962C8B-B14F-4D97-AF65-F5344CB8AC3E}">
        <p14:creationId xmlns:p14="http://schemas.microsoft.com/office/powerpoint/2010/main" val="114451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DB0AC47-9C3F-C54B-AEC3-58B430667E8B}" type="datetimeFigureOut">
              <a:rPr kumimoji="1" lang="zh-CN" altLang="en-US" smtClean="0"/>
              <a:t>2023/6/6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96BB5EB-4CD9-1C40-85FC-32F3C4A6D857}" type="slidenum">
              <a:rPr kumimoji="1" lang="zh-CN" altLang="en-US" smtClean="0"/>
              <a:t>‹#›</a:t>
            </a:fld>
            <a:endParaRPr kumimoji="1" lang="zh-CN" altLang="en-US"/>
          </a:p>
        </p:txBody>
      </p:sp>
    </p:spTree>
    <p:extLst>
      <p:ext uri="{BB962C8B-B14F-4D97-AF65-F5344CB8AC3E}">
        <p14:creationId xmlns:p14="http://schemas.microsoft.com/office/powerpoint/2010/main" val="158856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DB0AC47-9C3F-C54B-AEC3-58B430667E8B}" type="datetimeFigureOut">
              <a:rPr kumimoji="1" lang="zh-CN" altLang="en-US" smtClean="0"/>
              <a:t>2023/6/6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96BB5EB-4CD9-1C40-85FC-32F3C4A6D857}" type="slidenum">
              <a:rPr kumimoji="1" lang="zh-CN" altLang="en-US" smtClean="0"/>
              <a:t>‹#›</a:t>
            </a:fld>
            <a:endParaRPr kumimoji="1" lang="zh-CN" altLang="en-US"/>
          </a:p>
        </p:txBody>
      </p:sp>
    </p:spTree>
    <p:extLst>
      <p:ext uri="{BB962C8B-B14F-4D97-AF65-F5344CB8AC3E}">
        <p14:creationId xmlns:p14="http://schemas.microsoft.com/office/powerpoint/2010/main" val="295278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8DB0AC47-9C3F-C54B-AEC3-58B430667E8B}" type="datetimeFigureOut">
              <a:rPr kumimoji="1" lang="zh-CN" altLang="en-US" smtClean="0"/>
              <a:t>2023/6/6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96BB5EB-4CD9-1C40-85FC-32F3C4A6D857}" type="slidenum">
              <a:rPr kumimoji="1" lang="zh-CN" altLang="en-US" smtClean="0"/>
              <a:t>‹#›</a:t>
            </a:fld>
            <a:endParaRPr kumimoji="1" lang="zh-CN" altLang="en-US"/>
          </a:p>
        </p:txBody>
      </p:sp>
    </p:spTree>
    <p:extLst>
      <p:ext uri="{BB962C8B-B14F-4D97-AF65-F5344CB8AC3E}">
        <p14:creationId xmlns:p14="http://schemas.microsoft.com/office/powerpoint/2010/main" val="2066911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8DB0AC47-9C3F-C54B-AEC3-58B430667E8B}" type="datetimeFigureOut">
              <a:rPr kumimoji="1" lang="zh-CN" altLang="en-US" smtClean="0"/>
              <a:t>2023/6/6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96BB5EB-4CD9-1C40-85FC-32F3C4A6D857}" type="slidenum">
              <a:rPr kumimoji="1" lang="zh-CN" altLang="en-US" smtClean="0"/>
              <a:t>‹#›</a:t>
            </a:fld>
            <a:endParaRPr kumimoji="1" lang="zh-CN" altLang="en-US"/>
          </a:p>
        </p:txBody>
      </p:sp>
    </p:spTree>
    <p:extLst>
      <p:ext uri="{BB962C8B-B14F-4D97-AF65-F5344CB8AC3E}">
        <p14:creationId xmlns:p14="http://schemas.microsoft.com/office/powerpoint/2010/main" val="888173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8DB0AC47-9C3F-C54B-AEC3-58B430667E8B}" type="datetimeFigureOut">
              <a:rPr kumimoji="1" lang="zh-CN" altLang="en-US" smtClean="0"/>
              <a:t>2023/6/6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896BB5EB-4CD9-1C40-85FC-32F3C4A6D857}" type="slidenum">
              <a:rPr kumimoji="1" lang="zh-CN" altLang="en-US" smtClean="0"/>
              <a:t>‹#›</a:t>
            </a:fld>
            <a:endParaRPr kumimoji="1" lang="zh-CN" altLang="en-US"/>
          </a:p>
        </p:txBody>
      </p:sp>
    </p:spTree>
    <p:extLst>
      <p:ext uri="{BB962C8B-B14F-4D97-AF65-F5344CB8AC3E}">
        <p14:creationId xmlns:p14="http://schemas.microsoft.com/office/powerpoint/2010/main" val="37972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8DB0AC47-9C3F-C54B-AEC3-58B430667E8B}" type="datetimeFigureOut">
              <a:rPr kumimoji="1" lang="zh-CN" altLang="en-US" smtClean="0"/>
              <a:t>2023/6/6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896BB5EB-4CD9-1C40-85FC-32F3C4A6D857}" type="slidenum">
              <a:rPr kumimoji="1" lang="zh-CN" altLang="en-US" smtClean="0"/>
              <a:t>‹#›</a:t>
            </a:fld>
            <a:endParaRPr kumimoji="1" lang="zh-CN" altLang="en-US"/>
          </a:p>
        </p:txBody>
      </p:sp>
    </p:spTree>
    <p:extLst>
      <p:ext uri="{BB962C8B-B14F-4D97-AF65-F5344CB8AC3E}">
        <p14:creationId xmlns:p14="http://schemas.microsoft.com/office/powerpoint/2010/main" val="1815856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B0AC47-9C3F-C54B-AEC3-58B430667E8B}" type="datetimeFigureOut">
              <a:rPr kumimoji="1" lang="zh-CN" altLang="en-US" smtClean="0"/>
              <a:t>2023/6/6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96BB5EB-4CD9-1C40-85FC-32F3C4A6D857}" type="slidenum">
              <a:rPr kumimoji="1" lang="zh-CN" altLang="en-US" smtClean="0"/>
              <a:t>‹#›</a:t>
            </a:fld>
            <a:endParaRPr kumimoji="1" lang="zh-CN" altLang="en-US"/>
          </a:p>
        </p:txBody>
      </p:sp>
    </p:spTree>
    <p:extLst>
      <p:ext uri="{BB962C8B-B14F-4D97-AF65-F5344CB8AC3E}">
        <p14:creationId xmlns:p14="http://schemas.microsoft.com/office/powerpoint/2010/main" val="1209163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DB0AC47-9C3F-C54B-AEC3-58B430667E8B}" type="datetimeFigureOut">
              <a:rPr kumimoji="1" lang="zh-CN" altLang="en-US" smtClean="0"/>
              <a:t>2023/6/6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96BB5EB-4CD9-1C40-85FC-32F3C4A6D857}" type="slidenum">
              <a:rPr kumimoji="1" lang="zh-CN" altLang="en-US" smtClean="0"/>
              <a:t>‹#›</a:t>
            </a:fld>
            <a:endParaRPr kumimoji="1" lang="zh-CN" altLang="en-US"/>
          </a:p>
        </p:txBody>
      </p:sp>
    </p:spTree>
    <p:extLst>
      <p:ext uri="{BB962C8B-B14F-4D97-AF65-F5344CB8AC3E}">
        <p14:creationId xmlns:p14="http://schemas.microsoft.com/office/powerpoint/2010/main" val="774840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DB0AC47-9C3F-C54B-AEC3-58B430667E8B}" type="datetimeFigureOut">
              <a:rPr kumimoji="1" lang="zh-CN" altLang="en-US" smtClean="0"/>
              <a:t>2023/6/6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96BB5EB-4CD9-1C40-85FC-32F3C4A6D857}" type="slidenum">
              <a:rPr kumimoji="1" lang="zh-CN" altLang="en-US" smtClean="0"/>
              <a:t>‹#›</a:t>
            </a:fld>
            <a:endParaRPr kumimoji="1" lang="zh-CN" altLang="en-US"/>
          </a:p>
        </p:txBody>
      </p:sp>
    </p:spTree>
    <p:extLst>
      <p:ext uri="{BB962C8B-B14F-4D97-AF65-F5344CB8AC3E}">
        <p14:creationId xmlns:p14="http://schemas.microsoft.com/office/powerpoint/2010/main" val="395464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0AC47-9C3F-C54B-AEC3-58B430667E8B}" type="datetimeFigureOut">
              <a:rPr kumimoji="1" lang="zh-CN" altLang="en-US" smtClean="0"/>
              <a:t>2023/6/6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BB5EB-4CD9-1C40-85FC-32F3C4A6D857}" type="slidenum">
              <a:rPr kumimoji="1" lang="zh-CN" altLang="en-US" smtClean="0"/>
              <a:t>‹#›</a:t>
            </a:fld>
            <a:endParaRPr kumimoji="1" lang="zh-CN" altLang="en-US"/>
          </a:p>
        </p:txBody>
      </p:sp>
    </p:spTree>
    <p:extLst>
      <p:ext uri="{BB962C8B-B14F-4D97-AF65-F5344CB8AC3E}">
        <p14:creationId xmlns:p14="http://schemas.microsoft.com/office/powerpoint/2010/main" val="1412901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标题 1"/>
          <p:cNvSpPr>
            <a:spLocks noGrp="1"/>
          </p:cNvSpPr>
          <p:nvPr>
            <p:ph type="ctrTitle"/>
          </p:nvPr>
        </p:nvSpPr>
        <p:spPr>
          <a:xfrm>
            <a:off x="3215729" y="1764407"/>
            <a:ext cx="5760846" cy="2310312"/>
          </a:xfrm>
        </p:spPr>
        <p:txBody>
          <a:bodyPr>
            <a:normAutofit/>
          </a:bodyPr>
          <a:lstStyle/>
          <a:p>
            <a:r>
              <a:rPr kumimoji="1" lang="zh-CN" altLang="en-US" sz="5200">
                <a:solidFill>
                  <a:schemeClr val="tx2"/>
                </a:solidFill>
                <a:latin typeface="KaiTi" charset="-122"/>
                <a:ea typeface="KaiTi" charset="-122"/>
                <a:cs typeface="KaiTi" charset="-122"/>
              </a:rPr>
              <a:t>高水平运动员心理健康素养研究计划</a:t>
            </a:r>
          </a:p>
        </p:txBody>
      </p:sp>
      <p:sp>
        <p:nvSpPr>
          <p:cNvPr id="3" name="副标题 2"/>
          <p:cNvSpPr>
            <a:spLocks noGrp="1"/>
          </p:cNvSpPr>
          <p:nvPr>
            <p:ph type="subTitle" idx="1"/>
          </p:nvPr>
        </p:nvSpPr>
        <p:spPr>
          <a:xfrm>
            <a:off x="3215729" y="4165152"/>
            <a:ext cx="5760846" cy="682079"/>
          </a:xfrm>
        </p:spPr>
        <p:txBody>
          <a:bodyPr>
            <a:normAutofit/>
          </a:bodyPr>
          <a:lstStyle/>
          <a:p>
            <a:r>
              <a:rPr kumimoji="1" lang="zh-CN" altLang="en-US">
                <a:solidFill>
                  <a:schemeClr val="tx2"/>
                </a:solidFill>
                <a:latin typeface="KaiTi" charset="-122"/>
                <a:ea typeface="KaiTi" charset="-122"/>
                <a:cs typeface="KaiTi" charset="-122"/>
              </a:rPr>
              <a:t>汇报人：周孟佳</a:t>
            </a:r>
          </a:p>
        </p:txBody>
      </p:sp>
    </p:spTree>
    <p:extLst>
      <p:ext uri="{BB962C8B-B14F-4D97-AF65-F5344CB8AC3E}">
        <p14:creationId xmlns:p14="http://schemas.microsoft.com/office/powerpoint/2010/main" val="1472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7" name="Rectangle 46">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p:cNvSpPr/>
          <p:nvPr/>
        </p:nvSpPr>
        <p:spPr>
          <a:xfrm>
            <a:off x="1179536" y="1576340"/>
            <a:ext cx="9832621" cy="2993182"/>
          </a:xfrm>
          <a:prstGeom prst="rect">
            <a:avLst/>
          </a:prstGeom>
        </p:spPr>
        <p:txBody>
          <a:bodyPr vert="horz" lIns="91440" tIns="45720" rIns="91440" bIns="45720" rtlCol="0" anchor="b">
            <a:normAutofit/>
          </a:bodyPr>
          <a:lstStyle/>
          <a:p>
            <a:pPr>
              <a:lnSpc>
                <a:spcPct val="90000"/>
              </a:lnSpc>
              <a:spcBef>
                <a:spcPct val="0"/>
              </a:spcBef>
              <a:spcAft>
                <a:spcPts val="600"/>
              </a:spcAft>
            </a:pPr>
            <a:r>
              <a:rPr lang="zh-CN" altLang="en-US" sz="2400" kern="1200" dirty="0">
                <a:solidFill>
                  <a:schemeClr val="tx2"/>
                </a:solidFill>
                <a:effectLst/>
                <a:latin typeface="KaiTi" panose="02010609060101010101" pitchFamily="49" charset="-122"/>
                <a:ea typeface="KaiTi" panose="02010609060101010101" pitchFamily="49" charset="-122"/>
                <a:cs typeface="+mj-cs"/>
              </a:rPr>
              <a:t>（三）个人思考</a:t>
            </a:r>
            <a:endParaRPr lang="en-US" altLang="zh-CN" sz="2400" kern="1200" dirty="0">
              <a:solidFill>
                <a:schemeClr val="tx2"/>
              </a:solidFill>
              <a:effectLst/>
              <a:latin typeface="KaiTi" panose="02010609060101010101" pitchFamily="49" charset="-122"/>
              <a:ea typeface="KaiTi" panose="02010609060101010101" pitchFamily="49" charset="-122"/>
              <a:cs typeface="+mj-cs"/>
            </a:endParaRPr>
          </a:p>
          <a:p>
            <a:pPr>
              <a:lnSpc>
                <a:spcPct val="90000"/>
              </a:lnSpc>
              <a:spcBef>
                <a:spcPct val="0"/>
              </a:spcBef>
              <a:spcAft>
                <a:spcPts val="600"/>
              </a:spcAft>
            </a:pPr>
            <a:r>
              <a:rPr lang="zh-CN" altLang="en-US" sz="2400" kern="1200" dirty="0">
                <a:solidFill>
                  <a:schemeClr val="tx2"/>
                </a:solidFill>
                <a:effectLst/>
                <a:latin typeface="KaiTi" panose="02010609060101010101" pitchFamily="49" charset="-122"/>
                <a:ea typeface="KaiTi" panose="02010609060101010101" pitchFamily="49" charset="-122"/>
                <a:cs typeface="+mj-cs"/>
              </a:rPr>
              <a:t>我国研究者从多个角度进行了相关研究，问题较空泛；部分定量研究深度不够，研究设计不够严谨，缺乏明确的理论导向，多数研究直接借鉴国外现成的心理测量量表如</a:t>
            </a:r>
            <a:r>
              <a:rPr lang="en-US" altLang="zh-CN" sz="2400" kern="1200" dirty="0">
                <a:solidFill>
                  <a:schemeClr val="tx2"/>
                </a:solidFill>
                <a:effectLst/>
                <a:latin typeface="KaiTi" panose="02010609060101010101" pitchFamily="49" charset="-122"/>
                <a:ea typeface="KaiTi" panose="02010609060101010101" pitchFamily="49" charset="-122"/>
                <a:cs typeface="+mj-cs"/>
              </a:rPr>
              <a:t>SCL</a:t>
            </a:r>
            <a:r>
              <a:rPr lang="zh-CN" altLang="en-US" sz="2400" kern="1200" dirty="0">
                <a:solidFill>
                  <a:schemeClr val="tx2"/>
                </a:solidFill>
                <a:effectLst/>
                <a:latin typeface="KaiTi" panose="02010609060101010101" pitchFamily="49" charset="-122"/>
                <a:ea typeface="KaiTi" panose="02010609060101010101" pitchFamily="49" charset="-122"/>
                <a:cs typeface="+mj-cs"/>
              </a:rPr>
              <a:t>－</a:t>
            </a:r>
            <a:r>
              <a:rPr lang="en-US" altLang="zh-CN" sz="2400" kern="1200" dirty="0">
                <a:solidFill>
                  <a:schemeClr val="tx2"/>
                </a:solidFill>
                <a:effectLst/>
                <a:latin typeface="KaiTi" panose="02010609060101010101" pitchFamily="49" charset="-122"/>
                <a:ea typeface="KaiTi" panose="02010609060101010101" pitchFamily="49" charset="-122"/>
                <a:cs typeface="+mj-cs"/>
              </a:rPr>
              <a:t>90</a:t>
            </a:r>
            <a:r>
              <a:rPr lang="zh-CN" altLang="en-US" sz="2400" kern="1200" dirty="0">
                <a:solidFill>
                  <a:schemeClr val="tx2"/>
                </a:solidFill>
                <a:effectLst/>
                <a:latin typeface="KaiTi" panose="02010609060101010101" pitchFamily="49" charset="-122"/>
                <a:ea typeface="KaiTi" panose="02010609060101010101" pitchFamily="49" charset="-122"/>
                <a:cs typeface="+mj-cs"/>
              </a:rPr>
              <a:t>，而忽视了对量表的本土化和样本的等值性的考虑，这也是导致研究结果不一致的原因之一。 </a:t>
            </a:r>
            <a:endParaRPr lang="en-US" altLang="zh-CN" sz="2400" kern="1200" dirty="0">
              <a:solidFill>
                <a:schemeClr val="tx2"/>
              </a:solidFill>
              <a:latin typeface="KaiTi" panose="02010609060101010101" pitchFamily="49" charset="-122"/>
              <a:ea typeface="KaiTi" panose="02010609060101010101" pitchFamily="49" charset="-122"/>
              <a:cs typeface="+mj-cs"/>
            </a:endParaRPr>
          </a:p>
        </p:txBody>
      </p:sp>
      <p:grpSp>
        <p:nvGrpSpPr>
          <p:cNvPr id="49" name="Group 48">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50" name="Freeform: Shape 49">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56" name="Freeform: Shape 55">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9" name="Freeform: Shape 58">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92091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0325"/>
            <a:ext cx="10515600" cy="1325563"/>
          </a:xfrm>
        </p:spPr>
        <p:txBody>
          <a:bodyPr/>
          <a:lstStyle/>
          <a:p>
            <a:r>
              <a:rPr kumimoji="1" lang="zh-CN" altLang="en-US" dirty="0">
                <a:latin typeface="KaiTi" charset="-122"/>
                <a:ea typeface="KaiTi" charset="-122"/>
                <a:cs typeface="KaiTi" charset="-122"/>
              </a:rPr>
              <a:t>参考文献：</a:t>
            </a:r>
          </a:p>
        </p:txBody>
      </p:sp>
      <p:sp>
        <p:nvSpPr>
          <p:cNvPr id="3" name="内容占位符 2"/>
          <p:cNvSpPr>
            <a:spLocks noGrp="1"/>
          </p:cNvSpPr>
          <p:nvPr>
            <p:ph idx="1"/>
          </p:nvPr>
        </p:nvSpPr>
        <p:spPr>
          <a:xfrm>
            <a:off x="838200" y="1385888"/>
            <a:ext cx="10515600" cy="4351338"/>
          </a:xfrm>
        </p:spPr>
        <p:txBody>
          <a:bodyPr>
            <a:normAutofit fontScale="55000" lnSpcReduction="20000"/>
          </a:bodyPr>
          <a:lstStyle/>
          <a:p>
            <a:pPr latinLnBrk="1"/>
            <a:r>
              <a:rPr lang="en-US" altLang="zh-CN" dirty="0">
                <a:latin typeface="SimSun" charset="-122"/>
                <a:ea typeface="SimSun" charset="-122"/>
                <a:cs typeface="SimSun" charset="-122"/>
              </a:rPr>
              <a:t>[1]</a:t>
            </a:r>
            <a:r>
              <a:rPr lang="zh-CN" altLang="zh-CN" dirty="0">
                <a:latin typeface="SimSun" charset="-122"/>
                <a:ea typeface="SimSun" charset="-122"/>
                <a:cs typeface="SimSun" charset="-122"/>
              </a:rPr>
              <a:t>于清</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李丹</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吉林省运动员大学生心理健康状况调查与分析</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吉林体育学院学报</a:t>
            </a:r>
            <a:r>
              <a:rPr lang="en-US" altLang="zh-CN" dirty="0">
                <a:latin typeface="SimSun" charset="-122"/>
                <a:ea typeface="SimSun" charset="-122"/>
                <a:cs typeface="SimSun" charset="-122"/>
              </a:rPr>
              <a:t>,2008(5)24:88-89.</a:t>
            </a:r>
            <a:endParaRPr lang="zh-CN" altLang="zh-CN" dirty="0">
              <a:latin typeface="SimSun" charset="-122"/>
              <a:ea typeface="SimSun" charset="-122"/>
              <a:cs typeface="SimSun" charset="-122"/>
            </a:endParaRPr>
          </a:p>
          <a:p>
            <a:pPr latinLnBrk="1"/>
            <a:r>
              <a:rPr lang="en-US" altLang="zh-CN" dirty="0">
                <a:latin typeface="SimSun" charset="-122"/>
                <a:ea typeface="SimSun" charset="-122"/>
                <a:cs typeface="SimSun" charset="-122"/>
              </a:rPr>
              <a:t>[2]</a:t>
            </a:r>
            <a:r>
              <a:rPr lang="zh-CN" altLang="zh-CN" dirty="0">
                <a:latin typeface="SimSun" charset="-122"/>
                <a:ea typeface="SimSun" charset="-122"/>
                <a:cs typeface="SimSun" charset="-122"/>
              </a:rPr>
              <a:t>魏文山</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杜兆斌</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我国农业高校高水平运动员心理健康状况调查研究</a:t>
            </a:r>
            <a:r>
              <a:rPr lang="en-US" altLang="zh-CN" dirty="0">
                <a:latin typeface="SimSun" charset="-122"/>
                <a:ea typeface="SimSun" charset="-122"/>
                <a:cs typeface="SimSun" charset="-122"/>
              </a:rPr>
              <a:t>[J].</a:t>
            </a:r>
            <a:r>
              <a:rPr lang="zh-CN" altLang="zh-CN" dirty="0">
                <a:latin typeface="SimSun" charset="-122"/>
                <a:ea typeface="SimSun" charset="-122"/>
                <a:cs typeface="SimSun" charset="-122"/>
              </a:rPr>
              <a:t>山东体育学院学报</a:t>
            </a:r>
            <a:r>
              <a:rPr lang="en-US" altLang="zh-CN" dirty="0">
                <a:latin typeface="SimSun" charset="-122"/>
                <a:ea typeface="SimSun" charset="-122"/>
                <a:cs typeface="SimSun" charset="-122"/>
              </a:rPr>
              <a:t>,2008,24(6):43-44.</a:t>
            </a:r>
            <a:endParaRPr lang="zh-CN" altLang="zh-CN" dirty="0">
              <a:latin typeface="SimSun" charset="-122"/>
              <a:ea typeface="SimSun" charset="-122"/>
              <a:cs typeface="SimSun" charset="-122"/>
            </a:endParaRPr>
          </a:p>
          <a:p>
            <a:pPr latinLnBrk="1"/>
            <a:r>
              <a:rPr lang="en-US" altLang="zh-CN" dirty="0">
                <a:latin typeface="SimSun" charset="-122"/>
                <a:ea typeface="SimSun" charset="-122"/>
                <a:cs typeface="SimSun" charset="-122"/>
              </a:rPr>
              <a:t>[3]</a:t>
            </a:r>
            <a:r>
              <a:rPr lang="zh-CN" altLang="zh-CN" dirty="0">
                <a:latin typeface="SimSun" charset="-122"/>
                <a:ea typeface="SimSun" charset="-122"/>
                <a:cs typeface="SimSun" charset="-122"/>
              </a:rPr>
              <a:t>郑风景</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彭媛</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四川省学生运动员心理状况调查与研究</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宜宾学院学报</a:t>
            </a:r>
            <a:r>
              <a:rPr lang="en-US" altLang="zh-CN" dirty="0">
                <a:latin typeface="SimSun" charset="-122"/>
                <a:ea typeface="SimSun" charset="-122"/>
                <a:cs typeface="SimSun" charset="-122"/>
              </a:rPr>
              <a:t>,2008,(6):101-103.</a:t>
            </a:r>
            <a:endParaRPr lang="zh-CN" altLang="zh-CN" dirty="0">
              <a:latin typeface="SimSun" charset="-122"/>
              <a:ea typeface="SimSun" charset="-122"/>
              <a:cs typeface="SimSun" charset="-122"/>
            </a:endParaRPr>
          </a:p>
          <a:p>
            <a:pPr latinLnBrk="1"/>
            <a:r>
              <a:rPr lang="en-US" altLang="zh-CN" dirty="0">
                <a:latin typeface="SimSun" charset="-122"/>
                <a:ea typeface="SimSun" charset="-122"/>
                <a:cs typeface="SimSun" charset="-122"/>
              </a:rPr>
              <a:t>[4]</a:t>
            </a:r>
            <a:r>
              <a:rPr lang="zh-CN" altLang="zh-CN" dirty="0">
                <a:latin typeface="SimSun" charset="-122"/>
                <a:ea typeface="SimSun" charset="-122"/>
                <a:cs typeface="SimSun" charset="-122"/>
              </a:rPr>
              <a:t>牛伟</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陈华</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高校高水平运动员心理健康状况调查</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体育学刊</a:t>
            </a:r>
            <a:r>
              <a:rPr lang="en-US" altLang="zh-CN" dirty="0">
                <a:latin typeface="SimSun" charset="-122"/>
                <a:ea typeface="SimSun" charset="-122"/>
                <a:cs typeface="SimSun" charset="-122"/>
              </a:rPr>
              <a:t>,2009,16(9):83 -85 .</a:t>
            </a:r>
            <a:endParaRPr lang="zh-CN" altLang="zh-CN" dirty="0">
              <a:latin typeface="SimSun" charset="-122"/>
              <a:ea typeface="SimSun" charset="-122"/>
              <a:cs typeface="SimSun" charset="-122"/>
            </a:endParaRPr>
          </a:p>
          <a:p>
            <a:pPr latinLnBrk="1"/>
            <a:r>
              <a:rPr lang="en-US" altLang="zh-CN" dirty="0">
                <a:latin typeface="SimSun" charset="-122"/>
                <a:ea typeface="SimSun" charset="-122"/>
                <a:cs typeface="SimSun" charset="-122"/>
              </a:rPr>
              <a:t>[5]</a:t>
            </a:r>
            <a:r>
              <a:rPr lang="zh-CN" altLang="zh-CN" dirty="0">
                <a:latin typeface="SimSun" charset="-122"/>
                <a:ea typeface="SimSun" charset="-122"/>
                <a:cs typeface="SimSun" charset="-122"/>
              </a:rPr>
              <a:t>徐磊</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心理训练对提高高校足球运动员心理健康的实证研究</a:t>
            </a:r>
            <a:r>
              <a:rPr lang="en-US" altLang="zh-CN" dirty="0">
                <a:latin typeface="SimSun" charset="-122"/>
                <a:ea typeface="SimSun" charset="-122"/>
                <a:cs typeface="SimSun" charset="-122"/>
              </a:rPr>
              <a:t>[J].</a:t>
            </a:r>
            <a:r>
              <a:rPr lang="zh-CN" altLang="zh-CN" dirty="0">
                <a:latin typeface="SimSun" charset="-122"/>
                <a:ea typeface="SimSun" charset="-122"/>
                <a:cs typeface="SimSun" charset="-122"/>
              </a:rPr>
              <a:t>林区教学</a:t>
            </a:r>
            <a:r>
              <a:rPr lang="en-US" altLang="zh-CN" dirty="0">
                <a:latin typeface="SimSun" charset="-122"/>
                <a:ea typeface="SimSun" charset="-122"/>
                <a:cs typeface="SimSun" charset="-122"/>
              </a:rPr>
              <a:t>,2013,(9):112-114.</a:t>
            </a:r>
            <a:endParaRPr lang="zh-CN" altLang="zh-CN" dirty="0">
              <a:latin typeface="SimSun" charset="-122"/>
              <a:ea typeface="SimSun" charset="-122"/>
              <a:cs typeface="SimSun" charset="-122"/>
            </a:endParaRPr>
          </a:p>
          <a:p>
            <a:pPr latinLnBrk="1"/>
            <a:r>
              <a:rPr lang="en-US" altLang="zh-CN" dirty="0">
                <a:latin typeface="SimSun" charset="-122"/>
                <a:ea typeface="SimSun" charset="-122"/>
                <a:cs typeface="SimSun" charset="-122"/>
              </a:rPr>
              <a:t>[6]</a:t>
            </a:r>
            <a:r>
              <a:rPr lang="zh-CN" altLang="zh-CN" dirty="0">
                <a:latin typeface="SimSun" charset="-122"/>
                <a:ea typeface="SimSun" charset="-122"/>
                <a:cs typeface="SimSun" charset="-122"/>
              </a:rPr>
              <a:t>刘一民</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山东省大学高水平运动员心理行为适应性的调查研究</a:t>
            </a:r>
            <a:r>
              <a:rPr lang="en-US" altLang="zh-CN" dirty="0">
                <a:latin typeface="SimSun" charset="-122"/>
                <a:ea typeface="SimSun" charset="-122"/>
                <a:cs typeface="SimSun" charset="-122"/>
              </a:rPr>
              <a:t>[J].</a:t>
            </a:r>
            <a:r>
              <a:rPr lang="zh-CN" altLang="zh-CN" dirty="0">
                <a:latin typeface="SimSun" charset="-122"/>
                <a:ea typeface="SimSun" charset="-122"/>
                <a:cs typeface="SimSun" charset="-122"/>
              </a:rPr>
              <a:t>广州体育学院学报</a:t>
            </a:r>
            <a:r>
              <a:rPr lang="en-US" altLang="zh-CN" dirty="0">
                <a:latin typeface="SimSun" charset="-122"/>
                <a:ea typeface="SimSun" charset="-122"/>
                <a:cs typeface="SimSun" charset="-122"/>
              </a:rPr>
              <a:t>,2001,(4)21:42-46.</a:t>
            </a:r>
            <a:endParaRPr lang="zh-CN" altLang="zh-CN" dirty="0">
              <a:latin typeface="SimSun" charset="-122"/>
              <a:ea typeface="SimSun" charset="-122"/>
              <a:cs typeface="SimSun" charset="-122"/>
            </a:endParaRPr>
          </a:p>
          <a:p>
            <a:pPr latinLnBrk="1"/>
            <a:r>
              <a:rPr lang="en-US" altLang="zh-CN" dirty="0">
                <a:latin typeface="SimSun" charset="-122"/>
                <a:ea typeface="SimSun" charset="-122"/>
                <a:cs typeface="SimSun" charset="-122"/>
              </a:rPr>
              <a:t>[7]</a:t>
            </a:r>
            <a:r>
              <a:rPr lang="zh-CN" altLang="zh-CN" dirty="0">
                <a:latin typeface="SimSun" charset="-122"/>
                <a:ea typeface="SimSun" charset="-122"/>
                <a:cs typeface="SimSun" charset="-122"/>
              </a:rPr>
              <a:t>田录梅</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张向葵等</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运动员与非运动员大学生身体自尊及整体自尊研究</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心理学探新</a:t>
            </a:r>
            <a:r>
              <a:rPr lang="en-US" altLang="zh-CN" dirty="0">
                <a:latin typeface="SimSun" charset="-122"/>
                <a:ea typeface="SimSun" charset="-122"/>
                <a:cs typeface="SimSun" charset="-122"/>
              </a:rPr>
              <a:t>,2003</a:t>
            </a:r>
            <a:r>
              <a:rPr lang="zh-CN" altLang="zh-CN" dirty="0">
                <a:latin typeface="SimSun" charset="-122"/>
                <a:ea typeface="SimSun" charset="-122"/>
                <a:cs typeface="SimSun" charset="-122"/>
              </a:rPr>
              <a:t>，</a:t>
            </a:r>
            <a:r>
              <a:rPr lang="en-US" altLang="zh-CN" dirty="0">
                <a:latin typeface="SimSun" charset="-122"/>
                <a:ea typeface="SimSun" charset="-122"/>
                <a:cs typeface="SimSun" charset="-122"/>
              </a:rPr>
              <a:t>(4)23:55-58.</a:t>
            </a:r>
            <a:endParaRPr lang="zh-CN" altLang="zh-CN" dirty="0">
              <a:latin typeface="SimSun" charset="-122"/>
              <a:ea typeface="SimSun" charset="-122"/>
              <a:cs typeface="SimSun" charset="-122"/>
            </a:endParaRPr>
          </a:p>
          <a:p>
            <a:pPr latinLnBrk="1"/>
            <a:r>
              <a:rPr lang="en-US" altLang="zh-CN" dirty="0">
                <a:latin typeface="SimSun" charset="-122"/>
                <a:ea typeface="SimSun" charset="-122"/>
                <a:cs typeface="SimSun" charset="-122"/>
              </a:rPr>
              <a:t>[8]</a:t>
            </a:r>
            <a:r>
              <a:rPr lang="zh-CN" altLang="zh-CN" dirty="0">
                <a:latin typeface="SimSun" charset="-122"/>
                <a:ea typeface="SimSun" charset="-122"/>
                <a:cs typeface="SimSun" charset="-122"/>
              </a:rPr>
              <a:t>盛绍增</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朱礼恒等</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大学生男篮运动员人格因素调查与分析</a:t>
            </a:r>
            <a:r>
              <a:rPr lang="en-US" altLang="zh-CN" dirty="0">
                <a:latin typeface="SimSun" charset="-122"/>
                <a:ea typeface="SimSun" charset="-122"/>
                <a:cs typeface="SimSun" charset="-122"/>
              </a:rPr>
              <a:t>[J].</a:t>
            </a:r>
            <a:r>
              <a:rPr lang="zh-CN" altLang="zh-CN" dirty="0">
                <a:latin typeface="SimSun" charset="-122"/>
                <a:ea typeface="SimSun" charset="-122"/>
                <a:cs typeface="SimSun" charset="-122"/>
              </a:rPr>
              <a:t>体育学刊</a:t>
            </a:r>
            <a:r>
              <a:rPr lang="en-US" altLang="zh-CN" dirty="0">
                <a:latin typeface="SimSun" charset="-122"/>
                <a:ea typeface="SimSun" charset="-122"/>
                <a:cs typeface="SimSun" charset="-122"/>
              </a:rPr>
              <a:t>,2006,(13)5:110-113.</a:t>
            </a:r>
            <a:endParaRPr lang="zh-CN" altLang="zh-CN" dirty="0">
              <a:latin typeface="SimSun" charset="-122"/>
              <a:ea typeface="SimSun" charset="-122"/>
              <a:cs typeface="SimSun" charset="-122"/>
            </a:endParaRPr>
          </a:p>
          <a:p>
            <a:pPr latinLnBrk="1"/>
            <a:r>
              <a:rPr lang="en-US" altLang="zh-CN" dirty="0">
                <a:latin typeface="SimSun" charset="-122"/>
                <a:ea typeface="SimSun" charset="-122"/>
                <a:cs typeface="SimSun" charset="-122"/>
              </a:rPr>
              <a:t>[9]</a:t>
            </a:r>
            <a:r>
              <a:rPr lang="zh-CN" altLang="zh-CN" dirty="0">
                <a:latin typeface="SimSun" charset="-122"/>
                <a:ea typeface="SimSun" charset="-122"/>
                <a:cs typeface="SimSun" charset="-122"/>
              </a:rPr>
              <a:t>常璞</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郑女女</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对高校运动员内隐自尊与心理健康的初步研究</a:t>
            </a:r>
            <a:r>
              <a:rPr lang="en-US" altLang="zh-CN" dirty="0">
                <a:latin typeface="SimSun" charset="-122"/>
                <a:ea typeface="SimSun" charset="-122"/>
                <a:cs typeface="SimSun" charset="-122"/>
              </a:rPr>
              <a:t>[J].</a:t>
            </a:r>
            <a:r>
              <a:rPr lang="zh-CN" altLang="zh-CN" dirty="0">
                <a:latin typeface="SimSun" charset="-122"/>
                <a:ea typeface="SimSun" charset="-122"/>
                <a:cs typeface="SimSun" charset="-122"/>
              </a:rPr>
              <a:t>临沂师范学院学报</a:t>
            </a:r>
            <a:r>
              <a:rPr lang="en-US" altLang="zh-CN" dirty="0">
                <a:latin typeface="SimSun" charset="-122"/>
                <a:ea typeface="SimSun" charset="-122"/>
                <a:cs typeface="SimSun" charset="-122"/>
              </a:rPr>
              <a:t>,2009,31(6):93-96.</a:t>
            </a:r>
            <a:endParaRPr lang="zh-CN" altLang="zh-CN" dirty="0">
              <a:latin typeface="SimSun" charset="-122"/>
              <a:ea typeface="SimSun" charset="-122"/>
              <a:cs typeface="SimSun" charset="-122"/>
            </a:endParaRPr>
          </a:p>
          <a:p>
            <a:pPr latinLnBrk="1"/>
            <a:r>
              <a:rPr lang="en-US" altLang="zh-CN" dirty="0">
                <a:latin typeface="SimSun" charset="-122"/>
                <a:ea typeface="SimSun" charset="-122"/>
                <a:cs typeface="SimSun" charset="-122"/>
              </a:rPr>
              <a:t>[10]</a:t>
            </a:r>
            <a:r>
              <a:rPr lang="zh-CN" altLang="zh-CN" dirty="0">
                <a:latin typeface="SimSun" charset="-122"/>
                <a:ea typeface="SimSun" charset="-122"/>
                <a:cs typeface="SimSun" charset="-122"/>
              </a:rPr>
              <a:t>张君梅</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姚家新</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大学生运动员性别、性别角色和生活满意度之间的关系模型</a:t>
            </a:r>
            <a:r>
              <a:rPr lang="en-US" altLang="zh-CN" dirty="0">
                <a:latin typeface="SimSun" charset="-122"/>
                <a:ea typeface="SimSun" charset="-122"/>
                <a:cs typeface="SimSun" charset="-122"/>
              </a:rPr>
              <a:t>[A].</a:t>
            </a:r>
            <a:r>
              <a:rPr lang="zh-CN" altLang="zh-CN" dirty="0">
                <a:latin typeface="SimSun" charset="-122"/>
                <a:ea typeface="SimSun" charset="-122"/>
                <a:cs typeface="SimSun" charset="-122"/>
              </a:rPr>
              <a:t>第九届全国运动心理学学术会议论文集</a:t>
            </a:r>
            <a:r>
              <a:rPr lang="en-US" altLang="zh-CN" dirty="0">
                <a:latin typeface="SimSun" charset="-122"/>
                <a:ea typeface="SimSun" charset="-122"/>
                <a:cs typeface="SimSun" charset="-122"/>
              </a:rPr>
              <a:t>[C].2010:304-308.</a:t>
            </a:r>
            <a:endParaRPr lang="zh-CN" altLang="zh-CN" dirty="0">
              <a:latin typeface="SimSun" charset="-122"/>
              <a:ea typeface="SimSun" charset="-122"/>
              <a:cs typeface="SimSun" charset="-122"/>
            </a:endParaRPr>
          </a:p>
          <a:p>
            <a:r>
              <a:rPr lang="en-US" altLang="zh-CN" dirty="0">
                <a:latin typeface="SimSun" charset="-122"/>
                <a:ea typeface="SimSun" charset="-122"/>
                <a:cs typeface="SimSun" charset="-122"/>
              </a:rPr>
              <a:t>[11]</a:t>
            </a:r>
            <a:r>
              <a:rPr lang="en-US" altLang="zh-CN" dirty="0" err="1">
                <a:latin typeface="SimSun" charset="-122"/>
                <a:ea typeface="SimSun" charset="-122"/>
                <a:cs typeface="SimSun" charset="-122"/>
              </a:rPr>
              <a:t>Castaldelli</a:t>
            </a:r>
            <a:r>
              <a:rPr lang="en-US" altLang="zh-CN" dirty="0">
                <a:latin typeface="SimSun" charset="-122"/>
                <a:ea typeface="SimSun" charset="-122"/>
                <a:cs typeface="SimSun" charset="-122"/>
              </a:rPr>
              <a:t>-Maia J.M.,</a:t>
            </a:r>
            <a:r>
              <a:rPr lang="en-US" altLang="zh-CN" dirty="0" err="1">
                <a:latin typeface="SimSun" charset="-122"/>
                <a:ea typeface="SimSun" charset="-122"/>
                <a:cs typeface="SimSun" charset="-122"/>
              </a:rPr>
              <a:t>Gallinaro</a:t>
            </a:r>
            <a:r>
              <a:rPr lang="en-US" altLang="zh-CN" dirty="0">
                <a:latin typeface="SimSun" charset="-122"/>
                <a:ea typeface="SimSun" charset="-122"/>
                <a:cs typeface="SimSun" charset="-122"/>
              </a:rPr>
              <a:t> </a:t>
            </a:r>
            <a:r>
              <a:rPr lang="en-US" altLang="zh-CN" dirty="0" err="1">
                <a:latin typeface="SimSun" charset="-122"/>
                <a:ea typeface="SimSun" charset="-122"/>
                <a:cs typeface="SimSun" charset="-122"/>
              </a:rPr>
              <a:t>J.G.D.M.E,Falcão</a:t>
            </a:r>
            <a:r>
              <a:rPr lang="en-US" altLang="zh-CN" dirty="0">
                <a:latin typeface="SimSun" charset="-122"/>
                <a:ea typeface="SimSun" charset="-122"/>
                <a:cs typeface="SimSun" charset="-122"/>
              </a:rPr>
              <a:t> R.S., et al. Mental health symptoms</a:t>
            </a:r>
            <a:endParaRPr lang="zh-CN" altLang="zh-CN" dirty="0">
              <a:latin typeface="SimSun" charset="-122"/>
              <a:ea typeface="SimSun" charset="-122"/>
              <a:cs typeface="SimSun" charset="-122"/>
            </a:endParaRPr>
          </a:p>
          <a:p>
            <a:r>
              <a:rPr lang="en-US" altLang="zh-CN" dirty="0">
                <a:latin typeface="SimSun" charset="-122"/>
                <a:ea typeface="SimSun" charset="-122"/>
                <a:cs typeface="SimSun" charset="-122"/>
              </a:rPr>
              <a:t>and disorders in elite athletes: a systematic review on cultural influencers and barriers to athletes</a:t>
            </a:r>
            <a:endParaRPr lang="zh-CN" altLang="zh-CN" dirty="0">
              <a:latin typeface="SimSun" charset="-122"/>
              <a:ea typeface="SimSun" charset="-122"/>
              <a:cs typeface="SimSun" charset="-122"/>
            </a:endParaRPr>
          </a:p>
          <a:p>
            <a:r>
              <a:rPr lang="en-US" altLang="zh-CN" dirty="0">
                <a:latin typeface="SimSun" charset="-122"/>
                <a:ea typeface="SimSun" charset="-122"/>
                <a:cs typeface="SimSun" charset="-122"/>
              </a:rPr>
              <a:t>seeking treatment[J]. British journal of sports medicine, 2019,53(11):707-721.</a:t>
            </a:r>
            <a:endParaRPr lang="zh-CN" altLang="zh-CN" dirty="0">
              <a:latin typeface="SimSun" charset="-122"/>
              <a:ea typeface="SimSun" charset="-122"/>
              <a:cs typeface="SimSun" charset="-122"/>
            </a:endParaRPr>
          </a:p>
          <a:p>
            <a:r>
              <a:rPr lang="en-US" altLang="zh-CN" dirty="0">
                <a:latin typeface="SimSun" charset="-122"/>
                <a:ea typeface="SimSun" charset="-122"/>
                <a:cs typeface="SimSun" charset="-122"/>
              </a:rPr>
              <a:t>[12] </a:t>
            </a:r>
            <a:r>
              <a:rPr lang="en-US" altLang="zh-CN" dirty="0" err="1">
                <a:latin typeface="SimSun" charset="-122"/>
                <a:ea typeface="SimSun" charset="-122"/>
                <a:cs typeface="SimSun" charset="-122"/>
              </a:rPr>
              <a:t>Jorm</a:t>
            </a:r>
            <a:r>
              <a:rPr lang="en-US" altLang="zh-CN" dirty="0">
                <a:latin typeface="SimSun" charset="-122"/>
                <a:ea typeface="SimSun" charset="-122"/>
                <a:cs typeface="SimSun" charset="-122"/>
              </a:rPr>
              <a:t> A.F. Mental health literacy Mental Public knowledge and beliefs about mental disorders[J]. The British Journal of Psychiatry,2000,177(5):396-401.</a:t>
            </a:r>
            <a:endParaRPr lang="zh-CN" altLang="zh-CN" dirty="0">
              <a:latin typeface="SimSun" charset="-122"/>
              <a:ea typeface="SimSun" charset="-122"/>
              <a:cs typeface="SimSun" charset="-122"/>
            </a:endParaRPr>
          </a:p>
          <a:p>
            <a:endParaRPr kumimoji="1" lang="zh-CN" altLang="en-US" dirty="0"/>
          </a:p>
        </p:txBody>
      </p:sp>
    </p:spTree>
    <p:extLst>
      <p:ext uri="{BB962C8B-B14F-4D97-AF65-F5344CB8AC3E}">
        <p14:creationId xmlns:p14="http://schemas.microsoft.com/office/powerpoint/2010/main" val="1156242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标题 1"/>
          <p:cNvSpPr>
            <a:spLocks noGrp="1"/>
          </p:cNvSpPr>
          <p:nvPr>
            <p:ph type="title"/>
          </p:nvPr>
        </p:nvSpPr>
        <p:spPr>
          <a:xfrm>
            <a:off x="451559" y="1998133"/>
            <a:ext cx="2847926" cy="2524093"/>
          </a:xfrm>
        </p:spPr>
        <p:txBody>
          <a:bodyPr>
            <a:normAutofit/>
          </a:bodyPr>
          <a:lstStyle/>
          <a:p>
            <a:pPr algn="r"/>
            <a:r>
              <a:rPr kumimoji="1" lang="zh-CN" altLang="en-US" sz="3200" dirty="0">
                <a:latin typeface="KaiTi" charset="-122"/>
                <a:ea typeface="KaiTi" charset="-122"/>
                <a:cs typeface="KaiTi" charset="-122"/>
              </a:rPr>
              <a:t>三、研究方法</a:t>
            </a:r>
            <a:endParaRPr kumimoji="1" lang="zh-CN" altLang="en-US" sz="3200" dirty="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内容占位符 2">
            <a:extLst>
              <a:ext uri="{FF2B5EF4-FFF2-40B4-BE49-F238E27FC236}">
                <a16:creationId xmlns:a16="http://schemas.microsoft.com/office/drawing/2014/main" id="{95B94A74-3BCC-152A-8186-20A895D8D7FA}"/>
              </a:ext>
            </a:extLst>
          </p:cNvPr>
          <p:cNvGraphicFramePr>
            <a:graphicFrameLocks noGrp="1"/>
          </p:cNvGraphicFramePr>
          <p:nvPr>
            <p:ph idx="1"/>
            <p:extLst>
              <p:ext uri="{D42A27DB-BD31-4B8C-83A1-F6EECF244321}">
                <p14:modId xmlns:p14="http://schemas.microsoft.com/office/powerpoint/2010/main" val="200797462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4806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043631" y="809898"/>
            <a:ext cx="10173010" cy="1554480"/>
          </a:xfrm>
        </p:spPr>
        <p:txBody>
          <a:bodyPr anchor="ctr">
            <a:normAutofit/>
          </a:bodyPr>
          <a:lstStyle/>
          <a:p>
            <a:r>
              <a:rPr kumimoji="1" lang="zh-CN" altLang="en-US" sz="4800">
                <a:latin typeface="KaiTi" charset="-122"/>
                <a:ea typeface="KaiTi" charset="-122"/>
                <a:cs typeface="KaiTi" charset="-122"/>
              </a:rPr>
              <a:t>四、数据来源和种类</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内容占位符 2">
            <a:extLst>
              <a:ext uri="{FF2B5EF4-FFF2-40B4-BE49-F238E27FC236}">
                <a16:creationId xmlns:a16="http://schemas.microsoft.com/office/drawing/2014/main" id="{A0B66371-EB08-5F1C-4B4C-CD4133F78FD5}"/>
              </a:ext>
            </a:extLst>
          </p:cNvPr>
          <p:cNvGraphicFramePr>
            <a:graphicFrameLocks noGrp="1"/>
          </p:cNvGraphicFramePr>
          <p:nvPr>
            <p:ph idx="1"/>
            <p:extLst>
              <p:ext uri="{D42A27DB-BD31-4B8C-83A1-F6EECF244321}">
                <p14:modId xmlns:p14="http://schemas.microsoft.com/office/powerpoint/2010/main" val="54288501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2161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4" name="Freeform: Shape 13">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标题 1"/>
          <p:cNvSpPr>
            <a:spLocks noGrp="1"/>
          </p:cNvSpPr>
          <p:nvPr>
            <p:ph type="title"/>
          </p:nvPr>
        </p:nvSpPr>
        <p:spPr>
          <a:xfrm>
            <a:off x="804672" y="2053641"/>
            <a:ext cx="3669161" cy="2760098"/>
          </a:xfrm>
        </p:spPr>
        <p:txBody>
          <a:bodyPr vert="horz" lIns="91440" tIns="45720" rIns="91440" bIns="45720" rtlCol="0" anchor="ctr">
            <a:normAutofit/>
          </a:bodyPr>
          <a:lstStyle/>
          <a:p>
            <a:r>
              <a:rPr kumimoji="1" lang="zh-CN" altLang="en-US" sz="4000" kern="1200">
                <a:solidFill>
                  <a:schemeClr val="tx2"/>
                </a:solidFill>
                <a:latin typeface="+mj-lt"/>
                <a:ea typeface="+mj-ea"/>
                <a:cs typeface="+mj-cs"/>
              </a:rPr>
              <a:t>五、预期结果</a:t>
            </a:r>
          </a:p>
        </p:txBody>
      </p:sp>
      <p:sp>
        <p:nvSpPr>
          <p:cNvPr id="4" name="矩形 3"/>
          <p:cNvSpPr/>
          <p:nvPr/>
        </p:nvSpPr>
        <p:spPr>
          <a:xfrm>
            <a:off x="5638771" y="361759"/>
            <a:ext cx="5887319" cy="5481222"/>
          </a:xfrm>
          <a:prstGeom prst="rect">
            <a:avLst/>
          </a:prstGeom>
          <a:noFill/>
          <a:ln>
            <a:noFill/>
          </a:ln>
        </p:spPr>
        <p:txBody>
          <a:bodyPr vert="horz" lIns="91440" tIns="45720" rIns="91440" bIns="45720" rtlCol="0" anchor="ctr">
            <a:normAutofit/>
          </a:bodyPr>
          <a:lstStyle/>
          <a:p>
            <a:pPr indent="-228600">
              <a:lnSpc>
                <a:spcPct val="90000"/>
              </a:lnSpc>
              <a:spcBef>
                <a:spcPts val="600"/>
              </a:spcBef>
              <a:spcAft>
                <a:spcPts val="0"/>
              </a:spcAft>
              <a:buFont typeface="Arial" panose="020B0604020202020204" pitchFamily="34" charset="0"/>
              <a:buChar char="•"/>
            </a:pPr>
            <a:r>
              <a:rPr lang="en-US" altLang="zh-CN" sz="2800" dirty="0">
                <a:solidFill>
                  <a:schemeClr val="tx2"/>
                </a:solidFill>
                <a:effectLst/>
                <a:latin typeface="KaiTi" panose="02010609060101010101" pitchFamily="49" charset="-122"/>
                <a:ea typeface="KaiTi" panose="02010609060101010101" pitchFamily="49" charset="-122"/>
              </a:rPr>
              <a:t>1</a:t>
            </a:r>
            <a:r>
              <a:rPr lang="zh-CN" altLang="en-US" sz="2800" dirty="0">
                <a:solidFill>
                  <a:schemeClr val="tx2"/>
                </a:solidFill>
                <a:effectLst/>
                <a:latin typeface="KaiTi" panose="02010609060101010101" pitchFamily="49" charset="-122"/>
                <a:ea typeface="KaiTi" panose="02010609060101010101" pitchFamily="49" charset="-122"/>
              </a:rPr>
              <a:t>、得出高校高水平运动员心理健康素养的现状。</a:t>
            </a:r>
          </a:p>
          <a:p>
            <a:pPr indent="-228600">
              <a:lnSpc>
                <a:spcPct val="90000"/>
              </a:lnSpc>
              <a:spcBef>
                <a:spcPts val="600"/>
              </a:spcBef>
              <a:spcAft>
                <a:spcPts val="0"/>
              </a:spcAft>
              <a:buFont typeface="Arial" panose="020B0604020202020204" pitchFamily="34" charset="0"/>
              <a:buChar char="•"/>
            </a:pPr>
            <a:r>
              <a:rPr lang="en-US" altLang="zh-CN" sz="2800" dirty="0">
                <a:solidFill>
                  <a:schemeClr val="tx2"/>
                </a:solidFill>
                <a:effectLst/>
                <a:latin typeface="KaiTi" panose="02010609060101010101" pitchFamily="49" charset="-122"/>
                <a:ea typeface="KaiTi" panose="02010609060101010101" pitchFamily="49" charset="-122"/>
              </a:rPr>
              <a:t>2</a:t>
            </a:r>
            <a:r>
              <a:rPr lang="zh-CN" altLang="en-US" sz="2800" dirty="0">
                <a:solidFill>
                  <a:schemeClr val="tx2"/>
                </a:solidFill>
                <a:effectLst/>
                <a:latin typeface="KaiTi" panose="02010609060101010101" pitchFamily="49" charset="-122"/>
                <a:ea typeface="KaiTi" panose="02010609060101010101" pitchFamily="49" charset="-122"/>
              </a:rPr>
              <a:t>、分析出高校高水平运动员心理健康素养方面存在的问题。</a:t>
            </a:r>
          </a:p>
          <a:p>
            <a:pPr indent="-228600">
              <a:lnSpc>
                <a:spcPct val="90000"/>
              </a:lnSpc>
              <a:spcBef>
                <a:spcPts val="600"/>
              </a:spcBef>
              <a:spcAft>
                <a:spcPts val="0"/>
              </a:spcAft>
              <a:buFont typeface="Arial" panose="020B0604020202020204" pitchFamily="34" charset="0"/>
              <a:buChar char="•"/>
            </a:pPr>
            <a:r>
              <a:rPr lang="en-US" altLang="zh-CN" sz="2800" dirty="0">
                <a:solidFill>
                  <a:schemeClr val="tx2"/>
                </a:solidFill>
                <a:effectLst/>
                <a:latin typeface="KaiTi" panose="02010609060101010101" pitchFamily="49" charset="-122"/>
                <a:ea typeface="KaiTi" panose="02010609060101010101" pitchFamily="49" charset="-122"/>
              </a:rPr>
              <a:t>3</a:t>
            </a:r>
            <a:r>
              <a:rPr lang="zh-CN" altLang="en-US" sz="2800" dirty="0">
                <a:solidFill>
                  <a:schemeClr val="tx2"/>
                </a:solidFill>
                <a:effectLst/>
                <a:latin typeface="KaiTi" panose="02010609060101010101" pitchFamily="49" charset="-122"/>
                <a:ea typeface="KaiTi" panose="02010609060101010101" pitchFamily="49" charset="-122"/>
              </a:rPr>
              <a:t>、提出提高高校高水平运动员心理健康素质的建议与意见。</a:t>
            </a:r>
          </a:p>
        </p:txBody>
      </p:sp>
    </p:spTree>
    <p:extLst>
      <p:ext uri="{BB962C8B-B14F-4D97-AF65-F5344CB8AC3E}">
        <p14:creationId xmlns:p14="http://schemas.microsoft.com/office/powerpoint/2010/main" val="214177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p:cNvSpPr>
            <a:spLocks noGrp="1"/>
          </p:cNvSpPr>
          <p:nvPr>
            <p:ph type="title"/>
          </p:nvPr>
        </p:nvSpPr>
        <p:spPr>
          <a:xfrm>
            <a:off x="1178564" y="687736"/>
            <a:ext cx="9833548" cy="1325563"/>
          </a:xfrm>
        </p:spPr>
        <p:txBody>
          <a:bodyPr anchor="b">
            <a:normAutofit/>
          </a:bodyPr>
          <a:lstStyle/>
          <a:p>
            <a:pPr algn="ctr"/>
            <a:r>
              <a:rPr kumimoji="1" lang="zh-CN" altLang="en-US" sz="3600" dirty="0">
                <a:solidFill>
                  <a:schemeClr val="tx2"/>
                </a:solidFill>
                <a:latin typeface="KaiTi" charset="-122"/>
                <a:ea typeface="KaiTi" charset="-122"/>
                <a:cs typeface="KaiTi" charset="-122"/>
              </a:rPr>
              <a:t>目录：</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p:cNvSpPr>
            <a:spLocks noGrp="1"/>
          </p:cNvSpPr>
          <p:nvPr>
            <p:ph idx="1"/>
          </p:nvPr>
        </p:nvSpPr>
        <p:spPr>
          <a:xfrm>
            <a:off x="2158739" y="2461398"/>
            <a:ext cx="9833548" cy="2457269"/>
          </a:xfrm>
        </p:spPr>
        <p:txBody>
          <a:bodyPr>
            <a:normAutofit/>
          </a:bodyPr>
          <a:lstStyle/>
          <a:p>
            <a:pPr marL="0" lvl="0" indent="0">
              <a:spcBef>
                <a:spcPts val="0"/>
              </a:spcBef>
              <a:spcAft>
                <a:spcPts val="600"/>
              </a:spcAft>
              <a:buNone/>
            </a:pPr>
            <a:r>
              <a:rPr kumimoji="1" lang="zh-CN" altLang="en-US" dirty="0">
                <a:solidFill>
                  <a:schemeClr val="tx2"/>
                </a:solidFill>
                <a:latin typeface="KaiTi" charset="-122"/>
                <a:ea typeface="KaiTi" charset="-122"/>
                <a:cs typeface="KaiTi" charset="-122"/>
              </a:rPr>
              <a:t>一、研究的目的和意义</a:t>
            </a:r>
            <a:endParaRPr kumimoji="1" lang="en-US" altLang="zh-CN" dirty="0">
              <a:solidFill>
                <a:schemeClr val="tx2"/>
              </a:solidFill>
              <a:latin typeface="KaiTi" charset="-122"/>
              <a:ea typeface="KaiTi" charset="-122"/>
              <a:cs typeface="KaiTi" charset="-122"/>
            </a:endParaRPr>
          </a:p>
          <a:p>
            <a:pPr marL="0" lvl="0" indent="0">
              <a:spcBef>
                <a:spcPts val="0"/>
              </a:spcBef>
              <a:spcAft>
                <a:spcPts val="600"/>
              </a:spcAft>
              <a:buNone/>
            </a:pPr>
            <a:r>
              <a:rPr kumimoji="1" lang="zh-CN" altLang="en-US" dirty="0">
                <a:solidFill>
                  <a:schemeClr val="tx2"/>
                </a:solidFill>
                <a:latin typeface="KaiTi" charset="-122"/>
                <a:ea typeface="KaiTi" charset="-122"/>
                <a:cs typeface="KaiTi" charset="-122"/>
              </a:rPr>
              <a:t>二、文献综述</a:t>
            </a:r>
            <a:endParaRPr kumimoji="1" lang="en-US" altLang="zh-CN" dirty="0">
              <a:solidFill>
                <a:schemeClr val="tx2"/>
              </a:solidFill>
              <a:latin typeface="KaiTi" charset="-122"/>
              <a:ea typeface="KaiTi" charset="-122"/>
              <a:cs typeface="KaiTi" charset="-122"/>
            </a:endParaRPr>
          </a:p>
          <a:p>
            <a:pPr marL="0" lvl="0" indent="0">
              <a:spcBef>
                <a:spcPts val="0"/>
              </a:spcBef>
              <a:spcAft>
                <a:spcPts val="600"/>
              </a:spcAft>
              <a:buNone/>
            </a:pPr>
            <a:r>
              <a:rPr kumimoji="1" lang="zh-CN" altLang="en-US" dirty="0">
                <a:solidFill>
                  <a:schemeClr val="tx2"/>
                </a:solidFill>
                <a:latin typeface="KaiTi" charset="-122"/>
                <a:ea typeface="KaiTi" charset="-122"/>
                <a:cs typeface="KaiTi" charset="-122"/>
              </a:rPr>
              <a:t>三、研究方法</a:t>
            </a:r>
            <a:endParaRPr kumimoji="1" lang="en-US" altLang="zh-CN" dirty="0">
              <a:solidFill>
                <a:schemeClr val="tx2"/>
              </a:solidFill>
              <a:latin typeface="KaiTi" charset="-122"/>
              <a:ea typeface="KaiTi" charset="-122"/>
              <a:cs typeface="KaiTi" charset="-122"/>
            </a:endParaRPr>
          </a:p>
          <a:p>
            <a:pPr marL="0" lvl="0" indent="0">
              <a:spcBef>
                <a:spcPts val="0"/>
              </a:spcBef>
              <a:spcAft>
                <a:spcPts val="600"/>
              </a:spcAft>
              <a:buNone/>
            </a:pPr>
            <a:r>
              <a:rPr kumimoji="1" lang="zh-CN" altLang="en-US" dirty="0">
                <a:solidFill>
                  <a:schemeClr val="tx2"/>
                </a:solidFill>
                <a:latin typeface="KaiTi" charset="-122"/>
                <a:ea typeface="KaiTi" charset="-122"/>
                <a:cs typeface="KaiTi" charset="-122"/>
              </a:rPr>
              <a:t>四、数据来源和种类</a:t>
            </a:r>
            <a:endParaRPr kumimoji="1" lang="en-US" altLang="zh-CN" dirty="0">
              <a:solidFill>
                <a:schemeClr val="tx2"/>
              </a:solidFill>
              <a:latin typeface="KaiTi" charset="-122"/>
              <a:ea typeface="KaiTi" charset="-122"/>
              <a:cs typeface="KaiTi" charset="-122"/>
            </a:endParaRPr>
          </a:p>
          <a:p>
            <a:pPr marL="0" lvl="0" indent="0">
              <a:spcBef>
                <a:spcPts val="0"/>
              </a:spcBef>
              <a:spcAft>
                <a:spcPts val="600"/>
              </a:spcAft>
              <a:buNone/>
            </a:pPr>
            <a:r>
              <a:rPr kumimoji="1" lang="zh-CN" altLang="en-US" dirty="0">
                <a:solidFill>
                  <a:schemeClr val="tx2"/>
                </a:solidFill>
                <a:latin typeface="KaiTi" charset="-122"/>
                <a:ea typeface="KaiTi" charset="-122"/>
                <a:cs typeface="KaiTi" charset="-122"/>
              </a:rPr>
              <a:t>五、预期结果</a:t>
            </a: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2236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标题 1"/>
          <p:cNvSpPr>
            <a:spLocks noGrp="1"/>
          </p:cNvSpPr>
          <p:nvPr>
            <p:ph type="title"/>
          </p:nvPr>
        </p:nvSpPr>
        <p:spPr>
          <a:xfrm>
            <a:off x="804672" y="2053641"/>
            <a:ext cx="3669161" cy="2760098"/>
          </a:xfrm>
        </p:spPr>
        <p:txBody>
          <a:bodyPr>
            <a:normAutofit/>
          </a:bodyPr>
          <a:lstStyle/>
          <a:p>
            <a:r>
              <a:rPr kumimoji="1" lang="zh-CN" altLang="en-US" sz="4000">
                <a:solidFill>
                  <a:schemeClr val="tx2"/>
                </a:solidFill>
                <a:latin typeface="KaiTi" charset="-122"/>
                <a:ea typeface="KaiTi" charset="-122"/>
                <a:cs typeface="KaiTi" charset="-122"/>
              </a:rPr>
              <a:t>一、研究目的和意义</a:t>
            </a:r>
          </a:p>
        </p:txBody>
      </p:sp>
      <p:sp>
        <p:nvSpPr>
          <p:cNvPr id="3" name="内容占位符 2"/>
          <p:cNvSpPr>
            <a:spLocks noGrp="1"/>
          </p:cNvSpPr>
          <p:nvPr>
            <p:ph idx="1"/>
          </p:nvPr>
        </p:nvSpPr>
        <p:spPr>
          <a:xfrm>
            <a:off x="5535000" y="643467"/>
            <a:ext cx="5852327" cy="5400850"/>
          </a:xfrm>
          <a:noFill/>
          <a:ln>
            <a:noFill/>
          </a:ln>
        </p:spPr>
        <p:txBody>
          <a:bodyPr anchor="ctr">
            <a:normAutofit/>
          </a:bodyPr>
          <a:lstStyle/>
          <a:p>
            <a:r>
              <a:rPr lang="zh-CN" altLang="en-US" dirty="0">
                <a:solidFill>
                  <a:schemeClr val="tx2"/>
                </a:solidFill>
                <a:latin typeface="KaiTi" charset="-122"/>
                <a:ea typeface="KaiTi" charset="-122"/>
                <a:cs typeface="KaiTi" charset="-122"/>
              </a:rPr>
              <a:t>研究背景（一）：</a:t>
            </a:r>
            <a:endParaRPr lang="en-US" altLang="zh-CN" dirty="0">
              <a:solidFill>
                <a:schemeClr val="tx2"/>
              </a:solidFill>
              <a:latin typeface="KaiTi" charset="-122"/>
              <a:ea typeface="KaiTi" charset="-122"/>
              <a:cs typeface="KaiTi" charset="-122"/>
            </a:endParaRPr>
          </a:p>
          <a:p>
            <a:r>
              <a:rPr lang="en-US" altLang="zh-CN" dirty="0">
                <a:solidFill>
                  <a:schemeClr val="tx2"/>
                </a:solidFill>
                <a:latin typeface="KaiTi" charset="-122"/>
                <a:ea typeface="KaiTi" charset="-122"/>
                <a:cs typeface="KaiTi" charset="-122"/>
              </a:rPr>
              <a:t>2020</a:t>
            </a:r>
            <a:r>
              <a:rPr lang="zh-CN" altLang="zh-CN" dirty="0">
                <a:solidFill>
                  <a:schemeClr val="tx2"/>
                </a:solidFill>
                <a:latin typeface="KaiTi" charset="-122"/>
                <a:ea typeface="KaiTi" charset="-122"/>
                <a:cs typeface="KaiTi" charset="-122"/>
              </a:rPr>
              <a:t>年</a:t>
            </a:r>
            <a:r>
              <a:rPr lang="en-US" altLang="zh-CN" dirty="0">
                <a:solidFill>
                  <a:schemeClr val="tx2"/>
                </a:solidFill>
                <a:latin typeface="KaiTi" charset="-122"/>
                <a:ea typeface="KaiTi" charset="-122"/>
                <a:cs typeface="KaiTi" charset="-122"/>
              </a:rPr>
              <a:t>9</a:t>
            </a:r>
            <a:r>
              <a:rPr lang="zh-CN" altLang="zh-CN" dirty="0">
                <a:solidFill>
                  <a:schemeClr val="tx2"/>
                </a:solidFill>
                <a:latin typeface="KaiTi" charset="-122"/>
                <a:ea typeface="KaiTi" charset="-122"/>
                <a:cs typeface="KaiTi" charset="-122"/>
              </a:rPr>
              <a:t>月，国家体育总局与教育部印发了《关于深化体教融合 促进青少年健康发展的意见》体发〔</a:t>
            </a:r>
            <a:r>
              <a:rPr lang="en-US" altLang="zh-CN" dirty="0">
                <a:solidFill>
                  <a:schemeClr val="tx2"/>
                </a:solidFill>
                <a:latin typeface="KaiTi" charset="-122"/>
                <a:ea typeface="KaiTi" charset="-122"/>
                <a:cs typeface="KaiTi" charset="-122"/>
              </a:rPr>
              <a:t>2020</a:t>
            </a:r>
            <a:r>
              <a:rPr lang="zh-CN" altLang="zh-CN" dirty="0">
                <a:solidFill>
                  <a:schemeClr val="tx2"/>
                </a:solidFill>
                <a:latin typeface="KaiTi" charset="-122"/>
                <a:ea typeface="KaiTi" charset="-122"/>
                <a:cs typeface="KaiTi" charset="-122"/>
              </a:rPr>
              <a:t>〕</a:t>
            </a:r>
            <a:r>
              <a:rPr lang="en-US" altLang="zh-CN" dirty="0">
                <a:solidFill>
                  <a:schemeClr val="tx2"/>
                </a:solidFill>
                <a:latin typeface="KaiTi" charset="-122"/>
                <a:ea typeface="KaiTi" charset="-122"/>
                <a:cs typeface="KaiTi" charset="-122"/>
              </a:rPr>
              <a:t>1</a:t>
            </a:r>
            <a:r>
              <a:rPr lang="zh-CN" altLang="zh-CN" dirty="0">
                <a:solidFill>
                  <a:schemeClr val="tx2"/>
                </a:solidFill>
                <a:latin typeface="KaiTi" charset="-122"/>
                <a:ea typeface="KaiTi" charset="-122"/>
                <a:cs typeface="KaiTi" charset="-122"/>
              </a:rPr>
              <a:t>号（以下简称为：《意见》）。其中《意见》第三部分的主题为加强体育传统特色学校和高校高水平运动队建设，可见高水平运动队的建设受到了国家极大的关注与重视。</a:t>
            </a:r>
            <a:r>
              <a:rPr lang="zh-CN" altLang="zh-CN" dirty="0">
                <a:solidFill>
                  <a:schemeClr val="tx2"/>
                </a:solidFill>
                <a:effectLst/>
                <a:latin typeface="KaiTi" charset="-122"/>
                <a:ea typeface="KaiTi" charset="-122"/>
                <a:cs typeface="KaiTi" charset="-122"/>
              </a:rPr>
              <a:t> </a:t>
            </a:r>
            <a:r>
              <a:rPr lang="zh-CN" altLang="zh-CN" dirty="0">
                <a:solidFill>
                  <a:schemeClr val="tx2"/>
                </a:solidFill>
                <a:latin typeface="KaiTi" charset="-122"/>
                <a:ea typeface="KaiTi" charset="-122"/>
                <a:cs typeface="KaiTi" charset="-122"/>
              </a:rPr>
              <a:t>《关于深化体教融合 促进青少年健康发展的意见》，体发〔</a:t>
            </a:r>
            <a:r>
              <a:rPr lang="en-US" altLang="zh-CN" dirty="0">
                <a:solidFill>
                  <a:schemeClr val="tx2"/>
                </a:solidFill>
                <a:latin typeface="KaiTi" charset="-122"/>
                <a:ea typeface="KaiTi" charset="-122"/>
                <a:cs typeface="KaiTi" charset="-122"/>
              </a:rPr>
              <a:t>2020</a:t>
            </a:r>
            <a:r>
              <a:rPr lang="zh-CN" altLang="zh-CN" dirty="0">
                <a:solidFill>
                  <a:schemeClr val="tx2"/>
                </a:solidFill>
                <a:latin typeface="KaiTi" charset="-122"/>
                <a:ea typeface="KaiTi" charset="-122"/>
                <a:cs typeface="KaiTi" charset="-122"/>
              </a:rPr>
              <a:t>〕</a:t>
            </a:r>
            <a:r>
              <a:rPr lang="en-US" altLang="zh-CN" dirty="0">
                <a:solidFill>
                  <a:schemeClr val="tx2"/>
                </a:solidFill>
                <a:latin typeface="KaiTi" charset="-122"/>
                <a:ea typeface="KaiTi" charset="-122"/>
                <a:cs typeface="KaiTi" charset="-122"/>
              </a:rPr>
              <a:t>1</a:t>
            </a:r>
            <a:r>
              <a:rPr lang="zh-CN" altLang="zh-CN" dirty="0">
                <a:solidFill>
                  <a:schemeClr val="tx2"/>
                </a:solidFill>
                <a:latin typeface="KaiTi" charset="-122"/>
                <a:ea typeface="KaiTi" charset="-122"/>
                <a:cs typeface="KaiTi" charset="-122"/>
              </a:rPr>
              <a:t>号，</a:t>
            </a:r>
            <a:r>
              <a:rPr lang="en-US" altLang="zh-CN" dirty="0">
                <a:solidFill>
                  <a:schemeClr val="tx2"/>
                </a:solidFill>
                <a:latin typeface="KaiTi" charset="-122"/>
                <a:ea typeface="KaiTi" charset="-122"/>
                <a:cs typeface="KaiTi" charset="-122"/>
              </a:rPr>
              <a:t>2020-09-21</a:t>
            </a:r>
            <a:endParaRPr lang="zh-CN" altLang="zh-CN" dirty="0">
              <a:solidFill>
                <a:schemeClr val="tx2"/>
              </a:solidFill>
              <a:latin typeface="KaiTi" charset="-122"/>
              <a:ea typeface="KaiTi" charset="-122"/>
              <a:cs typeface="KaiTi" charset="-122"/>
            </a:endParaRPr>
          </a:p>
          <a:p>
            <a:endParaRPr kumimoji="1" lang="zh-CN" altLang="en-US" sz="1800" dirty="0">
              <a:solidFill>
                <a:schemeClr val="tx2"/>
              </a:solidFill>
            </a:endParaRPr>
          </a:p>
        </p:txBody>
      </p:sp>
    </p:spTree>
    <p:extLst>
      <p:ext uri="{BB962C8B-B14F-4D97-AF65-F5344CB8AC3E}">
        <p14:creationId xmlns:p14="http://schemas.microsoft.com/office/powerpoint/2010/main" val="1040094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7400" y="619125"/>
            <a:ext cx="10515600" cy="1325563"/>
          </a:xfrm>
        </p:spPr>
        <p:txBody>
          <a:bodyPr>
            <a:normAutofit fontScale="90000"/>
          </a:bodyPr>
          <a:lstStyle/>
          <a:p>
            <a:r>
              <a:rPr lang="zh-CN" altLang="en-US" sz="3600" dirty="0">
                <a:latin typeface="KaiTi" charset="-122"/>
                <a:ea typeface="KaiTi" charset="-122"/>
                <a:cs typeface="KaiTi" charset="-122"/>
              </a:rPr>
              <a:t>研究背景（二）：</a:t>
            </a:r>
            <a:br>
              <a:rPr lang="en-US" altLang="zh-CN" sz="2400" dirty="0">
                <a:latin typeface="KaiTi" charset="-122"/>
                <a:ea typeface="KaiTi" charset="-122"/>
                <a:cs typeface="KaiTi" charset="-122"/>
              </a:rPr>
            </a:br>
            <a:r>
              <a:rPr kumimoji="1" lang="zh-CN" altLang="en-US" sz="2700" dirty="0">
                <a:latin typeface="KaiTi" charset="-122"/>
                <a:ea typeface="KaiTi" charset="-122"/>
                <a:cs typeface="KaiTi" charset="-122"/>
              </a:rPr>
              <a:t>在对比中国大学生体育协会和美国大学生体育协会官网后，发现我们国家的协会官网主要是公布与竞赛与政策相关的内容，但是</a:t>
            </a:r>
            <a:r>
              <a:rPr kumimoji="1" lang="en-US" altLang="zh-CN" sz="2700" dirty="0">
                <a:latin typeface="KaiTi" charset="-122"/>
                <a:ea typeface="KaiTi" charset="-122"/>
                <a:cs typeface="KaiTi" charset="-122"/>
              </a:rPr>
              <a:t>NCAA</a:t>
            </a:r>
            <a:r>
              <a:rPr kumimoji="1" lang="zh-CN" altLang="en-US" sz="2700" dirty="0">
                <a:latin typeface="KaiTi" charset="-122"/>
                <a:ea typeface="KaiTi" charset="-122"/>
                <a:cs typeface="KaiTi" charset="-122"/>
              </a:rPr>
              <a:t>的官网中有与心理健康相关的页面。</a:t>
            </a:r>
          </a:p>
        </p:txBody>
      </p:sp>
      <p:pic>
        <p:nvPicPr>
          <p:cNvPr id="4" name="图片 3"/>
          <p:cNvPicPr>
            <a:picLocks noChangeAspect="1"/>
          </p:cNvPicPr>
          <p:nvPr/>
        </p:nvPicPr>
        <p:blipFill>
          <a:blip r:embed="rId3"/>
          <a:stretch>
            <a:fillRect/>
          </a:stretch>
        </p:blipFill>
        <p:spPr>
          <a:xfrm>
            <a:off x="0" y="2286000"/>
            <a:ext cx="6894020" cy="3263900"/>
          </a:xfrm>
          <a:prstGeom prst="rect">
            <a:avLst/>
          </a:prstGeom>
        </p:spPr>
      </p:pic>
      <p:pic>
        <p:nvPicPr>
          <p:cNvPr id="5" name="图片 4"/>
          <p:cNvPicPr>
            <a:picLocks noChangeAspect="1"/>
          </p:cNvPicPr>
          <p:nvPr/>
        </p:nvPicPr>
        <p:blipFill>
          <a:blip r:embed="rId4"/>
          <a:stretch>
            <a:fillRect/>
          </a:stretch>
        </p:blipFill>
        <p:spPr>
          <a:xfrm>
            <a:off x="6583442" y="2286000"/>
            <a:ext cx="5608558" cy="3353073"/>
          </a:xfrm>
          <a:prstGeom prst="rect">
            <a:avLst/>
          </a:prstGeom>
        </p:spPr>
      </p:pic>
    </p:spTree>
    <p:extLst>
      <p:ext uri="{BB962C8B-B14F-4D97-AF65-F5344CB8AC3E}">
        <p14:creationId xmlns:p14="http://schemas.microsoft.com/office/powerpoint/2010/main" val="163620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3106946" y="693686"/>
            <a:ext cx="5754696" cy="1837349"/>
          </a:xfrm>
        </p:spPr>
        <p:txBody>
          <a:bodyPr>
            <a:normAutofit/>
          </a:bodyPr>
          <a:lstStyle/>
          <a:p>
            <a:pPr algn="ctr"/>
            <a:r>
              <a:rPr kumimoji="1" lang="zh-CN" altLang="en-US" sz="3600" dirty="0">
                <a:solidFill>
                  <a:schemeClr val="tx2"/>
                </a:solidFill>
                <a:latin typeface="KaiTi" charset="-122"/>
                <a:ea typeface="KaiTi" charset="-122"/>
                <a:cs typeface="KaiTi" charset="-122"/>
              </a:rPr>
              <a:t>研究目的：</a:t>
            </a: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p:cNvSpPr>
            <a:spLocks noGrp="1"/>
          </p:cNvSpPr>
          <p:nvPr>
            <p:ph idx="1"/>
          </p:nvPr>
        </p:nvSpPr>
        <p:spPr>
          <a:xfrm>
            <a:off x="1693334" y="2005569"/>
            <a:ext cx="9087555" cy="3032310"/>
          </a:xfrm>
        </p:spPr>
        <p:txBody>
          <a:bodyPr anchor="t">
            <a:noAutofit/>
          </a:bodyPr>
          <a:lstStyle/>
          <a:p>
            <a:pPr marL="0" lvl="0" indent="0">
              <a:spcBef>
                <a:spcPts val="0"/>
              </a:spcBef>
              <a:spcAft>
                <a:spcPts val="600"/>
              </a:spcAft>
              <a:buNone/>
            </a:pPr>
            <a:endParaRPr kumimoji="1" lang="en-US" altLang="zh-CN" sz="2400" dirty="0">
              <a:solidFill>
                <a:schemeClr val="tx2"/>
              </a:solidFill>
              <a:latin typeface="KaiTi" charset="-122"/>
              <a:ea typeface="KaiTi" charset="-122"/>
              <a:cs typeface="KaiTi" charset="-122"/>
            </a:endParaRPr>
          </a:p>
          <a:p>
            <a:pPr marL="0" indent="0">
              <a:spcBef>
                <a:spcPts val="0"/>
              </a:spcBef>
              <a:spcAft>
                <a:spcPts val="600"/>
              </a:spcAft>
              <a:buNone/>
            </a:pPr>
            <a:r>
              <a:rPr kumimoji="1" lang="zh-CN" altLang="en-US" sz="2400" dirty="0">
                <a:solidFill>
                  <a:schemeClr val="tx2"/>
                </a:solidFill>
                <a:latin typeface="KaiTi" charset="-122"/>
                <a:ea typeface="KaiTi" charset="-122"/>
                <a:cs typeface="KaiTi" charset="-122"/>
              </a:rPr>
              <a:t>高水平运动员区别于普通大学生与专业运动员，当前各高校心理健康教育部门对高水平运动员群体心理健康教育开展的情况很不平衡，某些高等院校对高水平运动员群体进行心理健康教育的意义认识不足，还没有把这项工作放到应有的位置上。</a:t>
            </a:r>
            <a:endParaRPr kumimoji="1" lang="en-US" altLang="zh-CN" sz="2400" dirty="0">
              <a:solidFill>
                <a:schemeClr val="tx2"/>
              </a:solidFill>
              <a:latin typeface="KaiTi" charset="-122"/>
              <a:ea typeface="KaiTi" charset="-122"/>
              <a:cs typeface="KaiTi" charset="-122"/>
            </a:endParaRPr>
          </a:p>
          <a:p>
            <a:pPr marL="0" indent="0">
              <a:spcBef>
                <a:spcPts val="0"/>
              </a:spcBef>
              <a:spcAft>
                <a:spcPts val="600"/>
              </a:spcAft>
              <a:buNone/>
            </a:pPr>
            <a:endParaRPr kumimoji="1" lang="en-US" altLang="zh-CN" sz="2400" dirty="0">
              <a:solidFill>
                <a:schemeClr val="tx2"/>
              </a:solidFill>
              <a:latin typeface="KaiTi" charset="-122"/>
              <a:ea typeface="KaiTi" charset="-122"/>
              <a:cs typeface="KaiTi" charset="-122"/>
            </a:endParaRPr>
          </a:p>
          <a:p>
            <a:pPr marL="0" indent="0">
              <a:spcBef>
                <a:spcPts val="0"/>
              </a:spcBef>
              <a:spcAft>
                <a:spcPts val="600"/>
              </a:spcAft>
              <a:buNone/>
            </a:pPr>
            <a:r>
              <a:rPr kumimoji="1" lang="zh-CN" altLang="en-US" sz="2400" dirty="0">
                <a:solidFill>
                  <a:schemeClr val="tx2"/>
                </a:solidFill>
                <a:latin typeface="KaiTi" charset="-122"/>
                <a:ea typeface="KaiTi" charset="-122"/>
                <a:cs typeface="KaiTi" charset="-122"/>
              </a:rPr>
              <a:t>研究高水平运动员心理健康素养可以有效得了解目标高校中的高水平运动员心理健康素养状况，对于高水平运动员福祉建设有很大的帮助。</a:t>
            </a:r>
            <a:endParaRPr kumimoji="1" lang="en-US" altLang="zh-CN" sz="2400" dirty="0">
              <a:solidFill>
                <a:schemeClr val="tx2"/>
              </a:solidFill>
              <a:latin typeface="KaiTi" charset="-122"/>
              <a:ea typeface="KaiTi" charset="-122"/>
              <a:cs typeface="KaiTi" charset="-122"/>
            </a:endParaRP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85697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p:cNvSpPr>
            <a:spLocks noGrp="1"/>
          </p:cNvSpPr>
          <p:nvPr>
            <p:ph type="title"/>
          </p:nvPr>
        </p:nvSpPr>
        <p:spPr>
          <a:xfrm>
            <a:off x="1179226" y="871579"/>
            <a:ext cx="9833548" cy="1325563"/>
          </a:xfrm>
        </p:spPr>
        <p:txBody>
          <a:bodyPr anchor="b">
            <a:normAutofit/>
          </a:bodyPr>
          <a:lstStyle/>
          <a:p>
            <a:pPr algn="ctr"/>
            <a:r>
              <a:rPr kumimoji="1" lang="zh-CN" altLang="en-US" sz="3600" dirty="0">
                <a:solidFill>
                  <a:schemeClr val="tx2"/>
                </a:solidFill>
                <a:latin typeface="KaiTi" charset="-122"/>
                <a:ea typeface="KaiTi" charset="-122"/>
                <a:cs typeface="KaiTi" charset="-122"/>
              </a:rPr>
              <a:t>研究意义：</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p:cNvSpPr>
            <a:spLocks noGrp="1"/>
          </p:cNvSpPr>
          <p:nvPr>
            <p:ph idx="1"/>
          </p:nvPr>
        </p:nvSpPr>
        <p:spPr>
          <a:xfrm>
            <a:off x="1179226" y="2715909"/>
            <a:ext cx="9833548" cy="2457269"/>
          </a:xfrm>
        </p:spPr>
        <p:txBody>
          <a:bodyPr>
            <a:normAutofit/>
          </a:bodyPr>
          <a:lstStyle/>
          <a:p>
            <a:r>
              <a:rPr lang="zh-CN" altLang="zh-CN" sz="2400" dirty="0">
                <a:solidFill>
                  <a:schemeClr val="tx2"/>
                </a:solidFill>
                <a:latin typeface="KaiTi" charset="-122"/>
                <a:ea typeface="KaiTi" charset="-122"/>
                <a:cs typeface="KaiTi" charset="-122"/>
              </a:rPr>
              <a:t>研究通过探析高水平运动员群体参加体育运动的程度与心理健康内在的特殊规律，</a:t>
            </a:r>
            <a:r>
              <a:rPr lang="zh-CN" altLang="en-US" sz="2400" dirty="0">
                <a:solidFill>
                  <a:schemeClr val="tx2"/>
                </a:solidFill>
                <a:latin typeface="KaiTi" charset="-122"/>
                <a:ea typeface="KaiTi" charset="-122"/>
                <a:cs typeface="KaiTi" charset="-122"/>
              </a:rPr>
              <a:t>可以</a:t>
            </a:r>
            <a:r>
              <a:rPr lang="zh-CN" altLang="zh-CN" sz="2400" dirty="0">
                <a:solidFill>
                  <a:schemeClr val="tx2"/>
                </a:solidFill>
                <a:latin typeface="KaiTi" charset="-122"/>
                <a:ea typeface="KaiTi" charset="-122"/>
                <a:cs typeface="KaiTi" charset="-122"/>
              </a:rPr>
              <a:t>为学校开展心理健康教育和管理工作提供科学依据。研究的积极探讨可能对高水平大学生运动员心理健康某个维度产生影响的潜在变量及其影响机制，增加具有明确理论导向的实证研究，为我国高校高水平运动队的心理咨询提供有效的评价与指导。</a:t>
            </a:r>
            <a:r>
              <a:rPr lang="zh-CN" altLang="zh-CN" sz="2400" dirty="0">
                <a:solidFill>
                  <a:schemeClr val="tx2"/>
                </a:solidFill>
                <a:effectLst/>
                <a:latin typeface="KaiTi" charset="-122"/>
                <a:ea typeface="KaiTi" charset="-122"/>
                <a:cs typeface="KaiTi" charset="-122"/>
              </a:rPr>
              <a:t> </a:t>
            </a:r>
            <a:endParaRPr kumimoji="1" lang="zh-CN" altLang="en-US" sz="2400" dirty="0">
              <a:solidFill>
                <a:schemeClr val="tx2"/>
              </a:solidFill>
              <a:latin typeface="KaiTi" charset="-122"/>
              <a:ea typeface="KaiTi" charset="-122"/>
              <a:cs typeface="KaiTi" charset="-122"/>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3978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KaiTi" charset="-122"/>
                <a:ea typeface="KaiTi" charset="-122"/>
                <a:cs typeface="KaiTi" charset="-122"/>
              </a:rPr>
              <a:t>二、文献综述</a:t>
            </a:r>
            <a:endParaRPr kumimoji="1" lang="zh-CN" altLang="en-US" dirty="0"/>
          </a:p>
        </p:txBody>
      </p:sp>
      <p:sp>
        <p:nvSpPr>
          <p:cNvPr id="9" name="内容占位符 2"/>
          <p:cNvSpPr>
            <a:spLocks noGrp="1"/>
          </p:cNvSpPr>
          <p:nvPr>
            <p:ph idx="1"/>
          </p:nvPr>
        </p:nvSpPr>
        <p:spPr>
          <a:xfrm>
            <a:off x="838200" y="6130925"/>
            <a:ext cx="2070100" cy="46038"/>
          </a:xfrm>
        </p:spPr>
        <p:txBody>
          <a:bodyPr>
            <a:normAutofit fontScale="25000" lnSpcReduction="20000"/>
          </a:bodyPr>
          <a:lstStyle/>
          <a:p>
            <a:endParaRPr kumimoji="1" lang="en-US" altLang="zh-CN" dirty="0">
              <a:latin typeface="KaiTi" charset="-122"/>
              <a:ea typeface="KaiTi" charset="-122"/>
              <a:cs typeface="KaiTi" charset="-122"/>
            </a:endParaRPr>
          </a:p>
          <a:p>
            <a:endParaRPr kumimoji="1" lang="zh-CN" altLang="en-US" dirty="0">
              <a:latin typeface="KaiTi" charset="-122"/>
              <a:ea typeface="KaiTi" charset="-122"/>
              <a:cs typeface="KaiTi" charset="-122"/>
            </a:endParaRPr>
          </a:p>
        </p:txBody>
      </p:sp>
      <p:sp>
        <p:nvSpPr>
          <p:cNvPr id="10" name="内容占位符 2"/>
          <p:cNvSpPr txBox="1">
            <a:spLocks/>
          </p:cNvSpPr>
          <p:nvPr/>
        </p:nvSpPr>
        <p:spPr>
          <a:xfrm>
            <a:off x="723900" y="15208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kumimoji="1" lang="en-US" altLang="zh-CN" dirty="0">
              <a:latin typeface="KaiTi" charset="-122"/>
              <a:ea typeface="KaiTi" charset="-122"/>
              <a:cs typeface="KaiTi" charset="-122"/>
            </a:endParaRPr>
          </a:p>
          <a:p>
            <a:endParaRPr kumimoji="1" lang="zh-CN" altLang="en-US" dirty="0">
              <a:latin typeface="KaiTi" charset="-122"/>
              <a:ea typeface="KaiTi" charset="-122"/>
              <a:cs typeface="KaiTi" charset="-122"/>
            </a:endParaRPr>
          </a:p>
        </p:txBody>
      </p:sp>
      <p:sp>
        <p:nvSpPr>
          <p:cNvPr id="11" name="内容占位符 2"/>
          <p:cNvSpPr txBox="1">
            <a:spLocks/>
          </p:cNvSpPr>
          <p:nvPr/>
        </p:nvSpPr>
        <p:spPr>
          <a:xfrm>
            <a:off x="876300" y="16732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kumimoji="1" lang="en-US" altLang="zh-CN">
              <a:latin typeface="KaiTi" charset="-122"/>
              <a:ea typeface="KaiTi" charset="-122"/>
              <a:cs typeface="KaiTi" charset="-122"/>
            </a:endParaRPr>
          </a:p>
          <a:p>
            <a:endParaRPr kumimoji="1" lang="zh-CN" altLang="en-US" dirty="0">
              <a:latin typeface="KaiTi" charset="-122"/>
              <a:ea typeface="KaiTi" charset="-122"/>
              <a:cs typeface="KaiTi" charset="-122"/>
            </a:endParaRPr>
          </a:p>
        </p:txBody>
      </p:sp>
      <p:sp>
        <p:nvSpPr>
          <p:cNvPr id="12" name="内容占位符 2"/>
          <p:cNvSpPr txBox="1">
            <a:spLocks/>
          </p:cNvSpPr>
          <p:nvPr/>
        </p:nvSpPr>
        <p:spPr>
          <a:xfrm>
            <a:off x="10287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kumimoji="1" lang="en-US" altLang="zh-CN">
              <a:latin typeface="KaiTi" charset="-122"/>
              <a:ea typeface="KaiTi" charset="-122"/>
              <a:cs typeface="KaiTi" charset="-122"/>
            </a:endParaRPr>
          </a:p>
          <a:p>
            <a:endParaRPr kumimoji="1" lang="zh-CN" altLang="en-US" dirty="0">
              <a:latin typeface="KaiTi" charset="-122"/>
              <a:ea typeface="KaiTi" charset="-122"/>
              <a:cs typeface="KaiTi" charset="-122"/>
            </a:endParaRPr>
          </a:p>
        </p:txBody>
      </p:sp>
      <p:sp>
        <p:nvSpPr>
          <p:cNvPr id="13" name="矩形 12"/>
          <p:cNvSpPr/>
          <p:nvPr/>
        </p:nvSpPr>
        <p:spPr>
          <a:xfrm>
            <a:off x="876300" y="1949450"/>
            <a:ext cx="10210800" cy="3416320"/>
          </a:xfrm>
          <a:prstGeom prst="rect">
            <a:avLst/>
          </a:prstGeom>
        </p:spPr>
        <p:txBody>
          <a:bodyPr wrap="square">
            <a:spAutoFit/>
          </a:bodyPr>
          <a:lstStyle/>
          <a:p>
            <a:r>
              <a:rPr lang="zh-CN" altLang="en-US" sz="2400" dirty="0">
                <a:solidFill>
                  <a:srgbClr val="000000"/>
                </a:solidFill>
                <a:effectLst/>
                <a:latin typeface="KaiTi" charset="-122"/>
                <a:ea typeface="KaiTi" charset="-122"/>
                <a:cs typeface="KaiTi" charset="-122"/>
              </a:rPr>
              <a:t>（一）国外：</a:t>
            </a:r>
            <a:endParaRPr lang="en-US" altLang="zh-CN" sz="2400" dirty="0">
              <a:solidFill>
                <a:srgbClr val="000000"/>
              </a:solidFill>
              <a:effectLst/>
              <a:latin typeface="KaiTi" charset="-122"/>
              <a:ea typeface="KaiTi" charset="-122"/>
              <a:cs typeface="KaiTi" charset="-122"/>
            </a:endParaRPr>
          </a:p>
          <a:p>
            <a:r>
              <a:rPr lang="zh-CN" altLang="zh-CN" sz="2400" dirty="0">
                <a:solidFill>
                  <a:srgbClr val="000000"/>
                </a:solidFill>
                <a:effectLst/>
                <a:latin typeface="KaiTi" charset="-122"/>
                <a:ea typeface="KaiTi" charset="-122"/>
                <a:cs typeface="KaiTi" charset="-122"/>
              </a:rPr>
              <a:t>近年来，国外对竞技体育中运动员的心理健康相关研究迅速增加，主要包括对高水平运动员心理健康水平的调查，及其心理健康相关影响因素的研究。</a:t>
            </a:r>
            <a:endParaRPr lang="en-US" altLang="zh-CN" sz="2400" dirty="0">
              <a:solidFill>
                <a:srgbClr val="000000"/>
              </a:solidFill>
              <a:effectLst/>
              <a:latin typeface="KaiTi" charset="-122"/>
              <a:ea typeface="KaiTi" charset="-122"/>
              <a:cs typeface="KaiTi" charset="-122"/>
            </a:endParaRPr>
          </a:p>
          <a:p>
            <a:endParaRPr lang="en-US" altLang="zh-CN" sz="2400" dirty="0">
              <a:solidFill>
                <a:srgbClr val="000000"/>
              </a:solidFill>
              <a:effectLst/>
              <a:latin typeface="KaiTi" charset="-122"/>
              <a:ea typeface="KaiTi" charset="-122"/>
              <a:cs typeface="KaiTi" charset="-122"/>
            </a:endParaRPr>
          </a:p>
          <a:p>
            <a:r>
              <a:rPr lang="zh-CN" altLang="zh-CN" sz="2400" dirty="0">
                <a:solidFill>
                  <a:srgbClr val="000000"/>
                </a:solidFill>
                <a:effectLst/>
                <a:latin typeface="KaiTi" charset="-122"/>
                <a:ea typeface="KaiTi" charset="-122"/>
                <a:cs typeface="KaiTi" charset="-122"/>
              </a:rPr>
              <a:t>其中，调查高水平运动员心理健康的相关研究从精神疾病角度出发，调查高水平运动员心理健康症状和障碍，</a:t>
            </a:r>
            <a:r>
              <a:rPr lang="zh-CN" altLang="en-US" sz="2400" dirty="0">
                <a:solidFill>
                  <a:srgbClr val="000000"/>
                </a:solidFill>
                <a:effectLst/>
                <a:latin typeface="KaiTi" charset="-122"/>
                <a:ea typeface="KaiTi" charset="-122"/>
                <a:cs typeface="KaiTi" charset="-122"/>
              </a:rPr>
              <a:t>发现</a:t>
            </a:r>
            <a:r>
              <a:rPr lang="zh-CN" altLang="zh-CN" sz="2400" dirty="0">
                <a:solidFill>
                  <a:srgbClr val="000000"/>
                </a:solidFill>
                <a:effectLst/>
                <a:latin typeface="KaiTi" charset="-122"/>
                <a:ea typeface="KaiTi" charset="-122"/>
                <a:cs typeface="KaiTi" charset="-122"/>
              </a:rPr>
              <a:t>现役高水平运动员在常见心理症状或障碍的发生率由高到低分别为焦虑或抑郁、睡眠障碍、心理困扰，酒精滥用</a:t>
            </a:r>
            <a:r>
              <a:rPr lang="zh-CN" altLang="en-US" sz="2400" dirty="0">
                <a:solidFill>
                  <a:srgbClr val="000000"/>
                </a:solidFill>
                <a:effectLst/>
                <a:latin typeface="KaiTi" charset="-122"/>
                <a:ea typeface="KaiTi" charset="-122"/>
                <a:cs typeface="KaiTi" charset="-122"/>
              </a:rPr>
              <a:t>。</a:t>
            </a:r>
            <a:endParaRPr lang="zh-CN" altLang="en-US" sz="2400" dirty="0">
              <a:latin typeface="KaiTi" charset="-122"/>
              <a:ea typeface="KaiTi" charset="-122"/>
              <a:cs typeface="KaiTi" charset="-122"/>
            </a:endParaRPr>
          </a:p>
        </p:txBody>
      </p:sp>
    </p:spTree>
    <p:extLst>
      <p:ext uri="{BB962C8B-B14F-4D97-AF65-F5344CB8AC3E}">
        <p14:creationId xmlns:p14="http://schemas.microsoft.com/office/powerpoint/2010/main" val="11804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0" y="889000"/>
            <a:ext cx="10109200" cy="4893647"/>
          </a:xfrm>
          <a:prstGeom prst="rect">
            <a:avLst/>
          </a:prstGeom>
        </p:spPr>
        <p:txBody>
          <a:bodyPr wrap="square">
            <a:spAutoFit/>
          </a:bodyPr>
          <a:lstStyle/>
          <a:p>
            <a:r>
              <a:rPr lang="zh-CN" altLang="en-US" sz="2400" dirty="0">
                <a:solidFill>
                  <a:srgbClr val="000000"/>
                </a:solidFill>
                <a:effectLst/>
                <a:latin typeface="KaiTi" charset="-122"/>
                <a:ea typeface="KaiTi" charset="-122"/>
                <a:cs typeface="KaiTi" charset="-122"/>
              </a:rPr>
              <a:t>（二）国内</a:t>
            </a:r>
            <a:endParaRPr lang="en-US" altLang="zh-CN" sz="2400" dirty="0">
              <a:solidFill>
                <a:srgbClr val="000000"/>
              </a:solidFill>
              <a:effectLst/>
              <a:latin typeface="KaiTi" charset="-122"/>
              <a:ea typeface="KaiTi" charset="-122"/>
              <a:cs typeface="KaiTi" charset="-122"/>
            </a:endParaRPr>
          </a:p>
          <a:p>
            <a:r>
              <a:rPr lang="en-US" altLang="zh-CN" sz="2400" dirty="0">
                <a:solidFill>
                  <a:srgbClr val="000000"/>
                </a:solidFill>
                <a:effectLst/>
                <a:latin typeface="KaiTi" charset="-122"/>
                <a:ea typeface="KaiTi" charset="-122"/>
                <a:cs typeface="KaiTi" charset="-122"/>
              </a:rPr>
              <a:t>20</a:t>
            </a:r>
            <a:r>
              <a:rPr lang="zh-CN" altLang="en-US" sz="2400" dirty="0">
                <a:solidFill>
                  <a:srgbClr val="000000"/>
                </a:solidFill>
                <a:effectLst/>
                <a:latin typeface="KaiTi" charset="-122"/>
                <a:ea typeface="KaiTi" charset="-122"/>
                <a:cs typeface="KaiTi" charset="-122"/>
              </a:rPr>
              <a:t>世纪</a:t>
            </a:r>
            <a:r>
              <a:rPr lang="en-US" altLang="zh-CN" sz="2400" dirty="0">
                <a:solidFill>
                  <a:srgbClr val="000000"/>
                </a:solidFill>
                <a:effectLst/>
                <a:latin typeface="KaiTi" charset="-122"/>
                <a:ea typeface="KaiTi" charset="-122"/>
                <a:cs typeface="KaiTi" charset="-122"/>
              </a:rPr>
              <a:t>90</a:t>
            </a:r>
            <a:r>
              <a:rPr lang="zh-CN" altLang="en-US" sz="2400" dirty="0">
                <a:solidFill>
                  <a:srgbClr val="000000"/>
                </a:solidFill>
                <a:effectLst/>
                <a:latin typeface="KaiTi" charset="-122"/>
                <a:ea typeface="KaiTi" charset="-122"/>
                <a:cs typeface="KaiTi" charset="-122"/>
              </a:rPr>
              <a:t>年代，我们国家也开始</a:t>
            </a:r>
            <a:r>
              <a:rPr lang="zh-CN" altLang="zh-CN" sz="2400" dirty="0">
                <a:solidFill>
                  <a:srgbClr val="000000"/>
                </a:solidFill>
                <a:effectLst/>
                <a:latin typeface="KaiTi" charset="-122"/>
                <a:ea typeface="KaiTi" charset="-122"/>
                <a:cs typeface="KaiTi" charset="-122"/>
              </a:rPr>
              <a:t>关注高校高水平大学生运动员的心理健康状况，研究主要是采用国内外通用的心理测试量表如</a:t>
            </a:r>
            <a:r>
              <a:rPr lang="en-US" altLang="zh-CN" sz="2400" dirty="0">
                <a:solidFill>
                  <a:srgbClr val="000000"/>
                </a:solidFill>
                <a:effectLst/>
                <a:latin typeface="KaiTi" charset="-122"/>
                <a:ea typeface="KaiTi" charset="-122"/>
                <a:cs typeface="KaiTi" charset="-122"/>
              </a:rPr>
              <a:t>SCL</a:t>
            </a:r>
            <a:r>
              <a:rPr lang="zh-CN" altLang="zh-CN" sz="2400" dirty="0">
                <a:solidFill>
                  <a:srgbClr val="000000"/>
                </a:solidFill>
                <a:effectLst/>
                <a:latin typeface="KaiTi" charset="-122"/>
                <a:ea typeface="KaiTi" charset="-122"/>
                <a:cs typeface="KaiTi" charset="-122"/>
              </a:rPr>
              <a:t>－</a:t>
            </a:r>
            <a:r>
              <a:rPr lang="en-US" altLang="zh-CN" sz="2400" dirty="0">
                <a:solidFill>
                  <a:srgbClr val="000000"/>
                </a:solidFill>
                <a:effectLst/>
                <a:latin typeface="KaiTi" charset="-122"/>
                <a:ea typeface="KaiTi" charset="-122"/>
                <a:cs typeface="KaiTi" charset="-122"/>
              </a:rPr>
              <a:t>90</a:t>
            </a:r>
            <a:r>
              <a:rPr lang="zh-CN" altLang="zh-CN" sz="2400" dirty="0">
                <a:solidFill>
                  <a:srgbClr val="000000"/>
                </a:solidFill>
                <a:effectLst/>
                <a:latin typeface="KaiTi" charset="-122"/>
                <a:ea typeface="KaiTi" charset="-122"/>
                <a:cs typeface="KaiTi" charset="-122"/>
              </a:rPr>
              <a:t>量表对高水平大学生运动员进行心理测试，以阳性检出率及各因子得分来作为其心理健康水平的判断依据；在对心理健康的影响因素方面，考虑到了运动项目、地域、性别、运动水平及年级等因素，但这些研究结论很不一致，甚至相反。</a:t>
            </a:r>
            <a:endParaRPr lang="en-US" altLang="zh-CN" sz="2400" dirty="0">
              <a:solidFill>
                <a:srgbClr val="000000"/>
              </a:solidFill>
              <a:effectLst/>
              <a:latin typeface="KaiTi" charset="-122"/>
              <a:ea typeface="KaiTi" charset="-122"/>
              <a:cs typeface="KaiTi" charset="-122"/>
            </a:endParaRPr>
          </a:p>
          <a:p>
            <a:endParaRPr lang="en-US" altLang="zh-CN" sz="2400" dirty="0">
              <a:solidFill>
                <a:srgbClr val="000000"/>
              </a:solidFill>
              <a:latin typeface="KaiTi" charset="-122"/>
              <a:ea typeface="KaiTi" charset="-122"/>
              <a:cs typeface="KaiTi" charset="-122"/>
            </a:endParaRPr>
          </a:p>
          <a:p>
            <a:r>
              <a:rPr lang="zh-CN" altLang="zh-CN" sz="2400" dirty="0">
                <a:solidFill>
                  <a:srgbClr val="000000"/>
                </a:solidFill>
                <a:effectLst/>
                <a:latin typeface="KaiTi" charset="-122"/>
                <a:ea typeface="KaiTi" charset="-122"/>
                <a:cs typeface="KaiTi" charset="-122"/>
              </a:rPr>
              <a:t>原因是多方面的，除研究设计方面外，其他原因中既可能与高校领导、教练对高水平大学生运动员心理健康的重视程度以及是否采取了及时的疏导、有效的管理措施有关；也可能与测试时间、测试时的训练强度、比赛任务等因素有关；还可能是其他尚未引起重视的或未知的潜在变量没有给予适当考虑所致。</a:t>
            </a:r>
            <a:r>
              <a:rPr lang="zh-CN" altLang="zh-CN" sz="2400" dirty="0">
                <a:effectLst/>
                <a:latin typeface="KaiTi" charset="-122"/>
                <a:ea typeface="KaiTi" charset="-122"/>
                <a:cs typeface="KaiTi" charset="-122"/>
              </a:rPr>
              <a:t> </a:t>
            </a:r>
            <a:endParaRPr lang="zh-CN" altLang="en-US" sz="2400" dirty="0">
              <a:latin typeface="KaiTi" charset="-122"/>
              <a:ea typeface="KaiTi" charset="-122"/>
              <a:cs typeface="KaiTi" charset="-122"/>
            </a:endParaRPr>
          </a:p>
        </p:txBody>
      </p:sp>
    </p:spTree>
    <p:extLst>
      <p:ext uri="{BB962C8B-B14F-4D97-AF65-F5344CB8AC3E}">
        <p14:creationId xmlns:p14="http://schemas.microsoft.com/office/powerpoint/2010/main" val="1762986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00" y="850901"/>
            <a:ext cx="9804400" cy="4893647"/>
          </a:xfrm>
          <a:prstGeom prst="rect">
            <a:avLst/>
          </a:prstGeom>
        </p:spPr>
        <p:txBody>
          <a:bodyPr wrap="square">
            <a:spAutoFit/>
          </a:bodyPr>
          <a:lstStyle/>
          <a:p>
            <a:r>
              <a:rPr lang="zh-CN" altLang="zh-CN" sz="2400" dirty="0">
                <a:solidFill>
                  <a:srgbClr val="000000"/>
                </a:solidFill>
                <a:effectLst/>
                <a:latin typeface="KaiTi" charset="-122"/>
                <a:ea typeface="KaiTi" charset="-122"/>
                <a:cs typeface="KaiTi" charset="-122"/>
              </a:rPr>
              <a:t>进入</a:t>
            </a:r>
            <a:r>
              <a:rPr lang="en-US" altLang="zh-CN" sz="2400" dirty="0">
                <a:solidFill>
                  <a:srgbClr val="000000"/>
                </a:solidFill>
                <a:effectLst/>
                <a:latin typeface="KaiTi" charset="-122"/>
                <a:ea typeface="KaiTi" charset="-122"/>
                <a:cs typeface="KaiTi" charset="-122"/>
              </a:rPr>
              <a:t>21</a:t>
            </a:r>
            <a:r>
              <a:rPr lang="zh-CN" altLang="zh-CN" sz="2400" dirty="0">
                <a:solidFill>
                  <a:srgbClr val="000000"/>
                </a:solidFill>
                <a:effectLst/>
                <a:latin typeface="KaiTi" charset="-122"/>
                <a:ea typeface="KaiTi" charset="-122"/>
                <a:cs typeface="KaiTi" charset="-122"/>
              </a:rPr>
              <a:t>世纪，研究者们开始意识到心理健康的多维度性，要深层次地了解心理健康，还需进一步探讨影响心理健康某个维度的调节变量或中介变量，而不是仅仅就心理健康问题泛泛而谈。</a:t>
            </a:r>
            <a:endParaRPr lang="en-US" altLang="zh-CN" sz="2400" dirty="0">
              <a:solidFill>
                <a:srgbClr val="000000"/>
              </a:solidFill>
              <a:effectLst/>
              <a:latin typeface="KaiTi" charset="-122"/>
              <a:ea typeface="KaiTi" charset="-122"/>
              <a:cs typeface="KaiTi" charset="-122"/>
            </a:endParaRPr>
          </a:p>
          <a:p>
            <a:endParaRPr lang="en-US" altLang="zh-CN" sz="2400" dirty="0">
              <a:solidFill>
                <a:srgbClr val="000000"/>
              </a:solidFill>
              <a:latin typeface="KaiTi" charset="-122"/>
              <a:ea typeface="KaiTi" charset="-122"/>
              <a:cs typeface="KaiTi" charset="-122"/>
            </a:endParaRPr>
          </a:p>
          <a:p>
            <a:r>
              <a:rPr lang="zh-CN" altLang="zh-CN" sz="2400" dirty="0">
                <a:solidFill>
                  <a:srgbClr val="000000"/>
                </a:solidFill>
                <a:effectLst/>
                <a:latin typeface="KaiTi" charset="-122"/>
                <a:ea typeface="KaiTi" charset="-122"/>
                <a:cs typeface="KaiTi" charset="-122"/>
              </a:rPr>
              <a:t>这时期的研究更多地关注心理行为适应性、人格及其自尊维度、完美主义特质，主观幸福感或生活满意度或训练比赛满意感、应对方式等变量及其对高水平大学生运动员心理健康的影响，</a:t>
            </a:r>
            <a:endParaRPr lang="en-US" altLang="zh-CN" sz="2400" dirty="0">
              <a:solidFill>
                <a:srgbClr val="000000"/>
              </a:solidFill>
              <a:effectLst/>
              <a:latin typeface="KaiTi" charset="-122"/>
              <a:ea typeface="KaiTi" charset="-122"/>
              <a:cs typeface="KaiTi" charset="-122"/>
            </a:endParaRPr>
          </a:p>
          <a:p>
            <a:endParaRPr lang="en-US" altLang="zh-CN" sz="2400" dirty="0">
              <a:solidFill>
                <a:srgbClr val="000000"/>
              </a:solidFill>
              <a:latin typeface="KaiTi" charset="-122"/>
              <a:ea typeface="KaiTi" charset="-122"/>
              <a:cs typeface="KaiTi" charset="-122"/>
            </a:endParaRPr>
          </a:p>
          <a:p>
            <a:r>
              <a:rPr lang="zh-CN" altLang="zh-CN" sz="2400" dirty="0">
                <a:solidFill>
                  <a:srgbClr val="000000"/>
                </a:solidFill>
                <a:effectLst/>
                <a:latin typeface="KaiTi" charset="-122"/>
                <a:ea typeface="KaiTi" charset="-122"/>
                <a:cs typeface="KaiTi" charset="-122"/>
              </a:rPr>
              <a:t>并有针对性地提出改善其心理健康的对策或建议。与前一时期相比，这时期的研究更加细致深入，增加了具有明确理论导向的实证研究，更加注重研究的实效性；而且也开始认识到了高水平大学生运动员双重身份的独特性，有意识地将高水平大学生运动员的心理健康及其某个维度与普通大学生、专业运动员进行比较，探讨他们之间存在的差异。</a:t>
            </a:r>
            <a:r>
              <a:rPr lang="zh-CN" altLang="zh-CN" sz="2400" dirty="0">
                <a:effectLst/>
                <a:latin typeface="KaiTi" charset="-122"/>
                <a:ea typeface="KaiTi" charset="-122"/>
                <a:cs typeface="KaiTi" charset="-122"/>
              </a:rPr>
              <a:t> </a:t>
            </a:r>
            <a:endParaRPr lang="zh-CN" altLang="en-US" sz="2400" dirty="0">
              <a:latin typeface="KaiTi" charset="-122"/>
              <a:ea typeface="KaiTi" charset="-122"/>
              <a:cs typeface="KaiTi" charset="-122"/>
            </a:endParaRPr>
          </a:p>
        </p:txBody>
      </p:sp>
    </p:spTree>
    <p:extLst>
      <p:ext uri="{BB962C8B-B14F-4D97-AF65-F5344CB8AC3E}">
        <p14:creationId xmlns:p14="http://schemas.microsoft.com/office/powerpoint/2010/main" val="12428389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1620</Words>
  <Application>Microsoft Macintosh PowerPoint</Application>
  <PresentationFormat>宽屏</PresentationFormat>
  <Paragraphs>67</Paragraphs>
  <Slides>14</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DengXian</vt:lpstr>
      <vt:lpstr>DengXian Light</vt:lpstr>
      <vt:lpstr>KaiTi</vt:lpstr>
      <vt:lpstr>SimSun</vt:lpstr>
      <vt:lpstr>Arial</vt:lpstr>
      <vt:lpstr>Office 主题</vt:lpstr>
      <vt:lpstr>高水平运动员心理健康素养研究计划</vt:lpstr>
      <vt:lpstr>目录：</vt:lpstr>
      <vt:lpstr>一、研究目的和意义</vt:lpstr>
      <vt:lpstr>研究背景（二）： 在对比中国大学生体育协会和美国大学生体育协会官网后，发现我们国家的协会官网主要是公布与竞赛与政策相关的内容，但是NCAA的官网中有与心理健康相关的页面。</vt:lpstr>
      <vt:lpstr>研究目的：</vt:lpstr>
      <vt:lpstr>研究意义：</vt:lpstr>
      <vt:lpstr>二、文献综述</vt:lpstr>
      <vt:lpstr>PowerPoint 演示文稿</vt:lpstr>
      <vt:lpstr>PowerPoint 演示文稿</vt:lpstr>
      <vt:lpstr>PowerPoint 演示文稿</vt:lpstr>
      <vt:lpstr>参考文献：</vt:lpstr>
      <vt:lpstr>三、研究方法</vt:lpstr>
      <vt:lpstr>四、数据来源和种类</vt:lpstr>
      <vt:lpstr>五、预期结果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高水平运动员心理健康素养研究计划</dc:title>
  <dc:creator>孟佳 周</dc:creator>
  <cp:lastModifiedBy>Tianwei Feng</cp:lastModifiedBy>
  <cp:revision>8</cp:revision>
  <dcterms:created xsi:type="dcterms:W3CDTF">2023-06-06T12:12:37Z</dcterms:created>
  <dcterms:modified xsi:type="dcterms:W3CDTF">2023-06-06T13:15:38Z</dcterms:modified>
</cp:coreProperties>
</file>