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pmPRSettings.xml" ContentType="application/vnd.ms-powerpoint.pmPRSettin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1" r:id="rId1"/>
    <p:sldMasterId id="2147483768" r:id="rId2"/>
    <p:sldMasterId id="2147483868" r:id="rId3"/>
    <p:sldMasterId id="2147483794" r:id="rId4"/>
  </p:sldMasterIdLst>
  <p:notesMasterIdLst>
    <p:notesMasterId r:id="rId15"/>
  </p:notesMasterIdLst>
  <p:handoutMasterIdLst>
    <p:handoutMasterId r:id="rId16"/>
  </p:handoutMasterIdLst>
  <p:sldIdLst>
    <p:sldId id="264" r:id="rId5"/>
    <p:sldId id="268" r:id="rId6"/>
    <p:sldId id="315" r:id="rId7"/>
    <p:sldId id="436" r:id="rId8"/>
    <p:sldId id="450" r:id="rId9"/>
    <p:sldId id="441" r:id="rId10"/>
    <p:sldId id="442" r:id="rId11"/>
    <p:sldId id="435" r:id="rId12"/>
    <p:sldId id="444" r:id="rId13"/>
    <p:sldId id="404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AADB1"/>
    <a:srgbClr val="6D6E71"/>
    <a:srgbClr val="000000"/>
    <a:srgbClr val="F69264"/>
    <a:srgbClr val="E6E7E8"/>
    <a:srgbClr val="F37037"/>
    <a:srgbClr val="191618"/>
    <a:srgbClr val="3E3E3F"/>
    <a:srgbClr val="DDE0D8"/>
    <a:srgbClr val="EA3F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1" autoAdjust="0"/>
    <p:restoredTop sz="87836" autoAdjust="0"/>
  </p:normalViewPr>
  <p:slideViewPr>
    <p:cSldViewPr snapToGrid="0" snapToObjects="1">
      <p:cViewPr varScale="1">
        <p:scale>
          <a:sx n="150" d="100"/>
          <a:sy n="150" d="100"/>
        </p:scale>
        <p:origin x="-168" y="-90"/>
      </p:cViewPr>
      <p:guideLst>
        <p:guide orient="horz" pos="1618"/>
        <p:guide pos="2880"/>
      </p:guideLst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6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70" Type="http://schemas.openxmlformats.org/officeDocument/2006/relationships/pmPRSettings" Target="pmPRSetting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  S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ub-head 18pt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D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o not include client logos on title page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TEXT ONLY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NeueHaasGroteskText W01"/>
                <a:cs typeface="NeueHaasGroteskText W01"/>
              </a:rPr>
              <a:t>***</a:t>
            </a:r>
            <a:r>
              <a:rPr lang="en-US" sz="1200" i="1" dirty="0" smtClean="0">
                <a:solidFill>
                  <a:schemeClr val="accent5"/>
                </a:solidFill>
              </a:rPr>
              <a:t>It’</a:t>
            </a:r>
            <a:r>
              <a:rPr lang="en-US" sz="1200" i="1" baseline="0" dirty="0" smtClean="0">
                <a:solidFill>
                  <a:schemeClr val="accent5"/>
                </a:solidFill>
              </a:rPr>
              <a:t>s not recommended to use any sort of graphic animation. Although in some cases it may be appropriate to apply “Appear” effect to slide sections </a:t>
            </a:r>
            <a:r>
              <a:rPr lang="en-US" sz="1200" b="0" i="1" kern="1200" dirty="0" smtClean="0">
                <a:solidFill>
                  <a:schemeClr val="accent5"/>
                </a:solidFill>
                <a:latin typeface="Arial" pitchFamily="29" charset="0"/>
                <a:ea typeface="+mn-ea"/>
                <a:cs typeface="+mn-cs"/>
              </a:rPr>
              <a:t>to show sections one-by-one on the slide***</a:t>
            </a:r>
            <a:endParaRPr lang="en-US" sz="1200" i="1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965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77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77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34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 SLIDE – for</a:t>
            </a:r>
            <a:r>
              <a:rPr lang="en-US" baseline="0" dirty="0" smtClean="0"/>
              <a:t> ARCHITECTURE, CHARTS, TABLES, etc.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NeueHaasGroteskText W01"/>
                <a:cs typeface="NeueHaasGroteskText W01"/>
              </a:rPr>
              <a:t>–</a:t>
            </a:r>
            <a:r>
              <a:rPr lang="en-US" baseline="0" dirty="0" smtClean="0">
                <a:latin typeface="NeueHaasGroteskText W01"/>
                <a:cs typeface="NeueHaasGroteskText W01"/>
              </a:rPr>
              <a:t>  Leverage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sample</a:t>
            </a:r>
            <a:r>
              <a:rPr lang="en-US" baseline="0" dirty="0" smtClean="0">
                <a:latin typeface="NeueHaasGroteskText W01"/>
                <a:cs typeface="NeueHaasGroteskText W01"/>
              </a:rPr>
              <a:t> </a:t>
            </a:r>
            <a:r>
              <a:rPr lang="en-US" b="1" baseline="0" dirty="0" smtClean="0">
                <a:latin typeface="NeueHaasGroteskText W01"/>
                <a:cs typeface="NeueHaasGroteskText W01"/>
              </a:rPr>
              <a:t>chart</a:t>
            </a:r>
            <a:r>
              <a:rPr lang="en-US" baseline="0" dirty="0" smtClean="0">
                <a:latin typeface="NeueHaasGroteskText W01"/>
                <a:cs typeface="NeueHaasGroteskText W01"/>
              </a:rPr>
              <a:t> in example slide to retain design elements: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baseline="0" dirty="0" smtClean="0">
                <a:latin typeface="NeueHaasGroteskText W01"/>
                <a:cs typeface="NeueHaasGroteskText W01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1. Highlight entire chart; copy and paste into new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2. In ‘Table Layout’ select number of columns and rows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NeueHaasGroteskText W01"/>
                <a:cs typeface="NeueHaasGroteskText W01"/>
              </a:rPr>
              <a:t>	3. Replace content</a:t>
            </a:r>
          </a:p>
          <a:p>
            <a:endParaRPr lang="en-US" dirty="0" smtClean="0"/>
          </a:p>
          <a:p>
            <a:r>
              <a:rPr lang="en-US" baseline="0" dirty="0" smtClean="0"/>
              <a:t>–  Leverage </a:t>
            </a:r>
            <a:r>
              <a:rPr lang="en-US" b="1" baseline="0" dirty="0" smtClean="0"/>
              <a:t>sample architecture</a:t>
            </a:r>
            <a:r>
              <a:rPr lang="en-US" baseline="0" dirty="0" smtClean="0"/>
              <a:t> </a:t>
            </a:r>
            <a:r>
              <a:rPr lang="en-US" b="1" baseline="0" dirty="0" smtClean="0"/>
              <a:t>elements</a:t>
            </a:r>
            <a:r>
              <a:rPr lang="en-US" baseline="0" dirty="0" smtClean="0"/>
              <a:t> (text boxes, icons, arrows, lines) </a:t>
            </a:r>
            <a:r>
              <a:rPr lang="en-US" b="0" baseline="0" dirty="0" smtClean="0"/>
              <a:t>provided in toolkit located </a:t>
            </a:r>
            <a:r>
              <a:rPr lang="en-US" baseline="0" dirty="0" smtClean="0"/>
              <a:t>in Master Slide</a:t>
            </a:r>
          </a:p>
          <a:p>
            <a:r>
              <a:rPr lang="en-US" u="sng" baseline="0" dirty="0" smtClean="0"/>
              <a:t>Instructions</a:t>
            </a:r>
          </a:p>
          <a:p>
            <a:r>
              <a:rPr lang="en-US" baseline="0" dirty="0" smtClean="0"/>
              <a:t>	1. Go to master slide or sample slide</a:t>
            </a:r>
          </a:p>
          <a:p>
            <a:r>
              <a:rPr lang="en-US" baseline="0" dirty="0" smtClean="0"/>
              <a:t>	2. Highlight graphical element</a:t>
            </a:r>
          </a:p>
          <a:p>
            <a:r>
              <a:rPr lang="en-US" baseline="0" dirty="0" smtClean="0"/>
              <a:t>	3. Copy and past into slide</a:t>
            </a:r>
          </a:p>
          <a:p>
            <a:endParaRPr lang="en-US" dirty="0" smtClean="0"/>
          </a:p>
          <a:p>
            <a:r>
              <a:rPr lang="en-US" dirty="0" smtClean="0"/>
              <a:t>–</a:t>
            </a:r>
            <a:r>
              <a:rPr lang="en-US" baseline="0" dirty="0" smtClean="0"/>
              <a:t> Tables and Charts should be </a:t>
            </a:r>
            <a:r>
              <a:rPr lang="en-US" b="1" baseline="0" dirty="0" smtClean="0"/>
              <a:t>horizontal</a:t>
            </a:r>
            <a:r>
              <a:rPr lang="en-US" baseline="0" dirty="0" smtClean="0"/>
              <a:t>; NEVER place tables / text vertical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Colors should be limited to </a:t>
            </a:r>
            <a:r>
              <a:rPr lang="en-US" b="1" baseline="0" dirty="0" smtClean="0"/>
              <a:t>orange, black &amp; gray </a:t>
            </a:r>
            <a:r>
              <a:rPr lang="en-US" baseline="0" dirty="0" smtClean="0"/>
              <a:t>from the color palette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–  Icons always </a:t>
            </a:r>
            <a:r>
              <a:rPr lang="en-US" b="1" baseline="0" dirty="0" smtClean="0"/>
              <a:t>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548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112" y="2577347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62924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pic>
        <p:nvPicPr>
          <p:cNvPr id="9" name="Picture 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</a:t>
            </a: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2017 </a:t>
            </a: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GlobalLogic Inc.</a:t>
            </a:r>
          </a:p>
        </p:txBody>
      </p:sp>
      <p:pic>
        <p:nvPicPr>
          <p:cNvPr id="12" name="Picture 11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3" name="Picture 12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8688821" cy="2647950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1797050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8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87475"/>
            <a:ext cx="4208463" cy="3146425"/>
          </a:xfrm>
          <a:prstGeom prst="rect">
            <a:avLst/>
          </a:prstGeom>
        </p:spPr>
        <p:txBody>
          <a:bodyPr lIns="0" tIns="0" rIns="0" bIns="0"/>
          <a:lstStyle>
            <a:lvl1pPr marL="346075" indent="-34607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5" name="Picture 14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83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972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1" name="Picture 1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8" name="Picture 17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885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5747" y="1371683"/>
            <a:ext cx="4208463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5748" y="1797050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95747" y="1885950"/>
            <a:ext cx="4208463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76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1" y="1797050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885950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14116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14117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6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96464" y="1374687"/>
            <a:ext cx="2715768" cy="42536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20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196465" y="1800054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6464" y="1888954"/>
            <a:ext cx="2715768" cy="2647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marL="798513" lvl="1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2</a:t>
            </a:r>
          </a:p>
          <a:p>
            <a:pPr marL="1143000" lvl="2" indent="-228600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</a:pPr>
            <a:r>
              <a:rPr lang="en-US" dirty="0" smtClean="0"/>
              <a:t>Level 3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Level 4</a:t>
            </a:r>
          </a:p>
        </p:txBody>
      </p:sp>
      <p:pic>
        <p:nvPicPr>
          <p:cNvPr id="19" name="Picture 1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328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94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82"/>
            <a:ext cx="8688821" cy="3162217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sz="12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1" name="Picture 1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20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8821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 typeface="Arial" pitchFamily="34" charset="0"/>
              <a:buNone/>
              <a:defRPr lang="en-US" sz="1400" kern="1000" spc="0" baseline="0" dirty="0" smtClean="0">
                <a:solidFill>
                  <a:schemeClr val="accent2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7057" y="1663534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6" name="Picture 15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086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208463" cy="31623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71600"/>
            <a:ext cx="4185783" cy="31623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" name="Picture 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5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208463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4"/>
            <a:ext cx="4185783" cy="315468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7057" y="1663534"/>
            <a:ext cx="421000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7" name="Picture 1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53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81074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7" name="Picture 6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836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2510" y="1831887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2509" y="1374687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2509" y="1666538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12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w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30441"/>
            <a:ext cx="4206240" cy="1106232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3523317"/>
            <a:ext cx="4206240" cy="101367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28601" y="3077539"/>
            <a:ext cx="420624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28601" y="3373845"/>
            <a:ext cx="420624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13288" y="1387475"/>
            <a:ext cx="4185783" cy="31464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0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1" name="Picture 20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8606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420846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 algn="l" defTabSz="457200" rtl="0" eaLnBrk="1" latinLnBrk="0" hangingPunct="1">
              <a:buClr>
                <a:schemeClr val="accent2"/>
              </a:buClr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420846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706939" y="1828800"/>
            <a:ext cx="4210482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06938" y="1371600"/>
            <a:ext cx="4210482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06938" y="1663451"/>
            <a:ext cx="4208461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0" name="Picture 1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7912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214116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4115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271576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214115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6185167" y="1828800"/>
            <a:ext cx="2715768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tabLst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chemeClr val="accent2"/>
              </a:buClr>
              <a:buFont typeface="Lucida Grande"/>
              <a:buChar char="−"/>
              <a:defRPr lang="en-US" sz="12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5166" y="1371600"/>
            <a:ext cx="2715768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185166" y="1663451"/>
            <a:ext cx="2715769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3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4" name="Picture 23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682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sz="12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466976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66975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1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466975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11701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0425" indent="-171450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711700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711700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951028" y="1828800"/>
            <a:ext cx="1965960" cy="2705100"/>
          </a:xfrm>
          <a:prstGeom prst="rect">
            <a:avLst/>
          </a:prstGeom>
        </p:spPr>
        <p:txBody>
          <a:bodyPr lIns="0" tIns="0" rIns="0" bIns="0"/>
          <a:lstStyle>
            <a:lvl1pPr marL="1746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98463" indent="-1666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1825" indent="-174625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lang="en-US" sz="12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5663" indent="-166688">
              <a:buClr>
                <a:schemeClr val="accent2"/>
              </a:buClr>
              <a:buFont typeface="Arial" pitchFamily="34" charset="0"/>
              <a:buChar char="−"/>
              <a:defRPr lang="en-US" sz="12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855663" lvl="3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</a:pPr>
            <a:r>
              <a:rPr lang="en-US" dirty="0" smtClean="0"/>
              <a:t>Fourth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951027" y="1371600"/>
            <a:ext cx="1965960" cy="29185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lang="en-US" sz="1400" kern="1000" spc="0" baseline="0" dirty="0" smtClean="0">
                <a:solidFill>
                  <a:srgbClr val="F37037"/>
                </a:solidFill>
                <a:latin typeface="Arial"/>
                <a:cs typeface="Akkurat Pro Regular"/>
              </a:defRPr>
            </a:lvl1pPr>
          </a:lstStyle>
          <a:p>
            <a:pPr marL="0" lvl="0" indent="0">
              <a:spcBef>
                <a:spcPts val="300"/>
              </a:spcBef>
              <a:buClr>
                <a:srgbClr val="E9422C"/>
              </a:buClr>
            </a:pPr>
            <a:r>
              <a:rPr lang="en-US" dirty="0" smtClean="0"/>
              <a:t>Click to add 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51027" y="1663451"/>
            <a:ext cx="196596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26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9252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228601" y="656002"/>
            <a:ext cx="1485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4566822" y="1037960"/>
            <a:ext cx="1423590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574123" y="1260584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462231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86348" y="811307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89877" y="811307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562058" y="1583961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95814" y="953040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8601" y="272829"/>
            <a:ext cx="181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28601" y="1891061"/>
            <a:ext cx="71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5174" y="656002"/>
            <a:ext cx="11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02350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13953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9965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23186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pic>
        <p:nvPicPr>
          <p:cNvPr id="21" name="Picture 20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 userDrawn="1"/>
        </p:nvSpPr>
        <p:spPr>
          <a:xfrm>
            <a:off x="285358" y="3967276"/>
            <a:ext cx="2777111" cy="457200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4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285358" y="3366706"/>
            <a:ext cx="2777111" cy="457200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tx1"/>
                </a:solidFill>
              </a:rPr>
              <a:t> 3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285358" y="2766136"/>
            <a:ext cx="2777111" cy="45720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2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285358" y="2165566"/>
            <a:ext cx="2777111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Chart Element</a:t>
            </a:r>
            <a:r>
              <a:rPr lang="en-US" sz="1600" baseline="0" dirty="0" smtClean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7" name="Picture 26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228601" y="272829"/>
            <a:ext cx="25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6" name="Picture 45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7" name="Straight Connector 46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"/>
          <p:cNvSpPr txBox="1"/>
          <p:nvPr userDrawn="1"/>
        </p:nvSpPr>
        <p:spPr>
          <a:xfrm>
            <a:off x="4109410" y="1354463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5"/>
          <p:cNvSpPr txBox="1"/>
          <p:nvPr userDrawn="1"/>
        </p:nvSpPr>
        <p:spPr>
          <a:xfrm>
            <a:off x="6863510" y="1354463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6"/>
          <p:cNvSpPr txBox="1"/>
          <p:nvPr userDrawn="1"/>
        </p:nvSpPr>
        <p:spPr>
          <a:xfrm>
            <a:off x="7890219" y="1354463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7"/>
          <p:cNvSpPr txBox="1"/>
          <p:nvPr userDrawn="1"/>
        </p:nvSpPr>
        <p:spPr>
          <a:xfrm>
            <a:off x="1733542" y="2605735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9"/>
          <p:cNvSpPr txBox="1"/>
          <p:nvPr userDrawn="1"/>
        </p:nvSpPr>
        <p:spPr>
          <a:xfrm>
            <a:off x="2994169" y="3925574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10"/>
          <p:cNvSpPr txBox="1"/>
          <p:nvPr userDrawn="1"/>
        </p:nvSpPr>
        <p:spPr>
          <a:xfrm>
            <a:off x="5492693" y="260573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11"/>
          <p:cNvSpPr txBox="1"/>
          <p:nvPr userDrawn="1"/>
        </p:nvSpPr>
        <p:spPr>
          <a:xfrm>
            <a:off x="4282027" y="392557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12"/>
          <p:cNvSpPr txBox="1"/>
          <p:nvPr userDrawn="1"/>
        </p:nvSpPr>
        <p:spPr>
          <a:xfrm>
            <a:off x="6762573" y="2605735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13"/>
          <p:cNvSpPr txBox="1"/>
          <p:nvPr userDrawn="1"/>
        </p:nvSpPr>
        <p:spPr>
          <a:xfrm>
            <a:off x="8036162" y="2605735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14"/>
          <p:cNvSpPr txBox="1"/>
          <p:nvPr userDrawn="1"/>
        </p:nvSpPr>
        <p:spPr>
          <a:xfrm>
            <a:off x="445985" y="39255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15"/>
          <p:cNvSpPr txBox="1"/>
          <p:nvPr userDrawn="1"/>
        </p:nvSpPr>
        <p:spPr>
          <a:xfrm>
            <a:off x="420180" y="1354463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16"/>
          <p:cNvSpPr txBox="1"/>
          <p:nvPr userDrawn="1"/>
        </p:nvSpPr>
        <p:spPr>
          <a:xfrm>
            <a:off x="1735626" y="1354463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17"/>
          <p:cNvSpPr txBox="1"/>
          <p:nvPr userDrawn="1"/>
        </p:nvSpPr>
        <p:spPr>
          <a:xfrm>
            <a:off x="3045622" y="135446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18"/>
          <p:cNvSpPr txBox="1"/>
          <p:nvPr userDrawn="1"/>
        </p:nvSpPr>
        <p:spPr>
          <a:xfrm>
            <a:off x="5265064" y="1354463"/>
            <a:ext cx="1260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Customer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19"/>
          <p:cNvSpPr txBox="1"/>
          <p:nvPr userDrawn="1"/>
        </p:nvSpPr>
        <p:spPr>
          <a:xfrm>
            <a:off x="356217" y="2605735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1" name="TextBox 20"/>
          <p:cNvSpPr txBox="1"/>
          <p:nvPr userDrawn="1"/>
        </p:nvSpPr>
        <p:spPr>
          <a:xfrm>
            <a:off x="2769905" y="26057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2" name="TextBox 21"/>
          <p:cNvSpPr txBox="1"/>
          <p:nvPr userDrawn="1"/>
        </p:nvSpPr>
        <p:spPr>
          <a:xfrm>
            <a:off x="1603280" y="392557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103" name="TextBox 22"/>
          <p:cNvSpPr txBox="1"/>
          <p:nvPr userDrawn="1"/>
        </p:nvSpPr>
        <p:spPr>
          <a:xfrm>
            <a:off x="5419917" y="3925574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04" name="Picture 103" descr="adapte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7290" y="1103763"/>
            <a:ext cx="345205" cy="243265"/>
          </a:xfrm>
          <a:prstGeom prst="rect">
            <a:avLst/>
          </a:prstGeom>
        </p:spPr>
      </p:pic>
      <p:pic>
        <p:nvPicPr>
          <p:cNvPr id="105" name="Picture 104" descr="androi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21479" y="1006942"/>
            <a:ext cx="296551" cy="347521"/>
          </a:xfrm>
          <a:prstGeom prst="rect">
            <a:avLst/>
          </a:prstGeom>
        </p:spPr>
      </p:pic>
      <p:pic>
        <p:nvPicPr>
          <p:cNvPr id="106" name="Picture 105" descr="appl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76812" y="971705"/>
            <a:ext cx="322037" cy="375323"/>
          </a:xfrm>
          <a:prstGeom prst="rect">
            <a:avLst/>
          </a:prstGeom>
        </p:spPr>
      </p:pic>
      <p:pic>
        <p:nvPicPr>
          <p:cNvPr id="107" name="Picture 106" descr="applications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68374" y="1050961"/>
            <a:ext cx="345205" cy="340571"/>
          </a:xfrm>
          <a:prstGeom prst="rect">
            <a:avLst/>
          </a:prstGeom>
        </p:spPr>
      </p:pic>
      <p:pic>
        <p:nvPicPr>
          <p:cNvPr id="108" name="Picture 107" descr="cloud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2026" y="1086776"/>
            <a:ext cx="345204" cy="227047"/>
          </a:xfrm>
          <a:prstGeom prst="rect">
            <a:avLst/>
          </a:prstGeom>
        </p:spPr>
      </p:pic>
      <p:pic>
        <p:nvPicPr>
          <p:cNvPr id="109" name="Picture 108" descr="connections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72685" y="1031942"/>
            <a:ext cx="340571" cy="315086"/>
          </a:xfrm>
          <a:prstGeom prst="rect">
            <a:avLst/>
          </a:prstGeom>
        </p:spPr>
      </p:pic>
      <p:pic>
        <p:nvPicPr>
          <p:cNvPr id="110" name="Picture 109" descr="customer_location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36828" y="1050961"/>
            <a:ext cx="345204" cy="303502"/>
          </a:xfrm>
          <a:prstGeom prst="rect">
            <a:avLst/>
          </a:prstGeom>
        </p:spPr>
      </p:pic>
      <p:pic>
        <p:nvPicPr>
          <p:cNvPr id="111" name="Picture 110" descr="databas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20747" y="3560835"/>
            <a:ext cx="240948" cy="347521"/>
          </a:xfrm>
          <a:prstGeom prst="rect">
            <a:avLst/>
          </a:prstGeom>
        </p:spPr>
      </p:pic>
      <p:pic>
        <p:nvPicPr>
          <p:cNvPr id="112" name="Picture 111" descr="desktop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06153" y="2346252"/>
            <a:ext cx="322037" cy="259483"/>
          </a:xfrm>
          <a:prstGeom prst="rect">
            <a:avLst/>
          </a:prstGeom>
        </p:spPr>
      </p:pic>
      <p:pic>
        <p:nvPicPr>
          <p:cNvPr id="113" name="Picture 112" descr="flatscreen_TV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53644" y="2332352"/>
            <a:ext cx="345205" cy="247899"/>
          </a:xfrm>
          <a:prstGeom prst="rect">
            <a:avLst/>
          </a:prstGeom>
        </p:spPr>
      </p:pic>
      <p:pic>
        <p:nvPicPr>
          <p:cNvPr id="114" name="Picture 113" descr="lapto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48054" y="2332352"/>
            <a:ext cx="474945" cy="273383"/>
          </a:xfrm>
          <a:prstGeom prst="rect">
            <a:avLst/>
          </a:prstGeom>
        </p:spPr>
      </p:pic>
      <p:pic>
        <p:nvPicPr>
          <p:cNvPr id="115" name="Picture 114" descr="microsoft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02252" y="3560835"/>
            <a:ext cx="347521" cy="347521"/>
          </a:xfrm>
          <a:prstGeom prst="rect">
            <a:avLst/>
          </a:prstGeom>
        </p:spPr>
      </p:pic>
      <p:pic>
        <p:nvPicPr>
          <p:cNvPr id="116" name="Picture 115" descr="mobil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96595" y="2320768"/>
            <a:ext cx="192295" cy="284967"/>
          </a:xfrm>
          <a:prstGeom prst="rect">
            <a:avLst/>
          </a:prstGeom>
        </p:spPr>
      </p:pic>
      <p:pic>
        <p:nvPicPr>
          <p:cNvPr id="117" name="Picture 116" descr="peopl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04912" y="2376371"/>
            <a:ext cx="523598" cy="229364"/>
          </a:xfrm>
          <a:prstGeom prst="rect">
            <a:avLst/>
          </a:prstGeom>
        </p:spPr>
      </p:pic>
      <p:pic>
        <p:nvPicPr>
          <p:cNvPr id="118" name="Picture 117" descr="person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13325" y="2253218"/>
            <a:ext cx="238631" cy="347521"/>
          </a:xfrm>
          <a:prstGeom prst="rect">
            <a:avLst/>
          </a:prstGeom>
        </p:spPr>
      </p:pic>
      <p:pic>
        <p:nvPicPr>
          <p:cNvPr id="119" name="Picture 118" descr="server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4973" y="2283698"/>
            <a:ext cx="347522" cy="322037"/>
          </a:xfrm>
          <a:prstGeom prst="rect">
            <a:avLst/>
          </a:prstGeom>
        </p:spPr>
      </p:pic>
      <p:pic>
        <p:nvPicPr>
          <p:cNvPr id="120" name="Picture 119" descr="set-top_box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87445" y="3685451"/>
            <a:ext cx="347521" cy="118157"/>
          </a:xfrm>
          <a:prstGeom prst="rect">
            <a:avLst/>
          </a:prstGeom>
        </p:spPr>
      </p:pic>
      <p:pic>
        <p:nvPicPr>
          <p:cNvPr id="121" name="Picture 120" descr="support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53644" y="3600977"/>
            <a:ext cx="347521" cy="301185"/>
          </a:xfrm>
          <a:prstGeom prst="rect">
            <a:avLst/>
          </a:prstGeom>
        </p:spPr>
      </p:pic>
      <p:pic>
        <p:nvPicPr>
          <p:cNvPr id="122" name="Picture 121" descr="tablet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21870" y="3535096"/>
            <a:ext cx="247899" cy="349838"/>
          </a:xfrm>
          <a:prstGeom prst="rect">
            <a:avLst/>
          </a:prstGeom>
        </p:spPr>
      </p:pic>
      <p:sp>
        <p:nvSpPr>
          <p:cNvPr id="123" name="TextBox 68"/>
          <p:cNvSpPr txBox="1"/>
          <p:nvPr userDrawn="1"/>
        </p:nvSpPr>
        <p:spPr>
          <a:xfrm>
            <a:off x="4286738" y="2620259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2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49" name="Picture 48" descr="PPT-GL-logo-trademark-rgb.png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84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9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39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638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</a:t>
            </a: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2017 </a:t>
            </a: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GlobalLogic Inc.</a:t>
            </a:r>
          </a:p>
        </p:txBody>
      </p:sp>
      <p:pic>
        <p:nvPicPr>
          <p:cNvPr id="11" name="Picture 10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1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GlobalLog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700011"/>
            <a:ext cx="9135879" cy="1191296"/>
          </a:xfrm>
          <a:prstGeom prst="rect">
            <a:avLst/>
          </a:prstGeom>
        </p:spPr>
      </p:pic>
      <p:pic>
        <p:nvPicPr>
          <p:cNvPr id="3" name="Picture 2" descr="grey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©2013 GlobalLogic Inc.</a:t>
            </a:r>
          </a:p>
        </p:txBody>
      </p:sp>
      <p:pic>
        <p:nvPicPr>
          <p:cNvPr id="6" name="Picture 5" descr="sign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8" name="Picture 7" descr="GL-reversed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97001" y="1905203"/>
            <a:ext cx="218952" cy="273736"/>
          </a:xfrm>
          <a:prstGeom prst="rect">
            <a:avLst/>
          </a:prstGeom>
        </p:spPr>
      </p:pic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78131"/>
            <a:ext cx="8686800" cy="315468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4588" indent="-2301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8613" indent="-227013" algn="l" defTabSz="457200" rtl="0" eaLnBrk="1" latinLnBrk="0" hangingPunct="1">
              <a:buClr>
                <a:schemeClr val="accent2"/>
              </a:buClr>
              <a:buFont typeface="Arial" pitchFamily="34" charset="0"/>
              <a:buChar char="−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7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588418"/>
            <a:ext cx="8686800" cy="3931920"/>
          </a:xfrm>
          <a:prstGeom prst="rect">
            <a:avLst/>
          </a:prstGeom>
        </p:spPr>
        <p:txBody>
          <a:bodyPr lIns="0" tIns="0" rIns="0" bIns="0"/>
          <a:lstStyle>
            <a:lvl1pPr marL="341313" indent="-341313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tabLst/>
              <a:defRPr sz="2000" b="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98513" indent="-33813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600" kern="1000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7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303063"/>
            <a:ext cx="4343400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chemeClr val="tx2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378131"/>
            <a:ext cx="8686800" cy="315468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>
              <a:spcBef>
                <a:spcPts val="672"/>
              </a:spcBef>
              <a:buClr>
                <a:srgbClr val="F37037"/>
              </a:buClr>
              <a:buFont typeface="Arial" pitchFamily="34" charset="0"/>
              <a:buChar char="−"/>
              <a:defRPr lang="en-US" sz="2000" b="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98513" indent="-33813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4588" indent="-230188" algn="l" defTabSz="457200" rtl="0" eaLnBrk="1" latinLnBrk="0" hangingPunct="1">
              <a:spcBef>
                <a:spcPts val="300"/>
              </a:spcBef>
              <a:buClr>
                <a:srgbClr val="F37037"/>
              </a:buClr>
              <a:buFont typeface="Arial" pitchFamily="34" charset="0"/>
              <a:buChar char="−"/>
              <a:defRPr lang="en-US" sz="1600" kern="1000" spc="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8613" indent="-227013" algn="l" defTabSz="457200" rtl="0" eaLnBrk="1" latinLnBrk="0" hangingPunct="1">
              <a:buClr>
                <a:schemeClr val="accent2"/>
              </a:buClr>
              <a:buFont typeface="Arial" pitchFamily="34" charset="0"/>
              <a:buChar char="−"/>
              <a:defRPr lang="en-US" sz="1600" kern="120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text or object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5" name="Picture 4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30232" y="231819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fld id="{57852D43-832D-4019-BC46-FA9778DBE88A}" type="slidenum">
              <a:rPr kumimoji="0" lang="en-US" sz="800" b="0" i="0" u="none" strike="noStrike" kern="10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E9422C"/>
                </a:buClr>
                <a:buSzTx/>
                <a:buFont typeface="Lucida Grande"/>
                <a:buNone/>
                <a:tabLst/>
                <a:defRPr/>
              </a:pPr>
              <a:t>‹#›</a:t>
            </a:fld>
            <a:endParaRPr kumimoji="0" lang="en-US" sz="800" b="0" i="0" u="none" strike="noStrike" kern="10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kkurat Pro Regular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Tx/>
              <a:buFont typeface="Lucida Grande"/>
              <a:buNone/>
              <a:tabLst/>
              <a:defRPr/>
            </a:pPr>
            <a:r>
              <a:rPr kumimoji="0" lang="en-US" sz="800" b="0" i="0" u="none" strike="noStrike" kern="1000" cap="none" spc="0" normalizeH="0" baseline="0" noProof="0" dirty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/>
                <a:ea typeface="+mn-ea"/>
                <a:cs typeface="Akkurat Pro Regular"/>
              </a:rPr>
              <a:t>CONFIDENTIAL</a:t>
            </a:r>
          </a:p>
        </p:txBody>
      </p:sp>
      <p:pic>
        <p:nvPicPr>
          <p:cNvPr id="10" name="Picture 9" descr="PPT-GL-logo-trademark-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7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4" r:id="rId2"/>
    <p:sldLayoutId id="2147483792" r:id="rId3"/>
    <p:sldLayoutId id="2147483867" r:id="rId4"/>
    <p:sldLayoutId id="2147483825" r:id="rId5"/>
    <p:sldLayoutId id="2147483823" r:id="rId6"/>
    <p:sldLayoutId id="2147483891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4" r:id="rId2"/>
    <p:sldLayoutId id="2147483776" r:id="rId3"/>
    <p:sldLayoutId id="2147483814" r:id="rId4"/>
    <p:sldLayoutId id="2147483883" r:id="rId5"/>
    <p:sldLayoutId id="2147483884" r:id="rId6"/>
    <p:sldLayoutId id="2147483886" r:id="rId7"/>
    <p:sldLayoutId id="2147483889" r:id="rId8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958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3" r:id="rId2"/>
    <p:sldLayoutId id="2147483878" r:id="rId3"/>
    <p:sldLayoutId id="2147483877" r:id="rId4"/>
    <p:sldLayoutId id="2147483880" r:id="rId5"/>
    <p:sldLayoutId id="2147483888" r:id="rId6"/>
    <p:sldLayoutId id="2147483887" r:id="rId7"/>
    <p:sldLayoutId id="2147483881" r:id="rId8"/>
    <p:sldLayoutId id="2147483882" r:id="rId9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8" r:id="rId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551543"/>
            <a:ext cx="8128000" cy="1074057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1731" y="2039257"/>
            <a:ext cx="4041775" cy="1126066"/>
          </a:xfrm>
        </p:spPr>
        <p:txBody>
          <a:bodyPr/>
          <a:lstStyle/>
          <a:p>
            <a:r>
              <a:rPr lang="en-US" sz="2800" dirty="0" smtClean="0"/>
              <a:t>Xunit &amp; Fakes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What is </a:t>
            </a:r>
            <a:r>
              <a:rPr lang="en-US" sz="4400" dirty="0" smtClean="0"/>
              <a:t>Unit Testing?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“</a:t>
            </a:r>
            <a:r>
              <a:rPr lang="en-US" b="1" dirty="0" smtClean="0"/>
              <a:t>Unit Testing</a:t>
            </a:r>
            <a:r>
              <a:rPr lang="en-US" dirty="0" smtClean="0"/>
              <a:t> is testing single Unit(layer) of code”.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Unit tests</a:t>
            </a:r>
            <a:r>
              <a:rPr lang="en-US" dirty="0" smtClean="0"/>
              <a:t> give developers and testers a quick way to check for logic errors in the methods of </a:t>
            </a:r>
            <a:r>
              <a:rPr lang="en-US" dirty="0" smtClean="0"/>
              <a:t>classes	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smtClean="0"/>
              <a:t>unit </a:t>
            </a:r>
            <a:r>
              <a:rPr lang="en-US" b="1" dirty="0" smtClean="0"/>
              <a:t>test</a:t>
            </a:r>
            <a:r>
              <a:rPr lang="en-US" dirty="0" smtClean="0"/>
              <a:t> can be created one time and run every time that source code is changed to make sure that no bugs are introduced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C# we have multiple frameworks to write a Unit test, out of those </a:t>
            </a:r>
            <a:r>
              <a:rPr lang="en-US" dirty="0" err="1" smtClean="0"/>
              <a:t>Nunit</a:t>
            </a:r>
            <a:r>
              <a:rPr lang="en-US" dirty="0" smtClean="0"/>
              <a:t>, Xunit, MSTest are some options.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				Xunit vs. NUnit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Xunit is </a:t>
            </a:r>
            <a:r>
              <a:rPr lang="en-US" dirty="0" smtClean="0"/>
              <a:t>an open source testing </a:t>
            </a:r>
            <a:r>
              <a:rPr lang="en-US" dirty="0" smtClean="0"/>
              <a:t>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Focused </a:t>
            </a:r>
            <a:r>
              <a:rPr lang="en-US" dirty="0" smtClean="0"/>
              <a:t>largely on </a:t>
            </a:r>
            <a:r>
              <a:rPr lang="en-US" dirty="0" smtClean="0"/>
              <a:t>extensibility and flexibility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XUnit also uses a more modern and unique style of testing, by doing away with the standard </a:t>
            </a:r>
            <a:r>
              <a:rPr lang="en-US" dirty="0" smtClean="0"/>
              <a:t>[Test</a:t>
            </a:r>
            <a:r>
              <a:rPr lang="en-US" dirty="0" smtClean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 terminology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Setting up Xunit :-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8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 smtClean="0"/>
              <a:t>NuGet</a:t>
            </a:r>
            <a:r>
              <a:rPr lang="en-US" altLang="en-US" dirty="0" smtClean="0"/>
              <a:t> packages required for Xunit: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b="1" dirty="0" smtClean="0"/>
              <a:t>Xunit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:-</a:t>
            </a:r>
            <a:r>
              <a:rPr lang="en-US" altLang="en-US" dirty="0" smtClean="0"/>
              <a:t> This will bring core dll’s required for xunit. These are xunit.core, xunit.assert,     		           xunit.abstractions, xunit.execution.desktop, xunit.extentions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b="1" dirty="0" smtClean="0"/>
              <a:t>Xunit.runner.visualstudio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:- </a:t>
            </a:r>
            <a:r>
              <a:rPr lang="en-US" altLang="en-US" dirty="0" smtClean="0"/>
              <a:t>This is required to integrate xunit with visual studio text </a:t>
            </a:r>
            <a:r>
              <a:rPr lang="en-US" altLang="en-US" dirty="0" smtClean="0"/>
              <a:t>			                                     explorer.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b="1" dirty="0" smtClean="0"/>
              <a:t>AutoFixture :- </a:t>
            </a:r>
            <a:r>
              <a:rPr lang="en-US" altLang="en-US" dirty="0" smtClean="0"/>
              <a:t>Not required for Xunit, but good to use. This is used to generate default </a:t>
            </a:r>
            <a:r>
              <a:rPr lang="en-US" altLang="en-US" dirty="0" smtClean="0"/>
              <a:t>				      random </a:t>
            </a:r>
            <a:r>
              <a:rPr lang="en-US" altLang="en-US" dirty="0" smtClean="0"/>
              <a:t>data of any type.</a:t>
            </a:r>
            <a:endParaRPr lang="en-US" alt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altLang="en-US" b="1" dirty="0" smtClean="0"/>
              <a:t>AutoFixture.Xunit :- </a:t>
            </a:r>
            <a:r>
              <a:rPr lang="en-US" altLang="en-US" dirty="0" smtClean="0"/>
              <a:t>This is again not required but good to use</a:t>
            </a:r>
            <a:r>
              <a:rPr lang="en-US" altLang="en-US" dirty="0" smtClean="0"/>
              <a:t>. We can use AutoFixture advantages with xunit extensively.</a:t>
            </a:r>
            <a:endParaRPr lang="en-US" alt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60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Run Xunit Test Cases:-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8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726" y="1330712"/>
            <a:ext cx="1390185" cy="66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Two options: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Visual Studio :- Using VS Test Explorer.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Command line :-  Set your </a:t>
            </a:r>
            <a:r>
              <a:rPr lang="en-US" dirty="0" err="1" smtClean="0"/>
              <a:t>cmd</a:t>
            </a:r>
            <a:r>
              <a:rPr lang="en-US" dirty="0" smtClean="0"/>
              <a:t> path to root directory of your solution. And run below command –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  &gt; </a:t>
            </a:r>
            <a:r>
              <a:rPr lang="en-US" dirty="0" smtClean="0"/>
              <a:t>packages\xunit.runner.console.2.2.0\tools\</a:t>
            </a:r>
            <a:r>
              <a:rPr lang="en-US" dirty="0" err="1" smtClean="0"/>
              <a:t>xunit.console</a:t>
            </a:r>
            <a:r>
              <a:rPr lang="en-US" dirty="0" smtClean="0"/>
              <a:t> </a:t>
            </a:r>
            <a:r>
              <a:rPr lang="en-US" dirty="0" smtClean="0"/>
              <a:t>     				  				</a:t>
            </a:r>
            <a:r>
              <a:rPr lang="en-US" dirty="0" err="1" smtClean="0"/>
              <a:t>MyFirstUnitTests</a:t>
            </a:r>
            <a:r>
              <a:rPr lang="en-US" dirty="0" smtClean="0"/>
              <a:t>\bin\Debug\MyFirstUnitTests.dll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263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 Slides - Large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ody Slides - Small Fon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oolkit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On-screen Show (16:9)</PresentationFormat>
  <Paragraphs>106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Cover Slides</vt:lpstr>
      <vt:lpstr>Body Slides - Large Font</vt:lpstr>
      <vt:lpstr>Body Slides - Small Font</vt:lpstr>
      <vt:lpstr>Toolkit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2017-05-31T08:06:18Z</dcterms:modified>
</cp:coreProperties>
</file>