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59" r:id="rId2"/>
  </p:sldMasterIdLst>
  <p:notesMasterIdLst>
    <p:notesMasterId r:id="rId27"/>
  </p:notesMasterIdLst>
  <p:sldIdLst>
    <p:sldId id="276" r:id="rId3"/>
    <p:sldId id="275" r:id="rId4"/>
    <p:sldId id="274" r:id="rId5"/>
    <p:sldId id="265" r:id="rId6"/>
    <p:sldId id="256" r:id="rId7"/>
    <p:sldId id="257" r:id="rId8"/>
    <p:sldId id="258" r:id="rId9"/>
    <p:sldId id="259" r:id="rId10"/>
    <p:sldId id="260" r:id="rId11"/>
    <p:sldId id="261" r:id="rId12"/>
    <p:sldId id="280" r:id="rId13"/>
    <p:sldId id="262" r:id="rId14"/>
    <p:sldId id="263" r:id="rId15"/>
    <p:sldId id="264" r:id="rId16"/>
    <p:sldId id="267" r:id="rId17"/>
    <p:sldId id="277" r:id="rId18"/>
    <p:sldId id="278" r:id="rId19"/>
    <p:sldId id="270" r:id="rId20"/>
    <p:sldId id="271" r:id="rId21"/>
    <p:sldId id="272" r:id="rId22"/>
    <p:sldId id="269" r:id="rId23"/>
    <p:sldId id="281" r:id="rId24"/>
    <p:sldId id="279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2a9871e75736997/CADET/Prof_Drake_stage_wise_process/Result_SDE_2704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2a9871e75736997/CADET/Prof_Drake_stage_wise_process/Copy%20of%20Result_SDE_27041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2a9871e75736997/CADET/Prof_Drake_stage_wise_process/Result_SDE_27041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 xmlns:c16r3="http://schemas.microsoft.com/office/drawing/2017/03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Neural 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136482939632549E-2"/>
          <c:y val="0.31206073199183437"/>
          <c:w val="0.90286351706036749"/>
          <c:h val="0.60368802857976089"/>
        </c:manualLayout>
      </c:layout>
      <c:lineChart>
        <c:grouping val="standard"/>
        <c:varyColors val="0"/>
        <c:ser>
          <c:idx val="0"/>
          <c:order val="0"/>
          <c:tx>
            <c:v>C1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'All Results'!$C$3:$C$9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50</c:v>
                </c:pt>
              </c:numCache>
            </c:numRef>
          </c:cat>
          <c:val>
            <c:numRef>
              <c:f>'All Results'!$D$3:$D$9</c:f>
              <c:numCache>
                <c:formatCode>0.000</c:formatCode>
                <c:ptCount val="7"/>
                <c:pt idx="0">
                  <c:v>19.271000000000001</c:v>
                </c:pt>
                <c:pt idx="1">
                  <c:v>20.053000000000001</c:v>
                </c:pt>
                <c:pt idx="2">
                  <c:v>20.552</c:v>
                </c:pt>
                <c:pt idx="3">
                  <c:v>20.783999999999999</c:v>
                </c:pt>
                <c:pt idx="4">
                  <c:v>24.63</c:v>
                </c:pt>
                <c:pt idx="5">
                  <c:v>20.072199999999999</c:v>
                </c:pt>
                <c:pt idx="6">
                  <c:v>22.34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2B-40B0-A7D2-546DDE96FF90}"/>
            </c:ext>
          </c:extLst>
        </c:ser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'All Results'!$C$3:$C$9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50</c:v>
                </c:pt>
              </c:numCache>
            </c:numRef>
          </c:cat>
          <c:val>
            <c:numRef>
              <c:f>'All Results'!$E$3:$E$9</c:f>
            </c:numRef>
          </c:val>
          <c:smooth val="0"/>
          <c:extLst>
            <c:ext xmlns:c16="http://schemas.microsoft.com/office/drawing/2014/chart" uri="{C3380CC4-5D6E-409C-BE32-E72D297353CC}">
              <c16:uniqueId val="{00000001-4A2B-40B0-A7D2-546DDE96FF90}"/>
            </c:ext>
          </c:extLst>
        </c:ser>
        <c:ser>
          <c:idx val="2"/>
          <c:order val="2"/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'All Results'!$C$3:$C$9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50</c:v>
                </c:pt>
              </c:numCache>
            </c:numRef>
          </c:cat>
          <c:val>
            <c:numRef>
              <c:f>'All Results'!$F$3:$F$9</c:f>
            </c:numRef>
          </c:val>
          <c:smooth val="0"/>
          <c:extLst>
            <c:ext xmlns:c16="http://schemas.microsoft.com/office/drawing/2014/chart" uri="{C3380CC4-5D6E-409C-BE32-E72D297353CC}">
              <c16:uniqueId val="{00000002-4A2B-40B0-A7D2-546DDE96FF90}"/>
            </c:ext>
          </c:extLst>
        </c:ser>
        <c:ser>
          <c:idx val="3"/>
          <c:order val="3"/>
          <c:tx>
            <c:v>C1onC2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'All Results'!$C$3:$C$9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50</c:v>
                </c:pt>
              </c:numCache>
            </c:numRef>
          </c:cat>
          <c:val>
            <c:numRef>
              <c:f>'All Results'!$G$3:$G$9</c:f>
              <c:numCache>
                <c:formatCode>0.000</c:formatCode>
                <c:ptCount val="7"/>
                <c:pt idx="0">
                  <c:v>21.995999999999999</c:v>
                </c:pt>
                <c:pt idx="1">
                  <c:v>21.852</c:v>
                </c:pt>
                <c:pt idx="2">
                  <c:v>21.22</c:v>
                </c:pt>
                <c:pt idx="3">
                  <c:v>23.994</c:v>
                </c:pt>
                <c:pt idx="4">
                  <c:v>22.474</c:v>
                </c:pt>
                <c:pt idx="5">
                  <c:v>21.275099999999998</c:v>
                </c:pt>
                <c:pt idx="6">
                  <c:v>22.45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2B-40B0-A7D2-546DDE96FF90}"/>
            </c:ext>
          </c:extLst>
        </c:ser>
        <c:ser>
          <c:idx val="4"/>
          <c:order val="4"/>
          <c:tx>
            <c:v>C1onC3</c:v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'All Results'!$C$3:$C$9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50</c:v>
                </c:pt>
              </c:numCache>
            </c:numRef>
          </c:cat>
          <c:val>
            <c:numRef>
              <c:f>'All Results'!$H$3:$H$9</c:f>
              <c:numCache>
                <c:formatCode>0.000</c:formatCode>
                <c:ptCount val="7"/>
                <c:pt idx="0">
                  <c:v>24.792999999999999</c:v>
                </c:pt>
                <c:pt idx="1">
                  <c:v>23.105</c:v>
                </c:pt>
                <c:pt idx="2">
                  <c:v>25.175000000000001</c:v>
                </c:pt>
                <c:pt idx="3">
                  <c:v>22.922999999999998</c:v>
                </c:pt>
                <c:pt idx="4">
                  <c:v>23.844999999999999</c:v>
                </c:pt>
                <c:pt idx="5">
                  <c:v>4.5282999999999998</c:v>
                </c:pt>
                <c:pt idx="6">
                  <c:v>23.58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A2B-40B0-A7D2-546DDE96F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3951424"/>
        <c:axId val="1953953600"/>
      </c:lineChart>
      <c:catAx>
        <c:axId val="195395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953600"/>
        <c:crosses val="autoZero"/>
        <c:auto val="1"/>
        <c:lblAlgn val="ctr"/>
        <c:lblOffset val="100"/>
        <c:noMultiLvlLbl val="0"/>
      </c:catAx>
      <c:valAx>
        <c:axId val="195395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95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 xmlns:c16r3="http://schemas.microsoft.com/office/drawing/2017/03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Linear</a:t>
            </a:r>
            <a:r>
              <a:rPr lang="en-US" baseline="0"/>
              <a:t> Regression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8259029459528048"/>
          <c:w val="0.90286351706036749"/>
          <c:h val="0.71890322781257099"/>
        </c:manualLayout>
      </c:layout>
      <c:lineChart>
        <c:grouping val="standard"/>
        <c:varyColors val="0"/>
        <c:ser>
          <c:idx val="0"/>
          <c:order val="0"/>
          <c:tx>
            <c:v>C1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'[Copy of Result_SDE_270417.xlsx]All Results'!$K$3:$K$11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50</c:v>
                </c:pt>
                <c:pt idx="7">
                  <c:v>75</c:v>
                </c:pt>
                <c:pt idx="8">
                  <c:v>90</c:v>
                </c:pt>
              </c:numCache>
            </c:numRef>
          </c:cat>
          <c:val>
            <c:numRef>
              <c:f>'[Copy of Result_SDE_270417.xlsx]All Results'!$L$3:$L$11</c:f>
              <c:numCache>
                <c:formatCode>0.000</c:formatCode>
                <c:ptCount val="9"/>
                <c:pt idx="0">
                  <c:v>16.960999999999999</c:v>
                </c:pt>
                <c:pt idx="1">
                  <c:v>17.350999999999999</c:v>
                </c:pt>
                <c:pt idx="2">
                  <c:v>17.28</c:v>
                </c:pt>
                <c:pt idx="3">
                  <c:v>17.588999999999999</c:v>
                </c:pt>
                <c:pt idx="4">
                  <c:v>18.588000000000001</c:v>
                </c:pt>
                <c:pt idx="5">
                  <c:v>20.959</c:v>
                </c:pt>
                <c:pt idx="6">
                  <c:v>23.393999999999998</c:v>
                </c:pt>
                <c:pt idx="7">
                  <c:v>34.313609999999997</c:v>
                </c:pt>
                <c:pt idx="8">
                  <c:v>22.029599999999999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E0-4B01-B069-5BC6AD30D462}"/>
            </c:ext>
          </c:extLst>
        </c:ser>
        <c:ser>
          <c:idx val="1"/>
          <c:order val="1"/>
          <c:tx>
            <c:v>C1onC2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val>
            <c:numRef>
              <c:f>'[Copy of Result_SDE_270417.xlsx]All Results'!$O$3:$O$11</c:f>
              <c:numCache>
                <c:formatCode>0.000</c:formatCode>
                <c:ptCount val="9"/>
                <c:pt idx="0">
                  <c:v>18.864999999999998</c:v>
                </c:pt>
                <c:pt idx="1">
                  <c:v>19.423999999999999</c:v>
                </c:pt>
                <c:pt idx="2">
                  <c:v>19.373999999999999</c:v>
                </c:pt>
                <c:pt idx="3">
                  <c:v>19.626000000000001</c:v>
                </c:pt>
                <c:pt idx="4">
                  <c:v>20.64</c:v>
                </c:pt>
                <c:pt idx="5">
                  <c:v>23.213999999999999</c:v>
                </c:pt>
                <c:pt idx="6">
                  <c:v>25.812999999999999</c:v>
                </c:pt>
                <c:pt idx="7">
                  <c:v>35.780999999999999</c:v>
                </c:pt>
                <c:pt idx="8">
                  <c:v>23.629000000000001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0-4B01-B069-5BC6AD30D462}"/>
            </c:ext>
          </c:extLst>
        </c:ser>
        <c:ser>
          <c:idx val="2"/>
          <c:order val="2"/>
          <c:tx>
            <c:v>C1onC3</c:v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val>
            <c:numRef>
              <c:f>'[Copy of Result_SDE_270417.xlsx]All Results'!$P$3:$P$11</c:f>
              <c:numCache>
                <c:formatCode>0.000</c:formatCode>
                <c:ptCount val="9"/>
                <c:pt idx="0">
                  <c:v>18.864000000000001</c:v>
                </c:pt>
                <c:pt idx="1">
                  <c:v>19.405999999999999</c:v>
                </c:pt>
                <c:pt idx="2">
                  <c:v>19.353999999999999</c:v>
                </c:pt>
                <c:pt idx="3">
                  <c:v>19.626000000000001</c:v>
                </c:pt>
                <c:pt idx="4">
                  <c:v>20.64</c:v>
                </c:pt>
                <c:pt idx="5">
                  <c:v>23.216000000000001</c:v>
                </c:pt>
                <c:pt idx="6">
                  <c:v>25.8063</c:v>
                </c:pt>
                <c:pt idx="7">
                  <c:v>35.795999999999999</c:v>
                </c:pt>
                <c:pt idx="8">
                  <c:v>23.655999999999999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0-4B01-B069-5BC6AD30D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264080"/>
        <c:axId val="1958271696"/>
      </c:lineChart>
      <c:catAx>
        <c:axId val="195826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71696"/>
        <c:crosses val="autoZero"/>
        <c:auto val="1"/>
        <c:lblAlgn val="ctr"/>
        <c:lblOffset val="100"/>
        <c:noMultiLvlLbl val="0"/>
      </c:catAx>
      <c:valAx>
        <c:axId val="195827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6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 xmlns:c16r3="http://schemas.microsoft.com/office/drawing/2017/03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C1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'All Results'!$C$14:$C$22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50</c:v>
                </c:pt>
                <c:pt idx="7">
                  <c:v>75</c:v>
                </c:pt>
                <c:pt idx="8">
                  <c:v>90</c:v>
                </c:pt>
              </c:numCache>
            </c:numRef>
          </c:cat>
          <c:val>
            <c:numRef>
              <c:f>'All Results'!$D$14:$D$22</c:f>
              <c:numCache>
                <c:formatCode>0.000</c:formatCode>
                <c:ptCount val="9"/>
                <c:pt idx="0">
                  <c:v>17.436</c:v>
                </c:pt>
                <c:pt idx="1">
                  <c:v>17.12</c:v>
                </c:pt>
                <c:pt idx="2">
                  <c:v>17.151</c:v>
                </c:pt>
                <c:pt idx="3">
                  <c:v>17.231999999999999</c:v>
                </c:pt>
                <c:pt idx="4">
                  <c:v>17.346</c:v>
                </c:pt>
                <c:pt idx="5">
                  <c:v>17.693000000000001</c:v>
                </c:pt>
                <c:pt idx="6">
                  <c:v>18.390999999999998</c:v>
                </c:pt>
                <c:pt idx="7">
                  <c:v>17.899000000000001</c:v>
                </c:pt>
                <c:pt idx="8">
                  <c:v>17.786000000000001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CC-41DA-BC3D-ABB405F1E796}"/>
            </c:ext>
          </c:extLst>
        </c:ser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'All Results'!$C$14:$C$22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50</c:v>
                </c:pt>
                <c:pt idx="7">
                  <c:v>75</c:v>
                </c:pt>
                <c:pt idx="8">
                  <c:v>90</c:v>
                </c:pt>
              </c:numCache>
            </c:numRef>
          </c:cat>
          <c:val>
            <c:numRef>
              <c:f>'All Results'!$E$3:$E$9</c:f>
            </c:numRef>
          </c:val>
          <c:smooth val="0"/>
          <c:extLst>
            <c:ext xmlns:c16="http://schemas.microsoft.com/office/drawing/2014/chart" uri="{C3380CC4-5D6E-409C-BE32-E72D297353CC}">
              <c16:uniqueId val="{00000001-0DCC-41DA-BC3D-ABB405F1E796}"/>
            </c:ext>
          </c:extLst>
        </c:ser>
        <c:ser>
          <c:idx val="2"/>
          <c:order val="2"/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'All Results'!$C$14:$C$22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50</c:v>
                </c:pt>
                <c:pt idx="7">
                  <c:v>75</c:v>
                </c:pt>
                <c:pt idx="8">
                  <c:v>90</c:v>
                </c:pt>
              </c:numCache>
            </c:numRef>
          </c:cat>
          <c:val>
            <c:numRef>
              <c:f>'All Results'!$F$3:$F$9</c:f>
            </c:numRef>
          </c:val>
          <c:smooth val="0"/>
          <c:extLst>
            <c:ext xmlns:c16="http://schemas.microsoft.com/office/drawing/2014/chart" uri="{C3380CC4-5D6E-409C-BE32-E72D297353CC}">
              <c16:uniqueId val="{00000002-0DCC-41DA-BC3D-ABB405F1E796}"/>
            </c:ext>
          </c:extLst>
        </c:ser>
        <c:ser>
          <c:idx val="3"/>
          <c:order val="3"/>
          <c:tx>
            <c:v>C1onC2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'All Results'!$C$14:$C$22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50</c:v>
                </c:pt>
                <c:pt idx="7">
                  <c:v>75</c:v>
                </c:pt>
                <c:pt idx="8">
                  <c:v>90</c:v>
                </c:pt>
              </c:numCache>
            </c:numRef>
          </c:cat>
          <c:val>
            <c:numRef>
              <c:f>'All Results'!$G$14:$G$22</c:f>
              <c:numCache>
                <c:formatCode>0.000</c:formatCode>
                <c:ptCount val="9"/>
                <c:pt idx="0">
                  <c:v>19.37</c:v>
                </c:pt>
                <c:pt idx="1">
                  <c:v>19.047999999999998</c:v>
                </c:pt>
                <c:pt idx="2">
                  <c:v>19.068000000000001</c:v>
                </c:pt>
                <c:pt idx="3">
                  <c:v>19.132000000000001</c:v>
                </c:pt>
                <c:pt idx="4">
                  <c:v>19.274999999999999</c:v>
                </c:pt>
                <c:pt idx="5">
                  <c:v>19.643000000000001</c:v>
                </c:pt>
                <c:pt idx="6">
                  <c:v>20.34</c:v>
                </c:pt>
                <c:pt idx="7">
                  <c:v>19.734999999999999</c:v>
                </c:pt>
                <c:pt idx="8">
                  <c:v>19.629000000000001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CC-41DA-BC3D-ABB405F1E796}"/>
            </c:ext>
          </c:extLst>
        </c:ser>
        <c:ser>
          <c:idx val="4"/>
          <c:order val="4"/>
          <c:tx>
            <c:v>C1onC3</c:v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'All Results'!$C$14:$C$22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50</c:v>
                </c:pt>
                <c:pt idx="7">
                  <c:v>75</c:v>
                </c:pt>
                <c:pt idx="8">
                  <c:v>90</c:v>
                </c:pt>
              </c:numCache>
            </c:numRef>
          </c:cat>
          <c:val>
            <c:numRef>
              <c:f>'All Results'!$H$14:$H$22</c:f>
              <c:numCache>
                <c:formatCode>0.000</c:formatCode>
                <c:ptCount val="9"/>
                <c:pt idx="0">
                  <c:v>19.434000000000001</c:v>
                </c:pt>
                <c:pt idx="1">
                  <c:v>19.085000000000001</c:v>
                </c:pt>
                <c:pt idx="2">
                  <c:v>19.094000000000001</c:v>
                </c:pt>
                <c:pt idx="3">
                  <c:v>19.163</c:v>
                </c:pt>
                <c:pt idx="4">
                  <c:v>19.3</c:v>
                </c:pt>
                <c:pt idx="5">
                  <c:v>19.646999999999998</c:v>
                </c:pt>
                <c:pt idx="6">
                  <c:v>19.666</c:v>
                </c:pt>
                <c:pt idx="7">
                  <c:v>19.2</c:v>
                </c:pt>
                <c:pt idx="8">
                  <c:v>19.132000000000001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DCC-41DA-BC3D-ABB405F1E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249392"/>
        <c:axId val="1958256464"/>
      </c:lineChart>
      <c:catAx>
        <c:axId val="195824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56464"/>
        <c:crosses val="autoZero"/>
        <c:auto val="1"/>
        <c:lblAlgn val="ctr"/>
        <c:lblOffset val="100"/>
        <c:noMultiLvlLbl val="0"/>
      </c:catAx>
      <c:valAx>
        <c:axId val="195825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4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57498-4F03-4D3F-AF29-55CE5B66F7E6}" type="datetimeFigureOut">
              <a:rPr lang="en-US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2E402-3CB5-4DEF-B01D-2CED5B58FE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E402-3CB5-4DEF-B01D-2CED5B58FE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2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E402-3CB5-4DEF-B01D-2CED5B58FE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477000"/>
            <a:ext cx="3962400" cy="23244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2400" y="6096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3C01E">
                    <a:lumMod val="60000"/>
                    <a:lumOff val="40000"/>
                  </a:srgbClr>
                </a:solidFill>
                <a:latin typeface="Copperplate Gothic Light" panose="020E0507020206020404" pitchFamily="34" charset="0"/>
              </a:rPr>
              <a:t>SWEN 5931-06 Software Data Engineering</a:t>
            </a:r>
          </a:p>
          <a:p>
            <a:r>
              <a:rPr lang="en-US" b="1" dirty="0">
                <a:solidFill>
                  <a:srgbClr val="E3C01E">
                    <a:lumMod val="60000"/>
                    <a:lumOff val="40000"/>
                  </a:srgbClr>
                </a:solidFill>
                <a:latin typeface="Copperplate Gothic Light" panose="020E0507020206020404" pitchFamily="34" charset="0"/>
              </a:rPr>
              <a:t>Pradeep Kumar Kankala</a:t>
            </a:r>
          </a:p>
        </p:txBody>
      </p:sp>
    </p:spTree>
    <p:extLst>
      <p:ext uri="{BB962C8B-B14F-4D97-AF65-F5344CB8AC3E}">
        <p14:creationId xmlns:p14="http://schemas.microsoft.com/office/powerpoint/2010/main" val="217829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5/8/2017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8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5/8/2017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5/8/2017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5/8/2017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8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3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4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1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4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E5E8E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5/8/2017</a:t>
            </a:fld>
            <a:endParaRPr dirty="0"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 dirty="0">
              <a:solidFill>
                <a:srgbClr val="E5E8E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324600"/>
            <a:ext cx="3962400" cy="2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3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74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69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3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457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7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5/8/2017</a:t>
            </a:fld>
            <a:endParaRPr lang="en-US" dirty="0">
              <a:solidFill>
                <a:srgbClr val="E5E8E8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>
                <a:solidFill>
                  <a:srgbClr val="E5E8E8"/>
                </a:solidFill>
              </a:rPr>
              <a:pPr/>
              <a:t>‹#›</a:t>
            </a:fld>
            <a:endParaRPr lang="en-US" dirty="0"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85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5/8/2017</a:t>
            </a:fld>
            <a:endParaRPr lang="en-US" dirty="0">
              <a:solidFill>
                <a:srgbClr val="E5E8E8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>
                <a:solidFill>
                  <a:srgbClr val="E5E8E8"/>
                </a:solidFill>
              </a:rPr>
              <a:pPr/>
              <a:t>‹#›</a:t>
            </a:fld>
            <a:endParaRPr lang="en-US" dirty="0"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69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5/8/2017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3962400" cy="2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654E-40F3-4F08-B6C9-0796B460882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462-F138-465E-8172-2BDE121D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5/8/2017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587460"/>
            <a:ext cx="3962400" cy="23244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6200" y="6096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3C01E">
                    <a:lumMod val="60000"/>
                    <a:lumOff val="40000"/>
                  </a:srgbClr>
                </a:solidFill>
                <a:latin typeface="Copperplate Gothic Light" panose="020E0507020206020404" pitchFamily="34" charset="0"/>
              </a:rPr>
              <a:t>SWEN 5931-06 Software Data Engineering</a:t>
            </a:r>
          </a:p>
          <a:p>
            <a:r>
              <a:rPr lang="en-US" b="1" dirty="0">
                <a:solidFill>
                  <a:srgbClr val="E3C01E">
                    <a:lumMod val="60000"/>
                    <a:lumOff val="40000"/>
                  </a:srgbClr>
                </a:solidFill>
                <a:latin typeface="Copperplate Gothic Light" panose="020E0507020206020404" pitchFamily="34" charset="0"/>
              </a:rPr>
              <a:t>Pradeep Kumar Kankala</a:t>
            </a:r>
          </a:p>
        </p:txBody>
      </p:sp>
    </p:spTree>
    <p:extLst>
      <p:ext uri="{BB962C8B-B14F-4D97-AF65-F5344CB8AC3E}">
        <p14:creationId xmlns:p14="http://schemas.microsoft.com/office/powerpoint/2010/main" val="1478222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5/8/2017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48400"/>
            <a:ext cx="3962400" cy="2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5/8/2017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3962400" cy="2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5/8/2017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6248400"/>
            <a:ext cx="3962400" cy="2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5/8/2017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3962400" cy="2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5/8/2017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1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rgbClr val="E5E8E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5/8/2017</a:t>
            </a:fld>
            <a:endParaRPr lang="en-US" dirty="0"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>
                <a:solidFill>
                  <a:srgbClr val="E5E8E8"/>
                </a:solidFill>
              </a:rPr>
              <a:pPr/>
              <a:t>‹#›</a:t>
            </a:fld>
            <a:endParaRPr lang="en-US" dirty="0">
              <a:solidFill>
                <a:srgbClr val="E5E8E8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19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>
                    <a:lumMod val="75000"/>
                  </a:srgbClr>
                </a:solidFill>
                <a:latin typeface="Copperplate Gothic Light" panose="020E0507020206020404" pitchFamily="34" charset="0"/>
              </a:rPr>
              <a:t>SWEN 5931-06 Software Data Engineering</a:t>
            </a:r>
          </a:p>
          <a:p>
            <a:r>
              <a:rPr lang="en-US" b="1" dirty="0">
                <a:solidFill>
                  <a:srgbClr val="0070C0">
                    <a:lumMod val="75000"/>
                  </a:srgbClr>
                </a:solidFill>
                <a:latin typeface="Copperplate Gothic Light" panose="020E0507020206020404" pitchFamily="34" charset="0"/>
              </a:rPr>
              <a:t>Pradeep Kumar Kankala</a:t>
            </a:r>
          </a:p>
        </p:txBody>
      </p:sp>
    </p:spTree>
    <p:extLst>
      <p:ext uri="{BB962C8B-B14F-4D97-AF65-F5344CB8AC3E}">
        <p14:creationId xmlns:p14="http://schemas.microsoft.com/office/powerpoint/2010/main" val="159341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5/8/2017</a:t>
            </a:fld>
            <a:endParaRPr lang="en-US" dirty="0"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>
                <a:solidFill>
                  <a:srgbClr val="E5E8E8"/>
                </a:solidFill>
              </a:rPr>
              <a:pPr/>
              <a:t>‹#›</a:t>
            </a:fld>
            <a:endParaRPr lang="en-US" dirty="0"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04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603/1603.00751.pdf" TargetMode="External"/><Relationship Id="rId7" Type="http://schemas.openxmlformats.org/officeDocument/2006/relationships/hyperlink" Target="https://www.analyticsvidhya.com/blog/2015/10/understaing-support-vector-machine-example-code/" TargetMode="External"/><Relationship Id="rId2" Type="http://schemas.openxmlformats.org/officeDocument/2006/relationships/hyperlink" Target="http://cs229.stanford.edu/proj2013/DaiZhang-MachineLearningInStockPriceTrendForecasting.pdf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wiki/LinearRegression" TargetMode="External"/><Relationship Id="rId5" Type="http://schemas.openxmlformats.org/officeDocument/2006/relationships/hyperlink" Target="https://www.kaggle.com/wiki/AbsoluteError" TargetMode="External"/><Relationship Id="rId4" Type="http://schemas.openxmlformats.org/officeDocument/2006/relationships/hyperlink" Target="https://www.kaggle.com/wiki/RootMeanSquaredErro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53000"/>
            <a:ext cx="9144002" cy="1143000"/>
          </a:xfrm>
        </p:spPr>
        <p:txBody>
          <a:bodyPr>
            <a:normAutofit/>
          </a:bodyPr>
          <a:lstStyle/>
          <a:p>
            <a:r>
              <a:rPr lang="en-US" dirty="0"/>
              <a:t>Russell 2000 Index Price Prediction </a:t>
            </a:r>
          </a:p>
        </p:txBody>
      </p:sp>
    </p:spTree>
    <p:extLst>
      <p:ext uri="{BB962C8B-B14F-4D97-AF65-F5344CB8AC3E}">
        <p14:creationId xmlns:p14="http://schemas.microsoft.com/office/powerpoint/2010/main" val="6105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0" y="947371"/>
            <a:ext cx="10077450" cy="56095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26723" y="301040"/>
            <a:ext cx="668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CORRELATION VIEW FOR ONE TECHNICAL OPERATOR</a:t>
            </a:r>
          </a:p>
        </p:txBody>
      </p:sp>
    </p:spTree>
    <p:extLst>
      <p:ext uri="{BB962C8B-B14F-4D97-AF65-F5344CB8AC3E}">
        <p14:creationId xmlns:p14="http://schemas.microsoft.com/office/powerpoint/2010/main" val="194256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8337242"/>
              </p:ext>
            </p:extLst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3154044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to convert the Obtained Weights to exampleset values?</a:t>
            </a:r>
          </a:p>
          <a:p>
            <a:r>
              <a:rPr lang="en-US" dirty="0"/>
              <a:t>Impute the historical data to vertical weights to horizontal dataset?</a:t>
            </a:r>
          </a:p>
        </p:txBody>
      </p:sp>
    </p:spTree>
    <p:extLst>
      <p:ext uri="{BB962C8B-B14F-4D97-AF65-F5344CB8AC3E}">
        <p14:creationId xmlns:p14="http://schemas.microsoft.com/office/powerpoint/2010/main" val="36649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1310196"/>
            <a:ext cx="10199077" cy="5148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3188" y="28832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03</a:t>
            </a:r>
          </a:p>
        </p:txBody>
      </p:sp>
    </p:spTree>
    <p:extLst>
      <p:ext uri="{BB962C8B-B14F-4D97-AF65-F5344CB8AC3E}">
        <p14:creationId xmlns:p14="http://schemas.microsoft.com/office/powerpoint/2010/main" val="186752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6" y="1197910"/>
            <a:ext cx="10522634" cy="54441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34249" y="36246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04</a:t>
            </a:r>
          </a:p>
        </p:txBody>
      </p:sp>
    </p:spTree>
    <p:extLst>
      <p:ext uri="{BB962C8B-B14F-4D97-AF65-F5344CB8AC3E}">
        <p14:creationId xmlns:p14="http://schemas.microsoft.com/office/powerpoint/2010/main" val="190963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" y="258714"/>
            <a:ext cx="11254154" cy="3820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98" y="1237956"/>
            <a:ext cx="10424159" cy="3699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686" y="2604058"/>
            <a:ext cx="9833317" cy="40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1235676"/>
            <a:ext cx="10715223" cy="5409822"/>
          </a:xfrm>
          <a:prstGeom prst="rect">
            <a:avLst/>
          </a:prstGeom>
        </p:spPr>
      </p:pic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3411822270"/>
              </p:ext>
            </p:extLst>
          </p:nvPr>
        </p:nvSpPr>
        <p:spPr>
          <a:xfrm>
            <a:off x="2143891" y="1866900"/>
            <a:ext cx="445827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rgbClr val="EC5654"/>
                </a:solidFill>
              </a:rPr>
              <a:t>X-VALIDATION FOR MACHINE LEARNE</a:t>
            </a:r>
            <a:r>
              <a:rPr lang="en-US" dirty="0"/>
              <a:t>R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208550033"/>
              </p:ext>
            </p:extLst>
          </p:nvPr>
        </p:nvSpPr>
        <p:spPr>
          <a:xfrm>
            <a:off x="409721" y="123825"/>
            <a:ext cx="9404723" cy="1400530"/>
          </a:xfrm>
        </p:spPr>
        <p:txBody>
          <a:bodyPr/>
          <a:lstStyle/>
          <a:p>
            <a:r>
              <a:rPr lang="en-US" dirty="0"/>
              <a:t>Improvised Model</a:t>
            </a:r>
            <a:endParaRPr lang="en-US" dirty="0">
              <a:solidFill>
                <a:srgbClr val="EBEBEB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023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Root Mean Squared Error (RMSE)</a:t>
            </a:r>
          </a:p>
          <a:p>
            <a:r>
              <a:rPr lang="en-US" dirty="0"/>
              <a:t>The square root of the mean/average of the square of all of the error.</a:t>
            </a:r>
          </a:p>
          <a:p>
            <a:r>
              <a:rPr lang="en-US" dirty="0"/>
              <a:t>The use of RMSE is very common and it makes an excellent general purpose error metric for numerical predictions.</a:t>
            </a:r>
          </a:p>
          <a:p>
            <a:r>
              <a:rPr lang="en-US" dirty="0"/>
              <a:t>Compared to the similar Mean Absolute Error, RMSE amplifies and severely punishes large errors.[4]</a:t>
            </a:r>
          </a:p>
          <a:p>
            <a:endParaRPr lang="en-US" dirty="0"/>
          </a:p>
          <a:p>
            <a:r>
              <a:rPr lang="en-US" dirty="0"/>
              <a:t>ABSOLUTE ERROR</a:t>
            </a:r>
          </a:p>
          <a:p>
            <a:r>
              <a:rPr lang="en-US" dirty="0"/>
              <a:t>The total sum of the absolute value of each individual error.[5]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041" y="1015048"/>
            <a:ext cx="24765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41" y="4795709"/>
            <a:ext cx="17907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2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93" y="1550410"/>
            <a:ext cx="8946541" cy="4195481"/>
          </a:xfrm>
        </p:spPr>
        <p:txBody>
          <a:bodyPr/>
          <a:lstStyle/>
          <a:p>
            <a:r>
              <a:rPr lang="en-US" dirty="0"/>
              <a:t>Linear Regression involves using a linear combination of independent variables to estimate a continuous dependent variable[6]</a:t>
            </a:r>
          </a:p>
          <a:p>
            <a:r>
              <a:rPr lang="en-US" dirty="0"/>
              <a:t>Support Vector Machine” (SVM) is a supervised machine learning algorithm which can be used for both classification or regression challenges.[7]</a:t>
            </a:r>
          </a:p>
          <a:p>
            <a:r>
              <a:rPr lang="en-US" dirty="0"/>
              <a:t>A neural network acquires knowledge through learning.</a:t>
            </a:r>
          </a:p>
          <a:p>
            <a:r>
              <a:rPr lang="en-US" dirty="0"/>
              <a:t>A neural network's knowledge is stored within inter-neuron connection strengths known as synaptic weights.[8]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934" y="1476269"/>
            <a:ext cx="2108887" cy="1851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393" y="634314"/>
            <a:ext cx="6580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MACHINE LEARNER USED</a:t>
            </a:r>
          </a:p>
        </p:txBody>
      </p:sp>
    </p:spTree>
    <p:extLst>
      <p:ext uri="{BB962C8B-B14F-4D97-AF65-F5344CB8AC3E}">
        <p14:creationId xmlns:p14="http://schemas.microsoft.com/office/powerpoint/2010/main" val="1939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72" y="1275075"/>
            <a:ext cx="5600700" cy="206692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7DB377-31BC-432A-83D3-48D7B81B7A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792058"/>
              </p:ext>
            </p:extLst>
          </p:nvPr>
        </p:nvGraphicFramePr>
        <p:xfrm>
          <a:off x="6076682" y="36930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70638" y="65902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9152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9" y="641036"/>
            <a:ext cx="4457700" cy="2400300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201755"/>
              </p:ext>
            </p:extLst>
          </p:nvPr>
        </p:nvGraphicFramePr>
        <p:xfrm>
          <a:off x="5918886" y="3128062"/>
          <a:ext cx="4572000" cy="2990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383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Russell 2000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7" y="1800225"/>
            <a:ext cx="5328851" cy="4476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08822" y="193592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The Russell 2000 index is an index measuring the performance approximately 2,000 small-cap companies in the Russell 3000 Index, which is made up of 3,000 of the biggest U.S. stocks. The Russell 2000 serves as a benchmark for small-cap stocks in the United States.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The weighted average market capitalization for companies in the Russell 2000 is about US$1.3 billion and the index itself is frequently used as a benchmark for small-cap mutual funds. [1]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3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98" y="955049"/>
            <a:ext cx="5591175" cy="211455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7DB377-31BC-432A-83D3-48D7B81B7A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961865"/>
              </p:ext>
            </p:extLst>
          </p:nvPr>
        </p:nvGraphicFramePr>
        <p:xfrm>
          <a:off x="6362105" y="36011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849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32" y="1679617"/>
            <a:ext cx="6477000" cy="26287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0378" y="57664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4036938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93535200"/>
              </p:ext>
            </p:extLst>
          </p:nvPr>
        </p:nvSpPr>
        <p:spPr/>
        <p:txBody>
          <a:bodyPr/>
          <a:lstStyle/>
          <a:p>
            <a:r>
              <a:rPr lang="en-US" dirty="0"/>
              <a:t>Version Control and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20165075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mining and Analytics Version control is not feasible for every minor tweak</a:t>
            </a:r>
          </a:p>
          <a:p>
            <a:r>
              <a:rPr lang="en-US" dirty="0"/>
              <a:t>So in General this Drawback in CRISP-DM can be overrated if </a:t>
            </a:r>
            <a:r>
              <a:rPr lang="en-US" dirty="0" err="1"/>
              <a:t>its</a:t>
            </a:r>
            <a:r>
              <a:rPr lang="en-US" dirty="0"/>
              <a:t> going to for every tweak in process model</a:t>
            </a:r>
          </a:p>
          <a:p>
            <a:r>
              <a:rPr lang="en-US" dirty="0"/>
              <a:t>But overall major tweaks and improvements can be moved to git repository and commits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87005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09" y="1303275"/>
            <a:ext cx="8946541" cy="4195481"/>
          </a:xfrm>
        </p:spPr>
        <p:txBody>
          <a:bodyPr/>
          <a:lstStyle/>
          <a:p>
            <a:r>
              <a:rPr lang="en-US" dirty="0"/>
              <a:t>Linear Regression and SVM machine learners are promising</a:t>
            </a:r>
          </a:p>
          <a:p>
            <a:r>
              <a:rPr lang="en-US" dirty="0"/>
              <a:t>RMSE value attained using these Technical operators is optimal</a:t>
            </a:r>
          </a:p>
          <a:p>
            <a:r>
              <a:rPr lang="en-US" dirty="0"/>
              <a:t>Neural net has certain outliers, which needed to address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1" y="2815967"/>
            <a:ext cx="32464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3211" y="3677784"/>
            <a:ext cx="7636475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Test this model trend on other stocks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Use new error evaluation methods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Generalize the model</a:t>
            </a:r>
          </a:p>
        </p:txBody>
      </p:sp>
    </p:spTree>
    <p:extLst>
      <p:ext uri="{BB962C8B-B14F-4D97-AF65-F5344CB8AC3E}">
        <p14:creationId xmlns:p14="http://schemas.microsoft.com/office/powerpoint/2010/main" val="183413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77415"/>
            <a:ext cx="8946541" cy="41954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http://www.investopedia.com/terms/r/russell2000.asp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http://cs229.stanford.edu/proj2013/DaiZhang-MachineLearningInStockPriceTrendForecasting.pdf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https://arxiv.org/ftp/arxiv/papers/1603/1603.00751.pdf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https://www.kaggle.com/wiki/RootMeanSquaredError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https://www.kaggle.com/wiki/AbsoluteError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https://www.kaggle.com/wiki/LinearRegression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7"/>
              </a:rPr>
              <a:t>https://www.analyticsvidhya.com/blog/2015/10/understaing-support-vector-machine-example-code/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http://www.neurosolutions.com/products/ns/whatisNN.html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4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54" y="230659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47" y="1812323"/>
            <a:ext cx="7114788" cy="47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14"/>
          <a:stretch/>
        </p:blipFill>
        <p:spPr>
          <a:xfrm>
            <a:off x="1038255" y="988540"/>
            <a:ext cx="10074588" cy="56896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75438" y="370703"/>
            <a:ext cx="247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OVERVIEW</a:t>
            </a:r>
          </a:p>
        </p:txBody>
      </p:sp>
    </p:spTree>
    <p:extLst>
      <p:ext uri="{BB962C8B-B14F-4D97-AF65-F5344CB8AC3E}">
        <p14:creationId xmlns:p14="http://schemas.microsoft.com/office/powerpoint/2010/main" val="163324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7" y="590843"/>
            <a:ext cx="10719581" cy="59365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29449" y="131806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01</a:t>
            </a:r>
          </a:p>
        </p:txBody>
      </p:sp>
    </p:spTree>
    <p:extLst>
      <p:ext uri="{BB962C8B-B14F-4D97-AF65-F5344CB8AC3E}">
        <p14:creationId xmlns:p14="http://schemas.microsoft.com/office/powerpoint/2010/main" val="365379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5" y="1532238"/>
            <a:ext cx="10869768" cy="50617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77730" y="5766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CADET TOOLBOX</a:t>
            </a:r>
          </a:p>
        </p:txBody>
      </p:sp>
    </p:spTree>
    <p:extLst>
      <p:ext uri="{BB962C8B-B14F-4D97-AF65-F5344CB8AC3E}">
        <p14:creationId xmlns:p14="http://schemas.microsoft.com/office/powerpoint/2010/main" val="385226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2" y="375871"/>
            <a:ext cx="6953250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84" y="2445507"/>
            <a:ext cx="9486900" cy="22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122545"/>
            <a:ext cx="7924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3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9" y="1309815"/>
            <a:ext cx="11268221" cy="5407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16627" y="60136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02</a:t>
            </a:r>
          </a:p>
        </p:txBody>
      </p:sp>
    </p:spTree>
    <p:extLst>
      <p:ext uri="{BB962C8B-B14F-4D97-AF65-F5344CB8AC3E}">
        <p14:creationId xmlns:p14="http://schemas.microsoft.com/office/powerpoint/2010/main" val="261080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441622"/>
            <a:ext cx="10106025" cy="49169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99719" y="65902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OVERVIEW FOR TECHNICAL OPERATORS</a:t>
            </a:r>
          </a:p>
        </p:txBody>
      </p:sp>
    </p:spTree>
    <p:extLst>
      <p:ext uri="{BB962C8B-B14F-4D97-AF65-F5344CB8AC3E}">
        <p14:creationId xmlns:p14="http://schemas.microsoft.com/office/powerpoint/2010/main" val="40792356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939</TotalTime>
  <Words>283</Words>
  <Application>Microsoft Office PowerPoint</Application>
  <PresentationFormat>Widescreen</PresentationFormat>
  <Paragraphs>49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Banded Design Blue 16x9</vt:lpstr>
      <vt:lpstr>Ion</vt:lpstr>
      <vt:lpstr>Russell 2000 Index Price Prediction </vt:lpstr>
      <vt:lpstr>What is Russell 2000 ?</vt:lpstr>
      <vt:lpstr>Dataset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</vt:lpstr>
      <vt:lpstr>PowerPoint Presentation</vt:lpstr>
      <vt:lpstr>PowerPoint Presentation</vt:lpstr>
      <vt:lpstr>PowerPoint Presentation</vt:lpstr>
      <vt:lpstr>Improvised Model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 Control and Configuration</vt:lpstr>
      <vt:lpstr>Conclusion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Kankala</dc:creator>
  <cp:lastModifiedBy>Pradeep Kankala</cp:lastModifiedBy>
  <cp:revision>33</cp:revision>
  <dcterms:created xsi:type="dcterms:W3CDTF">2017-05-07T22:25:34Z</dcterms:created>
  <dcterms:modified xsi:type="dcterms:W3CDTF">2017-05-08T19:56:16Z</dcterms:modified>
</cp:coreProperties>
</file>