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7" r:id="rId4"/>
    <p:sldId id="259" r:id="rId5"/>
    <p:sldId id="27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5" r:id="rId20"/>
    <p:sldId id="278" r:id="rId21"/>
    <p:sldId id="273" r:id="rId22"/>
    <p:sldId id="274" r:id="rId23"/>
    <p:sldId id="27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81" d="100"/>
          <a:sy n="81" d="100"/>
        </p:scale>
        <p:origin x="64" y="1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6B879-3F87-4B8F-8472-82F90EFAC780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7E09C-6936-4C37-94DF-9BC81B3B2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718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7E09C-6936-4C37-94DF-9BC81B3B287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363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7E09C-6936-4C37-94DF-9BC81B3B287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181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1B3E0-B966-3CC8-82E9-72B19BB59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7A32E28-CA3C-EDC9-C713-DAFC19958D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4EBF41D-BAEB-C87E-B032-3AE4BFBC7D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DF9411-4E61-4C28-0346-699E0C175B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7E09C-6936-4C37-94DF-9BC81B3B287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909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81451-DFDD-3EF7-AF49-605FE4C09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61F43E0-F404-7076-28B8-C2FC68D87C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1ED32F9-292A-1544-A1EC-929673FBB1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C5B576-FE40-08B8-2649-BDC1C0D097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7E09C-6936-4C37-94DF-9BC81B3B287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04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7E09C-6936-4C37-94DF-9BC81B3B287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816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A22A2-0951-69CA-9F2C-3AA783ADB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155D6FA-A059-5A1A-B977-C800A59F50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5AB2429-7D62-C659-CDBE-B2FF1A7AAB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FD0405-FBF0-B636-C9A3-13B32C6B55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7E09C-6936-4C37-94DF-9BC81B3B287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292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48344-6D80-7C84-D758-E91580AD9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3BE7F9-BB70-2955-9A13-6CB765098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31C7D-AEEA-BE8C-CEDA-036AE469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723DFE-33D2-2E28-CF9A-C8DDFAF7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3D9CD-51F1-63A2-4498-01E1C151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70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06789-7B13-26C4-FDB8-F02B14B97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3669B8-BCF7-2DDF-71E3-8FFCF8312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769244-A98C-A815-00BB-3D5BDCF5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210568-B04E-9D33-4CFE-FF505AFC9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F53F06-64B4-3AF8-4885-BEA004D4A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69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92809C-4E5F-B38A-1831-64E14F393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8CFC36-DF68-507D-02C6-53A52B783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33BC1-9469-DD13-58C3-0809CF974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362B57-DC39-CA60-4152-1A3A62CBE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5D417B-9FB4-A85D-6626-DAA104122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252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ABD17-803E-F4A2-E92B-D4D8EC588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2F816D-8520-B63F-9E4F-B2C1F0B1C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C5D631-5D32-4122-B177-FC6E2B33A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D4E111-09D5-1680-48DA-530F5BB6A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36A0B-F1E9-6E1A-E5DB-914C0AED4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20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22A35-AE29-4995-254F-CF3C4E679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130A23-2C22-3227-1F6F-95C47F663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97FE14-9FFC-1E3F-A7F2-A6517AA6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B86383-BF36-A761-68F6-1420161B5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798AE-99D0-FEC3-AE7C-31AE3123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07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0404A-5475-85B8-F779-B0989CBE7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F4090-E510-E0E3-E5F8-A5C245E76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73AC7C-5D09-56F8-7D04-EE1EA9843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74F997-CF40-D55B-270B-F8103746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5D8A98-D6C2-FC48-F035-1B42397E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D4F05C-F8C4-E6CC-78E7-B1E2CD57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57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635C5-19A0-62CB-91F7-E5354255B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FCCBD3-BDBA-EED0-8859-7D9B4849A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5CBEEE-F578-17CF-326D-1F4247945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DABB12-ECD5-5DD8-702D-74047D391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F8B572-6F1B-EBA6-7E6C-7C52B5E5F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B3CA18-4EA4-3D84-FC3D-44350799B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9EC981-268E-25DF-ABD2-6AF945D77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79B120-A048-6A8B-1103-99E0977AE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47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04F9E-0ED6-775F-ED69-FD468CAD7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FB74FE-3502-BF63-FC2A-7EB02E89E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0827BC-51CA-505D-E550-1C18DE68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94ACE0-B5F8-5CFE-2A40-B053E1FDF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41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E8AEB4-74CE-5319-5B96-5D4387DB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4C123A-E24D-718D-FC54-3646EEEB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44961D-24BA-7EEF-12CA-83E9D214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23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F9D44-ADC5-0EA0-49B3-637AF19FB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C2F8C8-F049-B136-64D3-E59B5BA45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1B8680-BA95-A8EA-F593-1197CCFF9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2EACEC-8F46-0CD5-8089-DC49922F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3FF3D9-4947-3793-1A1C-06A51A79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44F8A0-7111-CA1F-1927-76F90345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2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ED4CE-2BF4-5EAF-5435-B61C34352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223530-1D96-25D5-244C-AC570A5587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741C29-284D-38F7-83CD-64AA2B9F7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B6BC32-FEC6-8EDB-940D-257788B5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0253CD-CBC9-00CF-59F7-B12874A4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D19351-F396-1CEE-53AE-AD74561D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75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407A18-FF1E-79AC-CACF-EB4F297FA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20686A-E511-439A-3B39-5DB6738A4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16D202-D0B5-A904-1358-A36E4F085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41554-6DCE-43EE-B361-E4A53D9B95D0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74C54F-3B24-5E89-67BE-B315BAEAC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426D1D-8A08-9D5E-2BA5-386ADEFC8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04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438E2-755D-AE70-E20C-C963F373F8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6FFFF0-5729-EF03-DECD-0FF517832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361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2676C-492E-4601-6837-05FF00EA5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E17B84-BF72-CF0C-31B7-5277F9BB97D8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3B1E55-6A4B-C0BA-AC7C-80D8386A6462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7D3F38-7615-0FD9-6DD2-6C33D8F8AE86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C61682-4C71-86CE-E259-5D5CC200D38A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064B31-2A11-223E-42A1-46ABAF27051A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B1F0D7-E072-B46E-3265-18B2C7030B4B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테이블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E10DC6-3104-279C-0274-7DEFDEDBE86D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버튼 영역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8F5C81-C0A2-7DA1-C094-2479CA744446}"/>
              </a:ext>
            </a:extLst>
          </p:cNvPr>
          <p:cNvSpPr txBox="1"/>
          <p:nvPr/>
        </p:nvSpPr>
        <p:spPr>
          <a:xfrm>
            <a:off x="2667699" y="534844"/>
            <a:ext cx="396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기준정보관리</a:t>
            </a:r>
            <a:r>
              <a:rPr lang="en-US" altLang="ko-KR" dirty="0"/>
              <a:t>&gt; </a:t>
            </a:r>
            <a:r>
              <a:rPr lang="ko-KR" altLang="en-US" dirty="0"/>
              <a:t>수주대상 품목등록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687EEA5-C619-7501-3E9A-5AD5A1E5C46A}"/>
              </a:ext>
            </a:extLst>
          </p:cNvPr>
          <p:cNvSpPr/>
          <p:nvPr/>
        </p:nvSpPr>
        <p:spPr>
          <a:xfrm>
            <a:off x="9953192" y="1285296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FEADE28-CB4C-D308-1F4E-7F4ED9C9E355}"/>
              </a:ext>
            </a:extLst>
          </p:cNvPr>
          <p:cNvSpPr/>
          <p:nvPr/>
        </p:nvSpPr>
        <p:spPr>
          <a:xfrm>
            <a:off x="8877621" y="128356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300C7DF-6757-1C31-FA5D-B32B20FA6EC2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16A6BF9-094D-7A06-091C-ECF00F1EE41A}"/>
              </a:ext>
            </a:extLst>
          </p:cNvPr>
          <p:cNvSpPr/>
          <p:nvPr/>
        </p:nvSpPr>
        <p:spPr>
          <a:xfrm>
            <a:off x="9878409" y="118117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E552B1E-63B4-C373-AF78-93AA6AD88512}"/>
              </a:ext>
            </a:extLst>
          </p:cNvPr>
          <p:cNvSpPr/>
          <p:nvPr/>
        </p:nvSpPr>
        <p:spPr>
          <a:xfrm>
            <a:off x="2957180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거래처명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4B049B4-3BFC-69C5-43CD-85315865A990}"/>
              </a:ext>
            </a:extLst>
          </p:cNvPr>
          <p:cNvSpPr/>
          <p:nvPr/>
        </p:nvSpPr>
        <p:spPr>
          <a:xfrm>
            <a:off x="4053096" y="1288312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품목번호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2911BB2-D6DB-1F59-48B3-CEFBD958EB9F}"/>
              </a:ext>
            </a:extLst>
          </p:cNvPr>
          <p:cNvSpPr/>
          <p:nvPr/>
        </p:nvSpPr>
        <p:spPr>
          <a:xfrm>
            <a:off x="5147871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품목명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31B80C7-41CD-F0FB-6866-644FF809EFEF}"/>
              </a:ext>
            </a:extLst>
          </p:cNvPr>
          <p:cNvSpPr/>
          <p:nvPr/>
        </p:nvSpPr>
        <p:spPr>
          <a:xfrm>
            <a:off x="6212549" y="129440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사용여부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410311E-6BC7-2EEA-0F45-D39070585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105696"/>
              </p:ext>
            </p:extLst>
          </p:nvPr>
        </p:nvGraphicFramePr>
        <p:xfrm>
          <a:off x="2886279" y="2349382"/>
          <a:ext cx="8127999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32159735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961027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4788492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2436241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01957025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5468582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8902996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9599106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7355259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63364054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965132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도장방식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단가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사용여부</a:t>
                      </a:r>
                      <a:r>
                        <a:rPr lang="en-US" altLang="ko-KR" sz="1400" dirty="0"/>
                        <a:t>(y/n)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125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</a:t>
                      </a:r>
                      <a:r>
                        <a:rPr lang="ko-KR" altLang="en-US" sz="1400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P0001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스프링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방산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액체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6,500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7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</a:t>
                      </a:r>
                      <a:r>
                        <a:rPr lang="ko-KR" altLang="en-US" sz="1400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P0002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일반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분체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2,000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528045"/>
                  </a:ext>
                </a:extLst>
              </a:tr>
            </a:tbl>
          </a:graphicData>
        </a:graphic>
      </p:graphicFrame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96A6BB0-5CAE-6951-D964-E00A4AA99CD5}"/>
              </a:ext>
            </a:extLst>
          </p:cNvPr>
          <p:cNvSpPr/>
          <p:nvPr/>
        </p:nvSpPr>
        <p:spPr>
          <a:xfrm>
            <a:off x="9623366" y="2952728"/>
            <a:ext cx="516864" cy="2086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19B88CA-BFF1-8E35-6319-05C9862DB87E}"/>
              </a:ext>
            </a:extLst>
          </p:cNvPr>
          <p:cNvSpPr/>
          <p:nvPr/>
        </p:nvSpPr>
        <p:spPr>
          <a:xfrm>
            <a:off x="10409769" y="2952728"/>
            <a:ext cx="563675" cy="2086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2C25734-E21B-83C7-BF83-5D01BD49EF59}"/>
              </a:ext>
            </a:extLst>
          </p:cNvPr>
          <p:cNvSpPr/>
          <p:nvPr/>
        </p:nvSpPr>
        <p:spPr>
          <a:xfrm>
            <a:off x="9647017" y="1925205"/>
            <a:ext cx="1245476" cy="17342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A4F41E9-26A6-D919-EC53-2088900B92B3}"/>
              </a:ext>
            </a:extLst>
          </p:cNvPr>
          <p:cNvSpPr/>
          <p:nvPr/>
        </p:nvSpPr>
        <p:spPr>
          <a:xfrm>
            <a:off x="9562661" y="184478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77D12A5-C6D8-5182-0808-B55D52A5477C}"/>
              </a:ext>
            </a:extLst>
          </p:cNvPr>
          <p:cNvSpPr/>
          <p:nvPr/>
        </p:nvSpPr>
        <p:spPr>
          <a:xfrm>
            <a:off x="9305721" y="2881016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F999EBD-B6AC-FC00-71FD-BDC5025BFBEF}"/>
              </a:ext>
            </a:extLst>
          </p:cNvPr>
          <p:cNvSpPr/>
          <p:nvPr/>
        </p:nvSpPr>
        <p:spPr>
          <a:xfrm>
            <a:off x="10139139" y="286882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11E4E23-EB7B-B7AC-2E86-DD39D2A771C3}"/>
              </a:ext>
            </a:extLst>
          </p:cNvPr>
          <p:cNvSpPr/>
          <p:nvPr/>
        </p:nvSpPr>
        <p:spPr>
          <a:xfrm>
            <a:off x="8618382" y="3038276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86E5602-D1C8-C074-AD6A-84AB878ED3A5}"/>
              </a:ext>
            </a:extLst>
          </p:cNvPr>
          <p:cNvSpPr/>
          <p:nvPr/>
        </p:nvSpPr>
        <p:spPr>
          <a:xfrm>
            <a:off x="5012556" y="2709487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40585CA-50BF-FDE1-D8CB-BFA51590A1D2}"/>
              </a:ext>
            </a:extLst>
          </p:cNvPr>
          <p:cNvSpPr/>
          <p:nvPr/>
        </p:nvSpPr>
        <p:spPr>
          <a:xfrm>
            <a:off x="2864696" y="1895551"/>
            <a:ext cx="1245476" cy="22946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엑셀 다운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11B2E7C-1E79-9877-B7B1-A6742F166859}"/>
              </a:ext>
            </a:extLst>
          </p:cNvPr>
          <p:cNvSpPr/>
          <p:nvPr/>
        </p:nvSpPr>
        <p:spPr>
          <a:xfrm>
            <a:off x="2704844" y="185322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272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65350-D4E4-F381-CC34-C186A4699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C3C771B-7020-F17D-9319-ECFF4C292618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528D05-AE08-8ECF-EA20-3B7543EB50BD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6728B6-DAEB-676A-4786-970774FA7B96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28ED37-1426-90A0-51E7-07BDDDC0AA4F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121B90-B59B-6E8B-0160-A4142CBECC36}"/>
              </a:ext>
            </a:extLst>
          </p:cNvPr>
          <p:cNvSpPr/>
          <p:nvPr/>
        </p:nvSpPr>
        <p:spPr>
          <a:xfrm>
            <a:off x="2801923" y="1087822"/>
            <a:ext cx="8296712" cy="52039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F40752-2320-DCDB-C269-CAFED6CD1C64}"/>
              </a:ext>
            </a:extLst>
          </p:cNvPr>
          <p:cNvSpPr/>
          <p:nvPr/>
        </p:nvSpPr>
        <p:spPr>
          <a:xfrm>
            <a:off x="3097925" y="1332186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거래처명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BE8294-032C-9975-BA46-9E6A0F889ED8}"/>
              </a:ext>
            </a:extLst>
          </p:cNvPr>
          <p:cNvSpPr/>
          <p:nvPr/>
        </p:nvSpPr>
        <p:spPr>
          <a:xfrm>
            <a:off x="3097926" y="1746029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품목명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5CFA9F-40A2-AEDE-4C9D-E9D0867F00C9}"/>
              </a:ext>
            </a:extLst>
          </p:cNvPr>
          <p:cNvSpPr/>
          <p:nvPr/>
        </p:nvSpPr>
        <p:spPr>
          <a:xfrm>
            <a:off x="3097925" y="2180313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품목번호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4B0EC8-FE23-A960-A3BC-44502C388C8D}"/>
              </a:ext>
            </a:extLst>
          </p:cNvPr>
          <p:cNvSpPr/>
          <p:nvPr/>
        </p:nvSpPr>
        <p:spPr>
          <a:xfrm>
            <a:off x="3097925" y="2591202"/>
            <a:ext cx="3427422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분류</a:t>
            </a:r>
            <a:r>
              <a:rPr lang="en-US" altLang="ko-KR" dirty="0"/>
              <a:t>(</a:t>
            </a:r>
            <a:r>
              <a:rPr lang="ko-KR" altLang="en-US" dirty="0"/>
              <a:t>방산</a:t>
            </a:r>
            <a:r>
              <a:rPr lang="en-US" altLang="ko-KR" dirty="0"/>
              <a:t>,</a:t>
            </a:r>
            <a:r>
              <a:rPr lang="ko-KR" altLang="en-US" dirty="0"/>
              <a:t>일반</a:t>
            </a:r>
            <a:r>
              <a:rPr lang="en-US" altLang="ko-KR" dirty="0"/>
              <a:t>,</a:t>
            </a:r>
            <a:r>
              <a:rPr lang="ko-KR" altLang="en-US" dirty="0"/>
              <a:t>자동차</a:t>
            </a:r>
            <a:r>
              <a:rPr lang="en-US" altLang="ko-KR" dirty="0"/>
              <a:t>,</a:t>
            </a:r>
            <a:r>
              <a:rPr lang="ko-KR" altLang="en-US" dirty="0"/>
              <a:t>조선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567FDA-995A-1F22-58A8-1C43F751DB46}"/>
              </a:ext>
            </a:extLst>
          </p:cNvPr>
          <p:cNvSpPr/>
          <p:nvPr/>
        </p:nvSpPr>
        <p:spPr>
          <a:xfrm>
            <a:off x="3097925" y="3089244"/>
            <a:ext cx="1269124" cy="2359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색상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FE74D4-D511-C2EF-2C44-35A062E43030}"/>
              </a:ext>
            </a:extLst>
          </p:cNvPr>
          <p:cNvSpPr/>
          <p:nvPr/>
        </p:nvSpPr>
        <p:spPr>
          <a:xfrm>
            <a:off x="4608476" y="2177359"/>
            <a:ext cx="1916871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도장방식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8A0FA8-8AC6-2E19-6716-C14693807785}"/>
              </a:ext>
            </a:extLst>
          </p:cNvPr>
          <p:cNvSpPr/>
          <p:nvPr/>
        </p:nvSpPr>
        <p:spPr>
          <a:xfrm>
            <a:off x="3095226" y="3507861"/>
            <a:ext cx="3113689" cy="3174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비고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91EF01E-E848-562B-DF80-7C0B70A0DBD3}"/>
              </a:ext>
            </a:extLst>
          </p:cNvPr>
          <p:cNvSpPr/>
          <p:nvPr/>
        </p:nvSpPr>
        <p:spPr>
          <a:xfrm>
            <a:off x="8774788" y="1245474"/>
            <a:ext cx="1046193" cy="42567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DB45FFA-938B-31F2-F2EC-FE288234DFE5}"/>
              </a:ext>
            </a:extLst>
          </p:cNvPr>
          <p:cNvSpPr/>
          <p:nvPr/>
        </p:nvSpPr>
        <p:spPr>
          <a:xfrm>
            <a:off x="9941585" y="1245474"/>
            <a:ext cx="928739" cy="42567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50DE3A-F266-79D7-8BFD-7B8ACDFFBDDA}"/>
              </a:ext>
            </a:extLst>
          </p:cNvPr>
          <p:cNvSpPr/>
          <p:nvPr/>
        </p:nvSpPr>
        <p:spPr>
          <a:xfrm>
            <a:off x="4503419" y="1332186"/>
            <a:ext cx="1269124" cy="33895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사용여부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79FC76C-9314-B3DE-9349-76BDF154E773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734C164-92D2-70C1-6117-47F6F53EC0F3}"/>
              </a:ext>
            </a:extLst>
          </p:cNvPr>
          <p:cNvSpPr/>
          <p:nvPr/>
        </p:nvSpPr>
        <p:spPr>
          <a:xfrm>
            <a:off x="9897465" y="1197047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71EF161-376A-00F3-CB5E-BCA5D3F972D2}"/>
              </a:ext>
            </a:extLst>
          </p:cNvPr>
          <p:cNvSpPr/>
          <p:nvPr/>
        </p:nvSpPr>
        <p:spPr>
          <a:xfrm>
            <a:off x="4381441" y="127034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893244-0F1D-10CC-FA5A-E52ECB83C6CE}"/>
              </a:ext>
            </a:extLst>
          </p:cNvPr>
          <p:cNvSpPr/>
          <p:nvPr/>
        </p:nvSpPr>
        <p:spPr>
          <a:xfrm>
            <a:off x="4516756" y="3060300"/>
            <a:ext cx="1692159" cy="3174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0D4B9E-4DC6-9C17-16E8-D094333BAB82}"/>
              </a:ext>
            </a:extLst>
          </p:cNvPr>
          <p:cNvSpPr/>
          <p:nvPr/>
        </p:nvSpPr>
        <p:spPr>
          <a:xfrm>
            <a:off x="3097924" y="4572000"/>
            <a:ext cx="7614745" cy="14110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</a:t>
            </a:r>
            <a:r>
              <a:rPr lang="en-US" altLang="ko-KR" dirty="0"/>
              <a:t>(</a:t>
            </a:r>
            <a:r>
              <a:rPr lang="ko-KR" altLang="en-US" dirty="0"/>
              <a:t>다중</a:t>
            </a:r>
            <a:r>
              <a:rPr lang="en-US" altLang="ko-KR" dirty="0"/>
              <a:t>, </a:t>
            </a:r>
            <a:r>
              <a:rPr lang="ko-KR" altLang="en-US" dirty="0"/>
              <a:t>최대</a:t>
            </a:r>
            <a:r>
              <a:rPr lang="en-US" altLang="ko-KR" dirty="0"/>
              <a:t>3</a:t>
            </a:r>
            <a:r>
              <a:rPr lang="ko-KR" altLang="en-US" dirty="0"/>
              <a:t>개 제한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1D2C041-A273-7C80-FCF8-A771F7308AFF}"/>
              </a:ext>
            </a:extLst>
          </p:cNvPr>
          <p:cNvSpPr/>
          <p:nvPr/>
        </p:nvSpPr>
        <p:spPr>
          <a:xfrm>
            <a:off x="3121177" y="4158157"/>
            <a:ext cx="1647891" cy="2822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이미지업로드</a:t>
            </a:r>
            <a:endParaRPr lang="ko-KR" altLang="en-US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E3E1094-8F04-AF69-A12F-9DF3E067B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788530"/>
              </p:ext>
            </p:extLst>
          </p:nvPr>
        </p:nvGraphicFramePr>
        <p:xfrm>
          <a:off x="6844601" y="1950985"/>
          <a:ext cx="3674157" cy="2207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719">
                  <a:extLst>
                    <a:ext uri="{9D8B030D-6E8A-4147-A177-3AD203B41FA5}">
                      <a16:colId xmlns:a16="http://schemas.microsoft.com/office/drawing/2014/main" val="1118546708"/>
                    </a:ext>
                  </a:extLst>
                </a:gridCol>
                <a:gridCol w="1224719">
                  <a:extLst>
                    <a:ext uri="{9D8B030D-6E8A-4147-A177-3AD203B41FA5}">
                      <a16:colId xmlns:a16="http://schemas.microsoft.com/office/drawing/2014/main" val="1548943167"/>
                    </a:ext>
                  </a:extLst>
                </a:gridCol>
                <a:gridCol w="1224719">
                  <a:extLst>
                    <a:ext uri="{9D8B030D-6E8A-4147-A177-3AD203B41FA5}">
                      <a16:colId xmlns:a16="http://schemas.microsoft.com/office/drawing/2014/main" val="2427289685"/>
                    </a:ext>
                  </a:extLst>
                </a:gridCol>
              </a:tblGrid>
              <a:tr h="5517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라우팅명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612289"/>
                  </a:ext>
                </a:extLst>
              </a:tr>
              <a:tr h="551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체크박스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수입검사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lc01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97954"/>
                  </a:ext>
                </a:extLst>
              </a:tr>
              <a:tr h="5517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288262"/>
                  </a:ext>
                </a:extLst>
              </a:tr>
              <a:tr h="55179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포장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lc12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232673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9BBF2F-87B3-FAAE-0EBC-4BDFA0D42C2F}"/>
              </a:ext>
            </a:extLst>
          </p:cNvPr>
          <p:cNvSpPr/>
          <p:nvPr/>
        </p:nvSpPr>
        <p:spPr>
          <a:xfrm>
            <a:off x="10518758" y="1950985"/>
            <a:ext cx="193911" cy="220717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1115EB-7073-C080-D4A0-8CF5D0CF6FBD}"/>
              </a:ext>
            </a:extLst>
          </p:cNvPr>
          <p:cNvSpPr txBox="1"/>
          <p:nvPr/>
        </p:nvSpPr>
        <p:spPr>
          <a:xfrm>
            <a:off x="10456661" y="2576323"/>
            <a:ext cx="105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스크롤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84F359C-FBAE-3CA1-6936-86D45F94E785}"/>
              </a:ext>
            </a:extLst>
          </p:cNvPr>
          <p:cNvSpPr/>
          <p:nvPr/>
        </p:nvSpPr>
        <p:spPr>
          <a:xfrm>
            <a:off x="6905296" y="1743936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3601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C184A-94DC-3540-CC73-8C8EEEB8A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51084A-466B-A894-E287-891262232A4E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986CC9-2E6B-7713-8A89-1D5E885D8371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5EF499-6413-106F-EE6C-CF9CCC6F52D3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29AE6E-6110-0EB4-769F-F4D502034981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93F58A-B671-2EF2-FF36-45EB1AF6401A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A34B34-0A84-56C3-37D1-F297B179D0AA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테이블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541D5B-CCDA-705B-FE1D-8AF1ACF499D8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버튼 영역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DDF81-B4A5-C1A2-B3BC-682DD79F05A4}"/>
              </a:ext>
            </a:extLst>
          </p:cNvPr>
          <p:cNvSpPr txBox="1"/>
          <p:nvPr/>
        </p:nvSpPr>
        <p:spPr>
          <a:xfrm>
            <a:off x="2706296" y="507534"/>
            <a:ext cx="3842120" cy="382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원자재 입출고 관리 </a:t>
            </a:r>
            <a:r>
              <a:rPr lang="en-US" altLang="ko-KR" dirty="0"/>
              <a:t>&gt; </a:t>
            </a:r>
            <a:r>
              <a:rPr lang="ko-KR" altLang="en-US" dirty="0"/>
              <a:t>입고 관리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6296926-9109-EC32-7116-BB78A493CCCB}"/>
              </a:ext>
            </a:extLst>
          </p:cNvPr>
          <p:cNvSpPr/>
          <p:nvPr/>
        </p:nvSpPr>
        <p:spPr>
          <a:xfrm>
            <a:off x="2957180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매입처명</a:t>
            </a:r>
            <a:endParaRPr lang="ko-KR" altLang="en-US" sz="14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5C85D41-10D2-0FFF-8399-5308FE7A36EC}"/>
              </a:ext>
            </a:extLst>
          </p:cNvPr>
          <p:cNvSpPr/>
          <p:nvPr/>
        </p:nvSpPr>
        <p:spPr>
          <a:xfrm>
            <a:off x="4053096" y="1288312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품목번호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766CF5E-E831-CB14-056A-645059A3844C}"/>
              </a:ext>
            </a:extLst>
          </p:cNvPr>
          <p:cNvSpPr/>
          <p:nvPr/>
        </p:nvSpPr>
        <p:spPr>
          <a:xfrm>
            <a:off x="5147871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품목명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574260D-CCF0-B377-12D3-9ED2FCDEAA67}"/>
              </a:ext>
            </a:extLst>
          </p:cNvPr>
          <p:cNvSpPr/>
          <p:nvPr/>
        </p:nvSpPr>
        <p:spPr>
          <a:xfrm>
            <a:off x="9953192" y="1285296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C0750F0-C965-AFD4-7552-7058998807D6}"/>
              </a:ext>
            </a:extLst>
          </p:cNvPr>
          <p:cNvSpPr/>
          <p:nvPr/>
        </p:nvSpPr>
        <p:spPr>
          <a:xfrm>
            <a:off x="8877621" y="128356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B4E5E74-569F-3DD4-7F59-7BF9392FFB83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7A8E487-6779-A97F-5836-F7D8680A100D}"/>
              </a:ext>
            </a:extLst>
          </p:cNvPr>
          <p:cNvSpPr/>
          <p:nvPr/>
        </p:nvSpPr>
        <p:spPr>
          <a:xfrm>
            <a:off x="9878409" y="118117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C5B75B7-5BC4-87E2-3493-23CC5AEDD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677472"/>
              </p:ext>
            </p:extLst>
          </p:nvPr>
        </p:nvGraphicFramePr>
        <p:xfrm>
          <a:off x="2875791" y="2638675"/>
          <a:ext cx="8037952" cy="1781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133">
                  <a:extLst>
                    <a:ext uri="{9D8B030D-6E8A-4147-A177-3AD203B41FA5}">
                      <a16:colId xmlns:a16="http://schemas.microsoft.com/office/drawing/2014/main" val="1183744118"/>
                    </a:ext>
                  </a:extLst>
                </a:gridCol>
                <a:gridCol w="808198">
                  <a:extLst>
                    <a:ext uri="{9D8B030D-6E8A-4147-A177-3AD203B41FA5}">
                      <a16:colId xmlns:a16="http://schemas.microsoft.com/office/drawing/2014/main" val="2203993221"/>
                    </a:ext>
                  </a:extLst>
                </a:gridCol>
                <a:gridCol w="1022242">
                  <a:extLst>
                    <a:ext uri="{9D8B030D-6E8A-4147-A177-3AD203B41FA5}">
                      <a16:colId xmlns:a16="http://schemas.microsoft.com/office/drawing/2014/main" val="2126245462"/>
                    </a:ext>
                  </a:extLst>
                </a:gridCol>
                <a:gridCol w="913609">
                  <a:extLst>
                    <a:ext uri="{9D8B030D-6E8A-4147-A177-3AD203B41FA5}">
                      <a16:colId xmlns:a16="http://schemas.microsoft.com/office/drawing/2014/main" val="1911220606"/>
                    </a:ext>
                  </a:extLst>
                </a:gridCol>
                <a:gridCol w="803795">
                  <a:extLst>
                    <a:ext uri="{9D8B030D-6E8A-4147-A177-3AD203B41FA5}">
                      <a16:colId xmlns:a16="http://schemas.microsoft.com/office/drawing/2014/main" val="4105180633"/>
                    </a:ext>
                  </a:extLst>
                </a:gridCol>
                <a:gridCol w="803795">
                  <a:extLst>
                    <a:ext uri="{9D8B030D-6E8A-4147-A177-3AD203B41FA5}">
                      <a16:colId xmlns:a16="http://schemas.microsoft.com/office/drawing/2014/main" val="1319657544"/>
                    </a:ext>
                  </a:extLst>
                </a:gridCol>
                <a:gridCol w="803795">
                  <a:extLst>
                    <a:ext uri="{9D8B030D-6E8A-4147-A177-3AD203B41FA5}">
                      <a16:colId xmlns:a16="http://schemas.microsoft.com/office/drawing/2014/main" val="3201642531"/>
                    </a:ext>
                  </a:extLst>
                </a:gridCol>
                <a:gridCol w="803795">
                  <a:extLst>
                    <a:ext uri="{9D8B030D-6E8A-4147-A177-3AD203B41FA5}">
                      <a16:colId xmlns:a16="http://schemas.microsoft.com/office/drawing/2014/main" val="1697665333"/>
                    </a:ext>
                  </a:extLst>
                </a:gridCol>
                <a:gridCol w="803795">
                  <a:extLst>
                    <a:ext uri="{9D8B030D-6E8A-4147-A177-3AD203B41FA5}">
                      <a16:colId xmlns:a16="http://schemas.microsoft.com/office/drawing/2014/main" val="115895875"/>
                    </a:ext>
                  </a:extLst>
                </a:gridCol>
                <a:gridCol w="803795">
                  <a:extLst>
                    <a:ext uri="{9D8B030D-6E8A-4147-A177-3AD203B41FA5}">
                      <a16:colId xmlns:a16="http://schemas.microsoft.com/office/drawing/2014/main" val="1452105690"/>
                    </a:ext>
                  </a:extLst>
                </a:gridCol>
              </a:tblGrid>
              <a:tr h="478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매입처명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규격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입고수량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입고일자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제조일자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등록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873738"/>
                  </a:ext>
                </a:extLst>
              </a:tr>
              <a:tr h="8253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xx</a:t>
                      </a:r>
                      <a:r>
                        <a:rPr lang="ko-KR" altLang="en-US" sz="1400" dirty="0"/>
                        <a:t>페인트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A1234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파랑도료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어딘가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277983"/>
                  </a:ext>
                </a:extLst>
              </a:tr>
              <a:tr h="478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84017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9994F77-E22D-5369-D5FA-393C2167443A}"/>
              </a:ext>
            </a:extLst>
          </p:cNvPr>
          <p:cNvSpPr txBox="1"/>
          <p:nvPr/>
        </p:nvSpPr>
        <p:spPr>
          <a:xfrm>
            <a:off x="2801923" y="2269344"/>
            <a:ext cx="227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입고 품목 등록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605F400-9E3C-292B-E009-89D67D03DCC4}"/>
              </a:ext>
            </a:extLst>
          </p:cNvPr>
          <p:cNvSpPr/>
          <p:nvPr/>
        </p:nvSpPr>
        <p:spPr>
          <a:xfrm>
            <a:off x="10127225" y="3376540"/>
            <a:ext cx="704143" cy="34938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E5DBA0D-3616-0691-BC36-FE1D37595643}"/>
              </a:ext>
            </a:extLst>
          </p:cNvPr>
          <p:cNvSpPr/>
          <p:nvPr/>
        </p:nvSpPr>
        <p:spPr>
          <a:xfrm>
            <a:off x="10144115" y="313023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A3A9444-EC00-D5F4-DD3F-42CBFCF39078}"/>
              </a:ext>
            </a:extLst>
          </p:cNvPr>
          <p:cNvSpPr/>
          <p:nvPr/>
        </p:nvSpPr>
        <p:spPr>
          <a:xfrm>
            <a:off x="2905699" y="1895551"/>
            <a:ext cx="1245476" cy="22946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엑셀 다운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84A6C77-7CAC-135C-E6E1-7F2DF7DFFBC7}"/>
              </a:ext>
            </a:extLst>
          </p:cNvPr>
          <p:cNvSpPr/>
          <p:nvPr/>
        </p:nvSpPr>
        <p:spPr>
          <a:xfrm>
            <a:off x="2745847" y="185322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34E2906-02B7-00B7-D81B-08578D496CB5}"/>
              </a:ext>
            </a:extLst>
          </p:cNvPr>
          <p:cNvSpPr/>
          <p:nvPr/>
        </p:nvSpPr>
        <p:spPr>
          <a:xfrm>
            <a:off x="7551596" y="2586613"/>
            <a:ext cx="2620187" cy="1885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9EFCE4-1563-D062-AA6B-41AE27496A78}"/>
              </a:ext>
            </a:extLst>
          </p:cNvPr>
          <p:cNvSpPr txBox="1"/>
          <p:nvPr/>
        </p:nvSpPr>
        <p:spPr>
          <a:xfrm>
            <a:off x="8545333" y="2269344"/>
            <a:ext cx="201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직접 </a:t>
            </a:r>
            <a:r>
              <a:rPr lang="ko-KR" altLang="en-US" dirty="0" err="1"/>
              <a:t>입력후</a:t>
            </a:r>
            <a:r>
              <a:rPr lang="ko-KR" altLang="en-US" dirty="0"/>
              <a:t> 등록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EAC3A70-A5E6-72A9-2780-9D91D11AA5DC}"/>
              </a:ext>
            </a:extLst>
          </p:cNvPr>
          <p:cNvSpPr/>
          <p:nvPr/>
        </p:nvSpPr>
        <p:spPr>
          <a:xfrm>
            <a:off x="7724032" y="3197948"/>
            <a:ext cx="713421" cy="262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7E2D83A-E74C-9688-2FBE-9CB3D5FE3D9F}"/>
              </a:ext>
            </a:extLst>
          </p:cNvPr>
          <p:cNvSpPr/>
          <p:nvPr/>
        </p:nvSpPr>
        <p:spPr>
          <a:xfrm>
            <a:off x="8571677" y="3175515"/>
            <a:ext cx="713421" cy="262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yy.mm.dd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27360C7-F86C-2735-54BD-A78F94E722D7}"/>
              </a:ext>
            </a:extLst>
          </p:cNvPr>
          <p:cNvSpPr/>
          <p:nvPr/>
        </p:nvSpPr>
        <p:spPr>
          <a:xfrm>
            <a:off x="9357896" y="3195134"/>
            <a:ext cx="713421" cy="262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yy.mm.dd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982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DA5CD-454C-93AF-BD78-07C278337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1EA2132-FEC0-598C-1B4E-5485DF0D5791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796DF2-B640-79E3-A155-731C6243A5DA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F6E087-E09F-BC95-2938-82619864B6C4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27CA6A-7D00-549D-EC42-31FB00B169B8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C6561F-B795-21E2-F9E3-25AFC4865D64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C1E1AA-BF98-FA77-3385-77164483A568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테이블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AFA869-BE89-6A89-8D56-EEF1DB46AD9A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버튼 영역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09584F-E4D7-0A00-8880-B0BBBFBC66CD}"/>
              </a:ext>
            </a:extLst>
          </p:cNvPr>
          <p:cNvSpPr txBox="1"/>
          <p:nvPr/>
        </p:nvSpPr>
        <p:spPr>
          <a:xfrm>
            <a:off x="2706296" y="507534"/>
            <a:ext cx="3842120" cy="382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원자재 입출고 관리 </a:t>
            </a:r>
            <a:r>
              <a:rPr lang="en-US" altLang="ko-KR" dirty="0"/>
              <a:t>&gt; </a:t>
            </a:r>
            <a:r>
              <a:rPr lang="ko-KR" altLang="en-US" dirty="0"/>
              <a:t>입고 현황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5D4E1DF-62E5-5D04-7104-82DE4E15B4C3}"/>
              </a:ext>
            </a:extLst>
          </p:cNvPr>
          <p:cNvSpPr/>
          <p:nvPr/>
        </p:nvSpPr>
        <p:spPr>
          <a:xfrm>
            <a:off x="2957180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매입처명</a:t>
            </a:r>
            <a:endParaRPr lang="ko-KR" altLang="en-US" sz="14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1A18DB5-D331-B976-FC1A-97EE0682F8A1}"/>
              </a:ext>
            </a:extLst>
          </p:cNvPr>
          <p:cNvSpPr/>
          <p:nvPr/>
        </p:nvSpPr>
        <p:spPr>
          <a:xfrm>
            <a:off x="4053096" y="1288312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품목번호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C808C2D-31A9-E0B6-0261-1E2F2CB5D07A}"/>
              </a:ext>
            </a:extLst>
          </p:cNvPr>
          <p:cNvSpPr/>
          <p:nvPr/>
        </p:nvSpPr>
        <p:spPr>
          <a:xfrm>
            <a:off x="5147871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품목명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E4329A8-4140-AA0C-AA79-B04A085D4EAD}"/>
              </a:ext>
            </a:extLst>
          </p:cNvPr>
          <p:cNvSpPr/>
          <p:nvPr/>
        </p:nvSpPr>
        <p:spPr>
          <a:xfrm>
            <a:off x="9953192" y="1285296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6E966F7-0D39-0071-2699-45BE58D47E90}"/>
              </a:ext>
            </a:extLst>
          </p:cNvPr>
          <p:cNvSpPr/>
          <p:nvPr/>
        </p:nvSpPr>
        <p:spPr>
          <a:xfrm>
            <a:off x="8877621" y="128356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2945278-25CF-7021-6868-17675DC4E7B8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B28B40E-75B6-15A8-72C0-9A1FAD874914}"/>
              </a:ext>
            </a:extLst>
          </p:cNvPr>
          <p:cNvSpPr/>
          <p:nvPr/>
        </p:nvSpPr>
        <p:spPr>
          <a:xfrm>
            <a:off x="9878409" y="118117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168CEA2D-6264-EC44-E29C-725E2FF7E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226891"/>
              </p:ext>
            </p:extLst>
          </p:nvPr>
        </p:nvGraphicFramePr>
        <p:xfrm>
          <a:off x="2875791" y="2638675"/>
          <a:ext cx="8037950" cy="1781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110">
                  <a:extLst>
                    <a:ext uri="{9D8B030D-6E8A-4147-A177-3AD203B41FA5}">
                      <a16:colId xmlns:a16="http://schemas.microsoft.com/office/drawing/2014/main" val="1183744118"/>
                    </a:ext>
                  </a:extLst>
                </a:gridCol>
                <a:gridCol w="448999">
                  <a:extLst>
                    <a:ext uri="{9D8B030D-6E8A-4147-A177-3AD203B41FA5}">
                      <a16:colId xmlns:a16="http://schemas.microsoft.com/office/drawing/2014/main" val="2203993221"/>
                    </a:ext>
                  </a:extLst>
                </a:gridCol>
                <a:gridCol w="851868">
                  <a:extLst>
                    <a:ext uri="{9D8B030D-6E8A-4147-A177-3AD203B41FA5}">
                      <a16:colId xmlns:a16="http://schemas.microsoft.com/office/drawing/2014/main" val="2126245462"/>
                    </a:ext>
                  </a:extLst>
                </a:gridCol>
                <a:gridCol w="761341">
                  <a:extLst>
                    <a:ext uri="{9D8B030D-6E8A-4147-A177-3AD203B41FA5}">
                      <a16:colId xmlns:a16="http://schemas.microsoft.com/office/drawing/2014/main" val="1911220606"/>
                    </a:ext>
                  </a:extLst>
                </a:gridCol>
                <a:gridCol w="669829">
                  <a:extLst>
                    <a:ext uri="{9D8B030D-6E8A-4147-A177-3AD203B41FA5}">
                      <a16:colId xmlns:a16="http://schemas.microsoft.com/office/drawing/2014/main" val="4105180633"/>
                    </a:ext>
                  </a:extLst>
                </a:gridCol>
                <a:gridCol w="669829">
                  <a:extLst>
                    <a:ext uri="{9D8B030D-6E8A-4147-A177-3AD203B41FA5}">
                      <a16:colId xmlns:a16="http://schemas.microsoft.com/office/drawing/2014/main" val="1319657544"/>
                    </a:ext>
                  </a:extLst>
                </a:gridCol>
                <a:gridCol w="669829">
                  <a:extLst>
                    <a:ext uri="{9D8B030D-6E8A-4147-A177-3AD203B41FA5}">
                      <a16:colId xmlns:a16="http://schemas.microsoft.com/office/drawing/2014/main" val="3201642531"/>
                    </a:ext>
                  </a:extLst>
                </a:gridCol>
                <a:gridCol w="669829">
                  <a:extLst>
                    <a:ext uri="{9D8B030D-6E8A-4147-A177-3AD203B41FA5}">
                      <a16:colId xmlns:a16="http://schemas.microsoft.com/office/drawing/2014/main" val="1697665333"/>
                    </a:ext>
                  </a:extLst>
                </a:gridCol>
                <a:gridCol w="669829">
                  <a:extLst>
                    <a:ext uri="{9D8B030D-6E8A-4147-A177-3AD203B41FA5}">
                      <a16:colId xmlns:a16="http://schemas.microsoft.com/office/drawing/2014/main" val="115895875"/>
                    </a:ext>
                  </a:extLst>
                </a:gridCol>
                <a:gridCol w="669829">
                  <a:extLst>
                    <a:ext uri="{9D8B030D-6E8A-4147-A177-3AD203B41FA5}">
                      <a16:colId xmlns:a16="http://schemas.microsoft.com/office/drawing/2014/main" val="2278000278"/>
                    </a:ext>
                  </a:extLst>
                </a:gridCol>
                <a:gridCol w="669829">
                  <a:extLst>
                    <a:ext uri="{9D8B030D-6E8A-4147-A177-3AD203B41FA5}">
                      <a16:colId xmlns:a16="http://schemas.microsoft.com/office/drawing/2014/main" val="2840219314"/>
                    </a:ext>
                  </a:extLst>
                </a:gridCol>
                <a:gridCol w="669829">
                  <a:extLst>
                    <a:ext uri="{9D8B030D-6E8A-4147-A177-3AD203B41FA5}">
                      <a16:colId xmlns:a16="http://schemas.microsoft.com/office/drawing/2014/main" val="4087770049"/>
                    </a:ext>
                  </a:extLst>
                </a:gridCol>
              </a:tblGrid>
              <a:tr h="478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입고번호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매입처명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규격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입고수량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총량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입고일자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제조일자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873738"/>
                  </a:ext>
                </a:extLst>
              </a:tr>
              <a:tr h="8253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MINC-yyyyMMdd-001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A01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파랑도료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/>
                        <a:t>Xx</a:t>
                      </a:r>
                      <a:r>
                        <a:rPr lang="ko-KR" altLang="en-US" sz="900" dirty="0"/>
                        <a:t>페인트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500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입고규격      </a:t>
                      </a:r>
                      <a:r>
                        <a:rPr lang="en-US" altLang="ko-KR" sz="900" dirty="0"/>
                        <a:t>x  </a:t>
                      </a:r>
                    </a:p>
                    <a:p>
                      <a:pPr latinLnBrk="1"/>
                      <a:r>
                        <a:rPr lang="ko-KR" altLang="en-US" sz="900" dirty="0"/>
                        <a:t>입고수량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25.10.02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25.05.05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어딘가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277983"/>
                  </a:ext>
                </a:extLst>
              </a:tr>
              <a:tr h="478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84017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DEF2772-F9E3-C5F0-2D83-576F8815AB19}"/>
              </a:ext>
            </a:extLst>
          </p:cNvPr>
          <p:cNvSpPr txBox="1"/>
          <p:nvPr/>
        </p:nvSpPr>
        <p:spPr>
          <a:xfrm>
            <a:off x="2801923" y="2269344"/>
            <a:ext cx="227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입고 이력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38C645B-DAC1-F7B5-2F9F-145AC6A214D9}"/>
              </a:ext>
            </a:extLst>
          </p:cNvPr>
          <p:cNvSpPr/>
          <p:nvPr/>
        </p:nvSpPr>
        <p:spPr>
          <a:xfrm>
            <a:off x="2905699" y="1895551"/>
            <a:ext cx="1245476" cy="22946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엑셀 다운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BF2BE22-8731-5194-B79F-5599F198F051}"/>
              </a:ext>
            </a:extLst>
          </p:cNvPr>
          <p:cNvSpPr/>
          <p:nvPr/>
        </p:nvSpPr>
        <p:spPr>
          <a:xfrm>
            <a:off x="2745847" y="185322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AAF5FBD-07B3-1F46-B6A0-9E98C41EBA64}"/>
              </a:ext>
            </a:extLst>
          </p:cNvPr>
          <p:cNvSpPr/>
          <p:nvPr/>
        </p:nvSpPr>
        <p:spPr>
          <a:xfrm>
            <a:off x="6183205" y="128113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입고번호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1400B36-31FB-95ED-B8DE-1383516E92A1}"/>
              </a:ext>
            </a:extLst>
          </p:cNvPr>
          <p:cNvSpPr/>
          <p:nvPr/>
        </p:nvSpPr>
        <p:spPr>
          <a:xfrm>
            <a:off x="7218539" y="1285277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입고일자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64DAE51-6F81-EA52-3CA0-32B1C780DDFE}"/>
              </a:ext>
            </a:extLst>
          </p:cNvPr>
          <p:cNvSpPr/>
          <p:nvPr/>
        </p:nvSpPr>
        <p:spPr>
          <a:xfrm>
            <a:off x="9619641" y="3428103"/>
            <a:ext cx="516864" cy="2086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5C2D93B-66E4-9604-BAEA-245349ECDEF1}"/>
              </a:ext>
            </a:extLst>
          </p:cNvPr>
          <p:cNvSpPr/>
          <p:nvPr/>
        </p:nvSpPr>
        <p:spPr>
          <a:xfrm>
            <a:off x="10284830" y="3431801"/>
            <a:ext cx="563675" cy="2086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09944EA-E32C-68E5-B893-7E9CA73CCB27}"/>
              </a:ext>
            </a:extLst>
          </p:cNvPr>
          <p:cNvSpPr/>
          <p:nvPr/>
        </p:nvSpPr>
        <p:spPr>
          <a:xfrm>
            <a:off x="9504621" y="322105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27629F8-5335-9BCA-1AE3-EDC7BDA7186D}"/>
              </a:ext>
            </a:extLst>
          </p:cNvPr>
          <p:cNvSpPr/>
          <p:nvPr/>
        </p:nvSpPr>
        <p:spPr>
          <a:xfrm>
            <a:off x="10169810" y="321108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EBEB018-99EA-0666-0921-8492254BF4BC}"/>
              </a:ext>
            </a:extLst>
          </p:cNvPr>
          <p:cNvSpPr/>
          <p:nvPr/>
        </p:nvSpPr>
        <p:spPr>
          <a:xfrm>
            <a:off x="6146572" y="2454010"/>
            <a:ext cx="746282" cy="5863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1A94518-2D92-D00C-96C7-6DB736EA26F6}"/>
              </a:ext>
            </a:extLst>
          </p:cNvPr>
          <p:cNvSpPr/>
          <p:nvPr/>
        </p:nvSpPr>
        <p:spPr>
          <a:xfrm>
            <a:off x="7512703" y="2454010"/>
            <a:ext cx="1364917" cy="5863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75A40A2-3DE1-1E2F-FDBC-9376FC27AC78}"/>
              </a:ext>
            </a:extLst>
          </p:cNvPr>
          <p:cNvCxnSpPr>
            <a:cxnSpLocks/>
          </p:cNvCxnSpPr>
          <p:nvPr/>
        </p:nvCxnSpPr>
        <p:spPr>
          <a:xfrm>
            <a:off x="6548416" y="3040374"/>
            <a:ext cx="807788" cy="17899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B68E6A3-D50A-A971-D7ED-94CE48369E50}"/>
              </a:ext>
            </a:extLst>
          </p:cNvPr>
          <p:cNvCxnSpPr>
            <a:cxnSpLocks/>
            <a:stCxn id="36" idx="4"/>
          </p:cNvCxnSpPr>
          <p:nvPr/>
        </p:nvCxnSpPr>
        <p:spPr>
          <a:xfrm flipH="1">
            <a:off x="7387374" y="3040374"/>
            <a:ext cx="807788" cy="17899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F37C15B-8543-60AE-3BE4-A84A46D53C63}"/>
              </a:ext>
            </a:extLst>
          </p:cNvPr>
          <p:cNvSpPr txBox="1"/>
          <p:nvPr/>
        </p:nvSpPr>
        <p:spPr>
          <a:xfrm>
            <a:off x="6835498" y="4781653"/>
            <a:ext cx="255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수정가능</a:t>
            </a:r>
          </a:p>
        </p:txBody>
      </p:sp>
    </p:spTree>
    <p:extLst>
      <p:ext uri="{BB962C8B-B14F-4D97-AF65-F5344CB8AC3E}">
        <p14:creationId xmlns:p14="http://schemas.microsoft.com/office/powerpoint/2010/main" val="2016238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C7544-C76C-B33A-3B26-A33EDF0BD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17DB83-6A87-55E7-901A-6359E9CBFA52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D4CD02-06DB-AFEC-2A11-AC5399E26814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B8DC76-FF20-107C-4386-BFA575A393CC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1BAD97-7259-CD01-40CB-D4E4C1298D9A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63DF2E-481C-AAA7-8BE1-122FC31C73D1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6138D7-6719-C4E7-62F8-9EEA3B6BF122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테이블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127DB4-B679-1C9A-208C-F1A790981828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버튼 영역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57F439-611C-170E-C455-41EEF0148AED}"/>
              </a:ext>
            </a:extLst>
          </p:cNvPr>
          <p:cNvSpPr txBox="1"/>
          <p:nvPr/>
        </p:nvSpPr>
        <p:spPr>
          <a:xfrm>
            <a:off x="2706296" y="507534"/>
            <a:ext cx="3842120" cy="382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원자재 입출고 관리 </a:t>
            </a:r>
            <a:r>
              <a:rPr lang="en-US" altLang="ko-KR" dirty="0"/>
              <a:t>&gt; </a:t>
            </a:r>
            <a:r>
              <a:rPr lang="ko-KR" altLang="en-US" dirty="0"/>
              <a:t>출고 관리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99DDAB2-B1E1-D300-BC46-B07EF8E1A44B}"/>
              </a:ext>
            </a:extLst>
          </p:cNvPr>
          <p:cNvSpPr/>
          <p:nvPr/>
        </p:nvSpPr>
        <p:spPr>
          <a:xfrm>
            <a:off x="2957180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매입처명</a:t>
            </a:r>
            <a:endParaRPr lang="ko-KR" altLang="en-US" sz="14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FF97E4B-91ED-3D10-4D7A-62884F1C7E27}"/>
              </a:ext>
            </a:extLst>
          </p:cNvPr>
          <p:cNvSpPr/>
          <p:nvPr/>
        </p:nvSpPr>
        <p:spPr>
          <a:xfrm>
            <a:off x="4053096" y="1288312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품목번호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8099812-2762-43F9-702D-EE3B36CB7D3E}"/>
              </a:ext>
            </a:extLst>
          </p:cNvPr>
          <p:cNvSpPr/>
          <p:nvPr/>
        </p:nvSpPr>
        <p:spPr>
          <a:xfrm>
            <a:off x="5147871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품목명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B1C02BD-264A-88E4-FFA0-E4E23B19FD14}"/>
              </a:ext>
            </a:extLst>
          </p:cNvPr>
          <p:cNvSpPr/>
          <p:nvPr/>
        </p:nvSpPr>
        <p:spPr>
          <a:xfrm>
            <a:off x="9953192" y="1285296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D090453-1D65-528B-0B44-3E25A7A9DCF6}"/>
              </a:ext>
            </a:extLst>
          </p:cNvPr>
          <p:cNvSpPr/>
          <p:nvPr/>
        </p:nvSpPr>
        <p:spPr>
          <a:xfrm>
            <a:off x="8877621" y="128356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67ED733-10BB-426F-969B-18AEBA87C85E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075DFC0-2D90-8A1D-32D3-3329FAF8E91B}"/>
              </a:ext>
            </a:extLst>
          </p:cNvPr>
          <p:cNvSpPr/>
          <p:nvPr/>
        </p:nvSpPr>
        <p:spPr>
          <a:xfrm>
            <a:off x="9878409" y="118117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419DFC21-6D29-B2CD-46BE-5361FEA1E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273456"/>
              </p:ext>
            </p:extLst>
          </p:nvPr>
        </p:nvGraphicFramePr>
        <p:xfrm>
          <a:off x="2875791" y="2638675"/>
          <a:ext cx="8037953" cy="1781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81">
                  <a:extLst>
                    <a:ext uri="{9D8B030D-6E8A-4147-A177-3AD203B41FA5}">
                      <a16:colId xmlns:a16="http://schemas.microsoft.com/office/drawing/2014/main" val="1183744118"/>
                    </a:ext>
                  </a:extLst>
                </a:gridCol>
                <a:gridCol w="897997">
                  <a:extLst>
                    <a:ext uri="{9D8B030D-6E8A-4147-A177-3AD203B41FA5}">
                      <a16:colId xmlns:a16="http://schemas.microsoft.com/office/drawing/2014/main" val="2203993221"/>
                    </a:ext>
                  </a:extLst>
                </a:gridCol>
                <a:gridCol w="1135824">
                  <a:extLst>
                    <a:ext uri="{9D8B030D-6E8A-4147-A177-3AD203B41FA5}">
                      <a16:colId xmlns:a16="http://schemas.microsoft.com/office/drawing/2014/main" val="2126245462"/>
                    </a:ext>
                  </a:extLst>
                </a:gridCol>
                <a:gridCol w="1015121">
                  <a:extLst>
                    <a:ext uri="{9D8B030D-6E8A-4147-A177-3AD203B41FA5}">
                      <a16:colId xmlns:a16="http://schemas.microsoft.com/office/drawing/2014/main" val="1911220606"/>
                    </a:ext>
                  </a:extLst>
                </a:gridCol>
                <a:gridCol w="893106">
                  <a:extLst>
                    <a:ext uri="{9D8B030D-6E8A-4147-A177-3AD203B41FA5}">
                      <a16:colId xmlns:a16="http://schemas.microsoft.com/office/drawing/2014/main" val="4105180633"/>
                    </a:ext>
                  </a:extLst>
                </a:gridCol>
                <a:gridCol w="893106">
                  <a:extLst>
                    <a:ext uri="{9D8B030D-6E8A-4147-A177-3AD203B41FA5}">
                      <a16:colId xmlns:a16="http://schemas.microsoft.com/office/drawing/2014/main" val="1319657544"/>
                    </a:ext>
                  </a:extLst>
                </a:gridCol>
                <a:gridCol w="893106">
                  <a:extLst>
                    <a:ext uri="{9D8B030D-6E8A-4147-A177-3AD203B41FA5}">
                      <a16:colId xmlns:a16="http://schemas.microsoft.com/office/drawing/2014/main" val="3201642531"/>
                    </a:ext>
                  </a:extLst>
                </a:gridCol>
                <a:gridCol w="893106">
                  <a:extLst>
                    <a:ext uri="{9D8B030D-6E8A-4147-A177-3AD203B41FA5}">
                      <a16:colId xmlns:a16="http://schemas.microsoft.com/office/drawing/2014/main" val="1697665333"/>
                    </a:ext>
                  </a:extLst>
                </a:gridCol>
                <a:gridCol w="893106">
                  <a:extLst>
                    <a:ext uri="{9D8B030D-6E8A-4147-A177-3AD203B41FA5}">
                      <a16:colId xmlns:a16="http://schemas.microsoft.com/office/drawing/2014/main" val="3037778429"/>
                    </a:ext>
                  </a:extLst>
                </a:gridCol>
              </a:tblGrid>
              <a:tr h="478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매입처명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재고량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출고수량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출고일자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873738"/>
                  </a:ext>
                </a:extLst>
              </a:tr>
              <a:tr h="8253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xx</a:t>
                      </a:r>
                      <a:r>
                        <a:rPr lang="ko-KR" altLang="en-US" sz="1400" dirty="0"/>
                        <a:t>페인트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A1234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파랑도료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어딘가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277983"/>
                  </a:ext>
                </a:extLst>
              </a:tr>
              <a:tr h="478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84017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B8F0ED1-596E-7C2B-0226-8A3F75EC2AEC}"/>
              </a:ext>
            </a:extLst>
          </p:cNvPr>
          <p:cNvSpPr txBox="1"/>
          <p:nvPr/>
        </p:nvSpPr>
        <p:spPr>
          <a:xfrm>
            <a:off x="2801923" y="2269344"/>
            <a:ext cx="227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출고 품목 등록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EA3C019-AC71-BDF2-9406-ED8B304A1D7D}"/>
              </a:ext>
            </a:extLst>
          </p:cNvPr>
          <p:cNvSpPr/>
          <p:nvPr/>
        </p:nvSpPr>
        <p:spPr>
          <a:xfrm>
            <a:off x="10057026" y="3329162"/>
            <a:ext cx="823767" cy="2624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출고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3566932-07A2-9176-A87F-28CB2BE9256D}"/>
              </a:ext>
            </a:extLst>
          </p:cNvPr>
          <p:cNvSpPr/>
          <p:nvPr/>
        </p:nvSpPr>
        <p:spPr>
          <a:xfrm>
            <a:off x="10666789" y="3122112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3ED3212-048B-E434-9AA6-5C63DA8FDCBB}"/>
              </a:ext>
            </a:extLst>
          </p:cNvPr>
          <p:cNvSpPr/>
          <p:nvPr/>
        </p:nvSpPr>
        <p:spPr>
          <a:xfrm>
            <a:off x="2905699" y="1895551"/>
            <a:ext cx="1245476" cy="22946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엑셀 다운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06B7EDB-AD2F-E4C2-FD20-E97FA9918147}"/>
              </a:ext>
            </a:extLst>
          </p:cNvPr>
          <p:cNvSpPr/>
          <p:nvPr/>
        </p:nvSpPr>
        <p:spPr>
          <a:xfrm>
            <a:off x="2745847" y="185322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5076EBA-615C-02FE-4A8B-CDECC1B75829}"/>
              </a:ext>
            </a:extLst>
          </p:cNvPr>
          <p:cNvSpPr/>
          <p:nvPr/>
        </p:nvSpPr>
        <p:spPr>
          <a:xfrm>
            <a:off x="8151692" y="2589470"/>
            <a:ext cx="1931311" cy="11870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1E22-F80D-8071-E6D3-DB116E2D325A}"/>
              </a:ext>
            </a:extLst>
          </p:cNvPr>
          <p:cNvSpPr txBox="1"/>
          <p:nvPr/>
        </p:nvSpPr>
        <p:spPr>
          <a:xfrm>
            <a:off x="8173516" y="2258427"/>
            <a:ext cx="201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직접 </a:t>
            </a:r>
            <a:r>
              <a:rPr lang="ko-KR" altLang="en-US" dirty="0" err="1"/>
              <a:t>입력후</a:t>
            </a:r>
            <a:r>
              <a:rPr lang="ko-KR" altLang="en-US" dirty="0"/>
              <a:t> 등록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86FCA94-F2DC-6834-BD25-35B000ECC5C8}"/>
              </a:ext>
            </a:extLst>
          </p:cNvPr>
          <p:cNvSpPr/>
          <p:nvPr/>
        </p:nvSpPr>
        <p:spPr>
          <a:xfrm>
            <a:off x="8319810" y="3329162"/>
            <a:ext cx="713421" cy="262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E1AEA5-A6D7-8085-9D3C-8582F1A44637}"/>
              </a:ext>
            </a:extLst>
          </p:cNvPr>
          <p:cNvSpPr/>
          <p:nvPr/>
        </p:nvSpPr>
        <p:spPr>
          <a:xfrm>
            <a:off x="9239771" y="3320485"/>
            <a:ext cx="713421" cy="262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yy.mm.dd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7AA1C2-8C49-6292-E442-FF155E840638}"/>
              </a:ext>
            </a:extLst>
          </p:cNvPr>
          <p:cNvSpPr/>
          <p:nvPr/>
        </p:nvSpPr>
        <p:spPr>
          <a:xfrm>
            <a:off x="7229091" y="3891326"/>
            <a:ext cx="1041513" cy="633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105898-C777-7D6B-E79E-BF3E91E51B99}"/>
              </a:ext>
            </a:extLst>
          </p:cNvPr>
          <p:cNvSpPr txBox="1"/>
          <p:nvPr/>
        </p:nvSpPr>
        <p:spPr>
          <a:xfrm>
            <a:off x="6978963" y="4576100"/>
            <a:ext cx="2156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재고가 </a:t>
            </a:r>
            <a:r>
              <a:rPr lang="en-US" altLang="ko-KR" sz="1000" dirty="0"/>
              <a:t>0</a:t>
            </a:r>
            <a:r>
              <a:rPr lang="ko-KR" altLang="en-US" sz="1000" dirty="0"/>
              <a:t>이면 조회되지 </a:t>
            </a:r>
            <a:r>
              <a:rPr lang="ko-KR" altLang="en-US" sz="1000" dirty="0" err="1"/>
              <a:t>않아야함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92825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0D034-2674-FEA8-171F-3CCB76B38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105F73E-1382-CDEB-08DC-68AB3D2B3883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766586-2E92-A1AA-318F-B87B2327FF5C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FF2812-F213-27C5-49D0-C8BBE14B3D05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8DA334-FB0F-A0CF-974C-4E481BE3D62D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69A43A-D074-5236-A906-8309B47AC531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78F3E2-DAF4-B47C-966A-9AF8E317D06F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테이블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D6A116-B70F-07E2-963A-3EC1F50707B2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버튼 영역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5BC4DB-B2A8-3C3E-9E45-965F7582E7D8}"/>
              </a:ext>
            </a:extLst>
          </p:cNvPr>
          <p:cNvSpPr txBox="1"/>
          <p:nvPr/>
        </p:nvSpPr>
        <p:spPr>
          <a:xfrm>
            <a:off x="2706296" y="507534"/>
            <a:ext cx="3842120" cy="382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원자재 입출고 관리 </a:t>
            </a:r>
            <a:r>
              <a:rPr lang="en-US" altLang="ko-KR" dirty="0"/>
              <a:t>&gt; </a:t>
            </a:r>
            <a:r>
              <a:rPr lang="ko-KR" altLang="en-US" dirty="0"/>
              <a:t>출고 현황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AB2A5CA-8BFD-B2D2-44A0-E5FD8D614F41}"/>
              </a:ext>
            </a:extLst>
          </p:cNvPr>
          <p:cNvSpPr/>
          <p:nvPr/>
        </p:nvSpPr>
        <p:spPr>
          <a:xfrm>
            <a:off x="2957180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매입처명</a:t>
            </a:r>
            <a:endParaRPr lang="ko-KR" altLang="en-US" sz="14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F05581C-A8FD-C785-4D71-43DE01D7B809}"/>
              </a:ext>
            </a:extLst>
          </p:cNvPr>
          <p:cNvSpPr/>
          <p:nvPr/>
        </p:nvSpPr>
        <p:spPr>
          <a:xfrm>
            <a:off x="4053096" y="1288312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품목번호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F4FA47E-0016-2E7A-B50B-499AF28713F6}"/>
              </a:ext>
            </a:extLst>
          </p:cNvPr>
          <p:cNvSpPr/>
          <p:nvPr/>
        </p:nvSpPr>
        <p:spPr>
          <a:xfrm>
            <a:off x="5147871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품목명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28DF9D7-C89C-E210-9C01-A156777475AE}"/>
              </a:ext>
            </a:extLst>
          </p:cNvPr>
          <p:cNvSpPr/>
          <p:nvPr/>
        </p:nvSpPr>
        <p:spPr>
          <a:xfrm>
            <a:off x="9953192" y="1285296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38FDBE8-3345-17F1-5DFF-1729FCBE1BB6}"/>
              </a:ext>
            </a:extLst>
          </p:cNvPr>
          <p:cNvSpPr/>
          <p:nvPr/>
        </p:nvSpPr>
        <p:spPr>
          <a:xfrm>
            <a:off x="8877621" y="128356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8FBA4B5-84A3-2E2A-2949-C5C3941450B6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74039D9-AB0D-DBFD-B161-8F1AECE3A9EB}"/>
              </a:ext>
            </a:extLst>
          </p:cNvPr>
          <p:cNvSpPr/>
          <p:nvPr/>
        </p:nvSpPr>
        <p:spPr>
          <a:xfrm>
            <a:off x="9878409" y="118117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12DDE3E-99EF-DA9A-4169-8B81BB0DD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239717"/>
              </p:ext>
            </p:extLst>
          </p:nvPr>
        </p:nvGraphicFramePr>
        <p:xfrm>
          <a:off x="2875791" y="2638675"/>
          <a:ext cx="8037953" cy="1781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892">
                  <a:extLst>
                    <a:ext uri="{9D8B030D-6E8A-4147-A177-3AD203B41FA5}">
                      <a16:colId xmlns:a16="http://schemas.microsoft.com/office/drawing/2014/main" val="1183744118"/>
                    </a:ext>
                  </a:extLst>
                </a:gridCol>
                <a:gridCol w="799586">
                  <a:extLst>
                    <a:ext uri="{9D8B030D-6E8A-4147-A177-3AD203B41FA5}">
                      <a16:colId xmlns:a16="http://schemas.microsoft.com/office/drawing/2014/main" val="2203993221"/>
                    </a:ext>
                  </a:extLst>
                </a:gridCol>
                <a:gridCol w="1135824">
                  <a:extLst>
                    <a:ext uri="{9D8B030D-6E8A-4147-A177-3AD203B41FA5}">
                      <a16:colId xmlns:a16="http://schemas.microsoft.com/office/drawing/2014/main" val="2126245462"/>
                    </a:ext>
                  </a:extLst>
                </a:gridCol>
                <a:gridCol w="1015121">
                  <a:extLst>
                    <a:ext uri="{9D8B030D-6E8A-4147-A177-3AD203B41FA5}">
                      <a16:colId xmlns:a16="http://schemas.microsoft.com/office/drawing/2014/main" val="1911220606"/>
                    </a:ext>
                  </a:extLst>
                </a:gridCol>
                <a:gridCol w="893106">
                  <a:extLst>
                    <a:ext uri="{9D8B030D-6E8A-4147-A177-3AD203B41FA5}">
                      <a16:colId xmlns:a16="http://schemas.microsoft.com/office/drawing/2014/main" val="4105180633"/>
                    </a:ext>
                  </a:extLst>
                </a:gridCol>
                <a:gridCol w="893106">
                  <a:extLst>
                    <a:ext uri="{9D8B030D-6E8A-4147-A177-3AD203B41FA5}">
                      <a16:colId xmlns:a16="http://schemas.microsoft.com/office/drawing/2014/main" val="1319657544"/>
                    </a:ext>
                  </a:extLst>
                </a:gridCol>
                <a:gridCol w="893106">
                  <a:extLst>
                    <a:ext uri="{9D8B030D-6E8A-4147-A177-3AD203B41FA5}">
                      <a16:colId xmlns:a16="http://schemas.microsoft.com/office/drawing/2014/main" val="3201642531"/>
                    </a:ext>
                  </a:extLst>
                </a:gridCol>
                <a:gridCol w="893106">
                  <a:extLst>
                    <a:ext uri="{9D8B030D-6E8A-4147-A177-3AD203B41FA5}">
                      <a16:colId xmlns:a16="http://schemas.microsoft.com/office/drawing/2014/main" val="1697665333"/>
                    </a:ext>
                  </a:extLst>
                </a:gridCol>
                <a:gridCol w="893106">
                  <a:extLst>
                    <a:ext uri="{9D8B030D-6E8A-4147-A177-3AD203B41FA5}">
                      <a16:colId xmlns:a16="http://schemas.microsoft.com/office/drawing/2014/main" val="3037778429"/>
                    </a:ext>
                  </a:extLst>
                </a:gridCol>
              </a:tblGrid>
              <a:tr h="478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출고번호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매입처명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출고수량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출고일자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제조사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873738"/>
                  </a:ext>
                </a:extLst>
              </a:tr>
              <a:tr h="8253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MOUT-yyyyMMdd-001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xx</a:t>
                      </a:r>
                      <a:r>
                        <a:rPr lang="ko-KR" altLang="en-US" sz="1000" dirty="0"/>
                        <a:t>페인트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A1234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파랑도료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어딘가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277983"/>
                  </a:ext>
                </a:extLst>
              </a:tr>
              <a:tr h="47815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84017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3D58B14-E00B-0B0F-B523-53B9F9E6DAD2}"/>
              </a:ext>
            </a:extLst>
          </p:cNvPr>
          <p:cNvSpPr txBox="1"/>
          <p:nvPr/>
        </p:nvSpPr>
        <p:spPr>
          <a:xfrm>
            <a:off x="2801923" y="2269344"/>
            <a:ext cx="227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출고 이력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2337E46-99D9-7CFA-8F64-B3D6C08BA433}"/>
              </a:ext>
            </a:extLst>
          </p:cNvPr>
          <p:cNvSpPr/>
          <p:nvPr/>
        </p:nvSpPr>
        <p:spPr>
          <a:xfrm>
            <a:off x="2905699" y="1895551"/>
            <a:ext cx="1245476" cy="22946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엑셀 다운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B38048D-9AE5-CC88-FCB6-B2F7D9E38D1B}"/>
              </a:ext>
            </a:extLst>
          </p:cNvPr>
          <p:cNvSpPr/>
          <p:nvPr/>
        </p:nvSpPr>
        <p:spPr>
          <a:xfrm>
            <a:off x="2745847" y="185322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AA47862-48E1-11A8-AC68-033876425CBE}"/>
              </a:ext>
            </a:extLst>
          </p:cNvPr>
          <p:cNvSpPr/>
          <p:nvPr/>
        </p:nvSpPr>
        <p:spPr>
          <a:xfrm>
            <a:off x="6183205" y="128113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출고번호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1B44FD3-F3EF-4A5C-7028-CB27B9B183CB}"/>
              </a:ext>
            </a:extLst>
          </p:cNvPr>
          <p:cNvSpPr/>
          <p:nvPr/>
        </p:nvSpPr>
        <p:spPr>
          <a:xfrm>
            <a:off x="7218539" y="1285277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출고일자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820EACC-D4D3-4A67-E36D-A1F734589DF1}"/>
              </a:ext>
            </a:extLst>
          </p:cNvPr>
          <p:cNvSpPr/>
          <p:nvPr/>
        </p:nvSpPr>
        <p:spPr>
          <a:xfrm>
            <a:off x="9431229" y="3289911"/>
            <a:ext cx="516864" cy="2086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DC5DC56-3927-72D7-201F-BB3262E88B90}"/>
              </a:ext>
            </a:extLst>
          </p:cNvPr>
          <p:cNvSpPr/>
          <p:nvPr/>
        </p:nvSpPr>
        <p:spPr>
          <a:xfrm>
            <a:off x="10096418" y="3293609"/>
            <a:ext cx="563675" cy="2086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F49859C-2903-C05C-EE78-BEDE7B4830B9}"/>
              </a:ext>
            </a:extLst>
          </p:cNvPr>
          <p:cNvSpPr/>
          <p:nvPr/>
        </p:nvSpPr>
        <p:spPr>
          <a:xfrm>
            <a:off x="9316209" y="3082861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0C06461-6C13-3713-0518-364DF0541E58}"/>
              </a:ext>
            </a:extLst>
          </p:cNvPr>
          <p:cNvSpPr/>
          <p:nvPr/>
        </p:nvSpPr>
        <p:spPr>
          <a:xfrm>
            <a:off x="9981398" y="3072897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A0A1C85-2388-EB3A-73CC-020FCD149507}"/>
              </a:ext>
            </a:extLst>
          </p:cNvPr>
          <p:cNvSpPr/>
          <p:nvPr/>
        </p:nvSpPr>
        <p:spPr>
          <a:xfrm>
            <a:off x="6540134" y="3209407"/>
            <a:ext cx="713421" cy="262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68F6D9-B7A6-DA34-99F8-80C98D46F246}"/>
              </a:ext>
            </a:extLst>
          </p:cNvPr>
          <p:cNvSpPr/>
          <p:nvPr/>
        </p:nvSpPr>
        <p:spPr>
          <a:xfrm>
            <a:off x="7460095" y="3200730"/>
            <a:ext cx="713421" cy="262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yy.mm.dd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36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16AA0-ECCA-C8FD-67C4-B7AFEB657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29501BF-A998-87D8-EF4D-B567FCC1B246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F9F03E-84DF-C88B-5616-34629DDB1F0D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60DC41-A3FA-F471-50E6-856470A39469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3DB373-2F39-809D-7549-2102C529C7FE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30464D-2A3D-1FB6-98E4-6F97F051D7BD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F4611B-E065-368E-D37C-D3F412A93DCE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테이블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289689-EE0F-7988-263C-92FFD6FE4223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버튼 영역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39DCE-30EF-8059-BF8C-91EE8FB26398}"/>
              </a:ext>
            </a:extLst>
          </p:cNvPr>
          <p:cNvSpPr txBox="1"/>
          <p:nvPr/>
        </p:nvSpPr>
        <p:spPr>
          <a:xfrm>
            <a:off x="2706296" y="507534"/>
            <a:ext cx="3842120" cy="382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원자재 입출고 관리 </a:t>
            </a:r>
            <a:r>
              <a:rPr lang="en-US" altLang="ko-KR" dirty="0"/>
              <a:t>&gt; </a:t>
            </a:r>
            <a:r>
              <a:rPr lang="ko-KR" altLang="en-US" dirty="0"/>
              <a:t>재고 현황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0AA7DD0-C9AD-2BBF-A82C-254E47BF44B9}"/>
              </a:ext>
            </a:extLst>
          </p:cNvPr>
          <p:cNvSpPr/>
          <p:nvPr/>
        </p:nvSpPr>
        <p:spPr>
          <a:xfrm>
            <a:off x="2957180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매입처명</a:t>
            </a:r>
            <a:endParaRPr lang="ko-KR" altLang="en-US" sz="14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6757B62-5965-6E4C-4E82-51361D45FACD}"/>
              </a:ext>
            </a:extLst>
          </p:cNvPr>
          <p:cNvSpPr/>
          <p:nvPr/>
        </p:nvSpPr>
        <p:spPr>
          <a:xfrm>
            <a:off x="4053096" y="1288312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품목번호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E0A0C40-4F96-DE41-2707-5026496AD5BA}"/>
              </a:ext>
            </a:extLst>
          </p:cNvPr>
          <p:cNvSpPr/>
          <p:nvPr/>
        </p:nvSpPr>
        <p:spPr>
          <a:xfrm>
            <a:off x="5147871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품목명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F365CE3-A7FB-3902-FA70-CD33C07BE60B}"/>
              </a:ext>
            </a:extLst>
          </p:cNvPr>
          <p:cNvSpPr/>
          <p:nvPr/>
        </p:nvSpPr>
        <p:spPr>
          <a:xfrm>
            <a:off x="9953192" y="1285296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868CCD5-8C1D-86F7-A8A0-8EE353952E22}"/>
              </a:ext>
            </a:extLst>
          </p:cNvPr>
          <p:cNvSpPr/>
          <p:nvPr/>
        </p:nvSpPr>
        <p:spPr>
          <a:xfrm>
            <a:off x="8877621" y="128356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28B7B9E-47B4-3B11-4ABF-766AD42C16F0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5D5D6DA-BB12-B6DE-CF21-826D52A9D8FD}"/>
              </a:ext>
            </a:extLst>
          </p:cNvPr>
          <p:cNvSpPr/>
          <p:nvPr/>
        </p:nvSpPr>
        <p:spPr>
          <a:xfrm>
            <a:off x="9878409" y="118117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1B13E07-A32F-341D-C669-C8B08D6AD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624188"/>
              </p:ext>
            </p:extLst>
          </p:nvPr>
        </p:nvGraphicFramePr>
        <p:xfrm>
          <a:off x="2875791" y="2638675"/>
          <a:ext cx="7978097" cy="1781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070">
                  <a:extLst>
                    <a:ext uri="{9D8B030D-6E8A-4147-A177-3AD203B41FA5}">
                      <a16:colId xmlns:a16="http://schemas.microsoft.com/office/drawing/2014/main" val="1183744118"/>
                    </a:ext>
                  </a:extLst>
                </a:gridCol>
                <a:gridCol w="1428537">
                  <a:extLst>
                    <a:ext uri="{9D8B030D-6E8A-4147-A177-3AD203B41FA5}">
                      <a16:colId xmlns:a16="http://schemas.microsoft.com/office/drawing/2014/main" val="2203993221"/>
                    </a:ext>
                  </a:extLst>
                </a:gridCol>
                <a:gridCol w="2029259">
                  <a:extLst>
                    <a:ext uri="{9D8B030D-6E8A-4147-A177-3AD203B41FA5}">
                      <a16:colId xmlns:a16="http://schemas.microsoft.com/office/drawing/2014/main" val="2126245462"/>
                    </a:ext>
                  </a:extLst>
                </a:gridCol>
                <a:gridCol w="1813611">
                  <a:extLst>
                    <a:ext uri="{9D8B030D-6E8A-4147-A177-3AD203B41FA5}">
                      <a16:colId xmlns:a16="http://schemas.microsoft.com/office/drawing/2014/main" val="1911220606"/>
                    </a:ext>
                  </a:extLst>
                </a:gridCol>
                <a:gridCol w="1595620">
                  <a:extLst>
                    <a:ext uri="{9D8B030D-6E8A-4147-A177-3AD203B41FA5}">
                      <a16:colId xmlns:a16="http://schemas.microsoft.com/office/drawing/2014/main" val="4105180633"/>
                    </a:ext>
                  </a:extLst>
                </a:gridCol>
              </a:tblGrid>
              <a:tr h="478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매입처명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재고량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873738"/>
                  </a:ext>
                </a:extLst>
              </a:tr>
              <a:tr h="8253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MOUT-yyyyMMdd-001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xx</a:t>
                      </a:r>
                      <a:r>
                        <a:rPr lang="ko-KR" altLang="en-US" sz="1000" dirty="0"/>
                        <a:t>페인트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A1234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파랑도료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277983"/>
                  </a:ext>
                </a:extLst>
              </a:tr>
              <a:tr h="47815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84017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C834057-E3C0-1FAC-52D4-3BB8E1B13CD4}"/>
              </a:ext>
            </a:extLst>
          </p:cNvPr>
          <p:cNvSpPr txBox="1"/>
          <p:nvPr/>
        </p:nvSpPr>
        <p:spPr>
          <a:xfrm>
            <a:off x="2801923" y="2269344"/>
            <a:ext cx="227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재고 현황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754BBFF-6681-986B-C106-BBDCB2AF6C1B}"/>
              </a:ext>
            </a:extLst>
          </p:cNvPr>
          <p:cNvSpPr/>
          <p:nvPr/>
        </p:nvSpPr>
        <p:spPr>
          <a:xfrm>
            <a:off x="2905699" y="1895551"/>
            <a:ext cx="1245476" cy="22946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엑셀 다운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46EA2DC-64F3-04E9-58DF-19DF19C3EA0B}"/>
              </a:ext>
            </a:extLst>
          </p:cNvPr>
          <p:cNvSpPr/>
          <p:nvPr/>
        </p:nvSpPr>
        <p:spPr>
          <a:xfrm>
            <a:off x="2745847" y="185322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0991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8F817-B822-9F68-DFEA-7BC78DBAB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AA3ED75-AD5D-C3EE-A904-87271E984B85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871B5E-1FCB-4C0B-9529-05BD53430A0B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BC8D10-9326-FDD1-15E6-C96DAB391836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1CD010-5B35-6A9E-6D3C-FF825CD363E9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0371DB-B2FD-3BE4-734C-606B96B08A7A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76878F-F48F-32ED-6C62-B991EDFD9B1A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F29768-4903-7897-3D7B-E96DEAE94E89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버튼 영역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84DF04-15EC-89F3-84E0-8E277C0276C0}"/>
              </a:ext>
            </a:extLst>
          </p:cNvPr>
          <p:cNvSpPr txBox="1"/>
          <p:nvPr/>
        </p:nvSpPr>
        <p:spPr>
          <a:xfrm>
            <a:off x="2667699" y="513502"/>
            <a:ext cx="481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수주대상 품목 입출고관리 </a:t>
            </a:r>
            <a:r>
              <a:rPr lang="en-US" altLang="ko-KR" dirty="0"/>
              <a:t>&gt; </a:t>
            </a:r>
            <a:r>
              <a:rPr lang="ko-KR" altLang="en-US" dirty="0"/>
              <a:t>입고 등록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AB02D72-8818-5AF2-369D-14F445A09A0B}"/>
              </a:ext>
            </a:extLst>
          </p:cNvPr>
          <p:cNvSpPr/>
          <p:nvPr/>
        </p:nvSpPr>
        <p:spPr>
          <a:xfrm>
            <a:off x="9953192" y="1285296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EA5C07C-F3FC-A83F-FC29-4B698B2E0641}"/>
              </a:ext>
            </a:extLst>
          </p:cNvPr>
          <p:cNvSpPr/>
          <p:nvPr/>
        </p:nvSpPr>
        <p:spPr>
          <a:xfrm>
            <a:off x="8877621" y="128356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303F888-4737-5ABB-B5C4-511225300783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71E05B9-80A6-1E88-AA77-457B4FAD0B43}"/>
              </a:ext>
            </a:extLst>
          </p:cNvPr>
          <p:cNvSpPr/>
          <p:nvPr/>
        </p:nvSpPr>
        <p:spPr>
          <a:xfrm>
            <a:off x="9878409" y="118117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C0E2B83-BE1C-59A3-8E7F-59A5BC8A9182}"/>
              </a:ext>
            </a:extLst>
          </p:cNvPr>
          <p:cNvSpPr/>
          <p:nvPr/>
        </p:nvSpPr>
        <p:spPr>
          <a:xfrm>
            <a:off x="2957180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거래처명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0A36951-1ACF-D2BF-2D58-89ABD3D95696}"/>
              </a:ext>
            </a:extLst>
          </p:cNvPr>
          <p:cNvSpPr/>
          <p:nvPr/>
        </p:nvSpPr>
        <p:spPr>
          <a:xfrm>
            <a:off x="4053096" y="1288312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품목번호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0A89D34-1C22-BB53-A2FF-1CEAB3FBE3F1}"/>
              </a:ext>
            </a:extLst>
          </p:cNvPr>
          <p:cNvSpPr/>
          <p:nvPr/>
        </p:nvSpPr>
        <p:spPr>
          <a:xfrm>
            <a:off x="5147871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품목명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2C63195-0127-8CB0-D895-E010ECB9674B}"/>
              </a:ext>
            </a:extLst>
          </p:cNvPr>
          <p:cNvSpPr/>
          <p:nvPr/>
        </p:nvSpPr>
        <p:spPr>
          <a:xfrm>
            <a:off x="2905699" y="1895551"/>
            <a:ext cx="1245476" cy="22946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엑셀 다운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5DDB7AF-3C60-353F-59AE-29672F6EC8E9}"/>
              </a:ext>
            </a:extLst>
          </p:cNvPr>
          <p:cNvSpPr/>
          <p:nvPr/>
        </p:nvSpPr>
        <p:spPr>
          <a:xfrm>
            <a:off x="2745847" y="185322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F8EE729-CFA5-6574-C985-05BEB3428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356548"/>
              </p:ext>
            </p:extLst>
          </p:nvPr>
        </p:nvGraphicFramePr>
        <p:xfrm>
          <a:off x="2875791" y="2662328"/>
          <a:ext cx="80379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795">
                  <a:extLst>
                    <a:ext uri="{9D8B030D-6E8A-4147-A177-3AD203B41FA5}">
                      <a16:colId xmlns:a16="http://schemas.microsoft.com/office/drawing/2014/main" val="653896819"/>
                    </a:ext>
                  </a:extLst>
                </a:gridCol>
                <a:gridCol w="803795">
                  <a:extLst>
                    <a:ext uri="{9D8B030D-6E8A-4147-A177-3AD203B41FA5}">
                      <a16:colId xmlns:a16="http://schemas.microsoft.com/office/drawing/2014/main" val="3371790862"/>
                    </a:ext>
                  </a:extLst>
                </a:gridCol>
                <a:gridCol w="803795">
                  <a:extLst>
                    <a:ext uri="{9D8B030D-6E8A-4147-A177-3AD203B41FA5}">
                      <a16:colId xmlns:a16="http://schemas.microsoft.com/office/drawing/2014/main" val="4157737600"/>
                    </a:ext>
                  </a:extLst>
                </a:gridCol>
                <a:gridCol w="803795">
                  <a:extLst>
                    <a:ext uri="{9D8B030D-6E8A-4147-A177-3AD203B41FA5}">
                      <a16:colId xmlns:a16="http://schemas.microsoft.com/office/drawing/2014/main" val="3007620936"/>
                    </a:ext>
                  </a:extLst>
                </a:gridCol>
                <a:gridCol w="803795">
                  <a:extLst>
                    <a:ext uri="{9D8B030D-6E8A-4147-A177-3AD203B41FA5}">
                      <a16:colId xmlns:a16="http://schemas.microsoft.com/office/drawing/2014/main" val="4276831929"/>
                    </a:ext>
                  </a:extLst>
                </a:gridCol>
                <a:gridCol w="803795">
                  <a:extLst>
                    <a:ext uri="{9D8B030D-6E8A-4147-A177-3AD203B41FA5}">
                      <a16:colId xmlns:a16="http://schemas.microsoft.com/office/drawing/2014/main" val="1234461516"/>
                    </a:ext>
                  </a:extLst>
                </a:gridCol>
                <a:gridCol w="803795">
                  <a:extLst>
                    <a:ext uri="{9D8B030D-6E8A-4147-A177-3AD203B41FA5}">
                      <a16:colId xmlns:a16="http://schemas.microsoft.com/office/drawing/2014/main" val="673413111"/>
                    </a:ext>
                  </a:extLst>
                </a:gridCol>
                <a:gridCol w="803795">
                  <a:extLst>
                    <a:ext uri="{9D8B030D-6E8A-4147-A177-3AD203B41FA5}">
                      <a16:colId xmlns:a16="http://schemas.microsoft.com/office/drawing/2014/main" val="2816001546"/>
                    </a:ext>
                  </a:extLst>
                </a:gridCol>
                <a:gridCol w="803795">
                  <a:extLst>
                    <a:ext uri="{9D8B030D-6E8A-4147-A177-3AD203B41FA5}">
                      <a16:colId xmlns:a16="http://schemas.microsoft.com/office/drawing/2014/main" val="337324710"/>
                    </a:ext>
                  </a:extLst>
                </a:gridCol>
                <a:gridCol w="803795">
                  <a:extLst>
                    <a:ext uri="{9D8B030D-6E8A-4147-A177-3AD203B41FA5}">
                      <a16:colId xmlns:a16="http://schemas.microsoft.com/office/drawing/2014/main" val="81993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도장방식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입고수량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입고일자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39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P001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완성체</a:t>
                      </a:r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방산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액체도장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3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</a:t>
                      </a:r>
                      <a:r>
                        <a:rPr lang="ko-KR" altLang="en-US" sz="1000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P002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완성체</a:t>
                      </a:r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분체도장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07306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F4845F0-35A2-867C-1217-FD5A96EC1DBE}"/>
              </a:ext>
            </a:extLst>
          </p:cNvPr>
          <p:cNvSpPr txBox="1"/>
          <p:nvPr/>
        </p:nvSpPr>
        <p:spPr>
          <a:xfrm>
            <a:off x="2801923" y="2292996"/>
            <a:ext cx="315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수주대상품목 입고 등록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546E286-5698-F462-3ACF-5B63E14D0C29}"/>
              </a:ext>
            </a:extLst>
          </p:cNvPr>
          <p:cNvSpPr/>
          <p:nvPr/>
        </p:nvSpPr>
        <p:spPr>
          <a:xfrm>
            <a:off x="10168868" y="3130699"/>
            <a:ext cx="691179" cy="16259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입고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19BD886-B8A0-4A30-7D08-3010BD07725C}"/>
              </a:ext>
            </a:extLst>
          </p:cNvPr>
          <p:cNvSpPr/>
          <p:nvPr/>
        </p:nvSpPr>
        <p:spPr>
          <a:xfrm>
            <a:off x="10646043" y="288439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7E55F77-A69A-CF5B-A904-B0689A505F16}"/>
              </a:ext>
            </a:extLst>
          </p:cNvPr>
          <p:cNvSpPr/>
          <p:nvPr/>
        </p:nvSpPr>
        <p:spPr>
          <a:xfrm>
            <a:off x="8540374" y="3080780"/>
            <a:ext cx="713421" cy="262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EFCC9F6-9EAA-9D9D-B545-AE93FAF7042A}"/>
              </a:ext>
            </a:extLst>
          </p:cNvPr>
          <p:cNvSpPr/>
          <p:nvPr/>
        </p:nvSpPr>
        <p:spPr>
          <a:xfrm>
            <a:off x="9354621" y="3087374"/>
            <a:ext cx="713421" cy="262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yy.mm.dd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8FE3A91-3163-36B1-B213-3B2CA13E4DF0}"/>
              </a:ext>
            </a:extLst>
          </p:cNvPr>
          <p:cNvSpPr/>
          <p:nvPr/>
        </p:nvSpPr>
        <p:spPr>
          <a:xfrm>
            <a:off x="5837792" y="2351227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EFD80EA-7472-EA9E-97B2-BBF9B12FEA8C}"/>
              </a:ext>
            </a:extLst>
          </p:cNvPr>
          <p:cNvSpPr/>
          <p:nvPr/>
        </p:nvSpPr>
        <p:spPr>
          <a:xfrm>
            <a:off x="5271400" y="2616085"/>
            <a:ext cx="815989" cy="1262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DAF535-088E-F65A-E21D-8F21A1C0CE32}"/>
              </a:ext>
            </a:extLst>
          </p:cNvPr>
          <p:cNvSpPr txBox="1"/>
          <p:nvPr/>
        </p:nvSpPr>
        <p:spPr>
          <a:xfrm>
            <a:off x="6056998" y="2308308"/>
            <a:ext cx="2610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품목명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상세화면 조회</a:t>
            </a:r>
          </a:p>
        </p:txBody>
      </p:sp>
    </p:spTree>
    <p:extLst>
      <p:ext uri="{BB962C8B-B14F-4D97-AF65-F5344CB8AC3E}">
        <p14:creationId xmlns:p14="http://schemas.microsoft.com/office/powerpoint/2010/main" val="2734845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C7046-6ACB-161D-4BBA-521B824E0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9D2DB73-1DA5-5B69-9B79-8D73236DB494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F7670C-2DA5-A4CA-5B59-AD10FEE54253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3AA788-F57C-254A-DA06-19E8C7C1040C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0FCA92-FB1E-7D59-3896-050A3289743B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A400B7-0EFF-E94C-AFEF-8485704FE30D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5904C6-02D9-00F7-2A92-F53746100856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3D9582-1EBF-4106-DCF1-B96772E8D2A8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버튼 영역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D32DAD-6B33-372A-6417-BAB61980C3AC}"/>
              </a:ext>
            </a:extLst>
          </p:cNvPr>
          <p:cNvSpPr txBox="1"/>
          <p:nvPr/>
        </p:nvSpPr>
        <p:spPr>
          <a:xfrm>
            <a:off x="2667699" y="513502"/>
            <a:ext cx="481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수주대상 품목 입출고관리 </a:t>
            </a:r>
            <a:r>
              <a:rPr lang="en-US" altLang="ko-KR" dirty="0"/>
              <a:t>&gt; </a:t>
            </a:r>
            <a:r>
              <a:rPr lang="ko-KR" altLang="en-US" dirty="0"/>
              <a:t>입고 현황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3B39DF9-C977-D2AA-4F39-35A855F76C39}"/>
              </a:ext>
            </a:extLst>
          </p:cNvPr>
          <p:cNvSpPr/>
          <p:nvPr/>
        </p:nvSpPr>
        <p:spPr>
          <a:xfrm>
            <a:off x="9953192" y="1285296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319A094-FA38-6945-1F8B-CE406A82A4FE}"/>
              </a:ext>
            </a:extLst>
          </p:cNvPr>
          <p:cNvSpPr/>
          <p:nvPr/>
        </p:nvSpPr>
        <p:spPr>
          <a:xfrm>
            <a:off x="8877621" y="128356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F1A9DB7-E2A7-20DE-D58C-58E5F36AB621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DA13FDC-AD64-22E7-8C54-0F4BC6460C3B}"/>
              </a:ext>
            </a:extLst>
          </p:cNvPr>
          <p:cNvSpPr/>
          <p:nvPr/>
        </p:nvSpPr>
        <p:spPr>
          <a:xfrm>
            <a:off x="9878409" y="118117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1EADFEE-13AC-B1A7-9EF4-51C4A44D8F6E}"/>
              </a:ext>
            </a:extLst>
          </p:cNvPr>
          <p:cNvSpPr/>
          <p:nvPr/>
        </p:nvSpPr>
        <p:spPr>
          <a:xfrm>
            <a:off x="2957180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거래처명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90CCC2B-C2FC-0268-CB47-5FD381B82959}"/>
              </a:ext>
            </a:extLst>
          </p:cNvPr>
          <p:cNvSpPr/>
          <p:nvPr/>
        </p:nvSpPr>
        <p:spPr>
          <a:xfrm>
            <a:off x="4053096" y="1288312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품목번호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5660EFB-9A50-2BF8-78D1-EAF59ABA26CA}"/>
              </a:ext>
            </a:extLst>
          </p:cNvPr>
          <p:cNvSpPr/>
          <p:nvPr/>
        </p:nvSpPr>
        <p:spPr>
          <a:xfrm>
            <a:off x="5147871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품목명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1EE3B22-57D0-D16D-ED63-40C0EB64D0FE}"/>
              </a:ext>
            </a:extLst>
          </p:cNvPr>
          <p:cNvSpPr/>
          <p:nvPr/>
        </p:nvSpPr>
        <p:spPr>
          <a:xfrm>
            <a:off x="2905699" y="1895551"/>
            <a:ext cx="1245476" cy="22946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엑셀 다운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187608B-5BBF-5A83-0895-A91255B12949}"/>
              </a:ext>
            </a:extLst>
          </p:cNvPr>
          <p:cNvSpPr/>
          <p:nvPr/>
        </p:nvSpPr>
        <p:spPr>
          <a:xfrm>
            <a:off x="2745847" y="185322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B139FECC-0856-A7FD-E3FA-7F141B4CE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815002"/>
              </p:ext>
            </p:extLst>
          </p:nvPr>
        </p:nvGraphicFramePr>
        <p:xfrm>
          <a:off x="2875791" y="2662328"/>
          <a:ext cx="7315198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653896819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371790862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4157737600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007620936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4276831929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234461516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816001546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37324710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81993743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23636571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169593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lot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도장방식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입고수량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입고일자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39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LOT-yyyyMMdd-001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P001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완성체</a:t>
                      </a:r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방산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액체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25.10.02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3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</a:t>
                      </a:r>
                      <a:r>
                        <a:rPr lang="ko-KR" altLang="en-US" sz="1000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P002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완성체</a:t>
                      </a:r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분체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07306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8E2444F-6EB4-9418-7AAB-D589B6B7E8E7}"/>
              </a:ext>
            </a:extLst>
          </p:cNvPr>
          <p:cNvSpPr txBox="1"/>
          <p:nvPr/>
        </p:nvSpPr>
        <p:spPr>
          <a:xfrm>
            <a:off x="2801923" y="2292996"/>
            <a:ext cx="315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수주대상품목 입고 이력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AFBCB91-34E8-153B-27CC-67789D66D36F}"/>
              </a:ext>
            </a:extLst>
          </p:cNvPr>
          <p:cNvSpPr/>
          <p:nvPr/>
        </p:nvSpPr>
        <p:spPr>
          <a:xfrm>
            <a:off x="2881162" y="3998891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80664CD-169C-BE10-F320-91095F4317A0}"/>
              </a:ext>
            </a:extLst>
          </p:cNvPr>
          <p:cNvSpPr/>
          <p:nvPr/>
        </p:nvSpPr>
        <p:spPr>
          <a:xfrm>
            <a:off x="2817810" y="2624272"/>
            <a:ext cx="815989" cy="1262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16F3D9-71CB-7D13-A518-F1DAF52BCBF7}"/>
              </a:ext>
            </a:extLst>
          </p:cNvPr>
          <p:cNvSpPr txBox="1"/>
          <p:nvPr/>
        </p:nvSpPr>
        <p:spPr>
          <a:xfrm>
            <a:off x="3151792" y="4014203"/>
            <a:ext cx="37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Lot</a:t>
            </a:r>
            <a:r>
              <a:rPr lang="ko-KR" altLang="en-US" sz="1400" dirty="0"/>
              <a:t>번호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공정 진행현황화면 조회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1A59293-9D6B-962D-07C5-D74786C13FF8}"/>
              </a:ext>
            </a:extLst>
          </p:cNvPr>
          <p:cNvSpPr/>
          <p:nvPr/>
        </p:nvSpPr>
        <p:spPr>
          <a:xfrm>
            <a:off x="6206654" y="129440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LOT</a:t>
            </a:r>
            <a:r>
              <a:rPr lang="ko-KR" altLang="en-US" sz="1400" dirty="0"/>
              <a:t>번호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86D36EC-8F14-6592-9430-F888699F457B}"/>
              </a:ext>
            </a:extLst>
          </p:cNvPr>
          <p:cNvSpPr/>
          <p:nvPr/>
        </p:nvSpPr>
        <p:spPr>
          <a:xfrm>
            <a:off x="7254663" y="1304323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입고일자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15EBE1F-D09B-F9DE-2F34-68A760B2BE64}"/>
              </a:ext>
            </a:extLst>
          </p:cNvPr>
          <p:cNvSpPr/>
          <p:nvPr/>
        </p:nvSpPr>
        <p:spPr>
          <a:xfrm>
            <a:off x="8254562" y="3105391"/>
            <a:ext cx="516864" cy="2086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F36AA13-17E6-9646-2A5D-E2CC4922E72F}"/>
              </a:ext>
            </a:extLst>
          </p:cNvPr>
          <p:cNvSpPr/>
          <p:nvPr/>
        </p:nvSpPr>
        <p:spPr>
          <a:xfrm>
            <a:off x="8919751" y="3109089"/>
            <a:ext cx="563675" cy="2086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C5471F0-9748-277C-0D22-E56897D8D716}"/>
              </a:ext>
            </a:extLst>
          </p:cNvPr>
          <p:cNvSpPr/>
          <p:nvPr/>
        </p:nvSpPr>
        <p:spPr>
          <a:xfrm>
            <a:off x="8139542" y="2898341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B810825-C5A4-EC9D-AA20-3E13FF9FB981}"/>
              </a:ext>
            </a:extLst>
          </p:cNvPr>
          <p:cNvSpPr/>
          <p:nvPr/>
        </p:nvSpPr>
        <p:spPr>
          <a:xfrm>
            <a:off x="8804731" y="2888377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A5D70CD-14A2-F8BF-EAB6-2BE34A010273}"/>
              </a:ext>
            </a:extLst>
          </p:cNvPr>
          <p:cNvSpPr/>
          <p:nvPr/>
        </p:nvSpPr>
        <p:spPr>
          <a:xfrm>
            <a:off x="9571727" y="3105391"/>
            <a:ext cx="950024" cy="2086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작업지시서</a:t>
            </a:r>
            <a:endParaRPr lang="ko-KR" altLang="en-US" sz="10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E88D6F1-8A5F-2059-0CFF-C1918298100A}"/>
              </a:ext>
            </a:extLst>
          </p:cNvPr>
          <p:cNvSpPr/>
          <p:nvPr/>
        </p:nvSpPr>
        <p:spPr>
          <a:xfrm>
            <a:off x="9456707" y="288467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7244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DB9FB-A74B-047A-C183-1F32E4258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7608BAD-8452-29D3-EECD-43970A34BC8A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33CCBE-4B49-3704-C28F-8588C2590D13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7A2E54-2A39-C036-4189-F58A3822E8BB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554529-2218-E6BB-CD28-1627E4073AD8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A023A4-AABC-CE8B-0E8A-11CFB16132D9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E169C2-DF88-4C96-A876-304A8F3E2F03}"/>
              </a:ext>
            </a:extLst>
          </p:cNvPr>
          <p:cNvSpPr/>
          <p:nvPr/>
        </p:nvSpPr>
        <p:spPr>
          <a:xfrm>
            <a:off x="2791436" y="1140903"/>
            <a:ext cx="8296712" cy="515083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F0FC06-CFC9-010D-9B90-7A9A139CA01E}"/>
              </a:ext>
            </a:extLst>
          </p:cNvPr>
          <p:cNvSpPr txBox="1"/>
          <p:nvPr/>
        </p:nvSpPr>
        <p:spPr>
          <a:xfrm>
            <a:off x="2667699" y="513502"/>
            <a:ext cx="4813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수주대상 품목 입출고관리 </a:t>
            </a:r>
            <a:r>
              <a:rPr lang="en-US" altLang="ko-KR" dirty="0"/>
              <a:t>&gt; </a:t>
            </a:r>
            <a:r>
              <a:rPr lang="ko-KR" altLang="en-US" dirty="0"/>
              <a:t>작업지시서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B8E937E-EA2C-F97F-1D06-D41B6D6C56F4}"/>
              </a:ext>
            </a:extLst>
          </p:cNvPr>
          <p:cNvSpPr/>
          <p:nvPr/>
        </p:nvSpPr>
        <p:spPr>
          <a:xfrm>
            <a:off x="8794619" y="580384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1A45A7-B88A-5263-8F61-12D22066C6FD}"/>
              </a:ext>
            </a:extLst>
          </p:cNvPr>
          <p:cNvSpPr txBox="1"/>
          <p:nvPr/>
        </p:nvSpPr>
        <p:spPr>
          <a:xfrm>
            <a:off x="2801923" y="1313900"/>
            <a:ext cx="213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작업지시서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3F33745-9E6C-EEA2-75F8-BA33C51A08BB}"/>
              </a:ext>
            </a:extLst>
          </p:cNvPr>
          <p:cNvSpPr/>
          <p:nvPr/>
        </p:nvSpPr>
        <p:spPr>
          <a:xfrm>
            <a:off x="7645840" y="1462871"/>
            <a:ext cx="2774782" cy="1550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5ECA30-E177-2024-19D4-A7A762F837EF}"/>
              </a:ext>
            </a:extLst>
          </p:cNvPr>
          <p:cNvSpPr/>
          <p:nvPr/>
        </p:nvSpPr>
        <p:spPr>
          <a:xfrm>
            <a:off x="3076214" y="1689669"/>
            <a:ext cx="1269124" cy="2381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LOT </a:t>
            </a:r>
            <a:r>
              <a:rPr lang="ko-KR" altLang="en-US" dirty="0"/>
              <a:t>번호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DD09C9-A08E-EEB4-F6CF-99767A6D2803}"/>
              </a:ext>
            </a:extLst>
          </p:cNvPr>
          <p:cNvSpPr/>
          <p:nvPr/>
        </p:nvSpPr>
        <p:spPr>
          <a:xfrm>
            <a:off x="3076214" y="1999788"/>
            <a:ext cx="1269124" cy="2381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품목명 </a:t>
            </a:r>
            <a:r>
              <a:rPr lang="en-US" altLang="ko-KR" sz="1200" dirty="0"/>
              <a:t>: </a:t>
            </a:r>
            <a:r>
              <a:rPr lang="ko-KR" altLang="en-US" sz="1200" dirty="0"/>
              <a:t>제품</a:t>
            </a:r>
            <a:r>
              <a:rPr lang="en-US" altLang="ko-KR" sz="1200" dirty="0"/>
              <a:t>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1BFB28-0904-01E4-D77A-0A3A9DF0BAEE}"/>
              </a:ext>
            </a:extLst>
          </p:cNvPr>
          <p:cNvSpPr/>
          <p:nvPr/>
        </p:nvSpPr>
        <p:spPr>
          <a:xfrm>
            <a:off x="3076214" y="2327355"/>
            <a:ext cx="1269124" cy="2381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규격 </a:t>
            </a:r>
            <a:r>
              <a:rPr lang="en-US" altLang="ko-KR" sz="1200" dirty="0"/>
              <a:t>: 100EA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5BC20204-F5BD-F433-7049-9A98E2E9A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99670"/>
              </p:ext>
            </p:extLst>
          </p:nvPr>
        </p:nvGraphicFramePr>
        <p:xfrm>
          <a:off x="2985732" y="3511508"/>
          <a:ext cx="7834061" cy="116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011">
                  <a:extLst>
                    <a:ext uri="{9D8B030D-6E8A-4147-A177-3AD203B41FA5}">
                      <a16:colId xmlns:a16="http://schemas.microsoft.com/office/drawing/2014/main" val="1183744118"/>
                    </a:ext>
                  </a:extLst>
                </a:gridCol>
                <a:gridCol w="1402746">
                  <a:extLst>
                    <a:ext uri="{9D8B030D-6E8A-4147-A177-3AD203B41FA5}">
                      <a16:colId xmlns:a16="http://schemas.microsoft.com/office/drawing/2014/main" val="2203993221"/>
                    </a:ext>
                  </a:extLst>
                </a:gridCol>
                <a:gridCol w="1992623">
                  <a:extLst>
                    <a:ext uri="{9D8B030D-6E8A-4147-A177-3AD203B41FA5}">
                      <a16:colId xmlns:a16="http://schemas.microsoft.com/office/drawing/2014/main" val="2126245462"/>
                    </a:ext>
                  </a:extLst>
                </a:gridCol>
                <a:gridCol w="1780868">
                  <a:extLst>
                    <a:ext uri="{9D8B030D-6E8A-4147-A177-3AD203B41FA5}">
                      <a16:colId xmlns:a16="http://schemas.microsoft.com/office/drawing/2014/main" val="1911220606"/>
                    </a:ext>
                  </a:extLst>
                </a:gridCol>
                <a:gridCol w="1566813">
                  <a:extLst>
                    <a:ext uri="{9D8B030D-6E8A-4147-A177-3AD203B41FA5}">
                      <a16:colId xmlns:a16="http://schemas.microsoft.com/office/drawing/2014/main" val="4105180633"/>
                    </a:ext>
                  </a:extLst>
                </a:gridCol>
              </a:tblGrid>
              <a:tr h="3680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공정명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873738"/>
                  </a:ext>
                </a:extLst>
              </a:tr>
              <a:tr h="301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수입검사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277983"/>
                  </a:ext>
                </a:extLst>
              </a:tr>
              <a:tr h="2492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액체도장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840170"/>
                  </a:ext>
                </a:extLst>
              </a:tr>
              <a:tr h="2492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포장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921134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DB489847-7C11-75A7-2F52-6C0B91CC336A}"/>
              </a:ext>
            </a:extLst>
          </p:cNvPr>
          <p:cNvSpPr/>
          <p:nvPr/>
        </p:nvSpPr>
        <p:spPr>
          <a:xfrm>
            <a:off x="2985732" y="3063986"/>
            <a:ext cx="2828749" cy="3325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라우팅 정보</a:t>
            </a:r>
            <a:endParaRPr lang="en-US" altLang="ko-KR" sz="16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61C5CA2-97EC-B4A5-93C7-FEA2EC0FDC66}"/>
              </a:ext>
            </a:extLst>
          </p:cNvPr>
          <p:cNvSpPr/>
          <p:nvPr/>
        </p:nvSpPr>
        <p:spPr>
          <a:xfrm>
            <a:off x="9117166" y="5805022"/>
            <a:ext cx="746575" cy="3042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출력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665091A-C39A-8F64-C011-9817B7BE532F}"/>
              </a:ext>
            </a:extLst>
          </p:cNvPr>
          <p:cNvSpPr/>
          <p:nvPr/>
        </p:nvSpPr>
        <p:spPr>
          <a:xfrm>
            <a:off x="9915658" y="580384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3F8411E-72FB-A2FB-9E39-F5ED5227BD2F}"/>
              </a:ext>
            </a:extLst>
          </p:cNvPr>
          <p:cNvSpPr/>
          <p:nvPr/>
        </p:nvSpPr>
        <p:spPr>
          <a:xfrm>
            <a:off x="10238205" y="5805022"/>
            <a:ext cx="746575" cy="3042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닫기</a:t>
            </a:r>
          </a:p>
        </p:txBody>
      </p:sp>
    </p:spTree>
    <p:extLst>
      <p:ext uri="{BB962C8B-B14F-4D97-AF65-F5344CB8AC3E}">
        <p14:creationId xmlns:p14="http://schemas.microsoft.com/office/powerpoint/2010/main" val="291278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55422-57FB-D8F1-A839-D600E141B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6E6ABA-0CB4-CD3E-3FD3-57A136753DBC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EDCA54-1827-1F34-F995-2EAB5E46C027}"/>
              </a:ext>
            </a:extLst>
          </p:cNvPr>
          <p:cNvSpPr/>
          <p:nvPr/>
        </p:nvSpPr>
        <p:spPr>
          <a:xfrm>
            <a:off x="855677" y="482367"/>
            <a:ext cx="10356209" cy="109056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 영역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C3A04F-631E-5C28-909A-9AEC0AD0D7A7}"/>
              </a:ext>
            </a:extLst>
          </p:cNvPr>
          <p:cNvSpPr/>
          <p:nvPr/>
        </p:nvSpPr>
        <p:spPr>
          <a:xfrm>
            <a:off x="865094" y="1651891"/>
            <a:ext cx="1698771" cy="474397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EFC546-6FD3-1884-8FB2-0B3ACDA0F4C7}"/>
              </a:ext>
            </a:extLst>
          </p:cNvPr>
          <p:cNvSpPr/>
          <p:nvPr/>
        </p:nvSpPr>
        <p:spPr>
          <a:xfrm>
            <a:off x="2667699" y="1651891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665821-FB5D-309E-F78F-F92035F2EF74}"/>
              </a:ext>
            </a:extLst>
          </p:cNvPr>
          <p:cNvSpPr/>
          <p:nvPr/>
        </p:nvSpPr>
        <p:spPr>
          <a:xfrm>
            <a:off x="2667699" y="2151776"/>
            <a:ext cx="8544187" cy="422385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D0736D-E7BC-F6AA-BA61-53EE5CB99386}"/>
              </a:ext>
            </a:extLst>
          </p:cNvPr>
          <p:cNvSpPr/>
          <p:nvPr/>
        </p:nvSpPr>
        <p:spPr>
          <a:xfrm>
            <a:off x="922789" y="557868"/>
            <a:ext cx="1641076" cy="9311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회사로고</a:t>
            </a:r>
          </a:p>
        </p:txBody>
      </p:sp>
    </p:spTree>
    <p:extLst>
      <p:ext uri="{BB962C8B-B14F-4D97-AF65-F5344CB8AC3E}">
        <p14:creationId xmlns:p14="http://schemas.microsoft.com/office/powerpoint/2010/main" val="181657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B7AF8-0CE8-6D48-7B4F-1D6FCAE0D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389506-6987-A1E6-3695-8EB4BA883516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73B-0F7B-A79E-29D8-DD8E2BBE8AFB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908773-715F-DF82-7E6B-A3E830E9B839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7FE0E2-2238-1A84-AFB5-491516080760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B0E796-6B84-5E71-1CD5-F2DB903A66DB}"/>
              </a:ext>
            </a:extLst>
          </p:cNvPr>
          <p:cNvSpPr/>
          <p:nvPr/>
        </p:nvSpPr>
        <p:spPr>
          <a:xfrm>
            <a:off x="2801923" y="1087822"/>
            <a:ext cx="8296712" cy="52039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EB30DF7-DF7D-B2D9-4BE2-489A5691AEC8}"/>
              </a:ext>
            </a:extLst>
          </p:cNvPr>
          <p:cNvSpPr/>
          <p:nvPr/>
        </p:nvSpPr>
        <p:spPr>
          <a:xfrm>
            <a:off x="3097924" y="1332186"/>
            <a:ext cx="2687955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Lot</a:t>
            </a:r>
            <a:r>
              <a:rPr lang="ko-KR" altLang="en-US" dirty="0"/>
              <a:t>번호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085E71-F82E-89A7-2D24-02773CC02EC7}"/>
              </a:ext>
            </a:extLst>
          </p:cNvPr>
          <p:cNvSpPr/>
          <p:nvPr/>
        </p:nvSpPr>
        <p:spPr>
          <a:xfrm>
            <a:off x="3097926" y="1746029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거래처명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E0E0CAA-C09B-5C3F-5681-7AAA640C4F55}"/>
              </a:ext>
            </a:extLst>
          </p:cNvPr>
          <p:cNvSpPr/>
          <p:nvPr/>
        </p:nvSpPr>
        <p:spPr>
          <a:xfrm>
            <a:off x="5935586" y="1746028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품목번호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309A8DC-B3DB-6351-0A7B-B6C490303806}"/>
              </a:ext>
            </a:extLst>
          </p:cNvPr>
          <p:cNvSpPr/>
          <p:nvPr/>
        </p:nvSpPr>
        <p:spPr>
          <a:xfrm>
            <a:off x="9941585" y="1245474"/>
            <a:ext cx="928739" cy="42567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닫기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627224-FDFB-DB12-65B7-D986DCEA78A9}"/>
              </a:ext>
            </a:extLst>
          </p:cNvPr>
          <p:cNvSpPr/>
          <p:nvPr/>
        </p:nvSpPr>
        <p:spPr>
          <a:xfrm>
            <a:off x="4516756" y="1746029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품목명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8FDEF0D3-EC5D-A306-5A78-70E7F1E0F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302174"/>
              </p:ext>
            </p:extLst>
          </p:nvPr>
        </p:nvGraphicFramePr>
        <p:xfrm>
          <a:off x="2866099" y="3032838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947202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81860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813507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781953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68957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라우팅명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시작시간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완료시간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45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수입검사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Lc01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25.10.10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10:00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21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액체도장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lc02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707998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34D9601-4AA2-EF8C-00FF-0C852D1FA414}"/>
              </a:ext>
            </a:extLst>
          </p:cNvPr>
          <p:cNvSpPr txBox="1"/>
          <p:nvPr/>
        </p:nvSpPr>
        <p:spPr>
          <a:xfrm>
            <a:off x="2847759" y="2663505"/>
            <a:ext cx="378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공정 진행현황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ED7D03D-438D-7CA2-00F0-092845E2A5C4}"/>
              </a:ext>
            </a:extLst>
          </p:cNvPr>
          <p:cNvSpPr/>
          <p:nvPr/>
        </p:nvSpPr>
        <p:spPr>
          <a:xfrm>
            <a:off x="9613235" y="3616160"/>
            <a:ext cx="1025112" cy="2460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B4A89EB-D400-8F9B-6A88-741BF0DEF775}"/>
              </a:ext>
            </a:extLst>
          </p:cNvPr>
          <p:cNvSpPr/>
          <p:nvPr/>
        </p:nvSpPr>
        <p:spPr>
          <a:xfrm>
            <a:off x="7952601" y="4087507"/>
            <a:ext cx="1025112" cy="2460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68EF6BB-C202-5467-580F-82B352731E5C}"/>
              </a:ext>
            </a:extLst>
          </p:cNvPr>
          <p:cNvSpPr/>
          <p:nvPr/>
        </p:nvSpPr>
        <p:spPr>
          <a:xfrm>
            <a:off x="9619038" y="1255364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FC660D6-6374-0933-D990-FAD9C69F22E4}"/>
              </a:ext>
            </a:extLst>
          </p:cNvPr>
          <p:cNvSpPr/>
          <p:nvPr/>
        </p:nvSpPr>
        <p:spPr>
          <a:xfrm>
            <a:off x="7672801" y="396421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CCFACDD-0CC7-F994-80F8-5C9D71155CBA}"/>
              </a:ext>
            </a:extLst>
          </p:cNvPr>
          <p:cNvSpPr/>
          <p:nvPr/>
        </p:nvSpPr>
        <p:spPr>
          <a:xfrm>
            <a:off x="9333435" y="3561714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2967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70CFD-5308-D8FB-9CDA-17FCAC878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28AFFCC-9423-0F39-62EA-1D87E1DBCD95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990735-5245-6EA5-00BD-5AA142A794D8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404EE2-C907-3A3A-7BF5-3777E33DD8AA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4A738C-E69B-E5A9-B729-DDD5A96260C5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1F4525-454F-205A-34D2-6C5BEC58850B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7F921A-2B8C-CBC0-FDAC-B08CCA7B3A9A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6FA3EA-278E-2CF1-37EA-6C250A6821EB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버튼 영역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57663-9A24-09C2-6870-1E7FB283A2BA}"/>
              </a:ext>
            </a:extLst>
          </p:cNvPr>
          <p:cNvSpPr txBox="1"/>
          <p:nvPr/>
        </p:nvSpPr>
        <p:spPr>
          <a:xfrm>
            <a:off x="2667699" y="513502"/>
            <a:ext cx="481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수주대상 품목 입출고관리 </a:t>
            </a:r>
            <a:r>
              <a:rPr lang="en-US" altLang="ko-KR" dirty="0"/>
              <a:t>&gt; </a:t>
            </a:r>
            <a:r>
              <a:rPr lang="ko-KR" altLang="en-US" dirty="0"/>
              <a:t>출고 등록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479F902-8728-EFF7-099D-D2B82D9C8084}"/>
              </a:ext>
            </a:extLst>
          </p:cNvPr>
          <p:cNvSpPr/>
          <p:nvPr/>
        </p:nvSpPr>
        <p:spPr>
          <a:xfrm>
            <a:off x="9953192" y="1285296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F49862D-128A-55DE-14E3-F384FCBFF117}"/>
              </a:ext>
            </a:extLst>
          </p:cNvPr>
          <p:cNvSpPr/>
          <p:nvPr/>
        </p:nvSpPr>
        <p:spPr>
          <a:xfrm>
            <a:off x="8877621" y="128356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CA65297-F1DD-EA90-7793-995B16F76E8F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E43B4E0-7D28-6773-1F17-8E4BE8BCB61C}"/>
              </a:ext>
            </a:extLst>
          </p:cNvPr>
          <p:cNvSpPr/>
          <p:nvPr/>
        </p:nvSpPr>
        <p:spPr>
          <a:xfrm>
            <a:off x="9878409" y="118117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E696AC5-DC10-B889-AFE6-8A4E7084240E}"/>
              </a:ext>
            </a:extLst>
          </p:cNvPr>
          <p:cNvSpPr/>
          <p:nvPr/>
        </p:nvSpPr>
        <p:spPr>
          <a:xfrm>
            <a:off x="2957180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거래처명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7C17E2F-37C7-0E7E-AB4C-8DB24C3782CC}"/>
              </a:ext>
            </a:extLst>
          </p:cNvPr>
          <p:cNvSpPr/>
          <p:nvPr/>
        </p:nvSpPr>
        <p:spPr>
          <a:xfrm>
            <a:off x="4053096" y="1288312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품목번호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8D29A18-F975-6EFC-5CF6-F292F1ED66D3}"/>
              </a:ext>
            </a:extLst>
          </p:cNvPr>
          <p:cNvSpPr/>
          <p:nvPr/>
        </p:nvSpPr>
        <p:spPr>
          <a:xfrm>
            <a:off x="5147871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품목명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759D7F-48CF-842B-4D18-98A00C8DDF5B}"/>
              </a:ext>
            </a:extLst>
          </p:cNvPr>
          <p:cNvSpPr/>
          <p:nvPr/>
        </p:nvSpPr>
        <p:spPr>
          <a:xfrm>
            <a:off x="2905699" y="1895551"/>
            <a:ext cx="1245476" cy="22946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엑셀 다운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EA634A7-24EF-35B0-07B0-7B0145B379F0}"/>
              </a:ext>
            </a:extLst>
          </p:cNvPr>
          <p:cNvSpPr/>
          <p:nvPr/>
        </p:nvSpPr>
        <p:spPr>
          <a:xfrm>
            <a:off x="2745847" y="185322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3DBC01C-6C8B-7E4D-108A-DA9FB61BC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913495"/>
              </p:ext>
            </p:extLst>
          </p:nvPr>
        </p:nvGraphicFramePr>
        <p:xfrm>
          <a:off x="2875791" y="2662328"/>
          <a:ext cx="803795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723">
                  <a:extLst>
                    <a:ext uri="{9D8B030D-6E8A-4147-A177-3AD203B41FA5}">
                      <a16:colId xmlns:a16="http://schemas.microsoft.com/office/drawing/2014/main" val="653896819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3371790862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4157737600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3007620936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4276831929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1234461516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673413111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2816001546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337324710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81993743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3793014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lot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도장방식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입고일자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입고수량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출고일자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출고수량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39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P001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완성체</a:t>
                      </a:r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방산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액체도장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25.10.02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3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</a:t>
                      </a:r>
                      <a:r>
                        <a:rPr lang="ko-KR" altLang="en-US" sz="1000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P002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완성체</a:t>
                      </a:r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분체도장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07306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47C4C0C-FE7F-52B9-3D3F-110AA069B333}"/>
              </a:ext>
            </a:extLst>
          </p:cNvPr>
          <p:cNvSpPr txBox="1"/>
          <p:nvPr/>
        </p:nvSpPr>
        <p:spPr>
          <a:xfrm>
            <a:off x="2801923" y="2292996"/>
            <a:ext cx="315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수주대상품목 출고 등록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D92DCF1-1B4D-77BE-8281-9F69A46AE6F9}"/>
              </a:ext>
            </a:extLst>
          </p:cNvPr>
          <p:cNvSpPr/>
          <p:nvPr/>
        </p:nvSpPr>
        <p:spPr>
          <a:xfrm>
            <a:off x="10205472" y="3080780"/>
            <a:ext cx="676818" cy="24630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출고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D752B55-145F-6823-7015-45482577B483}"/>
              </a:ext>
            </a:extLst>
          </p:cNvPr>
          <p:cNvSpPr/>
          <p:nvPr/>
        </p:nvSpPr>
        <p:spPr>
          <a:xfrm>
            <a:off x="10646043" y="288439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3E63B71-D23A-D2F7-34BC-5166702C6458}"/>
              </a:ext>
            </a:extLst>
          </p:cNvPr>
          <p:cNvSpPr/>
          <p:nvPr/>
        </p:nvSpPr>
        <p:spPr>
          <a:xfrm>
            <a:off x="9460597" y="3080780"/>
            <a:ext cx="713421" cy="262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AC6B295-ED6F-35B6-A0F6-8C2377EA32B8}"/>
              </a:ext>
            </a:extLst>
          </p:cNvPr>
          <p:cNvSpPr/>
          <p:nvPr/>
        </p:nvSpPr>
        <p:spPr>
          <a:xfrm>
            <a:off x="8729798" y="3080780"/>
            <a:ext cx="713421" cy="246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yy.mm.dd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D1A1811-7584-21A8-679B-BB3FE86D4014}"/>
              </a:ext>
            </a:extLst>
          </p:cNvPr>
          <p:cNvSpPr/>
          <p:nvPr/>
        </p:nvSpPr>
        <p:spPr>
          <a:xfrm>
            <a:off x="2905699" y="389787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3DA7C6-6049-EEC3-7341-529CF531F692}"/>
              </a:ext>
            </a:extLst>
          </p:cNvPr>
          <p:cNvSpPr txBox="1"/>
          <p:nvPr/>
        </p:nvSpPr>
        <p:spPr>
          <a:xfrm>
            <a:off x="3145679" y="3881889"/>
            <a:ext cx="2610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이미 출고된 수주대상품목은 조회되지 </a:t>
            </a:r>
            <a:r>
              <a:rPr lang="ko-KR" altLang="en-US" sz="1400" dirty="0" err="1"/>
              <a:t>않아야함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13ADEFF-61E7-D1C6-8874-BC759BC7F679}"/>
              </a:ext>
            </a:extLst>
          </p:cNvPr>
          <p:cNvSpPr/>
          <p:nvPr/>
        </p:nvSpPr>
        <p:spPr>
          <a:xfrm>
            <a:off x="6212256" y="1300265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lot</a:t>
            </a:r>
            <a:r>
              <a:rPr lang="ko-KR" altLang="en-US" sz="1400" dirty="0"/>
              <a:t>번호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3E7B099-445C-D220-E3EE-AB3B9361EA45}"/>
              </a:ext>
            </a:extLst>
          </p:cNvPr>
          <p:cNvSpPr/>
          <p:nvPr/>
        </p:nvSpPr>
        <p:spPr>
          <a:xfrm>
            <a:off x="7276641" y="1300265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입고일자</a:t>
            </a:r>
          </a:p>
        </p:txBody>
      </p:sp>
    </p:spTree>
    <p:extLst>
      <p:ext uri="{BB962C8B-B14F-4D97-AF65-F5344CB8AC3E}">
        <p14:creationId xmlns:p14="http://schemas.microsoft.com/office/powerpoint/2010/main" val="1746910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BBDFB-74E9-2340-8F69-6C79CB26C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B3D1DA5-2BE5-4D09-2FEC-A04DC07B9FFE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05B80E-11C9-3166-B97E-F76AC50522EA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C471FF-425D-6C49-9B71-208B4AD6AF7F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03BCB8-4A2B-54EA-DE26-591258FBEF38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202AEB-5D8B-F948-9E47-7CB422666D1C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82CCAD-3CBF-6C7C-4B3F-3C8D423895EF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2D5148-1043-36D3-965A-DB8F35A92193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버튼 영역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0A2BE3-476A-EE19-2EBF-3D21EFFD1F54}"/>
              </a:ext>
            </a:extLst>
          </p:cNvPr>
          <p:cNvSpPr txBox="1"/>
          <p:nvPr/>
        </p:nvSpPr>
        <p:spPr>
          <a:xfrm>
            <a:off x="2667699" y="513502"/>
            <a:ext cx="481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수주대상 품목 입출고관리 </a:t>
            </a:r>
            <a:r>
              <a:rPr lang="en-US" altLang="ko-KR" dirty="0"/>
              <a:t>&gt; </a:t>
            </a:r>
            <a:r>
              <a:rPr lang="ko-KR" altLang="en-US" dirty="0"/>
              <a:t>출고 현황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3A8D79B-9FDE-7CDB-9399-CF002075F180}"/>
              </a:ext>
            </a:extLst>
          </p:cNvPr>
          <p:cNvSpPr/>
          <p:nvPr/>
        </p:nvSpPr>
        <p:spPr>
          <a:xfrm>
            <a:off x="9953192" y="1285296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CD08A40-39FE-D703-D056-D8340D043876}"/>
              </a:ext>
            </a:extLst>
          </p:cNvPr>
          <p:cNvSpPr/>
          <p:nvPr/>
        </p:nvSpPr>
        <p:spPr>
          <a:xfrm>
            <a:off x="8877621" y="128356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5DD82B6-E338-A6A2-DF7B-E02C0A14C694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1C4F005-3CB2-1950-A1C7-C6533556EBAC}"/>
              </a:ext>
            </a:extLst>
          </p:cNvPr>
          <p:cNvSpPr/>
          <p:nvPr/>
        </p:nvSpPr>
        <p:spPr>
          <a:xfrm>
            <a:off x="9878409" y="118117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D8078CA-D5B6-F3AB-62D3-A007978B11B1}"/>
              </a:ext>
            </a:extLst>
          </p:cNvPr>
          <p:cNvSpPr/>
          <p:nvPr/>
        </p:nvSpPr>
        <p:spPr>
          <a:xfrm>
            <a:off x="2957180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거래처명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DA762ED-EA20-9BB5-45B9-E20DB95DF4FE}"/>
              </a:ext>
            </a:extLst>
          </p:cNvPr>
          <p:cNvSpPr/>
          <p:nvPr/>
        </p:nvSpPr>
        <p:spPr>
          <a:xfrm>
            <a:off x="4053096" y="1288312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품목번호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893B772-0215-4679-789A-7E3EEAAA1C1A}"/>
              </a:ext>
            </a:extLst>
          </p:cNvPr>
          <p:cNvSpPr/>
          <p:nvPr/>
        </p:nvSpPr>
        <p:spPr>
          <a:xfrm>
            <a:off x="5147871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품목명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F6B5D82-0779-8A6C-A11F-762830947CA8}"/>
              </a:ext>
            </a:extLst>
          </p:cNvPr>
          <p:cNvSpPr/>
          <p:nvPr/>
        </p:nvSpPr>
        <p:spPr>
          <a:xfrm>
            <a:off x="2905699" y="1895551"/>
            <a:ext cx="1245476" cy="22946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엑셀 다운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89F417F-A504-B8D0-9E5F-36928FEFE691}"/>
              </a:ext>
            </a:extLst>
          </p:cNvPr>
          <p:cNvSpPr/>
          <p:nvPr/>
        </p:nvSpPr>
        <p:spPr>
          <a:xfrm>
            <a:off x="2745847" y="185322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A68E17D-3E2C-85E8-CDEE-23832982C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809987"/>
              </p:ext>
            </p:extLst>
          </p:nvPr>
        </p:nvGraphicFramePr>
        <p:xfrm>
          <a:off x="2875791" y="2662328"/>
          <a:ext cx="7315198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653896819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371790862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4157737600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007620936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4276831929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234461516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816001546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37324710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81993743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23636571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439517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출고번호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도장방식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출고수량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출고일자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39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OUT-yyyyMMdd-001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P001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완성체</a:t>
                      </a:r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방산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액체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25.10.02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3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</a:t>
                      </a:r>
                      <a:r>
                        <a:rPr lang="ko-KR" altLang="en-US" sz="1000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P002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완성체</a:t>
                      </a:r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분체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07306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F90ED72-7A17-C0CB-5728-122AC6D49DFD}"/>
              </a:ext>
            </a:extLst>
          </p:cNvPr>
          <p:cNvSpPr txBox="1"/>
          <p:nvPr/>
        </p:nvSpPr>
        <p:spPr>
          <a:xfrm>
            <a:off x="2801923" y="2292996"/>
            <a:ext cx="315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수주대상품목 출고 이력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CBF1266-AF73-46F7-A5C7-B911A780B626}"/>
              </a:ext>
            </a:extLst>
          </p:cNvPr>
          <p:cNvSpPr/>
          <p:nvPr/>
        </p:nvSpPr>
        <p:spPr>
          <a:xfrm>
            <a:off x="6206654" y="129440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출고번호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2446B03-5AA0-DE47-BCEB-5A0E1474C84D}"/>
              </a:ext>
            </a:extLst>
          </p:cNvPr>
          <p:cNvSpPr/>
          <p:nvPr/>
        </p:nvSpPr>
        <p:spPr>
          <a:xfrm>
            <a:off x="7254663" y="1304323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출고일자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DB2ACA1-AECD-6BD9-7E0F-7985C55F4758}"/>
              </a:ext>
            </a:extLst>
          </p:cNvPr>
          <p:cNvSpPr/>
          <p:nvPr/>
        </p:nvSpPr>
        <p:spPr>
          <a:xfrm>
            <a:off x="8246364" y="3117691"/>
            <a:ext cx="516864" cy="2086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B167E4C-BD6A-3107-797A-491BD64C732B}"/>
              </a:ext>
            </a:extLst>
          </p:cNvPr>
          <p:cNvSpPr/>
          <p:nvPr/>
        </p:nvSpPr>
        <p:spPr>
          <a:xfrm>
            <a:off x="8911553" y="3121389"/>
            <a:ext cx="563675" cy="2086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5FB8DA3-6AF4-138D-0B9A-5C40A9D91493}"/>
              </a:ext>
            </a:extLst>
          </p:cNvPr>
          <p:cNvSpPr/>
          <p:nvPr/>
        </p:nvSpPr>
        <p:spPr>
          <a:xfrm>
            <a:off x="8131344" y="2910641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D032905-D725-2FBA-F920-FA3B4F84FED3}"/>
              </a:ext>
            </a:extLst>
          </p:cNvPr>
          <p:cNvSpPr/>
          <p:nvPr/>
        </p:nvSpPr>
        <p:spPr>
          <a:xfrm>
            <a:off x="9558358" y="3121389"/>
            <a:ext cx="660341" cy="2086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출하증</a:t>
            </a:r>
            <a:endParaRPr lang="ko-KR" altLang="en-US" sz="10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9032296-97E0-AA27-5CCC-B74815E5F78C}"/>
              </a:ext>
            </a:extLst>
          </p:cNvPr>
          <p:cNvSpPr/>
          <p:nvPr/>
        </p:nvSpPr>
        <p:spPr>
          <a:xfrm>
            <a:off x="8796533" y="2900677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FBCF6B3-4E34-C8DA-C3AE-56E0EBA31339}"/>
              </a:ext>
            </a:extLst>
          </p:cNvPr>
          <p:cNvSpPr/>
          <p:nvPr/>
        </p:nvSpPr>
        <p:spPr>
          <a:xfrm>
            <a:off x="9461722" y="2910641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2161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15C5C-5486-1A69-C71D-1ADC0851E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BEB799A-9A67-C683-D96A-AD06584150C4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AAE1BD-7AEB-6CB8-004A-4054AB6546B9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AD3BFE-8DA1-D3E4-5AA6-E891709BAA15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A8C9A8-D407-B4F5-0DE6-8BB9A3E674E4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9D2707-138B-6EC4-D4E3-3E6AB230A5A2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9F7C6D-0E1E-29FC-2E3E-47D477C93F75}"/>
              </a:ext>
            </a:extLst>
          </p:cNvPr>
          <p:cNvSpPr/>
          <p:nvPr/>
        </p:nvSpPr>
        <p:spPr>
          <a:xfrm>
            <a:off x="2791436" y="1140904"/>
            <a:ext cx="8296712" cy="51508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ECF7D9-8E93-E1F4-7410-CA76C9EF6A13}"/>
              </a:ext>
            </a:extLst>
          </p:cNvPr>
          <p:cNvSpPr txBox="1"/>
          <p:nvPr/>
        </p:nvSpPr>
        <p:spPr>
          <a:xfrm>
            <a:off x="2667699" y="513502"/>
            <a:ext cx="481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수주대상 품목 입출고관리 </a:t>
            </a:r>
            <a:r>
              <a:rPr lang="en-US" altLang="ko-KR" dirty="0"/>
              <a:t>&gt; </a:t>
            </a:r>
            <a:r>
              <a:rPr lang="ko-KR" altLang="en-US" dirty="0" err="1"/>
              <a:t>출하증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223B4F-438E-BE3E-D295-5793B9AA00B1}"/>
              </a:ext>
            </a:extLst>
          </p:cNvPr>
          <p:cNvSpPr txBox="1"/>
          <p:nvPr/>
        </p:nvSpPr>
        <p:spPr>
          <a:xfrm>
            <a:off x="2801923" y="1290252"/>
            <a:ext cx="213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출하증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1F0E3F7-C7F3-309C-4BB1-BD8EC7704F94}"/>
              </a:ext>
            </a:extLst>
          </p:cNvPr>
          <p:cNvSpPr/>
          <p:nvPr/>
        </p:nvSpPr>
        <p:spPr>
          <a:xfrm>
            <a:off x="3076214" y="1666021"/>
            <a:ext cx="1269124" cy="2381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출고 번호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15DCF61-053F-2BFE-9F64-671C966AD83B}"/>
              </a:ext>
            </a:extLst>
          </p:cNvPr>
          <p:cNvSpPr/>
          <p:nvPr/>
        </p:nvSpPr>
        <p:spPr>
          <a:xfrm>
            <a:off x="3076214" y="1976140"/>
            <a:ext cx="1382132" cy="2381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출고일자</a:t>
            </a:r>
            <a:r>
              <a:rPr lang="en-US" altLang="ko-KR" sz="1000" dirty="0"/>
              <a:t>:20xx-xx-xx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DD5C2F89-436D-3BD1-2884-E185528CE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057660"/>
              </p:ext>
            </p:extLst>
          </p:nvPr>
        </p:nvGraphicFramePr>
        <p:xfrm>
          <a:off x="3169122" y="2584398"/>
          <a:ext cx="7264345" cy="116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071">
                  <a:extLst>
                    <a:ext uri="{9D8B030D-6E8A-4147-A177-3AD203B41FA5}">
                      <a16:colId xmlns:a16="http://schemas.microsoft.com/office/drawing/2014/main" val="1183744118"/>
                    </a:ext>
                  </a:extLst>
                </a:gridCol>
                <a:gridCol w="2234336">
                  <a:extLst>
                    <a:ext uri="{9D8B030D-6E8A-4147-A177-3AD203B41FA5}">
                      <a16:colId xmlns:a16="http://schemas.microsoft.com/office/drawing/2014/main" val="2126245462"/>
                    </a:ext>
                  </a:extLst>
                </a:gridCol>
                <a:gridCol w="2318068">
                  <a:extLst>
                    <a:ext uri="{9D8B030D-6E8A-4147-A177-3AD203B41FA5}">
                      <a16:colId xmlns:a16="http://schemas.microsoft.com/office/drawing/2014/main" val="1911220606"/>
                    </a:ext>
                  </a:extLst>
                </a:gridCol>
                <a:gridCol w="1452870">
                  <a:extLst>
                    <a:ext uri="{9D8B030D-6E8A-4147-A177-3AD203B41FA5}">
                      <a16:colId xmlns:a16="http://schemas.microsoft.com/office/drawing/2014/main" val="4105180633"/>
                    </a:ext>
                  </a:extLst>
                </a:gridCol>
              </a:tblGrid>
              <a:tr h="3680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출고수량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873738"/>
                  </a:ext>
                </a:extLst>
              </a:tr>
              <a:tr h="301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A1234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파랑도료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277983"/>
                  </a:ext>
                </a:extLst>
              </a:tr>
              <a:tr h="2492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840170"/>
                  </a:ext>
                </a:extLst>
              </a:tr>
              <a:tr h="2492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921134"/>
                  </a:ext>
                </a:extLst>
              </a:tr>
            </a:tbl>
          </a:graphicData>
        </a:graphic>
      </p:graphicFrame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8A272C5-C96D-FEB0-7D91-72B4DBFD4DAC}"/>
              </a:ext>
            </a:extLst>
          </p:cNvPr>
          <p:cNvSpPr/>
          <p:nvPr/>
        </p:nvSpPr>
        <p:spPr>
          <a:xfrm>
            <a:off x="8967393" y="5805022"/>
            <a:ext cx="746575" cy="3042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96D06F-7FF5-E7FD-2350-611B67D944A1}"/>
              </a:ext>
            </a:extLst>
          </p:cNvPr>
          <p:cNvSpPr/>
          <p:nvPr/>
        </p:nvSpPr>
        <p:spPr>
          <a:xfrm>
            <a:off x="4500153" y="1976139"/>
            <a:ext cx="1382132" cy="2381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입고일자</a:t>
            </a:r>
            <a:r>
              <a:rPr lang="en-US" altLang="ko-KR" sz="1000" dirty="0"/>
              <a:t>:20xx-xx-xx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5B1240-CFEA-00EA-3332-084F9CD8F779}"/>
              </a:ext>
            </a:extLst>
          </p:cNvPr>
          <p:cNvSpPr/>
          <p:nvPr/>
        </p:nvSpPr>
        <p:spPr>
          <a:xfrm>
            <a:off x="5924092" y="1959065"/>
            <a:ext cx="1382132" cy="2381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거래처명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xxxx</a:t>
            </a:r>
            <a:endParaRPr lang="en-US" altLang="ko-KR" sz="10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8EB5D0F-1F8F-D65F-577F-A61FC4B13B76}"/>
              </a:ext>
            </a:extLst>
          </p:cNvPr>
          <p:cNvSpPr/>
          <p:nvPr/>
        </p:nvSpPr>
        <p:spPr>
          <a:xfrm>
            <a:off x="8644846" y="580384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CB6324A-396E-ED8D-2055-C513C5E85B6C}"/>
              </a:ext>
            </a:extLst>
          </p:cNvPr>
          <p:cNvSpPr/>
          <p:nvPr/>
        </p:nvSpPr>
        <p:spPr>
          <a:xfrm>
            <a:off x="10047334" y="5805022"/>
            <a:ext cx="746575" cy="3042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닫기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A28A209-A135-3EB5-81A0-0C9BFEB90A4A}"/>
              </a:ext>
            </a:extLst>
          </p:cNvPr>
          <p:cNvSpPr/>
          <p:nvPr/>
        </p:nvSpPr>
        <p:spPr>
          <a:xfrm>
            <a:off x="9724787" y="580384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222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C5C96B-9000-3D3F-C57B-480D5DAB7730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89849E-E207-0C5D-7A17-0D3A6893F807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460EA1-3363-9E19-B59E-D2EDC57E5C03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04DA66-345C-BD6E-A732-B88897C7E02C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5C1C38-4B8F-32A6-9FEB-9C4AD4D8DB80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C3BC20-5370-6CEF-694D-66C319070966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테이블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646FC7-C636-AF31-2805-205FFB1BDE5D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버튼 영역</a:t>
            </a:r>
          </a:p>
        </p:txBody>
      </p:sp>
    </p:spTree>
    <p:extLst>
      <p:ext uri="{BB962C8B-B14F-4D97-AF65-F5344CB8AC3E}">
        <p14:creationId xmlns:p14="http://schemas.microsoft.com/office/powerpoint/2010/main" val="380051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5B7E6-1D08-8F71-909E-4C2E86D55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352333-4D73-79AA-D16F-7388B1D293CB}"/>
              </a:ext>
            </a:extLst>
          </p:cNvPr>
          <p:cNvSpPr/>
          <p:nvPr/>
        </p:nvSpPr>
        <p:spPr>
          <a:xfrm>
            <a:off x="319110" y="634109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1C12A6-46E6-C0CC-E4BF-FF4368398379}"/>
              </a:ext>
            </a:extLst>
          </p:cNvPr>
          <p:cNvSpPr/>
          <p:nvPr/>
        </p:nvSpPr>
        <p:spPr>
          <a:xfrm>
            <a:off x="395310" y="738231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E498A1-14C6-C87C-2381-2F82EE8DE77C}"/>
              </a:ext>
            </a:extLst>
          </p:cNvPr>
          <p:cNvSpPr/>
          <p:nvPr/>
        </p:nvSpPr>
        <p:spPr>
          <a:xfrm>
            <a:off x="2197915" y="738231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ABFB8A-3FC0-636C-F898-75D403E73B0A}"/>
              </a:ext>
            </a:extLst>
          </p:cNvPr>
          <p:cNvSpPr/>
          <p:nvPr/>
        </p:nvSpPr>
        <p:spPr>
          <a:xfrm>
            <a:off x="2197915" y="1224793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B6B1A9-73FC-B22D-EE0E-3BA12025D4A7}"/>
              </a:ext>
            </a:extLst>
          </p:cNvPr>
          <p:cNvSpPr/>
          <p:nvPr/>
        </p:nvSpPr>
        <p:spPr>
          <a:xfrm>
            <a:off x="2332139" y="1358721"/>
            <a:ext cx="8296712" cy="51637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C75F7-2318-C04E-5919-93B67821C62F}"/>
              </a:ext>
            </a:extLst>
          </p:cNvPr>
          <p:cNvSpPr txBox="1"/>
          <p:nvPr/>
        </p:nvSpPr>
        <p:spPr>
          <a:xfrm>
            <a:off x="276837" y="180363"/>
            <a:ext cx="32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기준정보관리 </a:t>
            </a:r>
            <a:r>
              <a:rPr lang="en-US" altLang="ko-KR" dirty="0"/>
              <a:t>&gt;</a:t>
            </a:r>
            <a:r>
              <a:rPr lang="ko-KR" altLang="en-US" dirty="0"/>
              <a:t>라우팅 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510CD0-DB30-618D-7921-0B3DDE2591A3}"/>
              </a:ext>
            </a:extLst>
          </p:cNvPr>
          <p:cNvSpPr txBox="1"/>
          <p:nvPr/>
        </p:nvSpPr>
        <p:spPr>
          <a:xfrm>
            <a:off x="2197915" y="751338"/>
            <a:ext cx="32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기준정보관리 </a:t>
            </a:r>
            <a:r>
              <a:rPr lang="en-US" altLang="ko-KR" dirty="0"/>
              <a:t>&gt;</a:t>
            </a:r>
            <a:r>
              <a:rPr lang="ko-KR" altLang="en-US" dirty="0"/>
              <a:t>라우팅 관리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566236A-3D93-8264-5CE4-1549180FD673}"/>
              </a:ext>
            </a:extLst>
          </p:cNvPr>
          <p:cNvSpPr/>
          <p:nvPr/>
        </p:nvSpPr>
        <p:spPr>
          <a:xfrm>
            <a:off x="9219918" y="1509721"/>
            <a:ext cx="1245476" cy="1734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2D874B-4BB1-6E95-1803-FFAB4BB8A7FF}"/>
              </a:ext>
            </a:extLst>
          </p:cNvPr>
          <p:cNvSpPr txBox="1"/>
          <p:nvPr/>
        </p:nvSpPr>
        <p:spPr>
          <a:xfrm>
            <a:off x="2416495" y="1436494"/>
            <a:ext cx="222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라우팅 정보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61CDB45-783C-D3C4-0BB5-63E98C61D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94958"/>
              </p:ext>
            </p:extLst>
          </p:nvPr>
        </p:nvGraphicFramePr>
        <p:xfrm>
          <a:off x="2392124" y="1873165"/>
          <a:ext cx="8080000" cy="3204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000">
                  <a:extLst>
                    <a:ext uri="{9D8B030D-6E8A-4147-A177-3AD203B41FA5}">
                      <a16:colId xmlns:a16="http://schemas.microsoft.com/office/drawing/2014/main" val="2878776875"/>
                    </a:ext>
                  </a:extLst>
                </a:gridCol>
                <a:gridCol w="1010000">
                  <a:extLst>
                    <a:ext uri="{9D8B030D-6E8A-4147-A177-3AD203B41FA5}">
                      <a16:colId xmlns:a16="http://schemas.microsoft.com/office/drawing/2014/main" val="2013609701"/>
                    </a:ext>
                  </a:extLst>
                </a:gridCol>
                <a:gridCol w="1010000">
                  <a:extLst>
                    <a:ext uri="{9D8B030D-6E8A-4147-A177-3AD203B41FA5}">
                      <a16:colId xmlns:a16="http://schemas.microsoft.com/office/drawing/2014/main" val="2767492126"/>
                    </a:ext>
                  </a:extLst>
                </a:gridCol>
                <a:gridCol w="1010000">
                  <a:extLst>
                    <a:ext uri="{9D8B030D-6E8A-4147-A177-3AD203B41FA5}">
                      <a16:colId xmlns:a16="http://schemas.microsoft.com/office/drawing/2014/main" val="2165851170"/>
                    </a:ext>
                  </a:extLst>
                </a:gridCol>
                <a:gridCol w="1010000">
                  <a:extLst>
                    <a:ext uri="{9D8B030D-6E8A-4147-A177-3AD203B41FA5}">
                      <a16:colId xmlns:a16="http://schemas.microsoft.com/office/drawing/2014/main" val="2674722327"/>
                    </a:ext>
                  </a:extLst>
                </a:gridCol>
                <a:gridCol w="1010000">
                  <a:extLst>
                    <a:ext uri="{9D8B030D-6E8A-4147-A177-3AD203B41FA5}">
                      <a16:colId xmlns:a16="http://schemas.microsoft.com/office/drawing/2014/main" val="30327694"/>
                    </a:ext>
                  </a:extLst>
                </a:gridCol>
                <a:gridCol w="1010000">
                  <a:extLst>
                    <a:ext uri="{9D8B030D-6E8A-4147-A177-3AD203B41FA5}">
                      <a16:colId xmlns:a16="http://schemas.microsoft.com/office/drawing/2014/main" val="2955311658"/>
                    </a:ext>
                  </a:extLst>
                </a:gridCol>
                <a:gridCol w="1010000">
                  <a:extLst>
                    <a:ext uri="{9D8B030D-6E8A-4147-A177-3AD203B41FA5}">
                      <a16:colId xmlns:a16="http://schemas.microsoft.com/office/drawing/2014/main" val="4210860135"/>
                    </a:ext>
                  </a:extLst>
                </a:gridCol>
              </a:tblGrid>
              <a:tr h="640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Seq.No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공정명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580863"/>
                  </a:ext>
                </a:extLst>
              </a:tr>
              <a:tr h="9154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LC01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입고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검사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찍힘</a:t>
                      </a:r>
                      <a:r>
                        <a:rPr lang="en-US" altLang="ko-KR" dirty="0"/>
                        <a:t>,burr…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076941"/>
                  </a:ext>
                </a:extLst>
              </a:tr>
              <a:tr h="640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LC02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이물질 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55879"/>
                  </a:ext>
                </a:extLst>
              </a:tr>
              <a:tr h="3661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265234"/>
                  </a:ext>
                </a:extLst>
              </a:tr>
              <a:tr h="640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LC10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분체도장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Ex)7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694430"/>
                  </a:ext>
                </a:extLst>
              </a:tr>
            </a:tbl>
          </a:graphicData>
        </a:graphic>
      </p:graphicFrame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6E92E22-06B0-4C30-4D69-CFE0F30852E6}"/>
              </a:ext>
            </a:extLst>
          </p:cNvPr>
          <p:cNvSpPr/>
          <p:nvPr/>
        </p:nvSpPr>
        <p:spPr>
          <a:xfrm>
            <a:off x="8536700" y="2792060"/>
            <a:ext cx="879938" cy="30597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수정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51053BB-9B0A-217D-DC11-51A8FD8D4295}"/>
              </a:ext>
            </a:extLst>
          </p:cNvPr>
          <p:cNvSpPr/>
          <p:nvPr/>
        </p:nvSpPr>
        <p:spPr>
          <a:xfrm>
            <a:off x="9573172" y="2792060"/>
            <a:ext cx="879938" cy="30597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7FEC3E4-364A-8F0D-CF61-D5B5B6D789D5}"/>
              </a:ext>
            </a:extLst>
          </p:cNvPr>
          <p:cNvSpPr/>
          <p:nvPr/>
        </p:nvSpPr>
        <p:spPr>
          <a:xfrm>
            <a:off x="9143224" y="1436494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9BFB116-C15F-4DEF-C078-D537F84E6021}"/>
              </a:ext>
            </a:extLst>
          </p:cNvPr>
          <p:cNvSpPr/>
          <p:nvPr/>
        </p:nvSpPr>
        <p:spPr>
          <a:xfrm>
            <a:off x="8464100" y="2616360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9199244-9EC0-AFE4-12C4-04EE803FAC5B}"/>
              </a:ext>
            </a:extLst>
          </p:cNvPr>
          <p:cNvSpPr/>
          <p:nvPr/>
        </p:nvSpPr>
        <p:spPr>
          <a:xfrm>
            <a:off x="9485858" y="2628187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9669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F1937-0632-16B7-294A-1314386CC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4EBF9CE-9987-0742-9D58-7A58400AE002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FBF8983-823B-0E4C-A262-4AB19ADAE87B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AA39D4-EB1E-1F23-9B52-191947E66662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E2ACD5-5B1A-EAB8-3A86-5417F05ABE4F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A8E593-4B66-38DF-160C-93B30C7F9755}"/>
              </a:ext>
            </a:extLst>
          </p:cNvPr>
          <p:cNvSpPr/>
          <p:nvPr/>
        </p:nvSpPr>
        <p:spPr>
          <a:xfrm>
            <a:off x="2801923" y="1087822"/>
            <a:ext cx="8296712" cy="52039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30398A8-0444-A749-4410-6874A1E3EA8D}"/>
              </a:ext>
            </a:extLst>
          </p:cNvPr>
          <p:cNvSpPr/>
          <p:nvPr/>
        </p:nvSpPr>
        <p:spPr>
          <a:xfrm>
            <a:off x="3097925" y="1332186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공정코드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9604DC-C65A-1324-E5BA-AD7E6F415DB0}"/>
              </a:ext>
            </a:extLst>
          </p:cNvPr>
          <p:cNvSpPr/>
          <p:nvPr/>
        </p:nvSpPr>
        <p:spPr>
          <a:xfrm>
            <a:off x="3097925" y="1907626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공정명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7082CB-D349-B21D-7539-CAE9F326EB36}"/>
              </a:ext>
            </a:extLst>
          </p:cNvPr>
          <p:cNvSpPr/>
          <p:nvPr/>
        </p:nvSpPr>
        <p:spPr>
          <a:xfrm>
            <a:off x="3097925" y="2425558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공정시간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3B6F32-368E-A658-DC93-B9A81522DAB8}"/>
              </a:ext>
            </a:extLst>
          </p:cNvPr>
          <p:cNvSpPr/>
          <p:nvPr/>
        </p:nvSpPr>
        <p:spPr>
          <a:xfrm>
            <a:off x="3097925" y="2943490"/>
            <a:ext cx="4540466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비고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DFCC7C5-75B5-B980-94B5-06E768580618}"/>
              </a:ext>
            </a:extLst>
          </p:cNvPr>
          <p:cNvSpPr/>
          <p:nvPr/>
        </p:nvSpPr>
        <p:spPr>
          <a:xfrm>
            <a:off x="8774788" y="1245474"/>
            <a:ext cx="1046193" cy="42567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F14D429-8FD3-BD75-05D8-5A3940246B0E}"/>
              </a:ext>
            </a:extLst>
          </p:cNvPr>
          <p:cNvSpPr/>
          <p:nvPr/>
        </p:nvSpPr>
        <p:spPr>
          <a:xfrm>
            <a:off x="9941585" y="1245474"/>
            <a:ext cx="928739" cy="42567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D8015C3-F7E5-D8A1-C85F-ABAEC4F8FF0F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D88E3B0-C00A-6960-3BBB-E897D23D0B42}"/>
              </a:ext>
            </a:extLst>
          </p:cNvPr>
          <p:cNvSpPr/>
          <p:nvPr/>
        </p:nvSpPr>
        <p:spPr>
          <a:xfrm>
            <a:off x="9897465" y="1197047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184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828F7-686F-798B-42CB-332782328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CFB6DD8-8C9F-CC31-761E-E075275AF0E1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9CF7A7-D671-3126-EE12-1F07D14922D5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20D295-A6F4-1CEC-8B67-F2F4EA306E10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0AF37F-EFB2-E5BB-5704-C71898F1DB1E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F5FE1E-5BC6-80B6-88A8-198976C3F1EC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9430D6-864E-41A2-A82A-F49622957AFC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E27071-5DE8-CDD2-FA84-6E13EEE8E47B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6442ACD-7E94-F197-D08F-5FA55ACC2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057765"/>
              </p:ext>
            </p:extLst>
          </p:nvPr>
        </p:nvGraphicFramePr>
        <p:xfrm>
          <a:off x="2886278" y="2359280"/>
          <a:ext cx="8128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803291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303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754766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579006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79539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25723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78239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871397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620611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74117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업체유형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업체명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대표명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0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거래처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대원공업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055-123..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창원시</a:t>
                      </a: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61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매입처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OO</a:t>
                      </a:r>
                      <a:r>
                        <a:rPr lang="ko-KR" altLang="en-US" dirty="0"/>
                        <a:t>원료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아무개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055-456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창원시</a:t>
                      </a: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15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매입처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XX</a:t>
                      </a:r>
                      <a:r>
                        <a:rPr lang="ko-KR" altLang="en-US" dirty="0"/>
                        <a:t>페인트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289766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35CEF55-9A30-59AC-B41F-F495671CDE64}"/>
              </a:ext>
            </a:extLst>
          </p:cNvPr>
          <p:cNvSpPr/>
          <p:nvPr/>
        </p:nvSpPr>
        <p:spPr>
          <a:xfrm>
            <a:off x="9768802" y="1921459"/>
            <a:ext cx="1245476" cy="17342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7B59E01-51CE-634E-970F-F618F32CE3D6}"/>
              </a:ext>
            </a:extLst>
          </p:cNvPr>
          <p:cNvSpPr/>
          <p:nvPr/>
        </p:nvSpPr>
        <p:spPr>
          <a:xfrm>
            <a:off x="9305722" y="3141917"/>
            <a:ext cx="732029" cy="319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3DAD788-404B-73A5-0EE1-40BAFA7B99DF}"/>
              </a:ext>
            </a:extLst>
          </p:cNvPr>
          <p:cNvSpPr/>
          <p:nvPr/>
        </p:nvSpPr>
        <p:spPr>
          <a:xfrm>
            <a:off x="10170468" y="3141917"/>
            <a:ext cx="732029" cy="319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B0A01B7-DF6B-5A69-FFEA-45D1179711F5}"/>
              </a:ext>
            </a:extLst>
          </p:cNvPr>
          <p:cNvSpPr/>
          <p:nvPr/>
        </p:nvSpPr>
        <p:spPr>
          <a:xfrm>
            <a:off x="2957180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유형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2B5985A-1547-CC5C-8D9C-DE0C3AA51304}"/>
              </a:ext>
            </a:extLst>
          </p:cNvPr>
          <p:cNvSpPr/>
          <p:nvPr/>
        </p:nvSpPr>
        <p:spPr>
          <a:xfrm>
            <a:off x="4053096" y="1288312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업체명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1051038-170C-B5A8-88E4-9E72000AA7DD}"/>
              </a:ext>
            </a:extLst>
          </p:cNvPr>
          <p:cNvSpPr/>
          <p:nvPr/>
        </p:nvSpPr>
        <p:spPr>
          <a:xfrm>
            <a:off x="5147871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대표명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4125CD0-CB39-0E88-5079-134BE244E599}"/>
              </a:ext>
            </a:extLst>
          </p:cNvPr>
          <p:cNvSpPr/>
          <p:nvPr/>
        </p:nvSpPr>
        <p:spPr>
          <a:xfrm>
            <a:off x="9953192" y="1285296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1222457-391D-A2C0-090B-F68F1A27C124}"/>
              </a:ext>
            </a:extLst>
          </p:cNvPr>
          <p:cNvSpPr/>
          <p:nvPr/>
        </p:nvSpPr>
        <p:spPr>
          <a:xfrm>
            <a:off x="8877621" y="128356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FE8979-7109-F9A0-1D7C-519ED3CD6219}"/>
              </a:ext>
            </a:extLst>
          </p:cNvPr>
          <p:cNvSpPr txBox="1"/>
          <p:nvPr/>
        </p:nvSpPr>
        <p:spPr>
          <a:xfrm>
            <a:off x="2667699" y="531020"/>
            <a:ext cx="299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기준정보관리</a:t>
            </a:r>
            <a:r>
              <a:rPr lang="en-US" altLang="ko-KR" dirty="0"/>
              <a:t>&gt; </a:t>
            </a:r>
            <a:r>
              <a:rPr lang="ko-KR" altLang="en-US" dirty="0"/>
              <a:t>업체관리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D115179-F1E5-942B-618C-7C220FAAC506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CA03915-969B-5E14-8BFF-A108281163D6}"/>
              </a:ext>
            </a:extLst>
          </p:cNvPr>
          <p:cNvSpPr/>
          <p:nvPr/>
        </p:nvSpPr>
        <p:spPr>
          <a:xfrm>
            <a:off x="9878409" y="118117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D383E13-54BF-85EF-ADB1-D94C2E8D6539}"/>
              </a:ext>
            </a:extLst>
          </p:cNvPr>
          <p:cNvSpPr/>
          <p:nvPr/>
        </p:nvSpPr>
        <p:spPr>
          <a:xfrm>
            <a:off x="9684446" y="184104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AA7531A-B950-2F0F-66A5-8ECB6F25BE17}"/>
              </a:ext>
            </a:extLst>
          </p:cNvPr>
          <p:cNvSpPr/>
          <p:nvPr/>
        </p:nvSpPr>
        <p:spPr>
          <a:xfrm>
            <a:off x="9128230" y="3172111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6B702B1-415B-882D-F8C0-8DED17F1AD3C}"/>
              </a:ext>
            </a:extLst>
          </p:cNvPr>
          <p:cNvSpPr/>
          <p:nvPr/>
        </p:nvSpPr>
        <p:spPr>
          <a:xfrm>
            <a:off x="10055448" y="3156127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ABB6141-7B9D-47BD-E547-F31C3B73A190}"/>
              </a:ext>
            </a:extLst>
          </p:cNvPr>
          <p:cNvSpPr/>
          <p:nvPr/>
        </p:nvSpPr>
        <p:spPr>
          <a:xfrm>
            <a:off x="8353906" y="434116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B99F240-D17B-D5E8-F1BE-7A0B5DA84DF8}"/>
              </a:ext>
            </a:extLst>
          </p:cNvPr>
          <p:cNvSpPr/>
          <p:nvPr/>
        </p:nvSpPr>
        <p:spPr>
          <a:xfrm>
            <a:off x="2894959" y="1213881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87334F7-0857-3AEA-7C65-EB9332FBADCA}"/>
              </a:ext>
            </a:extLst>
          </p:cNvPr>
          <p:cNvSpPr/>
          <p:nvPr/>
        </p:nvSpPr>
        <p:spPr>
          <a:xfrm>
            <a:off x="4332249" y="3141917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2294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68F94-7EA1-BAFD-90A4-713E0BC9E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D35118-C194-C3CF-DFC2-2E4278195A7D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80484A-1181-3DDF-E725-28A5089787C5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54DF3D-76CC-8003-CAE1-699133D9B604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A9C9B3-962D-29D6-FDC3-1E68A90484FE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722523-D89F-96DC-080A-3785F6C16124}"/>
              </a:ext>
            </a:extLst>
          </p:cNvPr>
          <p:cNvSpPr/>
          <p:nvPr/>
        </p:nvSpPr>
        <p:spPr>
          <a:xfrm>
            <a:off x="2801923" y="1087822"/>
            <a:ext cx="8296712" cy="52039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DAD642-814B-FBFE-B606-468D28C37816}"/>
              </a:ext>
            </a:extLst>
          </p:cNvPr>
          <p:cNvSpPr/>
          <p:nvPr/>
        </p:nvSpPr>
        <p:spPr>
          <a:xfrm>
            <a:off x="3097925" y="1332186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업체유형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BD2802-F648-9E2F-4A09-E5D57DBDE51B}"/>
              </a:ext>
            </a:extLst>
          </p:cNvPr>
          <p:cNvSpPr/>
          <p:nvPr/>
        </p:nvSpPr>
        <p:spPr>
          <a:xfrm>
            <a:off x="4443533" y="1333941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업체명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893B27-6B9A-34AD-C8CE-1A1BEEC44606}"/>
              </a:ext>
            </a:extLst>
          </p:cNvPr>
          <p:cNvSpPr/>
          <p:nvPr/>
        </p:nvSpPr>
        <p:spPr>
          <a:xfrm>
            <a:off x="3097925" y="1775268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대표명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617B4A-17FE-4CFD-1514-3D376772A8C7}"/>
              </a:ext>
            </a:extLst>
          </p:cNvPr>
          <p:cNvSpPr/>
          <p:nvPr/>
        </p:nvSpPr>
        <p:spPr>
          <a:xfrm>
            <a:off x="4443533" y="1774601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대표번호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A47A5D-31C4-5F8E-2A7A-CF3BDBDF1A8D}"/>
              </a:ext>
            </a:extLst>
          </p:cNvPr>
          <p:cNvSpPr/>
          <p:nvPr/>
        </p:nvSpPr>
        <p:spPr>
          <a:xfrm>
            <a:off x="3097925" y="2385030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담당자명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F8D189-E6A6-E5D7-4062-479F115B0BE8}"/>
              </a:ext>
            </a:extLst>
          </p:cNvPr>
          <p:cNvSpPr/>
          <p:nvPr/>
        </p:nvSpPr>
        <p:spPr>
          <a:xfrm>
            <a:off x="4443533" y="2385029"/>
            <a:ext cx="1504246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담당자 번호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FEFC0F-02F3-DB2A-FC92-5AE407C8D591}"/>
              </a:ext>
            </a:extLst>
          </p:cNvPr>
          <p:cNvSpPr/>
          <p:nvPr/>
        </p:nvSpPr>
        <p:spPr>
          <a:xfrm>
            <a:off x="3097925" y="2849351"/>
            <a:ext cx="1504246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담당자 메일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00CA0E-B79B-2BC7-4F14-B885D829A09B}"/>
              </a:ext>
            </a:extLst>
          </p:cNvPr>
          <p:cNvSpPr/>
          <p:nvPr/>
        </p:nvSpPr>
        <p:spPr>
          <a:xfrm>
            <a:off x="3097925" y="3301710"/>
            <a:ext cx="4540466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기업 주소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CFDF519-615F-CEB6-65AF-4297CF23BA48}"/>
              </a:ext>
            </a:extLst>
          </p:cNvPr>
          <p:cNvSpPr/>
          <p:nvPr/>
        </p:nvSpPr>
        <p:spPr>
          <a:xfrm>
            <a:off x="3097925" y="3766032"/>
            <a:ext cx="4540466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비고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12787D6-DEAB-BD93-B2E9-73FAEF9A3148}"/>
              </a:ext>
            </a:extLst>
          </p:cNvPr>
          <p:cNvSpPr/>
          <p:nvPr/>
        </p:nvSpPr>
        <p:spPr>
          <a:xfrm>
            <a:off x="8774788" y="1245474"/>
            <a:ext cx="1046193" cy="42567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18356B2-5DCA-1C9E-8D7F-710F5926B440}"/>
              </a:ext>
            </a:extLst>
          </p:cNvPr>
          <p:cNvSpPr/>
          <p:nvPr/>
        </p:nvSpPr>
        <p:spPr>
          <a:xfrm>
            <a:off x="9941585" y="1245474"/>
            <a:ext cx="928739" cy="42567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BB67AC6-E3C9-B2F8-3760-1A1977E8E6CC}"/>
              </a:ext>
            </a:extLst>
          </p:cNvPr>
          <p:cNvSpPr/>
          <p:nvPr/>
        </p:nvSpPr>
        <p:spPr>
          <a:xfrm>
            <a:off x="5923435" y="1332186"/>
            <a:ext cx="1269124" cy="338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사용여부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BE4D544-7F5C-670D-421E-86FBAA5AFE14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3F39976-8AEB-0CC7-9F6C-C82069B72A33}"/>
              </a:ext>
            </a:extLst>
          </p:cNvPr>
          <p:cNvSpPr/>
          <p:nvPr/>
        </p:nvSpPr>
        <p:spPr>
          <a:xfrm>
            <a:off x="9897465" y="1197047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044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5BB83-8025-B3C5-DEE6-52CB1E34B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7588FB5-3DF2-F2EE-4C96-6B48F169905F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B56E23-CCA1-5600-4A78-6FF1078B8D16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D44A1A-CF96-5F10-9CDE-D19B46F90A01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AB5B43-76FF-0E81-A3CF-320781DF56CA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9DA46C-FB65-9CE2-B25A-E1127EF32C00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CB49EE-FE86-944C-2B4A-E4569B42337E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테이블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BECE45-8450-5E15-4BF8-3C2E2AEB3E31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버튼 영역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C4F81-18A6-8DDD-9C87-9CA11C9A2807}"/>
              </a:ext>
            </a:extLst>
          </p:cNvPr>
          <p:cNvSpPr txBox="1"/>
          <p:nvPr/>
        </p:nvSpPr>
        <p:spPr>
          <a:xfrm>
            <a:off x="2667699" y="534844"/>
            <a:ext cx="270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기준정보관리</a:t>
            </a:r>
            <a:r>
              <a:rPr lang="en-US" altLang="ko-KR" dirty="0"/>
              <a:t>&gt; </a:t>
            </a:r>
            <a:r>
              <a:rPr lang="ko-KR" altLang="en-US" dirty="0"/>
              <a:t>원자재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0534971-B4FB-DABD-70DB-808C31329D0A}"/>
              </a:ext>
            </a:extLst>
          </p:cNvPr>
          <p:cNvSpPr/>
          <p:nvPr/>
        </p:nvSpPr>
        <p:spPr>
          <a:xfrm>
            <a:off x="9953192" y="1285296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98EF2C0-7B85-5308-BBDE-BF16D81BBB4A}"/>
              </a:ext>
            </a:extLst>
          </p:cNvPr>
          <p:cNvSpPr/>
          <p:nvPr/>
        </p:nvSpPr>
        <p:spPr>
          <a:xfrm>
            <a:off x="8877621" y="128356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77BF73D-88F8-0D7D-8E5F-469FDFDF0B48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38207CB-6138-8C90-34A7-C2DB7C1BB0C7}"/>
              </a:ext>
            </a:extLst>
          </p:cNvPr>
          <p:cNvSpPr/>
          <p:nvPr/>
        </p:nvSpPr>
        <p:spPr>
          <a:xfrm>
            <a:off x="9878409" y="118117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08FB794-749A-CC36-C3AB-85FD92D91B09}"/>
              </a:ext>
            </a:extLst>
          </p:cNvPr>
          <p:cNvSpPr/>
          <p:nvPr/>
        </p:nvSpPr>
        <p:spPr>
          <a:xfrm>
            <a:off x="2957180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매입처명</a:t>
            </a:r>
            <a:endParaRPr lang="ko-KR" altLang="en-US" sz="14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3211F64-8936-1D46-087D-8E8CF9BCFC76}"/>
              </a:ext>
            </a:extLst>
          </p:cNvPr>
          <p:cNvSpPr/>
          <p:nvPr/>
        </p:nvSpPr>
        <p:spPr>
          <a:xfrm>
            <a:off x="4053096" y="1288312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품목번호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FD5C511-0694-D9A1-6EC3-64CFA741523E}"/>
              </a:ext>
            </a:extLst>
          </p:cNvPr>
          <p:cNvSpPr/>
          <p:nvPr/>
        </p:nvSpPr>
        <p:spPr>
          <a:xfrm>
            <a:off x="5147871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품목명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8561474-C761-0EFB-ADFA-DD4F6921BE89}"/>
              </a:ext>
            </a:extLst>
          </p:cNvPr>
          <p:cNvSpPr/>
          <p:nvPr/>
        </p:nvSpPr>
        <p:spPr>
          <a:xfrm>
            <a:off x="6212549" y="129440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사용여부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4ADC3EB-1DD4-911D-1251-9D8419528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339577"/>
              </p:ext>
            </p:extLst>
          </p:nvPr>
        </p:nvGraphicFramePr>
        <p:xfrm>
          <a:off x="2886279" y="2349382"/>
          <a:ext cx="8128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159735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961027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478849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243624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195702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468582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890299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735525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336405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5132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매입처명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원자재규격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제조사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사용여부</a:t>
                      </a:r>
                      <a:r>
                        <a:rPr lang="en-US" altLang="ko-KR" sz="1400" dirty="0"/>
                        <a:t>(y/n)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125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Xx</a:t>
                      </a:r>
                      <a:r>
                        <a:rPr lang="ko-KR" altLang="en-US" sz="1400" dirty="0"/>
                        <a:t>페인트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A1234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파랑도료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7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B2255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빨강도료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528045"/>
                  </a:ext>
                </a:extLst>
              </a:tr>
            </a:tbl>
          </a:graphicData>
        </a:graphic>
      </p:graphicFrame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E4CC6F5-C05F-77C7-0C28-F968F5EEE83E}"/>
              </a:ext>
            </a:extLst>
          </p:cNvPr>
          <p:cNvSpPr/>
          <p:nvPr/>
        </p:nvSpPr>
        <p:spPr>
          <a:xfrm>
            <a:off x="9408201" y="2952728"/>
            <a:ext cx="732029" cy="319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F33C270-8985-6688-453D-EB2C9793E7FD}"/>
              </a:ext>
            </a:extLst>
          </p:cNvPr>
          <p:cNvSpPr/>
          <p:nvPr/>
        </p:nvSpPr>
        <p:spPr>
          <a:xfrm>
            <a:off x="10241415" y="2952728"/>
            <a:ext cx="732029" cy="319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E5ACECE-BCF3-17EB-B211-4546EC6BA90A}"/>
              </a:ext>
            </a:extLst>
          </p:cNvPr>
          <p:cNvSpPr/>
          <p:nvPr/>
        </p:nvSpPr>
        <p:spPr>
          <a:xfrm>
            <a:off x="9746750" y="1910488"/>
            <a:ext cx="1245476" cy="17342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2C102ED-0725-2CB1-13D1-D9B1E5902BDE}"/>
              </a:ext>
            </a:extLst>
          </p:cNvPr>
          <p:cNvSpPr/>
          <p:nvPr/>
        </p:nvSpPr>
        <p:spPr>
          <a:xfrm>
            <a:off x="9673021" y="184478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80D45C0-3B23-DF03-B13D-1C5DD68EACAE}"/>
              </a:ext>
            </a:extLst>
          </p:cNvPr>
          <p:cNvSpPr/>
          <p:nvPr/>
        </p:nvSpPr>
        <p:spPr>
          <a:xfrm>
            <a:off x="9305721" y="2881016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3BC8C28-DFB0-ED7D-4DEE-C2AA71411978}"/>
              </a:ext>
            </a:extLst>
          </p:cNvPr>
          <p:cNvSpPr/>
          <p:nvPr/>
        </p:nvSpPr>
        <p:spPr>
          <a:xfrm>
            <a:off x="10139139" y="286882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4C1C83E-26BB-315C-8464-C93A9F49739C}"/>
              </a:ext>
            </a:extLst>
          </p:cNvPr>
          <p:cNvSpPr/>
          <p:nvPr/>
        </p:nvSpPr>
        <p:spPr>
          <a:xfrm>
            <a:off x="8375850" y="340892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91DD805-7EBF-08CB-F1D8-35DB7B07510F}"/>
              </a:ext>
            </a:extLst>
          </p:cNvPr>
          <p:cNvSpPr/>
          <p:nvPr/>
        </p:nvSpPr>
        <p:spPr>
          <a:xfrm>
            <a:off x="5147871" y="2915126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8985D2D-88C5-3B75-608F-9392A7456245}"/>
              </a:ext>
            </a:extLst>
          </p:cNvPr>
          <p:cNvSpPr/>
          <p:nvPr/>
        </p:nvSpPr>
        <p:spPr>
          <a:xfrm>
            <a:off x="2864696" y="1895551"/>
            <a:ext cx="1245476" cy="22946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엑셀 다운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9FF695A-1DF1-CFA4-CE4E-4C9469150C8A}"/>
              </a:ext>
            </a:extLst>
          </p:cNvPr>
          <p:cNvSpPr/>
          <p:nvPr/>
        </p:nvSpPr>
        <p:spPr>
          <a:xfrm>
            <a:off x="2704844" y="185322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22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E6DC6-B21E-E524-B008-1728298DE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6E9C8C5-28FE-59DE-EE18-BD3D0F68EAD0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B64CA1-F324-7292-DD77-DB0E9C4D953F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034A2C-C76A-9812-4F5C-433789E55619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94D5AB-FC98-7CC1-CE9F-CFDAD3318E13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189651-4DE6-B5E3-DD55-30D433C5EA4C}"/>
              </a:ext>
            </a:extLst>
          </p:cNvPr>
          <p:cNvSpPr/>
          <p:nvPr/>
        </p:nvSpPr>
        <p:spPr>
          <a:xfrm>
            <a:off x="2801923" y="1103588"/>
            <a:ext cx="8296712" cy="52039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9FBDEA-89E9-593C-B61D-E2551603EAF4}"/>
              </a:ext>
            </a:extLst>
          </p:cNvPr>
          <p:cNvSpPr/>
          <p:nvPr/>
        </p:nvSpPr>
        <p:spPr>
          <a:xfrm>
            <a:off x="3097925" y="1332186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매입처명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87C2B8-797C-D950-B55B-5E38C01F0174}"/>
              </a:ext>
            </a:extLst>
          </p:cNvPr>
          <p:cNvSpPr/>
          <p:nvPr/>
        </p:nvSpPr>
        <p:spPr>
          <a:xfrm>
            <a:off x="3097926" y="1746029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품목명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E5DE4C-60FA-5F14-17CF-16E454EF346F}"/>
              </a:ext>
            </a:extLst>
          </p:cNvPr>
          <p:cNvSpPr/>
          <p:nvPr/>
        </p:nvSpPr>
        <p:spPr>
          <a:xfrm>
            <a:off x="3097925" y="2180313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품목번호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5F31DB-B212-FA42-3D00-95731EE0A703}"/>
              </a:ext>
            </a:extLst>
          </p:cNvPr>
          <p:cNvSpPr/>
          <p:nvPr/>
        </p:nvSpPr>
        <p:spPr>
          <a:xfrm>
            <a:off x="3097925" y="2591202"/>
            <a:ext cx="3427422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분류</a:t>
            </a:r>
            <a:r>
              <a:rPr lang="en-US" altLang="ko-KR" dirty="0"/>
              <a:t>(</a:t>
            </a:r>
            <a:r>
              <a:rPr lang="ko-KR" altLang="en-US" dirty="0"/>
              <a:t>페인트</a:t>
            </a:r>
            <a:r>
              <a:rPr lang="en-US" altLang="ko-KR" dirty="0"/>
              <a:t>,</a:t>
            </a:r>
            <a:r>
              <a:rPr lang="ko-KR" altLang="en-US" dirty="0"/>
              <a:t>신나</a:t>
            </a:r>
            <a:r>
              <a:rPr lang="en-US" altLang="ko-KR" dirty="0"/>
              <a:t>,</a:t>
            </a:r>
            <a:r>
              <a:rPr lang="ko-KR" altLang="en-US" dirty="0"/>
              <a:t>세척제</a:t>
            </a:r>
            <a:r>
              <a:rPr lang="en-US" altLang="ko-KR" dirty="0"/>
              <a:t>,</a:t>
            </a:r>
            <a:r>
              <a:rPr lang="ko-KR" altLang="en-US" dirty="0"/>
              <a:t>경화제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40BC68-1282-183C-50E3-91F6F915C074}"/>
              </a:ext>
            </a:extLst>
          </p:cNvPr>
          <p:cNvSpPr/>
          <p:nvPr/>
        </p:nvSpPr>
        <p:spPr>
          <a:xfrm>
            <a:off x="3097925" y="3087565"/>
            <a:ext cx="2025868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색상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1F50A11-3380-80D0-4AD0-4F99846B6E28}"/>
              </a:ext>
            </a:extLst>
          </p:cNvPr>
          <p:cNvSpPr/>
          <p:nvPr/>
        </p:nvSpPr>
        <p:spPr>
          <a:xfrm>
            <a:off x="3097925" y="3570384"/>
            <a:ext cx="1916871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규격</a:t>
            </a:r>
            <a:r>
              <a:rPr lang="en-US" altLang="ko-KR" dirty="0"/>
              <a:t>(</a:t>
            </a:r>
            <a:r>
              <a:rPr lang="ko-KR" altLang="en-US" dirty="0"/>
              <a:t>양</a:t>
            </a:r>
            <a:r>
              <a:rPr lang="en-US" altLang="ko-KR" dirty="0"/>
              <a:t>/</a:t>
            </a:r>
            <a:r>
              <a:rPr lang="ko-KR" altLang="en-US" dirty="0"/>
              <a:t>단위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8726FBB-AAB6-C3D4-D36A-C2287B31232D}"/>
              </a:ext>
            </a:extLst>
          </p:cNvPr>
          <p:cNvSpPr/>
          <p:nvPr/>
        </p:nvSpPr>
        <p:spPr>
          <a:xfrm>
            <a:off x="3097925" y="4055356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제조사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AF8DF8-BDC7-3D7A-C67F-CE724038683E}"/>
              </a:ext>
            </a:extLst>
          </p:cNvPr>
          <p:cNvSpPr/>
          <p:nvPr/>
        </p:nvSpPr>
        <p:spPr>
          <a:xfrm>
            <a:off x="3097925" y="4536022"/>
            <a:ext cx="4540466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비고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B9BB6B8-3435-4FF3-E703-4F8D24447A1C}"/>
              </a:ext>
            </a:extLst>
          </p:cNvPr>
          <p:cNvSpPr/>
          <p:nvPr/>
        </p:nvSpPr>
        <p:spPr>
          <a:xfrm>
            <a:off x="8774788" y="1245474"/>
            <a:ext cx="1046193" cy="42567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A1E7F2D-13D1-6CBA-80BB-F4BE3E611F78}"/>
              </a:ext>
            </a:extLst>
          </p:cNvPr>
          <p:cNvSpPr/>
          <p:nvPr/>
        </p:nvSpPr>
        <p:spPr>
          <a:xfrm>
            <a:off x="9941585" y="1245474"/>
            <a:ext cx="928739" cy="42567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6441AD-A409-7D2C-B43B-9A922B96992A}"/>
              </a:ext>
            </a:extLst>
          </p:cNvPr>
          <p:cNvSpPr/>
          <p:nvPr/>
        </p:nvSpPr>
        <p:spPr>
          <a:xfrm>
            <a:off x="4503419" y="1332186"/>
            <a:ext cx="1269124" cy="33895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사용여부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C2B87E2-89A0-8024-D41A-2B25A4C902B8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3F005AD-3A97-1A81-B74D-8C4A760A0674}"/>
              </a:ext>
            </a:extLst>
          </p:cNvPr>
          <p:cNvSpPr/>
          <p:nvPr/>
        </p:nvSpPr>
        <p:spPr>
          <a:xfrm>
            <a:off x="9897465" y="1197047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6504948-0F0F-89C4-13BD-2004EB2DCB27}"/>
              </a:ext>
            </a:extLst>
          </p:cNvPr>
          <p:cNvSpPr/>
          <p:nvPr/>
        </p:nvSpPr>
        <p:spPr>
          <a:xfrm>
            <a:off x="4381441" y="127034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26D0A5-E82F-1283-2366-BCEE91105F19}"/>
              </a:ext>
            </a:extLst>
          </p:cNvPr>
          <p:cNvSpPr/>
          <p:nvPr/>
        </p:nvSpPr>
        <p:spPr>
          <a:xfrm>
            <a:off x="5149020" y="3570384"/>
            <a:ext cx="1916871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제원</a:t>
            </a:r>
          </a:p>
        </p:txBody>
      </p:sp>
    </p:spTree>
    <p:extLst>
      <p:ext uri="{BB962C8B-B14F-4D97-AF65-F5344CB8AC3E}">
        <p14:creationId xmlns:p14="http://schemas.microsoft.com/office/powerpoint/2010/main" val="1722258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1066</Words>
  <Application>Microsoft Office PowerPoint</Application>
  <PresentationFormat>와이드스크린</PresentationFormat>
  <Paragraphs>723</Paragraphs>
  <Slides>23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21</cp:revision>
  <dcterms:created xsi:type="dcterms:W3CDTF">2025-10-02T03:08:43Z</dcterms:created>
  <dcterms:modified xsi:type="dcterms:W3CDTF">2025-10-13T02:26:56Z</dcterms:modified>
</cp:coreProperties>
</file>