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sldIdLst>
    <p:sldId id="528" r:id="rId3"/>
    <p:sldId id="539" r:id="rId4"/>
    <p:sldId id="305" r:id="rId5"/>
    <p:sldId id="564" r:id="rId6"/>
    <p:sldId id="457" r:id="rId7"/>
    <p:sldId id="458" r:id="rId8"/>
    <p:sldId id="565" r:id="rId9"/>
    <p:sldId id="461"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63" r:id="rId29"/>
    <p:sldId id="5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DA3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60"/>
  </p:normalViewPr>
  <p:slideViewPr>
    <p:cSldViewPr>
      <p:cViewPr varScale="1">
        <p:scale>
          <a:sx n="70" d="100"/>
          <a:sy n="70" d="100"/>
        </p:scale>
        <p:origin x="113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17-03-2018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70260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B1F9F8-2F33-48A0-B6E1-CBD34DA86FA7}" type="datetime1">
              <a:rPr lang="en-IN" smtClean="0"/>
              <a:pPr/>
              <a:t>17-03-2018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F9511ED-0BE1-4F2B-B63D-1D3DD25330C5}" type="datetime1">
              <a:rPr lang="en-IN" smtClean="0"/>
              <a:pPr/>
              <a:t>17-03-2018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smtClean="0"/>
              <a:t>&lt;Course Code&gt;</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D982D4-3B7D-49CC-89D2-CE37596BBCA6}" type="datetime1">
              <a:rPr lang="en-IN" smtClean="0"/>
              <a:pPr/>
              <a:t>17-03-2018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smtClean="0"/>
              <a:t>&lt;Course Code&gt;</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smtClean="0">
                <a:solidFill>
                  <a:srgbClr val="FFFFFF"/>
                </a:solidFill>
                <a:latin typeface="Arial"/>
                <a:cs typeface="Arial"/>
              </a:rPr>
              <a:t>WILP</a:t>
            </a:r>
            <a:endParaRPr lang="en-US" sz="120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smtClean="0">
                <a:solidFill>
                  <a:srgbClr val="FFFFFF"/>
                </a:solidFill>
                <a:latin typeface="Arial"/>
                <a:cs typeface="Arial"/>
              </a:rPr>
              <a:t>WILP</a:t>
            </a:r>
            <a:endParaRPr lang="en-US" sz="1200" dirty="0">
              <a:solidFill>
                <a:srgbClr val="FFFFFF"/>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dirty="0" smtClean="0"/>
              <a:t>BITS ZG628T - Dissertation</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dirty="0" smtClean="0"/>
              <a:t>BITS ZG628T - Dissertation</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grpSp>
        <p:nvGrpSpPr>
          <p:cNvPr id="7" name="Group 19"/>
          <p:cNvGrpSpPr/>
          <p:nvPr userDrawn="1"/>
        </p:nvGrpSpPr>
        <p:grpSpPr>
          <a:xfrm>
            <a:off x="0" y="1295400"/>
            <a:ext cx="7010400" cy="45719"/>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24"/>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2946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38AF320-491D-4762-9CEF-3E1E34D8F95D}" type="datetime1">
              <a:rPr lang="en-IN" smtClean="0"/>
              <a:pPr/>
              <a:t>17-03-2018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208E44-E056-4529-AB17-D5D4ED060997}" type="datetime1">
              <a:rPr lang="en-IN" smtClean="0"/>
              <a:pPr/>
              <a:t>17-03-2018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9CFB88-53D3-4CA9-98AE-144A38B513BC}" type="datetime1">
              <a:rPr lang="en-IN" smtClean="0"/>
              <a:pPr/>
              <a:t>17-03-2018</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D0D0566-7D22-4575-A4D4-6F2EADBD37EA}" type="datetime1">
              <a:rPr lang="en-IN" smtClean="0"/>
              <a:pPr/>
              <a:t>17-03-2018</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8F8992E-3A7A-498B-BA4F-ED4E9E99F9C5}" type="datetime1">
              <a:rPr lang="en-IN" smtClean="0"/>
              <a:pPr/>
              <a:t>17-03-2018</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542FCF-AAF1-43F7-BF4B-ACFF6C5E1F9E}" type="datetime1">
              <a:rPr lang="en-IN" smtClean="0"/>
              <a:pPr/>
              <a:t>17-03-2018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22291EF-5C9A-4DA0-9BCB-C3A40F654C61}" type="datetime1">
              <a:rPr lang="en-IN" smtClean="0"/>
              <a:pPr/>
              <a:t>17-03-2018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dirty="0" smtClean="0"/>
              <a:t>BITS ZG628T</a:t>
            </a:r>
            <a:endParaRPr lang="en-IN"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WILP</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13"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F2899A1-5BFA-4D14-B690-5DD6CFCAE8DC}" type="datetime1">
              <a:rPr lang="en-IN" smtClean="0">
                <a:solidFill>
                  <a:prstClr val="black">
                    <a:tint val="75000"/>
                  </a:prstClr>
                </a:solidFill>
              </a:rPr>
              <a:pPr/>
              <a:t>17-03-2018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smtClean="0">
                <a:solidFill>
                  <a:prstClr val="black">
                    <a:tint val="75000"/>
                  </a:prstClr>
                </a:solidFill>
              </a:rPr>
              <a:t>&lt;Course Code&gt;</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752600" y="3602712"/>
            <a:ext cx="6934200" cy="1777008"/>
          </a:xfrm>
        </p:spPr>
        <p:txBody>
          <a:bodyPr anchorCtr="0">
            <a:noAutofit/>
          </a:bodyPr>
          <a:lstStyle/>
          <a:p>
            <a:pPr algn="ctr">
              <a:defRPr/>
            </a:pPr>
            <a:r>
              <a:rPr lang="en-US" sz="3000" dirty="0">
                <a:solidFill>
                  <a:schemeClr val="bg1"/>
                </a:solidFill>
              </a:rPr>
              <a:t>Eventual Consistency in real time financial systems with Microservices </a:t>
            </a:r>
            <a:r>
              <a:rPr lang="en-US" sz="3000" dirty="0" smtClean="0">
                <a:solidFill>
                  <a:schemeClr val="bg1"/>
                </a:solidFill>
              </a:rPr>
              <a:t>Architecture</a:t>
            </a:r>
            <a:br>
              <a:rPr lang="en-US" sz="3000" dirty="0" smtClean="0">
                <a:solidFill>
                  <a:schemeClr val="bg1"/>
                </a:solidFill>
              </a:rPr>
            </a:br>
            <a:r>
              <a:rPr lang="en-US" sz="3200" dirty="0">
                <a:solidFill>
                  <a:schemeClr val="bg1"/>
                </a:solidFill>
              </a:rPr>
              <a:t/>
            </a:r>
            <a:br>
              <a:rPr lang="en-US" sz="3200" dirty="0">
                <a:solidFill>
                  <a:schemeClr val="bg1"/>
                </a:solidFill>
              </a:rPr>
            </a:br>
            <a:r>
              <a:rPr lang="en-US" sz="2400" dirty="0">
                <a:solidFill>
                  <a:schemeClr val="bg1"/>
                </a:solidFill>
              </a:rPr>
              <a:t>BITS ZG628T: </a:t>
            </a:r>
            <a:r>
              <a:rPr lang="en-US" sz="2400" dirty="0" smtClean="0">
                <a:solidFill>
                  <a:schemeClr val="bg1"/>
                </a:solidFill>
              </a:rPr>
              <a:t>Dissertation (April 2018)</a:t>
            </a:r>
            <a:endParaRPr lang="en-US" sz="2400" dirty="0">
              <a:solidFill>
                <a:schemeClr val="bg1"/>
              </a:solidFill>
            </a:endParaRPr>
          </a:p>
        </p:txBody>
      </p:sp>
      <p:sp>
        <p:nvSpPr>
          <p:cNvPr id="52227" name="Content Placeholder 5"/>
          <p:cNvSpPr>
            <a:spLocks noGrp="1"/>
          </p:cNvSpPr>
          <p:nvPr>
            <p:ph sz="quarter" idx="4294967295"/>
          </p:nvPr>
        </p:nvSpPr>
        <p:spPr>
          <a:xfrm>
            <a:off x="4499992" y="5157192"/>
            <a:ext cx="4186808" cy="862608"/>
          </a:xfrm>
        </p:spPr>
        <p:txBody>
          <a:bodyPr anchor="b">
            <a:noAutofit/>
          </a:bodyPr>
          <a:lstStyle/>
          <a:p>
            <a:pPr marL="0" indent="0" eaLnBrk="1" hangingPunct="1">
              <a:lnSpc>
                <a:spcPts val="1800"/>
              </a:lnSpc>
              <a:spcBef>
                <a:spcPct val="0"/>
              </a:spcBef>
              <a:buFont typeface="Arial" pitchFamily="34" charset="0"/>
              <a:buNone/>
            </a:pPr>
            <a:r>
              <a:rPr lang="en-US" sz="1400" dirty="0" smtClean="0">
                <a:solidFill>
                  <a:schemeClr val="bg1"/>
                </a:solidFill>
              </a:rPr>
              <a:t>TUSHAR DILIP PHADKE	2016HT12516</a:t>
            </a:r>
            <a:endParaRPr lang="en-US" sz="1400"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Any distributed system is not safe from network failures, thus network partitioning generally has to be tolerated for high availability over consistency </a:t>
            </a:r>
          </a:p>
          <a:p>
            <a:r>
              <a:rPr lang="en-US" dirty="0" smtClean="0"/>
              <a:t>Microservices </a:t>
            </a:r>
            <a:r>
              <a:rPr lang="en-US" dirty="0"/>
              <a:t>are designed </a:t>
            </a:r>
            <a:r>
              <a:rPr lang="en-US" dirty="0" smtClean="0"/>
              <a:t>on the </a:t>
            </a:r>
            <a:r>
              <a:rPr lang="en-US" dirty="0"/>
              <a:t>BASE (</a:t>
            </a:r>
            <a:r>
              <a:rPr lang="en-US" b="1" dirty="0"/>
              <a:t>B</a:t>
            </a:r>
            <a:r>
              <a:rPr lang="en-US" dirty="0"/>
              <a:t>asically </a:t>
            </a:r>
            <a:r>
              <a:rPr lang="en-US" b="1" dirty="0"/>
              <a:t>A</a:t>
            </a:r>
            <a:r>
              <a:rPr lang="en-US" dirty="0"/>
              <a:t>vailable, </a:t>
            </a:r>
            <a:r>
              <a:rPr lang="en-US" b="1" dirty="0"/>
              <a:t>S</a:t>
            </a:r>
            <a:r>
              <a:rPr lang="en-US" dirty="0"/>
              <a:t>oft state, </a:t>
            </a:r>
            <a:r>
              <a:rPr lang="en-US" b="1" dirty="0"/>
              <a:t>E</a:t>
            </a:r>
            <a:r>
              <a:rPr lang="en-US" dirty="0"/>
              <a:t>ventual consistency) philosophy (choosing availability over consistency)</a:t>
            </a:r>
            <a:endParaRPr lang="en-US" dirty="0" smtClean="0"/>
          </a:p>
          <a:p>
            <a:r>
              <a:rPr lang="en-US" dirty="0" smtClean="0"/>
              <a:t>In opposite a </a:t>
            </a:r>
            <a:r>
              <a:rPr lang="en-US" dirty="0"/>
              <a:t>monolithic </a:t>
            </a:r>
            <a:r>
              <a:rPr lang="en-US" dirty="0" smtClean="0"/>
              <a:t>application manages transactions as it RDBMS supports ACID (</a:t>
            </a:r>
            <a:r>
              <a:rPr lang="en-US" dirty="0"/>
              <a:t>Atomicity, Consistency, Isolation, Durability</a:t>
            </a:r>
            <a:r>
              <a:rPr lang="en-US" dirty="0" smtClean="0"/>
              <a:t>) transactions</a:t>
            </a:r>
          </a:p>
          <a:p>
            <a:r>
              <a:rPr lang="en-US" dirty="0" smtClean="0"/>
              <a:t>Sharing </a:t>
            </a:r>
            <a:r>
              <a:rPr lang="en-US" dirty="0"/>
              <a:t>a database </a:t>
            </a:r>
            <a:r>
              <a:rPr lang="en-US" dirty="0" smtClean="0"/>
              <a:t>across </a:t>
            </a:r>
            <a:r>
              <a:rPr lang="en-US" dirty="0" err="1" smtClean="0"/>
              <a:t>microservices</a:t>
            </a:r>
            <a:r>
              <a:rPr lang="en-US" dirty="0" smtClean="0"/>
              <a:t> </a:t>
            </a:r>
            <a:r>
              <a:rPr lang="en-US" dirty="0"/>
              <a:t>violate </a:t>
            </a:r>
            <a:r>
              <a:rPr lang="en-US" dirty="0" smtClean="0"/>
              <a:t>of </a:t>
            </a:r>
            <a:r>
              <a:rPr lang="en-US" dirty="0"/>
              <a:t>the </a:t>
            </a:r>
            <a:r>
              <a:rPr lang="en-US" dirty="0" smtClean="0"/>
              <a:t>principle (deploy independently) </a:t>
            </a:r>
            <a:r>
              <a:rPr lang="en-US" dirty="0"/>
              <a:t>of a Microservices-based architecture</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10</a:t>
            </a:fld>
            <a:endParaRPr lang="en-IN" dirty="0"/>
          </a:p>
        </p:txBody>
      </p:sp>
      <p:sp>
        <p:nvSpPr>
          <p:cNvPr id="6" name="Title 1"/>
          <p:cNvSpPr txBox="1">
            <a:spLocks/>
          </p:cNvSpPr>
          <p:nvPr/>
        </p:nvSpPr>
        <p:spPr>
          <a:xfrm>
            <a:off x="740024" y="418654"/>
            <a:ext cx="5776192"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Eventual Consistency and importance </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8845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In our problem </a:t>
            </a:r>
            <a:r>
              <a:rPr lang="en-US" dirty="0" smtClean="0"/>
              <a:t>statement, if </a:t>
            </a:r>
            <a:r>
              <a:rPr lang="en-US" dirty="0"/>
              <a:t>by any chance a payment is failed after authorize call, then </a:t>
            </a:r>
            <a:r>
              <a:rPr lang="en-US" dirty="0" smtClean="0"/>
              <a:t>Order and </a:t>
            </a:r>
            <a:r>
              <a:rPr lang="en-US" dirty="0"/>
              <a:t>Billing system has to be notified about state of payment. So each system can take corrective action (eventual consistency</a:t>
            </a:r>
            <a:r>
              <a:rPr lang="en-US" dirty="0" smtClean="0"/>
              <a:t>) or get back to consistent state across </a:t>
            </a:r>
            <a:r>
              <a:rPr lang="en-US" dirty="0" err="1" smtClean="0"/>
              <a:t>microservices</a:t>
            </a:r>
            <a:endParaRPr lang="en-US" dirty="0" smtClean="0"/>
          </a:p>
          <a:p>
            <a:pPr algn="just"/>
            <a:r>
              <a:rPr lang="en-US" dirty="0" smtClean="0"/>
              <a:t>Similarly state change has to be notified to other </a:t>
            </a:r>
            <a:r>
              <a:rPr lang="en-US" dirty="0" err="1" smtClean="0"/>
              <a:t>microservices</a:t>
            </a:r>
            <a:r>
              <a:rPr lang="en-US" dirty="0" smtClean="0"/>
              <a:t> in order to maintain eventual consistency</a:t>
            </a:r>
          </a:p>
          <a:p>
            <a:pPr algn="just"/>
            <a:r>
              <a:rPr lang="en-US" dirty="0"/>
              <a:t>If eventual consistency is not maintained between these </a:t>
            </a:r>
            <a:r>
              <a:rPr lang="en-US" dirty="0" err="1" smtClean="0"/>
              <a:t>microservices</a:t>
            </a:r>
            <a:r>
              <a:rPr lang="en-US" dirty="0" smtClean="0"/>
              <a:t> then </a:t>
            </a:r>
            <a:r>
              <a:rPr lang="en-US" dirty="0"/>
              <a:t>CSP may suffer from financial impact like shipping goods without payment, inconsistent billing/revenue’.</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11</a:t>
            </a:fld>
            <a:endParaRPr lang="en-IN" dirty="0"/>
          </a:p>
        </p:txBody>
      </p:sp>
      <p:sp>
        <p:nvSpPr>
          <p:cNvPr id="6" name="Title 1"/>
          <p:cNvSpPr txBox="1">
            <a:spLocks/>
          </p:cNvSpPr>
          <p:nvPr/>
        </p:nvSpPr>
        <p:spPr>
          <a:xfrm>
            <a:off x="740024" y="418654"/>
            <a:ext cx="5776192"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Eventual Consistency continues..</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8067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Approaches for achieving Eventual Consistency</a:t>
            </a:r>
          </a:p>
        </p:txBody>
      </p:sp>
    </p:spTree>
    <p:extLst>
      <p:ext uri="{BB962C8B-B14F-4D97-AF65-F5344CB8AC3E}">
        <p14:creationId xmlns:p14="http://schemas.microsoft.com/office/powerpoint/2010/main" val="34429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13</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Two Phase Distributed Transactions (XA)</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1410072"/>
            <a:ext cx="4038600" cy="4685928"/>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733925" y="1410072"/>
            <a:ext cx="3724276" cy="4533528"/>
          </a:xfrm>
          <a:prstGeom prst="rect">
            <a:avLst/>
          </a:prstGeom>
        </p:spPr>
      </p:pic>
    </p:spTree>
    <p:extLst>
      <p:ext uri="{BB962C8B-B14F-4D97-AF65-F5344CB8AC3E}">
        <p14:creationId xmlns:p14="http://schemas.microsoft.com/office/powerpoint/2010/main" val="385564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Benefits</a:t>
            </a:r>
          </a:p>
          <a:p>
            <a:pPr lvl="1"/>
            <a:r>
              <a:rPr lang="en-US" dirty="0"/>
              <a:t>XA with 2 PC always give highest confidence and protection against failures where multiple diverse resources are being used</a:t>
            </a:r>
            <a:endParaRPr lang="en-US" dirty="0" smtClean="0"/>
          </a:p>
          <a:p>
            <a:pPr lvl="1"/>
            <a:r>
              <a:rPr lang="en-US" dirty="0" smtClean="0"/>
              <a:t>Most </a:t>
            </a:r>
            <a:r>
              <a:rPr lang="en-US" dirty="0"/>
              <a:t>major software vendor’s provides support for XA with 2 PC</a:t>
            </a:r>
          </a:p>
          <a:p>
            <a:r>
              <a:rPr lang="en-US" b="1" dirty="0" smtClean="0"/>
              <a:t>Drawbacks/Tradeoffs</a:t>
            </a:r>
          </a:p>
          <a:p>
            <a:pPr lvl="1"/>
            <a:r>
              <a:rPr lang="en-US" dirty="0"/>
              <a:t>Expensive because of additional I/O prescribed by the protocol and requires special-purpose </a:t>
            </a:r>
            <a:r>
              <a:rPr lang="en-US" dirty="0" smtClean="0"/>
              <a:t>platforms</a:t>
            </a:r>
          </a:p>
          <a:p>
            <a:pPr lvl="1"/>
            <a:r>
              <a:rPr lang="en-US" dirty="0"/>
              <a:t>Very complex  and very hard to maintains, debug</a:t>
            </a:r>
          </a:p>
          <a:p>
            <a:pPr lvl="1"/>
            <a:r>
              <a:rPr lang="en-US" dirty="0"/>
              <a:t>Hard to </a:t>
            </a:r>
            <a:r>
              <a:rPr lang="en-US" dirty="0" smtClean="0"/>
              <a:t>detect, debug </a:t>
            </a:r>
            <a:r>
              <a:rPr lang="en-US" dirty="0"/>
              <a:t>and trace transactions to resolve consistency </a:t>
            </a:r>
            <a:r>
              <a:rPr lang="en-US" dirty="0" smtClean="0"/>
              <a:t>issues</a:t>
            </a:r>
          </a:p>
          <a:p>
            <a:pPr lvl="1"/>
            <a:r>
              <a:rPr lang="en-US" dirty="0"/>
              <a:t>The XA with 2 PC is not useful in case of “Use case II</a:t>
            </a:r>
            <a:r>
              <a:rPr lang="en-US" dirty="0" smtClean="0"/>
              <a:t>” or custom rollback with acquirer</a:t>
            </a:r>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14</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Two Phase Distributed Transactions (XA)</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8804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15</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Service Orchestrator Pattern</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4800" y="1371600"/>
            <a:ext cx="8382000" cy="4800600"/>
          </a:xfrm>
          <a:prstGeom prst="rect">
            <a:avLst/>
          </a:prstGeom>
        </p:spPr>
      </p:pic>
    </p:spTree>
    <p:extLst>
      <p:ext uri="{BB962C8B-B14F-4D97-AF65-F5344CB8AC3E}">
        <p14:creationId xmlns:p14="http://schemas.microsoft.com/office/powerpoint/2010/main" val="50730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Benefits</a:t>
            </a:r>
          </a:p>
          <a:p>
            <a:pPr lvl="1"/>
            <a:r>
              <a:rPr lang="en-US" dirty="0"/>
              <a:t>Provides a better way to control the flow in application when there is synchronous processing</a:t>
            </a:r>
            <a:endParaRPr lang="en-US" dirty="0" smtClean="0"/>
          </a:p>
          <a:p>
            <a:pPr lvl="1"/>
            <a:r>
              <a:rPr lang="en-US" dirty="0"/>
              <a:t>Easy to manage exceptional flows. E.g. In our problem statement if updating billing system fails, then orchestrator can update Order Microservice to cancel order and update Payment Microservice to cancel authorization and refund payment if payment was successful</a:t>
            </a:r>
          </a:p>
          <a:p>
            <a:r>
              <a:rPr lang="en-US" b="1" dirty="0" smtClean="0"/>
              <a:t>Drawbacks/Tradeoffs</a:t>
            </a:r>
          </a:p>
          <a:p>
            <a:pPr lvl="1"/>
            <a:r>
              <a:rPr lang="en-US" dirty="0"/>
              <a:t>Couples the services together creating dependencies</a:t>
            </a:r>
          </a:p>
          <a:p>
            <a:pPr lvl="1"/>
            <a:r>
              <a:rPr lang="en-US" dirty="0"/>
              <a:t>Not useful in case of “Use case II</a:t>
            </a:r>
            <a:r>
              <a:rPr lang="en-US" dirty="0" smtClean="0"/>
              <a:t>” for maintaining eventual consistency</a:t>
            </a:r>
          </a:p>
          <a:p>
            <a:pPr lvl="1"/>
            <a:r>
              <a:rPr lang="en-US" dirty="0" smtClean="0"/>
              <a:t>Service which is working as orchestrator is dependent on other </a:t>
            </a:r>
            <a:r>
              <a:rPr lang="en-US" dirty="0" err="1" smtClean="0"/>
              <a:t>microservices</a:t>
            </a:r>
            <a:endParaRPr lang="en-US" dirty="0" smtClean="0"/>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16</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Service Orchestrator Pattern</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9554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17</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Service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Choreography Pattern</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1447800"/>
            <a:ext cx="7772400" cy="4572000"/>
          </a:xfrm>
          <a:prstGeom prst="rect">
            <a:avLst/>
          </a:prstGeom>
        </p:spPr>
      </p:pic>
    </p:spTree>
    <p:extLst>
      <p:ext uri="{BB962C8B-B14F-4D97-AF65-F5344CB8AC3E}">
        <p14:creationId xmlns:p14="http://schemas.microsoft.com/office/powerpoint/2010/main" val="267444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fontScale="62500" lnSpcReduction="20000"/>
          </a:bodyPr>
          <a:lstStyle/>
          <a:p>
            <a:r>
              <a:rPr lang="en-US" b="1" dirty="0" smtClean="0"/>
              <a:t>Benefits</a:t>
            </a:r>
          </a:p>
          <a:p>
            <a:pPr lvl="1"/>
            <a:r>
              <a:rPr lang="en-US" sz="3200" dirty="0"/>
              <a:t>Enable faster end to end processing without any blocking</a:t>
            </a:r>
          </a:p>
          <a:p>
            <a:pPr lvl="1"/>
            <a:r>
              <a:rPr lang="en-US" sz="3200" dirty="0"/>
              <a:t>Service can start consuming new events without direct dependency between services</a:t>
            </a:r>
          </a:p>
          <a:p>
            <a:pPr lvl="1"/>
            <a:r>
              <a:rPr lang="en-US" sz="3200" dirty="0"/>
              <a:t>Aligns well with continuous delivery as there is no direct dependency between services</a:t>
            </a:r>
          </a:p>
          <a:p>
            <a:pPr lvl="1"/>
            <a:r>
              <a:rPr lang="en-US" sz="3200" dirty="0"/>
              <a:t>Control is distributed and no single point of failure</a:t>
            </a:r>
          </a:p>
          <a:p>
            <a:r>
              <a:rPr lang="en-US" b="1" dirty="0" smtClean="0"/>
              <a:t>Drawbacks/Tradeoffs</a:t>
            </a:r>
          </a:p>
          <a:p>
            <a:pPr lvl="1"/>
            <a:r>
              <a:rPr lang="en-US" sz="3200" dirty="0" err="1"/>
              <a:t>Async</a:t>
            </a:r>
            <a:r>
              <a:rPr lang="en-US" sz="3200" dirty="0"/>
              <a:t> programming is often significant mind shift for developer and code is hard to read by just looking at it </a:t>
            </a:r>
            <a:endParaRPr lang="en-US" sz="3200" dirty="0" smtClean="0"/>
          </a:p>
          <a:p>
            <a:pPr lvl="1"/>
            <a:r>
              <a:rPr lang="en-US" sz="3200" dirty="0"/>
              <a:t>Each service need to maintain casual order between messages</a:t>
            </a:r>
            <a:endParaRPr lang="en-US" sz="3200" dirty="0" smtClean="0"/>
          </a:p>
          <a:p>
            <a:pPr lvl="1"/>
            <a:r>
              <a:rPr lang="en-US" sz="3200" dirty="0" smtClean="0"/>
              <a:t>Service which is working as orchestrator is dependent on other </a:t>
            </a:r>
            <a:r>
              <a:rPr lang="en-US" sz="3200" dirty="0" err="1" smtClean="0"/>
              <a:t>microservices</a:t>
            </a:r>
            <a:endParaRPr lang="en-US" sz="3200" dirty="0" smtClean="0"/>
          </a:p>
          <a:p>
            <a:pPr lvl="1"/>
            <a:r>
              <a:rPr lang="en-US" sz="3200" dirty="0"/>
              <a:t>In case 3D secure requirement, end </a:t>
            </a:r>
            <a:r>
              <a:rPr lang="en-US" sz="3200" dirty="0" smtClean="0"/>
              <a:t>user is authorized with issuer bank which requires synchronous processing which hard to achieve in this pattern</a:t>
            </a:r>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18</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Service Choreography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Pattern</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1748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19</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 strategy</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28600" y="1447800"/>
            <a:ext cx="8153400" cy="4419600"/>
          </a:xfrm>
          <a:prstGeom prst="rect">
            <a:avLst/>
          </a:prstGeom>
        </p:spPr>
      </p:pic>
    </p:spTree>
    <p:extLst>
      <p:ext uri="{BB962C8B-B14F-4D97-AF65-F5344CB8AC3E}">
        <p14:creationId xmlns:p14="http://schemas.microsoft.com/office/powerpoint/2010/main" val="229520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ACKNOWLEDGEMENT</a:t>
            </a:r>
            <a:endParaRPr lang="en-US" sz="4400" dirty="0"/>
          </a:p>
        </p:txBody>
      </p:sp>
      <p:sp>
        <p:nvSpPr>
          <p:cNvPr id="3" name="Content Placeholder 2"/>
          <p:cNvSpPr>
            <a:spLocks noGrp="1"/>
          </p:cNvSpPr>
          <p:nvPr>
            <p:ph idx="1"/>
          </p:nvPr>
        </p:nvSpPr>
        <p:spPr>
          <a:xfrm>
            <a:off x="685800" y="1600200"/>
            <a:ext cx="8305800" cy="4525963"/>
          </a:xfrm>
        </p:spPr>
        <p:txBody>
          <a:bodyPr>
            <a:normAutofit fontScale="85000" lnSpcReduction="20000"/>
          </a:bodyPr>
          <a:lstStyle/>
          <a:p>
            <a:pPr algn="just"/>
            <a:r>
              <a:rPr lang="en-US" sz="2800" dirty="0"/>
              <a:t>I express my gratitude to my supervisor Mr. Anurag Srivastava for providing me a means of </a:t>
            </a:r>
            <a:r>
              <a:rPr lang="en-US" sz="2800" dirty="0" smtClean="0"/>
              <a:t>accomplishing </a:t>
            </a:r>
            <a:r>
              <a:rPr lang="en-US" sz="2800" dirty="0"/>
              <a:t>my most cherished </a:t>
            </a:r>
            <a:r>
              <a:rPr lang="en-US" sz="2800" dirty="0" smtClean="0"/>
              <a:t>goals</a:t>
            </a:r>
          </a:p>
          <a:p>
            <a:pPr algn="just"/>
            <a:r>
              <a:rPr lang="en-US" sz="2800" dirty="0"/>
              <a:t>I record my heart full of thanks and gratitude to my additional examiner Mr. </a:t>
            </a:r>
            <a:r>
              <a:rPr lang="en-US" sz="2800" dirty="0" err="1"/>
              <a:t>Tejas</a:t>
            </a:r>
            <a:r>
              <a:rPr lang="en-US" sz="2800" dirty="0"/>
              <a:t> </a:t>
            </a:r>
            <a:r>
              <a:rPr lang="en-US" sz="2800" dirty="0" smtClean="0"/>
              <a:t>Jog</a:t>
            </a:r>
          </a:p>
          <a:p>
            <a:pPr algn="just"/>
            <a:r>
              <a:rPr lang="en-US" sz="2800" dirty="0" smtClean="0"/>
              <a:t>I </a:t>
            </a:r>
            <a:r>
              <a:rPr lang="en-US" sz="2800" dirty="0"/>
              <a:t>expresses my gratitude to Mr. Jens Emmerich, Chief Architect, Amdocs Development Centre from Mobile Financial Solutions division for providing me a valuable input and feedback in understanding financial domain and Amdocs business </a:t>
            </a:r>
            <a:r>
              <a:rPr lang="en-US" sz="2800" dirty="0" smtClean="0"/>
              <a:t>model</a:t>
            </a:r>
          </a:p>
          <a:p>
            <a:pPr algn="just"/>
            <a:r>
              <a:rPr lang="en-US" sz="2800" dirty="0" smtClean="0"/>
              <a:t>Last but not least I would like to thank BITS WILP, </a:t>
            </a:r>
            <a:r>
              <a:rPr lang="en-US" sz="2800" dirty="0" err="1" smtClean="0"/>
              <a:t>Pilani</a:t>
            </a:r>
            <a:r>
              <a:rPr lang="en-US" sz="2800" dirty="0" smtClean="0"/>
              <a:t> </a:t>
            </a:r>
            <a:r>
              <a:rPr lang="en-US" sz="2800" dirty="0"/>
              <a:t>for providing me an opportunity to carry this project, along with purposeful guidance and moral support extended to me throughout the duration of the project work</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b="1" dirty="0" smtClean="0"/>
              <a:t>Benefits</a:t>
            </a:r>
          </a:p>
          <a:p>
            <a:pPr lvl="1"/>
            <a:r>
              <a:rPr lang="en-US" sz="3200" dirty="0" smtClean="0"/>
              <a:t>Provides benefits </a:t>
            </a:r>
            <a:r>
              <a:rPr lang="en-US" sz="3200" dirty="0"/>
              <a:t>of both </a:t>
            </a:r>
            <a:r>
              <a:rPr lang="en-US" sz="3200" dirty="0" smtClean="0"/>
              <a:t>architecture (choreography and orchestrator) </a:t>
            </a:r>
            <a:r>
              <a:rPr lang="en-US" sz="3200" dirty="0"/>
              <a:t>pattern</a:t>
            </a:r>
            <a:endParaRPr lang="en-US" sz="3200" dirty="0"/>
          </a:p>
          <a:p>
            <a:pPr lvl="1"/>
            <a:r>
              <a:rPr lang="en-US" sz="3200" dirty="0"/>
              <a:t>Easy to manage exceptional flows</a:t>
            </a:r>
            <a:endParaRPr lang="en-US" sz="3200" dirty="0"/>
          </a:p>
          <a:p>
            <a:pPr lvl="1"/>
            <a:r>
              <a:rPr lang="en-US" sz="3200" dirty="0"/>
              <a:t>In future any new microservice can subscribe to queue topic for listening to events and act accordingly without any changes in publisher</a:t>
            </a:r>
            <a:endParaRPr lang="en-US" sz="3200" dirty="0"/>
          </a:p>
          <a:p>
            <a:r>
              <a:rPr lang="en-US" b="1" dirty="0" smtClean="0"/>
              <a:t>Drawbacks/Tradeoffs</a:t>
            </a:r>
          </a:p>
          <a:p>
            <a:pPr lvl="1"/>
            <a:r>
              <a:rPr lang="en-US" sz="3200" dirty="0"/>
              <a:t>Each service needs to maintain casual order between </a:t>
            </a:r>
            <a:r>
              <a:rPr lang="en-US" sz="3200" dirty="0" smtClean="0"/>
              <a:t>messages</a:t>
            </a:r>
          </a:p>
          <a:p>
            <a:pPr lvl="1"/>
            <a:r>
              <a:rPr lang="en-US" sz="3200" dirty="0"/>
              <a:t>The “Order” microservice will have dependency on “Billing” and “Payment” microservice. This will break the microservice principal “deploy independently” </a:t>
            </a:r>
            <a:endParaRPr lang="en-US" sz="3200" dirty="0" smtClean="0"/>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20</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mix strategy</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02307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Final Approach for Eventual Consistency and Proof Of Concept</a:t>
            </a:r>
            <a:endParaRPr lang="en-US" dirty="0"/>
          </a:p>
        </p:txBody>
      </p:sp>
    </p:spTree>
    <p:extLst>
      <p:ext uri="{BB962C8B-B14F-4D97-AF65-F5344CB8AC3E}">
        <p14:creationId xmlns:p14="http://schemas.microsoft.com/office/powerpoint/2010/main" val="178568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r>
              <a:rPr lang="en-US" sz="3200" dirty="0" smtClean="0"/>
              <a:t>Best fit for achieving eventual consistency across </a:t>
            </a:r>
            <a:r>
              <a:rPr lang="en-US" sz="3200" dirty="0" err="1" smtClean="0"/>
              <a:t>microservices</a:t>
            </a:r>
            <a:r>
              <a:rPr lang="en-US" sz="3200" dirty="0" smtClean="0"/>
              <a:t> in our problem statement</a:t>
            </a:r>
          </a:p>
          <a:p>
            <a:r>
              <a:rPr lang="en-US" dirty="0" smtClean="0"/>
              <a:t>Easy to manage exceptional flows</a:t>
            </a:r>
            <a:r>
              <a:rPr lang="en-US" sz="3200" dirty="0" smtClean="0"/>
              <a:t> allowing to have custom handling for maintaining eventual consistency</a:t>
            </a:r>
          </a:p>
          <a:p>
            <a:r>
              <a:rPr lang="en-US" sz="3200" dirty="0" smtClean="0"/>
              <a:t> The proof of concept developed to validate this understanding</a:t>
            </a:r>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22</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 Strategy - final approach for Eventual Consistency</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4805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23</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Proof Of Concept – Deployment Diagram</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 y="1371601"/>
            <a:ext cx="5181600" cy="3276600"/>
          </a:xfrm>
          <a:prstGeom prst="rect">
            <a:avLst/>
          </a:prstGeom>
        </p:spPr>
      </p:pic>
      <p:sp>
        <p:nvSpPr>
          <p:cNvPr id="2" name="TextBox 1"/>
          <p:cNvSpPr txBox="1"/>
          <p:nvPr/>
        </p:nvSpPr>
        <p:spPr>
          <a:xfrm>
            <a:off x="5334000" y="1447800"/>
            <a:ext cx="3733800" cy="4154984"/>
          </a:xfrm>
          <a:prstGeom prst="rect">
            <a:avLst/>
          </a:prstGeom>
          <a:noFill/>
        </p:spPr>
        <p:txBody>
          <a:bodyPr wrap="square" rtlCol="0">
            <a:spAutoFit/>
          </a:bodyPr>
          <a:lstStyle/>
          <a:p>
            <a:r>
              <a:rPr lang="en-US" sz="2400" dirty="0" smtClean="0"/>
              <a:t>Technology Stack</a:t>
            </a:r>
          </a:p>
          <a:p>
            <a:pPr marL="342900" indent="-342900">
              <a:buFontTx/>
              <a:buChar char="-"/>
            </a:pPr>
            <a:r>
              <a:rPr lang="en-US" sz="2400" dirty="0" smtClean="0"/>
              <a:t>Microservice – Spring Boot</a:t>
            </a:r>
          </a:p>
          <a:p>
            <a:pPr marL="342900" indent="-342900">
              <a:buFontTx/>
              <a:buChar char="-"/>
            </a:pPr>
            <a:r>
              <a:rPr lang="en-US" sz="2400" dirty="0" smtClean="0"/>
              <a:t>API registry – Eureka Server, Ribbon for load balancing</a:t>
            </a:r>
          </a:p>
          <a:p>
            <a:pPr marL="342900" indent="-342900">
              <a:buFontTx/>
              <a:buChar char="-"/>
            </a:pPr>
            <a:r>
              <a:rPr lang="en-US" sz="2400" dirty="0" smtClean="0"/>
              <a:t>Hibernate 5 – JAP and ORM</a:t>
            </a:r>
          </a:p>
          <a:p>
            <a:pPr marL="342900" indent="-342900">
              <a:buFontTx/>
              <a:buChar char="-"/>
            </a:pPr>
            <a:r>
              <a:rPr lang="en-US" sz="2400" dirty="0" smtClean="0"/>
              <a:t>HSQLDB – local database</a:t>
            </a:r>
          </a:p>
          <a:p>
            <a:pPr marL="342900" indent="-342900">
              <a:buFontTx/>
              <a:buChar char="-"/>
            </a:pPr>
            <a:r>
              <a:rPr lang="en-US" sz="2400" dirty="0" smtClean="0"/>
              <a:t>Kafka Queue – </a:t>
            </a:r>
            <a:r>
              <a:rPr lang="en-US" sz="2400" dirty="0" err="1" smtClean="0"/>
              <a:t>Async</a:t>
            </a:r>
            <a:r>
              <a:rPr lang="en-US" sz="2400" dirty="0" smtClean="0"/>
              <a:t> processing</a:t>
            </a:r>
            <a:endParaRPr lang="en-US" sz="2400" dirty="0"/>
          </a:p>
        </p:txBody>
      </p:sp>
    </p:spTree>
    <p:extLst>
      <p:ext uri="{BB962C8B-B14F-4D97-AF65-F5344CB8AC3E}">
        <p14:creationId xmlns:p14="http://schemas.microsoft.com/office/powerpoint/2010/main" val="398213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24</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Proof Of Concept – Sequence Flow (Use case I)</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b="12314"/>
          <a:stretch/>
        </p:blipFill>
        <p:spPr bwMode="auto">
          <a:xfrm>
            <a:off x="152400" y="1352549"/>
            <a:ext cx="8001000" cy="50482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843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25</a:t>
            </a:fld>
            <a:endParaRPr lang="en-IN" dirty="0"/>
          </a:p>
        </p:txBody>
      </p:sp>
      <p:sp>
        <p:nvSpPr>
          <p:cNvPr id="6" name="Title 1"/>
          <p:cNvSpPr txBox="1">
            <a:spLocks/>
          </p:cNvSpPr>
          <p:nvPr/>
        </p:nvSpPr>
        <p:spPr>
          <a:xfrm>
            <a:off x="740024" y="418654"/>
            <a:ext cx="75657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Proof Of Concept – Sequence Flow (Use case II)</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l="2128" t="2827" r="3190" b="7116"/>
          <a:stretch/>
        </p:blipFill>
        <p:spPr>
          <a:xfrm>
            <a:off x="304800" y="1447800"/>
            <a:ext cx="7086600" cy="4789512"/>
          </a:xfrm>
          <a:prstGeom prst="rect">
            <a:avLst/>
          </a:prstGeom>
        </p:spPr>
      </p:pic>
    </p:spTree>
    <p:extLst>
      <p:ext uri="{BB962C8B-B14F-4D97-AF65-F5344CB8AC3E}">
        <p14:creationId xmlns:p14="http://schemas.microsoft.com/office/powerpoint/2010/main" val="329225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fontScale="55000" lnSpcReduction="20000"/>
          </a:bodyPr>
          <a:lstStyle/>
          <a:p>
            <a:pPr algn="just"/>
            <a:r>
              <a:rPr lang="en-US" dirty="0"/>
              <a:t>The two methods, “authorize” and “capture” were </a:t>
            </a:r>
            <a:r>
              <a:rPr lang="en-US" b="1" u="sng" dirty="0"/>
              <a:t>merged into single operation</a:t>
            </a:r>
            <a:r>
              <a:rPr lang="en-US" dirty="0"/>
              <a:t> to avoid additional eventual consistency handling in case user abandons checkout after “authorize”. If user abandons checkout after “authorization” then authorization with acquirer also need to be cancelled otherwise that amount will be blocked on user’s card</a:t>
            </a:r>
          </a:p>
          <a:p>
            <a:pPr algn="just"/>
            <a:r>
              <a:rPr lang="en-US" dirty="0"/>
              <a:t>Even if we use orchestrator for real time payment processing, each microservice should </a:t>
            </a:r>
            <a:r>
              <a:rPr lang="en-US" b="1" u="sng" dirty="0"/>
              <a:t>publish state into the queue</a:t>
            </a:r>
            <a:r>
              <a:rPr lang="en-US" dirty="0"/>
              <a:t>. This eases out the additional exception handling in orchestrator layer and each service can take corrective action. This also reduces the response time.</a:t>
            </a:r>
          </a:p>
          <a:p>
            <a:pPr algn="just"/>
            <a:r>
              <a:rPr lang="en-US" dirty="0"/>
              <a:t>Even if we have a queue for notifying each service about state, if event handler fails to handle event due to system error then system should log the failure and should have a </a:t>
            </a:r>
            <a:r>
              <a:rPr lang="en-US" b="1" u="sng" dirty="0"/>
              <a:t>process to correct failed events</a:t>
            </a:r>
            <a:r>
              <a:rPr lang="en-US" dirty="0" smtClean="0"/>
              <a:t>.</a:t>
            </a:r>
          </a:p>
          <a:p>
            <a:pPr algn="just"/>
            <a:r>
              <a:rPr lang="en-US" dirty="0"/>
              <a:t>All event should have </a:t>
            </a:r>
            <a:r>
              <a:rPr lang="en-US" b="1" u="sng" dirty="0"/>
              <a:t>context information </a:t>
            </a:r>
            <a:r>
              <a:rPr lang="en-US" dirty="0"/>
              <a:t>about event like originator, payment identifier, order identifier, bill identifier, customer identifier and state of </a:t>
            </a:r>
            <a:r>
              <a:rPr lang="en-US" dirty="0" smtClean="0"/>
              <a:t>originator</a:t>
            </a:r>
          </a:p>
          <a:p>
            <a:pPr algn="just"/>
            <a:r>
              <a:rPr lang="en-US" dirty="0"/>
              <a:t>In case acquirer identifies the authorize request as a candidate for 3D secure authorization, the payment has to be suspended till user is authenticated. Then each service is called again with 3D secure authorization details. So </a:t>
            </a:r>
            <a:r>
              <a:rPr lang="en-US" dirty="0" smtClean="0"/>
              <a:t>REST operation </a:t>
            </a:r>
            <a:r>
              <a:rPr lang="en-US" dirty="0"/>
              <a:t>should be </a:t>
            </a:r>
            <a:r>
              <a:rPr lang="en-US" b="1" u="sng" dirty="0"/>
              <a:t>idempotent</a:t>
            </a:r>
            <a:endParaRPr lang="en-US" sz="3200" b="1" u="sng" dirty="0" smtClean="0"/>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26</a:t>
            </a:fld>
            <a:endParaRPr lang="en-IN" dirty="0"/>
          </a:p>
        </p:txBody>
      </p:sp>
      <p:sp>
        <p:nvSpPr>
          <p:cNvPr id="6" name="Title 1"/>
          <p:cNvSpPr txBox="1">
            <a:spLocks/>
          </p:cNvSpPr>
          <p:nvPr/>
        </p:nvSpPr>
        <p:spPr>
          <a:xfrm>
            <a:off x="740024" y="418654"/>
            <a:ext cx="7337176"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Observations / Action Taken</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7411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464468" y="533400"/>
            <a:ext cx="8367464"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Questions and Answers</a:t>
            </a:r>
            <a:endParaRPr lang="en-US" sz="4400" dirty="0"/>
          </a:p>
        </p:txBody>
      </p:sp>
      <p:pic>
        <p:nvPicPr>
          <p:cNvPr id="8" name="Picture 4" descr="http://www.consumerinformation.ca/eic/site/032.nsf/vwimages/question.jpg/$file/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47557"/>
            <a:ext cx="2514600" cy="278975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3026390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895600"/>
            <a:ext cx="3733800" cy="1107996"/>
          </a:xfrm>
          <a:prstGeom prst="rect">
            <a:avLst/>
          </a:prstGeom>
          <a:noFill/>
        </p:spPr>
        <p:txBody>
          <a:bodyPr wrap="square" rtlCol="0">
            <a:spAutoFit/>
          </a:bodyPr>
          <a:lstStyle/>
          <a:p>
            <a:r>
              <a:rPr lang="en-US" sz="6600" dirty="0" smtClean="0"/>
              <a:t>Thank You</a:t>
            </a:r>
            <a:endParaRPr lang="en-US" sz="6600" dirty="0"/>
          </a:p>
        </p:txBody>
      </p:sp>
      <p:sp>
        <p:nvSpPr>
          <p:cNvPr id="5" name="Slide Number Placeholder 4"/>
          <p:cNvSpPr>
            <a:spLocks noGrp="1"/>
          </p:cNvSpPr>
          <p:nvPr>
            <p:ph type="sldNum" sz="quarter" idx="12"/>
          </p:nvPr>
        </p:nvSpPr>
        <p:spPr>
          <a:xfrm>
            <a:off x="8532440" y="6237312"/>
            <a:ext cx="611560" cy="293117"/>
          </a:xfrm>
        </p:spPr>
        <p:txBody>
          <a:bodyPr/>
          <a:lstStyle/>
          <a:p>
            <a:r>
              <a:rPr lang="en-IN" dirty="0" smtClean="0"/>
              <a:t>13</a:t>
            </a:r>
            <a:endParaRPr lang="en-IN" dirty="0"/>
          </a:p>
        </p:txBody>
      </p:sp>
    </p:spTree>
    <p:extLst>
      <p:ext uri="{BB962C8B-B14F-4D97-AF65-F5344CB8AC3E}">
        <p14:creationId xmlns:p14="http://schemas.microsoft.com/office/powerpoint/2010/main" val="238148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18654"/>
            <a:ext cx="6120680" cy="850106"/>
          </a:xfrm>
        </p:spPr>
        <p:txBody>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Agenda</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3</a:t>
            </a:fld>
            <a:endParaRPr lang="en-IN" dirty="0"/>
          </a:p>
        </p:txBody>
      </p:sp>
      <p:sp>
        <p:nvSpPr>
          <p:cNvPr id="8" name="Rectangle 3"/>
          <p:cNvSpPr txBox="1">
            <a:spLocks noChangeArrowheads="1"/>
          </p:cNvSpPr>
          <p:nvPr/>
        </p:nvSpPr>
        <p:spPr>
          <a:xfrm>
            <a:off x="685800" y="1495325"/>
            <a:ext cx="8077200" cy="4886003"/>
          </a:xfrm>
          <a:prstGeom prst="rect">
            <a:avLst/>
          </a:prstGeom>
        </p:spPr>
        <p:txBody>
          <a:bodyPr vert="horz" lIns="91440" tIns="45720" rIns="91440" bIns="45720" rtlCol="0">
            <a:normAutofit fontScale="92500" lnSpcReduction="20000"/>
          </a:bodyPr>
          <a:lstStyle/>
          <a:p>
            <a:pPr marL="457200" indent="-457200">
              <a:buFont typeface="Arial" panose="020B0604020202020204" pitchFamily="34" charset="0"/>
              <a:buChar char="•"/>
            </a:pPr>
            <a:r>
              <a:rPr lang="en-US" sz="2800" dirty="0" smtClean="0"/>
              <a:t>Background Information</a:t>
            </a:r>
          </a:p>
          <a:p>
            <a:pPr marL="914400" lvl="1" indent="-457200">
              <a:buFont typeface="Arial" panose="020B0604020202020204" pitchFamily="34" charset="0"/>
              <a:buChar char="•"/>
            </a:pPr>
            <a:r>
              <a:rPr lang="en-US" sz="2800" dirty="0" smtClean="0"/>
              <a:t>Electronic Payment Systems</a:t>
            </a:r>
          </a:p>
          <a:p>
            <a:pPr marL="914400" lvl="1" indent="-457200">
              <a:buFont typeface="Arial" panose="020B0604020202020204" pitchFamily="34" charset="0"/>
              <a:buChar char="•"/>
            </a:pPr>
            <a:r>
              <a:rPr lang="en-US" sz="2800" dirty="0" smtClean="0"/>
              <a:t>Order and Payment systems in CSP environment</a:t>
            </a:r>
          </a:p>
          <a:p>
            <a:pPr marL="914400" lvl="1" indent="-457200">
              <a:buFont typeface="Arial" panose="020B0604020202020204" pitchFamily="34" charset="0"/>
              <a:buChar char="•"/>
            </a:pPr>
            <a:r>
              <a:rPr lang="en-US" sz="2800" dirty="0" smtClean="0"/>
              <a:t>Microservice Architecture</a:t>
            </a:r>
          </a:p>
          <a:p>
            <a:pPr marL="914400" lvl="1" indent="-457200">
              <a:buFont typeface="Arial" panose="020B0604020202020204" pitchFamily="34" charset="0"/>
              <a:buChar char="•"/>
            </a:pPr>
            <a:r>
              <a:rPr lang="en-US" sz="2800" dirty="0" smtClean="0"/>
              <a:t>Eventual Consistency and importance</a:t>
            </a:r>
          </a:p>
          <a:p>
            <a:pPr marL="457200" indent="-457200">
              <a:buFont typeface="Arial" panose="020B0604020202020204" pitchFamily="34" charset="0"/>
              <a:buChar char="•"/>
            </a:pPr>
            <a:r>
              <a:rPr lang="en-US" sz="2800" dirty="0" smtClean="0"/>
              <a:t>Approaches for achieving Eventual Consistency</a:t>
            </a:r>
          </a:p>
          <a:p>
            <a:pPr marL="914400" lvl="1" indent="-457200">
              <a:buFont typeface="Arial" panose="020B0604020202020204" pitchFamily="34" charset="0"/>
              <a:buChar char="•"/>
            </a:pPr>
            <a:r>
              <a:rPr lang="en-US" sz="2800" dirty="0" smtClean="0"/>
              <a:t>2 Phase distributed transactions</a:t>
            </a:r>
          </a:p>
          <a:p>
            <a:pPr marL="914400" lvl="1" indent="-457200">
              <a:buFont typeface="Arial" panose="020B0604020202020204" pitchFamily="34" charset="0"/>
              <a:buChar char="•"/>
            </a:pPr>
            <a:r>
              <a:rPr lang="en-US" sz="2800" dirty="0" smtClean="0"/>
              <a:t>Service orchestrator pattern</a:t>
            </a:r>
          </a:p>
          <a:p>
            <a:pPr marL="914400" lvl="1" indent="-457200">
              <a:buFont typeface="Arial" panose="020B0604020202020204" pitchFamily="34" charset="0"/>
              <a:buChar char="•"/>
            </a:pPr>
            <a:r>
              <a:rPr lang="en-US" sz="2800" dirty="0" smtClean="0"/>
              <a:t>Service choreography pattern</a:t>
            </a:r>
          </a:p>
          <a:p>
            <a:pPr marL="914400" lvl="1" indent="-457200">
              <a:buFont typeface="Arial" panose="020B0604020202020204" pitchFamily="34" charset="0"/>
              <a:buChar char="•"/>
            </a:pPr>
            <a:r>
              <a:rPr lang="en-US" sz="2800" dirty="0" smtClean="0"/>
              <a:t>Hybrid Pattern</a:t>
            </a:r>
            <a:endParaRPr lang="en-US" sz="28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cs typeface="Arial" pitchFamily="34" charset="0"/>
              </a:rPr>
              <a:t>Final architecture for achieving Eventual Consistency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latin typeface="Arial" pitchFamily="34" charset="0"/>
                <a:cs typeface="Arial" pitchFamily="34" charset="0"/>
              </a:rPr>
              <a:t>Observations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cs typeface="Arial" pitchFamily="34" charset="0"/>
              </a:rPr>
              <a:t>Summary</a:t>
            </a:r>
            <a:endParaRPr kumimoji="0" lang="en-US" sz="28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Background Information</a:t>
            </a:r>
          </a:p>
          <a:p>
            <a:endParaRPr lang="en-US" dirty="0"/>
          </a:p>
        </p:txBody>
      </p:sp>
    </p:spTree>
    <p:extLst>
      <p:ext uri="{BB962C8B-B14F-4D97-AF65-F5344CB8AC3E}">
        <p14:creationId xmlns:p14="http://schemas.microsoft.com/office/powerpoint/2010/main" val="236216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5</a:t>
            </a:fld>
            <a:endParaRPr lang="en-IN" dirty="0"/>
          </a:p>
        </p:txBody>
      </p:sp>
      <p:sp>
        <p:nvSpPr>
          <p:cNvPr id="6" name="Title 1"/>
          <p:cNvSpPr>
            <a:spLocks noGrp="1"/>
          </p:cNvSpPr>
          <p:nvPr>
            <p:ph type="title"/>
          </p:nvPr>
        </p:nvSpPr>
        <p:spPr>
          <a:xfrm>
            <a:off x="228600" y="418654"/>
            <a:ext cx="6400800" cy="850106"/>
          </a:xfrm>
        </p:spPr>
        <p:txBody>
          <a:bodyPr/>
          <a:lstStyle/>
          <a:p>
            <a:pPr marL="457200" lvl="1" algn="l"/>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Electronic Payment Systems</a:t>
            </a:r>
            <a:endParaRPr lang="en-US" sz="2800" dirty="0" smtClean="0"/>
          </a:p>
        </p:txBody>
      </p:sp>
      <p:pic>
        <p:nvPicPr>
          <p:cNvPr id="7" name="Picture 6"/>
          <p:cNvPicPr/>
          <p:nvPr/>
        </p:nvPicPr>
        <p:blipFill>
          <a:blip r:embed="rId2"/>
          <a:stretch>
            <a:fillRect/>
          </a:stretch>
        </p:blipFill>
        <p:spPr>
          <a:xfrm>
            <a:off x="2289175" y="1371600"/>
            <a:ext cx="5864225" cy="1746250"/>
          </a:xfrm>
          <a:prstGeom prst="rect">
            <a:avLst/>
          </a:prstGeom>
        </p:spPr>
      </p:pic>
      <p:pic>
        <p:nvPicPr>
          <p:cNvPr id="8" name="Picture 7"/>
          <p:cNvPicPr/>
          <p:nvPr/>
        </p:nvPicPr>
        <p:blipFill>
          <a:blip r:embed="rId3"/>
          <a:stretch>
            <a:fillRect/>
          </a:stretch>
        </p:blipFill>
        <p:spPr>
          <a:xfrm>
            <a:off x="2209800" y="3124200"/>
            <a:ext cx="5943600" cy="1724025"/>
          </a:xfrm>
          <a:prstGeom prst="rect">
            <a:avLst/>
          </a:prstGeom>
        </p:spPr>
      </p:pic>
      <p:pic>
        <p:nvPicPr>
          <p:cNvPr id="9" name="Picture 8"/>
          <p:cNvPicPr/>
          <p:nvPr/>
        </p:nvPicPr>
        <p:blipFill>
          <a:blip r:embed="rId4"/>
          <a:stretch>
            <a:fillRect/>
          </a:stretch>
        </p:blipFill>
        <p:spPr>
          <a:xfrm>
            <a:off x="2249486" y="4788496"/>
            <a:ext cx="6208713" cy="1616710"/>
          </a:xfrm>
          <a:prstGeom prst="rect">
            <a:avLst/>
          </a:prstGeom>
        </p:spPr>
      </p:pic>
      <p:sp>
        <p:nvSpPr>
          <p:cNvPr id="2" name="TextBox 1"/>
          <p:cNvSpPr txBox="1"/>
          <p:nvPr/>
        </p:nvSpPr>
        <p:spPr>
          <a:xfrm>
            <a:off x="155448" y="1828800"/>
            <a:ext cx="1901952" cy="830997"/>
          </a:xfrm>
          <a:prstGeom prst="rect">
            <a:avLst/>
          </a:prstGeom>
          <a:noFill/>
        </p:spPr>
        <p:txBody>
          <a:bodyPr wrap="square" rtlCol="0">
            <a:spAutoFit/>
          </a:bodyPr>
          <a:lstStyle/>
          <a:p>
            <a:r>
              <a:rPr lang="en-US" sz="2400" dirty="0" smtClean="0"/>
              <a:t>Payment Authorization</a:t>
            </a:r>
            <a:endParaRPr lang="en-US" sz="2400" dirty="0"/>
          </a:p>
        </p:txBody>
      </p:sp>
      <p:sp>
        <p:nvSpPr>
          <p:cNvPr id="10" name="TextBox 9"/>
          <p:cNvSpPr txBox="1"/>
          <p:nvPr/>
        </p:nvSpPr>
        <p:spPr>
          <a:xfrm>
            <a:off x="155448" y="3570713"/>
            <a:ext cx="1901952" cy="830997"/>
          </a:xfrm>
          <a:prstGeom prst="rect">
            <a:avLst/>
          </a:prstGeom>
          <a:noFill/>
        </p:spPr>
        <p:txBody>
          <a:bodyPr wrap="square" rtlCol="0">
            <a:spAutoFit/>
          </a:bodyPr>
          <a:lstStyle/>
          <a:p>
            <a:r>
              <a:rPr lang="en-US" sz="2400" dirty="0" smtClean="0"/>
              <a:t>Payment Clearing</a:t>
            </a:r>
            <a:endParaRPr lang="en-US" sz="2400" dirty="0"/>
          </a:p>
        </p:txBody>
      </p:sp>
      <p:sp>
        <p:nvSpPr>
          <p:cNvPr id="11" name="TextBox 10"/>
          <p:cNvSpPr txBox="1"/>
          <p:nvPr/>
        </p:nvSpPr>
        <p:spPr>
          <a:xfrm>
            <a:off x="155448" y="5029200"/>
            <a:ext cx="1901952" cy="830997"/>
          </a:xfrm>
          <a:prstGeom prst="rect">
            <a:avLst/>
          </a:prstGeom>
          <a:noFill/>
        </p:spPr>
        <p:txBody>
          <a:bodyPr wrap="square" rtlCol="0">
            <a:spAutoFit/>
          </a:bodyPr>
          <a:lstStyle/>
          <a:p>
            <a:r>
              <a:rPr lang="en-US" sz="2400" dirty="0" smtClean="0"/>
              <a:t>Payment Settlement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6</a:t>
            </a:fld>
            <a:endParaRPr lang="en-IN" dirty="0"/>
          </a:p>
        </p:txBody>
      </p:sp>
      <p:sp>
        <p:nvSpPr>
          <p:cNvPr id="6" name="Title 1"/>
          <p:cNvSpPr>
            <a:spLocks noGrp="1"/>
          </p:cNvSpPr>
          <p:nvPr>
            <p:ph type="title"/>
          </p:nvPr>
        </p:nvSpPr>
        <p:spPr>
          <a:xfrm>
            <a:off x="740024" y="418654"/>
            <a:ext cx="5776192" cy="850106"/>
          </a:xfrm>
        </p:spPr>
        <p:txBody>
          <a:body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Order and Payment system at CSP </a:t>
            </a:r>
            <a:b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 case I</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8"/>
          <p:cNvPicPr/>
          <p:nvPr/>
        </p:nvPicPr>
        <p:blipFill rotWithShape="1">
          <a:blip r:embed="rId2">
            <a:extLst>
              <a:ext uri="{28A0092B-C50C-407E-A947-70E740481C1C}">
                <a14:useLocalDpi xmlns:a14="http://schemas.microsoft.com/office/drawing/2010/main" val="0"/>
              </a:ext>
            </a:extLst>
          </a:blip>
          <a:srcRect b="10046"/>
          <a:stretch/>
        </p:blipFill>
        <p:spPr>
          <a:xfrm>
            <a:off x="381000" y="1447799"/>
            <a:ext cx="8077200" cy="495300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7</a:t>
            </a:fld>
            <a:endParaRPr lang="en-IN" dirty="0"/>
          </a:p>
        </p:txBody>
      </p:sp>
      <p:sp>
        <p:nvSpPr>
          <p:cNvPr id="6" name="Title 1"/>
          <p:cNvSpPr>
            <a:spLocks noGrp="1"/>
          </p:cNvSpPr>
          <p:nvPr>
            <p:ph type="title"/>
          </p:nvPr>
        </p:nvSpPr>
        <p:spPr>
          <a:xfrm>
            <a:off x="740024" y="418654"/>
            <a:ext cx="5776192" cy="850106"/>
          </a:xfrm>
        </p:spPr>
        <p:txBody>
          <a:body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Order and Payment system at CSP </a:t>
            </a:r>
            <a:b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 case II</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4800" y="1447800"/>
            <a:ext cx="7772400" cy="4975771"/>
          </a:xfrm>
          <a:prstGeom prst="rect">
            <a:avLst/>
          </a:prstGeom>
        </p:spPr>
      </p:pic>
    </p:spTree>
    <p:extLst>
      <p:ext uri="{BB962C8B-B14F-4D97-AF65-F5344CB8AC3E}">
        <p14:creationId xmlns:p14="http://schemas.microsoft.com/office/powerpoint/2010/main" val="1938625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8</a:t>
            </a:fld>
            <a:endParaRPr lang="en-IN" dirty="0"/>
          </a:p>
        </p:txBody>
      </p:sp>
      <p:sp>
        <p:nvSpPr>
          <p:cNvPr id="8" name="TextBox 7"/>
          <p:cNvSpPr txBox="1"/>
          <p:nvPr/>
        </p:nvSpPr>
        <p:spPr>
          <a:xfrm>
            <a:off x="685800" y="1518821"/>
            <a:ext cx="815340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Microservices is a major architectural shift and is fundamentally different way of building </a:t>
            </a:r>
            <a:r>
              <a:rPr lang="en-US" sz="2800" dirty="0" smtClean="0"/>
              <a:t>software</a:t>
            </a:r>
          </a:p>
          <a:p>
            <a:pPr marL="457200" indent="-457200">
              <a:buFont typeface="Arial" panose="020B0604020202020204" pitchFamily="34" charset="0"/>
              <a:buChar char="•"/>
            </a:pPr>
            <a:r>
              <a:rPr lang="en-US" sz="2800" dirty="0" smtClean="0"/>
              <a:t>An </a:t>
            </a:r>
            <a:r>
              <a:rPr lang="en-US" sz="2800" dirty="0"/>
              <a:t>approach to </a:t>
            </a:r>
            <a:r>
              <a:rPr lang="en-US" sz="2800" dirty="0" smtClean="0"/>
              <a:t>develop a </a:t>
            </a:r>
            <a:r>
              <a:rPr lang="en-US" sz="2800" dirty="0"/>
              <a:t>single application as a suite of small services, each running in its own process and communicating with lightweight mechanisms, often an HTTP resource </a:t>
            </a:r>
            <a:r>
              <a:rPr lang="en-US" sz="2800" dirty="0" smtClean="0"/>
              <a:t>API</a:t>
            </a:r>
          </a:p>
          <a:p>
            <a:pPr marL="457200" indent="-457200">
              <a:buFont typeface="Arial" panose="020B0604020202020204" pitchFamily="34" charset="0"/>
              <a:buChar char="•"/>
            </a:pPr>
            <a:r>
              <a:rPr lang="en-US" sz="2800" dirty="0"/>
              <a:t>These services are built around business capabilities and independently deployable by fully automated deployment </a:t>
            </a:r>
            <a:r>
              <a:rPr lang="en-US" sz="2800" dirty="0" smtClean="0"/>
              <a:t>mechanism</a:t>
            </a:r>
          </a:p>
          <a:p>
            <a:pPr marL="457200" indent="-457200">
              <a:buFont typeface="Arial" panose="020B0604020202020204" pitchFamily="34" charset="0"/>
              <a:buChar char="•"/>
            </a:pPr>
            <a:r>
              <a:rPr lang="en-US" sz="2800" dirty="0"/>
              <a:t>Microservices architecture should adhere to </a:t>
            </a:r>
            <a:r>
              <a:rPr lang="en-US" sz="2800" dirty="0" smtClean="0"/>
              <a:t>7 principles described in next slide</a:t>
            </a:r>
            <a:endParaRPr lang="en-US" sz="2800" dirty="0"/>
          </a:p>
        </p:txBody>
      </p:sp>
      <p:sp>
        <p:nvSpPr>
          <p:cNvPr id="9" name="Title 1"/>
          <p:cNvSpPr txBox="1">
            <a:spLocks/>
          </p:cNvSpPr>
          <p:nvPr/>
        </p:nvSpPr>
        <p:spPr>
          <a:xfrm>
            <a:off x="740024" y="418654"/>
            <a:ext cx="5776192"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Microservices Architecture </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7F776DB-C4B4-46F1-926D-41EFCFC3A86A}" type="slidenum">
              <a:rPr lang="en-IN" smtClean="0"/>
              <a:pPr/>
              <a:t>9</a:t>
            </a:fld>
            <a:endParaRPr lang="en-IN"/>
          </a:p>
        </p:txBody>
      </p:sp>
      <p:sp>
        <p:nvSpPr>
          <p:cNvPr id="5" name="Title 1"/>
          <p:cNvSpPr txBox="1">
            <a:spLocks/>
          </p:cNvSpPr>
          <p:nvPr/>
        </p:nvSpPr>
        <p:spPr>
          <a:xfrm>
            <a:off x="740024" y="418654"/>
            <a:ext cx="5776192"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Microservices Architecture Principles </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 name="Picture 5" descr="https://samnewman.io/talks/img/principles.png"/>
          <p:cNvPicPr/>
          <p:nvPr/>
        </p:nvPicPr>
        <p:blipFill rotWithShape="1">
          <a:blip r:embed="rId2">
            <a:extLst>
              <a:ext uri="{28A0092B-C50C-407E-A947-70E740481C1C}">
                <a14:useLocalDpi xmlns:a14="http://schemas.microsoft.com/office/drawing/2010/main" val="0"/>
              </a:ext>
            </a:extLst>
          </a:blip>
          <a:srcRect l="5077" t="5997" r="2007" b="9671"/>
          <a:stretch/>
        </p:blipFill>
        <p:spPr bwMode="auto">
          <a:xfrm>
            <a:off x="381000" y="1447800"/>
            <a:ext cx="7543800" cy="4800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0633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11402</TotalTime>
  <Words>1217</Words>
  <Application>Microsoft Office PowerPoint</Application>
  <PresentationFormat>On-screen Show (4:3)</PresentationFormat>
  <Paragraphs>129</Paragraphs>
  <Slides>28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28</vt:i4>
      </vt:variant>
    </vt:vector>
  </HeadingPairs>
  <TitlesOfParts>
    <vt:vector size="32" baseType="lpstr">
      <vt:lpstr>Arial</vt:lpstr>
      <vt:lpstr>Calibri</vt:lpstr>
      <vt:lpstr>Office Theme</vt:lpstr>
      <vt:lpstr>1_Office Theme</vt:lpstr>
      <vt:lpstr>Eventual Consistency in real time financial systems with Microservices Architecture  BITS ZG628T: Dissertation (April 2018)</vt:lpstr>
      <vt:lpstr>ACKNOWLEDGEMENT</vt:lpstr>
      <vt:lpstr>Agenda</vt:lpstr>
      <vt:lpstr>PowerPoint Presentation</vt:lpstr>
      <vt:lpstr>Electronic Payment Systems</vt:lpstr>
      <vt:lpstr>Order and Payment system at CSP  Use case I</vt:lpstr>
      <vt:lpstr>Order and Payment system at CSP  Use case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and Answers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Tushar Phadke</cp:lastModifiedBy>
  <cp:revision>1025</cp:revision>
  <dcterms:created xsi:type="dcterms:W3CDTF">2012-01-02T05:05:52Z</dcterms:created>
  <dcterms:modified xsi:type="dcterms:W3CDTF">2018-03-19T00:12:37Z</dcterms:modified>
</cp:coreProperties>
</file>