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sldIdLst>
    <p:sldId id="528" r:id="rId3"/>
    <p:sldId id="539" r:id="rId4"/>
    <p:sldId id="305" r:id="rId5"/>
    <p:sldId id="564" r:id="rId6"/>
    <p:sldId id="457" r:id="rId7"/>
    <p:sldId id="458" r:id="rId8"/>
    <p:sldId id="565" r:id="rId9"/>
    <p:sldId id="461" r:id="rId10"/>
    <p:sldId id="566" r:id="rId11"/>
    <p:sldId id="567" r:id="rId12"/>
    <p:sldId id="459" r:id="rId13"/>
    <p:sldId id="529" r:id="rId14"/>
    <p:sldId id="530" r:id="rId15"/>
    <p:sldId id="542" r:id="rId16"/>
    <p:sldId id="545" r:id="rId17"/>
    <p:sldId id="549" r:id="rId18"/>
    <p:sldId id="547" r:id="rId19"/>
    <p:sldId id="554" r:id="rId20"/>
    <p:sldId id="556" r:id="rId21"/>
    <p:sldId id="555" r:id="rId22"/>
    <p:sldId id="544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DA3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>
      <p:cViewPr varScale="1">
        <p:scale>
          <a:sx n="70" d="100"/>
          <a:sy n="70" d="100"/>
        </p:scale>
        <p:origin x="4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yush\Desktop\PS%20-1\Project\ps1%20project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yush\Desktop\PS%20-1\Project\ps1%20project%20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ayush\Desktop\PS%20-1\Project\ps1%20project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Sheet1!$C$17</c:f>
              <c:strCache>
                <c:ptCount val="1"/>
                <c:pt idx="0">
                  <c:v>Rupees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Sheet1!$B$18:$B$21</c:f>
              <c:strCache>
                <c:ptCount val="4"/>
                <c:pt idx="0">
                  <c:v>with 2G data pack</c:v>
                </c:pt>
                <c:pt idx="1">
                  <c:v>with 3G data pack</c:v>
                </c:pt>
                <c:pt idx="2">
                  <c:v>traditional voice calling</c:v>
                </c:pt>
                <c:pt idx="3">
                  <c:v>without 3G data pack</c:v>
                </c:pt>
              </c:strCache>
            </c:strRef>
          </c:cat>
          <c:val>
            <c:numRef>
              <c:f>Sheet1!$C$18:$C$21</c:f>
              <c:numCache>
                <c:formatCode>General</c:formatCode>
                <c:ptCount val="4"/>
                <c:pt idx="0">
                  <c:v>1</c:v>
                </c:pt>
                <c:pt idx="1">
                  <c:v>3.66</c:v>
                </c:pt>
                <c:pt idx="2">
                  <c:v>24</c:v>
                </c:pt>
                <c:pt idx="3">
                  <c:v>61.44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8465464"/>
        <c:axId val="478464680"/>
        <c:axId val="0"/>
      </c:bar3DChart>
      <c:catAx>
        <c:axId val="478465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rgbClr val="FF0000"/>
                    </a:solidFill>
                  </a:rPr>
                  <a:t>20  Minute 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464680"/>
        <c:crosses val="autoZero"/>
        <c:auto val="1"/>
        <c:lblAlgn val="ctr"/>
        <c:lblOffset val="100"/>
        <c:noMultiLvlLbl val="0"/>
      </c:catAx>
      <c:valAx>
        <c:axId val="4784646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rgbClr val="FF0000"/>
                    </a:solidFill>
                  </a:rPr>
                  <a:t>Amount Spent (in Rs.)</a:t>
                </a:r>
              </a:p>
            </c:rich>
          </c:tx>
          <c:layout>
            <c:manualLayout>
              <c:xMode val="edge"/>
              <c:yMode val="edge"/>
              <c:x val="3.9247864797756701E-2"/>
              <c:y val="0.231861243973398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465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Market Distribution</a:t>
            </a:r>
            <a:r>
              <a:rPr lang="en-US" b="1" baseline="0"/>
              <a:t> of Mobile Internet Subscribers</a:t>
            </a:r>
            <a:endParaRPr lang="en-US" b="1"/>
          </a:p>
        </c:rich>
      </c:tx>
      <c:layout>
        <c:manualLayout>
          <c:xMode val="edge"/>
          <c:yMode val="edge"/>
          <c:x val="0.2447959183673469"/>
          <c:y val="5.3439420479173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7410855411029411E-2"/>
          <c:y val="0.21476761048894799"/>
          <c:w val="0.82097939415031684"/>
          <c:h val="0.6824991132752417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explosion val="15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fld id="{C9D8997B-9FF8-427D-827C-70FA1AED41A0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0059F425-880F-4194-8FEC-DECA3575014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CBC1CB-8796-4492-9FD5-2790261AD229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00D357BC-605B-4C0A-B011-1DFC45FC650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2.1451555237754737E-2"/>
                  <c:y val="0"/>
                </c:manualLayout>
              </c:layout>
              <c:tx>
                <c:rich>
                  <a:bodyPr/>
                  <a:lstStyle/>
                  <a:p>
                    <a:fld id="{D03C0880-4DE0-445A-9047-32767C6591A1}" type="CATEGORYNAME">
                      <a:rPr lang="en-US"/>
                      <a:pPr/>
                      <a:t>[CATEGORY NAME]</a:t>
                    </a:fld>
                    <a:r>
                      <a:rPr lang="en-US"/>
                      <a:t> Communication Group</a:t>
                    </a:r>
                    <a:r>
                      <a:rPr lang="en-US" baseline="0"/>
                      <a:t>, </a:t>
                    </a:r>
                    <a:fld id="{4B5C3407-81F1-455C-96B4-78214E0BB469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508373-27FB-4629-BB8E-3A186C902B4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505EE99-59D8-45AF-9074-40FAC80A5D90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100396F-2D31-45A9-9621-1D1F749AC8F2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754338C5-27D4-46F4-B5F0-14C6813092B9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Sheet1!$E$142:$E$146</c:f>
              <c:strCache>
                <c:ptCount val="5"/>
                <c:pt idx="0">
                  <c:v>Airtel</c:v>
                </c:pt>
                <c:pt idx="1">
                  <c:v>Vodafone</c:v>
                </c:pt>
                <c:pt idx="2">
                  <c:v>Reliance</c:v>
                </c:pt>
                <c:pt idx="3">
                  <c:v>Idea</c:v>
                </c:pt>
                <c:pt idx="4">
                  <c:v>Others</c:v>
                </c:pt>
              </c:strCache>
            </c:strRef>
          </c:cat>
          <c:val>
            <c:numRef>
              <c:f>Sheet1!$J$142:$J$146</c:f>
              <c:numCache>
                <c:formatCode>General</c:formatCode>
                <c:ptCount val="5"/>
                <c:pt idx="0">
                  <c:v>17.04</c:v>
                </c:pt>
                <c:pt idx="1">
                  <c:v>24.32</c:v>
                </c:pt>
                <c:pt idx="2">
                  <c:v>12.16</c:v>
                </c:pt>
                <c:pt idx="3">
                  <c:v>13.14</c:v>
                </c:pt>
                <c:pt idx="4">
                  <c:v>33.340000000000003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Comparison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Sheet1!$E$110</c:f>
              <c:strCache>
                <c:ptCount val="1"/>
                <c:pt idx="0">
                  <c:v>Latency HSDPA (in 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Sheet1!$E$111:$E$120</c:f>
              <c:numCache>
                <c:formatCode>General</c:formatCode>
                <c:ptCount val="10"/>
                <c:pt idx="0">
                  <c:v>180</c:v>
                </c:pt>
                <c:pt idx="1">
                  <c:v>136</c:v>
                </c:pt>
                <c:pt idx="2">
                  <c:v>127</c:v>
                </c:pt>
                <c:pt idx="3">
                  <c:v>139</c:v>
                </c:pt>
                <c:pt idx="4">
                  <c:v>128</c:v>
                </c:pt>
                <c:pt idx="5">
                  <c:v>130</c:v>
                </c:pt>
                <c:pt idx="6">
                  <c:v>134</c:v>
                </c:pt>
                <c:pt idx="7">
                  <c:v>122</c:v>
                </c:pt>
                <c:pt idx="8">
                  <c:v>128</c:v>
                </c:pt>
                <c:pt idx="9">
                  <c:v>137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Sheet1!$F$110</c:f>
              <c:strCache>
                <c:ptCount val="1"/>
                <c:pt idx="0">
                  <c:v>Latency 15 EDGE (in 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Sheet1!$F$111:$F$120</c:f>
              <c:numCache>
                <c:formatCode>General</c:formatCode>
                <c:ptCount val="10"/>
                <c:pt idx="0">
                  <c:v>1172</c:v>
                </c:pt>
                <c:pt idx="1">
                  <c:v>760</c:v>
                </c:pt>
                <c:pt idx="2">
                  <c:v>684</c:v>
                </c:pt>
                <c:pt idx="3">
                  <c:v>753</c:v>
                </c:pt>
                <c:pt idx="4">
                  <c:v>1105</c:v>
                </c:pt>
                <c:pt idx="5">
                  <c:v>695</c:v>
                </c:pt>
                <c:pt idx="6">
                  <c:v>675</c:v>
                </c:pt>
                <c:pt idx="7">
                  <c:v>900</c:v>
                </c:pt>
                <c:pt idx="8">
                  <c:v>830</c:v>
                </c:pt>
                <c:pt idx="9">
                  <c:v>693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463896"/>
        <c:axId val="478469384"/>
      </c:lineChart>
      <c:catAx>
        <c:axId val="478463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FF0000"/>
                    </a:solidFill>
                  </a:rPr>
                  <a:t>Observation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469384"/>
        <c:crosses val="autoZero"/>
        <c:auto val="1"/>
        <c:lblAlgn val="ctr"/>
        <c:lblOffset val="100"/>
        <c:noMultiLvlLbl val="0"/>
      </c:catAx>
      <c:valAx>
        <c:axId val="47846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FF0000"/>
                    </a:solidFill>
                  </a:rPr>
                  <a:t>Latency (in</a:t>
                </a:r>
                <a:r>
                  <a:rPr lang="en-US" sz="1200" baseline="0">
                    <a:solidFill>
                      <a:srgbClr val="FF0000"/>
                    </a:solidFill>
                  </a:rPr>
                  <a:t> ms</a:t>
                </a:r>
                <a:r>
                  <a:rPr lang="en-US" sz="1200">
                    <a:solidFill>
                      <a:srgbClr val="FF0000"/>
                    </a:solidFill>
                  </a:rPr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46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46E82-6F0C-4201-8F84-4F573513336C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4BD00F-57B7-4790-AD54-361870D06F5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Identify Gaps</a:t>
          </a:r>
          <a:endParaRPr lang="en-US" dirty="0"/>
        </a:p>
      </dgm:t>
    </dgm:pt>
    <dgm:pt modelId="{D3290A12-847F-4A76-80A5-A843321BF0A6}" type="parTrans" cxnId="{B1B0D31B-6577-4ABC-9697-D120E4610624}">
      <dgm:prSet/>
      <dgm:spPr/>
      <dgm:t>
        <a:bodyPr/>
        <a:lstStyle/>
        <a:p>
          <a:endParaRPr lang="en-US"/>
        </a:p>
      </dgm:t>
    </dgm:pt>
    <dgm:pt modelId="{12570643-3D8B-469E-82C8-5BBADA06E017}" type="sibTrans" cxnId="{B1B0D31B-6577-4ABC-9697-D120E4610624}">
      <dgm:prSet/>
      <dgm:spPr/>
      <dgm:t>
        <a:bodyPr/>
        <a:lstStyle/>
        <a:p>
          <a:endParaRPr lang="en-US"/>
        </a:p>
      </dgm:t>
    </dgm:pt>
    <dgm:pt modelId="{03E6DE6E-9759-4D48-9D99-D3B67C8B4835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Tools Used</a:t>
          </a:r>
          <a:endParaRPr lang="en-US" dirty="0"/>
        </a:p>
      </dgm:t>
    </dgm:pt>
    <dgm:pt modelId="{56606F7F-02EE-4D0F-BEF6-A3F3F0157CC3}" type="parTrans" cxnId="{89B8E166-1F49-45A6-A596-0D3D49180008}">
      <dgm:prSet/>
      <dgm:spPr/>
      <dgm:t>
        <a:bodyPr/>
        <a:lstStyle/>
        <a:p>
          <a:endParaRPr lang="en-US"/>
        </a:p>
      </dgm:t>
    </dgm:pt>
    <dgm:pt modelId="{DA671A94-E849-4120-885B-CA20A0DA506A}" type="sibTrans" cxnId="{89B8E166-1F49-45A6-A596-0D3D49180008}">
      <dgm:prSet/>
      <dgm:spPr/>
      <dgm:t>
        <a:bodyPr/>
        <a:lstStyle/>
        <a:p>
          <a:endParaRPr lang="en-US"/>
        </a:p>
      </dgm:t>
    </dgm:pt>
    <dgm:pt modelId="{9818FBCF-28BF-40E4-9BAF-B82B7CE56714}">
      <dgm:prSet phldrT="[Text]"/>
      <dgm:spPr>
        <a:solidFill>
          <a:srgbClr val="FF3300">
            <a:alpha val="89804"/>
          </a:srgbClr>
        </a:solidFill>
      </dgm:spPr>
      <dgm:t>
        <a:bodyPr/>
        <a:lstStyle/>
        <a:p>
          <a:r>
            <a:rPr lang="en-US" dirty="0" smtClean="0"/>
            <a:t>Analyze Situation</a:t>
          </a:r>
          <a:endParaRPr lang="en-US" dirty="0"/>
        </a:p>
      </dgm:t>
    </dgm:pt>
    <dgm:pt modelId="{D7A1D586-0A3D-428B-A7E7-EE8CA8F7EF97}" type="parTrans" cxnId="{5759ED7C-B128-459B-B2F0-CABD01A88BB6}">
      <dgm:prSet/>
      <dgm:spPr/>
      <dgm:t>
        <a:bodyPr/>
        <a:lstStyle/>
        <a:p>
          <a:endParaRPr lang="en-US"/>
        </a:p>
      </dgm:t>
    </dgm:pt>
    <dgm:pt modelId="{9C4AF1BD-8226-4B4A-86D3-1C59D6A41C79}" type="sibTrans" cxnId="{5759ED7C-B128-459B-B2F0-CABD01A88BB6}">
      <dgm:prSet/>
      <dgm:spPr/>
      <dgm:t>
        <a:bodyPr/>
        <a:lstStyle/>
        <a:p>
          <a:endParaRPr lang="en-US"/>
        </a:p>
      </dgm:t>
    </dgm:pt>
    <dgm:pt modelId="{349D43F2-49B9-4AFA-9FCC-C38C4A033AB2}" type="pres">
      <dgm:prSet presAssocID="{48B46E82-6F0C-4201-8F84-4F573513336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51C7D40-34C7-4833-9E62-D57895CEF23E}" type="pres">
      <dgm:prSet presAssocID="{9818FBCF-28BF-40E4-9BAF-B82B7CE56714}" presName="Accent3" presStyleCnt="0"/>
      <dgm:spPr/>
    </dgm:pt>
    <dgm:pt modelId="{81CC7B33-496C-4076-A0D8-F639E3E0319E}" type="pres">
      <dgm:prSet presAssocID="{9818FBCF-28BF-40E4-9BAF-B82B7CE56714}" presName="Accent" presStyleLbl="node1" presStyleIdx="0" presStyleCnt="3"/>
      <dgm:spPr>
        <a:solidFill>
          <a:schemeClr val="tx1"/>
        </a:solidFill>
      </dgm:spPr>
    </dgm:pt>
    <dgm:pt modelId="{0EAB69A3-2B88-443F-921D-FA9CA2D9E6A3}" type="pres">
      <dgm:prSet presAssocID="{9818FBCF-28BF-40E4-9BAF-B82B7CE56714}" presName="ParentBackground3" presStyleCnt="0"/>
      <dgm:spPr/>
    </dgm:pt>
    <dgm:pt modelId="{9C794E60-C8D7-4DF1-B56D-5E65B1E62AFB}" type="pres">
      <dgm:prSet presAssocID="{9818FBCF-28BF-40E4-9BAF-B82B7CE56714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AB348327-8FB7-4A7B-AC6D-CF01416FCC57}" type="pres">
      <dgm:prSet presAssocID="{9818FBCF-28BF-40E4-9BAF-B82B7CE5671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CEDCE-FB69-4A41-8D49-7C49C4B44FED}" type="pres">
      <dgm:prSet presAssocID="{03E6DE6E-9759-4D48-9D99-D3B67C8B4835}" presName="Accent2" presStyleCnt="0"/>
      <dgm:spPr/>
    </dgm:pt>
    <dgm:pt modelId="{E4239614-E168-44C0-832A-FDF556D23738}" type="pres">
      <dgm:prSet presAssocID="{03E6DE6E-9759-4D48-9D99-D3B67C8B4835}" presName="Accent" presStyleLbl="node1" presStyleIdx="1" presStyleCnt="3"/>
      <dgm:spPr>
        <a:solidFill>
          <a:schemeClr val="tx1"/>
        </a:solidFill>
      </dgm:spPr>
    </dgm:pt>
    <dgm:pt modelId="{37865BF1-FA39-44A1-8505-7BDB2B84A793}" type="pres">
      <dgm:prSet presAssocID="{03E6DE6E-9759-4D48-9D99-D3B67C8B4835}" presName="ParentBackground2" presStyleCnt="0"/>
      <dgm:spPr/>
    </dgm:pt>
    <dgm:pt modelId="{BD69B259-D448-41C9-8A4A-AD08F3363E64}" type="pres">
      <dgm:prSet presAssocID="{03E6DE6E-9759-4D48-9D99-D3B67C8B4835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93746BC8-7480-49BE-8943-95D84A79E652}" type="pres">
      <dgm:prSet presAssocID="{03E6DE6E-9759-4D48-9D99-D3B67C8B483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DC80B-6689-4DAD-8708-D14EEA63C142}" type="pres">
      <dgm:prSet presAssocID="{6B4BD00F-57B7-4790-AD54-361870D06F55}" presName="Accent1" presStyleCnt="0"/>
      <dgm:spPr/>
    </dgm:pt>
    <dgm:pt modelId="{898836B3-467E-40E9-A017-A71D030D5595}" type="pres">
      <dgm:prSet presAssocID="{6B4BD00F-57B7-4790-AD54-361870D06F55}" presName="Accent" presStyleLbl="node1" presStyleIdx="2" presStyleCnt="3"/>
      <dgm:spPr>
        <a:solidFill>
          <a:schemeClr val="tx1"/>
        </a:solidFill>
      </dgm:spPr>
    </dgm:pt>
    <dgm:pt modelId="{AC0A74F4-E606-448C-9477-4BA13BA6BB4D}" type="pres">
      <dgm:prSet presAssocID="{6B4BD00F-57B7-4790-AD54-361870D06F55}" presName="ParentBackground1" presStyleCnt="0"/>
      <dgm:spPr/>
    </dgm:pt>
    <dgm:pt modelId="{3D4DDC0B-B190-4278-BF4A-E886009EF8A8}" type="pres">
      <dgm:prSet presAssocID="{6B4BD00F-57B7-4790-AD54-361870D06F5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F85D3C1-8D95-4A38-A2C7-ED4AEDF2F4DF}" type="pres">
      <dgm:prSet presAssocID="{6B4BD00F-57B7-4790-AD54-361870D06F5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B0D31B-6577-4ABC-9697-D120E4610624}" srcId="{48B46E82-6F0C-4201-8F84-4F573513336C}" destId="{6B4BD00F-57B7-4790-AD54-361870D06F55}" srcOrd="0" destOrd="0" parTransId="{D3290A12-847F-4A76-80A5-A843321BF0A6}" sibTransId="{12570643-3D8B-469E-82C8-5BBADA06E017}"/>
    <dgm:cxn modelId="{6A94F03C-07C5-4B8F-9D09-1291C278D58E}" type="presOf" srcId="{48B46E82-6F0C-4201-8F84-4F573513336C}" destId="{349D43F2-49B9-4AFA-9FCC-C38C4A033AB2}" srcOrd="0" destOrd="0" presId="urn:microsoft.com/office/officeart/2011/layout/CircleProcess"/>
    <dgm:cxn modelId="{277721AE-7E33-49D5-BC23-F2B5ADCAD3E3}" type="presOf" srcId="{6B4BD00F-57B7-4790-AD54-361870D06F55}" destId="{3D4DDC0B-B190-4278-BF4A-E886009EF8A8}" srcOrd="0" destOrd="0" presId="urn:microsoft.com/office/officeart/2011/layout/CircleProcess"/>
    <dgm:cxn modelId="{A4140BC3-BDAE-4398-88C5-EDB3AEE6ACEF}" type="presOf" srcId="{03E6DE6E-9759-4D48-9D99-D3B67C8B4835}" destId="{BD69B259-D448-41C9-8A4A-AD08F3363E64}" srcOrd="0" destOrd="0" presId="urn:microsoft.com/office/officeart/2011/layout/CircleProcess"/>
    <dgm:cxn modelId="{89B8E166-1F49-45A6-A596-0D3D49180008}" srcId="{48B46E82-6F0C-4201-8F84-4F573513336C}" destId="{03E6DE6E-9759-4D48-9D99-D3B67C8B4835}" srcOrd="1" destOrd="0" parTransId="{56606F7F-02EE-4D0F-BEF6-A3F3F0157CC3}" sibTransId="{DA671A94-E849-4120-885B-CA20A0DA506A}"/>
    <dgm:cxn modelId="{E6427C2A-DC1E-4359-B8C5-CF4264B9E0F7}" type="presOf" srcId="{9818FBCF-28BF-40E4-9BAF-B82B7CE56714}" destId="{AB348327-8FB7-4A7B-AC6D-CF01416FCC57}" srcOrd="1" destOrd="0" presId="urn:microsoft.com/office/officeart/2011/layout/CircleProcess"/>
    <dgm:cxn modelId="{885AADEF-9ADC-4E5C-89FB-E5A821792A25}" type="presOf" srcId="{6B4BD00F-57B7-4790-AD54-361870D06F55}" destId="{5F85D3C1-8D95-4A38-A2C7-ED4AEDF2F4DF}" srcOrd="1" destOrd="0" presId="urn:microsoft.com/office/officeart/2011/layout/CircleProcess"/>
    <dgm:cxn modelId="{08FB13CF-6A3D-4C1E-8FE4-BB02419766E0}" type="presOf" srcId="{03E6DE6E-9759-4D48-9D99-D3B67C8B4835}" destId="{93746BC8-7480-49BE-8943-95D84A79E652}" srcOrd="1" destOrd="0" presId="urn:microsoft.com/office/officeart/2011/layout/CircleProcess"/>
    <dgm:cxn modelId="{79FC2ED9-9410-4DF9-A9E0-DA92BC7C511F}" type="presOf" srcId="{9818FBCF-28BF-40E4-9BAF-B82B7CE56714}" destId="{9C794E60-C8D7-4DF1-B56D-5E65B1E62AFB}" srcOrd="0" destOrd="0" presId="urn:microsoft.com/office/officeart/2011/layout/CircleProcess"/>
    <dgm:cxn modelId="{5759ED7C-B128-459B-B2F0-CABD01A88BB6}" srcId="{48B46E82-6F0C-4201-8F84-4F573513336C}" destId="{9818FBCF-28BF-40E4-9BAF-B82B7CE56714}" srcOrd="2" destOrd="0" parTransId="{D7A1D586-0A3D-428B-A7E7-EE8CA8F7EF97}" sibTransId="{9C4AF1BD-8226-4B4A-86D3-1C59D6A41C79}"/>
    <dgm:cxn modelId="{D255461F-9550-487A-B13E-0F6B6D863B93}" type="presParOf" srcId="{349D43F2-49B9-4AFA-9FCC-C38C4A033AB2}" destId="{251C7D40-34C7-4833-9E62-D57895CEF23E}" srcOrd="0" destOrd="0" presId="urn:microsoft.com/office/officeart/2011/layout/CircleProcess"/>
    <dgm:cxn modelId="{70796431-62FE-42A5-8A12-DB6F8F59D9A8}" type="presParOf" srcId="{251C7D40-34C7-4833-9E62-D57895CEF23E}" destId="{81CC7B33-496C-4076-A0D8-F639E3E0319E}" srcOrd="0" destOrd="0" presId="urn:microsoft.com/office/officeart/2011/layout/CircleProcess"/>
    <dgm:cxn modelId="{619E4088-900F-4BB1-8A82-01B9646E2FD4}" type="presParOf" srcId="{349D43F2-49B9-4AFA-9FCC-C38C4A033AB2}" destId="{0EAB69A3-2B88-443F-921D-FA9CA2D9E6A3}" srcOrd="1" destOrd="0" presId="urn:microsoft.com/office/officeart/2011/layout/CircleProcess"/>
    <dgm:cxn modelId="{0F75A775-5E9E-4A3F-9EDD-545FC9CE964C}" type="presParOf" srcId="{0EAB69A3-2B88-443F-921D-FA9CA2D9E6A3}" destId="{9C794E60-C8D7-4DF1-B56D-5E65B1E62AFB}" srcOrd="0" destOrd="0" presId="urn:microsoft.com/office/officeart/2011/layout/CircleProcess"/>
    <dgm:cxn modelId="{7C727081-2AF5-4B73-820B-268703A97E08}" type="presParOf" srcId="{349D43F2-49B9-4AFA-9FCC-C38C4A033AB2}" destId="{AB348327-8FB7-4A7B-AC6D-CF01416FCC57}" srcOrd="2" destOrd="0" presId="urn:microsoft.com/office/officeart/2011/layout/CircleProcess"/>
    <dgm:cxn modelId="{78D4DBA9-1E22-4A7E-99CD-2764BDBEBA50}" type="presParOf" srcId="{349D43F2-49B9-4AFA-9FCC-C38C4A033AB2}" destId="{E1BCEDCE-FB69-4A41-8D49-7C49C4B44FED}" srcOrd="3" destOrd="0" presId="urn:microsoft.com/office/officeart/2011/layout/CircleProcess"/>
    <dgm:cxn modelId="{931189D1-0602-4760-808B-9E64A33821F5}" type="presParOf" srcId="{E1BCEDCE-FB69-4A41-8D49-7C49C4B44FED}" destId="{E4239614-E168-44C0-832A-FDF556D23738}" srcOrd="0" destOrd="0" presId="urn:microsoft.com/office/officeart/2011/layout/CircleProcess"/>
    <dgm:cxn modelId="{4749BB85-0348-456A-A26F-3B50B55E51CB}" type="presParOf" srcId="{349D43F2-49B9-4AFA-9FCC-C38C4A033AB2}" destId="{37865BF1-FA39-44A1-8505-7BDB2B84A793}" srcOrd="4" destOrd="0" presId="urn:microsoft.com/office/officeart/2011/layout/CircleProcess"/>
    <dgm:cxn modelId="{18AFE633-9EEF-46A0-9D9C-97691067F2D0}" type="presParOf" srcId="{37865BF1-FA39-44A1-8505-7BDB2B84A793}" destId="{BD69B259-D448-41C9-8A4A-AD08F3363E64}" srcOrd="0" destOrd="0" presId="urn:microsoft.com/office/officeart/2011/layout/CircleProcess"/>
    <dgm:cxn modelId="{62EF64AB-12D9-44E8-9405-FC350BAB65D4}" type="presParOf" srcId="{349D43F2-49B9-4AFA-9FCC-C38C4A033AB2}" destId="{93746BC8-7480-49BE-8943-95D84A79E652}" srcOrd="5" destOrd="0" presId="urn:microsoft.com/office/officeart/2011/layout/CircleProcess"/>
    <dgm:cxn modelId="{4D27E9D7-38F0-4F51-A1CB-07EDC9E0EAF8}" type="presParOf" srcId="{349D43F2-49B9-4AFA-9FCC-C38C4A033AB2}" destId="{469DC80B-6689-4DAD-8708-D14EEA63C142}" srcOrd="6" destOrd="0" presId="urn:microsoft.com/office/officeart/2011/layout/CircleProcess"/>
    <dgm:cxn modelId="{AD3CE730-AD0D-40A8-9550-8505E0099994}" type="presParOf" srcId="{469DC80B-6689-4DAD-8708-D14EEA63C142}" destId="{898836B3-467E-40E9-A017-A71D030D5595}" srcOrd="0" destOrd="0" presId="urn:microsoft.com/office/officeart/2011/layout/CircleProcess"/>
    <dgm:cxn modelId="{576A42BD-1F2F-4993-B0AF-E6CD5508570B}" type="presParOf" srcId="{349D43F2-49B9-4AFA-9FCC-C38C4A033AB2}" destId="{AC0A74F4-E606-448C-9477-4BA13BA6BB4D}" srcOrd="7" destOrd="0" presId="urn:microsoft.com/office/officeart/2011/layout/CircleProcess"/>
    <dgm:cxn modelId="{9D9F2D66-6077-4D6F-8833-E2DA0528C5E2}" type="presParOf" srcId="{AC0A74F4-E606-448C-9477-4BA13BA6BB4D}" destId="{3D4DDC0B-B190-4278-BF4A-E886009EF8A8}" srcOrd="0" destOrd="0" presId="urn:microsoft.com/office/officeart/2011/layout/CircleProcess"/>
    <dgm:cxn modelId="{7B338F6D-DFE2-45D2-ABC9-E5E77EE4B168}" type="presParOf" srcId="{349D43F2-49B9-4AFA-9FCC-C38C4A033AB2}" destId="{5F85D3C1-8D95-4A38-A2C7-ED4AEDF2F4D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AACB7-84AC-4D96-9716-0DA1214801A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A6C6-47E8-4ECF-9FD4-665AB0B63962}">
      <dgm:prSet phldrT="[Text]"/>
      <dgm:spPr/>
      <dgm:t>
        <a:bodyPr/>
        <a:lstStyle/>
        <a:p>
          <a:r>
            <a:rPr lang="en-US" dirty="0" smtClean="0"/>
            <a:t>Acquire a 3G connection on 3G enabled smartphone</a:t>
          </a:r>
          <a:endParaRPr lang="en-US" dirty="0"/>
        </a:p>
      </dgm:t>
    </dgm:pt>
    <dgm:pt modelId="{658224E3-B87B-4D85-B6F6-B222110B6A74}" type="parTrans" cxnId="{71C1AE34-AC64-455D-8B8A-48A81E46E7E8}">
      <dgm:prSet/>
      <dgm:spPr/>
      <dgm:t>
        <a:bodyPr/>
        <a:lstStyle/>
        <a:p>
          <a:endParaRPr lang="en-US"/>
        </a:p>
      </dgm:t>
    </dgm:pt>
    <dgm:pt modelId="{A6802EAA-BD0A-4CED-966E-022D159854BF}" type="sibTrans" cxnId="{71C1AE34-AC64-455D-8B8A-48A81E46E7E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328FEC-493A-433C-B3C4-CF0108381C67}">
      <dgm:prSet phldrT="[Text]"/>
      <dgm:spPr/>
      <dgm:t>
        <a:bodyPr/>
        <a:lstStyle/>
        <a:p>
          <a:r>
            <a:rPr lang="en-US" dirty="0" smtClean="0"/>
            <a:t>Make VoIP calls using WhatsApp for 5 </a:t>
          </a:r>
          <a:r>
            <a:rPr lang="en-US" dirty="0" err="1" smtClean="0"/>
            <a:t>mins</a:t>
          </a:r>
          <a:endParaRPr lang="en-US" dirty="0"/>
        </a:p>
      </dgm:t>
    </dgm:pt>
    <dgm:pt modelId="{49B3C2D7-FF0A-487C-858B-2CC25ED77A6B}" type="parTrans" cxnId="{621E8BF5-D5B6-4382-8677-6D7E745068DD}">
      <dgm:prSet/>
      <dgm:spPr/>
      <dgm:t>
        <a:bodyPr/>
        <a:lstStyle/>
        <a:p>
          <a:endParaRPr lang="en-US"/>
        </a:p>
      </dgm:t>
    </dgm:pt>
    <dgm:pt modelId="{CB9604ED-2CA4-4C17-A119-19F5069148D2}" type="sibTrans" cxnId="{621E8BF5-D5B6-4382-8677-6D7E745068D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EB1B493-08EE-4F50-A3F9-86E06A53373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average number of MBs consumed for the same</a:t>
          </a:r>
          <a:endParaRPr lang="en-US" dirty="0"/>
        </a:p>
      </dgm:t>
    </dgm:pt>
    <dgm:pt modelId="{23FDED5A-8B93-40C3-8DCC-035C1DD38C46}" type="parTrans" cxnId="{8D5DD138-AA1F-4F35-8DF5-E8A0A63195A8}">
      <dgm:prSet/>
      <dgm:spPr/>
      <dgm:t>
        <a:bodyPr/>
        <a:lstStyle/>
        <a:p>
          <a:endParaRPr lang="en-US"/>
        </a:p>
      </dgm:t>
    </dgm:pt>
    <dgm:pt modelId="{1E78CB96-E956-4E08-9614-167A1FCEBAAB}" type="sibTrans" cxnId="{8D5DD138-AA1F-4F35-8DF5-E8A0A63195A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6E9160C-B623-4C99-BDB7-F9541FCA8970}">
      <dgm:prSet phldrT="[Text]"/>
      <dgm:spPr/>
      <dgm:t>
        <a:bodyPr/>
        <a:lstStyle/>
        <a:p>
          <a:r>
            <a:rPr lang="en-US" dirty="0" smtClean="0"/>
            <a:t>Calculate the average cost per MB of data consumed using data schemes available of different TSPs</a:t>
          </a:r>
          <a:endParaRPr lang="en-US" dirty="0"/>
        </a:p>
      </dgm:t>
    </dgm:pt>
    <dgm:pt modelId="{B70A1308-F475-4860-8A62-06DA8D5F71F3}" type="parTrans" cxnId="{F7B5B3D9-C9C3-4790-8424-7290A78431E4}">
      <dgm:prSet/>
      <dgm:spPr/>
      <dgm:t>
        <a:bodyPr/>
        <a:lstStyle/>
        <a:p>
          <a:endParaRPr lang="en-US"/>
        </a:p>
      </dgm:t>
    </dgm:pt>
    <dgm:pt modelId="{1BD15100-5923-4628-822A-8105C67E452E}" type="sibTrans" cxnId="{F7B5B3D9-C9C3-4790-8424-7290A78431E4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B70B44B-374C-4770-A0EF-FD9926050BB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the total cost of making this call</a:t>
          </a:r>
          <a:endParaRPr lang="en-US" dirty="0"/>
        </a:p>
      </dgm:t>
    </dgm:pt>
    <dgm:pt modelId="{E0156949-FE11-415A-A7D5-22CD42D01B1F}" type="parTrans" cxnId="{C6D24771-14AC-4803-950E-28CB81AA2B97}">
      <dgm:prSet/>
      <dgm:spPr/>
      <dgm:t>
        <a:bodyPr/>
        <a:lstStyle/>
        <a:p>
          <a:endParaRPr lang="en-US"/>
        </a:p>
      </dgm:t>
    </dgm:pt>
    <dgm:pt modelId="{B9A2EDB3-E550-43F6-91AE-2242F37A1D40}" type="sibTrans" cxnId="{C6D24771-14AC-4803-950E-28CB81AA2B9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1B32967-5BB5-480B-A1C7-99CC8E49F32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Calculate total profit/loss incurred by the TSPs</a:t>
          </a:r>
          <a:endParaRPr lang="en-US" dirty="0"/>
        </a:p>
      </dgm:t>
    </dgm:pt>
    <dgm:pt modelId="{11218579-C787-4F90-B82B-125B71F70005}" type="parTrans" cxnId="{A3822214-4D41-468F-BD98-5F4F90719BB9}">
      <dgm:prSet/>
      <dgm:spPr/>
      <dgm:t>
        <a:bodyPr/>
        <a:lstStyle/>
        <a:p>
          <a:endParaRPr lang="en-US"/>
        </a:p>
      </dgm:t>
    </dgm:pt>
    <dgm:pt modelId="{C7B0C056-E6CD-40D4-A8B6-5B0E247D59B8}" type="sibTrans" cxnId="{A3822214-4D41-468F-BD98-5F4F90719BB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744FDAE-AC28-4834-AAB9-6C7404FEB57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Install data monitor</a:t>
          </a:r>
          <a:endParaRPr lang="en-US" dirty="0"/>
        </a:p>
      </dgm:t>
    </dgm:pt>
    <dgm:pt modelId="{5B8ED54A-1904-4BBB-BBAC-2581B90A8EA0}" type="sibTrans" cxnId="{B2B98AFF-FB14-4D3B-B076-6FF98C9171F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6E645C2-FF58-41B3-A7F8-5AD9B6DE9F26}" type="parTrans" cxnId="{B2B98AFF-FB14-4D3B-B076-6FF98C9171FB}">
      <dgm:prSet/>
      <dgm:spPr/>
      <dgm:t>
        <a:bodyPr/>
        <a:lstStyle/>
        <a:p>
          <a:endParaRPr lang="en-US"/>
        </a:p>
      </dgm:t>
    </dgm:pt>
    <dgm:pt modelId="{2DFCBF9F-B5B7-485E-87D8-A7A23DA24316}">
      <dgm:prSet/>
      <dgm:spPr/>
      <dgm:t>
        <a:bodyPr/>
        <a:lstStyle/>
        <a:p>
          <a:r>
            <a:rPr lang="en-US" dirty="0" smtClean="0"/>
            <a:t>Calculate the cost if the call was a simple voice call</a:t>
          </a:r>
          <a:endParaRPr lang="en-US" dirty="0"/>
        </a:p>
      </dgm:t>
    </dgm:pt>
    <dgm:pt modelId="{4D3FFAEB-0EB1-4EF8-85BF-37C89C816438}" type="parTrans" cxnId="{BFB7A3FE-4EDF-4AFD-AE4D-E213B622462B}">
      <dgm:prSet/>
      <dgm:spPr/>
      <dgm:t>
        <a:bodyPr/>
        <a:lstStyle/>
        <a:p>
          <a:endParaRPr lang="en-US"/>
        </a:p>
      </dgm:t>
    </dgm:pt>
    <dgm:pt modelId="{D72CD001-63E1-4B56-9F18-F5C47B9EB933}" type="sibTrans" cxnId="{BFB7A3FE-4EDF-4AFD-AE4D-E213B622462B}">
      <dgm:prSet/>
      <dgm:spPr/>
      <dgm:t>
        <a:bodyPr/>
        <a:lstStyle/>
        <a:p>
          <a:endParaRPr lang="en-US"/>
        </a:p>
      </dgm:t>
    </dgm:pt>
    <dgm:pt modelId="{332C3589-CF8C-410E-A761-832225682AA3}" type="pres">
      <dgm:prSet presAssocID="{82CAACB7-84AC-4D96-9716-0DA1214801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C9BB6B-E05C-447B-87B9-9D99CC3110FF}" type="pres">
      <dgm:prSet presAssocID="{8127A6C6-47E8-4ECF-9FD4-665AB0B6396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BCC86-DDA0-4CC5-BFC7-85D6230AC96C}" type="pres">
      <dgm:prSet presAssocID="{A6802EAA-BD0A-4CED-966E-022D159854BF}" presName="sibTrans" presStyleLbl="sibTrans2D1" presStyleIdx="0" presStyleCnt="7"/>
      <dgm:spPr/>
      <dgm:t>
        <a:bodyPr/>
        <a:lstStyle/>
        <a:p>
          <a:endParaRPr lang="en-US"/>
        </a:p>
      </dgm:t>
    </dgm:pt>
    <dgm:pt modelId="{F5ABDD81-74D1-4E4A-AC12-DF2F6487698D}" type="pres">
      <dgm:prSet presAssocID="{A6802EAA-BD0A-4CED-966E-022D159854BF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5845379C-7E58-45D5-A879-13F4E79A3C1E}" type="pres">
      <dgm:prSet presAssocID="{0744FDAE-AC28-4834-AAB9-6C7404FEB57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F790-73FA-4A36-805D-BBCC83E7888B}" type="pres">
      <dgm:prSet presAssocID="{5B8ED54A-1904-4BBB-BBAC-2581B90A8EA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94A4659F-6A50-43C7-9915-C45C4A64A90B}" type="pres">
      <dgm:prSet presAssocID="{5B8ED54A-1904-4BBB-BBAC-2581B90A8EA0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2ECF8DA1-A98A-4D9B-9CA4-464ECA6086F7}" type="pres">
      <dgm:prSet presAssocID="{D8328FEC-493A-433C-B3C4-CF0108381C6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14FCA-F3E9-41EB-9968-33BA1C3D7F5A}" type="pres">
      <dgm:prSet presAssocID="{CB9604ED-2CA4-4C17-A119-19F5069148D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496A5B95-517A-4A53-9916-26B6EAA37BB2}" type="pres">
      <dgm:prSet presAssocID="{CB9604ED-2CA4-4C17-A119-19F5069148D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ECB7E2B-116F-4315-8FAD-0FBD8070AE6F}" type="pres">
      <dgm:prSet presAssocID="{CEB1B493-08EE-4F50-A3F9-86E06A53373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A4F72-B545-4F86-8193-2269ABE1741F}" type="pres">
      <dgm:prSet presAssocID="{1E78CB96-E956-4E08-9614-167A1FCEBAAB}" presName="sibTrans" presStyleLbl="sibTrans2D1" presStyleIdx="3" presStyleCnt="7"/>
      <dgm:spPr/>
      <dgm:t>
        <a:bodyPr/>
        <a:lstStyle/>
        <a:p>
          <a:endParaRPr lang="en-US"/>
        </a:p>
      </dgm:t>
    </dgm:pt>
    <dgm:pt modelId="{627DE119-CE44-4961-82DD-928ACEB37C49}" type="pres">
      <dgm:prSet presAssocID="{1E78CB96-E956-4E08-9614-167A1FCEBAAB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48C3BDE-6926-46F2-8F98-9EF48762E19F}" type="pres">
      <dgm:prSet presAssocID="{96E9160C-B623-4C99-BDB7-F9541FCA897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93C29-0005-4AD6-B495-902DC18554E8}" type="pres">
      <dgm:prSet presAssocID="{1BD15100-5923-4628-822A-8105C67E452E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2D5055-09B6-4843-8126-447C44A80A87}" type="pres">
      <dgm:prSet presAssocID="{1BD15100-5923-4628-822A-8105C67E452E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1501D776-9FFA-4602-9AEE-9D5640E4A3B9}" type="pres">
      <dgm:prSet presAssocID="{5B70B44B-374C-4770-A0EF-FD9926050BB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86062-C2CC-4939-9300-DE1FB200EF2D}" type="pres">
      <dgm:prSet presAssocID="{B9A2EDB3-E550-43F6-91AE-2242F37A1D40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225CCE6-8802-438E-81DC-4837CF274C0C}" type="pres">
      <dgm:prSet presAssocID="{B9A2EDB3-E550-43F6-91AE-2242F37A1D40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D19E74B5-CCA1-4DDA-9BE7-526E933E88E3}" type="pres">
      <dgm:prSet presAssocID="{2DFCBF9F-B5B7-485E-87D8-A7A23DA2431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39DB1-97B3-4BA9-8803-B8456BE853B0}" type="pres">
      <dgm:prSet presAssocID="{D72CD001-63E1-4B56-9F18-F5C47B9EB933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702C9B2-3CC8-495A-A020-419F4B8676C6}" type="pres">
      <dgm:prSet presAssocID="{D72CD001-63E1-4B56-9F18-F5C47B9EB933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A9CD4CE-0700-43D9-A851-5594CF27D8A0}" type="pres">
      <dgm:prSet presAssocID="{41B32967-5BB5-480B-A1C7-99CC8E49F32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A50A9-05F5-4C00-85D2-6DA734C525A4}" type="presOf" srcId="{8127A6C6-47E8-4ECF-9FD4-665AB0B63962}" destId="{B6C9BB6B-E05C-447B-87B9-9D99CC3110FF}" srcOrd="0" destOrd="0" presId="urn:microsoft.com/office/officeart/2005/8/layout/process5"/>
    <dgm:cxn modelId="{BFB7A3FE-4EDF-4AFD-AE4D-E213B622462B}" srcId="{82CAACB7-84AC-4D96-9716-0DA1214801A8}" destId="{2DFCBF9F-B5B7-485E-87D8-A7A23DA24316}" srcOrd="6" destOrd="0" parTransId="{4D3FFAEB-0EB1-4EF8-85BF-37C89C816438}" sibTransId="{D72CD001-63E1-4B56-9F18-F5C47B9EB933}"/>
    <dgm:cxn modelId="{291EAAEF-0DB3-4C7C-8240-C512E5DBAE41}" type="presOf" srcId="{D8328FEC-493A-433C-B3C4-CF0108381C67}" destId="{2ECF8DA1-A98A-4D9B-9CA4-464ECA6086F7}" srcOrd="0" destOrd="0" presId="urn:microsoft.com/office/officeart/2005/8/layout/process5"/>
    <dgm:cxn modelId="{29645396-3423-45BB-A3EC-0C5EE60C5E3D}" type="presOf" srcId="{A6802EAA-BD0A-4CED-966E-022D159854BF}" destId="{A51BCC86-DDA0-4CC5-BFC7-85D6230AC96C}" srcOrd="0" destOrd="0" presId="urn:microsoft.com/office/officeart/2005/8/layout/process5"/>
    <dgm:cxn modelId="{E0093078-7683-49F6-B0C5-26EEDA125122}" type="presOf" srcId="{96E9160C-B623-4C99-BDB7-F9541FCA8970}" destId="{348C3BDE-6926-46F2-8F98-9EF48762E19F}" srcOrd="0" destOrd="0" presId="urn:microsoft.com/office/officeart/2005/8/layout/process5"/>
    <dgm:cxn modelId="{CF30F882-3D89-4C82-BE35-858D1764C993}" type="presOf" srcId="{1BD15100-5923-4628-822A-8105C67E452E}" destId="{F1893C29-0005-4AD6-B495-902DC18554E8}" srcOrd="0" destOrd="0" presId="urn:microsoft.com/office/officeart/2005/8/layout/process5"/>
    <dgm:cxn modelId="{2FB0BEA2-E52B-4964-B6CC-109FBE877FF7}" type="presOf" srcId="{1E78CB96-E956-4E08-9614-167A1FCEBAAB}" destId="{F12A4F72-B545-4F86-8193-2269ABE1741F}" srcOrd="0" destOrd="0" presId="urn:microsoft.com/office/officeart/2005/8/layout/process5"/>
    <dgm:cxn modelId="{C6D24771-14AC-4803-950E-28CB81AA2B97}" srcId="{82CAACB7-84AC-4D96-9716-0DA1214801A8}" destId="{5B70B44B-374C-4770-A0EF-FD9926050BB3}" srcOrd="5" destOrd="0" parTransId="{E0156949-FE11-415A-A7D5-22CD42D01B1F}" sibTransId="{B9A2EDB3-E550-43F6-91AE-2242F37A1D40}"/>
    <dgm:cxn modelId="{6D83EF87-0758-4F0A-91AB-86F276A4EB5B}" type="presOf" srcId="{A6802EAA-BD0A-4CED-966E-022D159854BF}" destId="{F5ABDD81-74D1-4E4A-AC12-DF2F6487698D}" srcOrd="1" destOrd="0" presId="urn:microsoft.com/office/officeart/2005/8/layout/process5"/>
    <dgm:cxn modelId="{5756E393-8719-4CBA-8ECC-3EC500414339}" type="presOf" srcId="{2DFCBF9F-B5B7-485E-87D8-A7A23DA24316}" destId="{D19E74B5-CCA1-4DDA-9BE7-526E933E88E3}" srcOrd="0" destOrd="0" presId="urn:microsoft.com/office/officeart/2005/8/layout/process5"/>
    <dgm:cxn modelId="{7DB30998-13B7-45D3-90E7-0E5246C12236}" type="presOf" srcId="{5B8ED54A-1904-4BBB-BBAC-2581B90A8EA0}" destId="{94A4659F-6A50-43C7-9915-C45C4A64A90B}" srcOrd="1" destOrd="0" presId="urn:microsoft.com/office/officeart/2005/8/layout/process5"/>
    <dgm:cxn modelId="{29B3751D-D392-402C-B73B-5267A41C177C}" type="presOf" srcId="{5B8ED54A-1904-4BBB-BBAC-2581B90A8EA0}" destId="{C30CF790-73FA-4A36-805D-BBCC83E7888B}" srcOrd="0" destOrd="0" presId="urn:microsoft.com/office/officeart/2005/8/layout/process5"/>
    <dgm:cxn modelId="{FED609ED-DE21-4A06-86A6-AD468ACAE77B}" type="presOf" srcId="{B9A2EDB3-E550-43F6-91AE-2242F37A1D40}" destId="{DEA86062-C2CC-4939-9300-DE1FB200EF2D}" srcOrd="0" destOrd="0" presId="urn:microsoft.com/office/officeart/2005/8/layout/process5"/>
    <dgm:cxn modelId="{B2B98AFF-FB14-4D3B-B076-6FF98C9171FB}" srcId="{82CAACB7-84AC-4D96-9716-0DA1214801A8}" destId="{0744FDAE-AC28-4834-AAB9-6C7404FEB57C}" srcOrd="1" destOrd="0" parTransId="{06E645C2-FF58-41B3-A7F8-5AD9B6DE9F26}" sibTransId="{5B8ED54A-1904-4BBB-BBAC-2581B90A8EA0}"/>
    <dgm:cxn modelId="{8E0489EA-7484-49A5-B1C1-87452938F20A}" type="presOf" srcId="{5B70B44B-374C-4770-A0EF-FD9926050BB3}" destId="{1501D776-9FFA-4602-9AEE-9D5640E4A3B9}" srcOrd="0" destOrd="0" presId="urn:microsoft.com/office/officeart/2005/8/layout/process5"/>
    <dgm:cxn modelId="{F712C3C9-E9C6-4563-89DF-C18870C50190}" type="presOf" srcId="{CEB1B493-08EE-4F50-A3F9-86E06A533732}" destId="{9ECB7E2B-116F-4315-8FAD-0FBD8070AE6F}" srcOrd="0" destOrd="0" presId="urn:microsoft.com/office/officeart/2005/8/layout/process5"/>
    <dgm:cxn modelId="{8D5DD138-AA1F-4F35-8DF5-E8A0A63195A8}" srcId="{82CAACB7-84AC-4D96-9716-0DA1214801A8}" destId="{CEB1B493-08EE-4F50-A3F9-86E06A533732}" srcOrd="3" destOrd="0" parTransId="{23FDED5A-8B93-40C3-8DCC-035C1DD38C46}" sibTransId="{1E78CB96-E956-4E08-9614-167A1FCEBAAB}"/>
    <dgm:cxn modelId="{A3822214-4D41-468F-BD98-5F4F90719BB9}" srcId="{82CAACB7-84AC-4D96-9716-0DA1214801A8}" destId="{41B32967-5BB5-480B-A1C7-99CC8E49F32E}" srcOrd="7" destOrd="0" parTransId="{11218579-C787-4F90-B82B-125B71F70005}" sibTransId="{C7B0C056-E6CD-40D4-A8B6-5B0E247D59B8}"/>
    <dgm:cxn modelId="{71C1AE34-AC64-455D-8B8A-48A81E46E7E8}" srcId="{82CAACB7-84AC-4D96-9716-0DA1214801A8}" destId="{8127A6C6-47E8-4ECF-9FD4-665AB0B63962}" srcOrd="0" destOrd="0" parTransId="{658224E3-B87B-4D85-B6F6-B222110B6A74}" sibTransId="{A6802EAA-BD0A-4CED-966E-022D159854BF}"/>
    <dgm:cxn modelId="{79516FDB-2398-463F-A2E0-30A55E00797A}" type="presOf" srcId="{B9A2EDB3-E550-43F6-91AE-2242F37A1D40}" destId="{F225CCE6-8802-438E-81DC-4837CF274C0C}" srcOrd="1" destOrd="0" presId="urn:microsoft.com/office/officeart/2005/8/layout/process5"/>
    <dgm:cxn modelId="{8515BD71-293B-4EF2-A39B-A101562B06AC}" type="presOf" srcId="{CB9604ED-2CA4-4C17-A119-19F5069148D2}" destId="{496A5B95-517A-4A53-9916-26B6EAA37BB2}" srcOrd="1" destOrd="0" presId="urn:microsoft.com/office/officeart/2005/8/layout/process5"/>
    <dgm:cxn modelId="{374F1CA8-3168-4E2A-BF47-407A87FCF8F2}" type="presOf" srcId="{41B32967-5BB5-480B-A1C7-99CC8E49F32E}" destId="{0A9CD4CE-0700-43D9-A851-5594CF27D8A0}" srcOrd="0" destOrd="0" presId="urn:microsoft.com/office/officeart/2005/8/layout/process5"/>
    <dgm:cxn modelId="{44BB27B4-A3A3-41E0-8514-627EA6D06CBE}" type="presOf" srcId="{1BD15100-5923-4628-822A-8105C67E452E}" destId="{5E2D5055-09B6-4843-8126-447C44A80A87}" srcOrd="1" destOrd="0" presId="urn:microsoft.com/office/officeart/2005/8/layout/process5"/>
    <dgm:cxn modelId="{ED8056B3-C42B-4E64-850D-84E4F58C3FCB}" type="presOf" srcId="{82CAACB7-84AC-4D96-9716-0DA1214801A8}" destId="{332C3589-CF8C-410E-A761-832225682AA3}" srcOrd="0" destOrd="0" presId="urn:microsoft.com/office/officeart/2005/8/layout/process5"/>
    <dgm:cxn modelId="{34B429C7-6A8D-4D3D-859F-104FDF03613F}" type="presOf" srcId="{D72CD001-63E1-4B56-9F18-F5C47B9EB933}" destId="{05139DB1-97B3-4BA9-8803-B8456BE853B0}" srcOrd="0" destOrd="0" presId="urn:microsoft.com/office/officeart/2005/8/layout/process5"/>
    <dgm:cxn modelId="{14417FC5-97BE-4AA7-B9C4-31DCAF1A9B1E}" type="presOf" srcId="{0744FDAE-AC28-4834-AAB9-6C7404FEB57C}" destId="{5845379C-7E58-45D5-A879-13F4E79A3C1E}" srcOrd="0" destOrd="0" presId="urn:microsoft.com/office/officeart/2005/8/layout/process5"/>
    <dgm:cxn modelId="{07B37E0D-B249-458F-9E85-0E979FB33531}" type="presOf" srcId="{D72CD001-63E1-4B56-9F18-F5C47B9EB933}" destId="{1702C9B2-3CC8-495A-A020-419F4B8676C6}" srcOrd="1" destOrd="0" presId="urn:microsoft.com/office/officeart/2005/8/layout/process5"/>
    <dgm:cxn modelId="{E38EF477-395D-48B8-A25D-89BE3F908ED3}" type="presOf" srcId="{CB9604ED-2CA4-4C17-A119-19F5069148D2}" destId="{D0A14FCA-F3E9-41EB-9968-33BA1C3D7F5A}" srcOrd="0" destOrd="0" presId="urn:microsoft.com/office/officeart/2005/8/layout/process5"/>
    <dgm:cxn modelId="{F7B5B3D9-C9C3-4790-8424-7290A78431E4}" srcId="{82CAACB7-84AC-4D96-9716-0DA1214801A8}" destId="{96E9160C-B623-4C99-BDB7-F9541FCA8970}" srcOrd="4" destOrd="0" parTransId="{B70A1308-F475-4860-8A62-06DA8D5F71F3}" sibTransId="{1BD15100-5923-4628-822A-8105C67E452E}"/>
    <dgm:cxn modelId="{58242050-B8A3-4213-9F94-EFD340F19A75}" type="presOf" srcId="{1E78CB96-E956-4E08-9614-167A1FCEBAAB}" destId="{627DE119-CE44-4961-82DD-928ACEB37C49}" srcOrd="1" destOrd="0" presId="urn:microsoft.com/office/officeart/2005/8/layout/process5"/>
    <dgm:cxn modelId="{621E8BF5-D5B6-4382-8677-6D7E745068DD}" srcId="{82CAACB7-84AC-4D96-9716-0DA1214801A8}" destId="{D8328FEC-493A-433C-B3C4-CF0108381C67}" srcOrd="2" destOrd="0" parTransId="{49B3C2D7-FF0A-487C-858B-2CC25ED77A6B}" sibTransId="{CB9604ED-2CA4-4C17-A119-19F5069148D2}"/>
    <dgm:cxn modelId="{03141941-C513-48BB-8040-87B138D540F7}" type="presParOf" srcId="{332C3589-CF8C-410E-A761-832225682AA3}" destId="{B6C9BB6B-E05C-447B-87B9-9D99CC3110FF}" srcOrd="0" destOrd="0" presId="urn:microsoft.com/office/officeart/2005/8/layout/process5"/>
    <dgm:cxn modelId="{6960208A-25D3-4385-ADCD-9D0D021A7516}" type="presParOf" srcId="{332C3589-CF8C-410E-A761-832225682AA3}" destId="{A51BCC86-DDA0-4CC5-BFC7-85D6230AC96C}" srcOrd="1" destOrd="0" presId="urn:microsoft.com/office/officeart/2005/8/layout/process5"/>
    <dgm:cxn modelId="{3FB14C93-2E68-4896-A340-493D956C3899}" type="presParOf" srcId="{A51BCC86-DDA0-4CC5-BFC7-85D6230AC96C}" destId="{F5ABDD81-74D1-4E4A-AC12-DF2F6487698D}" srcOrd="0" destOrd="0" presId="urn:microsoft.com/office/officeart/2005/8/layout/process5"/>
    <dgm:cxn modelId="{EFAAFA6F-90A9-46AD-93C2-BE54CA7D77BC}" type="presParOf" srcId="{332C3589-CF8C-410E-A761-832225682AA3}" destId="{5845379C-7E58-45D5-A879-13F4E79A3C1E}" srcOrd="2" destOrd="0" presId="urn:microsoft.com/office/officeart/2005/8/layout/process5"/>
    <dgm:cxn modelId="{C7962331-65E3-4754-BFBE-B54AF5388BFB}" type="presParOf" srcId="{332C3589-CF8C-410E-A761-832225682AA3}" destId="{C30CF790-73FA-4A36-805D-BBCC83E7888B}" srcOrd="3" destOrd="0" presId="urn:microsoft.com/office/officeart/2005/8/layout/process5"/>
    <dgm:cxn modelId="{EB4AF905-D804-496A-BE16-BE5843240AAD}" type="presParOf" srcId="{C30CF790-73FA-4A36-805D-BBCC83E7888B}" destId="{94A4659F-6A50-43C7-9915-C45C4A64A90B}" srcOrd="0" destOrd="0" presId="urn:microsoft.com/office/officeart/2005/8/layout/process5"/>
    <dgm:cxn modelId="{F554BAA5-DCB1-4205-84B9-3C508E7AE612}" type="presParOf" srcId="{332C3589-CF8C-410E-A761-832225682AA3}" destId="{2ECF8DA1-A98A-4D9B-9CA4-464ECA6086F7}" srcOrd="4" destOrd="0" presId="urn:microsoft.com/office/officeart/2005/8/layout/process5"/>
    <dgm:cxn modelId="{3E8CB2CC-44B3-4251-9868-A28B3638A9F1}" type="presParOf" srcId="{332C3589-CF8C-410E-A761-832225682AA3}" destId="{D0A14FCA-F3E9-41EB-9968-33BA1C3D7F5A}" srcOrd="5" destOrd="0" presId="urn:microsoft.com/office/officeart/2005/8/layout/process5"/>
    <dgm:cxn modelId="{632D4CE1-7097-41F8-A90E-976F505A53A8}" type="presParOf" srcId="{D0A14FCA-F3E9-41EB-9968-33BA1C3D7F5A}" destId="{496A5B95-517A-4A53-9916-26B6EAA37BB2}" srcOrd="0" destOrd="0" presId="urn:microsoft.com/office/officeart/2005/8/layout/process5"/>
    <dgm:cxn modelId="{AE5FF30E-B84A-4E0E-837D-891289CB748E}" type="presParOf" srcId="{332C3589-CF8C-410E-A761-832225682AA3}" destId="{9ECB7E2B-116F-4315-8FAD-0FBD8070AE6F}" srcOrd="6" destOrd="0" presId="urn:microsoft.com/office/officeart/2005/8/layout/process5"/>
    <dgm:cxn modelId="{59031FB4-FF1D-42B4-9815-EB2174BF7644}" type="presParOf" srcId="{332C3589-CF8C-410E-A761-832225682AA3}" destId="{F12A4F72-B545-4F86-8193-2269ABE1741F}" srcOrd="7" destOrd="0" presId="urn:microsoft.com/office/officeart/2005/8/layout/process5"/>
    <dgm:cxn modelId="{2A8CBC6B-44FD-481A-BC1B-210AB28A163F}" type="presParOf" srcId="{F12A4F72-B545-4F86-8193-2269ABE1741F}" destId="{627DE119-CE44-4961-82DD-928ACEB37C49}" srcOrd="0" destOrd="0" presId="urn:microsoft.com/office/officeart/2005/8/layout/process5"/>
    <dgm:cxn modelId="{C58023FF-DA3B-4CD9-A833-A054C00F398C}" type="presParOf" srcId="{332C3589-CF8C-410E-A761-832225682AA3}" destId="{348C3BDE-6926-46F2-8F98-9EF48762E19F}" srcOrd="8" destOrd="0" presId="urn:microsoft.com/office/officeart/2005/8/layout/process5"/>
    <dgm:cxn modelId="{82330A91-0EAC-4971-A423-7E8F109588DB}" type="presParOf" srcId="{332C3589-CF8C-410E-A761-832225682AA3}" destId="{F1893C29-0005-4AD6-B495-902DC18554E8}" srcOrd="9" destOrd="0" presId="urn:microsoft.com/office/officeart/2005/8/layout/process5"/>
    <dgm:cxn modelId="{670232FB-20DA-42DF-9F35-D9D134DCB31F}" type="presParOf" srcId="{F1893C29-0005-4AD6-B495-902DC18554E8}" destId="{5E2D5055-09B6-4843-8126-447C44A80A87}" srcOrd="0" destOrd="0" presId="urn:microsoft.com/office/officeart/2005/8/layout/process5"/>
    <dgm:cxn modelId="{25FC683D-72C6-4F29-A9A0-CD892B77CADA}" type="presParOf" srcId="{332C3589-CF8C-410E-A761-832225682AA3}" destId="{1501D776-9FFA-4602-9AEE-9D5640E4A3B9}" srcOrd="10" destOrd="0" presId="urn:microsoft.com/office/officeart/2005/8/layout/process5"/>
    <dgm:cxn modelId="{34E013DB-4B5B-436A-8557-EFDCFD65A3E2}" type="presParOf" srcId="{332C3589-CF8C-410E-A761-832225682AA3}" destId="{DEA86062-C2CC-4939-9300-DE1FB200EF2D}" srcOrd="11" destOrd="0" presId="urn:microsoft.com/office/officeart/2005/8/layout/process5"/>
    <dgm:cxn modelId="{E03AD4D3-985C-4AB8-A581-43528A09A799}" type="presParOf" srcId="{DEA86062-C2CC-4939-9300-DE1FB200EF2D}" destId="{F225CCE6-8802-438E-81DC-4837CF274C0C}" srcOrd="0" destOrd="0" presId="urn:microsoft.com/office/officeart/2005/8/layout/process5"/>
    <dgm:cxn modelId="{237F7C17-2E69-47FD-93DA-E348A84C03AE}" type="presParOf" srcId="{332C3589-CF8C-410E-A761-832225682AA3}" destId="{D19E74B5-CCA1-4DDA-9BE7-526E933E88E3}" srcOrd="12" destOrd="0" presId="urn:microsoft.com/office/officeart/2005/8/layout/process5"/>
    <dgm:cxn modelId="{98A3FED1-E944-413A-B8CE-D100BE88E04A}" type="presParOf" srcId="{332C3589-CF8C-410E-A761-832225682AA3}" destId="{05139DB1-97B3-4BA9-8803-B8456BE853B0}" srcOrd="13" destOrd="0" presId="urn:microsoft.com/office/officeart/2005/8/layout/process5"/>
    <dgm:cxn modelId="{9533BE58-5893-4057-9046-4B7F26C0D976}" type="presParOf" srcId="{05139DB1-97B3-4BA9-8803-B8456BE853B0}" destId="{1702C9B2-3CC8-495A-A020-419F4B8676C6}" srcOrd="0" destOrd="0" presId="urn:microsoft.com/office/officeart/2005/8/layout/process5"/>
    <dgm:cxn modelId="{EC8A3885-702D-444B-8EE1-CCB697091E09}" type="presParOf" srcId="{332C3589-CF8C-410E-A761-832225682AA3}" destId="{0A9CD4CE-0700-43D9-A851-5594CF27D8A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C7B33-496C-4076-A0D8-F639E3E0319E}">
      <dsp:nvSpPr>
        <dsp:cNvPr id="0" name=""/>
        <dsp:cNvSpPr/>
      </dsp:nvSpPr>
      <dsp:spPr>
        <a:xfrm>
          <a:off x="5061988" y="1245425"/>
          <a:ext cx="2208128" cy="2208537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94E60-C8D7-4DF1-B56D-5E65B1E62AFB}">
      <dsp:nvSpPr>
        <dsp:cNvPr id="0" name=""/>
        <dsp:cNvSpPr/>
      </dsp:nvSpPr>
      <dsp:spPr>
        <a:xfrm>
          <a:off x="5135305" y="1319055"/>
          <a:ext cx="2061495" cy="2061275"/>
        </a:xfrm>
        <a:prstGeom prst="ellipse">
          <a:avLst/>
        </a:prstGeom>
        <a:solidFill>
          <a:srgbClr val="FF3300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Analyze Situation</a:t>
          </a:r>
          <a:endParaRPr lang="en-US" sz="3000" kern="1200" dirty="0"/>
        </a:p>
      </dsp:txBody>
      <dsp:txXfrm>
        <a:off x="5430010" y="1613579"/>
        <a:ext cx="1472085" cy="1472229"/>
      </dsp:txXfrm>
    </dsp:sp>
    <dsp:sp modelId="{E4239614-E168-44C0-832A-FDF556D23738}">
      <dsp:nvSpPr>
        <dsp:cNvPr id="0" name=""/>
        <dsp:cNvSpPr/>
      </dsp:nvSpPr>
      <dsp:spPr>
        <a:xfrm rot="2700000">
          <a:off x="2782483" y="1248094"/>
          <a:ext cx="2202810" cy="2202810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B259-D448-41C9-8A4A-AD08F3363E64}">
      <dsp:nvSpPr>
        <dsp:cNvPr id="0" name=""/>
        <dsp:cNvSpPr/>
      </dsp:nvSpPr>
      <dsp:spPr>
        <a:xfrm>
          <a:off x="2853141" y="1319055"/>
          <a:ext cx="2061495" cy="2061275"/>
        </a:xfrm>
        <a:prstGeom prst="ellipse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Tools Used</a:t>
          </a:r>
          <a:endParaRPr lang="en-US" sz="3000" kern="1200" dirty="0"/>
        </a:p>
      </dsp:txBody>
      <dsp:txXfrm>
        <a:off x="3147845" y="1613579"/>
        <a:ext cx="1472085" cy="1472229"/>
      </dsp:txXfrm>
    </dsp:sp>
    <dsp:sp modelId="{898836B3-467E-40E9-A017-A71D030D5595}">
      <dsp:nvSpPr>
        <dsp:cNvPr id="0" name=""/>
        <dsp:cNvSpPr/>
      </dsp:nvSpPr>
      <dsp:spPr>
        <a:xfrm rot="2700000">
          <a:off x="500319" y="1248094"/>
          <a:ext cx="2202810" cy="2202810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DDC0B-B190-4278-BF4A-E886009EF8A8}">
      <dsp:nvSpPr>
        <dsp:cNvPr id="0" name=""/>
        <dsp:cNvSpPr/>
      </dsp:nvSpPr>
      <dsp:spPr>
        <a:xfrm>
          <a:off x="570976" y="1319055"/>
          <a:ext cx="2061495" cy="2061275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Identify Gaps</a:t>
          </a:r>
          <a:endParaRPr lang="en-US" sz="3000" kern="1200" dirty="0"/>
        </a:p>
      </dsp:txBody>
      <dsp:txXfrm>
        <a:off x="865681" y="1613579"/>
        <a:ext cx="1472085" cy="147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1F9F8-2F33-48A0-B6E1-CBD34DA86FA7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511ED-0BE1-4F2B-B63D-1D3DD25330C5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D982D4-3B7D-49CC-89D2-CE37596BBCA6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WILP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WILP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dirty="0" smtClean="0"/>
              <a:t>BITS ZG628T - Dissertation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8AF320-491D-4762-9CEF-3E1E34D8F95D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208E44-E056-4529-AB17-D5D4ED060997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9CFB88-53D3-4CA9-98AE-144A38B513BC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0D0566-7D22-4575-A4D4-6F2EADBD37EA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F8992E-3A7A-498B-BA4F-ED4E9E99F9C5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542FCF-AAF1-43F7-BF4B-ACFF6C5E1F9E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2291EF-5C9A-4DA0-9BCB-C3A40F654C61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BITS ZG628T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WILP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F2899A1-5BFA-4D14-B690-5DD6CFCAE8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17-03-2018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&lt;Course Code&gt;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752600" y="3602712"/>
            <a:ext cx="6934200" cy="1777008"/>
          </a:xfrm>
        </p:spPr>
        <p:txBody>
          <a:bodyPr anchorCtr="0">
            <a:noAutofit/>
          </a:bodyPr>
          <a:lstStyle/>
          <a:p>
            <a:pPr algn="ctr">
              <a:defRPr/>
            </a:pPr>
            <a:r>
              <a:rPr lang="en-US" sz="3000" dirty="0">
                <a:solidFill>
                  <a:schemeClr val="bg1"/>
                </a:solidFill>
              </a:rPr>
              <a:t>Eventual Consistency in real time financial systems with Microservices </a:t>
            </a:r>
            <a:r>
              <a:rPr lang="en-US" sz="3000" dirty="0" smtClean="0">
                <a:solidFill>
                  <a:schemeClr val="bg1"/>
                </a:solidFill>
              </a:rPr>
              <a:t>Architecture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BITS ZG628T: </a:t>
            </a:r>
            <a:r>
              <a:rPr lang="en-US" sz="2400" dirty="0" smtClean="0">
                <a:solidFill>
                  <a:schemeClr val="bg1"/>
                </a:solidFill>
              </a:rPr>
              <a:t>Dissertation (April 2018)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22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499992" y="5157192"/>
            <a:ext cx="4186808" cy="862608"/>
          </a:xfrm>
        </p:spPr>
        <p:txBody>
          <a:bodyPr anchor="b">
            <a:noAutofit/>
          </a:bodyPr>
          <a:lstStyle/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TUSHAR DILIP PHADKE	2016HT12516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BITS ZG628T - Dissertation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024" y="418654"/>
            <a:ext cx="5776192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Eventual Consistency and importance 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45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Research Methodology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2388287"/>
              </p:ext>
            </p:extLst>
          </p:nvPr>
        </p:nvGraphicFramePr>
        <p:xfrm>
          <a:off x="304800" y="1231106"/>
          <a:ext cx="731422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DACCA-150D-45EC-B777-8F3FF553BA9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1248" y="1484784"/>
            <a:ext cx="8568952" cy="46805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Large variation in the number of subscribers for each company</a:t>
            </a:r>
          </a:p>
          <a:p>
            <a:r>
              <a:rPr lang="en-US" sz="2800" dirty="0" smtClean="0"/>
              <a:t>Variety of data schemes available</a:t>
            </a:r>
          </a:p>
          <a:p>
            <a:r>
              <a:rPr lang="en-US" sz="2800" dirty="0" smtClean="0"/>
              <a:t>Statistical data kept confidential by TSPs</a:t>
            </a:r>
          </a:p>
          <a:p>
            <a:pPr lvl="1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Identify Gaps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Research Tools Used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9256" y="1410741"/>
            <a:ext cx="8925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Smart phone with android v2.1 or above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WhatsApp application of v2.12.0.1 or above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 monitor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Internet connection – data 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Analyze Current Situation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39833717"/>
              </p:ext>
            </p:extLst>
          </p:nvPr>
        </p:nvGraphicFramePr>
        <p:xfrm>
          <a:off x="366507" y="1412110"/>
          <a:ext cx="8534400" cy="502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Assumptions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89257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Rational consumer – cheaper is better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Consumer buys 1GB, 3G data pack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Every WhatsApp user buys a data pack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WhatsApp calling for 20 </a:t>
            </a:r>
            <a:r>
              <a:rPr lang="en-US" sz="2800" dirty="0" err="1" smtClean="0"/>
              <a:t>mins</a:t>
            </a:r>
            <a:r>
              <a:rPr lang="en-US" sz="2800" dirty="0" smtClean="0"/>
              <a:t>/day per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Whole subscriber population has prepaid connection</a:t>
            </a:r>
          </a:p>
        </p:txBody>
      </p:sp>
    </p:spTree>
    <p:extLst>
      <p:ext uri="{BB962C8B-B14F-4D97-AF65-F5344CB8AC3E}">
        <p14:creationId xmlns:p14="http://schemas.microsoft.com/office/powerpoint/2010/main" val="28025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791" y="228600"/>
            <a:ext cx="6386264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Cost Comparison – Different modes of calling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8724"/>
              </p:ext>
            </p:extLst>
          </p:nvPr>
        </p:nvGraphicFramePr>
        <p:xfrm>
          <a:off x="762000" y="1600200"/>
          <a:ext cx="7604551" cy="3581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0800"/>
                <a:gridCol w="1905000"/>
                <a:gridCol w="1691702"/>
                <a:gridCol w="1417049"/>
              </a:tblGrid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2000" b="1" u="none" strike="noStrik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Min. Call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Rate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ln>
                            <a:noFill/>
                          </a:ln>
                          <a:effectLst/>
                        </a:rPr>
                        <a:t>Usage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ln>
                            <a:noFill/>
                          </a:ln>
                          <a:effectLst/>
                        </a:rPr>
                        <a:t>Cost(in </a:t>
                      </a:r>
                      <a:r>
                        <a:rPr lang="en-US" sz="2000" b="1" u="none" strike="noStrike" dirty="0" err="1" smtClean="0">
                          <a:ln>
                            <a:noFill/>
                          </a:ln>
                          <a:effectLst/>
                        </a:rPr>
                        <a:t>Rs</a:t>
                      </a:r>
                      <a:r>
                        <a:rPr lang="en-US" sz="2000" b="1" u="none" strike="noStrike" dirty="0" smtClean="0">
                          <a:ln>
                            <a:noFill/>
                          </a:ln>
                          <a:effectLst/>
                        </a:rPr>
                        <a:t>.)</a:t>
                      </a:r>
                      <a:endParaRPr lang="en-US" sz="20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Rs.200/1GB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&lt;1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3G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Rs.250/1GB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3.66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Traditional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voice calling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2p/sec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ln>
                            <a:noFill/>
                          </a:ln>
                          <a:effectLst/>
                        </a:rPr>
                        <a:t>Without </a:t>
                      </a:r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3G data pack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ln>
                            <a:noFill/>
                          </a:ln>
                          <a:effectLst/>
                        </a:rPr>
                        <a:t>4p/10kB</a:t>
                      </a:r>
                      <a:endParaRPr lang="en-US" sz="20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15MB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ln>
                            <a:noFill/>
                          </a:ln>
                          <a:effectLst/>
                        </a:rPr>
                        <a:t>61.44</a:t>
                      </a:r>
                      <a:endParaRPr 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5800" y="5334000"/>
            <a:ext cx="385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Only 1GB data plans are considered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5068" y="5701323"/>
            <a:ext cx="470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Airtel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plans have been taken for 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4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Graphical Comparison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77754453"/>
              </p:ext>
            </p:extLst>
          </p:nvPr>
        </p:nvGraphicFramePr>
        <p:xfrm>
          <a:off x="914400" y="1535683"/>
          <a:ext cx="7413848" cy="470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0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5562600"/>
            <a:ext cx="3360151" cy="3693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Top 4 TSPs market share = 73.34%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1395497"/>
              </p:ext>
            </p:extLst>
          </p:nvPr>
        </p:nvGraphicFramePr>
        <p:xfrm>
          <a:off x="838200" y="1288269"/>
          <a:ext cx="7162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Loss(Cont.)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 descr="\bar{x} = \frac{ \sum_{i=1}^n w_i x_i}{\sum_{i=1}^n w_i},&#10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6480"/>
            <a:ext cx="1991360" cy="7423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4674" y="2486515"/>
                <a:ext cx="7772400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= weighted mean of data pack rates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 err="1"/>
                  <a:t>wi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mobile internet </a:t>
                </a:r>
                <a:r>
                  <a:rPr lang="en-US" sz="2000" dirty="0"/>
                  <a:t>subscriber base of TSPs (weights)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/>
                  <a:t>xi = data pack rates of the TSPs (in rupees)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/>
                  <a:t>n = number of TSPs/Data Packs = 4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4" y="2486515"/>
                <a:ext cx="7772400" cy="1892826"/>
              </a:xfrm>
              <a:prstGeom prst="rect">
                <a:avLst/>
              </a:prstGeom>
              <a:blipFill rotWithShape="0">
                <a:blip r:embed="rId3"/>
                <a:stretch>
                  <a:fillRect l="-863" t="-645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754674" y="4820885"/>
                <a:ext cx="4960326" cy="523220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= 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Rs</a:t>
                </a:r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240.24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1GB data pack</a:t>
                </a: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674" y="4820885"/>
                <a:ext cx="496032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8889" r="-122" b="-288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0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ACKNOWLEDGEMENT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/>
              <a:t>I express my gratitude to my supervisor Mr. Anurag Srivastava for providing me a means of </a:t>
            </a:r>
            <a:r>
              <a:rPr lang="en-US" sz="2800" dirty="0" smtClean="0"/>
              <a:t>accomplishing </a:t>
            </a:r>
            <a:r>
              <a:rPr lang="en-US" sz="2800" dirty="0"/>
              <a:t>my most cherished </a:t>
            </a:r>
            <a:r>
              <a:rPr lang="en-US" sz="2800" dirty="0" smtClean="0"/>
              <a:t>goals</a:t>
            </a:r>
          </a:p>
          <a:p>
            <a:pPr algn="just"/>
            <a:r>
              <a:rPr lang="en-US" sz="2800" dirty="0"/>
              <a:t>I record my heart full of thanks and gratitude to my additional examiner Mr. </a:t>
            </a:r>
            <a:r>
              <a:rPr lang="en-US" sz="2800" dirty="0" err="1"/>
              <a:t>Tejas</a:t>
            </a:r>
            <a:r>
              <a:rPr lang="en-US" sz="2800" dirty="0"/>
              <a:t> </a:t>
            </a:r>
            <a:r>
              <a:rPr lang="en-US" sz="2800" dirty="0" smtClean="0"/>
              <a:t>Jog</a:t>
            </a:r>
          </a:p>
          <a:p>
            <a:pPr algn="just"/>
            <a:r>
              <a:rPr lang="en-US" sz="2800" dirty="0" smtClean="0"/>
              <a:t>I </a:t>
            </a:r>
            <a:r>
              <a:rPr lang="en-US" sz="2800" dirty="0"/>
              <a:t>expresses my gratitude to Mr. Jens Emmerich, Chief Architect, Amdocs Development Centre from Mobile Financial Solutions division for providing me a valuable input and feedback in understanding financial domain and Amdocs business </a:t>
            </a:r>
            <a:r>
              <a:rPr lang="en-US" sz="2800" dirty="0" smtClean="0"/>
              <a:t>model</a:t>
            </a:r>
          </a:p>
          <a:p>
            <a:pPr algn="just"/>
            <a:r>
              <a:rPr lang="en-US" sz="2800" dirty="0" smtClean="0"/>
              <a:t>Last but not least I would like to thank BITS WILP, </a:t>
            </a:r>
            <a:r>
              <a:rPr lang="en-US" sz="2800" dirty="0" err="1" smtClean="0"/>
              <a:t>Pilani</a:t>
            </a:r>
            <a:r>
              <a:rPr lang="en-US" sz="2800" dirty="0" smtClean="0"/>
              <a:t> </a:t>
            </a:r>
            <a:r>
              <a:rPr lang="en-US" sz="2800" dirty="0"/>
              <a:t>for providing me an opportunity to carry this project, along with purposeful guidance and moral support extended to me throughout the duration of the project work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Calculation of Loss(Cont.)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9256" y="1410741"/>
            <a:ext cx="89257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/>
              <a:t>Loss </a:t>
            </a:r>
            <a:r>
              <a:rPr lang="en-US" sz="2800" dirty="0"/>
              <a:t>incurred = (potential traditional-voice-call revenue) – </a:t>
            </a:r>
            <a:r>
              <a:rPr lang="en-US" sz="2800" dirty="0" smtClean="0"/>
              <a:t>		     (</a:t>
            </a:r>
            <a:r>
              <a:rPr lang="en-US" sz="2800" dirty="0"/>
              <a:t>revenue earned through data packs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/>
              <a:t>For a </a:t>
            </a:r>
            <a:r>
              <a:rPr lang="en-US" sz="2800" dirty="0" smtClean="0"/>
              <a:t>20 min. call:</a:t>
            </a:r>
            <a:endParaRPr lang="en-US" sz="2800" dirty="0"/>
          </a:p>
          <a:p>
            <a:r>
              <a:rPr lang="en-US" sz="2800" dirty="0" err="1" smtClean="0"/>
              <a:t>Loss</a:t>
            </a:r>
            <a:r>
              <a:rPr lang="en-US" sz="2800" baseline="-25000" dirty="0" err="1" smtClean="0"/>
              <a:t>STD</a:t>
            </a:r>
            <a:r>
              <a:rPr lang="en-US" sz="2800" baseline="-250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Loss</a:t>
            </a:r>
            <a:r>
              <a:rPr lang="en-US" sz="2800" baseline="-25000" dirty="0" err="1" smtClean="0"/>
              <a:t>local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Rs</a:t>
            </a:r>
            <a:r>
              <a:rPr lang="en-US" sz="2800" dirty="0"/>
              <a:t>. 24 – </a:t>
            </a:r>
            <a:r>
              <a:rPr lang="en-US" sz="2800" dirty="0" err="1"/>
              <a:t>Rs</a:t>
            </a:r>
            <a:r>
              <a:rPr lang="en-US" sz="2800" dirty="0"/>
              <a:t>. </a:t>
            </a:r>
            <a:r>
              <a:rPr lang="en-US" sz="2800" dirty="0" smtClean="0"/>
              <a:t>3.52 </a:t>
            </a:r>
            <a:endParaRPr lang="en-US" sz="2800" dirty="0"/>
          </a:p>
          <a:p>
            <a:r>
              <a:rPr lang="en-US" sz="2800" dirty="0"/>
              <a:t>	     	            = </a:t>
            </a:r>
            <a:r>
              <a:rPr lang="en-US" sz="2800" dirty="0" err="1"/>
              <a:t>Rs</a:t>
            </a:r>
            <a:r>
              <a:rPr lang="en-US" sz="2800" dirty="0"/>
              <a:t>. </a:t>
            </a:r>
            <a:r>
              <a:rPr lang="en-US" sz="2800" dirty="0" smtClean="0"/>
              <a:t>20.48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120680" cy="850106"/>
          </a:xfrm>
        </p:spPr>
        <p:txBody>
          <a:bodyPr/>
          <a:lstStyle/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Recommendations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Revenue Share Model</a:t>
            </a:r>
          </a:p>
          <a:p>
            <a:r>
              <a:rPr lang="en-US" sz="2800" dirty="0"/>
              <a:t>Partial Share in Spectrum </a:t>
            </a:r>
            <a:r>
              <a:rPr lang="en-US" sz="2800" dirty="0" smtClean="0"/>
              <a:t>Purchase</a:t>
            </a:r>
          </a:p>
          <a:p>
            <a:r>
              <a:rPr lang="en-US" sz="2800" dirty="0" smtClean="0"/>
              <a:t>Quality Of Service (</a:t>
            </a:r>
            <a:r>
              <a:rPr lang="en-US" sz="2800" dirty="0" err="1" smtClean="0"/>
              <a:t>QoS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DEFINITION: The collective effect of service 				performance which determines the degree 		of satisfaction of a user of the service 			indicating the performance of a broadband 		network and of the degree to which the 		network conforms to the stipulated </a:t>
            </a:r>
            <a:r>
              <a:rPr lang="en-US" sz="2800" dirty="0"/>
              <a:t>norms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Quality of Service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0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429544"/>
            <a:ext cx="8229600" cy="5715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PROBLEM 1: </a:t>
            </a:r>
          </a:p>
          <a:p>
            <a:pPr marL="514350" indent="-514350">
              <a:buNone/>
            </a:pPr>
            <a:r>
              <a:rPr lang="en-US" sz="2800" dirty="0" smtClean="0"/>
              <a:t>Jitter: Refers to the variation in the delay of received packets. Jitter is a typical problem in packet switched network. The quality of voice calls over IP reduces due to this effect. 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Solution: Use a jitter buffer.</a:t>
            </a:r>
            <a:endParaRPr lang="en-US" sz="2800" dirty="0"/>
          </a:p>
        </p:txBody>
      </p:sp>
      <p:pic>
        <p:nvPicPr>
          <p:cNvPr id="7" name="Picture 6" descr="18902-Fg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5976287" cy="2286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8720" y="4270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06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187" y="1383506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2:</a:t>
            </a:r>
          </a:p>
          <a:p>
            <a:pPr>
              <a:buNone/>
            </a:pPr>
            <a:r>
              <a:rPr lang="en-US" sz="2800" dirty="0" smtClean="0"/>
              <a:t>    Latency: Refers to delay in data transmission from source to destination. Causes delay in the transmission of voice and the receiver gets a delayed response.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14" y="3276600"/>
            <a:ext cx="636877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</a:t>
            </a:r>
            <a:r>
              <a:rPr lang="en-US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</a:t>
            </a: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62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        </a:t>
            </a:r>
            <a:endParaRPr lang="en-US" sz="2800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Solution: Time prioritization of traffic by marking 		      packets with </a:t>
            </a:r>
            <a:r>
              <a:rPr lang="en-US" sz="2800" dirty="0" err="1" smtClean="0"/>
              <a:t>ToS</a:t>
            </a:r>
            <a:r>
              <a:rPr lang="en-US" sz="2800" dirty="0" smtClean="0"/>
              <a:t> values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774663"/>
              </p:ext>
            </p:extLst>
          </p:nvPr>
        </p:nvGraphicFramePr>
        <p:xfrm>
          <a:off x="1143000" y="1524000"/>
          <a:ext cx="6858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95536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(Cont.)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48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99"/>
            <a:ext cx="8229600" cy="55927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PROBLEM 3: </a:t>
            </a:r>
          </a:p>
          <a:p>
            <a:pPr>
              <a:buNone/>
            </a:pPr>
            <a:r>
              <a:rPr lang="en-US" sz="2800" dirty="0" smtClean="0"/>
              <a:t>    Bandwidth: Defined as bit rate measure of available or consumed data communication resources. Sharing of bandwidth leads to degradation of quality of VoIP calls.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Solution: 1. Simple, purchase more bandwidth</a:t>
            </a:r>
          </a:p>
          <a:p>
            <a:pPr>
              <a:buNone/>
            </a:pPr>
            <a:r>
              <a:rPr lang="en-US" sz="2800" dirty="0" smtClean="0"/>
              <a:t>		      2. Sacrifice other data types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1494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Challenges Faced By VoIP (Cont.)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07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Leakage of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 Several cases of leakage of confidential data and personal photographs.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Applications like </a:t>
            </a:r>
            <a:r>
              <a:rPr lang="en-US" dirty="0" err="1" smtClean="0"/>
              <a:t>Oreka</a:t>
            </a:r>
            <a:r>
              <a:rPr lang="en-US" dirty="0" smtClean="0"/>
              <a:t> convert IP voice conversations to simple .wav files.</a:t>
            </a:r>
            <a:r>
              <a:rPr lang="en-US" sz="1600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Unauthorized access to data packets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Tapping IP packets at nodes.</a:t>
            </a:r>
          </a:p>
          <a:p>
            <a:pPr marL="914400" lvl="1" indent="-51435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77578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Security Threats in VoIP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044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64468" y="533400"/>
            <a:ext cx="8367464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 and Answers</a:t>
            </a:r>
            <a:endParaRPr lang="en-US" sz="4400" dirty="0"/>
          </a:p>
        </p:txBody>
      </p:sp>
      <p:pic>
        <p:nvPicPr>
          <p:cNvPr id="8" name="Picture 4" descr="http://www.consumerinformation.ca/eic/site/032.nsf/vwimages/question.jpg/$file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47557"/>
            <a:ext cx="2514600" cy="27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8956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r>
              <a:rPr lang="en-IN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18654"/>
            <a:ext cx="6120680" cy="850106"/>
          </a:xfrm>
        </p:spPr>
        <p:txBody>
          <a:bodyPr/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Agenda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495325"/>
            <a:ext cx="80772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Electronic Payment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Order and Payment systems in CSP environment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Microservice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Eventual Consistency and importance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Approaches for achieving Eventual Consistency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2 Phase distributed transactions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Service orchestrator pattern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Service choreography pattern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Hybrid Pattern</a:t>
            </a: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Final architecture for achieving Eventual Consistency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Observations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Summary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418654"/>
            <a:ext cx="6400800" cy="850106"/>
          </a:xfrm>
        </p:spPr>
        <p:txBody>
          <a:bodyPr/>
          <a:lstStyle/>
          <a:p>
            <a:pPr marL="457200" lvl="1" algn="l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Electronic Payment Systems</a:t>
            </a:r>
            <a:endParaRPr lang="en-US" sz="2800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175" y="1371600"/>
            <a:ext cx="5864225" cy="17462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3124200"/>
            <a:ext cx="5943600" cy="17240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249487" y="4788496"/>
            <a:ext cx="5943600" cy="16167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" y="1828800"/>
            <a:ext cx="190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Payment Authorization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5448" y="3570713"/>
            <a:ext cx="190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Payment Clearing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448" y="5029200"/>
            <a:ext cx="190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Payment Settlement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0024" y="418654"/>
            <a:ext cx="5776192" cy="850106"/>
          </a:xfrm>
        </p:spPr>
        <p:txBody>
          <a:bodyPr/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and Payment system at CSP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 case I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6"/>
          <a:stretch/>
        </p:blipFill>
        <p:spPr>
          <a:xfrm>
            <a:off x="381000" y="1447799"/>
            <a:ext cx="8077200" cy="495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0024" y="418654"/>
            <a:ext cx="5776192" cy="850106"/>
          </a:xfrm>
        </p:spPr>
        <p:txBody>
          <a:bodyPr/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and Payment system at CSP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 case II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7772400" cy="49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518821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Microservices is a major architectural shift and is fundamentally different way of building </a:t>
            </a:r>
            <a:r>
              <a:rPr lang="en-US" sz="2800" dirty="0" smtClean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dirty="0"/>
              <a:t>approach to </a:t>
            </a:r>
            <a:r>
              <a:rPr lang="en-US" sz="2800" dirty="0" smtClean="0"/>
              <a:t>develop a </a:t>
            </a:r>
            <a:r>
              <a:rPr lang="en-US" sz="2800" dirty="0"/>
              <a:t>single application as a suite of small services, each running in its own process and communicating with lightweight mechanisms, often an HTTP resource </a:t>
            </a:r>
            <a:r>
              <a:rPr lang="en-US" sz="2800" dirty="0" smtClean="0"/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services are built around business capabilities and independently deployable by fully automated deployment </a:t>
            </a:r>
            <a:r>
              <a:rPr lang="en-US" sz="2800" dirty="0" smtClean="0"/>
              <a:t>mechanism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Microservices architecture should adhere to </a:t>
            </a:r>
            <a:r>
              <a:rPr lang="en-US" sz="2800" dirty="0" smtClean="0"/>
              <a:t>7 principles described in next slide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0024" y="418654"/>
            <a:ext cx="5776192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Microservices Architecture 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BITS ZG628T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024" y="418654"/>
            <a:ext cx="5776192" cy="8501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Microservices Architecture Principles 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 descr="https://samnewman.io/talks/img/principle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5997" r="2007" b="9671"/>
          <a:stretch/>
        </p:blipFill>
        <p:spPr bwMode="auto">
          <a:xfrm>
            <a:off x="381000" y="1447800"/>
            <a:ext cx="7543800" cy="480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063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821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1_Office Theme</vt:lpstr>
      <vt:lpstr>Eventual Consistency in real time financial systems with Microservices Architecture  BITS ZG628T: Dissertation (April 2018)</vt:lpstr>
      <vt:lpstr>ACKNOWLEDGEMENT</vt:lpstr>
      <vt:lpstr>Agenda</vt:lpstr>
      <vt:lpstr>PowerPoint Presentation</vt:lpstr>
      <vt:lpstr>Electronic Payment Systems</vt:lpstr>
      <vt:lpstr>Order and Payment system at CSP  Use case I</vt:lpstr>
      <vt:lpstr>Order and Payment system at CSP  Use case II</vt:lpstr>
      <vt:lpstr>PowerPoint Presentation</vt:lpstr>
      <vt:lpstr>PowerPoint Presentation</vt:lpstr>
      <vt:lpstr>PowerPoint Presentation</vt:lpstr>
      <vt:lpstr>Research Methodology</vt:lpstr>
      <vt:lpstr>Identify Gaps</vt:lpstr>
      <vt:lpstr>Research Tools Used</vt:lpstr>
      <vt:lpstr>Analyze Current Situation</vt:lpstr>
      <vt:lpstr>Assumptions</vt:lpstr>
      <vt:lpstr>Cost Comparison – Different modes of calling</vt:lpstr>
      <vt:lpstr>Graphical Comparison</vt:lpstr>
      <vt:lpstr>Calculation of Loss</vt:lpstr>
      <vt:lpstr>Calculation of Loss(Cont.)</vt:lpstr>
      <vt:lpstr>Calculation of Loss(Cont.)</vt:lpstr>
      <vt:lpstr>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Tushar Phadke</cp:lastModifiedBy>
  <cp:revision>1002</cp:revision>
  <dcterms:created xsi:type="dcterms:W3CDTF">2012-01-02T05:05:52Z</dcterms:created>
  <dcterms:modified xsi:type="dcterms:W3CDTF">2018-03-17T08:19:24Z</dcterms:modified>
</cp:coreProperties>
</file>