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2AA21-6DF0-4BB4-884C-DDBCFFD4F46A}" v="515" dt="2025-03-06T11:09:09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7254D-1F9A-4F44-9C98-C702646DDD3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EBCA2F-A500-4FF7-99DB-E1308B78D627}">
      <dgm:prSet/>
      <dgm:spPr/>
      <dgm:t>
        <a:bodyPr/>
        <a:lstStyle/>
        <a:p>
          <a:r>
            <a:rPr lang="en-US"/>
            <a:t>PEDDA LACHIGALLA LIKITH</a:t>
          </a:r>
        </a:p>
      </dgm:t>
    </dgm:pt>
    <dgm:pt modelId="{EEE4DA44-AB42-4E44-81B4-7B780BF5AD2D}" type="parTrans" cxnId="{99B3C95F-FB29-47CC-879C-3E8E7E9D48A6}">
      <dgm:prSet/>
      <dgm:spPr/>
      <dgm:t>
        <a:bodyPr/>
        <a:lstStyle/>
        <a:p>
          <a:endParaRPr lang="en-US"/>
        </a:p>
      </dgm:t>
    </dgm:pt>
    <dgm:pt modelId="{5B8D3A20-8C36-4EA4-A882-FC8B0133F762}" type="sibTrans" cxnId="{99B3C95F-FB29-47CC-879C-3E8E7E9D48A6}">
      <dgm:prSet/>
      <dgm:spPr/>
      <dgm:t>
        <a:bodyPr/>
        <a:lstStyle/>
        <a:p>
          <a:endParaRPr lang="en-US"/>
        </a:p>
      </dgm:t>
    </dgm:pt>
    <dgm:pt modelId="{00EA9118-3A27-4C38-9DF9-9A2AD69A6325}">
      <dgm:prSet/>
      <dgm:spPr/>
      <dgm:t>
        <a:bodyPr/>
        <a:lstStyle/>
        <a:p>
          <a:r>
            <a:rPr lang="en-US"/>
            <a:t>Shaik Elak</a:t>
          </a:r>
        </a:p>
      </dgm:t>
    </dgm:pt>
    <dgm:pt modelId="{749F16B7-1716-4BEB-AEF1-68C2D4ADC6F2}" type="parTrans" cxnId="{C22A3FBB-4AF4-4634-9BF8-CE9FC0AE78DC}">
      <dgm:prSet/>
      <dgm:spPr/>
      <dgm:t>
        <a:bodyPr/>
        <a:lstStyle/>
        <a:p>
          <a:endParaRPr lang="en-US"/>
        </a:p>
      </dgm:t>
    </dgm:pt>
    <dgm:pt modelId="{65FDF243-1DFB-4B1A-ADB1-E0944C8D65C1}" type="sibTrans" cxnId="{C22A3FBB-4AF4-4634-9BF8-CE9FC0AE78DC}">
      <dgm:prSet/>
      <dgm:spPr/>
      <dgm:t>
        <a:bodyPr/>
        <a:lstStyle/>
        <a:p>
          <a:endParaRPr lang="en-US"/>
        </a:p>
      </dgm:t>
    </dgm:pt>
    <dgm:pt modelId="{2BD86E36-D46A-460C-B3A6-520140F14CEE}">
      <dgm:prSet/>
      <dgm:spPr/>
      <dgm:t>
        <a:bodyPr/>
        <a:lstStyle/>
        <a:p>
          <a:r>
            <a:rPr lang="en-US"/>
            <a:t>Divya Mehra</a:t>
          </a:r>
        </a:p>
      </dgm:t>
    </dgm:pt>
    <dgm:pt modelId="{6471AD88-1466-461E-928E-DEE8D85EE956}" type="parTrans" cxnId="{4263CE70-88EA-4148-AD2A-BDEFC28D96CC}">
      <dgm:prSet/>
      <dgm:spPr/>
      <dgm:t>
        <a:bodyPr/>
        <a:lstStyle/>
        <a:p>
          <a:endParaRPr lang="en-US"/>
        </a:p>
      </dgm:t>
    </dgm:pt>
    <dgm:pt modelId="{173B867F-E647-4FB3-BAEE-03E1EB334C2B}" type="sibTrans" cxnId="{4263CE70-88EA-4148-AD2A-BDEFC28D96CC}">
      <dgm:prSet/>
      <dgm:spPr/>
      <dgm:t>
        <a:bodyPr/>
        <a:lstStyle/>
        <a:p>
          <a:endParaRPr lang="en-US"/>
        </a:p>
      </dgm:t>
    </dgm:pt>
    <dgm:pt modelId="{A511011B-AC1F-476E-88E4-CE992CAAD2A2}">
      <dgm:prSet/>
      <dgm:spPr/>
      <dgm:t>
        <a:bodyPr/>
        <a:lstStyle/>
        <a:p>
          <a:r>
            <a:rPr lang="en-US"/>
            <a:t>Ayush K Sonawane</a:t>
          </a:r>
        </a:p>
      </dgm:t>
    </dgm:pt>
    <dgm:pt modelId="{3BABF0F4-BA1F-4C48-B93A-6A1DE8242925}" type="parTrans" cxnId="{63BDC8BD-2039-442E-B782-A2E7A4657A39}">
      <dgm:prSet/>
      <dgm:spPr/>
      <dgm:t>
        <a:bodyPr/>
        <a:lstStyle/>
        <a:p>
          <a:endParaRPr lang="en-US"/>
        </a:p>
      </dgm:t>
    </dgm:pt>
    <dgm:pt modelId="{456B5595-3F92-4613-B7F1-DE7C52A971D4}" type="sibTrans" cxnId="{63BDC8BD-2039-442E-B782-A2E7A4657A39}">
      <dgm:prSet/>
      <dgm:spPr/>
      <dgm:t>
        <a:bodyPr/>
        <a:lstStyle/>
        <a:p>
          <a:endParaRPr lang="en-US"/>
        </a:p>
      </dgm:t>
    </dgm:pt>
    <dgm:pt modelId="{B29588B8-694F-4ED2-914B-A0EC63554D65}">
      <dgm:prSet/>
      <dgm:spPr/>
      <dgm:t>
        <a:bodyPr/>
        <a:lstStyle/>
        <a:p>
          <a:r>
            <a:rPr lang="en-US"/>
            <a:t>Thanush Kumar.S</a:t>
          </a:r>
        </a:p>
      </dgm:t>
    </dgm:pt>
    <dgm:pt modelId="{67AA8466-049B-48CB-896A-4576479B9A0B}" type="parTrans" cxnId="{10C90240-63B5-4BE6-B0F4-AFD8C58E6D3A}">
      <dgm:prSet/>
      <dgm:spPr/>
      <dgm:t>
        <a:bodyPr/>
        <a:lstStyle/>
        <a:p>
          <a:endParaRPr lang="en-US"/>
        </a:p>
      </dgm:t>
    </dgm:pt>
    <dgm:pt modelId="{DF9F88FF-6312-4614-AD56-7F0312B4984A}" type="sibTrans" cxnId="{10C90240-63B5-4BE6-B0F4-AFD8C58E6D3A}">
      <dgm:prSet/>
      <dgm:spPr/>
      <dgm:t>
        <a:bodyPr/>
        <a:lstStyle/>
        <a:p>
          <a:endParaRPr lang="en-US"/>
        </a:p>
      </dgm:t>
    </dgm:pt>
    <dgm:pt modelId="{FD721625-F4B5-467F-9012-097160D5F0B7}">
      <dgm:prSet/>
      <dgm:spPr/>
      <dgm:t>
        <a:bodyPr/>
        <a:lstStyle/>
        <a:p>
          <a:r>
            <a:rPr lang="en-US"/>
            <a:t>Bhavesh Sahu</a:t>
          </a:r>
        </a:p>
      </dgm:t>
    </dgm:pt>
    <dgm:pt modelId="{11A53DCC-A3E0-4C6C-8DCB-40C01649BC84}" type="parTrans" cxnId="{D86E0E9F-DA8A-4B44-9EC7-03DD15D2A250}">
      <dgm:prSet/>
      <dgm:spPr/>
      <dgm:t>
        <a:bodyPr/>
        <a:lstStyle/>
        <a:p>
          <a:endParaRPr lang="en-US"/>
        </a:p>
      </dgm:t>
    </dgm:pt>
    <dgm:pt modelId="{3107BAC5-BAC0-4BC5-91FB-464D3938FE3B}" type="sibTrans" cxnId="{D86E0E9F-DA8A-4B44-9EC7-03DD15D2A250}">
      <dgm:prSet/>
      <dgm:spPr/>
      <dgm:t>
        <a:bodyPr/>
        <a:lstStyle/>
        <a:p>
          <a:endParaRPr lang="en-US"/>
        </a:p>
      </dgm:t>
    </dgm:pt>
    <dgm:pt modelId="{EB67ECF3-D64A-427A-8A1F-8755E024B5DD}">
      <dgm:prSet/>
      <dgm:spPr/>
      <dgm:t>
        <a:bodyPr/>
        <a:lstStyle/>
        <a:p>
          <a:r>
            <a:rPr lang="en-US"/>
            <a:t>Ravina Manoj Supariwale</a:t>
          </a:r>
        </a:p>
      </dgm:t>
    </dgm:pt>
    <dgm:pt modelId="{462C492C-34FA-4A1D-A9F3-512EF0C61C87}" type="parTrans" cxnId="{E53B4AA1-FC03-47B9-860D-3393719981B4}">
      <dgm:prSet/>
      <dgm:spPr/>
      <dgm:t>
        <a:bodyPr/>
        <a:lstStyle/>
        <a:p>
          <a:endParaRPr lang="en-US"/>
        </a:p>
      </dgm:t>
    </dgm:pt>
    <dgm:pt modelId="{AB7DE354-3A83-4711-A16C-48139F2213C5}" type="sibTrans" cxnId="{E53B4AA1-FC03-47B9-860D-3393719981B4}">
      <dgm:prSet/>
      <dgm:spPr/>
      <dgm:t>
        <a:bodyPr/>
        <a:lstStyle/>
        <a:p>
          <a:endParaRPr lang="en-US"/>
        </a:p>
      </dgm:t>
    </dgm:pt>
    <dgm:pt modelId="{9056FA01-1B1D-4529-BC0F-BC09633041A3}" type="pres">
      <dgm:prSet presAssocID="{0A97254D-1F9A-4F44-9C98-C702646DDD3D}" presName="vert0" presStyleCnt="0">
        <dgm:presLayoutVars>
          <dgm:dir/>
          <dgm:animOne val="branch"/>
          <dgm:animLvl val="lvl"/>
        </dgm:presLayoutVars>
      </dgm:prSet>
      <dgm:spPr/>
    </dgm:pt>
    <dgm:pt modelId="{506F9112-96F5-46B6-AC3C-F6035CB1CEC3}" type="pres">
      <dgm:prSet presAssocID="{35EBCA2F-A500-4FF7-99DB-E1308B78D627}" presName="thickLine" presStyleLbl="alignNode1" presStyleIdx="0" presStyleCnt="7"/>
      <dgm:spPr/>
    </dgm:pt>
    <dgm:pt modelId="{290CF7A9-2F62-4A83-918F-CE0F9E4063C7}" type="pres">
      <dgm:prSet presAssocID="{35EBCA2F-A500-4FF7-99DB-E1308B78D627}" presName="horz1" presStyleCnt="0"/>
      <dgm:spPr/>
    </dgm:pt>
    <dgm:pt modelId="{594AF597-C816-42B1-9F1F-6E91B7CC3CBA}" type="pres">
      <dgm:prSet presAssocID="{35EBCA2F-A500-4FF7-99DB-E1308B78D627}" presName="tx1" presStyleLbl="revTx" presStyleIdx="0" presStyleCnt="7"/>
      <dgm:spPr/>
    </dgm:pt>
    <dgm:pt modelId="{F8C4900E-D73F-41F6-9D90-4F3AEC422D63}" type="pres">
      <dgm:prSet presAssocID="{35EBCA2F-A500-4FF7-99DB-E1308B78D627}" presName="vert1" presStyleCnt="0"/>
      <dgm:spPr/>
    </dgm:pt>
    <dgm:pt modelId="{49B5B331-06C3-4A31-8398-D45DC59DA00B}" type="pres">
      <dgm:prSet presAssocID="{00EA9118-3A27-4C38-9DF9-9A2AD69A6325}" presName="thickLine" presStyleLbl="alignNode1" presStyleIdx="1" presStyleCnt="7"/>
      <dgm:spPr/>
    </dgm:pt>
    <dgm:pt modelId="{F99D3BF6-6097-4293-BB53-B85BEBC5A8D8}" type="pres">
      <dgm:prSet presAssocID="{00EA9118-3A27-4C38-9DF9-9A2AD69A6325}" presName="horz1" presStyleCnt="0"/>
      <dgm:spPr/>
    </dgm:pt>
    <dgm:pt modelId="{7453939C-F711-45B7-A4F2-A4A592B01B56}" type="pres">
      <dgm:prSet presAssocID="{00EA9118-3A27-4C38-9DF9-9A2AD69A6325}" presName="tx1" presStyleLbl="revTx" presStyleIdx="1" presStyleCnt="7"/>
      <dgm:spPr/>
    </dgm:pt>
    <dgm:pt modelId="{D72BAC1F-2487-4A82-881C-A47CA2470E61}" type="pres">
      <dgm:prSet presAssocID="{00EA9118-3A27-4C38-9DF9-9A2AD69A6325}" presName="vert1" presStyleCnt="0"/>
      <dgm:spPr/>
    </dgm:pt>
    <dgm:pt modelId="{A448108D-5E49-41C5-9B91-4D9026007DF0}" type="pres">
      <dgm:prSet presAssocID="{2BD86E36-D46A-460C-B3A6-520140F14CEE}" presName="thickLine" presStyleLbl="alignNode1" presStyleIdx="2" presStyleCnt="7"/>
      <dgm:spPr/>
    </dgm:pt>
    <dgm:pt modelId="{3A35DD8E-8CEE-4B3E-8702-9A23065339B6}" type="pres">
      <dgm:prSet presAssocID="{2BD86E36-D46A-460C-B3A6-520140F14CEE}" presName="horz1" presStyleCnt="0"/>
      <dgm:spPr/>
    </dgm:pt>
    <dgm:pt modelId="{044ED9EE-887E-48F4-B1E2-B3359E6D73CF}" type="pres">
      <dgm:prSet presAssocID="{2BD86E36-D46A-460C-B3A6-520140F14CEE}" presName="tx1" presStyleLbl="revTx" presStyleIdx="2" presStyleCnt="7"/>
      <dgm:spPr/>
    </dgm:pt>
    <dgm:pt modelId="{C23B43C3-6B3D-428B-9BED-0741D879DB13}" type="pres">
      <dgm:prSet presAssocID="{2BD86E36-D46A-460C-B3A6-520140F14CEE}" presName="vert1" presStyleCnt="0"/>
      <dgm:spPr/>
    </dgm:pt>
    <dgm:pt modelId="{26E8D013-8C38-41E7-B633-7BB2496BB34F}" type="pres">
      <dgm:prSet presAssocID="{A511011B-AC1F-476E-88E4-CE992CAAD2A2}" presName="thickLine" presStyleLbl="alignNode1" presStyleIdx="3" presStyleCnt="7"/>
      <dgm:spPr/>
    </dgm:pt>
    <dgm:pt modelId="{DA7DFD01-DFD8-426E-8B7A-D67AF12849C2}" type="pres">
      <dgm:prSet presAssocID="{A511011B-AC1F-476E-88E4-CE992CAAD2A2}" presName="horz1" presStyleCnt="0"/>
      <dgm:spPr/>
    </dgm:pt>
    <dgm:pt modelId="{BCCC5AFC-A337-4A23-A3A8-92AA0E22C396}" type="pres">
      <dgm:prSet presAssocID="{A511011B-AC1F-476E-88E4-CE992CAAD2A2}" presName="tx1" presStyleLbl="revTx" presStyleIdx="3" presStyleCnt="7"/>
      <dgm:spPr/>
    </dgm:pt>
    <dgm:pt modelId="{AABF7CF2-368B-4DBB-980D-BE7235D08D7E}" type="pres">
      <dgm:prSet presAssocID="{A511011B-AC1F-476E-88E4-CE992CAAD2A2}" presName="vert1" presStyleCnt="0"/>
      <dgm:spPr/>
    </dgm:pt>
    <dgm:pt modelId="{ADA3E14F-4458-4358-81C6-0A19D83EC17F}" type="pres">
      <dgm:prSet presAssocID="{B29588B8-694F-4ED2-914B-A0EC63554D65}" presName="thickLine" presStyleLbl="alignNode1" presStyleIdx="4" presStyleCnt="7"/>
      <dgm:spPr/>
    </dgm:pt>
    <dgm:pt modelId="{200BA76F-DF4E-41A0-894F-971362FED7B7}" type="pres">
      <dgm:prSet presAssocID="{B29588B8-694F-4ED2-914B-A0EC63554D65}" presName="horz1" presStyleCnt="0"/>
      <dgm:spPr/>
    </dgm:pt>
    <dgm:pt modelId="{35182395-4B6A-40F0-B1DF-BCF38B126820}" type="pres">
      <dgm:prSet presAssocID="{B29588B8-694F-4ED2-914B-A0EC63554D65}" presName="tx1" presStyleLbl="revTx" presStyleIdx="4" presStyleCnt="7"/>
      <dgm:spPr/>
    </dgm:pt>
    <dgm:pt modelId="{FA675A30-3DD8-4D0E-A036-7EC0513C43C4}" type="pres">
      <dgm:prSet presAssocID="{B29588B8-694F-4ED2-914B-A0EC63554D65}" presName="vert1" presStyleCnt="0"/>
      <dgm:spPr/>
    </dgm:pt>
    <dgm:pt modelId="{4FAC84A2-F074-416C-B613-EC5727155104}" type="pres">
      <dgm:prSet presAssocID="{FD721625-F4B5-467F-9012-097160D5F0B7}" presName="thickLine" presStyleLbl="alignNode1" presStyleIdx="5" presStyleCnt="7"/>
      <dgm:spPr/>
    </dgm:pt>
    <dgm:pt modelId="{C1EA9D7C-5095-491E-A658-6206C0966EFF}" type="pres">
      <dgm:prSet presAssocID="{FD721625-F4B5-467F-9012-097160D5F0B7}" presName="horz1" presStyleCnt="0"/>
      <dgm:spPr/>
    </dgm:pt>
    <dgm:pt modelId="{04598008-46BB-49E2-B298-E9BA08D6B274}" type="pres">
      <dgm:prSet presAssocID="{FD721625-F4B5-467F-9012-097160D5F0B7}" presName="tx1" presStyleLbl="revTx" presStyleIdx="5" presStyleCnt="7"/>
      <dgm:spPr/>
    </dgm:pt>
    <dgm:pt modelId="{BB8E4BDD-2607-428A-BF42-8E78AA9AA0C3}" type="pres">
      <dgm:prSet presAssocID="{FD721625-F4B5-467F-9012-097160D5F0B7}" presName="vert1" presStyleCnt="0"/>
      <dgm:spPr/>
    </dgm:pt>
    <dgm:pt modelId="{BD0453D4-64EB-4A0F-9FBD-F352F1ACA20A}" type="pres">
      <dgm:prSet presAssocID="{EB67ECF3-D64A-427A-8A1F-8755E024B5DD}" presName="thickLine" presStyleLbl="alignNode1" presStyleIdx="6" presStyleCnt="7"/>
      <dgm:spPr/>
    </dgm:pt>
    <dgm:pt modelId="{4E96F64E-7D12-44FC-BD98-9EAE2355722A}" type="pres">
      <dgm:prSet presAssocID="{EB67ECF3-D64A-427A-8A1F-8755E024B5DD}" presName="horz1" presStyleCnt="0"/>
      <dgm:spPr/>
    </dgm:pt>
    <dgm:pt modelId="{C4C00B94-C8FF-4C02-8F9F-BBD9AE8932CA}" type="pres">
      <dgm:prSet presAssocID="{EB67ECF3-D64A-427A-8A1F-8755E024B5DD}" presName="tx1" presStyleLbl="revTx" presStyleIdx="6" presStyleCnt="7"/>
      <dgm:spPr/>
    </dgm:pt>
    <dgm:pt modelId="{B1F3522D-F3C6-4E7C-8240-9AE5AB9C982D}" type="pres">
      <dgm:prSet presAssocID="{EB67ECF3-D64A-427A-8A1F-8755E024B5DD}" presName="vert1" presStyleCnt="0"/>
      <dgm:spPr/>
    </dgm:pt>
  </dgm:ptLst>
  <dgm:cxnLst>
    <dgm:cxn modelId="{45414007-32F1-4F4F-8124-2D0D27D1FCFB}" type="presOf" srcId="{FD721625-F4B5-467F-9012-097160D5F0B7}" destId="{04598008-46BB-49E2-B298-E9BA08D6B274}" srcOrd="0" destOrd="0" presId="urn:microsoft.com/office/officeart/2008/layout/LinedList"/>
    <dgm:cxn modelId="{CEEF2928-0B1B-4D75-B203-D5E155A0E6A5}" type="presOf" srcId="{2BD86E36-D46A-460C-B3A6-520140F14CEE}" destId="{044ED9EE-887E-48F4-B1E2-B3359E6D73CF}" srcOrd="0" destOrd="0" presId="urn:microsoft.com/office/officeart/2008/layout/LinedList"/>
    <dgm:cxn modelId="{C66F2239-0A69-462D-8B34-7810EA63871B}" type="presOf" srcId="{A511011B-AC1F-476E-88E4-CE992CAAD2A2}" destId="{BCCC5AFC-A337-4A23-A3A8-92AA0E22C396}" srcOrd="0" destOrd="0" presId="urn:microsoft.com/office/officeart/2008/layout/LinedList"/>
    <dgm:cxn modelId="{10C90240-63B5-4BE6-B0F4-AFD8C58E6D3A}" srcId="{0A97254D-1F9A-4F44-9C98-C702646DDD3D}" destId="{B29588B8-694F-4ED2-914B-A0EC63554D65}" srcOrd="4" destOrd="0" parTransId="{67AA8466-049B-48CB-896A-4576479B9A0B}" sibTransId="{DF9F88FF-6312-4614-AD56-7F0312B4984A}"/>
    <dgm:cxn modelId="{99B3C95F-FB29-47CC-879C-3E8E7E9D48A6}" srcId="{0A97254D-1F9A-4F44-9C98-C702646DDD3D}" destId="{35EBCA2F-A500-4FF7-99DB-E1308B78D627}" srcOrd="0" destOrd="0" parTransId="{EEE4DA44-AB42-4E44-81B4-7B780BF5AD2D}" sibTransId="{5B8D3A20-8C36-4EA4-A882-FC8B0133F762}"/>
    <dgm:cxn modelId="{4263CE70-88EA-4148-AD2A-BDEFC28D96CC}" srcId="{0A97254D-1F9A-4F44-9C98-C702646DDD3D}" destId="{2BD86E36-D46A-460C-B3A6-520140F14CEE}" srcOrd="2" destOrd="0" parTransId="{6471AD88-1466-461E-928E-DEE8D85EE956}" sibTransId="{173B867F-E647-4FB3-BAEE-03E1EB334C2B}"/>
    <dgm:cxn modelId="{4D45A57E-689F-41A7-9A27-3078E646C94A}" type="presOf" srcId="{0A97254D-1F9A-4F44-9C98-C702646DDD3D}" destId="{9056FA01-1B1D-4529-BC0F-BC09633041A3}" srcOrd="0" destOrd="0" presId="urn:microsoft.com/office/officeart/2008/layout/LinedList"/>
    <dgm:cxn modelId="{E9106298-7735-4721-AD15-2C5003221431}" type="presOf" srcId="{B29588B8-694F-4ED2-914B-A0EC63554D65}" destId="{35182395-4B6A-40F0-B1DF-BCF38B126820}" srcOrd="0" destOrd="0" presId="urn:microsoft.com/office/officeart/2008/layout/LinedList"/>
    <dgm:cxn modelId="{D86E0E9F-DA8A-4B44-9EC7-03DD15D2A250}" srcId="{0A97254D-1F9A-4F44-9C98-C702646DDD3D}" destId="{FD721625-F4B5-467F-9012-097160D5F0B7}" srcOrd="5" destOrd="0" parTransId="{11A53DCC-A3E0-4C6C-8DCB-40C01649BC84}" sibTransId="{3107BAC5-BAC0-4BC5-91FB-464D3938FE3B}"/>
    <dgm:cxn modelId="{E53B4AA1-FC03-47B9-860D-3393719981B4}" srcId="{0A97254D-1F9A-4F44-9C98-C702646DDD3D}" destId="{EB67ECF3-D64A-427A-8A1F-8755E024B5DD}" srcOrd="6" destOrd="0" parTransId="{462C492C-34FA-4A1D-A9F3-512EF0C61C87}" sibTransId="{AB7DE354-3A83-4711-A16C-48139F2213C5}"/>
    <dgm:cxn modelId="{6968A8B9-81BC-465E-BCDC-2C457B1C1BB6}" type="presOf" srcId="{00EA9118-3A27-4C38-9DF9-9A2AD69A6325}" destId="{7453939C-F711-45B7-A4F2-A4A592B01B56}" srcOrd="0" destOrd="0" presId="urn:microsoft.com/office/officeart/2008/layout/LinedList"/>
    <dgm:cxn modelId="{1469C0B9-8803-463A-8011-FD85FD80F96E}" type="presOf" srcId="{35EBCA2F-A500-4FF7-99DB-E1308B78D627}" destId="{594AF597-C816-42B1-9F1F-6E91B7CC3CBA}" srcOrd="0" destOrd="0" presId="urn:microsoft.com/office/officeart/2008/layout/LinedList"/>
    <dgm:cxn modelId="{C22A3FBB-4AF4-4634-9BF8-CE9FC0AE78DC}" srcId="{0A97254D-1F9A-4F44-9C98-C702646DDD3D}" destId="{00EA9118-3A27-4C38-9DF9-9A2AD69A6325}" srcOrd="1" destOrd="0" parTransId="{749F16B7-1716-4BEB-AEF1-68C2D4ADC6F2}" sibTransId="{65FDF243-1DFB-4B1A-ADB1-E0944C8D65C1}"/>
    <dgm:cxn modelId="{63BDC8BD-2039-442E-B782-A2E7A4657A39}" srcId="{0A97254D-1F9A-4F44-9C98-C702646DDD3D}" destId="{A511011B-AC1F-476E-88E4-CE992CAAD2A2}" srcOrd="3" destOrd="0" parTransId="{3BABF0F4-BA1F-4C48-B93A-6A1DE8242925}" sibTransId="{456B5595-3F92-4613-B7F1-DE7C52A971D4}"/>
    <dgm:cxn modelId="{CDB44BDF-13F3-433D-A85F-5AE1A967E4E8}" type="presOf" srcId="{EB67ECF3-D64A-427A-8A1F-8755E024B5DD}" destId="{C4C00B94-C8FF-4C02-8F9F-BBD9AE8932CA}" srcOrd="0" destOrd="0" presId="urn:microsoft.com/office/officeart/2008/layout/LinedList"/>
    <dgm:cxn modelId="{B16069CB-6EDF-450B-BC67-4EB9CD775A8A}" type="presParOf" srcId="{9056FA01-1B1D-4529-BC0F-BC09633041A3}" destId="{506F9112-96F5-46B6-AC3C-F6035CB1CEC3}" srcOrd="0" destOrd="0" presId="urn:microsoft.com/office/officeart/2008/layout/LinedList"/>
    <dgm:cxn modelId="{484115EF-DA7B-46EF-AB0B-69149788DBE5}" type="presParOf" srcId="{9056FA01-1B1D-4529-BC0F-BC09633041A3}" destId="{290CF7A9-2F62-4A83-918F-CE0F9E4063C7}" srcOrd="1" destOrd="0" presId="urn:microsoft.com/office/officeart/2008/layout/LinedList"/>
    <dgm:cxn modelId="{36540EBF-3754-4A65-97CD-58B45C164D8A}" type="presParOf" srcId="{290CF7A9-2F62-4A83-918F-CE0F9E4063C7}" destId="{594AF597-C816-42B1-9F1F-6E91B7CC3CBA}" srcOrd="0" destOrd="0" presId="urn:microsoft.com/office/officeart/2008/layout/LinedList"/>
    <dgm:cxn modelId="{A5B13EDF-A73D-487D-917D-FA56AC5002BB}" type="presParOf" srcId="{290CF7A9-2F62-4A83-918F-CE0F9E4063C7}" destId="{F8C4900E-D73F-41F6-9D90-4F3AEC422D63}" srcOrd="1" destOrd="0" presId="urn:microsoft.com/office/officeart/2008/layout/LinedList"/>
    <dgm:cxn modelId="{FE9A3803-560C-430A-A015-51C975EFFF9A}" type="presParOf" srcId="{9056FA01-1B1D-4529-BC0F-BC09633041A3}" destId="{49B5B331-06C3-4A31-8398-D45DC59DA00B}" srcOrd="2" destOrd="0" presId="urn:microsoft.com/office/officeart/2008/layout/LinedList"/>
    <dgm:cxn modelId="{5596B29A-8D10-43F7-9F0C-F42D2802EC7D}" type="presParOf" srcId="{9056FA01-1B1D-4529-BC0F-BC09633041A3}" destId="{F99D3BF6-6097-4293-BB53-B85BEBC5A8D8}" srcOrd="3" destOrd="0" presId="urn:microsoft.com/office/officeart/2008/layout/LinedList"/>
    <dgm:cxn modelId="{2DC1D141-738C-4DAA-8365-31723DEC526F}" type="presParOf" srcId="{F99D3BF6-6097-4293-BB53-B85BEBC5A8D8}" destId="{7453939C-F711-45B7-A4F2-A4A592B01B56}" srcOrd="0" destOrd="0" presId="urn:microsoft.com/office/officeart/2008/layout/LinedList"/>
    <dgm:cxn modelId="{781E32E8-A2EB-4E4F-8A6C-7C2C798FC89C}" type="presParOf" srcId="{F99D3BF6-6097-4293-BB53-B85BEBC5A8D8}" destId="{D72BAC1F-2487-4A82-881C-A47CA2470E61}" srcOrd="1" destOrd="0" presId="urn:microsoft.com/office/officeart/2008/layout/LinedList"/>
    <dgm:cxn modelId="{9492B627-069F-4DFD-86BA-264B7662B694}" type="presParOf" srcId="{9056FA01-1B1D-4529-BC0F-BC09633041A3}" destId="{A448108D-5E49-41C5-9B91-4D9026007DF0}" srcOrd="4" destOrd="0" presId="urn:microsoft.com/office/officeart/2008/layout/LinedList"/>
    <dgm:cxn modelId="{E4A51934-4BB9-42F6-94ED-D9201D00548F}" type="presParOf" srcId="{9056FA01-1B1D-4529-BC0F-BC09633041A3}" destId="{3A35DD8E-8CEE-4B3E-8702-9A23065339B6}" srcOrd="5" destOrd="0" presId="urn:microsoft.com/office/officeart/2008/layout/LinedList"/>
    <dgm:cxn modelId="{962A1FEC-EE9F-4D9A-B941-692E6616B3BF}" type="presParOf" srcId="{3A35DD8E-8CEE-4B3E-8702-9A23065339B6}" destId="{044ED9EE-887E-48F4-B1E2-B3359E6D73CF}" srcOrd="0" destOrd="0" presId="urn:microsoft.com/office/officeart/2008/layout/LinedList"/>
    <dgm:cxn modelId="{88B935B0-C666-4615-8BF8-057DD2FC9844}" type="presParOf" srcId="{3A35DD8E-8CEE-4B3E-8702-9A23065339B6}" destId="{C23B43C3-6B3D-428B-9BED-0741D879DB13}" srcOrd="1" destOrd="0" presId="urn:microsoft.com/office/officeart/2008/layout/LinedList"/>
    <dgm:cxn modelId="{9955DBFC-E11E-4120-B107-1B89C2D9D2A3}" type="presParOf" srcId="{9056FA01-1B1D-4529-BC0F-BC09633041A3}" destId="{26E8D013-8C38-41E7-B633-7BB2496BB34F}" srcOrd="6" destOrd="0" presId="urn:microsoft.com/office/officeart/2008/layout/LinedList"/>
    <dgm:cxn modelId="{EF9258FE-BD57-4311-929F-C9EDCF51662C}" type="presParOf" srcId="{9056FA01-1B1D-4529-BC0F-BC09633041A3}" destId="{DA7DFD01-DFD8-426E-8B7A-D67AF12849C2}" srcOrd="7" destOrd="0" presId="urn:microsoft.com/office/officeart/2008/layout/LinedList"/>
    <dgm:cxn modelId="{E4C283B5-7C3B-4AE8-803B-BBE2F16B3CD1}" type="presParOf" srcId="{DA7DFD01-DFD8-426E-8B7A-D67AF12849C2}" destId="{BCCC5AFC-A337-4A23-A3A8-92AA0E22C396}" srcOrd="0" destOrd="0" presId="urn:microsoft.com/office/officeart/2008/layout/LinedList"/>
    <dgm:cxn modelId="{9718B1A6-E26F-4F6F-9F3F-9870257EAA94}" type="presParOf" srcId="{DA7DFD01-DFD8-426E-8B7A-D67AF12849C2}" destId="{AABF7CF2-368B-4DBB-980D-BE7235D08D7E}" srcOrd="1" destOrd="0" presId="urn:microsoft.com/office/officeart/2008/layout/LinedList"/>
    <dgm:cxn modelId="{CA0CCC04-A6A2-413D-AC8B-055A2D042932}" type="presParOf" srcId="{9056FA01-1B1D-4529-BC0F-BC09633041A3}" destId="{ADA3E14F-4458-4358-81C6-0A19D83EC17F}" srcOrd="8" destOrd="0" presId="urn:microsoft.com/office/officeart/2008/layout/LinedList"/>
    <dgm:cxn modelId="{D2436445-F648-43EA-B1D4-9C8788B2E6BA}" type="presParOf" srcId="{9056FA01-1B1D-4529-BC0F-BC09633041A3}" destId="{200BA76F-DF4E-41A0-894F-971362FED7B7}" srcOrd="9" destOrd="0" presId="urn:microsoft.com/office/officeart/2008/layout/LinedList"/>
    <dgm:cxn modelId="{45C89476-CC75-4141-8AB4-7BA28855DD81}" type="presParOf" srcId="{200BA76F-DF4E-41A0-894F-971362FED7B7}" destId="{35182395-4B6A-40F0-B1DF-BCF38B126820}" srcOrd="0" destOrd="0" presId="urn:microsoft.com/office/officeart/2008/layout/LinedList"/>
    <dgm:cxn modelId="{AF9778BA-1E39-40EF-845B-7622AD372E8F}" type="presParOf" srcId="{200BA76F-DF4E-41A0-894F-971362FED7B7}" destId="{FA675A30-3DD8-4D0E-A036-7EC0513C43C4}" srcOrd="1" destOrd="0" presId="urn:microsoft.com/office/officeart/2008/layout/LinedList"/>
    <dgm:cxn modelId="{530065ED-8B4F-48F3-AAFD-77DE5889E434}" type="presParOf" srcId="{9056FA01-1B1D-4529-BC0F-BC09633041A3}" destId="{4FAC84A2-F074-416C-B613-EC5727155104}" srcOrd="10" destOrd="0" presId="urn:microsoft.com/office/officeart/2008/layout/LinedList"/>
    <dgm:cxn modelId="{BFF7828C-389C-4A05-89F7-68B726C4C7E0}" type="presParOf" srcId="{9056FA01-1B1D-4529-BC0F-BC09633041A3}" destId="{C1EA9D7C-5095-491E-A658-6206C0966EFF}" srcOrd="11" destOrd="0" presId="urn:microsoft.com/office/officeart/2008/layout/LinedList"/>
    <dgm:cxn modelId="{8FF1A4F9-C523-4095-B7AD-B794C8EC61B0}" type="presParOf" srcId="{C1EA9D7C-5095-491E-A658-6206C0966EFF}" destId="{04598008-46BB-49E2-B298-E9BA08D6B274}" srcOrd="0" destOrd="0" presId="urn:microsoft.com/office/officeart/2008/layout/LinedList"/>
    <dgm:cxn modelId="{34D7643B-E85D-4CF2-BCF3-5E0CCB51064B}" type="presParOf" srcId="{C1EA9D7C-5095-491E-A658-6206C0966EFF}" destId="{BB8E4BDD-2607-428A-BF42-8E78AA9AA0C3}" srcOrd="1" destOrd="0" presId="urn:microsoft.com/office/officeart/2008/layout/LinedList"/>
    <dgm:cxn modelId="{2777DD97-356D-4B02-9543-27835313A680}" type="presParOf" srcId="{9056FA01-1B1D-4529-BC0F-BC09633041A3}" destId="{BD0453D4-64EB-4A0F-9FBD-F352F1ACA20A}" srcOrd="12" destOrd="0" presId="urn:microsoft.com/office/officeart/2008/layout/LinedList"/>
    <dgm:cxn modelId="{4FB9445F-1ACB-44F8-A8C9-AF79E7437542}" type="presParOf" srcId="{9056FA01-1B1D-4529-BC0F-BC09633041A3}" destId="{4E96F64E-7D12-44FC-BD98-9EAE2355722A}" srcOrd="13" destOrd="0" presId="urn:microsoft.com/office/officeart/2008/layout/LinedList"/>
    <dgm:cxn modelId="{D7394FCB-D77A-440B-A38C-B4FD939FAA18}" type="presParOf" srcId="{4E96F64E-7D12-44FC-BD98-9EAE2355722A}" destId="{C4C00B94-C8FF-4C02-8F9F-BBD9AE8932CA}" srcOrd="0" destOrd="0" presId="urn:microsoft.com/office/officeart/2008/layout/LinedList"/>
    <dgm:cxn modelId="{83F779AD-9E38-4BA6-A476-68384B165AFA}" type="presParOf" srcId="{4E96F64E-7D12-44FC-BD98-9EAE2355722A}" destId="{B1F3522D-F3C6-4E7C-8240-9AE5AB9C98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9112-96F5-46B6-AC3C-F6035CB1CEC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AF597-C816-42B1-9F1F-6E91B7CC3CBA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PEDDA LACHIGALLA LIKITH</a:t>
          </a:r>
        </a:p>
      </dsp:txBody>
      <dsp:txXfrm>
        <a:off x="0" y="531"/>
        <a:ext cx="10515600" cy="621467"/>
      </dsp:txXfrm>
    </dsp:sp>
    <dsp:sp modelId="{49B5B331-06C3-4A31-8398-D45DC59DA00B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3939C-F711-45B7-A4F2-A4A592B01B56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Shaik Elak</a:t>
          </a:r>
        </a:p>
      </dsp:txBody>
      <dsp:txXfrm>
        <a:off x="0" y="621999"/>
        <a:ext cx="10515600" cy="621467"/>
      </dsp:txXfrm>
    </dsp:sp>
    <dsp:sp modelId="{A448108D-5E49-41C5-9B91-4D9026007DF0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ED9EE-887E-48F4-B1E2-B3359E6D73CF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Divya Mehra</a:t>
          </a:r>
        </a:p>
      </dsp:txBody>
      <dsp:txXfrm>
        <a:off x="0" y="1243467"/>
        <a:ext cx="10515600" cy="621467"/>
      </dsp:txXfrm>
    </dsp:sp>
    <dsp:sp modelId="{26E8D013-8C38-41E7-B633-7BB2496BB34F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C5AFC-A337-4A23-A3A8-92AA0E22C396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Ayush K Sonawane</a:t>
          </a:r>
        </a:p>
      </dsp:txBody>
      <dsp:txXfrm>
        <a:off x="0" y="1864935"/>
        <a:ext cx="10515600" cy="621467"/>
      </dsp:txXfrm>
    </dsp:sp>
    <dsp:sp modelId="{ADA3E14F-4458-4358-81C6-0A19D83EC17F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82395-4B6A-40F0-B1DF-BCF38B126820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Thanush Kumar.S</a:t>
          </a:r>
        </a:p>
      </dsp:txBody>
      <dsp:txXfrm>
        <a:off x="0" y="2486402"/>
        <a:ext cx="10515600" cy="621467"/>
      </dsp:txXfrm>
    </dsp:sp>
    <dsp:sp modelId="{4FAC84A2-F074-416C-B613-EC5727155104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98008-46BB-49E2-B298-E9BA08D6B274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Bhavesh Sahu</a:t>
          </a:r>
        </a:p>
      </dsp:txBody>
      <dsp:txXfrm>
        <a:off x="0" y="3107870"/>
        <a:ext cx="10515600" cy="621467"/>
      </dsp:txXfrm>
    </dsp:sp>
    <dsp:sp modelId="{BD0453D4-64EB-4A0F-9FBD-F352F1ACA20A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00B94-C8FF-4C02-8F9F-BBD9AE8932CA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Ravina Manoj Supariwale</a:t>
          </a: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E-Commerce Sales Analytics</a:t>
            </a:r>
            <a:br>
              <a:rPr lang="en-US" sz="7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7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7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– 3 </a:t>
            </a:r>
          </a:p>
          <a:p>
            <a:pPr algn="r"/>
            <a:endParaRPr lang="en-US" sz="7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C084-90F1-286F-BEDF-B4A7F3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000" b="1">
                <a:latin typeface="Aptos"/>
              </a:rPr>
              <a:t>Business Insights &amp; Recommendations</a:t>
            </a:r>
            <a:endParaRPr lang="en-US" sz="3000">
              <a:latin typeface="Aptos"/>
            </a:endParaRPr>
          </a:p>
          <a:p>
            <a:endParaRPr lang="en-US" sz="30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5A33-27C1-F868-718B-74B4A6C3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199072"/>
            <a:ext cx="6224335" cy="47845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Enhance Weekend Sales Performance : Implement exclusive weekend discounts and promotional campaigns to encourage higher sales during off-peak periods. </a:t>
            </a:r>
          </a:p>
          <a:p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Encourage Digital Payment Adoption : Partner with banks and financial institutions to offer cashback or EMI options, increasing transaction volume and customer convenience.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Optimize Delivery Timelines : Streamline logistics operations and introduce express shipping options to reduce delivery time and enhance customer satisfaction.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Target High-Value Customer Segments : Personalize offers and loyalty programs for regions with higher spending behavior to maximize revenue potential.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Improve Customer Experience for Better Reviews : Enhance post-purchase engagement, provide real-time order tracking, and offer proactive support to improve customer ratings and retention.</a:t>
            </a:r>
          </a:p>
          <a:p>
            <a:pPr marL="342900" indent="-34290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65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4B9B9-6CBC-0040-7343-CD9B6D46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Power BI Dashboard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4C3B6E-4A1C-F889-9F14-6F4CBF80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C31D9-A7E1-E28C-11CF-E16C8BE7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Tableau Dashboard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DFE99A-B996-73BC-494A-153748E6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7682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BA9E-DD79-FB38-9A85-E2E31FD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Excel Dashboard 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4E4D311-11AF-7980-CCD2-53958F2B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1313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8B27-2A9D-BDCA-2BB5-EC8B35BC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205"/>
          </a:xfrm>
        </p:spPr>
        <p:txBody>
          <a:bodyPr>
            <a:normAutofit fontScale="90000"/>
          </a:bodyPr>
          <a:lstStyle/>
          <a:p>
            <a:r>
              <a:rPr lang="en-US" dirty="0"/>
              <a:t>SQL Queries </a:t>
            </a:r>
          </a:p>
        </p:txBody>
      </p:sp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D7439C78-342E-8CC3-EA18-D0E9B596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5" y="1040382"/>
            <a:ext cx="9906000" cy="2419350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56766AD-9232-4F37-F8C5-278713CE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8" y="3620938"/>
            <a:ext cx="989521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AED9482-67D7-8BAB-BED8-4B042602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11732"/>
            <a:ext cx="9963150" cy="2152650"/>
          </a:xfrm>
          <a:prstGeom prst="rect">
            <a:avLst/>
          </a:prstGeom>
        </p:spPr>
      </p:pic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7FFE249B-F415-CC96-7AF9-499842EB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48" y="3434841"/>
            <a:ext cx="9938349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8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83752-58BC-A0E4-3768-81D0C5EF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87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9A66-22AF-7FE0-9283-AEF4E128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4DC1D9-016A-93B3-D8AD-BB56BC45DE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95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ED0FE-6CA2-F0E7-C258-A3AC6B8C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Company Overview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05C5FC-4BCA-161B-754B-4151B62C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Olist</a:t>
            </a:r>
            <a:r>
              <a:rPr lang="en-US">
                <a:ea typeface="+mn-lt"/>
                <a:cs typeface="+mn-lt"/>
              </a:rPr>
              <a:t> is an </a:t>
            </a:r>
            <a:r>
              <a:rPr lang="en-US" b="1">
                <a:ea typeface="+mn-lt"/>
                <a:cs typeface="+mn-lt"/>
              </a:rPr>
              <a:t>eCommerce marketplace integrator</a:t>
            </a:r>
            <a:r>
              <a:rPr lang="en-US">
                <a:ea typeface="+mn-lt"/>
                <a:cs typeface="+mn-lt"/>
              </a:rPr>
              <a:t> that enables small and medium-sized businesses (SMBs) to sell their products on major online marketplaces like Amazon, Mercado Livre, and others.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provides </a:t>
            </a:r>
            <a:r>
              <a:rPr lang="en-US" b="1">
                <a:ea typeface="+mn-lt"/>
                <a:cs typeface="+mn-lt"/>
              </a:rPr>
              <a:t>logistics, payments, and customer service</a:t>
            </a:r>
            <a:r>
              <a:rPr lang="en-US">
                <a:ea typeface="+mn-lt"/>
                <a:cs typeface="+mn-lt"/>
              </a:rPr>
              <a:t> solutions to sellers, simplifying the online selling process.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company’s goal is to </a:t>
            </a:r>
            <a:r>
              <a:rPr lang="en-US" b="1">
                <a:ea typeface="+mn-lt"/>
                <a:cs typeface="+mn-lt"/>
              </a:rPr>
              <a:t>empower merchants</a:t>
            </a:r>
            <a:r>
              <a:rPr lang="en-US">
                <a:ea typeface="+mn-lt"/>
                <a:cs typeface="+mn-lt"/>
              </a:rPr>
              <a:t> by giving them access to a large customer base without the need to manage their own eCommerce platforms.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9C2F-E084-CC41-A956-8292EB8A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FF28-7028-BB74-657D-7B2C0720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Analyze eCommerce sales trends.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Identify customer purchasing patterns.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Assess product performance and category-wise revenue.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Optimize marketing and sales strategies through data insights.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 business decision-making with interactive dashboards.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1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E29B0-0DC4-CAFE-998F-A5526E9E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KPI </a:t>
            </a:r>
          </a:p>
        </p:txBody>
      </p:sp>
      <p:sp>
        <p:nvSpPr>
          <p:cNvPr id="211" name="Content Placeholder 210">
            <a:extLst>
              <a:ext uri="{FF2B5EF4-FFF2-40B4-BE49-F238E27FC236}">
                <a16:creationId xmlns:a16="http://schemas.microsoft.com/office/drawing/2014/main" id="{71783B2B-2478-EBD8-D6E9-8711DAB8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Weekday vs Weekend Payment Statistics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ea typeface="+mn-lt"/>
                <a:cs typeface="+mn-lt"/>
              </a:rPr>
              <a:t>Objective</a:t>
            </a:r>
            <a:r>
              <a:rPr lang="en-US" sz="2200" b="1" dirty="0">
                <a:ea typeface="+mn-lt"/>
                <a:cs typeface="+mn-lt"/>
              </a:rPr>
              <a:t>:</a:t>
            </a:r>
            <a:r>
              <a:rPr lang="en-US" sz="2200" dirty="0">
                <a:ea typeface="+mn-lt"/>
                <a:cs typeface="+mn-lt"/>
              </a:rPr>
              <a:t> Compare customer spending behavior on weekdays vs weekends.</a:t>
            </a:r>
            <a:br>
              <a:rPr lang="en-US" sz="2200" dirty="0">
                <a:ea typeface="+mn-lt"/>
                <a:cs typeface="+mn-lt"/>
              </a:rPr>
            </a:b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u="sng" dirty="0">
                <a:ea typeface="+mn-lt"/>
                <a:cs typeface="+mn-lt"/>
              </a:rPr>
              <a:t> </a:t>
            </a:r>
            <a:r>
              <a:rPr lang="en-US" sz="2200" b="1" u="sng" dirty="0">
                <a:ea typeface="+mn-lt"/>
                <a:cs typeface="+mn-lt"/>
              </a:rPr>
              <a:t>Insights:</a:t>
            </a:r>
            <a:endParaRPr lang="en-US" sz="2200" u="sng"/>
          </a:p>
          <a:p>
            <a:pPr>
              <a:buAutoNum type="arabicParenR"/>
            </a:pPr>
            <a:r>
              <a:rPr lang="en-US" sz="2200" b="1" dirty="0">
                <a:ea typeface="+mn-lt"/>
                <a:cs typeface="+mn-lt"/>
              </a:rPr>
              <a:t>78.18% of the total payment value occurs on weekdays</a:t>
            </a:r>
            <a:r>
              <a:rPr lang="en-US" sz="2200" dirty="0">
                <a:ea typeface="+mn-lt"/>
                <a:cs typeface="+mn-lt"/>
              </a:rPr>
              <a:t>, indicating higher shopping activity during the week.</a:t>
            </a:r>
            <a:endParaRPr lang="en-US" sz="2200" dirty="0"/>
          </a:p>
          <a:p>
            <a:pPr>
              <a:buAutoNum type="arabicParenR"/>
            </a:pPr>
            <a:r>
              <a:rPr lang="en-US" sz="2200" dirty="0">
                <a:ea typeface="+mn-lt"/>
                <a:cs typeface="+mn-lt"/>
              </a:rPr>
              <a:t>Average </a:t>
            </a:r>
            <a:r>
              <a:rPr lang="en-US" sz="2200" b="1" dirty="0">
                <a:ea typeface="+mn-lt"/>
                <a:cs typeface="+mn-lt"/>
              </a:rPr>
              <a:t>payment value per order is slightly higher on weekends</a:t>
            </a:r>
            <a:r>
              <a:rPr lang="en-US" sz="2200" dirty="0">
                <a:ea typeface="+mn-lt"/>
                <a:cs typeface="+mn-lt"/>
              </a:rPr>
              <a:t>, suggesting customers might purchase higher-value items when they have more time.</a:t>
            </a:r>
            <a:endParaRPr lang="en-US" sz="2200" dirty="0"/>
          </a:p>
          <a:p>
            <a:pPr>
              <a:buAutoNum type="arabicParenR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7918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A110B-15E6-AACB-55BA-B51A92DA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KPI  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6AB4-1657-6A66-BDC3-AD6AC9419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2) </a:t>
            </a:r>
            <a:r>
              <a:rPr lang="en-US" sz="2200" dirty="0">
                <a:ea typeface="+mn-lt"/>
                <a:cs typeface="+mn-lt"/>
              </a:rPr>
              <a:t>  Orders with Review Score 5 &amp; Credit Card Payments</a:t>
            </a:r>
          </a:p>
          <a:p>
            <a:pPr>
              <a:buNone/>
            </a:pPr>
            <a:r>
              <a:rPr lang="en-US" sz="2200" b="1" u="sng" dirty="0">
                <a:ea typeface="+mn-lt"/>
                <a:cs typeface="+mn-lt"/>
              </a:rPr>
              <a:t>Objective</a:t>
            </a:r>
            <a:r>
              <a:rPr lang="en-US" sz="2200" b="1" dirty="0">
                <a:ea typeface="+mn-lt"/>
                <a:cs typeface="+mn-lt"/>
              </a:rPr>
              <a:t>:</a:t>
            </a:r>
            <a:r>
              <a:rPr lang="en-US" sz="2200" dirty="0">
                <a:ea typeface="+mn-lt"/>
                <a:cs typeface="+mn-lt"/>
              </a:rPr>
              <a:t> Identify top-rated orders where customers used credit cards.</a:t>
            </a:r>
            <a:br>
              <a:rPr lang="en-US" sz="2200" dirty="0">
                <a:ea typeface="+mn-lt"/>
                <a:cs typeface="+mn-lt"/>
              </a:rPr>
            </a:br>
            <a:endParaRPr lang="en-US" sz="2200">
              <a:ea typeface="+mn-lt"/>
              <a:cs typeface="+mn-lt"/>
            </a:endParaRPr>
          </a:p>
          <a:p>
            <a:pPr>
              <a:buNone/>
            </a:pPr>
            <a:r>
              <a:rPr lang="en-US" sz="2200" b="1" u="sng" dirty="0">
                <a:ea typeface="+mn-lt"/>
                <a:cs typeface="+mn-lt"/>
              </a:rPr>
              <a:t>Insights:</a:t>
            </a:r>
            <a:endParaRPr lang="en-US" sz="2200" u="sng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The majority of </a:t>
            </a:r>
            <a:r>
              <a:rPr lang="en-US" sz="2200" b="1" dirty="0">
                <a:ea typeface="+mn-lt"/>
                <a:cs typeface="+mn-lt"/>
              </a:rPr>
              <a:t>5-star reviews come from credit card payments</a:t>
            </a:r>
            <a:r>
              <a:rPr lang="en-US" sz="2200" dirty="0">
                <a:ea typeface="+mn-lt"/>
                <a:cs typeface="+mn-lt"/>
              </a:rPr>
              <a:t>, indicating </a:t>
            </a:r>
            <a:r>
              <a:rPr lang="en-US" sz="2200" b="1" dirty="0">
                <a:ea typeface="+mn-lt"/>
                <a:cs typeface="+mn-lt"/>
              </a:rPr>
              <a:t>a possible correlation between payment convenience and satisfaction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This suggests that improving checkout experience for credit card users could enhance customer satisfaction.</a:t>
            </a:r>
            <a:endParaRPr lang="en-US" sz="2200" dirty="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8456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E5CC5-41A5-B83E-CEB1-540F2B6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0304-D972-6238-DB36-5EC6008B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3)</a:t>
            </a:r>
            <a:r>
              <a:rPr lang="en-US" sz="2200" dirty="0">
                <a:ea typeface="+mn-lt"/>
                <a:cs typeface="+mn-lt"/>
              </a:rPr>
              <a:t>   Average Delivery Time for Pet Shop Orders</a:t>
            </a:r>
          </a:p>
          <a:p>
            <a:pPr>
              <a:buNone/>
            </a:pPr>
            <a:r>
              <a:rPr lang="en-US" sz="2200" b="1" u="sng" dirty="0">
                <a:ea typeface="+mn-lt"/>
                <a:cs typeface="+mn-lt"/>
              </a:rPr>
              <a:t>Objective</a:t>
            </a:r>
            <a:r>
              <a:rPr lang="en-US" sz="2200" b="1" dirty="0">
                <a:ea typeface="+mn-lt"/>
                <a:cs typeface="+mn-lt"/>
              </a:rPr>
              <a:t>:</a:t>
            </a:r>
            <a:r>
              <a:rPr lang="en-US" sz="2200" dirty="0">
                <a:ea typeface="+mn-lt"/>
                <a:cs typeface="+mn-lt"/>
              </a:rPr>
              <a:t> Evaluate </a:t>
            </a:r>
            <a:r>
              <a:rPr lang="en-US" sz="2200" b="1" dirty="0">
                <a:ea typeface="+mn-lt"/>
                <a:cs typeface="+mn-lt"/>
              </a:rPr>
              <a:t>how long pet-related orders take to be delivered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en-US" sz="22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200" u="sng" dirty="0">
                <a:ea typeface="+mn-lt"/>
                <a:cs typeface="+mn-lt"/>
              </a:rPr>
              <a:t> </a:t>
            </a:r>
            <a:r>
              <a:rPr lang="en-US" sz="2200" b="1" u="sng" dirty="0">
                <a:ea typeface="+mn-lt"/>
                <a:cs typeface="+mn-lt"/>
              </a:rPr>
              <a:t>Insights:</a:t>
            </a:r>
            <a:endParaRPr lang="en-US" sz="2200" u="sng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Comparing with other product categories, </a:t>
            </a:r>
            <a:r>
              <a:rPr lang="en-US" sz="2200" b="1" dirty="0">
                <a:ea typeface="+mn-lt"/>
                <a:cs typeface="+mn-lt"/>
              </a:rPr>
              <a:t>pet products show slightly longer/slower delivery trends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This may be due to </a:t>
            </a:r>
            <a:r>
              <a:rPr lang="en-US" sz="2200" b="1" dirty="0">
                <a:ea typeface="+mn-lt"/>
                <a:cs typeface="+mn-lt"/>
              </a:rPr>
              <a:t>specialized packaging, supplier availability, or warehouse stock levels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940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D3A7F-C684-735A-3269-1AC97B8E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A0FB-5600-F625-CB92-3200F581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41508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4) </a:t>
            </a:r>
            <a:r>
              <a:rPr lang="en-US" sz="2000" dirty="0">
                <a:ea typeface="+mn-lt"/>
                <a:cs typeface="+mn-lt"/>
              </a:rPr>
              <a:t>   Average Price &amp; Payment Value (São Paulo City)</a:t>
            </a:r>
          </a:p>
          <a:p>
            <a:pPr>
              <a:buNone/>
            </a:pPr>
            <a:r>
              <a:rPr lang="en-US" sz="2000" b="1" u="sng" dirty="0">
                <a:ea typeface="+mn-lt"/>
                <a:cs typeface="+mn-lt"/>
              </a:rPr>
              <a:t>Objective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Analyze the purchasing behavior of customers from São Paulo.</a:t>
            </a:r>
          </a:p>
          <a:p>
            <a:pPr>
              <a:buNone/>
            </a:pPr>
            <a:endParaRPr lang="en-US" sz="20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b="1" u="sng" dirty="0">
                <a:ea typeface="+mn-lt"/>
                <a:cs typeface="+mn-lt"/>
              </a:rPr>
              <a:t>Insights:</a:t>
            </a:r>
            <a:endParaRPr lang="en-US" sz="2000" u="sng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Average payment value: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172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Average product price: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120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Customers in São Paulo </a:t>
            </a:r>
            <a:r>
              <a:rPr lang="en-US" sz="2000" b="1" dirty="0">
                <a:ea typeface="+mn-lt"/>
                <a:cs typeface="+mn-lt"/>
              </a:rPr>
              <a:t>tend to spend more per order</a:t>
            </a:r>
            <a:r>
              <a:rPr lang="en-US" sz="2000" dirty="0">
                <a:ea typeface="+mn-lt"/>
                <a:cs typeface="+mn-lt"/>
              </a:rPr>
              <a:t> compared to other regions.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Possible reasons:</a:t>
            </a:r>
            <a:endParaRPr lang="en-US" sz="2000" dirty="0"/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Higher disposable income.</a:t>
            </a:r>
            <a:endParaRPr lang="en-US" sz="2000" dirty="0"/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Greater availability of high-value products.</a:t>
            </a:r>
            <a:endParaRPr lang="en-US" sz="2000" dirty="0"/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More frequent online shopping behavior.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434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8652F-A23C-8AA3-C46D-3A1B8294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E353-4309-BC28-CA14-FA643320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5) </a:t>
            </a:r>
            <a:r>
              <a:rPr lang="en-US" sz="2200" dirty="0">
                <a:ea typeface="+mn-lt"/>
                <a:cs typeface="+mn-lt"/>
              </a:rPr>
              <a:t>  Shipping Days vs Review Scores</a:t>
            </a:r>
          </a:p>
          <a:p>
            <a:pPr marL="0" indent="0">
              <a:buNone/>
            </a:pPr>
            <a:r>
              <a:rPr lang="en-US" sz="2200" b="1" u="sng" dirty="0">
                <a:ea typeface="+mn-lt"/>
                <a:cs typeface="+mn-lt"/>
              </a:rPr>
              <a:t>Objective</a:t>
            </a:r>
            <a:r>
              <a:rPr lang="en-US" sz="2200" b="1" dirty="0">
                <a:ea typeface="+mn-lt"/>
                <a:cs typeface="+mn-lt"/>
              </a:rPr>
              <a:t>:</a:t>
            </a:r>
            <a:r>
              <a:rPr lang="en-US" sz="2200" dirty="0">
                <a:ea typeface="+mn-lt"/>
                <a:cs typeface="+mn-lt"/>
              </a:rPr>
              <a:t> Identify the impact of shipping speed on customer reviews.</a:t>
            </a:r>
            <a:br>
              <a:rPr lang="en-US" sz="2200" dirty="0">
                <a:ea typeface="+mn-lt"/>
                <a:cs typeface="+mn-lt"/>
              </a:rPr>
            </a:br>
            <a:endParaRPr lang="en-US" sz="22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200" b="1" u="sng" dirty="0">
                <a:ea typeface="+mn-lt"/>
                <a:cs typeface="+mn-lt"/>
              </a:rPr>
              <a:t>Insights</a:t>
            </a:r>
            <a:r>
              <a:rPr lang="en-US" sz="2200" b="1" dirty="0">
                <a:ea typeface="+mn-lt"/>
                <a:cs typeface="+mn-lt"/>
              </a:rPr>
              <a:t>:</a:t>
            </a:r>
            <a:endParaRPr lang="en-US" sz="2200"/>
          </a:p>
          <a:p>
            <a:pPr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Orders delivered in fewer days tend to have higher ratings.</a:t>
            </a:r>
            <a:endParaRPr lang="en-US" sz="2200"/>
          </a:p>
          <a:p>
            <a:pPr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Longer delivery times correlate with more negative reviews</a:t>
            </a:r>
            <a:r>
              <a:rPr lang="en-US" sz="2200" dirty="0">
                <a:ea typeface="+mn-lt"/>
                <a:cs typeface="+mn-lt"/>
              </a:rPr>
              <a:t>, affecting overall customer satisfaction.</a:t>
            </a:r>
            <a:endParaRPr lang="en-US" sz="220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Faster shipping services </a:t>
            </a:r>
            <a:r>
              <a:rPr lang="en-US" sz="2200" b="1" dirty="0">
                <a:ea typeface="+mn-lt"/>
                <a:cs typeface="+mn-lt"/>
              </a:rPr>
              <a:t>could improve customer experience and retention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9570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E-Commerce Sales Analytics  Group – 3  </vt:lpstr>
      <vt:lpstr>Participants</vt:lpstr>
      <vt:lpstr>Company Overview </vt:lpstr>
      <vt:lpstr>Project Objectives</vt:lpstr>
      <vt:lpstr>KPI </vt:lpstr>
      <vt:lpstr>KPI  </vt:lpstr>
      <vt:lpstr>KPI</vt:lpstr>
      <vt:lpstr>KPI</vt:lpstr>
      <vt:lpstr>KPI</vt:lpstr>
      <vt:lpstr>Business Insights &amp; Recommendations </vt:lpstr>
      <vt:lpstr>Power BI Dashboard </vt:lpstr>
      <vt:lpstr>Tableau Dashboard </vt:lpstr>
      <vt:lpstr>Excel Dashboard </vt:lpstr>
      <vt:lpstr>SQL Queries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238</cp:revision>
  <dcterms:created xsi:type="dcterms:W3CDTF">2025-03-06T06:41:35Z</dcterms:created>
  <dcterms:modified xsi:type="dcterms:W3CDTF">2025-03-06T11:09:49Z</dcterms:modified>
</cp:coreProperties>
</file>