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4"/>
  </p:sldMasterIdLst>
  <p:notesMasterIdLst>
    <p:notesMasterId r:id="rId49"/>
  </p:notesMasterIdLst>
  <p:sldIdLst>
    <p:sldId id="517" r:id="rId5"/>
    <p:sldId id="539" r:id="rId6"/>
    <p:sldId id="488" r:id="rId7"/>
    <p:sldId id="440" r:id="rId8"/>
    <p:sldId id="444" r:id="rId9"/>
    <p:sldId id="441" r:id="rId10"/>
    <p:sldId id="487" r:id="rId11"/>
    <p:sldId id="523" r:id="rId12"/>
    <p:sldId id="524" r:id="rId13"/>
    <p:sldId id="530" r:id="rId14"/>
    <p:sldId id="491" r:id="rId15"/>
    <p:sldId id="507" r:id="rId16"/>
    <p:sldId id="492" r:id="rId17"/>
    <p:sldId id="500" r:id="rId18"/>
    <p:sldId id="489" r:id="rId19"/>
    <p:sldId id="532" r:id="rId20"/>
    <p:sldId id="495" r:id="rId21"/>
    <p:sldId id="537" r:id="rId22"/>
    <p:sldId id="534" r:id="rId23"/>
    <p:sldId id="512" r:id="rId24"/>
    <p:sldId id="526" r:id="rId25"/>
    <p:sldId id="538" r:id="rId26"/>
    <p:sldId id="525" r:id="rId27"/>
    <p:sldId id="494" r:id="rId28"/>
    <p:sldId id="535" r:id="rId29"/>
    <p:sldId id="506" r:id="rId30"/>
    <p:sldId id="501" r:id="rId31"/>
    <p:sldId id="505" r:id="rId32"/>
    <p:sldId id="514" r:id="rId33"/>
    <p:sldId id="529" r:id="rId34"/>
    <p:sldId id="527" r:id="rId35"/>
    <p:sldId id="513" r:id="rId36"/>
    <p:sldId id="515" r:id="rId37"/>
    <p:sldId id="536" r:id="rId38"/>
    <p:sldId id="522" r:id="rId39"/>
    <p:sldId id="508" r:id="rId40"/>
    <p:sldId id="509" r:id="rId41"/>
    <p:sldId id="518" r:id="rId42"/>
    <p:sldId id="267" r:id="rId43"/>
    <p:sldId id="519" r:id="rId44"/>
    <p:sldId id="520" r:id="rId45"/>
    <p:sldId id="268" r:id="rId46"/>
    <p:sldId id="540" r:id="rId47"/>
    <p:sldId id="521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A9E1A99A-3E25-44B1-8542-9A6CEF171EAE}">
          <p14:sldIdLst>
            <p14:sldId id="517"/>
            <p14:sldId id="539"/>
            <p14:sldId id="488"/>
            <p14:sldId id="440"/>
            <p14:sldId id="444"/>
            <p14:sldId id="441"/>
            <p14:sldId id="487"/>
            <p14:sldId id="523"/>
            <p14:sldId id="524"/>
            <p14:sldId id="530"/>
            <p14:sldId id="491"/>
            <p14:sldId id="507"/>
            <p14:sldId id="492"/>
            <p14:sldId id="500"/>
            <p14:sldId id="489"/>
            <p14:sldId id="532"/>
            <p14:sldId id="495"/>
            <p14:sldId id="537"/>
            <p14:sldId id="534"/>
            <p14:sldId id="512"/>
            <p14:sldId id="526"/>
            <p14:sldId id="538"/>
            <p14:sldId id="525"/>
            <p14:sldId id="494"/>
            <p14:sldId id="535"/>
            <p14:sldId id="506"/>
            <p14:sldId id="501"/>
            <p14:sldId id="505"/>
            <p14:sldId id="514"/>
            <p14:sldId id="529"/>
            <p14:sldId id="527"/>
            <p14:sldId id="513"/>
            <p14:sldId id="515"/>
            <p14:sldId id="536"/>
            <p14:sldId id="522"/>
            <p14:sldId id="508"/>
            <p14:sldId id="509"/>
            <p14:sldId id="518"/>
            <p14:sldId id="267"/>
            <p14:sldId id="519"/>
            <p14:sldId id="520"/>
            <p14:sldId id="268"/>
            <p14:sldId id="540"/>
            <p14:sldId id="52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bastian Burckhardt" initials="SB" lastIdx="1" clrIdx="0">
    <p:extLst>
      <p:ext uri="{19B8F6BF-5375-455C-9EA6-DF929625EA0E}">
        <p15:presenceInfo xmlns:p15="http://schemas.microsoft.com/office/powerpoint/2012/main" userId="S::sburckha@microsoft.com::05894182-3646-424e-91b3-57c76fa36f2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BDB5AB"/>
    <a:srgbClr val="F5DFE1"/>
    <a:srgbClr val="E39099"/>
    <a:srgbClr val="B71E42"/>
    <a:srgbClr val="DFDBD5"/>
    <a:srgbClr val="FFF9D5"/>
    <a:srgbClr val="FFFEFB"/>
    <a:srgbClr val="B5B5B5"/>
    <a:srgbClr val="E3E1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E36D99-5E05-425A-BFE8-8DEDA4C41C98}" v="448" dt="2019-10-28T07:51:10.1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99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commentAuthors" Target="commentAuthors.xml"/><Relationship Id="rId55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1T19:33:06.97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10348 2862 19807,'9'-15'-96,"0"1"-1,-2-1 1,0-1-1,0 1 1,-1-1-1,-1 0 1,-1 0-1,2-13 97,-2 0 424,-1 0 0,-1 0-1,-2 0 1,-2-19-424,-1 15 338,-3 0-1,0 1 1,-2 0-1,-1 0 1,-2 0-1,-12-23-337,-15-25 55,-45-69-55,-3 16-1117,-18-12 1117,39 54-259,-35-40 238,-58-56 21,89 114 184,-30-21-184,-79-62 40,106 98-83,-58-34 43,-84-40-80,56 46 128,-3 7 0,-3 7 0,-37-5-48,67 28-56,-93-33-133,-13 7 189,-49 4 65,-2 13 1,-82 3-66,-45 15-105,-144 14 105,467 23-40,-347 0-176,158 12 104,-263 34 38,336-16 52,-131 38 22,41 7-55,4 14-1,4 12 1,4 13-1,6 12 1,-127 83 55,213-93 11,4 8-1,-55 55-10,112-69-153,-77 81 153,-106 138-81,235-231 90,4 3-1,4 4 1,-41 75-9,68-93-14,4 3-1,3 1 0,4 1 1,1 13 14,21-51-21,2 1 0,2 0 1,2 1-1,3 0 0,2 0 1,2 1-1,3-1 0,3 16 21,2-21 4,1 1 0,3-1 0,1-1 0,16 42-4,-7-40 84,3 0 0,2-2 0,2-1 0,1 0 0,3-3-1,9 9-83,4 1 129,3-2 0,2-2 0,2-1 0,35 23-129,25 9 208,61 30-208,-91-61 83,3-3-1,83 33-82,55 0 257,56 5-257,-169-52 37,107 26 67,4-9 0,1-10-104,735 100 256,-948-138-254,1023 96-52,-151-74 63,-2-33 150,3-33 77,-771 34-200,280-25 179,-2-17 44,-29-17-119,-134 25-128,116-29 187,-4-15 0,67-38-203,-279 81 96,-3-5 0,-2-5 0,-2-5 0,23-20-96,-60 31 67,-2-4 1,-3-3-1,9-12-67,-38 25 68,-2-2 0,-2-2 0,-3-2 0,34-52-68,-52 69 6,-2-1-1,-2 0 0,-1-2 1,-1 0-1,-2-1 0,-1 0 1,-2-1-1,-2 0 0,0-5-5,-6 19-20,0-1 0,-1 0-1,-1 0 1,-2 0 0,0 0 0,-1 0-1,-2 1 1,0-1 0,-1 1 0,-1 0-1,-1 1 1,-1 0 0,-1 0 0,-1 1-1,-9-12 21,-2 1-21,-1 2-1,-2 0 1,-1 2-1,-2 0 0,0 2 1,-1 1-1,-2 2 1,-1 0 21,-39-22-58,-3 3 0,-1 3 0,-10 0 58,-34-10-222,-3 5 1,-1 5-1,-5 6 222,-118-20-4125,-28 7 4125,-62-4-4037,17-9 1751,279 51 2092,-326-62-1144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21T19:35:52.69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12688 1871 14464,'-8'-4'1584,"6"3"-1247,0 0 0,1 0 0,-1 0 1,0 0-1,0 0 0,0-1 0,1 1 1,-1-1-1,1 1 0,-1-1 0,1 1 0,0-1 1,-1 0-1,1 0 0,0 0 0,0 0 1,0 0-338,-5-16 57,0-1 0,-2-15-57,2 11-231,-6-19 231,9 34 14,0 0 0,-1 1-1,1-1 1,-2 1-1,1 0 1,-1 0-1,-1-1-13,-100-115 800,74 84-592,-2 1 0,0 2 0,-35-27-208,-27-13 27,-3 4 0,-3 5-1,-25-9-26,-33-8-288,-145-54 288,293 133-10,-369-147-250,-9 19-110,-74 1-158,143 51 582,-93-3-54,-801-91 1155,672 129-662,-141 23-493,82 34 1296,-238 49-1296,800-56 41,-207 24 158,-309 79-38,546-105-162,-286 68-47,-372 107-32,435-110-22,-160 72 102,-139 82 169,475-196-140,-162 71 141,-100 66-170,-79 70-126,311-181 71,-50 33-124,4 5 1,-24 28 178,-116 115-168,186-157 117,18-14-77,1 2 0,4 3 0,-34 49 128,46-45-188,3 2 0,3 2 1,4 2-1,3 2 0,-24 68 188,37-71-167,2 0-1,4 2 1,3 1-1,4 0 1,-3 64 167,13-71 38,3 0 0,3-1 1,2 1-1,5-1 0,2 0 0,6 12-38,13 27 123,4-1-1,5-1 0,21 32-122,21 25 199,73 107-199,-63-131 23,5-5 0,6-3 0,31 22-23,-48-67 3,3-4-1,96 68-2,-43-43 11,109 61-11,-16-34 421,221 89-421,322 96 272,-380-179-229,377 80-43,-426-148-215,3-16 0,2-15 0,236-7 215,163-37 100,-472-2 120,-254 4-182,1170-18 1156,3-34-581,-851 21-437,241-65 277,-320 41 81,133-50-534,-160 23 480,128-66-480,-215 78 344,107-69-344,-157 74 145,-4-4 0,73-64-145,-76 47-37,-4-5-1,-4-4 1,-4-4 0,-5-3-1,56-93 38,-71 86-106,-5-2-1,-5-4 1,-5-2-1,-6-2 0,25-100 107,-38 100-23,-7-1 0,-4-1 1,-1-43 22,-14 74-10,-3-1 1,-5 0-1,-4 0 1,-14-80 9,4 89 7,-4 1 0,-4 0 0,-18-42-7,15 58-43,-3 2 0,-3 1 1,-2 2-1,-23-31 43,9 27-226,-3 2-1,-2 2 1,-3 3-1,-22-16 227,-43-30-1648,-101-62 1648,-63-19-704,-36-6 330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3A3AF8-6FE9-46EF-BB69-5A6AF100479C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6FD833-AAAE-4850-9221-39554D8FD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3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D833-AAAE-4850-9221-39554D8FDBC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74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D833-AAAE-4850-9221-39554D8FDBC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039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D833-AAAE-4850-9221-39554D8FDBC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86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rotWithShape="1">
          <a:gsLst>
            <a:gs pos="0">
              <a:schemeClr val="bg2">
                <a:tint val="94000"/>
                <a:satMod val="80000"/>
                <a:lumMod val="11000"/>
                <a:lumOff val="89000"/>
              </a:schemeClr>
            </a:gs>
            <a:gs pos="100000">
              <a:schemeClr val="bg2">
                <a:shade val="80000"/>
                <a:lumMod val="40000"/>
                <a:lumOff val="6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370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183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91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8000" y="1411557"/>
            <a:ext cx="11176000" cy="1988237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370149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581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700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913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74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523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033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219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63EFA5E-FA76-400D-B3DC-F0BA90E6D107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622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EFB"/>
            </a:gs>
            <a:gs pos="100000">
              <a:srgbClr val="E3E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20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my-function-app.azure.com/helloworld?name=Shonan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A549C-0134-4874-8871-E94A79E4D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Sebastian Burckhardt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AA9E1-5E8E-49B8-96E5-B6A68297D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180" y="1934744"/>
            <a:ext cx="9603275" cy="4274146"/>
          </a:xfrm>
        </p:spPr>
        <p:txBody>
          <a:bodyPr>
            <a:normAutofit/>
          </a:bodyPr>
          <a:lstStyle/>
          <a:p>
            <a:r>
              <a:rPr lang="en-US" sz="2400" dirty="0"/>
              <a:t>from Basel, Switzerland.</a:t>
            </a:r>
          </a:p>
          <a:p>
            <a:r>
              <a:rPr lang="en-US" sz="2400" dirty="0"/>
              <a:t>PhD from University of Pennsylvania (advised by Rajeev Alur, Milo Martin)</a:t>
            </a:r>
          </a:p>
          <a:p>
            <a:r>
              <a:rPr lang="en-US" sz="2400" dirty="0"/>
              <a:t>At Microsoft Research, Redmond, since 2007</a:t>
            </a:r>
          </a:p>
          <a:p>
            <a:pPr marL="0" indent="0">
              <a:buNone/>
            </a:pPr>
            <a:r>
              <a:rPr lang="en-US" sz="2400" dirty="0"/>
              <a:t>Interests: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</a:rPr>
              <a:t>Programming models for distributed/parallel/concurrent systems.</a:t>
            </a:r>
            <a:endParaRPr lang="en-US" sz="2400" dirty="0"/>
          </a:p>
          <a:p>
            <a:pPr lvl="1"/>
            <a:r>
              <a:rPr lang="en-US" sz="2200" dirty="0"/>
              <a:t>Eventual Consistency (e.g. specifications, CRDTs)</a:t>
            </a:r>
          </a:p>
          <a:p>
            <a:pPr lvl="1"/>
            <a:r>
              <a:rPr lang="en-US" sz="2200" dirty="0">
                <a:solidFill>
                  <a:schemeClr val="accent1"/>
                </a:solidFill>
              </a:rPr>
              <a:t>Elastic services</a:t>
            </a:r>
            <a:r>
              <a:rPr lang="en-US" sz="2200" dirty="0"/>
              <a:t>, actor systems (e.g. Orleans)</a:t>
            </a:r>
          </a:p>
          <a:p>
            <a:pPr lvl="1"/>
            <a:r>
              <a:rPr lang="en-US" sz="2200" dirty="0">
                <a:solidFill>
                  <a:srgbClr val="FF0000"/>
                </a:solidFill>
              </a:rPr>
              <a:t>Serverless programming models</a:t>
            </a:r>
          </a:p>
        </p:txBody>
      </p:sp>
      <p:pic>
        <p:nvPicPr>
          <p:cNvPr id="5" name="Picture 4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FB16D6BD-D69F-4D71-A063-277FEA50C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6493" y="220243"/>
            <a:ext cx="1714500" cy="1714500"/>
          </a:xfrm>
          <a:prstGeom prst="rect">
            <a:avLst/>
          </a:prstGeom>
        </p:spPr>
      </p:pic>
      <p:pic>
        <p:nvPicPr>
          <p:cNvPr id="7" name="Picture 6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5155ED3E-DD24-41D1-99AB-337CBDFA3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0313" y="3357276"/>
            <a:ext cx="2280211" cy="342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73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itle 104">
            <a:extLst>
              <a:ext uri="{FF2B5EF4-FFF2-40B4-BE49-F238E27FC236}">
                <a16:creationId xmlns:a16="http://schemas.microsoft.com/office/drawing/2014/main" id="{9046F344-2A83-4CBB-B4BF-04676DC0E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868" y="803737"/>
            <a:ext cx="10915432" cy="121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0000"/>
                </a:solidFill>
              </a:rPr>
              <a:t>this is not an “Either, or”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3EFCDE-B57D-426D-BB45-AD36B18EB396}"/>
              </a:ext>
            </a:extLst>
          </p:cNvPr>
          <p:cNvSpPr txBox="1"/>
          <p:nvPr/>
        </p:nvSpPr>
        <p:spPr>
          <a:xfrm>
            <a:off x="939800" y="1892300"/>
            <a:ext cx="9169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 Customers are buying at all levels of the abstraction stack.</a:t>
            </a:r>
          </a:p>
          <a:p>
            <a:endParaRPr lang="en-US" sz="2800" dirty="0"/>
          </a:p>
          <a:p>
            <a:r>
              <a:rPr lang="en-US" sz="2800" dirty="0"/>
              <a:t>- Good technology is useful no matter who runs it.</a:t>
            </a:r>
          </a:p>
        </p:txBody>
      </p:sp>
    </p:spTree>
    <p:extLst>
      <p:ext uri="{BB962C8B-B14F-4D97-AF65-F5344CB8AC3E}">
        <p14:creationId xmlns:p14="http://schemas.microsoft.com/office/powerpoint/2010/main" val="24348044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A13DF-7F98-43F7-96D5-8D17866CB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developers </a:t>
            </a:r>
            <a:r>
              <a:rPr lang="en-US" err="1"/>
              <a:t>choosE</a:t>
            </a:r>
            <a:endParaRPr lang="en-US"/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BBD4FE4F-76B9-4055-9D91-6384F48462D5}"/>
              </a:ext>
            </a:extLst>
          </p:cNvPr>
          <p:cNvSpPr/>
          <p:nvPr/>
        </p:nvSpPr>
        <p:spPr>
          <a:xfrm>
            <a:off x="982133" y="3160519"/>
            <a:ext cx="10227734" cy="609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9EE427-474F-4A83-9C41-250CCE88DD45}"/>
              </a:ext>
            </a:extLst>
          </p:cNvPr>
          <p:cNvSpPr txBox="1"/>
          <p:nvPr/>
        </p:nvSpPr>
        <p:spPr>
          <a:xfrm>
            <a:off x="8436441" y="2149086"/>
            <a:ext cx="31765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>
                <a:latin typeface="+mj-lt"/>
              </a:rPr>
              <a:t>Productivity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BC6126-17D6-4F83-9851-716C49943467}"/>
              </a:ext>
            </a:extLst>
          </p:cNvPr>
          <p:cNvSpPr txBox="1"/>
          <p:nvPr/>
        </p:nvSpPr>
        <p:spPr>
          <a:xfrm>
            <a:off x="475984" y="2149086"/>
            <a:ext cx="21763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>
                <a:latin typeface="+mj-lt"/>
              </a:rPr>
              <a:t>Control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304291-9757-4CA5-871A-2B9954A1518D}"/>
              </a:ext>
            </a:extLst>
          </p:cNvPr>
          <p:cNvSpPr txBox="1"/>
          <p:nvPr/>
        </p:nvSpPr>
        <p:spPr>
          <a:xfrm>
            <a:off x="8050901" y="4156702"/>
            <a:ext cx="3562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2060"/>
                </a:solidFill>
              </a:rPr>
              <a:t>Python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13A5E2-89F9-4C68-A45C-2CC350E4E502}"/>
              </a:ext>
            </a:extLst>
          </p:cNvPr>
          <p:cNvSpPr txBox="1"/>
          <p:nvPr/>
        </p:nvSpPr>
        <p:spPr>
          <a:xfrm>
            <a:off x="1451579" y="3868620"/>
            <a:ext cx="15597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2060"/>
                </a:solidFill>
              </a:rPr>
              <a:t>Assembly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1F6E2D-88DD-4A0F-A0F4-1AA17879203F}"/>
              </a:ext>
            </a:extLst>
          </p:cNvPr>
          <p:cNvSpPr txBox="1"/>
          <p:nvPr/>
        </p:nvSpPr>
        <p:spPr>
          <a:xfrm>
            <a:off x="5531660" y="3868620"/>
            <a:ext cx="13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2060"/>
                </a:solidFill>
              </a:rPr>
              <a:t>Java, C#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253CA1-8B41-44DB-B0D4-BD80047F6B77}"/>
              </a:ext>
            </a:extLst>
          </p:cNvPr>
          <p:cNvSpPr txBox="1"/>
          <p:nvPr/>
        </p:nvSpPr>
        <p:spPr>
          <a:xfrm>
            <a:off x="3894429" y="4479867"/>
            <a:ext cx="1265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2060"/>
                </a:solidFill>
              </a:rPr>
              <a:t>C, C++</a:t>
            </a:r>
          </a:p>
        </p:txBody>
      </p:sp>
    </p:spTree>
    <p:extLst>
      <p:ext uri="{BB962C8B-B14F-4D97-AF65-F5344CB8AC3E}">
        <p14:creationId xmlns:p14="http://schemas.microsoft.com/office/powerpoint/2010/main" val="340794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A13DF-7F98-43F7-96D5-8D17866CB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developers </a:t>
            </a:r>
            <a:r>
              <a:rPr lang="en-US" err="1"/>
              <a:t>choosE</a:t>
            </a:r>
            <a:endParaRPr lang="en-US"/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BBD4FE4F-76B9-4055-9D91-6384F48462D5}"/>
              </a:ext>
            </a:extLst>
          </p:cNvPr>
          <p:cNvSpPr/>
          <p:nvPr/>
        </p:nvSpPr>
        <p:spPr>
          <a:xfrm>
            <a:off x="982133" y="3160519"/>
            <a:ext cx="10227734" cy="609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9EE427-474F-4A83-9C41-250CCE88DD45}"/>
              </a:ext>
            </a:extLst>
          </p:cNvPr>
          <p:cNvSpPr txBox="1"/>
          <p:nvPr/>
        </p:nvSpPr>
        <p:spPr>
          <a:xfrm>
            <a:off x="8436441" y="2149086"/>
            <a:ext cx="31765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>
                <a:latin typeface="+mj-lt"/>
              </a:rPr>
              <a:t>Productivity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BC6126-17D6-4F83-9851-716C49943467}"/>
              </a:ext>
            </a:extLst>
          </p:cNvPr>
          <p:cNvSpPr txBox="1"/>
          <p:nvPr/>
        </p:nvSpPr>
        <p:spPr>
          <a:xfrm>
            <a:off x="475984" y="2149086"/>
            <a:ext cx="21763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>
                <a:latin typeface="+mj-lt"/>
              </a:rPr>
              <a:t>Control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304291-9757-4CA5-871A-2B9954A1518D}"/>
              </a:ext>
            </a:extLst>
          </p:cNvPr>
          <p:cNvSpPr txBox="1"/>
          <p:nvPr/>
        </p:nvSpPr>
        <p:spPr>
          <a:xfrm>
            <a:off x="8050902" y="4156703"/>
            <a:ext cx="44684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2060"/>
                </a:solidFill>
              </a:rPr>
              <a:t>Functions </a:t>
            </a:r>
            <a:br>
              <a:rPr lang="en-US" sz="2400">
                <a:solidFill>
                  <a:srgbClr val="002060"/>
                </a:solidFill>
              </a:rPr>
            </a:br>
            <a:r>
              <a:rPr lang="en-US" sz="2400">
                <a:solidFill>
                  <a:srgbClr val="002060"/>
                </a:solidFill>
              </a:rPr>
              <a:t>as a Service</a:t>
            </a:r>
          </a:p>
          <a:p>
            <a:r>
              <a:rPr lang="en-US" sz="2400"/>
              <a:t>e.g. </a:t>
            </a:r>
            <a:br>
              <a:rPr lang="en-US" sz="2400"/>
            </a:br>
            <a:r>
              <a:rPr lang="en-US" sz="2400"/>
              <a:t>AWS Lambda, Azure Functions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13A5E2-89F9-4C68-A45C-2CC350E4E502}"/>
              </a:ext>
            </a:extLst>
          </p:cNvPr>
          <p:cNvSpPr txBox="1"/>
          <p:nvPr/>
        </p:nvSpPr>
        <p:spPr>
          <a:xfrm>
            <a:off x="1451579" y="3868620"/>
            <a:ext cx="2228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2060"/>
                </a:solidFill>
              </a:rPr>
              <a:t>Infrastructure</a:t>
            </a:r>
            <a:br>
              <a:rPr lang="en-US" sz="2400">
                <a:solidFill>
                  <a:srgbClr val="002060"/>
                </a:solidFill>
              </a:rPr>
            </a:br>
            <a:r>
              <a:rPr lang="en-US" sz="2400">
                <a:solidFill>
                  <a:srgbClr val="002060"/>
                </a:solidFill>
              </a:rPr>
              <a:t>as a Service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1F6E2D-88DD-4A0F-A0F4-1AA17879203F}"/>
              </a:ext>
            </a:extLst>
          </p:cNvPr>
          <p:cNvSpPr txBox="1"/>
          <p:nvPr/>
        </p:nvSpPr>
        <p:spPr>
          <a:xfrm>
            <a:off x="5531660" y="3868620"/>
            <a:ext cx="16819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2060"/>
                </a:solidFill>
              </a:rPr>
              <a:t>Platform</a:t>
            </a:r>
            <a:br>
              <a:rPr lang="en-US" sz="2400">
                <a:solidFill>
                  <a:srgbClr val="002060"/>
                </a:solidFill>
              </a:rPr>
            </a:br>
            <a:r>
              <a:rPr lang="en-US" sz="2400">
                <a:solidFill>
                  <a:srgbClr val="002060"/>
                </a:solidFill>
              </a:rPr>
              <a:t>as a service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253CA1-8B41-44DB-B0D4-BD80047F6B77}"/>
              </a:ext>
            </a:extLst>
          </p:cNvPr>
          <p:cNvSpPr txBox="1"/>
          <p:nvPr/>
        </p:nvSpPr>
        <p:spPr>
          <a:xfrm>
            <a:off x="3461850" y="4569369"/>
            <a:ext cx="2111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2060"/>
                </a:solidFill>
              </a:rPr>
              <a:t>Containers</a:t>
            </a:r>
            <a:br>
              <a:rPr lang="en-US" sz="2400">
                <a:solidFill>
                  <a:srgbClr val="002060"/>
                </a:solidFill>
              </a:rPr>
            </a:br>
            <a:r>
              <a:rPr lang="en-US" sz="2400">
                <a:solidFill>
                  <a:srgbClr val="002060"/>
                </a:solidFill>
              </a:rPr>
              <a:t>as a service</a:t>
            </a:r>
          </a:p>
        </p:txBody>
      </p:sp>
    </p:spTree>
    <p:extLst>
      <p:ext uri="{BB962C8B-B14F-4D97-AF65-F5344CB8AC3E}">
        <p14:creationId xmlns:p14="http://schemas.microsoft.com/office/powerpoint/2010/main" val="166861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F927381-27CF-45AA-861B-52D58BD650A0}"/>
              </a:ext>
            </a:extLst>
          </p:cNvPr>
          <p:cNvSpPr/>
          <p:nvPr/>
        </p:nvSpPr>
        <p:spPr>
          <a:xfrm>
            <a:off x="7484533" y="112889"/>
            <a:ext cx="4594578" cy="5940592"/>
          </a:xfrm>
          <a:prstGeom prst="rect">
            <a:avLst/>
          </a:prstGeom>
          <a:solidFill>
            <a:srgbClr val="DFD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BA13DF-7F98-43F7-96D5-8D17866CB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developers </a:t>
            </a:r>
            <a:r>
              <a:rPr lang="en-US" err="1"/>
              <a:t>choosE</a:t>
            </a:r>
            <a:endParaRPr lang="en-US"/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BBD4FE4F-76B9-4055-9D91-6384F48462D5}"/>
              </a:ext>
            </a:extLst>
          </p:cNvPr>
          <p:cNvSpPr/>
          <p:nvPr/>
        </p:nvSpPr>
        <p:spPr>
          <a:xfrm>
            <a:off x="982133" y="3160519"/>
            <a:ext cx="10227734" cy="609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9EE427-474F-4A83-9C41-250CCE88DD45}"/>
              </a:ext>
            </a:extLst>
          </p:cNvPr>
          <p:cNvSpPr txBox="1"/>
          <p:nvPr/>
        </p:nvSpPr>
        <p:spPr>
          <a:xfrm>
            <a:off x="8436441" y="2149086"/>
            <a:ext cx="31765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>
                <a:latin typeface="+mj-lt"/>
              </a:rPr>
              <a:t>Productivity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BC6126-17D6-4F83-9851-716C49943467}"/>
              </a:ext>
            </a:extLst>
          </p:cNvPr>
          <p:cNvSpPr txBox="1"/>
          <p:nvPr/>
        </p:nvSpPr>
        <p:spPr>
          <a:xfrm>
            <a:off x="475984" y="2149086"/>
            <a:ext cx="21763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>
                <a:latin typeface="+mj-lt"/>
              </a:rPr>
              <a:t>Control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D00DDC-A5A7-4ECA-A7E9-8B9642919858}"/>
              </a:ext>
            </a:extLst>
          </p:cNvPr>
          <p:cNvSpPr txBox="1"/>
          <p:nvPr/>
        </p:nvSpPr>
        <p:spPr>
          <a:xfrm>
            <a:off x="7484533" y="342854"/>
            <a:ext cx="4594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SERVERLESS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C94A04-BC19-4EF0-9D58-0AEEF8D82898}"/>
              </a:ext>
            </a:extLst>
          </p:cNvPr>
          <p:cNvSpPr txBox="1"/>
          <p:nvPr/>
        </p:nvSpPr>
        <p:spPr>
          <a:xfrm>
            <a:off x="8050902" y="4156703"/>
            <a:ext cx="44684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2060"/>
                </a:solidFill>
              </a:rPr>
              <a:t>Functions </a:t>
            </a:r>
            <a:br>
              <a:rPr lang="en-US" sz="2400">
                <a:solidFill>
                  <a:srgbClr val="002060"/>
                </a:solidFill>
              </a:rPr>
            </a:br>
            <a:r>
              <a:rPr lang="en-US" sz="2400">
                <a:solidFill>
                  <a:srgbClr val="002060"/>
                </a:solidFill>
              </a:rPr>
              <a:t>as a Service</a:t>
            </a:r>
          </a:p>
          <a:p>
            <a:r>
              <a:rPr lang="en-US" sz="2400"/>
              <a:t>e.g. </a:t>
            </a:r>
            <a:br>
              <a:rPr lang="en-US" sz="2400"/>
            </a:br>
            <a:r>
              <a:rPr lang="en-US" sz="2400"/>
              <a:t>AWS Lambda, Azure Functions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CD5C39-9560-4BDE-9818-7DE20E1CC9E7}"/>
              </a:ext>
            </a:extLst>
          </p:cNvPr>
          <p:cNvSpPr txBox="1"/>
          <p:nvPr/>
        </p:nvSpPr>
        <p:spPr>
          <a:xfrm>
            <a:off x="1451579" y="3868620"/>
            <a:ext cx="2228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2060"/>
                </a:solidFill>
              </a:rPr>
              <a:t>Infrastructure</a:t>
            </a:r>
            <a:br>
              <a:rPr lang="en-US" sz="2400">
                <a:solidFill>
                  <a:srgbClr val="002060"/>
                </a:solidFill>
              </a:rPr>
            </a:br>
            <a:r>
              <a:rPr lang="en-US" sz="2400">
                <a:solidFill>
                  <a:srgbClr val="002060"/>
                </a:solidFill>
              </a:rPr>
              <a:t>as a Service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D0EA42-0CBE-4924-9C78-74B94903F3A5}"/>
              </a:ext>
            </a:extLst>
          </p:cNvPr>
          <p:cNvSpPr txBox="1"/>
          <p:nvPr/>
        </p:nvSpPr>
        <p:spPr>
          <a:xfrm>
            <a:off x="5531660" y="3868620"/>
            <a:ext cx="16819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2060"/>
                </a:solidFill>
              </a:rPr>
              <a:t>Platform</a:t>
            </a:r>
            <a:br>
              <a:rPr lang="en-US" sz="2400">
                <a:solidFill>
                  <a:srgbClr val="002060"/>
                </a:solidFill>
              </a:rPr>
            </a:br>
            <a:r>
              <a:rPr lang="en-US" sz="2400">
                <a:solidFill>
                  <a:srgbClr val="002060"/>
                </a:solidFill>
              </a:rPr>
              <a:t>as a service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0B82F3-1953-4232-92E1-9812E5B924D9}"/>
              </a:ext>
            </a:extLst>
          </p:cNvPr>
          <p:cNvSpPr txBox="1"/>
          <p:nvPr/>
        </p:nvSpPr>
        <p:spPr>
          <a:xfrm>
            <a:off x="3461850" y="4569369"/>
            <a:ext cx="2111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2060"/>
                </a:solidFill>
              </a:rPr>
              <a:t>Containers</a:t>
            </a:r>
            <a:br>
              <a:rPr lang="en-US" sz="2400">
                <a:solidFill>
                  <a:srgbClr val="002060"/>
                </a:solidFill>
              </a:rPr>
            </a:br>
            <a:r>
              <a:rPr lang="en-US" sz="2400">
                <a:solidFill>
                  <a:srgbClr val="002060"/>
                </a:solidFill>
              </a:rPr>
              <a:t>as a service</a:t>
            </a:r>
          </a:p>
        </p:txBody>
      </p:sp>
    </p:spTree>
    <p:extLst>
      <p:ext uri="{BB962C8B-B14F-4D97-AF65-F5344CB8AC3E}">
        <p14:creationId xmlns:p14="http://schemas.microsoft.com/office/powerpoint/2010/main" val="798152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6A5F4-20DC-4613-8885-6DD4A0F37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310513"/>
          </a:xfrm>
        </p:spPr>
        <p:txBody>
          <a:bodyPr>
            <a:normAutofit fontScale="90000"/>
          </a:bodyPr>
          <a:lstStyle/>
          <a:p>
            <a:r>
              <a:rPr lang="en-US"/>
              <a:t>Top-growing cloud services 2019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83EB31B-CF4E-49C2-B7CD-F0E7D46A0F9C}"/>
              </a:ext>
            </a:extLst>
          </p:cNvPr>
          <p:cNvGraphicFramePr>
            <a:graphicFrameLocks noGrp="1"/>
          </p:cNvGraphicFramePr>
          <p:nvPr/>
        </p:nvGraphicFramePr>
        <p:xfrm>
          <a:off x="352612" y="1709529"/>
          <a:ext cx="11486776" cy="3952021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317162">
                  <a:extLst>
                    <a:ext uri="{9D8B030D-6E8A-4147-A177-3AD203B41FA5}">
                      <a16:colId xmlns:a16="http://schemas.microsoft.com/office/drawing/2014/main" val="1087927487"/>
                    </a:ext>
                  </a:extLst>
                </a:gridCol>
                <a:gridCol w="5155096">
                  <a:extLst>
                    <a:ext uri="{9D8B030D-6E8A-4147-A177-3AD203B41FA5}">
                      <a16:colId xmlns:a16="http://schemas.microsoft.com/office/drawing/2014/main" val="3595627796"/>
                    </a:ext>
                  </a:extLst>
                </a:gridCol>
                <a:gridCol w="1722782">
                  <a:extLst>
                    <a:ext uri="{9D8B030D-6E8A-4147-A177-3AD203B41FA5}">
                      <a16:colId xmlns:a16="http://schemas.microsoft.com/office/drawing/2014/main" val="80827443"/>
                    </a:ext>
                  </a:extLst>
                </a:gridCol>
                <a:gridCol w="1616765">
                  <a:extLst>
                    <a:ext uri="{9D8B030D-6E8A-4147-A177-3AD203B41FA5}">
                      <a16:colId xmlns:a16="http://schemas.microsoft.com/office/drawing/2014/main" val="1059339827"/>
                    </a:ext>
                  </a:extLst>
                </a:gridCol>
                <a:gridCol w="1674971">
                  <a:extLst>
                    <a:ext uri="{9D8B030D-6E8A-4147-A177-3AD203B41FA5}">
                      <a16:colId xmlns:a16="http://schemas.microsoft.com/office/drawing/2014/main" val="4227529610"/>
                    </a:ext>
                  </a:extLst>
                </a:gridCol>
              </a:tblGrid>
              <a:tr h="49075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Place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749" marR="1574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Service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749" marR="1574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Growth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749" marR="1574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2018 Use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749" marR="1574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2019 Use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749" marR="15749" marT="0" marB="0"/>
                </a:tc>
                <a:extLst>
                  <a:ext uri="{0D108BD9-81ED-4DB2-BD59-A6C34878D82A}">
                    <a16:rowId xmlns:a16="http://schemas.microsoft.com/office/drawing/2014/main" val="1721175445"/>
                  </a:ext>
                </a:extLst>
              </a:tr>
              <a:tr h="49075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highlight>
                            <a:srgbClr val="FFFF00"/>
                          </a:highlight>
                        </a:rPr>
                        <a:t>#1 (tie)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749" marR="1574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highlight>
                            <a:srgbClr val="FFFF00"/>
                          </a:highlight>
                        </a:rPr>
                        <a:t>Serverless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749" marR="1574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highlight>
                            <a:srgbClr val="FFFF00"/>
                          </a:highlight>
                        </a:rPr>
                        <a:t>50%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749" marR="1574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24%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749" marR="1574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36%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749" marR="15749" marT="0" marB="0"/>
                </a:tc>
                <a:extLst>
                  <a:ext uri="{0D108BD9-81ED-4DB2-BD59-A6C34878D82A}">
                    <a16:rowId xmlns:a16="http://schemas.microsoft.com/office/drawing/2014/main" val="17052694"/>
                  </a:ext>
                </a:extLst>
              </a:tr>
              <a:tr h="49075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#1 (tie)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749" marR="1574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Stream Processing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749" marR="1574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50%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749" marR="1574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20%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749" marR="1574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30%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749" marR="15749" marT="0" marB="0"/>
                </a:tc>
                <a:extLst>
                  <a:ext uri="{0D108BD9-81ED-4DB2-BD59-A6C34878D82A}">
                    <a16:rowId xmlns:a16="http://schemas.microsoft.com/office/drawing/2014/main" val="2007285230"/>
                  </a:ext>
                </a:extLst>
              </a:tr>
              <a:tr h="49075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#3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749" marR="1574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Machine Learning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749" marR="1574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44%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749" marR="1574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18%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749" marR="1574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26%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749" marR="15749" marT="0" marB="0"/>
                </a:tc>
                <a:extLst>
                  <a:ext uri="{0D108BD9-81ED-4DB2-BD59-A6C34878D82A}">
                    <a16:rowId xmlns:a16="http://schemas.microsoft.com/office/drawing/2014/main" val="1225444338"/>
                  </a:ext>
                </a:extLst>
              </a:tr>
              <a:tr h="49075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#4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749" marR="1574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Container-as-a-Service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749" marR="1574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42%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749" marR="1574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26%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749" marR="1574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37%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749" marR="15749" marT="0" marB="0"/>
                </a:tc>
                <a:extLst>
                  <a:ext uri="{0D108BD9-81ED-4DB2-BD59-A6C34878D82A}">
                    <a16:rowId xmlns:a16="http://schemas.microsoft.com/office/drawing/2014/main" val="3110446448"/>
                  </a:ext>
                </a:extLst>
              </a:tr>
              <a:tr h="49075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#5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749" marR="1574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IoT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749" marR="1574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40%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749" marR="1574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15%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749" marR="1574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21%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749" marR="15749" marT="0" marB="0"/>
                </a:tc>
                <a:extLst>
                  <a:ext uri="{0D108BD9-81ED-4DB2-BD59-A6C34878D82A}">
                    <a16:rowId xmlns:a16="http://schemas.microsoft.com/office/drawing/2014/main" val="3493287500"/>
                  </a:ext>
                </a:extLst>
              </a:tr>
              <a:tr h="49075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#6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749" marR="1574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Data warehouse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749" marR="1574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38%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749" marR="1574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29%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749" marR="1574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40%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749" marR="15749" marT="0" marB="0"/>
                </a:tc>
                <a:extLst>
                  <a:ext uri="{0D108BD9-81ED-4DB2-BD59-A6C34878D82A}">
                    <a16:rowId xmlns:a16="http://schemas.microsoft.com/office/drawing/2014/main" val="1860179785"/>
                  </a:ext>
                </a:extLst>
              </a:tr>
              <a:tr h="51674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#7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749" marR="1574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Batch processing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749" marR="1574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38%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749" marR="1574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26%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749" marR="1574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36%</a:t>
                      </a:r>
                      <a:endParaRPr lang="en-US" sz="2800">
                        <a:effectLst/>
                      </a:endParaRPr>
                    </a:p>
                  </a:txBody>
                  <a:tcPr marL="15749" marR="15749" marT="0" marB="0"/>
                </a:tc>
                <a:extLst>
                  <a:ext uri="{0D108BD9-81ED-4DB2-BD59-A6C34878D82A}">
                    <a16:rowId xmlns:a16="http://schemas.microsoft.com/office/drawing/2014/main" val="1471245860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B6F6AC61-29CB-4C64-93A2-992424D86E52}"/>
              </a:ext>
            </a:extLst>
          </p:cNvPr>
          <p:cNvSpPr/>
          <p:nvPr/>
        </p:nvSpPr>
        <p:spPr>
          <a:xfrm>
            <a:off x="6954616" y="5704178"/>
            <a:ext cx="4987712" cy="3429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lnSpc>
                <a:spcPct val="107000"/>
              </a:lnSpc>
              <a:defRPr/>
            </a:pPr>
            <a:r>
              <a:rPr lang="en-US" sz="1600"/>
              <a:t>Source: Forbes, </a:t>
            </a:r>
            <a:r>
              <a:rPr lang="en-US" sz="1600" err="1"/>
              <a:t>RightScale</a:t>
            </a:r>
            <a:r>
              <a:rPr lang="en-US" sz="1600"/>
              <a:t> 2019 state of the cloud report </a:t>
            </a:r>
            <a:endParaRPr lang="en-US" sz="16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62216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B33E9-B355-4468-8024-555305631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Serverless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C4A8E-D541-410F-8EC1-A6CDEA13E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565" y="2092101"/>
            <a:ext cx="9603275" cy="1049235"/>
          </a:xfrm>
        </p:spPr>
        <p:txBody>
          <a:bodyPr>
            <a:noAutofit/>
          </a:bodyPr>
          <a:lstStyle/>
          <a:p>
            <a:r>
              <a:rPr lang="en-US" sz="2800"/>
              <a:t>Easy to deploy</a:t>
            </a:r>
          </a:p>
          <a:p>
            <a:r>
              <a:rPr lang="en-US" sz="2800"/>
              <a:t>Elastic scale</a:t>
            </a:r>
          </a:p>
          <a:p>
            <a:r>
              <a:rPr lang="en-US" sz="2800"/>
              <a:t>Load-based cost (e.g. pay per invocation)</a:t>
            </a:r>
          </a:p>
          <a:p>
            <a:r>
              <a:rPr lang="en-US" sz="2800"/>
              <a:t>Free language choice, easy REST interface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92B7FA-C07E-478A-9A40-0F2C93107166}"/>
              </a:ext>
            </a:extLst>
          </p:cNvPr>
          <p:cNvSpPr txBox="1"/>
          <p:nvPr/>
        </p:nvSpPr>
        <p:spPr>
          <a:xfrm>
            <a:off x="179194" y="2514325"/>
            <a:ext cx="3351880" cy="15696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/>
              <a:t>string </a:t>
            </a:r>
            <a:r>
              <a:rPr lang="en-US" sz="2400" err="1"/>
              <a:t>helloworld</a:t>
            </a:r>
            <a:r>
              <a:rPr lang="en-US" sz="2400"/>
              <a:t>()</a:t>
            </a:r>
          </a:p>
          <a:p>
            <a:r>
              <a:rPr lang="en-US" sz="2400"/>
              <a:t>{</a:t>
            </a:r>
          </a:p>
          <a:p>
            <a:r>
              <a:rPr lang="en-US" sz="2400"/>
              <a:t>    return “Hello,  World”;</a:t>
            </a:r>
          </a:p>
          <a:p>
            <a:r>
              <a:rPr lang="en-US" sz="2400"/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9B29FA-FF83-4561-B521-4F9931BCE78C}"/>
              </a:ext>
            </a:extLst>
          </p:cNvPr>
          <p:cNvSpPr/>
          <p:nvPr/>
        </p:nvSpPr>
        <p:spPr>
          <a:xfrm>
            <a:off x="179194" y="4846950"/>
            <a:ext cx="8777083" cy="10772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3200"/>
              <a:t> &gt; curl </a:t>
            </a:r>
            <a:r>
              <a:rPr lang="en-US" sz="3200">
                <a:hlinkClick r:id="rId2"/>
              </a:rPr>
              <a:t>http://my-function-app.azure.com/helloworld</a:t>
            </a:r>
            <a:endParaRPr lang="en-US" sz="3200"/>
          </a:p>
          <a:p>
            <a:r>
              <a:rPr lang="en-US" sz="3200"/>
              <a:t>Hello, World</a:t>
            </a:r>
          </a:p>
        </p:txBody>
      </p:sp>
    </p:spTree>
    <p:extLst>
      <p:ext uri="{BB962C8B-B14F-4D97-AF65-F5344CB8AC3E}">
        <p14:creationId xmlns:p14="http://schemas.microsoft.com/office/powerpoint/2010/main" val="2321726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D5852-591B-460F-BF07-45B38DDBA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CD254-4E55-4673-9A94-8632CB7EE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/>
              <a:t>Hello, World with Azure Functions</a:t>
            </a:r>
          </a:p>
        </p:txBody>
      </p:sp>
    </p:spTree>
    <p:extLst>
      <p:ext uri="{BB962C8B-B14F-4D97-AF65-F5344CB8AC3E}">
        <p14:creationId xmlns:p14="http://schemas.microsoft.com/office/powerpoint/2010/main" val="268613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C7B259-6A5C-43A1-9933-C20BC06F64EA}"/>
              </a:ext>
            </a:extLst>
          </p:cNvPr>
          <p:cNvSpPr/>
          <p:nvPr/>
        </p:nvSpPr>
        <p:spPr>
          <a:xfrm>
            <a:off x="2111022" y="2410627"/>
            <a:ext cx="541867" cy="5131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AB33E9-B355-4468-8024-555305631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Serverless Functions Are Not “</a:t>
            </a:r>
            <a:r>
              <a:rPr lang="en-US" err="1"/>
              <a:t>PuRe</a:t>
            </a:r>
            <a:r>
              <a:rPr lang="en-US"/>
              <a:t>”.</a:t>
            </a:r>
            <a:br>
              <a:rPr lang="en-US"/>
            </a:br>
            <a:r>
              <a:rPr lang="en-US">
                <a:solidFill>
                  <a:schemeClr val="accent1"/>
                </a:solidFill>
              </a:rPr>
              <a:t>they can call other services.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C4A8E-D541-410F-8EC1-A6CDEA13E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540" y="2410627"/>
            <a:ext cx="5341635" cy="34335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Functions can  </a:t>
            </a:r>
            <a:r>
              <a:rPr lang="en-US" sz="2400">
                <a:solidFill>
                  <a:srgbClr val="FFFF00"/>
                </a:solidFill>
              </a:rPr>
              <a:t>call  </a:t>
            </a:r>
            <a:r>
              <a:rPr lang="en-US" sz="2400"/>
              <a:t>external services:</a:t>
            </a:r>
          </a:p>
          <a:p>
            <a:pPr marL="0" indent="0">
              <a:buNone/>
            </a:pPr>
            <a:br>
              <a:rPr lang="en-US" sz="1400"/>
            </a:br>
            <a:r>
              <a:rPr lang="en-US" sz="2400">
                <a:solidFill>
                  <a:schemeClr val="accent1"/>
                </a:solidFill>
              </a:rPr>
              <a:t>key-value stores, queues, blob storage, pub-sub, databases, ... </a:t>
            </a:r>
          </a:p>
          <a:p>
            <a:pPr marL="0" indent="0">
              <a:buNone/>
            </a:pPr>
            <a:br>
              <a:rPr lang="en-US" sz="1400"/>
            </a:br>
            <a:r>
              <a:rPr lang="en-US" sz="2400"/>
              <a:t>= the “standard library” of cloud programming!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C0CA70-54A9-4E8A-8743-2560F52B7853}"/>
              </a:ext>
            </a:extLst>
          </p:cNvPr>
          <p:cNvSpPr txBox="1"/>
          <p:nvPr/>
        </p:nvSpPr>
        <p:spPr>
          <a:xfrm>
            <a:off x="5394645" y="2131005"/>
            <a:ext cx="5598598" cy="15696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/>
              <a:t>async void </a:t>
            </a:r>
            <a:r>
              <a:rPr lang="en-US" sz="2400" err="1"/>
              <a:t>delete_all</a:t>
            </a:r>
            <a:r>
              <a:rPr lang="en-US" sz="2400"/>
              <a:t>()</a:t>
            </a:r>
          </a:p>
          <a:p>
            <a:r>
              <a:rPr lang="en-US" sz="2400"/>
              <a:t>{</a:t>
            </a:r>
          </a:p>
          <a:p>
            <a:r>
              <a:rPr lang="en-US" sz="2400"/>
              <a:t>    await </a:t>
            </a:r>
            <a:r>
              <a:rPr lang="en-US" sz="2400" err="1">
                <a:solidFill>
                  <a:srgbClr val="FFFF00"/>
                </a:solidFill>
              </a:rPr>
              <a:t>cloudstorage.delete_file</a:t>
            </a:r>
            <a:r>
              <a:rPr lang="en-US" sz="2400"/>
              <a:t>(“*”);</a:t>
            </a:r>
          </a:p>
          <a:p>
            <a:r>
              <a:rPr lang="en-US" sz="2400"/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190D77-35C3-44BF-AEE0-87592EC3A9BE}"/>
              </a:ext>
            </a:extLst>
          </p:cNvPr>
          <p:cNvSpPr txBox="1"/>
          <p:nvPr/>
        </p:nvSpPr>
        <p:spPr>
          <a:xfrm>
            <a:off x="5394645" y="3745157"/>
            <a:ext cx="6704590" cy="23083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async void </a:t>
            </a:r>
            <a:r>
              <a:rPr lang="en-US" sz="2400" dirty="0" err="1"/>
              <a:t>counter_increment</a:t>
            </a:r>
            <a:r>
              <a:rPr lang="en-US" sz="2400" dirty="0"/>
              <a:t>()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 var current = await </a:t>
            </a:r>
            <a:r>
              <a:rPr lang="en-US" sz="2400" dirty="0" err="1">
                <a:solidFill>
                  <a:srgbClr val="FFFF00"/>
                </a:solidFill>
              </a:rPr>
              <a:t>cloudstorage.read</a:t>
            </a:r>
            <a:r>
              <a:rPr lang="en-US" sz="2400" dirty="0"/>
              <a:t>(“counter”);</a:t>
            </a:r>
          </a:p>
          <a:p>
            <a:r>
              <a:rPr lang="en-US" sz="2400" dirty="0"/>
              <a:t>    current = current + 1;</a:t>
            </a:r>
          </a:p>
          <a:p>
            <a:r>
              <a:rPr lang="en-US" sz="2400" dirty="0"/>
              <a:t>    await </a:t>
            </a:r>
            <a:r>
              <a:rPr lang="en-US" sz="2400" dirty="0" err="1">
                <a:solidFill>
                  <a:srgbClr val="FFFF00"/>
                </a:solidFill>
              </a:rPr>
              <a:t>cloudstorage.write</a:t>
            </a:r>
            <a:r>
              <a:rPr lang="en-US" sz="2400" dirty="0"/>
              <a:t>(“counter”);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8691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D834A-21F0-4439-AB83-739D979B9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67037"/>
            <a:ext cx="9603275" cy="1049235"/>
          </a:xfrm>
        </p:spPr>
        <p:txBody>
          <a:bodyPr/>
          <a:lstStyle/>
          <a:p>
            <a:r>
              <a:rPr lang="en-US" dirty="0"/>
              <a:t>Definition of “Serverless”?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2B411-E510-46D3-B964-FD2C046D0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111190"/>
            <a:ext cx="10179388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To most people, serverless just means</a:t>
            </a:r>
            <a:br>
              <a:rPr lang="en-US" sz="2400" dirty="0"/>
            </a:br>
            <a:r>
              <a:rPr lang="en-US" sz="2400" dirty="0"/>
              <a:t> </a:t>
            </a:r>
            <a:r>
              <a:rPr lang="en-US" sz="2400" dirty="0">
                <a:solidFill>
                  <a:srgbClr val="7030A0"/>
                </a:solidFill>
              </a:rPr>
              <a:t>“stateless functions with per-invocation billing”.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My preferred definition is broader:</a:t>
            </a:r>
          </a:p>
          <a:p>
            <a:pPr marL="0" indent="0">
              <a:buNone/>
            </a:pPr>
            <a:r>
              <a:rPr lang="en-US" sz="2800" i="1" dirty="0">
                <a:solidFill>
                  <a:srgbClr val="C00000"/>
                </a:solidFill>
              </a:rPr>
              <a:t>Serverless ≈ “the concept of a server is not visible in the application logic”</a:t>
            </a:r>
          </a:p>
        </p:txBody>
      </p:sp>
    </p:spTree>
    <p:extLst>
      <p:ext uri="{BB962C8B-B14F-4D97-AF65-F5344CB8AC3E}">
        <p14:creationId xmlns:p14="http://schemas.microsoft.com/office/powerpoint/2010/main" val="4139929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9CC16-87EC-4ED8-A450-00E64B179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“Serverless” is not just about compute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66EDB-091B-4175-876A-BFDEFBB96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775" y="4285622"/>
            <a:ext cx="11154078" cy="17678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Connected via </a:t>
            </a:r>
            <a:r>
              <a:rPr lang="en-US" sz="2400" i="1" dirty="0">
                <a:solidFill>
                  <a:srgbClr val="C00000"/>
                </a:solidFill>
              </a:rPr>
              <a:t>calls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and </a:t>
            </a:r>
            <a:r>
              <a:rPr lang="en-US" sz="2400" i="1" dirty="0">
                <a:solidFill>
                  <a:srgbClr val="C00000"/>
                </a:solidFill>
              </a:rPr>
              <a:t>triggers</a:t>
            </a:r>
            <a:r>
              <a:rPr lang="en-US" sz="2400" dirty="0"/>
              <a:t>:</a:t>
            </a:r>
          </a:p>
          <a:p>
            <a:r>
              <a:rPr lang="en-US" sz="2400" dirty="0"/>
              <a:t>Functions can call storage (e.g. update state, enqueue messages)</a:t>
            </a:r>
          </a:p>
          <a:p>
            <a:r>
              <a:rPr lang="en-US" sz="2400" dirty="0"/>
              <a:t>Storage can trigger functions (e.g. process queue messages, react to insertions)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F59491-F89B-48B7-A09D-1A0A1B61AACC}"/>
              </a:ext>
            </a:extLst>
          </p:cNvPr>
          <p:cNvSpPr txBox="1"/>
          <p:nvPr/>
        </p:nvSpPr>
        <p:spPr>
          <a:xfrm>
            <a:off x="641349" y="1682732"/>
            <a:ext cx="2371121" cy="954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Serverless Compute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2061FC-3E75-4528-88B7-580855F4C439}"/>
              </a:ext>
            </a:extLst>
          </p:cNvPr>
          <p:cNvSpPr txBox="1"/>
          <p:nvPr/>
        </p:nvSpPr>
        <p:spPr>
          <a:xfrm>
            <a:off x="4821048" y="1667343"/>
            <a:ext cx="2239660" cy="95410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Serverless Storage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5B072D-F2C6-4045-97F3-E2A33CF15A50}"/>
              </a:ext>
            </a:extLst>
          </p:cNvPr>
          <p:cNvSpPr txBox="1"/>
          <p:nvPr/>
        </p:nvSpPr>
        <p:spPr>
          <a:xfrm>
            <a:off x="8871404" y="1667343"/>
            <a:ext cx="2476500" cy="9541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Serverless Transport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0B8B16-70C1-44C3-A23C-68DBF25DA809}"/>
              </a:ext>
            </a:extLst>
          </p:cNvPr>
          <p:cNvSpPr txBox="1"/>
          <p:nvPr/>
        </p:nvSpPr>
        <p:spPr>
          <a:xfrm>
            <a:off x="539748" y="3058922"/>
            <a:ext cx="271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Stateless Functions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BDC39A-BFFB-4249-8154-0A03047628F9}"/>
              </a:ext>
            </a:extLst>
          </p:cNvPr>
          <p:cNvSpPr txBox="1"/>
          <p:nvPr/>
        </p:nvSpPr>
        <p:spPr>
          <a:xfrm>
            <a:off x="4894316" y="2971193"/>
            <a:ext cx="271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Table Storage</a:t>
            </a:r>
          </a:p>
          <a:p>
            <a:r>
              <a:rPr lang="en-US" sz="2400"/>
              <a:t>Blob Storage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FA2260-0024-417E-9D96-396F966BE3A8}"/>
              </a:ext>
            </a:extLst>
          </p:cNvPr>
          <p:cNvSpPr txBox="1"/>
          <p:nvPr/>
        </p:nvSpPr>
        <p:spPr>
          <a:xfrm>
            <a:off x="8871404" y="3058922"/>
            <a:ext cx="271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Queue Storage</a:t>
            </a:r>
          </a:p>
        </p:txBody>
      </p:sp>
    </p:spTree>
    <p:extLst>
      <p:ext uri="{BB962C8B-B14F-4D97-AF65-F5344CB8AC3E}">
        <p14:creationId xmlns:p14="http://schemas.microsoft.com/office/powerpoint/2010/main" val="2037762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6DF96-5331-4A6A-BDDC-2B1D4A2D38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Stateful abstractions for serverless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FC273BF-C536-46C3-8E59-334EA47299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Sebastian Burckhardt</a:t>
            </a:r>
          </a:p>
          <a:p>
            <a:r>
              <a:rPr lang="en-US" dirty="0"/>
              <a:t>Microsoft Research, Redmond</a:t>
            </a:r>
          </a:p>
        </p:txBody>
      </p:sp>
    </p:spTree>
    <p:extLst>
      <p:ext uri="{BB962C8B-B14F-4D97-AF65-F5344CB8AC3E}">
        <p14:creationId xmlns:p14="http://schemas.microsoft.com/office/powerpoint/2010/main" val="1431653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940195-771C-4142-8636-FFBD4A0F56ED}"/>
              </a:ext>
            </a:extLst>
          </p:cNvPr>
          <p:cNvSpPr txBox="1"/>
          <p:nvPr/>
        </p:nvSpPr>
        <p:spPr>
          <a:xfrm>
            <a:off x="1196623" y="1727200"/>
            <a:ext cx="96542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Stateless Functions are nice and popular,</a:t>
            </a:r>
            <a:endParaRPr lang="en-US" sz="4400" dirty="0">
              <a:solidFill>
                <a:schemeClr val="accent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9B072D-7EC0-4C0F-B8D0-4102321795FC}"/>
              </a:ext>
            </a:extLst>
          </p:cNvPr>
          <p:cNvSpPr/>
          <p:nvPr/>
        </p:nvSpPr>
        <p:spPr>
          <a:xfrm>
            <a:off x="4891290" y="2878442"/>
            <a:ext cx="130676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accent1"/>
                </a:solidFill>
              </a:rPr>
              <a:t>but...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5102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5147FA1-3BB2-46E3-A9A0-78397E2E60F2}"/>
              </a:ext>
            </a:extLst>
          </p:cNvPr>
          <p:cNvSpPr txBox="1">
            <a:spLocks/>
          </p:cNvSpPr>
          <p:nvPr/>
        </p:nvSpPr>
        <p:spPr>
          <a:xfrm>
            <a:off x="400050" y="504357"/>
            <a:ext cx="13487400" cy="48867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800"/>
              </a:spcBef>
              <a:buNone/>
            </a:pPr>
            <a:r>
              <a:rPr lang="en-US" b="1" dirty="0"/>
              <a:t>Problem</a:t>
            </a:r>
            <a:r>
              <a:rPr lang="en-US" dirty="0"/>
              <a:t>: </a:t>
            </a:r>
            <a:r>
              <a:rPr lang="en-US" dirty="0">
                <a:solidFill>
                  <a:srgbClr val="C00000"/>
                </a:solidFill>
              </a:rPr>
              <a:t>State &amp; synchronization in serverless functions is </a:t>
            </a:r>
            <a:r>
              <a:rPr lang="en-US" b="1" dirty="0">
                <a:solidFill>
                  <a:srgbClr val="C00000"/>
                </a:solidFill>
              </a:rPr>
              <a:t>too tricky</a:t>
            </a:r>
            <a:r>
              <a:rPr lang="en-US" dirty="0">
                <a:solidFill>
                  <a:srgbClr val="C00000"/>
                </a:solidFill>
              </a:rPr>
              <a:t>.</a:t>
            </a:r>
            <a:r>
              <a:rPr lang="en-US" dirty="0">
                <a:solidFill>
                  <a:srgbClr val="C00000"/>
                </a:solidFill>
                <a:cs typeface="Calibri"/>
              </a:rPr>
              <a:t>   </a:t>
            </a:r>
          </a:p>
          <a:p>
            <a:pPr marL="0" indent="0">
              <a:spcBef>
                <a:spcPts val="1800"/>
              </a:spcBef>
              <a:buNone/>
            </a:pPr>
            <a:endParaRPr lang="en-US" b="1" dirty="0"/>
          </a:p>
          <a:p>
            <a:pPr marL="0" indent="0">
              <a:spcBef>
                <a:spcPts val="1800"/>
              </a:spcBef>
              <a:buNone/>
            </a:pPr>
            <a:endParaRPr 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9B5942-D786-4A5A-972D-EA0C6A1CF2FB}"/>
              </a:ext>
            </a:extLst>
          </p:cNvPr>
          <p:cNvSpPr/>
          <p:nvPr/>
        </p:nvSpPr>
        <p:spPr>
          <a:xfrm>
            <a:off x="628650" y="1257831"/>
            <a:ext cx="12021889" cy="830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Lots of loading/saving of state from/to storage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Difficult to prevent races and conflicts between functions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CF13A6-D525-4627-9A72-6D19533B72B3}"/>
              </a:ext>
            </a:extLst>
          </p:cNvPr>
          <p:cNvSpPr txBox="1"/>
          <p:nvPr/>
        </p:nvSpPr>
        <p:spPr>
          <a:xfrm>
            <a:off x="628650" y="2906180"/>
            <a:ext cx="6704590" cy="23083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async void </a:t>
            </a:r>
            <a:r>
              <a:rPr lang="en-US" sz="2400" dirty="0" err="1"/>
              <a:t>counter_increment</a:t>
            </a:r>
            <a:r>
              <a:rPr lang="en-US" sz="2400" dirty="0"/>
              <a:t>()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 var current = await </a:t>
            </a:r>
            <a:r>
              <a:rPr lang="en-US" sz="2400" dirty="0" err="1">
                <a:solidFill>
                  <a:srgbClr val="FFFF00"/>
                </a:solidFill>
              </a:rPr>
              <a:t>cloudstorage.read</a:t>
            </a:r>
            <a:r>
              <a:rPr lang="en-US" sz="2400" dirty="0"/>
              <a:t>(“counter”);</a:t>
            </a:r>
          </a:p>
          <a:p>
            <a:r>
              <a:rPr lang="en-US" sz="2400" dirty="0"/>
              <a:t>    current = current + 1;</a:t>
            </a:r>
          </a:p>
          <a:p>
            <a:r>
              <a:rPr lang="en-US" sz="2400" dirty="0"/>
              <a:t>    await </a:t>
            </a:r>
            <a:r>
              <a:rPr lang="en-US" sz="2400" dirty="0" err="1">
                <a:solidFill>
                  <a:srgbClr val="FFFF00"/>
                </a:solidFill>
              </a:rPr>
              <a:t>cloudstorage.write</a:t>
            </a:r>
            <a:r>
              <a:rPr lang="en-US" sz="2400" dirty="0"/>
              <a:t>(“counter”);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EC8A25-9838-4FD6-AD3B-FA30B46E7231}"/>
              </a:ext>
            </a:extLst>
          </p:cNvPr>
          <p:cNvSpPr txBox="1"/>
          <p:nvPr/>
        </p:nvSpPr>
        <p:spPr>
          <a:xfrm>
            <a:off x="5487410" y="2333685"/>
            <a:ext cx="6704590" cy="45243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async void </a:t>
            </a:r>
            <a:r>
              <a:rPr lang="en-US" sz="2400" dirty="0" err="1"/>
              <a:t>counter_increment</a:t>
            </a:r>
            <a:r>
              <a:rPr lang="en-US" sz="2400" dirty="0"/>
              <a:t>()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 var current = await </a:t>
            </a:r>
            <a:r>
              <a:rPr lang="en-US" sz="2400" dirty="0" err="1">
                <a:solidFill>
                  <a:srgbClr val="FFFF00"/>
                </a:solidFill>
              </a:rPr>
              <a:t>cloudstorage.read</a:t>
            </a:r>
            <a:r>
              <a:rPr lang="en-US" sz="2400" dirty="0"/>
              <a:t>(“counter”);</a:t>
            </a:r>
          </a:p>
          <a:p>
            <a:r>
              <a:rPr lang="en-US" sz="2400" dirty="0"/>
              <a:t>    current = current + 1;</a:t>
            </a:r>
          </a:p>
          <a:p>
            <a:r>
              <a:rPr lang="en-US" sz="2400" dirty="0"/>
              <a:t>    try </a:t>
            </a:r>
          </a:p>
          <a:p>
            <a:r>
              <a:rPr lang="en-US" sz="2400" dirty="0"/>
              <a:t>    { </a:t>
            </a:r>
          </a:p>
          <a:p>
            <a:r>
              <a:rPr lang="en-US" sz="2400" dirty="0"/>
              <a:t>        await </a:t>
            </a:r>
            <a:r>
              <a:rPr lang="en-US" sz="2400" dirty="0" err="1">
                <a:solidFill>
                  <a:srgbClr val="FFFF00"/>
                </a:solidFill>
              </a:rPr>
              <a:t>cloudstorage.write</a:t>
            </a:r>
            <a:r>
              <a:rPr lang="en-US" sz="2400" dirty="0"/>
              <a:t>(“counter”); </a:t>
            </a:r>
          </a:p>
          <a:p>
            <a:r>
              <a:rPr lang="en-US" sz="2400" dirty="0"/>
              <a:t>    }</a:t>
            </a:r>
          </a:p>
          <a:p>
            <a:r>
              <a:rPr lang="en-US" sz="2400" dirty="0"/>
              <a:t>    catch(</a:t>
            </a:r>
            <a:r>
              <a:rPr lang="en-US" sz="2400" dirty="0" err="1"/>
              <a:t>ETagException</a:t>
            </a:r>
            <a:r>
              <a:rPr lang="en-US" sz="2400" dirty="0"/>
              <a:t>)</a:t>
            </a:r>
          </a:p>
          <a:p>
            <a:r>
              <a:rPr lang="en-US" sz="2400" dirty="0"/>
              <a:t>    {</a:t>
            </a:r>
          </a:p>
          <a:p>
            <a:r>
              <a:rPr lang="en-US" sz="2400" dirty="0"/>
              <a:t>        // Retry ? Back off ?</a:t>
            </a:r>
          </a:p>
          <a:p>
            <a:r>
              <a:rPr lang="en-US" sz="24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425706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6461F9-F82E-4EF2-B71B-4DA96746DB19}"/>
              </a:ext>
            </a:extLst>
          </p:cNvPr>
          <p:cNvSpPr/>
          <p:nvPr/>
        </p:nvSpPr>
        <p:spPr>
          <a:xfrm>
            <a:off x="1386161" y="2994660"/>
            <a:ext cx="8613997" cy="30333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100" dirty="0"/>
          </a:p>
          <a:p>
            <a:pPr algn="ctr"/>
            <a:r>
              <a:rPr lang="en-US" sz="2800" dirty="0"/>
              <a:t>Serverless </a:t>
            </a:r>
            <a:r>
              <a:rPr lang="en-US" sz="2800" dirty="0">
                <a:solidFill>
                  <a:srgbClr val="FFFF00"/>
                </a:solidFill>
              </a:rPr>
              <a:t>Orchestrations </a:t>
            </a:r>
          </a:p>
          <a:p>
            <a:pPr algn="ctr"/>
            <a:r>
              <a:rPr lang="en-US" sz="2800" dirty="0"/>
              <a:t>Serverless </a:t>
            </a:r>
            <a:r>
              <a:rPr lang="en-US" sz="2800" dirty="0">
                <a:solidFill>
                  <a:srgbClr val="FFFF00"/>
                </a:solidFill>
              </a:rPr>
              <a:t>Entities</a:t>
            </a:r>
          </a:p>
          <a:p>
            <a:pPr algn="ctr"/>
            <a:r>
              <a:rPr lang="en-US" sz="2800" dirty="0">
                <a:solidFill>
                  <a:srgbClr val="FFFF00"/>
                </a:solidFill>
              </a:rPr>
              <a:t>Critical Sections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5147FA1-3BB2-46E3-A9A0-78397E2E60F2}"/>
              </a:ext>
            </a:extLst>
          </p:cNvPr>
          <p:cNvSpPr txBox="1">
            <a:spLocks/>
          </p:cNvSpPr>
          <p:nvPr/>
        </p:nvSpPr>
        <p:spPr>
          <a:xfrm>
            <a:off x="400050" y="504357"/>
            <a:ext cx="13487400" cy="48867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800"/>
              </a:spcBef>
              <a:buNone/>
            </a:pPr>
            <a:r>
              <a:rPr lang="en-US" b="1" dirty="0"/>
              <a:t>Problem</a:t>
            </a:r>
            <a:r>
              <a:rPr lang="en-US" dirty="0"/>
              <a:t>: </a:t>
            </a:r>
            <a:r>
              <a:rPr lang="en-US" dirty="0">
                <a:solidFill>
                  <a:srgbClr val="C00000"/>
                </a:solidFill>
              </a:rPr>
              <a:t>State &amp; synchronization in serverless functions is </a:t>
            </a:r>
            <a:r>
              <a:rPr lang="en-US" b="1" dirty="0">
                <a:solidFill>
                  <a:srgbClr val="C00000"/>
                </a:solidFill>
              </a:rPr>
              <a:t>too tricky</a:t>
            </a:r>
            <a:r>
              <a:rPr lang="en-US" dirty="0">
                <a:solidFill>
                  <a:srgbClr val="C00000"/>
                </a:solidFill>
              </a:rPr>
              <a:t>.</a:t>
            </a:r>
            <a:r>
              <a:rPr lang="en-US" dirty="0">
                <a:solidFill>
                  <a:srgbClr val="C00000"/>
                </a:solidFill>
                <a:cs typeface="Calibri"/>
              </a:rPr>
              <a:t>   </a:t>
            </a:r>
          </a:p>
          <a:p>
            <a:pPr marL="0" indent="0">
              <a:spcBef>
                <a:spcPts val="1800"/>
              </a:spcBef>
              <a:buNone/>
            </a:pPr>
            <a:endParaRPr lang="en-US" b="1" dirty="0"/>
          </a:p>
          <a:p>
            <a:pPr marL="0" indent="0">
              <a:spcBef>
                <a:spcPts val="1800"/>
              </a:spcBef>
              <a:buNone/>
            </a:pPr>
            <a:endParaRPr lang="en-US" b="1" dirty="0"/>
          </a:p>
          <a:p>
            <a:pPr marL="0" indent="0">
              <a:spcBef>
                <a:spcPts val="1800"/>
              </a:spcBef>
              <a:buNone/>
            </a:pPr>
            <a:r>
              <a:rPr lang="en-US" b="1" dirty="0"/>
              <a:t>Solution</a:t>
            </a:r>
            <a:r>
              <a:rPr lang="en-US" dirty="0"/>
              <a:t>: </a:t>
            </a:r>
            <a:r>
              <a:rPr lang="en-US" dirty="0">
                <a:solidFill>
                  <a:srgbClr val="C00000"/>
                </a:solidFill>
              </a:rPr>
              <a:t>Add stateful abstractions to serverless programming model.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9B5942-D786-4A5A-972D-EA0C6A1CF2FB}"/>
              </a:ext>
            </a:extLst>
          </p:cNvPr>
          <p:cNvSpPr/>
          <p:nvPr/>
        </p:nvSpPr>
        <p:spPr>
          <a:xfrm>
            <a:off x="628650" y="1257831"/>
            <a:ext cx="12021889" cy="830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/>
              <a:t>Lots of loading/saving of state from/to storage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/>
              <a:t>Difficult to prevent races and conflicts between functions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C54E76-3906-469A-9282-F30A78035834}"/>
              </a:ext>
            </a:extLst>
          </p:cNvPr>
          <p:cNvSpPr txBox="1"/>
          <p:nvPr/>
        </p:nvSpPr>
        <p:spPr>
          <a:xfrm>
            <a:off x="1943851" y="4769174"/>
            <a:ext cx="2371121" cy="954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Serverless Compute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972878-F76D-47EA-94B8-491509CB0A27}"/>
              </a:ext>
            </a:extLst>
          </p:cNvPr>
          <p:cNvSpPr txBox="1"/>
          <p:nvPr/>
        </p:nvSpPr>
        <p:spPr>
          <a:xfrm>
            <a:off x="4547310" y="4775461"/>
            <a:ext cx="2239660" cy="95410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Serverless Storage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03A377-338B-430C-9934-00557C7DE6B9}"/>
              </a:ext>
            </a:extLst>
          </p:cNvPr>
          <p:cNvSpPr txBox="1"/>
          <p:nvPr/>
        </p:nvSpPr>
        <p:spPr>
          <a:xfrm>
            <a:off x="7019308" y="4769174"/>
            <a:ext cx="2476500" cy="9541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Serverless Transport</a:t>
            </a:r>
          </a:p>
        </p:txBody>
      </p:sp>
    </p:spTree>
    <p:extLst>
      <p:ext uri="{BB962C8B-B14F-4D97-AF65-F5344CB8AC3E}">
        <p14:creationId xmlns:p14="http://schemas.microsoft.com/office/powerpoint/2010/main" val="4263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65DF1D-67F4-4F2D-83A2-42FD4EA58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8" y="802298"/>
            <a:ext cx="9926621" cy="2541431"/>
          </a:xfrm>
        </p:spPr>
        <p:txBody>
          <a:bodyPr>
            <a:noAutofit/>
          </a:bodyPr>
          <a:lstStyle/>
          <a:p>
            <a:r>
              <a:rPr lang="en-US" sz="4000" b="1" cap="none"/>
              <a:t>Stateful Serverless Programming </a:t>
            </a:r>
            <a:br>
              <a:rPr lang="en-US" sz="4000" cap="none"/>
            </a:br>
            <a:r>
              <a:rPr lang="en-US" sz="4000" cap="none"/>
              <a:t>with Azure Durable Functions v2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75AC151-A468-4A61-9D16-5C46FC2B1A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>
            <a:normAutofit/>
          </a:bodyPr>
          <a:lstStyle/>
          <a:p>
            <a:r>
              <a:rPr lang="en-US" sz="1600" dirty="0">
                <a:ea typeface="Microsoft GothicNeo" panose="020B0503020000020004" pitchFamily="34" charset="-127"/>
                <a:cs typeface="Microsoft GothicNeo" panose="020B0503020000020004" pitchFamily="34" charset="-127"/>
              </a:rPr>
              <a:t>Sebastian Burckhardt (MSR), Chris Gillum (Azure) &amp; Durable Functions Team</a:t>
            </a:r>
          </a:p>
        </p:txBody>
      </p:sp>
    </p:spTree>
    <p:extLst>
      <p:ext uri="{BB962C8B-B14F-4D97-AF65-F5344CB8AC3E}">
        <p14:creationId xmlns:p14="http://schemas.microsoft.com/office/powerpoint/2010/main" val="526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ACBF9-6815-41A8-9075-C33C9C528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845" y="409409"/>
            <a:ext cx="9603275" cy="1049235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summary: </a:t>
            </a:r>
            <a:br>
              <a:rPr lang="en-US" dirty="0"/>
            </a:br>
            <a:r>
              <a:rPr lang="en-US" dirty="0">
                <a:solidFill>
                  <a:schemeClr val="accent1"/>
                </a:solidFill>
              </a:rPr>
              <a:t>pain points</a:t>
            </a:r>
            <a:r>
              <a:rPr lang="en-US" dirty="0"/>
              <a:t> with stateless functions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6CF7D-C046-4576-8B4E-D60EE2F0F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276" y="2360288"/>
            <a:ext cx="10621151" cy="3450613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accent1"/>
                </a:solidFill>
              </a:rPr>
              <a:t>Sychronization</a:t>
            </a:r>
            <a:br>
              <a:rPr lang="en-US" sz="2400" dirty="0"/>
            </a:br>
            <a:r>
              <a:rPr lang="en-US" sz="2400" dirty="0"/>
              <a:t>functions can interleave and race, synchronization via storage is challenging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Partial execution</a:t>
            </a:r>
            <a:br>
              <a:rPr lang="en-US" sz="2400" dirty="0"/>
            </a:br>
            <a:r>
              <a:rPr lang="en-US" sz="2400" dirty="0"/>
              <a:t>hosts can fail in the middle of a function, leaving behind inconsistent state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Cost/Performance</a:t>
            </a:r>
            <a:br>
              <a:rPr lang="en-US" sz="2400" dirty="0"/>
            </a:br>
            <a:r>
              <a:rPr lang="en-US" sz="2400" dirty="0"/>
              <a:t>Double billing, excessive data movement</a:t>
            </a:r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2230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C38D7B95-FBDA-4FC6-9B34-1E06C6C69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151" y="884230"/>
            <a:ext cx="9603275" cy="1049235"/>
          </a:xfrm>
        </p:spPr>
        <p:txBody>
          <a:bodyPr>
            <a:normAutofit/>
          </a:bodyPr>
          <a:lstStyle/>
          <a:p>
            <a:r>
              <a:rPr lang="en-US" sz="4000"/>
              <a:t>2 new types of stateful functions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38DA82-E0F6-41DE-904B-34D670F320A4}"/>
              </a:ext>
            </a:extLst>
          </p:cNvPr>
          <p:cNvSpPr/>
          <p:nvPr/>
        </p:nvSpPr>
        <p:spPr>
          <a:xfrm>
            <a:off x="60370" y="3151293"/>
            <a:ext cx="2226365" cy="17707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Stateless Functions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69225A-CE3C-4F61-8719-6C96288796F7}"/>
              </a:ext>
            </a:extLst>
          </p:cNvPr>
          <p:cNvSpPr/>
          <p:nvPr/>
        </p:nvSpPr>
        <p:spPr>
          <a:xfrm>
            <a:off x="3902641" y="2132482"/>
            <a:ext cx="3356114" cy="171770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Orchestrations</a:t>
            </a:r>
            <a:endParaRPr lang="en-US" sz="2400" dirty="0"/>
          </a:p>
          <a:p>
            <a:pPr algn="ctr"/>
            <a:r>
              <a:rPr lang="en-US" sz="2400" dirty="0"/>
              <a:t>(≈ Workflows)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AFD6A8-0759-44B3-B458-EE4116FA2C15}"/>
              </a:ext>
            </a:extLst>
          </p:cNvPr>
          <p:cNvSpPr/>
          <p:nvPr/>
        </p:nvSpPr>
        <p:spPr>
          <a:xfrm>
            <a:off x="3902641" y="4050746"/>
            <a:ext cx="3356114" cy="1717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FFFF00"/>
                </a:solidFill>
              </a:rPr>
              <a:t>Entities</a:t>
            </a:r>
          </a:p>
          <a:p>
            <a:pPr algn="ctr"/>
            <a:r>
              <a:rPr lang="en-US" sz="2400">
                <a:solidFill>
                  <a:schemeClr val="bg1"/>
                </a:solidFill>
              </a:rPr>
              <a:t>(</a:t>
            </a:r>
            <a:r>
              <a:rPr lang="en-US" sz="2400"/>
              <a:t>≈ </a:t>
            </a:r>
            <a:r>
              <a:rPr lang="en-US" sz="2400">
                <a:solidFill>
                  <a:schemeClr val="bg1"/>
                </a:solidFill>
              </a:rPr>
              <a:t>Actors)</a:t>
            </a:r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C7100B66-D628-4663-8A4F-1A1D0A024210}"/>
              </a:ext>
            </a:extLst>
          </p:cNvPr>
          <p:cNvSpPr/>
          <p:nvPr/>
        </p:nvSpPr>
        <p:spPr>
          <a:xfrm>
            <a:off x="2736449" y="2635840"/>
            <a:ext cx="821634" cy="871330"/>
          </a:xfrm>
          <a:prstGeom prst="plus">
            <a:avLst>
              <a:gd name="adj" fmla="val 3790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CBD994AD-2EF9-4577-A179-983AAB9E5A4D}"/>
              </a:ext>
            </a:extLst>
          </p:cNvPr>
          <p:cNvSpPr/>
          <p:nvPr/>
        </p:nvSpPr>
        <p:spPr>
          <a:xfrm>
            <a:off x="2736449" y="4473934"/>
            <a:ext cx="821634" cy="871330"/>
          </a:xfrm>
          <a:prstGeom prst="plus">
            <a:avLst>
              <a:gd name="adj" fmla="val 3790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866BBA-67E0-4725-810E-B30061F8724F}"/>
              </a:ext>
            </a:extLst>
          </p:cNvPr>
          <p:cNvSpPr txBox="1"/>
          <p:nvPr/>
        </p:nvSpPr>
        <p:spPr>
          <a:xfrm>
            <a:off x="7777493" y="2306841"/>
            <a:ext cx="40151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provide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FF0000"/>
                </a:solidFill>
              </a:rPr>
              <a:t>durable </a:t>
            </a:r>
            <a:r>
              <a:rPr lang="en-US" sz="2400" b="1" dirty="0">
                <a:solidFill>
                  <a:srgbClr val="FF0000"/>
                </a:solidFill>
              </a:rPr>
              <a:t>execution</a:t>
            </a:r>
            <a:r>
              <a:rPr lang="en-US" sz="2400" dirty="0">
                <a:solidFill>
                  <a:srgbClr val="FF0000"/>
                </a:solidFill>
              </a:rPr>
              <a:t> state 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critical sections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ED9883-4B2B-4D1A-B2C8-6CFEAE97FE1D}"/>
              </a:ext>
            </a:extLst>
          </p:cNvPr>
          <p:cNvSpPr txBox="1"/>
          <p:nvPr/>
        </p:nvSpPr>
        <p:spPr>
          <a:xfrm>
            <a:off x="7777494" y="4137180"/>
            <a:ext cx="4414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provide</a:t>
            </a:r>
          </a:p>
          <a:p>
            <a:pPr marL="342900" indent="-342900">
              <a:buFontTx/>
              <a:buChar char="-"/>
            </a:pPr>
            <a:r>
              <a:rPr lang="en-US" sz="2400">
                <a:solidFill>
                  <a:srgbClr val="FF0000"/>
                </a:solidFill>
              </a:rPr>
              <a:t>durable </a:t>
            </a:r>
            <a:r>
              <a:rPr lang="en-US" sz="2400" b="1">
                <a:solidFill>
                  <a:srgbClr val="FF0000"/>
                </a:solidFill>
              </a:rPr>
              <a:t>application</a:t>
            </a:r>
            <a:r>
              <a:rPr lang="en-US" sz="2400">
                <a:solidFill>
                  <a:srgbClr val="FF0000"/>
                </a:solidFill>
              </a:rPr>
              <a:t> state</a:t>
            </a:r>
          </a:p>
          <a:p>
            <a:pPr marL="342900" indent="-342900">
              <a:buFontTx/>
              <a:buChar char="-"/>
            </a:pPr>
            <a:r>
              <a:rPr lang="en-US" sz="2400"/>
              <a:t>operation sequencing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E603AAE-7AC2-4768-9EFC-C8F27CBFBF86}"/>
                  </a:ext>
                </a:extLst>
              </p14:cNvPr>
              <p14:cNvContentPartPr/>
              <p14:nvPr/>
            </p14:nvContentPartPr>
            <p14:xfrm>
              <a:off x="3620678" y="1931924"/>
              <a:ext cx="3920040" cy="1848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E603AAE-7AC2-4768-9EFC-C8F27CBFBF8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6678" y="1823924"/>
                <a:ext cx="4027680" cy="206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6303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F059B-B3E2-414F-9768-F04A6D035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/>
              <a:t>orchestrations</a:t>
            </a:r>
            <a:br>
              <a:rPr lang="en-US"/>
            </a:br>
            <a:r>
              <a:rPr lang="en-US"/>
              <a:t>= </a:t>
            </a:r>
            <a:r>
              <a:rPr lang="en-US">
                <a:solidFill>
                  <a:srgbClr val="FF0000"/>
                </a:solidFill>
              </a:rPr>
              <a:t>durable execution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950EB-69B4-4189-B2C5-94ACB2067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409117" cy="4358564"/>
          </a:xfrm>
        </p:spPr>
        <p:txBody>
          <a:bodyPr>
            <a:normAutofit/>
          </a:bodyPr>
          <a:lstStyle/>
          <a:p>
            <a:r>
              <a:rPr lang="en-US" sz="2400"/>
              <a:t>Reliably execute some combination of functions.</a:t>
            </a:r>
          </a:p>
          <a:p>
            <a:pPr lvl="1"/>
            <a:r>
              <a:rPr lang="en-US" sz="2200"/>
              <a:t>e.g. a simple sequence of functions, or multiple parallel function calls</a:t>
            </a:r>
          </a:p>
          <a:p>
            <a:r>
              <a:rPr lang="en-US" sz="2400"/>
              <a:t>Advantages:</a:t>
            </a:r>
          </a:p>
          <a:p>
            <a:pPr lvl="1"/>
            <a:r>
              <a:rPr lang="en-US" sz="2200"/>
              <a:t>Solves the </a:t>
            </a:r>
            <a:r>
              <a:rPr lang="en-US" sz="2200">
                <a:solidFill>
                  <a:schemeClr val="accent1"/>
                </a:solidFill>
              </a:rPr>
              <a:t>partial execution </a:t>
            </a:r>
            <a:r>
              <a:rPr lang="en-US" sz="2200"/>
              <a:t>problem</a:t>
            </a:r>
            <a:br>
              <a:rPr lang="en-US" sz="2200"/>
            </a:br>
            <a:r>
              <a:rPr lang="en-US" sz="2200">
                <a:solidFill>
                  <a:schemeClr val="bg1">
                    <a:lumMod val="65000"/>
                  </a:schemeClr>
                </a:solidFill>
              </a:rPr>
              <a:t>Automatically recover from last position in workflow.</a:t>
            </a:r>
          </a:p>
          <a:p>
            <a:pPr lvl="1"/>
            <a:r>
              <a:rPr lang="en-US" sz="2200"/>
              <a:t>Solves the </a:t>
            </a:r>
            <a:r>
              <a:rPr lang="en-US" sz="2200">
                <a:solidFill>
                  <a:schemeClr val="accent1"/>
                </a:solidFill>
              </a:rPr>
              <a:t>double billing </a:t>
            </a:r>
            <a:r>
              <a:rPr lang="en-US" sz="2200"/>
              <a:t>problem</a:t>
            </a:r>
            <a:br>
              <a:rPr lang="en-US" sz="2200"/>
            </a:br>
            <a:r>
              <a:rPr lang="en-US" sz="2200">
                <a:solidFill>
                  <a:schemeClr val="bg1">
                    <a:lumMod val="65000"/>
                  </a:schemeClr>
                </a:solidFill>
              </a:rPr>
              <a:t>Can persist execution state in storage - don’t get charged while waiting</a:t>
            </a:r>
          </a:p>
          <a:p>
            <a:pPr lvl="1"/>
            <a:endParaRPr lang="en-US" sz="2000"/>
          </a:p>
          <a:p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26627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F059B-B3E2-414F-9768-F04A6D035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950EB-69B4-4189-B2C5-94ACB2067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358564"/>
          </a:xfrm>
        </p:spPr>
        <p:txBody>
          <a:bodyPr/>
          <a:lstStyle/>
          <a:p>
            <a:r>
              <a:rPr lang="en-US" sz="2800"/>
              <a:t>Upload file, then add to index</a:t>
            </a:r>
          </a:p>
          <a:p>
            <a:endParaRPr lang="en-US" sz="2800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522D38-8AF9-4460-8FA9-7CF706F55EC2}"/>
              </a:ext>
            </a:extLst>
          </p:cNvPr>
          <p:cNvSpPr txBox="1"/>
          <p:nvPr/>
        </p:nvSpPr>
        <p:spPr>
          <a:xfrm>
            <a:off x="178462" y="3154002"/>
            <a:ext cx="5716215" cy="230832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void </a:t>
            </a:r>
            <a:r>
              <a:rPr lang="en-US" sz="2400" err="1">
                <a:solidFill>
                  <a:schemeClr val="bg1"/>
                </a:solidFill>
              </a:rPr>
              <a:t>upload_image</a:t>
            </a:r>
            <a:r>
              <a:rPr lang="en-US" sz="2400">
                <a:solidFill>
                  <a:schemeClr val="bg1"/>
                </a:solidFill>
              </a:rPr>
              <a:t>(string name, byte[] data)</a:t>
            </a:r>
          </a:p>
          <a:p>
            <a:r>
              <a:rPr lang="en-US" sz="2400">
                <a:solidFill>
                  <a:schemeClr val="bg1"/>
                </a:solidFill>
              </a:rPr>
              <a:t>{</a:t>
            </a:r>
          </a:p>
          <a:p>
            <a:r>
              <a:rPr lang="en-US" sz="2400">
                <a:solidFill>
                  <a:schemeClr val="bg1"/>
                </a:solidFill>
              </a:rPr>
              <a:t>    await </a:t>
            </a:r>
            <a:r>
              <a:rPr lang="en-US" sz="2400" err="1">
                <a:solidFill>
                  <a:srgbClr val="FFFF00"/>
                </a:solidFill>
              </a:rPr>
              <a:t>addtoblobstorage</a:t>
            </a:r>
            <a:r>
              <a:rPr lang="en-US" sz="2400">
                <a:solidFill>
                  <a:schemeClr val="bg1"/>
                </a:solidFill>
              </a:rPr>
              <a:t>(name, data);</a:t>
            </a:r>
          </a:p>
          <a:p>
            <a:endParaRPr lang="en-US" sz="2400">
              <a:solidFill>
                <a:schemeClr val="bg1"/>
              </a:solidFill>
            </a:endParaRPr>
          </a:p>
          <a:p>
            <a:r>
              <a:rPr lang="en-US" sz="2400">
                <a:solidFill>
                  <a:schemeClr val="bg1"/>
                </a:solidFill>
              </a:rPr>
              <a:t>    await </a:t>
            </a:r>
            <a:r>
              <a:rPr lang="en-US" sz="2400" err="1">
                <a:solidFill>
                  <a:srgbClr val="FFFF00"/>
                </a:solidFill>
              </a:rPr>
              <a:t>addtoindex</a:t>
            </a:r>
            <a:r>
              <a:rPr lang="en-US" sz="2400">
                <a:solidFill>
                  <a:schemeClr val="bg1"/>
                </a:solidFill>
              </a:rPr>
              <a:t>(name);</a:t>
            </a:r>
          </a:p>
          <a:p>
            <a:r>
              <a:rPr lang="en-US" sz="240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AE71CA-C5E6-4A11-A3FE-35821A084C6B}"/>
              </a:ext>
            </a:extLst>
          </p:cNvPr>
          <p:cNvSpPr txBox="1"/>
          <p:nvPr/>
        </p:nvSpPr>
        <p:spPr>
          <a:xfrm>
            <a:off x="6096000" y="2738504"/>
            <a:ext cx="6096000" cy="15696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/>
              <a:t>void </a:t>
            </a:r>
            <a:r>
              <a:rPr lang="en-US" sz="2400" err="1"/>
              <a:t>addtoblobstorage</a:t>
            </a:r>
            <a:r>
              <a:rPr lang="en-US" sz="2400"/>
              <a:t>(string name, byte[] data)</a:t>
            </a:r>
          </a:p>
          <a:p>
            <a:r>
              <a:rPr lang="en-US" sz="2400"/>
              <a:t>{</a:t>
            </a:r>
          </a:p>
          <a:p>
            <a:r>
              <a:rPr lang="en-US" sz="2400"/>
              <a:t>    ...</a:t>
            </a:r>
          </a:p>
          <a:p>
            <a:r>
              <a:rPr lang="en-US" sz="240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669AD0-907D-40C2-ADB3-A33D54161705}"/>
              </a:ext>
            </a:extLst>
          </p:cNvPr>
          <p:cNvSpPr txBox="1"/>
          <p:nvPr/>
        </p:nvSpPr>
        <p:spPr>
          <a:xfrm>
            <a:off x="6096000" y="4489788"/>
            <a:ext cx="4757531" cy="15696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/>
              <a:t>void </a:t>
            </a:r>
            <a:r>
              <a:rPr lang="en-US" sz="2400" err="1"/>
              <a:t>addtoindex</a:t>
            </a:r>
            <a:r>
              <a:rPr lang="en-US" sz="2400"/>
              <a:t>(string name)</a:t>
            </a:r>
          </a:p>
          <a:p>
            <a:r>
              <a:rPr lang="en-US" sz="2400"/>
              <a:t>{</a:t>
            </a:r>
          </a:p>
          <a:p>
            <a:r>
              <a:rPr lang="en-US" sz="2400"/>
              <a:t>    ...</a:t>
            </a:r>
          </a:p>
          <a:p>
            <a:r>
              <a:rPr lang="en-US" sz="24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4521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F059B-B3E2-414F-9768-F04A6D035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950EB-69B4-4189-B2C5-94ACB2067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358564"/>
          </a:xfrm>
        </p:spPr>
        <p:txBody>
          <a:bodyPr/>
          <a:lstStyle/>
          <a:p>
            <a:r>
              <a:rPr lang="en-US" sz="2800"/>
              <a:t>Send many messages in parallel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522D38-8AF9-4460-8FA9-7CF706F55EC2}"/>
              </a:ext>
            </a:extLst>
          </p:cNvPr>
          <p:cNvSpPr txBox="1"/>
          <p:nvPr/>
        </p:nvSpPr>
        <p:spPr>
          <a:xfrm>
            <a:off x="192195" y="3053882"/>
            <a:ext cx="6061021" cy="267765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/>
              <a:t>void </a:t>
            </a:r>
            <a:r>
              <a:rPr lang="en-US" sz="2400" err="1"/>
              <a:t>send_text_to_all_friends</a:t>
            </a:r>
            <a:r>
              <a:rPr lang="en-US" sz="2400"/>
              <a:t>(string text)</a:t>
            </a:r>
          </a:p>
          <a:p>
            <a:r>
              <a:rPr lang="en-US" sz="2400"/>
              <a:t>{</a:t>
            </a:r>
          </a:p>
          <a:p>
            <a:r>
              <a:rPr lang="en-US" sz="2400"/>
              <a:t>    var friends = await </a:t>
            </a:r>
            <a:r>
              <a:rPr lang="en-US" sz="2400" err="1">
                <a:solidFill>
                  <a:srgbClr val="FFFF00"/>
                </a:solidFill>
              </a:rPr>
              <a:t>getFriends</a:t>
            </a:r>
            <a:r>
              <a:rPr lang="en-US" sz="2400"/>
              <a:t>();</a:t>
            </a:r>
          </a:p>
          <a:p>
            <a:endParaRPr lang="en-US" sz="2400"/>
          </a:p>
          <a:p>
            <a:r>
              <a:rPr lang="en-US" sz="2400"/>
              <a:t>    await </a:t>
            </a:r>
            <a:r>
              <a:rPr lang="en-US" sz="2400" err="1"/>
              <a:t>Task.WhenAll</a:t>
            </a:r>
            <a:r>
              <a:rPr lang="en-US" sz="2400"/>
              <a:t>(</a:t>
            </a:r>
          </a:p>
          <a:p>
            <a:r>
              <a:rPr lang="en-US" sz="2400"/>
              <a:t>	</a:t>
            </a:r>
            <a:r>
              <a:rPr lang="en-US" sz="2400" err="1"/>
              <a:t>friends.Select</a:t>
            </a:r>
            <a:r>
              <a:rPr lang="en-US" sz="2400"/>
              <a:t>(f =&gt; </a:t>
            </a:r>
            <a:r>
              <a:rPr lang="en-US" sz="2400">
                <a:solidFill>
                  <a:srgbClr val="FFFF00"/>
                </a:solidFill>
              </a:rPr>
              <a:t>send</a:t>
            </a:r>
            <a:r>
              <a:rPr lang="en-US" sz="2400"/>
              <a:t>(f, text)).</a:t>
            </a:r>
            <a:r>
              <a:rPr lang="en-US" sz="2400" err="1"/>
              <a:t>ToList</a:t>
            </a:r>
            <a:r>
              <a:rPr lang="en-US" sz="2400"/>
              <a:t>());    </a:t>
            </a:r>
          </a:p>
          <a:p>
            <a:r>
              <a:rPr lang="en-US" sz="240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AE71CA-C5E6-4A11-A3FE-35821A084C6B}"/>
              </a:ext>
            </a:extLst>
          </p:cNvPr>
          <p:cNvSpPr txBox="1"/>
          <p:nvPr/>
        </p:nvSpPr>
        <p:spPr>
          <a:xfrm>
            <a:off x="7010576" y="2269052"/>
            <a:ext cx="4757531" cy="15696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/>
              <a:t>list&lt;</a:t>
            </a:r>
            <a:r>
              <a:rPr lang="en-US" sz="2400" err="1"/>
              <a:t>userid</a:t>
            </a:r>
            <a:r>
              <a:rPr lang="en-US" sz="2400"/>
              <a:t>&gt; </a:t>
            </a:r>
            <a:r>
              <a:rPr lang="en-US" sz="2400" err="1"/>
              <a:t>getFriends</a:t>
            </a:r>
            <a:r>
              <a:rPr lang="en-US" sz="2400"/>
              <a:t>()</a:t>
            </a:r>
          </a:p>
          <a:p>
            <a:r>
              <a:rPr lang="en-US" sz="2400"/>
              <a:t>{</a:t>
            </a:r>
          </a:p>
          <a:p>
            <a:r>
              <a:rPr lang="en-US" sz="2400"/>
              <a:t>    ...</a:t>
            </a:r>
          </a:p>
          <a:p>
            <a:r>
              <a:rPr lang="en-US" sz="240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669AD0-907D-40C2-ADB3-A33D54161705}"/>
              </a:ext>
            </a:extLst>
          </p:cNvPr>
          <p:cNvSpPr txBox="1"/>
          <p:nvPr/>
        </p:nvSpPr>
        <p:spPr>
          <a:xfrm>
            <a:off x="7010575" y="4254010"/>
            <a:ext cx="4757531" cy="15696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/>
              <a:t>send(</a:t>
            </a:r>
            <a:r>
              <a:rPr lang="en-US" sz="2400" err="1"/>
              <a:t>userid</a:t>
            </a:r>
            <a:r>
              <a:rPr lang="en-US" sz="2400"/>
              <a:t> destination, string text)</a:t>
            </a:r>
          </a:p>
          <a:p>
            <a:r>
              <a:rPr lang="en-US" sz="2400"/>
              <a:t>{</a:t>
            </a:r>
          </a:p>
          <a:p>
            <a:r>
              <a:rPr lang="en-US" sz="2400"/>
              <a:t>    ...</a:t>
            </a:r>
          </a:p>
          <a:p>
            <a:r>
              <a:rPr lang="en-US" sz="24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49752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F059B-B3E2-414F-9768-F04A6D035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orchestrations: </a:t>
            </a:r>
            <a:br>
              <a:rPr lang="en-US"/>
            </a:b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what’s new about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950EB-69B4-4189-B2C5-94ACB2067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44307"/>
            <a:ext cx="10409117" cy="4358564"/>
          </a:xfrm>
        </p:spPr>
        <p:txBody>
          <a:bodyPr>
            <a:normAutofit/>
          </a:bodyPr>
          <a:lstStyle/>
          <a:p>
            <a:r>
              <a:rPr lang="en-US" sz="2400"/>
              <a:t>Do what was traditionally done with workflow “languages”</a:t>
            </a:r>
            <a:br>
              <a:rPr lang="en-US" sz="2400"/>
            </a:br>
            <a:r>
              <a:rPr lang="en-US" sz="2400"/>
              <a:t>(e.g. XML-based, or graphical designers)</a:t>
            </a:r>
          </a:p>
          <a:p>
            <a:r>
              <a:rPr lang="en-US" sz="2400"/>
              <a:t>But written in </a:t>
            </a:r>
            <a:r>
              <a:rPr lang="en-US" sz="2400">
                <a:solidFill>
                  <a:schemeClr val="accent1"/>
                </a:solidFill>
              </a:rPr>
              <a:t>standard async-await style code</a:t>
            </a:r>
            <a:r>
              <a:rPr lang="en-US" sz="2400"/>
              <a:t>.</a:t>
            </a:r>
            <a:endParaRPr lang="en-US" sz="2400" i="1"/>
          </a:p>
          <a:p>
            <a:r>
              <a:rPr lang="en-US" sz="2400"/>
              <a:t>Thus, we get to enjoy the </a:t>
            </a:r>
            <a:r>
              <a:rPr lang="en-US" sz="2400" i="1"/>
              <a:t>maturity of the host language:</a:t>
            </a:r>
          </a:p>
          <a:p>
            <a:pPr lvl="1"/>
            <a:r>
              <a:rPr lang="en-US" sz="2000" i="1"/>
              <a:t>all of the standard sequential control flow (conditionals, loops, switches, ...)</a:t>
            </a:r>
          </a:p>
          <a:p>
            <a:pPr lvl="1"/>
            <a:r>
              <a:rPr lang="en-US" sz="2000" i="1"/>
              <a:t>all of the task-based asynchronous control flow (await, </a:t>
            </a:r>
            <a:r>
              <a:rPr lang="en-US" sz="2000" i="1" err="1"/>
              <a:t>Task.WhenAll</a:t>
            </a:r>
            <a:r>
              <a:rPr lang="en-US" sz="2000" i="1"/>
              <a:t>, </a:t>
            </a:r>
            <a:r>
              <a:rPr lang="en-US" sz="2000" i="1" err="1"/>
              <a:t>Task.WhenAny</a:t>
            </a:r>
            <a:r>
              <a:rPr lang="en-US" sz="2000" i="1"/>
              <a:t>, ...)</a:t>
            </a:r>
          </a:p>
          <a:p>
            <a:pPr lvl="1"/>
            <a:r>
              <a:rPr lang="en-US" sz="2000" i="1"/>
              <a:t>all of the exception handling (try/catch/finally)</a:t>
            </a:r>
          </a:p>
          <a:p>
            <a:pPr lvl="1"/>
            <a:r>
              <a:rPr lang="en-US" sz="2000" i="1"/>
              <a:t>all of the existing tooling (IDE, debugger etc.)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944586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E756DF-6966-4F3C-B7EA-DCE0D502C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10380913" cy="104923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background</a:t>
            </a:r>
            <a:br>
              <a:rPr lang="en-US" dirty="0"/>
            </a:br>
            <a:r>
              <a:rPr lang="en-US" dirty="0"/>
              <a:t>how to build a scalable,  available cloud service?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D5044E-55A9-4143-9EE3-D273A01F2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291787"/>
            <a:ext cx="9603275" cy="3761694"/>
          </a:xfrm>
        </p:spPr>
        <p:txBody>
          <a:bodyPr>
            <a:normAutofit/>
          </a:bodyPr>
          <a:lstStyle/>
          <a:p>
            <a:r>
              <a:rPr lang="en-US" sz="2400" dirty="0"/>
              <a:t>From scalable, available components.</a:t>
            </a:r>
          </a:p>
          <a:p>
            <a:endParaRPr lang="en-US" sz="2400" dirty="0"/>
          </a:p>
          <a:p>
            <a:r>
              <a:rPr lang="en-US" sz="2400" dirty="0"/>
              <a:t>Keep the “hard stuff” out of the application logic</a:t>
            </a:r>
            <a:br>
              <a:rPr lang="en-US" sz="2400" dirty="0"/>
            </a:br>
            <a:r>
              <a:rPr lang="en-US" sz="2400" dirty="0"/>
              <a:t>(distributed protocols, failure detection, failure recovery,...)</a:t>
            </a:r>
          </a:p>
        </p:txBody>
      </p:sp>
    </p:spTree>
    <p:extLst>
      <p:ext uri="{BB962C8B-B14F-4D97-AF65-F5344CB8AC3E}">
        <p14:creationId xmlns:p14="http://schemas.microsoft.com/office/powerpoint/2010/main" val="119335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522D38-8AF9-4460-8FA9-7CF706F55EC2}"/>
              </a:ext>
            </a:extLst>
          </p:cNvPr>
          <p:cNvSpPr txBox="1"/>
          <p:nvPr/>
        </p:nvSpPr>
        <p:spPr>
          <a:xfrm>
            <a:off x="192195" y="3053882"/>
            <a:ext cx="6061021" cy="267765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/>
              <a:t>void </a:t>
            </a:r>
            <a:r>
              <a:rPr lang="en-US" sz="2400" err="1"/>
              <a:t>send_text_to_all_friends</a:t>
            </a:r>
            <a:r>
              <a:rPr lang="en-US" sz="2400"/>
              <a:t>(string text)</a:t>
            </a:r>
          </a:p>
          <a:p>
            <a:r>
              <a:rPr lang="en-US" sz="2400"/>
              <a:t>{</a:t>
            </a:r>
          </a:p>
          <a:p>
            <a:r>
              <a:rPr lang="en-US" sz="2400"/>
              <a:t>    var friends = await </a:t>
            </a:r>
            <a:r>
              <a:rPr lang="en-US" sz="2400" err="1">
                <a:solidFill>
                  <a:srgbClr val="FFFF00"/>
                </a:solidFill>
              </a:rPr>
              <a:t>getFriends</a:t>
            </a:r>
            <a:r>
              <a:rPr lang="en-US" sz="2400"/>
              <a:t>();</a:t>
            </a:r>
          </a:p>
          <a:p>
            <a:endParaRPr lang="en-US" sz="2400"/>
          </a:p>
          <a:p>
            <a:r>
              <a:rPr lang="en-US" sz="2400"/>
              <a:t>    await </a:t>
            </a:r>
            <a:r>
              <a:rPr lang="en-US" sz="2400" err="1"/>
              <a:t>Task.WhenAll</a:t>
            </a:r>
            <a:r>
              <a:rPr lang="en-US" sz="2400"/>
              <a:t>(</a:t>
            </a:r>
          </a:p>
          <a:p>
            <a:r>
              <a:rPr lang="en-US" sz="2400"/>
              <a:t>	</a:t>
            </a:r>
            <a:r>
              <a:rPr lang="en-US" sz="2400" err="1"/>
              <a:t>friends.Select</a:t>
            </a:r>
            <a:r>
              <a:rPr lang="en-US" sz="2400"/>
              <a:t>(f =&gt; </a:t>
            </a:r>
            <a:r>
              <a:rPr lang="en-US" sz="2400">
                <a:solidFill>
                  <a:srgbClr val="FFFF00"/>
                </a:solidFill>
              </a:rPr>
              <a:t>send</a:t>
            </a:r>
            <a:r>
              <a:rPr lang="en-US" sz="2400"/>
              <a:t>(f, text)).</a:t>
            </a:r>
            <a:r>
              <a:rPr lang="en-US" sz="2400" err="1"/>
              <a:t>ToList</a:t>
            </a:r>
            <a:r>
              <a:rPr lang="en-US" sz="2400"/>
              <a:t>());    </a:t>
            </a:r>
          </a:p>
          <a:p>
            <a:r>
              <a:rPr lang="en-US" sz="240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AE71CA-C5E6-4A11-A3FE-35821A084C6B}"/>
              </a:ext>
            </a:extLst>
          </p:cNvPr>
          <p:cNvSpPr txBox="1"/>
          <p:nvPr/>
        </p:nvSpPr>
        <p:spPr>
          <a:xfrm>
            <a:off x="7010574" y="2644170"/>
            <a:ext cx="4757531" cy="15696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/>
              <a:t>list&lt;</a:t>
            </a:r>
            <a:r>
              <a:rPr lang="en-US" sz="2400" err="1"/>
              <a:t>userid</a:t>
            </a:r>
            <a:r>
              <a:rPr lang="en-US" sz="2400"/>
              <a:t>&gt; </a:t>
            </a:r>
            <a:r>
              <a:rPr lang="en-US" sz="2400" err="1"/>
              <a:t>getFriends</a:t>
            </a:r>
            <a:r>
              <a:rPr lang="en-US" sz="2400"/>
              <a:t>()</a:t>
            </a:r>
          </a:p>
          <a:p>
            <a:r>
              <a:rPr lang="en-US" sz="2400"/>
              <a:t>{</a:t>
            </a:r>
          </a:p>
          <a:p>
            <a:r>
              <a:rPr lang="en-US" sz="2400"/>
              <a:t>    ...</a:t>
            </a:r>
          </a:p>
          <a:p>
            <a:r>
              <a:rPr lang="en-US" sz="240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669AD0-907D-40C2-ADB3-A33D54161705}"/>
              </a:ext>
            </a:extLst>
          </p:cNvPr>
          <p:cNvSpPr txBox="1"/>
          <p:nvPr/>
        </p:nvSpPr>
        <p:spPr>
          <a:xfrm>
            <a:off x="7010575" y="4254010"/>
            <a:ext cx="4757531" cy="15696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/>
              <a:t>send(</a:t>
            </a:r>
            <a:r>
              <a:rPr lang="en-US" sz="2400" err="1"/>
              <a:t>userid</a:t>
            </a:r>
            <a:r>
              <a:rPr lang="en-US" sz="2400"/>
              <a:t> destination, string text)</a:t>
            </a:r>
          </a:p>
          <a:p>
            <a:r>
              <a:rPr lang="en-US" sz="2400"/>
              <a:t>{</a:t>
            </a:r>
          </a:p>
          <a:p>
            <a:r>
              <a:rPr lang="en-US" sz="2400"/>
              <a:t>    ...</a:t>
            </a:r>
          </a:p>
          <a:p>
            <a:r>
              <a:rPr lang="en-US" sz="2400"/>
              <a:t>}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A4E02CF1-06BB-44C0-9179-2A0998226BCB}"/>
              </a:ext>
            </a:extLst>
          </p:cNvPr>
          <p:cNvSpPr/>
          <p:nvPr/>
        </p:nvSpPr>
        <p:spPr>
          <a:xfrm>
            <a:off x="192195" y="968477"/>
            <a:ext cx="740465" cy="21921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7A1DD0F2-C837-46C8-AC88-80FA79123C3B}"/>
              </a:ext>
            </a:extLst>
          </p:cNvPr>
          <p:cNvSpPr/>
          <p:nvPr/>
        </p:nvSpPr>
        <p:spPr>
          <a:xfrm>
            <a:off x="10447721" y="968477"/>
            <a:ext cx="740465" cy="21230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B6DC4A3D-DBCD-4240-AC38-98101DC7916E}"/>
              </a:ext>
            </a:extLst>
          </p:cNvPr>
          <p:cNvSpPr/>
          <p:nvPr/>
        </p:nvSpPr>
        <p:spPr>
          <a:xfrm>
            <a:off x="11006972" y="968478"/>
            <a:ext cx="740465" cy="39265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61DEB8-9C2B-49DB-BC8A-058E699C5CD1}"/>
              </a:ext>
            </a:extLst>
          </p:cNvPr>
          <p:cNvSpPr txBox="1"/>
          <p:nvPr/>
        </p:nvSpPr>
        <p:spPr>
          <a:xfrm>
            <a:off x="1083404" y="1306995"/>
            <a:ext cx="49198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Orchestrations</a:t>
            </a:r>
          </a:p>
          <a:p>
            <a:r>
              <a:rPr lang="en-US" dirty="0"/>
              <a:t>“coordinate activities”</a:t>
            </a:r>
          </a:p>
          <a:p>
            <a:pPr marL="285750" indent="-285750">
              <a:buFontTx/>
              <a:buChar char="-"/>
            </a:pPr>
            <a:r>
              <a:rPr lang="en-US" dirty="0"/>
              <a:t>Must be </a:t>
            </a:r>
            <a:r>
              <a:rPr lang="en-US" b="1" dirty="0"/>
              <a:t>deterministic</a:t>
            </a:r>
          </a:p>
          <a:p>
            <a:pPr marL="285750" indent="-285750">
              <a:buFontTx/>
              <a:buChar char="-"/>
            </a:pPr>
            <a:r>
              <a:rPr lang="en-US" dirty="0"/>
              <a:t>Executed in multiple billing activations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9B1C52-BBAA-4226-8304-55125AADD6FF}"/>
              </a:ext>
            </a:extLst>
          </p:cNvPr>
          <p:cNvSpPr txBox="1"/>
          <p:nvPr/>
        </p:nvSpPr>
        <p:spPr>
          <a:xfrm>
            <a:off x="7096904" y="968477"/>
            <a:ext cx="35926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Activities</a:t>
            </a:r>
          </a:p>
          <a:p>
            <a:r>
              <a:rPr lang="en-US" dirty="0"/>
              <a:t>“do the actual tasks”</a:t>
            </a:r>
          </a:p>
          <a:p>
            <a:pPr marL="285750" indent="-285750">
              <a:buFontTx/>
              <a:buChar char="-"/>
            </a:pPr>
            <a:r>
              <a:rPr lang="en-US" dirty="0"/>
              <a:t>Can be </a:t>
            </a:r>
            <a:r>
              <a:rPr lang="en-US" b="1" dirty="0"/>
              <a:t>nondeterministic</a:t>
            </a:r>
          </a:p>
          <a:p>
            <a:pPr marL="285750" indent="-285750">
              <a:buFontTx/>
              <a:buChar char="-"/>
            </a:pPr>
            <a:r>
              <a:rPr lang="en-US" dirty="0"/>
              <a:t>Must be idempotent</a:t>
            </a:r>
          </a:p>
          <a:p>
            <a:pPr marL="285750" indent="-285750">
              <a:buFontTx/>
              <a:buChar char="-"/>
            </a:pPr>
            <a:r>
              <a:rPr lang="en-US" dirty="0"/>
              <a:t>Executed in a single billing activation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AC682B4-8876-4034-B581-402092A0ABCD}"/>
              </a:ext>
            </a:extLst>
          </p:cNvPr>
          <p:cNvSpPr txBox="1">
            <a:spLocks/>
          </p:cNvSpPr>
          <p:nvPr/>
        </p:nvSpPr>
        <p:spPr>
          <a:xfrm>
            <a:off x="164577" y="95995"/>
            <a:ext cx="11990980" cy="10492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The trick: user separates</a:t>
            </a:r>
            <a:br>
              <a:rPr lang="en-US" dirty="0"/>
            </a:br>
            <a:r>
              <a:rPr lang="en-US" dirty="0"/>
              <a:t> </a:t>
            </a:r>
            <a:r>
              <a:rPr lang="en-US" i="1" dirty="0">
                <a:solidFill>
                  <a:srgbClr val="FF0000"/>
                </a:solidFill>
              </a:rPr>
              <a:t>deterministic coordination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from </a:t>
            </a:r>
            <a:r>
              <a:rPr lang="en-US" i="1" dirty="0">
                <a:solidFill>
                  <a:srgbClr val="FF0000"/>
                </a:solidFill>
              </a:rPr>
              <a:t>nondeterministic tasks</a:t>
            </a:r>
          </a:p>
        </p:txBody>
      </p:sp>
    </p:spTree>
    <p:extLst>
      <p:ext uri="{BB962C8B-B14F-4D97-AF65-F5344CB8AC3E}">
        <p14:creationId xmlns:p14="http://schemas.microsoft.com/office/powerpoint/2010/main" val="123698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F6AC3E-F6BC-4515-B59B-6E5AFC83669F}"/>
              </a:ext>
            </a:extLst>
          </p:cNvPr>
          <p:cNvSpPr/>
          <p:nvPr/>
        </p:nvSpPr>
        <p:spPr>
          <a:xfrm>
            <a:off x="209551" y="1143000"/>
            <a:ext cx="11334750" cy="4752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FunctionName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err="1">
                <a:solidFill>
                  <a:srgbClr val="A31515"/>
                </a:solidFill>
                <a:latin typeface="Consolas" panose="020B0609020204030204" pitchFamily="49" charset="0"/>
              </a:rPr>
              <a:t>SmsAuthenticationWorkflow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Task&lt;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&gt; Run([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OrchestrationTrigger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IDurableOrchestrationContext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context)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>
                <a:solidFill>
                  <a:srgbClr val="008000"/>
                </a:solidFill>
                <a:latin typeface="Consolas" panose="020B0609020204030204" pitchFamily="49" charset="0"/>
              </a:rPr>
              <a:t>// send an SMS to the user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challengeCode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context.CallActivityAsync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err="1">
                <a:solidFill>
                  <a:srgbClr val="A31515"/>
                </a:solidFill>
                <a:latin typeface="Consolas" panose="020B0609020204030204" pitchFamily="49" charset="0"/>
              </a:rPr>
              <a:t>SendSms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”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context.GetInput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&gt;());</a:t>
            </a:r>
          </a:p>
          <a:p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>
                <a:solidFill>
                  <a:srgbClr val="008000"/>
                </a:solidFill>
                <a:latin typeface="Consolas" panose="020B0609020204030204" pitchFamily="49" charset="0"/>
              </a:rPr>
              <a:t>// user has 90 seconds to respond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timeoutTask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context.CreateTimer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context.CurrentUtcDateTime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TimeSpan.FromSeconds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(90));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	Task&lt;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challengeResponseTask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context.WaitForExternalEvent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err="1">
                <a:solidFill>
                  <a:srgbClr val="A31515"/>
                </a:solidFill>
                <a:latin typeface="Consolas" panose="020B0609020204030204" pitchFamily="49" charset="0"/>
              </a:rPr>
              <a:t>SmsChallengeResponse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>
                <a:solidFill>
                  <a:srgbClr val="008000"/>
                </a:solidFill>
                <a:latin typeface="Consolas" panose="020B0609020204030204" pitchFamily="49" charset="0"/>
              </a:rPr>
              <a:t>// wait for the response or the timeout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Task winner =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Task.WhenAny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challengeResponseTask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timeoutTask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(winner == 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challengeResponseTask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    else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        return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63B5C60-1315-4A8C-9C43-016619B2D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1" y="93765"/>
            <a:ext cx="9603275" cy="1049235"/>
          </a:xfrm>
        </p:spPr>
        <p:txBody>
          <a:bodyPr/>
          <a:lstStyle/>
          <a:p>
            <a:r>
              <a:rPr lang="en-US"/>
              <a:t>C# Example Of an Orchestration</a:t>
            </a:r>
          </a:p>
        </p:txBody>
      </p:sp>
    </p:spTree>
    <p:extLst>
      <p:ext uri="{BB962C8B-B14F-4D97-AF65-F5344CB8AC3E}">
        <p14:creationId xmlns:p14="http://schemas.microsoft.com/office/powerpoint/2010/main" val="387619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F059B-B3E2-414F-9768-F04A6D035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Caveat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950EB-69B4-4189-B2C5-94ACB2067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569" y="2071268"/>
            <a:ext cx="11969431" cy="4358564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We require orchestration code to be deterministically </a:t>
            </a:r>
            <a:r>
              <a:rPr lang="en-US" sz="2400" dirty="0" err="1">
                <a:solidFill>
                  <a:srgbClr val="FF0000"/>
                </a:solidFill>
              </a:rPr>
              <a:t>replayable</a:t>
            </a:r>
            <a:r>
              <a:rPr lang="en-US" sz="2400" dirty="0">
                <a:solidFill>
                  <a:srgbClr val="FF0000"/>
                </a:solidFill>
              </a:rPr>
              <a:t>.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/>
              <a:t>Source of bugs. Examples:</a:t>
            </a:r>
          </a:p>
          <a:p>
            <a:pPr lvl="1"/>
            <a:r>
              <a:rPr lang="en-US" sz="2200" dirty="0" err="1"/>
              <a:t>DateTime.UtcNow</a:t>
            </a:r>
            <a:r>
              <a:rPr lang="en-US" sz="2200" dirty="0"/>
              <a:t>, new Random()</a:t>
            </a:r>
          </a:p>
          <a:p>
            <a:pPr lvl="1"/>
            <a:r>
              <a:rPr lang="en-US" sz="2200" dirty="0"/>
              <a:t>I/O </a:t>
            </a:r>
          </a:p>
          <a:p>
            <a:pPr lvl="1"/>
            <a:r>
              <a:rPr lang="en-US" sz="2200" dirty="0"/>
              <a:t>global static variables</a:t>
            </a:r>
          </a:p>
          <a:p>
            <a:r>
              <a:rPr lang="en-US" sz="2600" dirty="0"/>
              <a:t>User must wrap these in activities, or use built-in deterministic versions</a:t>
            </a:r>
          </a:p>
          <a:p>
            <a:r>
              <a:rPr lang="en-US" sz="2600" dirty="0"/>
              <a:t>Research w/ intern Christopher Meiklejohn: Use programming language </a:t>
            </a:r>
            <a:r>
              <a:rPr lang="en-US" sz="2600" dirty="0" err="1"/>
              <a:t>Koka</a:t>
            </a:r>
            <a:r>
              <a:rPr lang="en-US" sz="2600" dirty="0"/>
              <a:t> (</a:t>
            </a:r>
            <a:r>
              <a:rPr lang="en-US" sz="2600" dirty="0" err="1"/>
              <a:t>Daan</a:t>
            </a:r>
            <a:r>
              <a:rPr lang="en-US" sz="2600" dirty="0"/>
              <a:t> </a:t>
            </a:r>
            <a:r>
              <a:rPr lang="en-US" sz="2600" dirty="0" err="1"/>
              <a:t>Leijen</a:t>
            </a:r>
            <a:r>
              <a:rPr lang="en-US" sz="2600" dirty="0"/>
              <a:t>) to guarantee determinism as an effect.</a:t>
            </a:r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0100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F059B-B3E2-414F-9768-F04A6D035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implementation:</a:t>
            </a:r>
            <a:br>
              <a:rPr lang="en-US">
                <a:solidFill>
                  <a:srgbClr val="FF0000"/>
                </a:solidFill>
              </a:rPr>
            </a:br>
            <a:r>
              <a:rPr lang="en-US">
                <a:solidFill>
                  <a:srgbClr val="FF0000"/>
                </a:solidFill>
              </a:rPr>
              <a:t>how does it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950EB-69B4-4189-B2C5-94ACB2067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678718"/>
            <a:ext cx="11969431" cy="4358564"/>
          </a:xfrm>
        </p:spPr>
        <p:txBody>
          <a:bodyPr>
            <a:normAutofit/>
          </a:bodyPr>
          <a:lstStyle/>
          <a:p>
            <a:r>
              <a:rPr lang="en-US" sz="2400"/>
              <a:t>Runtime uses record &amp; replay to</a:t>
            </a:r>
            <a:br>
              <a:rPr lang="en-US" sz="2400"/>
            </a:br>
            <a:r>
              <a:rPr lang="en-US" sz="2400"/>
              <a:t>“rehydrate control state”</a:t>
            </a:r>
          </a:p>
          <a:p>
            <a:r>
              <a:rPr lang="en-US" sz="2400"/>
              <a:t>Under failures, activities may be duplicated</a:t>
            </a:r>
            <a:endParaRPr lang="en-US" sz="22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28C33A-4D18-4F6C-8387-4C508284053D}"/>
              </a:ext>
            </a:extLst>
          </p:cNvPr>
          <p:cNvSpPr txBox="1"/>
          <p:nvPr/>
        </p:nvSpPr>
        <p:spPr>
          <a:xfrm>
            <a:off x="7205716" y="2368578"/>
            <a:ext cx="406572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Example Log in Table Storage:</a:t>
            </a:r>
          </a:p>
          <a:p>
            <a:pPr marL="342900" indent="-342900">
              <a:buAutoNum type="arabicPeriod"/>
            </a:pPr>
            <a:r>
              <a:rPr lang="en-US" sz="2400"/>
              <a:t>started, </a:t>
            </a:r>
            <a:r>
              <a:rPr lang="en-US" sz="2400">
                <a:solidFill>
                  <a:schemeClr val="accent3">
                    <a:lumMod val="50000"/>
                  </a:schemeClr>
                </a:solidFill>
              </a:rPr>
              <a:t>input = (text)</a:t>
            </a:r>
          </a:p>
          <a:p>
            <a:pPr marL="342900" indent="-342900">
              <a:buAutoNum type="arabicPeriod"/>
            </a:pPr>
            <a:r>
              <a:rPr lang="en-US" sz="2400">
                <a:solidFill>
                  <a:srgbClr val="7030A0"/>
                </a:solidFill>
              </a:rPr>
              <a:t>called </a:t>
            </a:r>
            <a:r>
              <a:rPr lang="en-US" sz="2400" err="1"/>
              <a:t>getFriends</a:t>
            </a:r>
            <a:endParaRPr lang="en-US" sz="2400"/>
          </a:p>
          <a:p>
            <a:pPr marL="342900" indent="-342900">
              <a:buAutoNum type="arabicPeriod"/>
            </a:pPr>
            <a:r>
              <a:rPr lang="en-US" sz="2400">
                <a:solidFill>
                  <a:srgbClr val="00B050"/>
                </a:solidFill>
              </a:rPr>
              <a:t>received result</a:t>
            </a:r>
            <a:r>
              <a:rPr lang="en-US" sz="2400"/>
              <a:t> { </a:t>
            </a:r>
            <a:r>
              <a:rPr lang="en-US" sz="2400" err="1"/>
              <a:t>alice</a:t>
            </a:r>
            <a:r>
              <a:rPr lang="en-US" sz="2400"/>
              <a:t>, bob } </a:t>
            </a:r>
          </a:p>
          <a:p>
            <a:pPr marL="342900" indent="-342900">
              <a:buAutoNum type="arabicPeriod"/>
            </a:pPr>
            <a:r>
              <a:rPr lang="en-US" sz="2400">
                <a:solidFill>
                  <a:srgbClr val="7030A0"/>
                </a:solidFill>
              </a:rPr>
              <a:t>called</a:t>
            </a:r>
            <a:r>
              <a:rPr lang="en-US" sz="2400"/>
              <a:t> send(</a:t>
            </a:r>
            <a:r>
              <a:rPr lang="en-US" sz="2400" err="1"/>
              <a:t>alice</a:t>
            </a:r>
            <a:r>
              <a:rPr lang="en-US" sz="2400"/>
              <a:t>, text)</a:t>
            </a:r>
          </a:p>
          <a:p>
            <a:pPr marL="342900" indent="-342900">
              <a:buAutoNum type="arabicPeriod"/>
            </a:pPr>
            <a:r>
              <a:rPr lang="en-US" sz="2400">
                <a:solidFill>
                  <a:srgbClr val="7030A0"/>
                </a:solidFill>
              </a:rPr>
              <a:t>called</a:t>
            </a:r>
            <a:r>
              <a:rPr lang="en-US" sz="2400"/>
              <a:t> send(bob, text)</a:t>
            </a:r>
          </a:p>
          <a:p>
            <a:pPr marL="342900" indent="-342900">
              <a:buAutoNum type="arabicPeriod"/>
            </a:pPr>
            <a:r>
              <a:rPr lang="en-US" sz="2400">
                <a:solidFill>
                  <a:srgbClr val="00B050"/>
                </a:solidFill>
              </a:rPr>
              <a:t>received result</a:t>
            </a:r>
          </a:p>
          <a:p>
            <a:pPr marL="342900" indent="-342900">
              <a:buAutoNum type="arabicPeriod"/>
            </a:pPr>
            <a:r>
              <a:rPr lang="en-US" sz="2400">
                <a:solidFill>
                  <a:srgbClr val="00B050"/>
                </a:solidFill>
              </a:rPr>
              <a:t>received result</a:t>
            </a:r>
          </a:p>
          <a:p>
            <a:pPr marL="342900" indent="-342900">
              <a:buAutoNum type="arabicPeriod"/>
            </a:pPr>
            <a:r>
              <a:rPr lang="en-US" sz="2400"/>
              <a:t>finished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04A81B-6BE6-4D10-93CD-12636CE7562B}"/>
              </a:ext>
            </a:extLst>
          </p:cNvPr>
          <p:cNvSpPr txBox="1"/>
          <p:nvPr/>
        </p:nvSpPr>
        <p:spPr>
          <a:xfrm>
            <a:off x="114492" y="1853754"/>
            <a:ext cx="6061021" cy="267765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/>
              <a:t>void </a:t>
            </a:r>
            <a:r>
              <a:rPr lang="en-US" sz="2400" err="1"/>
              <a:t>send_text_to_all_friends</a:t>
            </a:r>
            <a:r>
              <a:rPr lang="en-US" sz="2400"/>
              <a:t>(string text)</a:t>
            </a:r>
          </a:p>
          <a:p>
            <a:r>
              <a:rPr lang="en-US" sz="2400"/>
              <a:t>{</a:t>
            </a:r>
          </a:p>
          <a:p>
            <a:r>
              <a:rPr lang="en-US" sz="2400"/>
              <a:t>    var friends = await </a:t>
            </a:r>
            <a:r>
              <a:rPr lang="en-US" sz="2400" err="1">
                <a:solidFill>
                  <a:srgbClr val="FFFF00"/>
                </a:solidFill>
              </a:rPr>
              <a:t>getFriends</a:t>
            </a:r>
            <a:r>
              <a:rPr lang="en-US" sz="2400"/>
              <a:t>();</a:t>
            </a:r>
          </a:p>
          <a:p>
            <a:endParaRPr lang="en-US" sz="2400"/>
          </a:p>
          <a:p>
            <a:r>
              <a:rPr lang="en-US" sz="2400"/>
              <a:t>    await </a:t>
            </a:r>
            <a:r>
              <a:rPr lang="en-US" sz="2400" err="1"/>
              <a:t>Task.WhenAll</a:t>
            </a:r>
            <a:r>
              <a:rPr lang="en-US" sz="2400"/>
              <a:t>(</a:t>
            </a:r>
          </a:p>
          <a:p>
            <a:r>
              <a:rPr lang="en-US" sz="2400"/>
              <a:t>	</a:t>
            </a:r>
            <a:r>
              <a:rPr lang="en-US" sz="2400" err="1"/>
              <a:t>friends.Select</a:t>
            </a:r>
            <a:r>
              <a:rPr lang="en-US" sz="2400"/>
              <a:t>(f =&gt; </a:t>
            </a:r>
            <a:r>
              <a:rPr lang="en-US" sz="2400">
                <a:solidFill>
                  <a:srgbClr val="FFFF00"/>
                </a:solidFill>
              </a:rPr>
              <a:t>send</a:t>
            </a:r>
            <a:r>
              <a:rPr lang="en-US" sz="2400"/>
              <a:t>(f, text)).</a:t>
            </a:r>
            <a:r>
              <a:rPr lang="en-US" sz="2400" err="1"/>
              <a:t>ToList</a:t>
            </a:r>
            <a:r>
              <a:rPr lang="en-US" sz="2400"/>
              <a:t>());    </a:t>
            </a:r>
          </a:p>
          <a:p>
            <a:r>
              <a:rPr lang="en-US" sz="24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6163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61E6E-5A53-4D4F-AE9C-B5449D6F8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current implementation architecture</a:t>
            </a:r>
          </a:p>
        </p:txBody>
      </p:sp>
      <p:pic>
        <p:nvPicPr>
          <p:cNvPr id="5" name="Content Placeholder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77CE2AB6-6269-4E05-8B1E-EC756C4970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4363" y="1992340"/>
            <a:ext cx="9603274" cy="4865660"/>
          </a:xfrm>
        </p:spPr>
      </p:pic>
    </p:spTree>
    <p:extLst>
      <p:ext uri="{BB962C8B-B14F-4D97-AF65-F5344CB8AC3E}">
        <p14:creationId xmlns:p14="http://schemas.microsoft.com/office/powerpoint/2010/main" val="90671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C38D7B95-FBDA-4FC6-9B34-1E06C6C69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151" y="884230"/>
            <a:ext cx="9603275" cy="1049235"/>
          </a:xfrm>
        </p:spPr>
        <p:txBody>
          <a:bodyPr>
            <a:normAutofit/>
          </a:bodyPr>
          <a:lstStyle/>
          <a:p>
            <a:r>
              <a:rPr lang="en-US" sz="4000"/>
              <a:t>2 new types of stateful functions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38DA82-E0F6-41DE-904B-34D670F320A4}"/>
              </a:ext>
            </a:extLst>
          </p:cNvPr>
          <p:cNvSpPr/>
          <p:nvPr/>
        </p:nvSpPr>
        <p:spPr>
          <a:xfrm>
            <a:off x="60370" y="3151293"/>
            <a:ext cx="2226365" cy="17707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Stateless Functions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69225A-CE3C-4F61-8719-6C96288796F7}"/>
              </a:ext>
            </a:extLst>
          </p:cNvPr>
          <p:cNvSpPr/>
          <p:nvPr/>
        </p:nvSpPr>
        <p:spPr>
          <a:xfrm>
            <a:off x="3902641" y="2132482"/>
            <a:ext cx="3356114" cy="171770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FFFF00"/>
                </a:solidFill>
              </a:rPr>
              <a:t>Orchestrations</a:t>
            </a:r>
            <a:endParaRPr lang="en-US" sz="2400"/>
          </a:p>
          <a:p>
            <a:pPr algn="ctr"/>
            <a:r>
              <a:rPr lang="en-US" sz="2400"/>
              <a:t>(≈ Workflows)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AFD6A8-0759-44B3-B458-EE4116FA2C15}"/>
              </a:ext>
            </a:extLst>
          </p:cNvPr>
          <p:cNvSpPr/>
          <p:nvPr/>
        </p:nvSpPr>
        <p:spPr>
          <a:xfrm>
            <a:off x="3902641" y="4050746"/>
            <a:ext cx="3356114" cy="1717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FFFF00"/>
                </a:solidFill>
              </a:rPr>
              <a:t>Entities</a:t>
            </a:r>
          </a:p>
          <a:p>
            <a:pPr algn="ctr"/>
            <a:r>
              <a:rPr lang="en-US" sz="2400">
                <a:solidFill>
                  <a:schemeClr val="bg1"/>
                </a:solidFill>
              </a:rPr>
              <a:t>(</a:t>
            </a:r>
            <a:r>
              <a:rPr lang="en-US" sz="2400"/>
              <a:t>≈ </a:t>
            </a:r>
            <a:r>
              <a:rPr lang="en-US" sz="2400">
                <a:solidFill>
                  <a:schemeClr val="bg1"/>
                </a:solidFill>
              </a:rPr>
              <a:t>Actors)</a:t>
            </a:r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C7100B66-D628-4663-8A4F-1A1D0A024210}"/>
              </a:ext>
            </a:extLst>
          </p:cNvPr>
          <p:cNvSpPr/>
          <p:nvPr/>
        </p:nvSpPr>
        <p:spPr>
          <a:xfrm>
            <a:off x="2736449" y="2635840"/>
            <a:ext cx="821634" cy="871330"/>
          </a:xfrm>
          <a:prstGeom prst="plus">
            <a:avLst>
              <a:gd name="adj" fmla="val 3790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CBD994AD-2EF9-4577-A179-983AAB9E5A4D}"/>
              </a:ext>
            </a:extLst>
          </p:cNvPr>
          <p:cNvSpPr/>
          <p:nvPr/>
        </p:nvSpPr>
        <p:spPr>
          <a:xfrm>
            <a:off x="2736449" y="4473934"/>
            <a:ext cx="821634" cy="871330"/>
          </a:xfrm>
          <a:prstGeom prst="plus">
            <a:avLst>
              <a:gd name="adj" fmla="val 3790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866BBA-67E0-4725-810E-B30061F8724F}"/>
              </a:ext>
            </a:extLst>
          </p:cNvPr>
          <p:cNvSpPr txBox="1"/>
          <p:nvPr/>
        </p:nvSpPr>
        <p:spPr>
          <a:xfrm>
            <a:off x="7777493" y="2306841"/>
            <a:ext cx="40151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provide</a:t>
            </a:r>
          </a:p>
          <a:p>
            <a:pPr marL="342900" indent="-342900">
              <a:buFontTx/>
              <a:buChar char="-"/>
            </a:pPr>
            <a:r>
              <a:rPr lang="en-US" sz="2400">
                <a:solidFill>
                  <a:srgbClr val="FF0000"/>
                </a:solidFill>
              </a:rPr>
              <a:t>durable </a:t>
            </a:r>
            <a:r>
              <a:rPr lang="en-US" sz="2400" b="1">
                <a:solidFill>
                  <a:srgbClr val="FF0000"/>
                </a:solidFill>
              </a:rPr>
              <a:t>execution</a:t>
            </a:r>
            <a:r>
              <a:rPr lang="en-US" sz="2400">
                <a:solidFill>
                  <a:srgbClr val="FF0000"/>
                </a:solidFill>
              </a:rPr>
              <a:t> state </a:t>
            </a:r>
          </a:p>
          <a:p>
            <a:pPr marL="342900" indent="-342900">
              <a:buFontTx/>
              <a:buChar char="-"/>
            </a:pPr>
            <a:r>
              <a:rPr lang="en-US" sz="2400"/>
              <a:t>critical sections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ED9883-4B2B-4D1A-B2C8-6CFEAE97FE1D}"/>
              </a:ext>
            </a:extLst>
          </p:cNvPr>
          <p:cNvSpPr txBox="1"/>
          <p:nvPr/>
        </p:nvSpPr>
        <p:spPr>
          <a:xfrm>
            <a:off x="7777494" y="4137180"/>
            <a:ext cx="4414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provide</a:t>
            </a:r>
          </a:p>
          <a:p>
            <a:pPr marL="342900" indent="-342900">
              <a:buFontTx/>
              <a:buChar char="-"/>
            </a:pPr>
            <a:r>
              <a:rPr lang="en-US" sz="2400">
                <a:solidFill>
                  <a:srgbClr val="FF0000"/>
                </a:solidFill>
              </a:rPr>
              <a:t>durable </a:t>
            </a:r>
            <a:r>
              <a:rPr lang="en-US" sz="2400" b="1">
                <a:solidFill>
                  <a:srgbClr val="FF0000"/>
                </a:solidFill>
              </a:rPr>
              <a:t>application</a:t>
            </a:r>
            <a:r>
              <a:rPr lang="en-US" sz="2400">
                <a:solidFill>
                  <a:srgbClr val="FF0000"/>
                </a:solidFill>
              </a:rPr>
              <a:t> state</a:t>
            </a:r>
          </a:p>
          <a:p>
            <a:pPr marL="342900" indent="-342900">
              <a:buFontTx/>
              <a:buChar char="-"/>
            </a:pPr>
            <a:r>
              <a:rPr lang="en-US" sz="2400"/>
              <a:t>operation sequencing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FFC66A8-88E1-4B21-A94C-145311C36D39}"/>
                  </a:ext>
                </a:extLst>
              </p14:cNvPr>
              <p14:cNvContentPartPr/>
              <p14:nvPr/>
            </p14:nvContentPartPr>
            <p14:xfrm>
              <a:off x="3188849" y="3606433"/>
              <a:ext cx="4847400" cy="2594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FFC66A8-88E1-4B21-A94C-145311C36D3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34849" y="3498433"/>
                <a:ext cx="4955040" cy="280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825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EBCBD-D77F-4AA0-80A1-DA05D95C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entities</a:t>
            </a:r>
            <a:br>
              <a:rPr lang="en-US"/>
            </a:br>
            <a:r>
              <a:rPr lang="en-US">
                <a:solidFill>
                  <a:srgbClr val="FF0000"/>
                </a:solidFill>
              </a:rPr>
              <a:t>= durable application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813A2-3483-4474-89ED-2322F13C2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475378" cy="4842268"/>
          </a:xfrm>
        </p:spPr>
        <p:txBody>
          <a:bodyPr>
            <a:normAutofit/>
          </a:bodyPr>
          <a:lstStyle/>
          <a:p>
            <a:r>
              <a:rPr lang="en-US" sz="2400" dirty="0"/>
              <a:t>Entity = smallest piece of state, a “single key-value pair”, a </a:t>
            </a:r>
            <a:r>
              <a:rPr lang="en-US" sz="2400" i="1" dirty="0"/>
              <a:t>virtual actor </a:t>
            </a:r>
            <a:r>
              <a:rPr lang="en-US" sz="2400" dirty="0"/>
              <a:t>(Orleans)</a:t>
            </a:r>
          </a:p>
          <a:p>
            <a:r>
              <a:rPr lang="en-US" sz="2400" dirty="0"/>
              <a:t>Runtime delivers “operations” (messages) to entities via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ordered async channels </a:t>
            </a:r>
          </a:p>
          <a:p>
            <a:r>
              <a:rPr lang="en-US" sz="2200" dirty="0"/>
              <a:t>Runtime executes operations on entities, </a:t>
            </a:r>
            <a:r>
              <a:rPr lang="en-US" sz="2200" i="1" dirty="0"/>
              <a:t>one at a time</a:t>
            </a:r>
            <a:r>
              <a:rPr lang="en-US" sz="2200" dirty="0"/>
              <a:t>. Operations can</a:t>
            </a:r>
          </a:p>
          <a:p>
            <a:pPr lvl="1"/>
            <a:r>
              <a:rPr lang="en-US" sz="2000" dirty="0"/>
              <a:t>read and update state</a:t>
            </a:r>
          </a:p>
          <a:p>
            <a:pPr lvl="1"/>
            <a:r>
              <a:rPr lang="en-US" sz="2000" dirty="0"/>
              <a:t>send messages</a:t>
            </a:r>
          </a:p>
          <a:p>
            <a:pPr lvl="1"/>
            <a:r>
              <a:rPr lang="en-US" sz="2000" dirty="0"/>
              <a:t>perform external calls</a:t>
            </a:r>
          </a:p>
          <a:p>
            <a:r>
              <a:rPr lang="en-US" sz="2600" dirty="0">
                <a:solidFill>
                  <a:srgbClr val="FF0000"/>
                </a:solidFill>
              </a:rPr>
              <a:t>Durable</a:t>
            </a:r>
            <a:r>
              <a:rPr lang="en-US" sz="2600" dirty="0"/>
              <a:t>: </a:t>
            </a:r>
            <a:r>
              <a:rPr lang="en-US" sz="2400" dirty="0"/>
              <a:t>All state + messages reliably kept in cloud storage, message processing is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exactly-once w.r.t to internal effects</a:t>
            </a:r>
            <a:r>
              <a:rPr lang="en-US" sz="2400" dirty="0"/>
              <a:t> and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at-least-once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w.r.t.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external effects</a:t>
            </a:r>
          </a:p>
          <a:p>
            <a:endParaRPr lang="en-US" sz="22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6144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23E6E-8E56-4B34-ADE6-0521D2CA3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19"/>
            <a:ext cx="4082446" cy="1754326"/>
          </a:xfrm>
        </p:spPr>
        <p:txBody>
          <a:bodyPr/>
          <a:lstStyle/>
          <a:p>
            <a:r>
              <a:rPr lang="en-US"/>
              <a:t>example entity: Bank Account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87022C-B0C2-492C-AB47-A6EFB04B2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632" y="2015732"/>
            <a:ext cx="5692173" cy="3450613"/>
          </a:xfrm>
        </p:spPr>
        <p:txBody>
          <a:bodyPr/>
          <a:lstStyle/>
          <a:p>
            <a:r>
              <a:rPr lang="en-US"/>
              <a:t>each entity identified by a (</a:t>
            </a:r>
            <a:r>
              <a:rPr lang="en-US" err="1"/>
              <a:t>name,key</a:t>
            </a:r>
            <a:r>
              <a:rPr lang="en-US"/>
              <a:t>) pair, e.g. (“</a:t>
            </a:r>
            <a:r>
              <a:rPr lang="en-US" err="1"/>
              <a:t>AccountEntity</a:t>
            </a:r>
            <a:r>
              <a:rPr lang="en-US"/>
              <a:t>”, “32974-234093-00”)</a:t>
            </a:r>
          </a:p>
          <a:p>
            <a:r>
              <a:rPr lang="en-US"/>
              <a:t>Accessible via interface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0811C4-BE6C-4690-83B8-5379A46A63C9}"/>
              </a:ext>
            </a:extLst>
          </p:cNvPr>
          <p:cNvSpPr/>
          <p:nvPr/>
        </p:nvSpPr>
        <p:spPr>
          <a:xfrm>
            <a:off x="798244" y="3712019"/>
            <a:ext cx="4250006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rgbClr val="2B91AF"/>
                </a:solidFill>
                <a:latin typeface="Consolas" panose="020B0609020204030204" pitchFamily="49" charset="0"/>
              </a:rPr>
              <a:t>IAccount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Task&lt;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&gt; Get();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Task Modify(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Amount);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6CC6B9-0127-4494-BFA1-2B3810F4729E}"/>
              </a:ext>
            </a:extLst>
          </p:cNvPr>
          <p:cNvSpPr/>
          <p:nvPr/>
        </p:nvSpPr>
        <p:spPr>
          <a:xfrm>
            <a:off x="5962650" y="0"/>
            <a:ext cx="6229350" cy="6896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B91AF"/>
                </a:solidFill>
                <a:latin typeface="Consolas" panose="020B0609020204030204" pitchFamily="49" charset="0"/>
              </a:rPr>
              <a:t>Account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IAccount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Balance {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Task&lt;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&gt; Get() 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Task.FromResult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(Balance);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Task Modify(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Amount) 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    Balance += Amount;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Task.CompletedTask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boilerplate for class-based syntax</a:t>
            </a:r>
          </a:p>
          <a:p>
            <a:r>
              <a:rPr lang="en-US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[</a:t>
            </a:r>
            <a:r>
              <a:rPr lang="en-US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FunctionName</a:t>
            </a:r>
            <a:r>
              <a:rPr lang="en-US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nameof</a:t>
            </a:r>
            <a:r>
              <a:rPr lang="en-US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(Account))]</a:t>
            </a:r>
          </a:p>
          <a:p>
            <a:r>
              <a:rPr lang="en-US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public static Task Run([</a:t>
            </a:r>
            <a:r>
              <a:rPr lang="en-US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EntityTrigger</a:t>
            </a:r>
            <a:r>
              <a:rPr lang="en-US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]</a:t>
            </a:r>
            <a:br>
              <a:rPr lang="en-US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IDurableEntityContext</a:t>
            </a:r>
            <a:r>
              <a:rPr lang="en-US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ctx</a:t>
            </a:r>
            <a:r>
              <a:rPr lang="en-US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 =&gt;</a:t>
            </a:r>
            <a:br>
              <a:rPr lang="en-US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ctx.DispatchAsync</a:t>
            </a:r>
            <a:r>
              <a:rPr lang="en-US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&lt;Account&gt;(); 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16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8ED0E-0BEC-4B77-AA08-EFB01CD03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Call vs. Signal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8643B-03F2-439B-AB19-08A2AA433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/>
              <a:t>An entity can </a:t>
            </a:r>
            <a:r>
              <a:rPr lang="en-US" sz="2800">
                <a:solidFill>
                  <a:srgbClr val="FF0000"/>
                </a:solidFill>
              </a:rPr>
              <a:t>signal</a:t>
            </a:r>
            <a:r>
              <a:rPr lang="en-US" sz="2800"/>
              <a:t> another entity </a:t>
            </a:r>
            <a:br>
              <a:rPr lang="en-US" sz="2800"/>
            </a:br>
            <a:r>
              <a:rPr lang="en-US" sz="2800">
                <a:solidFill>
                  <a:schemeClr val="accent5"/>
                </a:solidFill>
              </a:rPr>
              <a:t>send message, fire and forget</a:t>
            </a:r>
          </a:p>
          <a:p>
            <a:endParaRPr lang="en-US" sz="2800">
              <a:solidFill>
                <a:schemeClr val="accent5"/>
              </a:solidFill>
            </a:endParaRPr>
          </a:p>
          <a:p>
            <a:r>
              <a:rPr lang="en-US" sz="2800"/>
              <a:t>An orchestration can </a:t>
            </a:r>
            <a:r>
              <a:rPr lang="en-US" sz="2800">
                <a:solidFill>
                  <a:srgbClr val="FF0000"/>
                </a:solidFill>
              </a:rPr>
              <a:t>call</a:t>
            </a:r>
            <a:r>
              <a:rPr lang="en-US" sz="2800"/>
              <a:t> an entity </a:t>
            </a:r>
            <a:br>
              <a:rPr lang="en-US" sz="2800"/>
            </a:br>
            <a:r>
              <a:rPr lang="en-US" sz="2800">
                <a:solidFill>
                  <a:schemeClr val="accent5"/>
                </a:solidFill>
              </a:rPr>
              <a:t>and wait for ack/result</a:t>
            </a:r>
          </a:p>
          <a:p>
            <a:endParaRPr lang="en-US" sz="2800"/>
          </a:p>
          <a:p>
            <a:r>
              <a:rPr lang="en-US" sz="2800"/>
              <a:t>But entities cannot call entities (to prevent deadlock)</a:t>
            </a:r>
          </a:p>
        </p:txBody>
      </p:sp>
    </p:spTree>
    <p:extLst>
      <p:ext uri="{BB962C8B-B14F-4D97-AF65-F5344CB8AC3E}">
        <p14:creationId xmlns:p14="http://schemas.microsoft.com/office/powerpoint/2010/main" val="907798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52694-A528-4EBF-9F50-BEF860B05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Feature: Explicit locking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AE287-7540-46C3-ADC7-038D50436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0575"/>
            <a:ext cx="10021711" cy="4351338"/>
          </a:xfrm>
        </p:spPr>
        <p:txBody>
          <a:bodyPr>
            <a:normAutofit/>
          </a:bodyPr>
          <a:lstStyle/>
          <a:p>
            <a:r>
              <a:rPr lang="en-US" sz="2800"/>
              <a:t>Orchestrations can use </a:t>
            </a:r>
            <a:r>
              <a:rPr lang="en-US" sz="2800">
                <a:solidFill>
                  <a:srgbClr val="FF0000"/>
                </a:solidFill>
              </a:rPr>
              <a:t>critical sections</a:t>
            </a:r>
          </a:p>
          <a:p>
            <a:r>
              <a:rPr lang="en-US" sz="2800"/>
              <a:t>Effective for preventing unwanted data races and </a:t>
            </a:r>
            <a:r>
              <a:rPr lang="en-US" sz="2800" err="1"/>
              <a:t>interleavings</a:t>
            </a:r>
            <a:endParaRPr lang="en-US" sz="2800"/>
          </a:p>
          <a:p>
            <a:pPr marL="0" indent="0">
              <a:buNone/>
            </a:pPr>
            <a:endParaRPr lang="en-US" sz="2800"/>
          </a:p>
          <a:p>
            <a:r>
              <a:rPr lang="en-US" sz="2800"/>
              <a:t>Critical sections never fail spuriously and require no rollback or compensations (though applications are free to do those things on their own, using exception handlers)</a:t>
            </a:r>
          </a:p>
          <a:p>
            <a:pPr marL="0" indent="0">
              <a:buNone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38500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6ABBE-F4A6-4F8A-ADAE-8D924BBCA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64" y="1048020"/>
            <a:ext cx="3649328" cy="1456510"/>
          </a:xfrm>
        </p:spPr>
        <p:txBody>
          <a:bodyPr>
            <a:noAutofit/>
          </a:bodyPr>
          <a:lstStyle/>
          <a:p>
            <a:r>
              <a:rPr lang="en-US"/>
              <a:t>Composed SERVICES</a:t>
            </a:r>
            <a:endParaRPr lang="en-US">
              <a:solidFill>
                <a:srgbClr val="C00000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E62B3BF-CD2B-49B7-9EB2-0BD95CE74BDB}"/>
              </a:ext>
            </a:extLst>
          </p:cNvPr>
          <p:cNvGrpSpPr/>
          <p:nvPr/>
        </p:nvGrpSpPr>
        <p:grpSpPr>
          <a:xfrm>
            <a:off x="5400831" y="424185"/>
            <a:ext cx="5849866" cy="5255289"/>
            <a:chOff x="5889024" y="1098802"/>
            <a:chExt cx="4546356" cy="408426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D59AB27-B357-4CCB-AC03-5875EA71E270}"/>
                </a:ext>
              </a:extLst>
            </p:cNvPr>
            <p:cNvSpPr/>
            <p:nvPr/>
          </p:nvSpPr>
          <p:spPr>
            <a:xfrm>
              <a:off x="5889024" y="1098802"/>
              <a:ext cx="4546356" cy="4084267"/>
            </a:xfrm>
            <a:prstGeom prst="rect">
              <a:avLst/>
            </a:prstGeom>
            <a:solidFill>
              <a:schemeClr val="bg1"/>
            </a:solidFill>
            <a:ln w="73025"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6ACC6FF-ED32-479A-BB7F-A339C920CE48}"/>
                </a:ext>
              </a:extLst>
            </p:cNvPr>
            <p:cNvSpPr/>
            <p:nvPr/>
          </p:nvSpPr>
          <p:spPr>
            <a:xfrm>
              <a:off x="6067458" y="1333601"/>
              <a:ext cx="4152394" cy="366452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lvl="0"/>
              <a:endParaRPr lang="en-US" sz="2700">
                <a:solidFill>
                  <a:prstClr val="white"/>
                </a:solidFill>
              </a:endParaRPr>
            </a:p>
          </p:txBody>
        </p:sp>
        <p:sp>
          <p:nvSpPr>
            <p:cNvPr id="11" name="Flowchart: Magnetic Disk 10">
              <a:extLst>
                <a:ext uri="{FF2B5EF4-FFF2-40B4-BE49-F238E27FC236}">
                  <a16:creationId xmlns:a16="http://schemas.microsoft.com/office/drawing/2014/main" id="{B875D1B9-C2ED-448C-B35A-2F23AF7DEB70}"/>
                </a:ext>
              </a:extLst>
            </p:cNvPr>
            <p:cNvSpPr/>
            <p:nvPr/>
          </p:nvSpPr>
          <p:spPr>
            <a:xfrm>
              <a:off x="8501045" y="3944107"/>
              <a:ext cx="1302330" cy="971957"/>
            </a:xfrm>
            <a:prstGeom prst="flowChartMagneticDisk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/>
                <a:t>Stateful</a:t>
              </a:r>
              <a:br>
                <a:rPr lang="en-US" sz="2100"/>
              </a:br>
              <a:r>
                <a:rPr lang="en-US" sz="2100"/>
                <a:t>Service</a:t>
              </a:r>
            </a:p>
          </p:txBody>
        </p:sp>
        <p:sp>
          <p:nvSpPr>
            <p:cNvPr id="12" name="Flowchart: Magnetic Disk 11">
              <a:extLst>
                <a:ext uri="{FF2B5EF4-FFF2-40B4-BE49-F238E27FC236}">
                  <a16:creationId xmlns:a16="http://schemas.microsoft.com/office/drawing/2014/main" id="{123DA648-6316-4E1B-8122-497A9A66A1CD}"/>
                </a:ext>
              </a:extLst>
            </p:cNvPr>
            <p:cNvSpPr/>
            <p:nvPr/>
          </p:nvSpPr>
          <p:spPr>
            <a:xfrm>
              <a:off x="8081008" y="1487071"/>
              <a:ext cx="1166580" cy="1079284"/>
            </a:xfrm>
            <a:prstGeom prst="flowChartMagneticDisk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/>
                <a:t>Stateful</a:t>
              </a:r>
              <a:br>
                <a:rPr lang="en-US" sz="2100"/>
              </a:br>
              <a:r>
                <a:rPr lang="en-US" sz="2100"/>
                <a:t>Service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EF116AE-54A3-4DB8-81D4-FD3A1A4809CB}"/>
                </a:ext>
              </a:extLst>
            </p:cNvPr>
            <p:cNvSpPr/>
            <p:nvPr/>
          </p:nvSpPr>
          <p:spPr>
            <a:xfrm>
              <a:off x="7343302" y="3033901"/>
              <a:ext cx="1318895" cy="78692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/>
                <a:t>Stateless</a:t>
              </a:r>
            </a:p>
            <a:p>
              <a:pPr algn="ctr"/>
              <a:r>
                <a:rPr lang="en-US" sz="2100"/>
                <a:t>Service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F5F021E-FDDB-472A-AF1D-66B08170A814}"/>
                </a:ext>
              </a:extLst>
            </p:cNvPr>
            <p:cNvSpPr/>
            <p:nvPr/>
          </p:nvSpPr>
          <p:spPr>
            <a:xfrm>
              <a:off x="6203191" y="3968267"/>
              <a:ext cx="1360682" cy="85096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/>
                <a:t>Stateless</a:t>
              </a:r>
            </a:p>
            <a:p>
              <a:pPr algn="ctr"/>
              <a:r>
                <a:rPr lang="en-US" sz="2100"/>
                <a:t>Service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A537A44-DE8D-43A7-AFC0-9D5436392F16}"/>
                </a:ext>
              </a:extLst>
            </p:cNvPr>
            <p:cNvSpPr/>
            <p:nvPr/>
          </p:nvSpPr>
          <p:spPr>
            <a:xfrm>
              <a:off x="6175368" y="2061487"/>
              <a:ext cx="1304757" cy="78692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/>
                <a:t>Stateless</a:t>
              </a:r>
            </a:p>
            <a:p>
              <a:pPr algn="ctr"/>
              <a:r>
                <a:rPr lang="en-US" sz="2100"/>
                <a:t>Service</a:t>
              </a:r>
            </a:p>
          </p:txBody>
        </p:sp>
        <p:sp>
          <p:nvSpPr>
            <p:cNvPr id="22" name="Flowchart: Magnetic Disk 21">
              <a:extLst>
                <a:ext uri="{FF2B5EF4-FFF2-40B4-BE49-F238E27FC236}">
                  <a16:creationId xmlns:a16="http://schemas.microsoft.com/office/drawing/2014/main" id="{1D04F6D0-598A-46CF-A661-4C0CBA0C94A8}"/>
                </a:ext>
              </a:extLst>
            </p:cNvPr>
            <p:cNvSpPr/>
            <p:nvPr/>
          </p:nvSpPr>
          <p:spPr>
            <a:xfrm>
              <a:off x="8960062" y="2715589"/>
              <a:ext cx="1107175" cy="1079284"/>
            </a:xfrm>
            <a:prstGeom prst="flowChartMagneticDisk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/>
                <a:t>Stateful</a:t>
              </a:r>
              <a:br>
                <a:rPr lang="en-US" sz="2100"/>
              </a:br>
              <a:r>
                <a:rPr lang="en-US" sz="2100"/>
                <a:t>Service</a:t>
              </a:r>
            </a:p>
          </p:txBody>
        </p: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242FAA35-B02D-4CDB-A1A6-59F384C19F6E}"/>
                </a:ext>
              </a:extLst>
            </p:cNvPr>
            <p:cNvSpPr/>
            <p:nvPr/>
          </p:nvSpPr>
          <p:spPr>
            <a:xfrm rot="20454548">
              <a:off x="7362159" y="2075688"/>
              <a:ext cx="903001" cy="352695"/>
            </a:xfrm>
            <a:prstGeom prst="rightArrow">
              <a:avLst/>
            </a:prstGeom>
            <a:ln w="44450"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22A78B77-DC0B-43AB-AD40-D945B75675B5}"/>
                </a:ext>
              </a:extLst>
            </p:cNvPr>
            <p:cNvSpPr/>
            <p:nvPr/>
          </p:nvSpPr>
          <p:spPr>
            <a:xfrm>
              <a:off x="7480123" y="4204949"/>
              <a:ext cx="1102342" cy="359328"/>
            </a:xfrm>
            <a:prstGeom prst="rightArrow">
              <a:avLst/>
            </a:prstGeom>
            <a:ln w="44450"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0" name="Arrow: Right 29">
              <a:extLst>
                <a:ext uri="{FF2B5EF4-FFF2-40B4-BE49-F238E27FC236}">
                  <a16:creationId xmlns:a16="http://schemas.microsoft.com/office/drawing/2014/main" id="{B88435E2-64E3-47AF-9EA7-738CB4BC0903}"/>
                </a:ext>
              </a:extLst>
            </p:cNvPr>
            <p:cNvSpPr/>
            <p:nvPr/>
          </p:nvSpPr>
          <p:spPr>
            <a:xfrm>
              <a:off x="8582466" y="3252655"/>
              <a:ext cx="457533" cy="345515"/>
            </a:xfrm>
            <a:prstGeom prst="rightArrow">
              <a:avLst/>
            </a:prstGeom>
            <a:ln w="44450"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8084A44C-26D1-44AB-AEC4-7387D079EEF5}"/>
                </a:ext>
              </a:extLst>
            </p:cNvPr>
            <p:cNvSpPr/>
            <p:nvPr/>
          </p:nvSpPr>
          <p:spPr>
            <a:xfrm rot="637692">
              <a:off x="7315938" y="2606311"/>
              <a:ext cx="1743658" cy="347673"/>
            </a:xfrm>
            <a:prstGeom prst="rightArrow">
              <a:avLst/>
            </a:prstGeom>
            <a:ln w="44450"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7C7DED53-319D-4B3A-90CD-09DACBB64080}"/>
                </a:ext>
              </a:extLst>
            </p:cNvPr>
            <p:cNvSpPr/>
            <p:nvPr/>
          </p:nvSpPr>
          <p:spPr>
            <a:xfrm rot="18937238">
              <a:off x="7220689" y="3718666"/>
              <a:ext cx="384162" cy="347673"/>
            </a:xfrm>
            <a:prstGeom prst="rightArrow">
              <a:avLst/>
            </a:prstGeom>
            <a:ln w="44450"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" name="Arrow: Right 32">
              <a:extLst>
                <a:ext uri="{FF2B5EF4-FFF2-40B4-BE49-F238E27FC236}">
                  <a16:creationId xmlns:a16="http://schemas.microsoft.com/office/drawing/2014/main" id="{E67D8687-A285-4284-AF64-5AC2AEA85D27}"/>
                </a:ext>
              </a:extLst>
            </p:cNvPr>
            <p:cNvSpPr/>
            <p:nvPr/>
          </p:nvSpPr>
          <p:spPr>
            <a:xfrm rot="3419879">
              <a:off x="7117347" y="2856838"/>
              <a:ext cx="439155" cy="347673"/>
            </a:xfrm>
            <a:prstGeom prst="rightArrow">
              <a:avLst/>
            </a:prstGeom>
            <a:ln w="44450"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647ED9F4-0295-49D7-9F38-811CA5EA12E0}"/>
              </a:ext>
            </a:extLst>
          </p:cNvPr>
          <p:cNvSpPr txBox="1">
            <a:spLocks/>
          </p:cNvSpPr>
          <p:nvPr/>
        </p:nvSpPr>
        <p:spPr>
          <a:xfrm>
            <a:off x="337594" y="2931473"/>
            <a:ext cx="3294257" cy="324354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/>
              <a:t>Services represent logical functionality, not physical machines.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Often: multiple languages, REST APIs</a:t>
            </a:r>
          </a:p>
        </p:txBody>
      </p:sp>
    </p:spTree>
    <p:extLst>
      <p:ext uri="{BB962C8B-B14F-4D97-AF65-F5344CB8AC3E}">
        <p14:creationId xmlns:p14="http://schemas.microsoft.com/office/powerpoint/2010/main" val="368670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1761F-63A8-4334-B6AF-5C822760F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transfer funds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AB1117-4DE4-437E-BE75-D9AE0449464B}"/>
              </a:ext>
            </a:extLst>
          </p:cNvPr>
          <p:cNvSpPr/>
          <p:nvPr/>
        </p:nvSpPr>
        <p:spPr>
          <a:xfrm>
            <a:off x="399344" y="1531478"/>
            <a:ext cx="11164711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fromAccount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EntityId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AccountEntity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from);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toAccount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EntityId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AccountEntity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to);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ctx.LockAsync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fromAccount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toAccount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source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context.CreateEntityProxy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ICounter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fromAccount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destination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context.CreateEntityProxy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ICounter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toAccount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(amount &lt;=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source.Get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	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Task.WhenAll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source.Modify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(-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transferAmount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destination.Modify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transferAmount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3885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701F4652-E5D6-419E-BDBD-0AEC335F6C07}"/>
              </a:ext>
            </a:extLst>
          </p:cNvPr>
          <p:cNvSpPr/>
          <p:nvPr/>
        </p:nvSpPr>
        <p:spPr>
          <a:xfrm>
            <a:off x="399344" y="1531478"/>
            <a:ext cx="11164711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fromAccount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EntityId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AccountEntity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from);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toAccount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EntityId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AccountEntity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to);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ctx.LockAsync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fromAccount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toAccount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source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context.CreateEntityProxy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ICounter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fromAccount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destination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context.CreateEntityProxy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ICounter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toAccount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(amount &lt;=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source.Get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	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Task.WhenAll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source.Modify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(-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transferAmount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destination.Modify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transferAmount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8B4DBF1-9E8A-4C03-90DE-DF185838B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message diagram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0D49D-FFF5-470D-A098-0F16E1D90F3B}"/>
              </a:ext>
            </a:extLst>
          </p:cNvPr>
          <p:cNvSpPr/>
          <p:nvPr/>
        </p:nvSpPr>
        <p:spPr>
          <a:xfrm>
            <a:off x="7571232" y="-207263"/>
            <a:ext cx="4620768" cy="70652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F036F5-B1AF-46C7-BD6D-6CC2A35FAFC8}"/>
              </a:ext>
            </a:extLst>
          </p:cNvPr>
          <p:cNvCxnSpPr>
            <a:cxnSpLocks/>
          </p:cNvCxnSpPr>
          <p:nvPr/>
        </p:nvCxnSpPr>
        <p:spPr>
          <a:xfrm>
            <a:off x="9692640" y="1293074"/>
            <a:ext cx="7774" cy="53515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60587B-9BC4-47BA-8FAB-07D52D8AF061}"/>
              </a:ext>
            </a:extLst>
          </p:cNvPr>
          <p:cNvCxnSpPr>
            <a:cxnSpLocks/>
          </p:cNvCxnSpPr>
          <p:nvPr/>
        </p:nvCxnSpPr>
        <p:spPr>
          <a:xfrm>
            <a:off x="11054854" y="1267968"/>
            <a:ext cx="0" cy="53766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974C35-C4C3-43C2-9B9A-29BC85BB4EDF}"/>
              </a:ext>
            </a:extLst>
          </p:cNvPr>
          <p:cNvCxnSpPr>
            <a:cxnSpLocks/>
          </p:cNvCxnSpPr>
          <p:nvPr/>
        </p:nvCxnSpPr>
        <p:spPr>
          <a:xfrm flipH="1">
            <a:off x="8007438" y="1170432"/>
            <a:ext cx="14898" cy="54742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58A6A66-4649-44FA-8E38-8A919B7E1491}"/>
              </a:ext>
            </a:extLst>
          </p:cNvPr>
          <p:cNvCxnSpPr>
            <a:cxnSpLocks/>
          </p:cNvCxnSpPr>
          <p:nvPr/>
        </p:nvCxnSpPr>
        <p:spPr>
          <a:xfrm>
            <a:off x="8022336" y="2401539"/>
            <a:ext cx="1670304" cy="22874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2E5D080-A35D-47A2-A192-7CFE91C13057}"/>
              </a:ext>
            </a:extLst>
          </p:cNvPr>
          <p:cNvCxnSpPr>
            <a:cxnSpLocks/>
          </p:cNvCxnSpPr>
          <p:nvPr/>
        </p:nvCxnSpPr>
        <p:spPr>
          <a:xfrm>
            <a:off x="9643872" y="2644807"/>
            <a:ext cx="1410981" cy="29064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B04AC13-318D-4D0B-A768-EFBC59A04FD1}"/>
              </a:ext>
            </a:extLst>
          </p:cNvPr>
          <p:cNvSpPr txBox="1"/>
          <p:nvPr/>
        </p:nvSpPr>
        <p:spPr>
          <a:xfrm>
            <a:off x="7571232" y="637817"/>
            <a:ext cx="144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orchestration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8B36E6-DDA3-455E-8876-6EA11BD92D2A}"/>
              </a:ext>
            </a:extLst>
          </p:cNvPr>
          <p:cNvSpPr txBox="1"/>
          <p:nvPr/>
        </p:nvSpPr>
        <p:spPr>
          <a:xfrm>
            <a:off x="9193472" y="914604"/>
            <a:ext cx="1422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fromAccount</a:t>
            </a:r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72F908-CBD1-4B51-A2AC-90187CE6FAA2}"/>
              </a:ext>
            </a:extLst>
          </p:cNvPr>
          <p:cNvSpPr txBox="1"/>
          <p:nvPr/>
        </p:nvSpPr>
        <p:spPr>
          <a:xfrm>
            <a:off x="10769175" y="985766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toAccount</a:t>
            </a:r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C5E8C7A-D33E-43C4-A734-9F95E517D324}"/>
              </a:ext>
            </a:extLst>
          </p:cNvPr>
          <p:cNvCxnSpPr>
            <a:cxnSpLocks/>
          </p:cNvCxnSpPr>
          <p:nvPr/>
        </p:nvCxnSpPr>
        <p:spPr>
          <a:xfrm flipH="1">
            <a:off x="8022336" y="2935453"/>
            <a:ext cx="3032517" cy="24882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CF896FF-5563-441A-9E15-C76C61C8E885}"/>
              </a:ext>
            </a:extLst>
          </p:cNvPr>
          <p:cNvSpPr txBox="1"/>
          <p:nvPr/>
        </p:nvSpPr>
        <p:spPr>
          <a:xfrm>
            <a:off x="8534462" y="2202352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lock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80836B-1DE3-48E3-B2DA-9274FFC5FE1C}"/>
              </a:ext>
            </a:extLst>
          </p:cNvPr>
          <p:cNvSpPr txBox="1"/>
          <p:nvPr/>
        </p:nvSpPr>
        <p:spPr>
          <a:xfrm>
            <a:off x="10111158" y="2488409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lock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85D965-9D72-4892-9108-D73DFA7E1B17}"/>
              </a:ext>
            </a:extLst>
          </p:cNvPr>
          <p:cNvSpPr txBox="1"/>
          <p:nvPr/>
        </p:nvSpPr>
        <p:spPr>
          <a:xfrm>
            <a:off x="8778490" y="2999608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ok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D718D78-A88F-4D4F-BDA7-D1E60D00086D}"/>
              </a:ext>
            </a:extLst>
          </p:cNvPr>
          <p:cNvCxnSpPr>
            <a:cxnSpLocks/>
          </p:cNvCxnSpPr>
          <p:nvPr/>
        </p:nvCxnSpPr>
        <p:spPr>
          <a:xfrm>
            <a:off x="8026786" y="3416994"/>
            <a:ext cx="1665854" cy="17289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453C9F-381C-49C1-A245-D55FE6D5C08D}"/>
              </a:ext>
            </a:extLst>
          </p:cNvPr>
          <p:cNvCxnSpPr>
            <a:cxnSpLocks/>
          </p:cNvCxnSpPr>
          <p:nvPr/>
        </p:nvCxnSpPr>
        <p:spPr>
          <a:xfrm flipH="1">
            <a:off x="8022336" y="3624858"/>
            <a:ext cx="1678078" cy="23179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42C23F7-D50A-4965-9F4A-C28BE4341FAB}"/>
              </a:ext>
            </a:extLst>
          </p:cNvPr>
          <p:cNvSpPr txBox="1"/>
          <p:nvPr/>
        </p:nvSpPr>
        <p:spPr>
          <a:xfrm>
            <a:off x="9126218" y="3232328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get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A7CB849-7677-4C72-8EE0-85263390EFF7}"/>
              </a:ext>
            </a:extLst>
          </p:cNvPr>
          <p:cNvSpPr txBox="1"/>
          <p:nvPr/>
        </p:nvSpPr>
        <p:spPr>
          <a:xfrm>
            <a:off x="8648612" y="370695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balance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517C96B-D46F-4691-965B-DD6C65FD8EFE}"/>
              </a:ext>
            </a:extLst>
          </p:cNvPr>
          <p:cNvCxnSpPr>
            <a:cxnSpLocks/>
          </p:cNvCxnSpPr>
          <p:nvPr/>
        </p:nvCxnSpPr>
        <p:spPr>
          <a:xfrm>
            <a:off x="8031822" y="4464504"/>
            <a:ext cx="1636434" cy="43668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78E7C48-AF98-4ECE-BD04-E0F0E7ECF3BB}"/>
              </a:ext>
            </a:extLst>
          </p:cNvPr>
          <p:cNvCxnSpPr>
            <a:cxnSpLocks/>
          </p:cNvCxnSpPr>
          <p:nvPr/>
        </p:nvCxnSpPr>
        <p:spPr>
          <a:xfrm>
            <a:off x="8007438" y="4450993"/>
            <a:ext cx="3047415" cy="45019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0F418EE-FDD5-4591-B7B3-6C626B6F60C6}"/>
              </a:ext>
            </a:extLst>
          </p:cNvPr>
          <p:cNvCxnSpPr>
            <a:cxnSpLocks/>
          </p:cNvCxnSpPr>
          <p:nvPr/>
        </p:nvCxnSpPr>
        <p:spPr>
          <a:xfrm flipH="1">
            <a:off x="8022335" y="4914695"/>
            <a:ext cx="1670305" cy="58225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B296230-7933-4959-B043-E965C51860B7}"/>
              </a:ext>
            </a:extLst>
          </p:cNvPr>
          <p:cNvCxnSpPr>
            <a:cxnSpLocks/>
          </p:cNvCxnSpPr>
          <p:nvPr/>
        </p:nvCxnSpPr>
        <p:spPr>
          <a:xfrm flipH="1">
            <a:off x="8007438" y="4910322"/>
            <a:ext cx="3023032" cy="63373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2D3F1B5-D60E-41A5-997A-06DB49384643}"/>
              </a:ext>
            </a:extLst>
          </p:cNvPr>
          <p:cNvSpPr txBox="1"/>
          <p:nvPr/>
        </p:nvSpPr>
        <p:spPr>
          <a:xfrm>
            <a:off x="10159070" y="4437482"/>
            <a:ext cx="514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add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D4E433F-8967-4E81-AC06-89769D5E376B}"/>
              </a:ext>
            </a:extLst>
          </p:cNvPr>
          <p:cNvSpPr txBox="1"/>
          <p:nvPr/>
        </p:nvSpPr>
        <p:spPr>
          <a:xfrm>
            <a:off x="8471638" y="4635659"/>
            <a:ext cx="514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add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8853D8D-EDB0-4CC3-880B-1BEB6DD66C7E}"/>
              </a:ext>
            </a:extLst>
          </p:cNvPr>
          <p:cNvSpPr txBox="1"/>
          <p:nvPr/>
        </p:nvSpPr>
        <p:spPr>
          <a:xfrm>
            <a:off x="9904884" y="5021158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ok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3725854-65A8-4F67-94D1-64C8C57EA909}"/>
              </a:ext>
            </a:extLst>
          </p:cNvPr>
          <p:cNvSpPr txBox="1"/>
          <p:nvPr/>
        </p:nvSpPr>
        <p:spPr>
          <a:xfrm>
            <a:off x="9016709" y="4981811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ok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A458E2E-69E9-4C69-84C8-EB444FFFF4D2}"/>
              </a:ext>
            </a:extLst>
          </p:cNvPr>
          <p:cNvCxnSpPr>
            <a:cxnSpLocks/>
          </p:cNvCxnSpPr>
          <p:nvPr/>
        </p:nvCxnSpPr>
        <p:spPr>
          <a:xfrm>
            <a:off x="8046720" y="5906929"/>
            <a:ext cx="1670304" cy="22874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1E61237-7D0E-4DF9-9090-DE0F1954F3EA}"/>
              </a:ext>
            </a:extLst>
          </p:cNvPr>
          <p:cNvCxnSpPr>
            <a:cxnSpLocks/>
          </p:cNvCxnSpPr>
          <p:nvPr/>
        </p:nvCxnSpPr>
        <p:spPr>
          <a:xfrm>
            <a:off x="7986408" y="5859825"/>
            <a:ext cx="3068445" cy="20085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9143BDE-073B-4395-8AA4-C6EAC087AB26}"/>
              </a:ext>
            </a:extLst>
          </p:cNvPr>
          <p:cNvSpPr txBox="1"/>
          <p:nvPr/>
        </p:nvSpPr>
        <p:spPr>
          <a:xfrm>
            <a:off x="10064608" y="5654893"/>
            <a:ext cx="840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release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E3C442C-E4BD-4DB0-8665-0967753B7A9C}"/>
              </a:ext>
            </a:extLst>
          </p:cNvPr>
          <p:cNvSpPr txBox="1"/>
          <p:nvPr/>
        </p:nvSpPr>
        <p:spPr>
          <a:xfrm>
            <a:off x="8170665" y="5930371"/>
            <a:ext cx="840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release</a:t>
            </a:r>
          </a:p>
        </p:txBody>
      </p:sp>
    </p:spTree>
    <p:extLst>
      <p:ext uri="{BB962C8B-B14F-4D97-AF65-F5344CB8AC3E}">
        <p14:creationId xmlns:p14="http://schemas.microsoft.com/office/powerpoint/2010/main" val="18269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D08E5-4A2F-43C6-A426-EC0570960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Deadlock prevention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26F6A-F671-4910-9ABD-CB30DE713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4999"/>
            <a:ext cx="10515600" cy="4271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/>
              <a:t>We enforce some simple rules to prevent deadlocks:</a:t>
            </a:r>
          </a:p>
          <a:p>
            <a:r>
              <a:rPr lang="en-US" sz="2800"/>
              <a:t>Runtime acquires locks in order (fixed global total order).</a:t>
            </a:r>
          </a:p>
          <a:p>
            <a:r>
              <a:rPr lang="en-US" sz="2800"/>
              <a:t>Critical sections cannot be nested.</a:t>
            </a:r>
          </a:p>
          <a:p>
            <a:r>
              <a:rPr lang="en-US" sz="2800"/>
              <a:t>Within a critical section:</a:t>
            </a:r>
          </a:p>
          <a:p>
            <a:pPr lvl="1"/>
            <a:r>
              <a:rPr lang="en-US" sz="2400"/>
              <a:t>can call only entities that were locked.</a:t>
            </a:r>
          </a:p>
          <a:p>
            <a:pPr lvl="1"/>
            <a:r>
              <a:rPr lang="en-US" sz="2400"/>
              <a:t>can signal only entities that were not locked.</a:t>
            </a:r>
          </a:p>
          <a:p>
            <a:pPr lvl="1"/>
            <a:r>
              <a:rPr lang="en-US" sz="2400"/>
              <a:t>cannot call the same entity more than once in parallel.</a:t>
            </a:r>
          </a:p>
          <a:p>
            <a:endParaRPr lang="en-US" sz="2800"/>
          </a:p>
          <a:p>
            <a:endParaRPr lang="en-US" sz="2800"/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68878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A434-25F9-45EF-B8EF-54D0684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sections </a:t>
            </a:r>
            <a:r>
              <a:rPr lang="en-US" dirty="0">
                <a:solidFill>
                  <a:schemeClr val="accent1"/>
                </a:solidFill>
              </a:rPr>
              <a:t>vs</a:t>
            </a:r>
            <a:r>
              <a:rPr lang="en-US" dirty="0"/>
              <a:t> Transactions?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77676-942E-4C49-98FC-58827E33F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274847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big difference: </a:t>
            </a:r>
            <a:r>
              <a:rPr lang="en-US" dirty="0">
                <a:solidFill>
                  <a:schemeClr val="accent1"/>
                </a:solidFill>
              </a:rPr>
              <a:t>critical sections don’t fail or roll back.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/>
              <a:t>Challenges for transactions as a programming model:</a:t>
            </a:r>
          </a:p>
          <a:p>
            <a:r>
              <a:rPr lang="en-US" dirty="0"/>
              <a:t>Developers struggle with “why and when” transactions fail, and “what to do about it”</a:t>
            </a:r>
          </a:p>
          <a:p>
            <a:r>
              <a:rPr lang="en-US" dirty="0"/>
              <a:t>Transaction implementations often perform badly under high conflict rates</a:t>
            </a:r>
          </a:p>
          <a:p>
            <a:r>
              <a:rPr lang="en-US" dirty="0"/>
              <a:t>Unclear how to incorporate external effects</a:t>
            </a:r>
            <a:br>
              <a:rPr lang="en-US" dirty="0"/>
            </a:br>
            <a:r>
              <a:rPr lang="en-US" dirty="0"/>
              <a:t>(explicit undo-code ? What about failures in undo ?)</a:t>
            </a:r>
          </a:p>
        </p:txBody>
      </p:sp>
    </p:spTree>
    <p:extLst>
      <p:ext uri="{BB962C8B-B14F-4D97-AF65-F5344CB8AC3E}">
        <p14:creationId xmlns:p14="http://schemas.microsoft.com/office/powerpoint/2010/main" val="3423219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A93F5-2F20-4C57-8376-2CD5377D0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87F16-0C9E-4AA0-8C86-C11184738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/>
          </a:bodyPr>
          <a:lstStyle/>
          <a:p>
            <a:r>
              <a:rPr lang="en-US" sz="2400" dirty="0"/>
              <a:t>Azure Durable Functions have been out for about 2 years now.</a:t>
            </a:r>
            <a:br>
              <a:rPr lang="en-US" sz="2400" dirty="0"/>
            </a:br>
            <a:r>
              <a:rPr lang="en-US" sz="2400" dirty="0"/>
              <a:t>(thanks to Chris Gillum &amp; Durable Functions team)</a:t>
            </a:r>
          </a:p>
          <a:p>
            <a:r>
              <a:rPr lang="en-US" sz="2400" dirty="0"/>
              <a:t>Entities (&amp; critical sections) are a new feature we implemented this year, building on research done last year w/ intern Christopher Meiklejohn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In public preview since Build, to be shipped next week (for Ignite, Nov 4)</a:t>
            </a:r>
            <a:endParaRPr lang="en-US" sz="2400" dirty="0"/>
          </a:p>
          <a:p>
            <a:r>
              <a:rPr lang="en-US" sz="2400" dirty="0"/>
              <a:t>Much work left to be done</a:t>
            </a:r>
          </a:p>
          <a:p>
            <a:pPr lvl="1"/>
            <a:r>
              <a:rPr lang="en-US" sz="2000" dirty="0"/>
              <a:t>make existing implementation more correct</a:t>
            </a:r>
          </a:p>
          <a:p>
            <a:pPr lvl="1"/>
            <a:r>
              <a:rPr lang="en-US" sz="2000" dirty="0"/>
              <a:t>build better-performing implementation(s)</a:t>
            </a:r>
          </a:p>
        </p:txBody>
      </p:sp>
    </p:spTree>
    <p:extLst>
      <p:ext uri="{BB962C8B-B14F-4D97-AF65-F5344CB8AC3E}">
        <p14:creationId xmlns:p14="http://schemas.microsoft.com/office/powerpoint/2010/main" val="109918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6ABBE-F4A6-4F8A-ADAE-8D924BBCA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64" y="1048020"/>
            <a:ext cx="3649328" cy="538355"/>
          </a:xfrm>
        </p:spPr>
        <p:txBody>
          <a:bodyPr>
            <a:noAutofit/>
          </a:bodyPr>
          <a:lstStyle/>
          <a:p>
            <a:r>
              <a:rPr lang="en-US"/>
              <a:t>Composed SERVICES</a:t>
            </a:r>
            <a:br>
              <a:rPr lang="en-US">
                <a:solidFill>
                  <a:schemeClr val="accent1"/>
                </a:solidFill>
              </a:rPr>
            </a:br>
            <a:br>
              <a:rPr lang="en-US"/>
            </a:br>
            <a:endParaRPr lang="en-US">
              <a:solidFill>
                <a:srgbClr val="C00000"/>
              </a:solidFill>
            </a:endParaRP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AC50F9B1-2522-4E8F-AE8F-BC17EA25C9A0}"/>
              </a:ext>
            </a:extLst>
          </p:cNvPr>
          <p:cNvSpPr txBox="1">
            <a:spLocks/>
          </p:cNvSpPr>
          <p:nvPr/>
        </p:nvSpPr>
        <p:spPr>
          <a:xfrm>
            <a:off x="102315" y="2744930"/>
            <a:ext cx="4037334" cy="306505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/>
              <a:t>All components are highly available.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Localized failure recovery via </a:t>
            </a:r>
            <a:r>
              <a:rPr lang="en-US" sz="2400">
                <a:solidFill>
                  <a:schemeClr val="accent2">
                    <a:lumMod val="75000"/>
                  </a:schemeClr>
                </a:solidFill>
              </a:rPr>
              <a:t>idempotent or testable APIs</a:t>
            </a:r>
            <a:r>
              <a:rPr lang="en-US" sz="2400"/>
              <a:t>.</a:t>
            </a:r>
            <a:endParaRPr lang="en-US" sz="1500">
              <a:solidFill>
                <a:srgbClr val="FFFF00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E62B3BF-CD2B-49B7-9EB2-0BD95CE74BDB}"/>
              </a:ext>
            </a:extLst>
          </p:cNvPr>
          <p:cNvGrpSpPr/>
          <p:nvPr/>
        </p:nvGrpSpPr>
        <p:grpSpPr>
          <a:xfrm>
            <a:off x="5032124" y="146454"/>
            <a:ext cx="6357236" cy="5533020"/>
            <a:chOff x="5602475" y="882957"/>
            <a:chExt cx="4940670" cy="430011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D59AB27-B357-4CCB-AC03-5875EA71E270}"/>
                </a:ext>
              </a:extLst>
            </p:cNvPr>
            <p:cNvSpPr/>
            <p:nvPr/>
          </p:nvSpPr>
          <p:spPr>
            <a:xfrm>
              <a:off x="5889024" y="1098802"/>
              <a:ext cx="4546356" cy="4084267"/>
            </a:xfrm>
            <a:prstGeom prst="rect">
              <a:avLst/>
            </a:prstGeom>
            <a:solidFill>
              <a:schemeClr val="bg1"/>
            </a:solidFill>
            <a:ln w="73025"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6ACC6FF-ED32-479A-BB7F-A339C920CE48}"/>
                </a:ext>
              </a:extLst>
            </p:cNvPr>
            <p:cNvSpPr/>
            <p:nvPr/>
          </p:nvSpPr>
          <p:spPr>
            <a:xfrm>
              <a:off x="6067458" y="1333601"/>
              <a:ext cx="4152394" cy="366452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lvl="0"/>
              <a:endParaRPr lang="en-US" sz="2700">
                <a:solidFill>
                  <a:prstClr val="white"/>
                </a:solidFill>
              </a:endParaRPr>
            </a:p>
          </p:txBody>
        </p:sp>
        <p:sp>
          <p:nvSpPr>
            <p:cNvPr id="11" name="Flowchart: Magnetic Disk 10">
              <a:extLst>
                <a:ext uri="{FF2B5EF4-FFF2-40B4-BE49-F238E27FC236}">
                  <a16:creationId xmlns:a16="http://schemas.microsoft.com/office/drawing/2014/main" id="{B875D1B9-C2ED-448C-B35A-2F23AF7DEB70}"/>
                </a:ext>
              </a:extLst>
            </p:cNvPr>
            <p:cNvSpPr/>
            <p:nvPr/>
          </p:nvSpPr>
          <p:spPr>
            <a:xfrm>
              <a:off x="8501045" y="3944107"/>
              <a:ext cx="1302330" cy="971957"/>
            </a:xfrm>
            <a:prstGeom prst="flowChartMagneticDisk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/>
                <a:t>Stateful</a:t>
              </a:r>
              <a:br>
                <a:rPr lang="en-US" sz="2100"/>
              </a:br>
              <a:r>
                <a:rPr lang="en-US" sz="2100"/>
                <a:t>Service</a:t>
              </a:r>
            </a:p>
          </p:txBody>
        </p:sp>
        <p:sp>
          <p:nvSpPr>
            <p:cNvPr id="12" name="Flowchart: Magnetic Disk 11">
              <a:extLst>
                <a:ext uri="{FF2B5EF4-FFF2-40B4-BE49-F238E27FC236}">
                  <a16:creationId xmlns:a16="http://schemas.microsoft.com/office/drawing/2014/main" id="{123DA648-6316-4E1B-8122-497A9A66A1CD}"/>
                </a:ext>
              </a:extLst>
            </p:cNvPr>
            <p:cNvSpPr/>
            <p:nvPr/>
          </p:nvSpPr>
          <p:spPr>
            <a:xfrm>
              <a:off x="8081008" y="1487071"/>
              <a:ext cx="1166580" cy="1079284"/>
            </a:xfrm>
            <a:prstGeom prst="flowChartMagneticDisk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/>
                <a:t>Stateful</a:t>
              </a:r>
              <a:br>
                <a:rPr lang="en-US" sz="2100"/>
              </a:br>
              <a:r>
                <a:rPr lang="en-US" sz="2100"/>
                <a:t>Service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EF116AE-54A3-4DB8-81D4-FD3A1A4809CB}"/>
                </a:ext>
              </a:extLst>
            </p:cNvPr>
            <p:cNvSpPr/>
            <p:nvPr/>
          </p:nvSpPr>
          <p:spPr>
            <a:xfrm>
              <a:off x="7343302" y="3033901"/>
              <a:ext cx="1318895" cy="78692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/>
                <a:t>Stateless</a:t>
              </a:r>
            </a:p>
            <a:p>
              <a:pPr algn="ctr"/>
              <a:r>
                <a:rPr lang="en-US" sz="2100"/>
                <a:t>Service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F5F021E-FDDB-472A-AF1D-66B08170A814}"/>
                </a:ext>
              </a:extLst>
            </p:cNvPr>
            <p:cNvSpPr/>
            <p:nvPr/>
          </p:nvSpPr>
          <p:spPr>
            <a:xfrm>
              <a:off x="6203191" y="3968267"/>
              <a:ext cx="1360682" cy="85096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/>
                <a:t>Stateless</a:t>
              </a:r>
            </a:p>
            <a:p>
              <a:pPr algn="ctr"/>
              <a:r>
                <a:rPr lang="en-US" sz="2100"/>
                <a:t>Service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A537A44-DE8D-43A7-AFC0-9D5436392F16}"/>
                </a:ext>
              </a:extLst>
            </p:cNvPr>
            <p:cNvSpPr/>
            <p:nvPr/>
          </p:nvSpPr>
          <p:spPr>
            <a:xfrm>
              <a:off x="6175368" y="2061487"/>
              <a:ext cx="1304757" cy="78692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/>
                <a:t>Stateless</a:t>
              </a:r>
            </a:p>
            <a:p>
              <a:pPr algn="ctr"/>
              <a:r>
                <a:rPr lang="en-US" sz="2100"/>
                <a:t>Service</a:t>
              </a:r>
            </a:p>
          </p:txBody>
        </p:sp>
        <p:sp>
          <p:nvSpPr>
            <p:cNvPr id="22" name="Flowchart: Magnetic Disk 21">
              <a:extLst>
                <a:ext uri="{FF2B5EF4-FFF2-40B4-BE49-F238E27FC236}">
                  <a16:creationId xmlns:a16="http://schemas.microsoft.com/office/drawing/2014/main" id="{1D04F6D0-598A-46CF-A661-4C0CBA0C94A8}"/>
                </a:ext>
              </a:extLst>
            </p:cNvPr>
            <p:cNvSpPr/>
            <p:nvPr/>
          </p:nvSpPr>
          <p:spPr>
            <a:xfrm>
              <a:off x="8960062" y="2715589"/>
              <a:ext cx="1107175" cy="1079284"/>
            </a:xfrm>
            <a:prstGeom prst="flowChartMagneticDisk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/>
                <a:t>Stateful</a:t>
              </a:r>
              <a:br>
                <a:rPr lang="en-US" sz="2100"/>
              </a:br>
              <a:r>
                <a:rPr lang="en-US" sz="2100"/>
                <a:t>Service</a:t>
              </a:r>
            </a:p>
          </p:txBody>
        </p: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242FAA35-B02D-4CDB-A1A6-59F384C19F6E}"/>
                </a:ext>
              </a:extLst>
            </p:cNvPr>
            <p:cNvSpPr/>
            <p:nvPr/>
          </p:nvSpPr>
          <p:spPr>
            <a:xfrm rot="20454548">
              <a:off x="7362159" y="2075688"/>
              <a:ext cx="903001" cy="352695"/>
            </a:xfrm>
            <a:prstGeom prst="rightArrow">
              <a:avLst/>
            </a:prstGeom>
            <a:ln w="44450"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22A78B77-DC0B-43AB-AD40-D945B75675B5}"/>
                </a:ext>
              </a:extLst>
            </p:cNvPr>
            <p:cNvSpPr/>
            <p:nvPr/>
          </p:nvSpPr>
          <p:spPr>
            <a:xfrm>
              <a:off x="7480123" y="4204949"/>
              <a:ext cx="1102342" cy="359328"/>
            </a:xfrm>
            <a:prstGeom prst="rightArrow">
              <a:avLst/>
            </a:prstGeom>
            <a:ln w="44450"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0" name="Arrow: Right 29">
              <a:extLst>
                <a:ext uri="{FF2B5EF4-FFF2-40B4-BE49-F238E27FC236}">
                  <a16:creationId xmlns:a16="http://schemas.microsoft.com/office/drawing/2014/main" id="{B88435E2-64E3-47AF-9EA7-738CB4BC0903}"/>
                </a:ext>
              </a:extLst>
            </p:cNvPr>
            <p:cNvSpPr/>
            <p:nvPr/>
          </p:nvSpPr>
          <p:spPr>
            <a:xfrm>
              <a:off x="8582466" y="3252655"/>
              <a:ext cx="457533" cy="345515"/>
            </a:xfrm>
            <a:prstGeom prst="rightArrow">
              <a:avLst/>
            </a:prstGeom>
            <a:ln w="44450"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8084A44C-26D1-44AB-AEC4-7387D079EEF5}"/>
                </a:ext>
              </a:extLst>
            </p:cNvPr>
            <p:cNvSpPr/>
            <p:nvPr/>
          </p:nvSpPr>
          <p:spPr>
            <a:xfrm rot="637692">
              <a:off x="7315938" y="2606311"/>
              <a:ext cx="1743658" cy="347673"/>
            </a:xfrm>
            <a:prstGeom prst="rightArrow">
              <a:avLst/>
            </a:prstGeom>
            <a:ln w="44450"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7C7DED53-319D-4B3A-90CD-09DACBB64080}"/>
                </a:ext>
              </a:extLst>
            </p:cNvPr>
            <p:cNvSpPr/>
            <p:nvPr/>
          </p:nvSpPr>
          <p:spPr>
            <a:xfrm rot="18937238">
              <a:off x="7220689" y="3718666"/>
              <a:ext cx="384162" cy="347673"/>
            </a:xfrm>
            <a:prstGeom prst="rightArrow">
              <a:avLst/>
            </a:prstGeom>
            <a:ln w="44450"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" name="Arrow: Right 32">
              <a:extLst>
                <a:ext uri="{FF2B5EF4-FFF2-40B4-BE49-F238E27FC236}">
                  <a16:creationId xmlns:a16="http://schemas.microsoft.com/office/drawing/2014/main" id="{E67D8687-A285-4284-AF64-5AC2AEA85D27}"/>
                </a:ext>
              </a:extLst>
            </p:cNvPr>
            <p:cNvSpPr/>
            <p:nvPr/>
          </p:nvSpPr>
          <p:spPr>
            <a:xfrm rot="3419879">
              <a:off x="7117347" y="2856838"/>
              <a:ext cx="439155" cy="347673"/>
            </a:xfrm>
            <a:prstGeom prst="rightArrow">
              <a:avLst/>
            </a:prstGeom>
            <a:ln w="44450"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D779A01A-012E-4966-B362-4CA236E23001}"/>
                </a:ext>
              </a:extLst>
            </p:cNvPr>
            <p:cNvSpPr/>
            <p:nvPr/>
          </p:nvSpPr>
          <p:spPr>
            <a:xfrm>
              <a:off x="5602475" y="979515"/>
              <a:ext cx="1140110" cy="604114"/>
            </a:xfrm>
            <a:prstGeom prst="wedgeRoundRectCallout">
              <a:avLst>
                <a:gd name="adj1" fmla="val 36068"/>
                <a:gd name="adj2" fmla="val 131533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err="1"/>
                <a:t>restartable</a:t>
              </a:r>
              <a:endParaRPr lang="en-US" sz="1350"/>
            </a:p>
          </p:txBody>
        </p:sp>
        <p:sp>
          <p:nvSpPr>
            <p:cNvPr id="37" name="Speech Bubble: Rectangle with Corners Rounded 36">
              <a:extLst>
                <a:ext uri="{FF2B5EF4-FFF2-40B4-BE49-F238E27FC236}">
                  <a16:creationId xmlns:a16="http://schemas.microsoft.com/office/drawing/2014/main" id="{1E2B8749-246E-4ACD-B35A-8DFA58C10FBA}"/>
                </a:ext>
              </a:extLst>
            </p:cNvPr>
            <p:cNvSpPr/>
            <p:nvPr/>
          </p:nvSpPr>
          <p:spPr>
            <a:xfrm>
              <a:off x="7108744" y="904161"/>
              <a:ext cx="1140110" cy="604114"/>
            </a:xfrm>
            <a:prstGeom prst="wedgeRoundRectCallout">
              <a:avLst>
                <a:gd name="adj1" fmla="val 4366"/>
                <a:gd name="adj2" fmla="val 174488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err="1"/>
                <a:t>retryable</a:t>
              </a:r>
              <a:endParaRPr lang="en-US" sz="1350"/>
            </a:p>
          </p:txBody>
        </p:sp>
        <p:sp>
          <p:nvSpPr>
            <p:cNvPr id="38" name="Speech Bubble: Rectangle with Corners Rounded 37">
              <a:extLst>
                <a:ext uri="{FF2B5EF4-FFF2-40B4-BE49-F238E27FC236}">
                  <a16:creationId xmlns:a16="http://schemas.microsoft.com/office/drawing/2014/main" id="{58AD71EA-05A5-4CCF-A1BE-8775C6D4BC2A}"/>
                </a:ext>
              </a:extLst>
            </p:cNvPr>
            <p:cNvSpPr/>
            <p:nvPr/>
          </p:nvSpPr>
          <p:spPr>
            <a:xfrm>
              <a:off x="9403035" y="882957"/>
              <a:ext cx="1140110" cy="604114"/>
            </a:xfrm>
            <a:prstGeom prst="wedgeRoundRectCallout">
              <a:avLst>
                <a:gd name="adj1" fmla="val -79359"/>
                <a:gd name="adj2" fmla="val 145340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/>
                <a:t>recoverable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508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1">
            <a:extLst>
              <a:ext uri="{FF2B5EF4-FFF2-40B4-BE49-F238E27FC236}">
                <a16:creationId xmlns:a16="http://schemas.microsoft.com/office/drawing/2014/main" id="{9BA8C02C-29E7-4270-B0EC-14B335866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64" y="1048020"/>
            <a:ext cx="3649328" cy="538355"/>
          </a:xfrm>
        </p:spPr>
        <p:txBody>
          <a:bodyPr>
            <a:noAutofit/>
          </a:bodyPr>
          <a:lstStyle/>
          <a:p>
            <a:r>
              <a:rPr lang="en-US"/>
              <a:t>internal Partitioning</a:t>
            </a:r>
            <a:br>
              <a:rPr lang="en-US"/>
            </a:br>
            <a:endParaRPr lang="en-US">
              <a:solidFill>
                <a:srgbClr val="C00000"/>
              </a:solidFill>
            </a:endParaRPr>
          </a:p>
        </p:txBody>
      </p:sp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63AEFF4E-3BF4-486B-A7EC-D2ED15B3ACEF}"/>
              </a:ext>
            </a:extLst>
          </p:cNvPr>
          <p:cNvSpPr txBox="1">
            <a:spLocks/>
          </p:cNvSpPr>
          <p:nvPr/>
        </p:nvSpPr>
        <p:spPr>
          <a:xfrm>
            <a:off x="102315" y="2341312"/>
            <a:ext cx="4824918" cy="412044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/>
              <a:t>services are </a:t>
            </a:r>
            <a:r>
              <a:rPr lang="en-US" sz="2400">
                <a:solidFill>
                  <a:schemeClr val="accent2">
                    <a:lumMod val="75000"/>
                  </a:schemeClr>
                </a:solidFill>
              </a:rPr>
              <a:t>internally partitioned </a:t>
            </a:r>
            <a:r>
              <a:rPr lang="en-US" sz="2400"/>
              <a:t>so they can scale beyond the capacity of a single machine.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May be </a:t>
            </a:r>
            <a:r>
              <a:rPr lang="en-US" sz="2400">
                <a:solidFill>
                  <a:srgbClr val="FF0000"/>
                </a:solidFill>
              </a:rPr>
              <a:t>extremely</a:t>
            </a:r>
            <a:r>
              <a:rPr lang="en-US" sz="2400"/>
              <a:t> fine-grained</a:t>
            </a:r>
            <a:br>
              <a:rPr lang="en-US"/>
            </a:br>
            <a:r>
              <a:rPr lang="en-US"/>
              <a:t>- single function invocation (stateless)</a:t>
            </a:r>
            <a:br>
              <a:rPr lang="en-US"/>
            </a:br>
            <a:r>
              <a:rPr lang="en-US"/>
              <a:t>- single key-value pair (stateful)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7440127-0422-4801-B50B-1D1703B8BB0C}"/>
              </a:ext>
            </a:extLst>
          </p:cNvPr>
          <p:cNvGrpSpPr/>
          <p:nvPr/>
        </p:nvGrpSpPr>
        <p:grpSpPr>
          <a:xfrm>
            <a:off x="5191760" y="396240"/>
            <a:ext cx="6025671" cy="5413224"/>
            <a:chOff x="5889024" y="1098802"/>
            <a:chExt cx="4546356" cy="4084267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D290EA21-2A3B-47BB-AD17-C2DEFB074E9E}"/>
                </a:ext>
              </a:extLst>
            </p:cNvPr>
            <p:cNvSpPr/>
            <p:nvPr/>
          </p:nvSpPr>
          <p:spPr>
            <a:xfrm>
              <a:off x="5889024" y="1098802"/>
              <a:ext cx="4546356" cy="4084267"/>
            </a:xfrm>
            <a:prstGeom prst="rect">
              <a:avLst/>
            </a:prstGeom>
            <a:solidFill>
              <a:schemeClr val="bg1"/>
            </a:solidFill>
            <a:ln w="73025"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024123CC-6464-494D-B7AE-E5271EBB3139}"/>
                </a:ext>
              </a:extLst>
            </p:cNvPr>
            <p:cNvSpPr/>
            <p:nvPr/>
          </p:nvSpPr>
          <p:spPr>
            <a:xfrm>
              <a:off x="6067458" y="1333601"/>
              <a:ext cx="4152394" cy="366452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lvl="0"/>
              <a:endParaRPr lang="en-US" sz="2700">
                <a:solidFill>
                  <a:prstClr val="white"/>
                </a:solidFill>
              </a:endParaRPr>
            </a:p>
          </p:txBody>
        </p:sp>
        <p:sp>
          <p:nvSpPr>
            <p:cNvPr id="111" name="Flowchart: Magnetic Disk 110">
              <a:extLst>
                <a:ext uri="{FF2B5EF4-FFF2-40B4-BE49-F238E27FC236}">
                  <a16:creationId xmlns:a16="http://schemas.microsoft.com/office/drawing/2014/main" id="{BA31D602-0A06-4DFC-BDBE-6B5BD4AEAE19}"/>
                </a:ext>
              </a:extLst>
            </p:cNvPr>
            <p:cNvSpPr/>
            <p:nvPr/>
          </p:nvSpPr>
          <p:spPr>
            <a:xfrm>
              <a:off x="8501045" y="3944107"/>
              <a:ext cx="1302330" cy="971957"/>
            </a:xfrm>
            <a:prstGeom prst="flowChartMagneticDisk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/>
            </a:p>
          </p:txBody>
        </p:sp>
        <p:sp>
          <p:nvSpPr>
            <p:cNvPr id="112" name="Flowchart: Magnetic Disk 111">
              <a:extLst>
                <a:ext uri="{FF2B5EF4-FFF2-40B4-BE49-F238E27FC236}">
                  <a16:creationId xmlns:a16="http://schemas.microsoft.com/office/drawing/2014/main" id="{E7C02DD8-D545-49F7-90B4-CB7AB254CBBE}"/>
                </a:ext>
              </a:extLst>
            </p:cNvPr>
            <p:cNvSpPr/>
            <p:nvPr/>
          </p:nvSpPr>
          <p:spPr>
            <a:xfrm>
              <a:off x="8081008" y="1487071"/>
              <a:ext cx="1166580" cy="1079284"/>
            </a:xfrm>
            <a:prstGeom prst="flowChartMagneticDisk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325410C6-8783-45A0-BCC0-CB235739D093}"/>
                </a:ext>
              </a:extLst>
            </p:cNvPr>
            <p:cNvSpPr/>
            <p:nvPr/>
          </p:nvSpPr>
          <p:spPr>
            <a:xfrm>
              <a:off x="7343302" y="3033901"/>
              <a:ext cx="1318895" cy="78692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119A3492-E042-4923-8AA5-A6762809B52C}"/>
                </a:ext>
              </a:extLst>
            </p:cNvPr>
            <p:cNvSpPr/>
            <p:nvPr/>
          </p:nvSpPr>
          <p:spPr>
            <a:xfrm>
              <a:off x="6203191" y="3968267"/>
              <a:ext cx="1360682" cy="85096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29D0132A-8B97-456F-89A7-CA6D98F6A7BF}"/>
                </a:ext>
              </a:extLst>
            </p:cNvPr>
            <p:cNvSpPr/>
            <p:nvPr/>
          </p:nvSpPr>
          <p:spPr>
            <a:xfrm>
              <a:off x="6175368" y="2061487"/>
              <a:ext cx="1304757" cy="78692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/>
            </a:p>
          </p:txBody>
        </p:sp>
        <p:sp>
          <p:nvSpPr>
            <p:cNvPr id="116" name="Flowchart: Magnetic Disk 115">
              <a:extLst>
                <a:ext uri="{FF2B5EF4-FFF2-40B4-BE49-F238E27FC236}">
                  <a16:creationId xmlns:a16="http://schemas.microsoft.com/office/drawing/2014/main" id="{5062C306-F66C-476E-9146-B85AB0DDF1C0}"/>
                </a:ext>
              </a:extLst>
            </p:cNvPr>
            <p:cNvSpPr/>
            <p:nvPr/>
          </p:nvSpPr>
          <p:spPr>
            <a:xfrm>
              <a:off x="8960062" y="2715589"/>
              <a:ext cx="1107175" cy="1079284"/>
            </a:xfrm>
            <a:prstGeom prst="flowChartMagneticDisk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/>
            </a:p>
          </p:txBody>
        </p:sp>
        <p:sp>
          <p:nvSpPr>
            <p:cNvPr id="117" name="Arrow: Right 116">
              <a:extLst>
                <a:ext uri="{FF2B5EF4-FFF2-40B4-BE49-F238E27FC236}">
                  <a16:creationId xmlns:a16="http://schemas.microsoft.com/office/drawing/2014/main" id="{6C6AC45F-B407-4F3C-AC1B-7C98908581AF}"/>
                </a:ext>
              </a:extLst>
            </p:cNvPr>
            <p:cNvSpPr/>
            <p:nvPr/>
          </p:nvSpPr>
          <p:spPr>
            <a:xfrm rot="20454548">
              <a:off x="7362159" y="2075688"/>
              <a:ext cx="903001" cy="352695"/>
            </a:xfrm>
            <a:prstGeom prst="rightArrow">
              <a:avLst/>
            </a:prstGeom>
            <a:ln w="44450"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8" name="Arrow: Right 117">
              <a:extLst>
                <a:ext uri="{FF2B5EF4-FFF2-40B4-BE49-F238E27FC236}">
                  <a16:creationId xmlns:a16="http://schemas.microsoft.com/office/drawing/2014/main" id="{591AC981-3A3C-4B4A-A961-9C171698E49A}"/>
                </a:ext>
              </a:extLst>
            </p:cNvPr>
            <p:cNvSpPr/>
            <p:nvPr/>
          </p:nvSpPr>
          <p:spPr>
            <a:xfrm>
              <a:off x="7480123" y="4204949"/>
              <a:ext cx="1102342" cy="359328"/>
            </a:xfrm>
            <a:prstGeom prst="rightArrow">
              <a:avLst/>
            </a:prstGeom>
            <a:ln w="44450"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9" name="Arrow: Right 118">
              <a:extLst>
                <a:ext uri="{FF2B5EF4-FFF2-40B4-BE49-F238E27FC236}">
                  <a16:creationId xmlns:a16="http://schemas.microsoft.com/office/drawing/2014/main" id="{E9F85682-6FB5-4435-A774-20413DCAF870}"/>
                </a:ext>
              </a:extLst>
            </p:cNvPr>
            <p:cNvSpPr/>
            <p:nvPr/>
          </p:nvSpPr>
          <p:spPr>
            <a:xfrm>
              <a:off x="8582466" y="3252655"/>
              <a:ext cx="457533" cy="345515"/>
            </a:xfrm>
            <a:prstGeom prst="rightArrow">
              <a:avLst/>
            </a:prstGeom>
            <a:ln w="44450"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0" name="Arrow: Right 119">
              <a:extLst>
                <a:ext uri="{FF2B5EF4-FFF2-40B4-BE49-F238E27FC236}">
                  <a16:creationId xmlns:a16="http://schemas.microsoft.com/office/drawing/2014/main" id="{0C70ED14-5345-4564-A281-47B45FD36B7D}"/>
                </a:ext>
              </a:extLst>
            </p:cNvPr>
            <p:cNvSpPr/>
            <p:nvPr/>
          </p:nvSpPr>
          <p:spPr>
            <a:xfrm rot="637692">
              <a:off x="7315938" y="2606311"/>
              <a:ext cx="1743658" cy="347673"/>
            </a:xfrm>
            <a:prstGeom prst="rightArrow">
              <a:avLst/>
            </a:prstGeom>
            <a:ln w="44450"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1" name="Arrow: Right 120">
              <a:extLst>
                <a:ext uri="{FF2B5EF4-FFF2-40B4-BE49-F238E27FC236}">
                  <a16:creationId xmlns:a16="http://schemas.microsoft.com/office/drawing/2014/main" id="{1B04F7F7-D63E-4764-8642-7C6C9A7AF457}"/>
                </a:ext>
              </a:extLst>
            </p:cNvPr>
            <p:cNvSpPr/>
            <p:nvPr/>
          </p:nvSpPr>
          <p:spPr>
            <a:xfrm rot="18937238">
              <a:off x="7220689" y="3718666"/>
              <a:ext cx="384162" cy="347673"/>
            </a:xfrm>
            <a:prstGeom prst="rightArrow">
              <a:avLst/>
            </a:prstGeom>
            <a:ln w="44450"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2" name="Arrow: Right 121">
              <a:extLst>
                <a:ext uri="{FF2B5EF4-FFF2-40B4-BE49-F238E27FC236}">
                  <a16:creationId xmlns:a16="http://schemas.microsoft.com/office/drawing/2014/main" id="{843B7627-2AEC-4976-9CA6-A6D73A21ECBF}"/>
                </a:ext>
              </a:extLst>
            </p:cNvPr>
            <p:cNvSpPr/>
            <p:nvPr/>
          </p:nvSpPr>
          <p:spPr>
            <a:xfrm rot="3419879">
              <a:off x="7117347" y="2856838"/>
              <a:ext cx="439155" cy="347673"/>
            </a:xfrm>
            <a:prstGeom prst="rightArrow">
              <a:avLst/>
            </a:prstGeom>
            <a:ln w="44450"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621A4DE9-47D5-42D9-8A20-E216A7E0A8FB}"/>
                </a:ext>
              </a:extLst>
            </p:cNvPr>
            <p:cNvGrpSpPr/>
            <p:nvPr/>
          </p:nvGrpSpPr>
          <p:grpSpPr>
            <a:xfrm>
              <a:off x="6257243" y="4172203"/>
              <a:ext cx="938812" cy="364347"/>
              <a:chOff x="6310992" y="4419942"/>
              <a:chExt cx="1251749" cy="485796"/>
            </a:xfrm>
          </p:grpSpPr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66B9E5E7-F69A-447F-B10F-39B61A4C4319}"/>
                  </a:ext>
                </a:extLst>
              </p:cNvPr>
              <p:cNvSpPr/>
              <p:nvPr/>
            </p:nvSpPr>
            <p:spPr>
              <a:xfrm>
                <a:off x="6310992" y="4419942"/>
                <a:ext cx="380941" cy="479104"/>
              </a:xfrm>
              <a:prstGeom prst="rect">
                <a:avLst/>
              </a:prstGeom>
              <a:solidFill>
                <a:srgbClr val="00B050"/>
              </a:solidFill>
              <a:ln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43475722-B852-4D89-A55F-1AEFCA3D1D11}"/>
                  </a:ext>
                </a:extLst>
              </p:cNvPr>
              <p:cNvSpPr/>
              <p:nvPr/>
            </p:nvSpPr>
            <p:spPr>
              <a:xfrm>
                <a:off x="6746396" y="4426634"/>
                <a:ext cx="380941" cy="479104"/>
              </a:xfrm>
              <a:prstGeom prst="rect">
                <a:avLst/>
              </a:prstGeom>
              <a:solidFill>
                <a:srgbClr val="00B050"/>
              </a:solidFill>
              <a:ln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00ECEA15-5C1E-4F41-BBF9-F05B6C7BB9A3}"/>
                  </a:ext>
                </a:extLst>
              </p:cNvPr>
              <p:cNvSpPr/>
              <p:nvPr/>
            </p:nvSpPr>
            <p:spPr>
              <a:xfrm>
                <a:off x="7181800" y="4426634"/>
                <a:ext cx="380941" cy="479104"/>
              </a:xfrm>
              <a:prstGeom prst="rect">
                <a:avLst/>
              </a:prstGeom>
              <a:solidFill>
                <a:srgbClr val="00B050"/>
              </a:solidFill>
              <a:ln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1E99E0E9-FF20-463B-8169-7C2624AEA48C}"/>
                </a:ext>
              </a:extLst>
            </p:cNvPr>
            <p:cNvGrpSpPr/>
            <p:nvPr/>
          </p:nvGrpSpPr>
          <p:grpSpPr>
            <a:xfrm>
              <a:off x="6216396" y="2169613"/>
              <a:ext cx="938812" cy="364347"/>
              <a:chOff x="6256529" y="1749819"/>
              <a:chExt cx="1251749" cy="485796"/>
            </a:xfrm>
          </p:grpSpPr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CFB6D016-0A10-4418-94EA-2E7009233690}"/>
                  </a:ext>
                </a:extLst>
              </p:cNvPr>
              <p:cNvSpPr/>
              <p:nvPr/>
            </p:nvSpPr>
            <p:spPr>
              <a:xfrm>
                <a:off x="6256529" y="1749819"/>
                <a:ext cx="380941" cy="47910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A355CD4C-65F6-4331-9259-97929A3A1777}"/>
                  </a:ext>
                </a:extLst>
              </p:cNvPr>
              <p:cNvSpPr/>
              <p:nvPr/>
            </p:nvSpPr>
            <p:spPr>
              <a:xfrm>
                <a:off x="6691933" y="1756511"/>
                <a:ext cx="380941" cy="47910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5CE701D4-18BE-499F-80D0-714DF0E3FD71}"/>
                  </a:ext>
                </a:extLst>
              </p:cNvPr>
              <p:cNvSpPr/>
              <p:nvPr/>
            </p:nvSpPr>
            <p:spPr>
              <a:xfrm>
                <a:off x="7127337" y="1756511"/>
                <a:ext cx="380941" cy="47910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654D6B6A-89C1-4213-9ED9-10D892484DA6}"/>
                </a:ext>
              </a:extLst>
            </p:cNvPr>
            <p:cNvGrpSpPr/>
            <p:nvPr/>
          </p:nvGrpSpPr>
          <p:grpSpPr>
            <a:xfrm>
              <a:off x="7424088" y="3126077"/>
              <a:ext cx="942178" cy="364347"/>
              <a:chOff x="7866786" y="3025105"/>
              <a:chExt cx="1256237" cy="485796"/>
            </a:xfrm>
          </p:grpSpPr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7E991492-8396-4661-BDB3-269A18BCF99C}"/>
                  </a:ext>
                </a:extLst>
              </p:cNvPr>
              <p:cNvSpPr/>
              <p:nvPr/>
            </p:nvSpPr>
            <p:spPr>
              <a:xfrm>
                <a:off x="7866786" y="3025105"/>
                <a:ext cx="380941" cy="47910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23AA278F-834D-45E0-9C83-81395AA71DE2}"/>
                  </a:ext>
                </a:extLst>
              </p:cNvPr>
              <p:cNvSpPr/>
              <p:nvPr/>
            </p:nvSpPr>
            <p:spPr>
              <a:xfrm>
                <a:off x="8302190" y="3031797"/>
                <a:ext cx="380941" cy="47910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0777E646-6469-4458-BBBC-44124D6D156C}"/>
                  </a:ext>
                </a:extLst>
              </p:cNvPr>
              <p:cNvSpPr/>
              <p:nvPr/>
            </p:nvSpPr>
            <p:spPr>
              <a:xfrm>
                <a:off x="8742082" y="3031797"/>
                <a:ext cx="380941" cy="47910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22C69863-C9E9-4324-B388-5E7C7AEE0280}"/>
                </a:ext>
              </a:extLst>
            </p:cNvPr>
            <p:cNvGrpSpPr/>
            <p:nvPr/>
          </p:nvGrpSpPr>
          <p:grpSpPr>
            <a:xfrm>
              <a:off x="8258050" y="1818948"/>
              <a:ext cx="938812" cy="364347"/>
              <a:chOff x="8978732" y="1282265"/>
              <a:chExt cx="1251749" cy="485796"/>
            </a:xfrm>
          </p:grpSpPr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FE55E058-BF49-4231-A91F-D42B1873DB63}"/>
                  </a:ext>
                </a:extLst>
              </p:cNvPr>
              <p:cNvSpPr/>
              <p:nvPr/>
            </p:nvSpPr>
            <p:spPr>
              <a:xfrm>
                <a:off x="8978732" y="1282265"/>
                <a:ext cx="380941" cy="47910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E55499DD-1397-4DC4-A056-55E88E59CD9B}"/>
                  </a:ext>
                </a:extLst>
              </p:cNvPr>
              <p:cNvSpPr/>
              <p:nvPr/>
            </p:nvSpPr>
            <p:spPr>
              <a:xfrm>
                <a:off x="9414136" y="1288957"/>
                <a:ext cx="380941" cy="47910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5C805A45-A71C-48EF-872A-76A60AF13415}"/>
                  </a:ext>
                </a:extLst>
              </p:cNvPr>
              <p:cNvSpPr/>
              <p:nvPr/>
            </p:nvSpPr>
            <p:spPr>
              <a:xfrm>
                <a:off x="9849540" y="1288957"/>
                <a:ext cx="380941" cy="47910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D65C91A2-46A3-4A90-A370-03A29FA76A4B}"/>
                </a:ext>
              </a:extLst>
            </p:cNvPr>
            <p:cNvGrpSpPr/>
            <p:nvPr/>
          </p:nvGrpSpPr>
          <p:grpSpPr>
            <a:xfrm>
              <a:off x="9077470" y="3087356"/>
              <a:ext cx="938812" cy="364347"/>
              <a:chOff x="10071292" y="2973478"/>
              <a:chExt cx="1251749" cy="485796"/>
            </a:xfrm>
          </p:grpSpPr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A29D4FBF-6FF7-43E8-8992-BC473C5088A8}"/>
                  </a:ext>
                </a:extLst>
              </p:cNvPr>
              <p:cNvSpPr/>
              <p:nvPr/>
            </p:nvSpPr>
            <p:spPr>
              <a:xfrm>
                <a:off x="10071292" y="2973478"/>
                <a:ext cx="380941" cy="47910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US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58FEB50E-6EC1-49B0-BFB2-A52E8F41F3E4}"/>
                  </a:ext>
                </a:extLst>
              </p:cNvPr>
              <p:cNvSpPr/>
              <p:nvPr/>
            </p:nvSpPr>
            <p:spPr>
              <a:xfrm>
                <a:off x="10506696" y="2980170"/>
                <a:ext cx="380941" cy="47910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CCA2F888-4DF3-4AE5-8DD2-F714AD158078}"/>
                  </a:ext>
                </a:extLst>
              </p:cNvPr>
              <p:cNvSpPr/>
              <p:nvPr/>
            </p:nvSpPr>
            <p:spPr>
              <a:xfrm>
                <a:off x="10942100" y="2980170"/>
                <a:ext cx="380941" cy="47910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7E1D46CF-3A4B-48BA-9FF4-2CDD32910285}"/>
                </a:ext>
              </a:extLst>
            </p:cNvPr>
            <p:cNvGrpSpPr/>
            <p:nvPr/>
          </p:nvGrpSpPr>
          <p:grpSpPr>
            <a:xfrm>
              <a:off x="8715269" y="4227019"/>
              <a:ext cx="938812" cy="364347"/>
              <a:chOff x="9588357" y="4493030"/>
              <a:chExt cx="1251749" cy="485796"/>
            </a:xfrm>
          </p:grpSpPr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26F97A7E-7C48-4F5D-ABCC-F601AFEB7BB1}"/>
                  </a:ext>
                </a:extLst>
              </p:cNvPr>
              <p:cNvSpPr/>
              <p:nvPr/>
            </p:nvSpPr>
            <p:spPr>
              <a:xfrm>
                <a:off x="9588357" y="4493030"/>
                <a:ext cx="380941" cy="479104"/>
              </a:xfrm>
              <a:prstGeom prst="rect">
                <a:avLst/>
              </a:prstGeom>
              <a:solidFill>
                <a:srgbClr val="FFC000"/>
              </a:solidFill>
              <a:ln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B52DC8E2-22C2-49F7-959C-768951E8F4ED}"/>
                  </a:ext>
                </a:extLst>
              </p:cNvPr>
              <p:cNvSpPr/>
              <p:nvPr/>
            </p:nvSpPr>
            <p:spPr>
              <a:xfrm>
                <a:off x="10023761" y="4499722"/>
                <a:ext cx="380941" cy="479104"/>
              </a:xfrm>
              <a:prstGeom prst="rect">
                <a:avLst/>
              </a:prstGeom>
              <a:solidFill>
                <a:srgbClr val="FFC000"/>
              </a:solidFill>
              <a:ln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91739BF3-9E03-4EE3-8C99-CEDF880ADC40}"/>
                  </a:ext>
                </a:extLst>
              </p:cNvPr>
              <p:cNvSpPr/>
              <p:nvPr/>
            </p:nvSpPr>
            <p:spPr>
              <a:xfrm>
                <a:off x="10459165" y="4499722"/>
                <a:ext cx="380941" cy="479104"/>
              </a:xfrm>
              <a:prstGeom prst="rect">
                <a:avLst/>
              </a:prstGeom>
              <a:solidFill>
                <a:srgbClr val="FFC000"/>
              </a:solidFill>
              <a:ln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989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>
            <a:extLst>
              <a:ext uri="{FF2B5EF4-FFF2-40B4-BE49-F238E27FC236}">
                <a16:creationId xmlns:a16="http://schemas.microsoft.com/office/drawing/2014/main" id="{9AF8DC60-8E14-4785-8515-C5FEEEB056AF}"/>
              </a:ext>
            </a:extLst>
          </p:cNvPr>
          <p:cNvSpPr txBox="1"/>
          <p:nvPr/>
        </p:nvSpPr>
        <p:spPr>
          <a:xfrm>
            <a:off x="161313" y="1518167"/>
            <a:ext cx="52561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At least two layers of scheduling/placement indirection.</a:t>
            </a:r>
          </a:p>
          <a:p>
            <a:endParaRPr lang="en-US" sz="2400"/>
          </a:p>
          <a:p>
            <a:r>
              <a:rPr lang="en-US" sz="2400"/>
              <a:t>(In)dependent questions:</a:t>
            </a:r>
          </a:p>
          <a:p>
            <a:endParaRPr lang="en-US" sz="24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/>
              <a:t>What are the layers and how are they implemented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/>
              <a:t>Where’s the customer boundary</a:t>
            </a:r>
          </a:p>
        </p:txBody>
      </p:sp>
      <p:sp>
        <p:nvSpPr>
          <p:cNvPr id="105" name="Title 104">
            <a:extLst>
              <a:ext uri="{FF2B5EF4-FFF2-40B4-BE49-F238E27FC236}">
                <a16:creationId xmlns:a16="http://schemas.microsoft.com/office/drawing/2014/main" id="{9046F344-2A83-4CBB-B4BF-04676DC0E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823" y="400419"/>
            <a:ext cx="5201408" cy="821863"/>
          </a:xfrm>
        </p:spPr>
        <p:txBody>
          <a:bodyPr>
            <a:no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General pattern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4CC8664-CEB9-44DC-98EC-FF5BF50B0B5C}"/>
              </a:ext>
            </a:extLst>
          </p:cNvPr>
          <p:cNvSpPr/>
          <p:nvPr/>
        </p:nvSpPr>
        <p:spPr>
          <a:xfrm>
            <a:off x="8387687" y="1167739"/>
            <a:ext cx="378670" cy="476248"/>
          </a:xfrm>
          <a:prstGeom prst="rect">
            <a:avLst/>
          </a:prstGeom>
          <a:solidFill>
            <a:srgbClr val="00B05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FCBB7A5-2957-4972-9D51-A699E997BCF7}"/>
              </a:ext>
            </a:extLst>
          </p:cNvPr>
          <p:cNvSpPr/>
          <p:nvPr/>
        </p:nvSpPr>
        <p:spPr>
          <a:xfrm>
            <a:off x="8820495" y="1174391"/>
            <a:ext cx="378670" cy="476248"/>
          </a:xfrm>
          <a:prstGeom prst="rect">
            <a:avLst/>
          </a:prstGeom>
          <a:solidFill>
            <a:srgbClr val="00B05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4F00D4C-3E6F-4F69-B4FD-DB002F356539}"/>
              </a:ext>
            </a:extLst>
          </p:cNvPr>
          <p:cNvSpPr/>
          <p:nvPr/>
        </p:nvSpPr>
        <p:spPr>
          <a:xfrm>
            <a:off x="9253304" y="1174391"/>
            <a:ext cx="378670" cy="476248"/>
          </a:xfrm>
          <a:prstGeom prst="rect">
            <a:avLst/>
          </a:prstGeom>
          <a:solidFill>
            <a:srgbClr val="00B05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36B6B6E-AF63-45CB-BFB3-E7221E011729}"/>
              </a:ext>
            </a:extLst>
          </p:cNvPr>
          <p:cNvSpPr/>
          <p:nvPr/>
        </p:nvSpPr>
        <p:spPr>
          <a:xfrm>
            <a:off x="7774884" y="210773"/>
            <a:ext cx="378670" cy="47624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D1DB622-0345-47B0-9D2E-E60F8862CD24}"/>
              </a:ext>
            </a:extLst>
          </p:cNvPr>
          <p:cNvSpPr/>
          <p:nvPr/>
        </p:nvSpPr>
        <p:spPr>
          <a:xfrm>
            <a:off x="8207692" y="217425"/>
            <a:ext cx="378670" cy="47624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1C9698A-32CF-4B6C-8A7B-0ADF219FA6EC}"/>
              </a:ext>
            </a:extLst>
          </p:cNvPr>
          <p:cNvSpPr/>
          <p:nvPr/>
        </p:nvSpPr>
        <p:spPr>
          <a:xfrm>
            <a:off x="8640501" y="217425"/>
            <a:ext cx="378670" cy="47624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469A52D-3CDF-4BD8-B9AD-19F166D8FFA1}"/>
              </a:ext>
            </a:extLst>
          </p:cNvPr>
          <p:cNvSpPr/>
          <p:nvPr/>
        </p:nvSpPr>
        <p:spPr>
          <a:xfrm>
            <a:off x="9128586" y="590561"/>
            <a:ext cx="378670" cy="48963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2104B57-4706-4041-B946-064D267E7EC9}"/>
              </a:ext>
            </a:extLst>
          </p:cNvPr>
          <p:cNvSpPr/>
          <p:nvPr/>
        </p:nvSpPr>
        <p:spPr>
          <a:xfrm>
            <a:off x="9561394" y="597213"/>
            <a:ext cx="378670" cy="48963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D585D0-0CEB-430C-AB92-972EEBD125DC}"/>
              </a:ext>
            </a:extLst>
          </p:cNvPr>
          <p:cNvSpPr/>
          <p:nvPr/>
        </p:nvSpPr>
        <p:spPr>
          <a:xfrm>
            <a:off x="9998664" y="597213"/>
            <a:ext cx="378670" cy="48963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2500FA-BFD7-406E-801F-8F01CCE3F1B2}"/>
              </a:ext>
            </a:extLst>
          </p:cNvPr>
          <p:cNvSpPr/>
          <p:nvPr/>
        </p:nvSpPr>
        <p:spPr>
          <a:xfrm>
            <a:off x="10485285" y="739382"/>
            <a:ext cx="378670" cy="47624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6A34528-6715-4CD1-8DF5-0A8F3C1361C1}"/>
              </a:ext>
            </a:extLst>
          </p:cNvPr>
          <p:cNvSpPr/>
          <p:nvPr/>
        </p:nvSpPr>
        <p:spPr>
          <a:xfrm>
            <a:off x="10918093" y="746034"/>
            <a:ext cx="378670" cy="47624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0DD248B-06E5-41D2-8E3E-9CB20ADF6A47}"/>
              </a:ext>
            </a:extLst>
          </p:cNvPr>
          <p:cNvSpPr/>
          <p:nvPr/>
        </p:nvSpPr>
        <p:spPr>
          <a:xfrm>
            <a:off x="11350902" y="746034"/>
            <a:ext cx="378670" cy="47624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BB54333-2AF9-4C77-BBF0-F892100D0AF9}"/>
              </a:ext>
            </a:extLst>
          </p:cNvPr>
          <p:cNvSpPr/>
          <p:nvPr/>
        </p:nvSpPr>
        <p:spPr>
          <a:xfrm>
            <a:off x="9777114" y="1255559"/>
            <a:ext cx="378670" cy="476248"/>
          </a:xfrm>
          <a:prstGeom prst="rect">
            <a:avLst/>
          </a:prstGeom>
          <a:solidFill>
            <a:srgbClr val="FFC00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94F643E-345A-4C7B-BB45-A6C0038B0307}"/>
              </a:ext>
            </a:extLst>
          </p:cNvPr>
          <p:cNvSpPr/>
          <p:nvPr/>
        </p:nvSpPr>
        <p:spPr>
          <a:xfrm>
            <a:off x="10209922" y="1262211"/>
            <a:ext cx="378670" cy="476248"/>
          </a:xfrm>
          <a:prstGeom prst="rect">
            <a:avLst/>
          </a:prstGeom>
          <a:solidFill>
            <a:srgbClr val="FFC00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922452C-A4C8-483C-8B44-980B7F38A899}"/>
              </a:ext>
            </a:extLst>
          </p:cNvPr>
          <p:cNvSpPr/>
          <p:nvPr/>
        </p:nvSpPr>
        <p:spPr>
          <a:xfrm>
            <a:off x="10642731" y="1262211"/>
            <a:ext cx="378670" cy="476248"/>
          </a:xfrm>
          <a:prstGeom prst="rect">
            <a:avLst/>
          </a:prstGeom>
          <a:solidFill>
            <a:srgbClr val="FFC00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4EE0987-1285-4DF3-8C62-F31474B22C65}"/>
              </a:ext>
            </a:extLst>
          </p:cNvPr>
          <p:cNvSpPr/>
          <p:nvPr/>
        </p:nvSpPr>
        <p:spPr>
          <a:xfrm>
            <a:off x="8811254" y="2584399"/>
            <a:ext cx="1128810" cy="595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B0F61D-BF8E-4864-A95F-C3CAFC48B855}"/>
              </a:ext>
            </a:extLst>
          </p:cNvPr>
          <p:cNvSpPr/>
          <p:nvPr/>
        </p:nvSpPr>
        <p:spPr>
          <a:xfrm>
            <a:off x="8975276" y="2657919"/>
            <a:ext cx="1075742" cy="595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5620039-5A29-4B0E-9287-5233EAAC1429}"/>
              </a:ext>
            </a:extLst>
          </p:cNvPr>
          <p:cNvSpPr/>
          <p:nvPr/>
        </p:nvSpPr>
        <p:spPr>
          <a:xfrm>
            <a:off x="9223867" y="2731438"/>
            <a:ext cx="991173" cy="5950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43CE192-E934-47B1-8AA6-128152E1825E}"/>
              </a:ext>
            </a:extLst>
          </p:cNvPr>
          <p:cNvSpPr/>
          <p:nvPr/>
        </p:nvSpPr>
        <p:spPr>
          <a:xfrm>
            <a:off x="8881035" y="2927378"/>
            <a:ext cx="1128810" cy="595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7CDBA64-D2A0-4334-9F7B-96DE1F2B7285}"/>
              </a:ext>
            </a:extLst>
          </p:cNvPr>
          <p:cNvSpPr/>
          <p:nvPr/>
        </p:nvSpPr>
        <p:spPr>
          <a:xfrm>
            <a:off x="9045057" y="3000898"/>
            <a:ext cx="1075742" cy="595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59E01ED-A8B4-4E6C-B38F-A18546FC0752}"/>
              </a:ext>
            </a:extLst>
          </p:cNvPr>
          <p:cNvSpPr/>
          <p:nvPr/>
        </p:nvSpPr>
        <p:spPr>
          <a:xfrm>
            <a:off x="9293648" y="3074417"/>
            <a:ext cx="991173" cy="5950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ED901BE-5127-48EB-ACC7-39AAF8019053}"/>
              </a:ext>
            </a:extLst>
          </p:cNvPr>
          <p:cNvSpPr/>
          <p:nvPr/>
        </p:nvSpPr>
        <p:spPr>
          <a:xfrm>
            <a:off x="9706261" y="2808383"/>
            <a:ext cx="1128810" cy="595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EBD7BAB-A749-4045-9FDF-B91AD3CC712F}"/>
              </a:ext>
            </a:extLst>
          </p:cNvPr>
          <p:cNvSpPr/>
          <p:nvPr/>
        </p:nvSpPr>
        <p:spPr>
          <a:xfrm>
            <a:off x="9870283" y="2881903"/>
            <a:ext cx="1075742" cy="595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AEDF9CB-F853-4F03-8337-44FE2FFE369F}"/>
              </a:ext>
            </a:extLst>
          </p:cNvPr>
          <p:cNvSpPr/>
          <p:nvPr/>
        </p:nvSpPr>
        <p:spPr>
          <a:xfrm>
            <a:off x="10118874" y="2955422"/>
            <a:ext cx="991173" cy="5950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0ECCD14-1E92-47FD-9AC9-46FA134C1F03}"/>
              </a:ext>
            </a:extLst>
          </p:cNvPr>
          <p:cNvSpPr/>
          <p:nvPr/>
        </p:nvSpPr>
        <p:spPr>
          <a:xfrm>
            <a:off x="9776042" y="3151362"/>
            <a:ext cx="1128810" cy="595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CB0EFD6-EED5-4527-B9DB-39A6374F06A5}"/>
              </a:ext>
            </a:extLst>
          </p:cNvPr>
          <p:cNvSpPr/>
          <p:nvPr/>
        </p:nvSpPr>
        <p:spPr>
          <a:xfrm>
            <a:off x="9940064" y="3224882"/>
            <a:ext cx="1075742" cy="595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EE30864-0562-44D9-9DCD-A354AE1876AC}"/>
              </a:ext>
            </a:extLst>
          </p:cNvPr>
          <p:cNvSpPr/>
          <p:nvPr/>
        </p:nvSpPr>
        <p:spPr>
          <a:xfrm>
            <a:off x="10188655" y="3298401"/>
            <a:ext cx="991173" cy="5950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21A9CE2-DC1C-47BC-9DB9-E7C828B88932}"/>
              </a:ext>
            </a:extLst>
          </p:cNvPr>
          <p:cNvSpPr/>
          <p:nvPr/>
        </p:nvSpPr>
        <p:spPr>
          <a:xfrm>
            <a:off x="7401037" y="2629872"/>
            <a:ext cx="1128810" cy="595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2C06489-E73C-4F3D-B429-9777A0A10D57}"/>
              </a:ext>
            </a:extLst>
          </p:cNvPr>
          <p:cNvSpPr/>
          <p:nvPr/>
        </p:nvSpPr>
        <p:spPr>
          <a:xfrm>
            <a:off x="7565059" y="2703392"/>
            <a:ext cx="1075742" cy="595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8AA8BF1-D4E8-4771-8833-A3A93E934927}"/>
              </a:ext>
            </a:extLst>
          </p:cNvPr>
          <p:cNvSpPr/>
          <p:nvPr/>
        </p:nvSpPr>
        <p:spPr>
          <a:xfrm>
            <a:off x="7813650" y="2776911"/>
            <a:ext cx="991173" cy="5950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565A5D4-BC01-4F53-9AE7-386284AD1C11}"/>
              </a:ext>
            </a:extLst>
          </p:cNvPr>
          <p:cNvSpPr/>
          <p:nvPr/>
        </p:nvSpPr>
        <p:spPr>
          <a:xfrm>
            <a:off x="7470818" y="2972851"/>
            <a:ext cx="1128810" cy="595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C659DB6-46B7-4F23-9E90-6F4C54291174}"/>
              </a:ext>
            </a:extLst>
          </p:cNvPr>
          <p:cNvSpPr/>
          <p:nvPr/>
        </p:nvSpPr>
        <p:spPr>
          <a:xfrm>
            <a:off x="7634840" y="3046371"/>
            <a:ext cx="1075742" cy="595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E4CFF72-EF7F-4438-8414-D54920B563D9}"/>
              </a:ext>
            </a:extLst>
          </p:cNvPr>
          <p:cNvSpPr/>
          <p:nvPr/>
        </p:nvSpPr>
        <p:spPr>
          <a:xfrm>
            <a:off x="7883431" y="3119890"/>
            <a:ext cx="991173" cy="5950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F2EEF80-ABA5-451F-8610-C43C29B77F6D}"/>
              </a:ext>
            </a:extLst>
          </p:cNvPr>
          <p:cNvSpPr/>
          <p:nvPr/>
        </p:nvSpPr>
        <p:spPr>
          <a:xfrm>
            <a:off x="8296044" y="2853856"/>
            <a:ext cx="1128810" cy="595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FC7498D-4C09-415A-8BE0-D43DB34990DF}"/>
              </a:ext>
            </a:extLst>
          </p:cNvPr>
          <p:cNvSpPr/>
          <p:nvPr/>
        </p:nvSpPr>
        <p:spPr>
          <a:xfrm>
            <a:off x="8460066" y="2927376"/>
            <a:ext cx="1075742" cy="595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64DD086-08C4-4000-BC96-BD18ABD30CE2}"/>
              </a:ext>
            </a:extLst>
          </p:cNvPr>
          <p:cNvSpPr/>
          <p:nvPr/>
        </p:nvSpPr>
        <p:spPr>
          <a:xfrm>
            <a:off x="8708657" y="3000895"/>
            <a:ext cx="991173" cy="5950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7D4ACCF-9261-4028-8218-A73B8B38F330}"/>
              </a:ext>
            </a:extLst>
          </p:cNvPr>
          <p:cNvSpPr/>
          <p:nvPr/>
        </p:nvSpPr>
        <p:spPr>
          <a:xfrm>
            <a:off x="8365825" y="3196835"/>
            <a:ext cx="1128810" cy="595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0F1A2E3-0938-4FE1-93BF-B01ACF0F2DDE}"/>
              </a:ext>
            </a:extLst>
          </p:cNvPr>
          <p:cNvSpPr/>
          <p:nvPr/>
        </p:nvSpPr>
        <p:spPr>
          <a:xfrm>
            <a:off x="8529847" y="3270355"/>
            <a:ext cx="1075742" cy="595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4AC50AB-84E2-422C-94EB-8F8A883A5308}"/>
              </a:ext>
            </a:extLst>
          </p:cNvPr>
          <p:cNvSpPr/>
          <p:nvPr/>
        </p:nvSpPr>
        <p:spPr>
          <a:xfrm>
            <a:off x="8778438" y="3343874"/>
            <a:ext cx="991173" cy="5950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2E73BCA-8BF0-4EE2-962F-D8F245A71D58}"/>
              </a:ext>
            </a:extLst>
          </p:cNvPr>
          <p:cNvSpPr/>
          <p:nvPr/>
        </p:nvSpPr>
        <p:spPr>
          <a:xfrm>
            <a:off x="8907420" y="4615044"/>
            <a:ext cx="1128810" cy="595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2F90F00-BC50-4BAA-BAFC-46310F56045E}"/>
              </a:ext>
            </a:extLst>
          </p:cNvPr>
          <p:cNvSpPr/>
          <p:nvPr/>
        </p:nvSpPr>
        <p:spPr>
          <a:xfrm>
            <a:off x="9071442" y="4688564"/>
            <a:ext cx="1075742" cy="595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79F51FD-3911-4391-AF88-BB0024CCF306}"/>
              </a:ext>
            </a:extLst>
          </p:cNvPr>
          <p:cNvSpPr/>
          <p:nvPr/>
        </p:nvSpPr>
        <p:spPr>
          <a:xfrm>
            <a:off x="9320033" y="4762083"/>
            <a:ext cx="991173" cy="5950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3DE0FC6-2D30-4934-9647-7D17A1CFBB51}"/>
              </a:ext>
            </a:extLst>
          </p:cNvPr>
          <p:cNvSpPr/>
          <p:nvPr/>
        </p:nvSpPr>
        <p:spPr>
          <a:xfrm>
            <a:off x="8977201" y="4958023"/>
            <a:ext cx="1128810" cy="595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DAF6BF8-999E-4BDE-A6AB-19B518DC0867}"/>
              </a:ext>
            </a:extLst>
          </p:cNvPr>
          <p:cNvSpPr/>
          <p:nvPr/>
        </p:nvSpPr>
        <p:spPr>
          <a:xfrm>
            <a:off x="9141223" y="5031543"/>
            <a:ext cx="1075742" cy="595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03EF8A2-23F2-40B1-8813-D1AF19A566BE}"/>
              </a:ext>
            </a:extLst>
          </p:cNvPr>
          <p:cNvSpPr/>
          <p:nvPr/>
        </p:nvSpPr>
        <p:spPr>
          <a:xfrm>
            <a:off x="9389814" y="5105062"/>
            <a:ext cx="991173" cy="5950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BEA1D83-EA74-4E4D-A81B-A8C4F5DF9F3B}"/>
              </a:ext>
            </a:extLst>
          </p:cNvPr>
          <p:cNvSpPr/>
          <p:nvPr/>
        </p:nvSpPr>
        <p:spPr>
          <a:xfrm>
            <a:off x="9802427" y="4839028"/>
            <a:ext cx="1128810" cy="595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08539A6-97FE-4D26-B3F2-68BC9CFE3C41}"/>
              </a:ext>
            </a:extLst>
          </p:cNvPr>
          <p:cNvSpPr/>
          <p:nvPr/>
        </p:nvSpPr>
        <p:spPr>
          <a:xfrm>
            <a:off x="9966449" y="4912548"/>
            <a:ext cx="1075742" cy="595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701C42F-377F-4737-BA09-FC97AF0F1994}"/>
              </a:ext>
            </a:extLst>
          </p:cNvPr>
          <p:cNvSpPr/>
          <p:nvPr/>
        </p:nvSpPr>
        <p:spPr>
          <a:xfrm>
            <a:off x="10215040" y="4986067"/>
            <a:ext cx="991173" cy="5950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0CFA8A4-3213-40A7-B1D1-5C143C80BA65}"/>
              </a:ext>
            </a:extLst>
          </p:cNvPr>
          <p:cNvSpPr/>
          <p:nvPr/>
        </p:nvSpPr>
        <p:spPr>
          <a:xfrm>
            <a:off x="9872208" y="5182007"/>
            <a:ext cx="1128810" cy="595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5E056BD-8969-4C73-BC15-EC84EDDE015C}"/>
              </a:ext>
            </a:extLst>
          </p:cNvPr>
          <p:cNvSpPr/>
          <p:nvPr/>
        </p:nvSpPr>
        <p:spPr>
          <a:xfrm>
            <a:off x="10036230" y="5255527"/>
            <a:ext cx="1075742" cy="595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0844008-9C3C-4C7D-923F-3AB97441052F}"/>
              </a:ext>
            </a:extLst>
          </p:cNvPr>
          <p:cNvSpPr/>
          <p:nvPr/>
        </p:nvSpPr>
        <p:spPr>
          <a:xfrm>
            <a:off x="10284821" y="5329046"/>
            <a:ext cx="991173" cy="5950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33A844B-4823-4FF2-8F07-064D79A35808}"/>
              </a:ext>
            </a:extLst>
          </p:cNvPr>
          <p:cNvSpPr/>
          <p:nvPr/>
        </p:nvSpPr>
        <p:spPr>
          <a:xfrm>
            <a:off x="7497203" y="4660517"/>
            <a:ext cx="1128810" cy="595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33BE81E-C263-470F-A5EE-63A9C640CD71}"/>
              </a:ext>
            </a:extLst>
          </p:cNvPr>
          <p:cNvSpPr/>
          <p:nvPr/>
        </p:nvSpPr>
        <p:spPr>
          <a:xfrm>
            <a:off x="7661225" y="4734037"/>
            <a:ext cx="1075742" cy="595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27F4E831-A3F4-4763-909C-D36CA38DE276}"/>
              </a:ext>
            </a:extLst>
          </p:cNvPr>
          <p:cNvSpPr/>
          <p:nvPr/>
        </p:nvSpPr>
        <p:spPr>
          <a:xfrm>
            <a:off x="7909816" y="4807556"/>
            <a:ext cx="991173" cy="5950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D9274C3-28A3-47FA-B436-C8538F69A170}"/>
              </a:ext>
            </a:extLst>
          </p:cNvPr>
          <p:cNvSpPr/>
          <p:nvPr/>
        </p:nvSpPr>
        <p:spPr>
          <a:xfrm>
            <a:off x="7566984" y="5003496"/>
            <a:ext cx="1128810" cy="595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01407F8-3647-4702-95E5-A0208C6857F4}"/>
              </a:ext>
            </a:extLst>
          </p:cNvPr>
          <p:cNvSpPr/>
          <p:nvPr/>
        </p:nvSpPr>
        <p:spPr>
          <a:xfrm>
            <a:off x="7731006" y="5077016"/>
            <a:ext cx="1075742" cy="595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5742F25-FFE1-4E5A-A7C0-FF26A5234CE9}"/>
              </a:ext>
            </a:extLst>
          </p:cNvPr>
          <p:cNvSpPr/>
          <p:nvPr/>
        </p:nvSpPr>
        <p:spPr>
          <a:xfrm>
            <a:off x="7979597" y="5150535"/>
            <a:ext cx="991173" cy="5950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48FBFEE-09BB-48AA-8BE3-917F81EA7A55}"/>
              </a:ext>
            </a:extLst>
          </p:cNvPr>
          <p:cNvSpPr/>
          <p:nvPr/>
        </p:nvSpPr>
        <p:spPr>
          <a:xfrm>
            <a:off x="8392210" y="4884501"/>
            <a:ext cx="1128810" cy="595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AFBD89BE-AE6E-4B18-A5EF-685DD286D36C}"/>
              </a:ext>
            </a:extLst>
          </p:cNvPr>
          <p:cNvSpPr/>
          <p:nvPr/>
        </p:nvSpPr>
        <p:spPr>
          <a:xfrm>
            <a:off x="8556232" y="4958021"/>
            <a:ext cx="1075742" cy="595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7C7F5BD-4340-4718-8279-DAF4F569C130}"/>
              </a:ext>
            </a:extLst>
          </p:cNvPr>
          <p:cNvSpPr/>
          <p:nvPr/>
        </p:nvSpPr>
        <p:spPr>
          <a:xfrm>
            <a:off x="8804823" y="5031540"/>
            <a:ext cx="991173" cy="5950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DEE5EC9C-FACF-4FB4-9407-88EFB7611E23}"/>
              </a:ext>
            </a:extLst>
          </p:cNvPr>
          <p:cNvSpPr/>
          <p:nvPr/>
        </p:nvSpPr>
        <p:spPr>
          <a:xfrm>
            <a:off x="8461991" y="5227480"/>
            <a:ext cx="1128810" cy="595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C393A31F-E9C0-4F74-85DD-0655D462E2B0}"/>
              </a:ext>
            </a:extLst>
          </p:cNvPr>
          <p:cNvSpPr/>
          <p:nvPr/>
        </p:nvSpPr>
        <p:spPr>
          <a:xfrm>
            <a:off x="8626013" y="5301000"/>
            <a:ext cx="1075742" cy="595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6ECDB4A-C26E-4899-BF02-396DA201DE45}"/>
              </a:ext>
            </a:extLst>
          </p:cNvPr>
          <p:cNvSpPr/>
          <p:nvPr/>
        </p:nvSpPr>
        <p:spPr>
          <a:xfrm>
            <a:off x="8874604" y="5374519"/>
            <a:ext cx="991173" cy="5950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C77169-DFF2-474F-9B74-8A91321DE27F}"/>
              </a:ext>
            </a:extLst>
          </p:cNvPr>
          <p:cNvSpPr txBox="1"/>
          <p:nvPr/>
        </p:nvSpPr>
        <p:spPr>
          <a:xfrm>
            <a:off x="5357493" y="630712"/>
            <a:ext cx="20521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Application-Defined</a:t>
            </a:r>
          </a:p>
          <a:p>
            <a:r>
              <a:rPr lang="en-US" dirty="0"/>
              <a:t>Service</a:t>
            </a:r>
          </a:p>
          <a:p>
            <a:r>
              <a:rPr lang="en-US" dirty="0"/>
              <a:t>Partitions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239DF989-7BB4-439C-89EB-5BECF0D7E6C5}"/>
              </a:ext>
            </a:extLst>
          </p:cNvPr>
          <p:cNvSpPr txBox="1"/>
          <p:nvPr/>
        </p:nvSpPr>
        <p:spPr>
          <a:xfrm>
            <a:off x="5763084" y="2723205"/>
            <a:ext cx="1500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Pool of Virtual Machines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76486CB-324D-463B-80F3-2931C00F889F}"/>
              </a:ext>
            </a:extLst>
          </p:cNvPr>
          <p:cNvSpPr txBox="1"/>
          <p:nvPr/>
        </p:nvSpPr>
        <p:spPr>
          <a:xfrm>
            <a:off x="5763084" y="4541831"/>
            <a:ext cx="1500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Pool of Physical Machines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BEDE61D6-52D6-45EB-A872-2131B873E442}"/>
              </a:ext>
            </a:extLst>
          </p:cNvPr>
          <p:cNvSpPr/>
          <p:nvPr/>
        </p:nvSpPr>
        <p:spPr>
          <a:xfrm>
            <a:off x="8268877" y="1908493"/>
            <a:ext cx="2267658" cy="7354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Schedule/Place on</a:t>
            </a:r>
          </a:p>
        </p:txBody>
      </p:sp>
      <p:sp>
        <p:nvSpPr>
          <p:cNvPr id="146" name="Arrow: Down 145">
            <a:extLst>
              <a:ext uri="{FF2B5EF4-FFF2-40B4-BE49-F238E27FC236}">
                <a16:creationId xmlns:a16="http://schemas.microsoft.com/office/drawing/2014/main" id="{C79E0918-50F8-41B6-A151-B08D20F70923}"/>
              </a:ext>
            </a:extLst>
          </p:cNvPr>
          <p:cNvSpPr/>
          <p:nvPr/>
        </p:nvSpPr>
        <p:spPr>
          <a:xfrm>
            <a:off x="8236662" y="4038934"/>
            <a:ext cx="2267658" cy="7354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Schedule/Place on</a:t>
            </a:r>
          </a:p>
        </p:txBody>
      </p:sp>
    </p:spTree>
    <p:extLst>
      <p:ext uri="{BB962C8B-B14F-4D97-AF65-F5344CB8AC3E}">
        <p14:creationId xmlns:p14="http://schemas.microsoft.com/office/powerpoint/2010/main" val="347932624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BFD9833E-AC75-46DF-9120-8F3E6541C3E5}"/>
              </a:ext>
            </a:extLst>
          </p:cNvPr>
          <p:cNvSpPr/>
          <p:nvPr/>
        </p:nvSpPr>
        <p:spPr>
          <a:xfrm>
            <a:off x="1811014" y="2503086"/>
            <a:ext cx="10380986" cy="36088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/>
              <a:t>Provider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A8F1621-0A13-4773-ACFF-74F6678E6306}"/>
              </a:ext>
            </a:extLst>
          </p:cNvPr>
          <p:cNvSpPr/>
          <p:nvPr/>
        </p:nvSpPr>
        <p:spPr>
          <a:xfrm>
            <a:off x="4424218" y="41743"/>
            <a:ext cx="7439537" cy="4016387"/>
          </a:xfrm>
          <a:prstGeom prst="rect">
            <a:avLst/>
          </a:prstGeom>
          <a:gradFill flip="none" rotWithShape="1">
            <a:gsLst>
              <a:gs pos="0">
                <a:srgbClr val="E39099">
                  <a:alpha val="50196"/>
                </a:srgbClr>
              </a:gs>
              <a:gs pos="50000">
                <a:srgbClr val="B71E42">
                  <a:tint val="44500"/>
                  <a:satMod val="160000"/>
                </a:srgbClr>
              </a:gs>
              <a:gs pos="100000">
                <a:srgbClr val="F5DFE1">
                  <a:alpha val="50196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/>
              <a:t>Customer</a:t>
            </a:r>
          </a:p>
        </p:txBody>
      </p:sp>
      <p:sp>
        <p:nvSpPr>
          <p:cNvPr id="105" name="Title 104">
            <a:extLst>
              <a:ext uri="{FF2B5EF4-FFF2-40B4-BE49-F238E27FC236}">
                <a16:creationId xmlns:a16="http://schemas.microsoft.com/office/drawing/2014/main" id="{9046F344-2A83-4CBB-B4BF-04676DC0E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469" y="494032"/>
            <a:ext cx="4897290" cy="821863"/>
          </a:xfrm>
        </p:spPr>
        <p:txBody>
          <a:bodyPr>
            <a:normAutofit fontScale="90000"/>
          </a:bodyPr>
          <a:lstStyle/>
          <a:p>
            <a:r>
              <a:rPr lang="en-US" err="1">
                <a:solidFill>
                  <a:srgbClr val="FF0000"/>
                </a:solidFill>
              </a:rPr>
              <a:t>ExamPle</a:t>
            </a:r>
            <a:r>
              <a:rPr lang="en-US">
                <a:solidFill>
                  <a:srgbClr val="FF0000"/>
                </a:solidFill>
              </a:rPr>
              <a:t>:</a:t>
            </a:r>
            <a:br>
              <a:rPr lang="en-US">
                <a:solidFill>
                  <a:srgbClr val="FF0000"/>
                </a:solidFill>
              </a:rPr>
            </a:br>
            <a:r>
              <a:rPr lang="en-US">
                <a:solidFill>
                  <a:srgbClr val="FF0000"/>
                </a:solidFill>
              </a:rPr>
              <a:t>IAAS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4CC8664-CEB9-44DC-98EC-FF5BF50B0B5C}"/>
              </a:ext>
            </a:extLst>
          </p:cNvPr>
          <p:cNvSpPr/>
          <p:nvPr/>
        </p:nvSpPr>
        <p:spPr>
          <a:xfrm>
            <a:off x="8317107" y="1222282"/>
            <a:ext cx="378670" cy="476248"/>
          </a:xfrm>
          <a:prstGeom prst="rect">
            <a:avLst/>
          </a:prstGeom>
          <a:solidFill>
            <a:srgbClr val="00B05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FCBB7A5-2957-4972-9D51-A699E997BCF7}"/>
              </a:ext>
            </a:extLst>
          </p:cNvPr>
          <p:cNvSpPr/>
          <p:nvPr/>
        </p:nvSpPr>
        <p:spPr>
          <a:xfrm>
            <a:off x="8749915" y="1228934"/>
            <a:ext cx="378670" cy="476248"/>
          </a:xfrm>
          <a:prstGeom prst="rect">
            <a:avLst/>
          </a:prstGeom>
          <a:solidFill>
            <a:srgbClr val="00B05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4F00D4C-3E6F-4F69-B4FD-DB002F356539}"/>
              </a:ext>
            </a:extLst>
          </p:cNvPr>
          <p:cNvSpPr/>
          <p:nvPr/>
        </p:nvSpPr>
        <p:spPr>
          <a:xfrm>
            <a:off x="9182724" y="1228934"/>
            <a:ext cx="378670" cy="476248"/>
          </a:xfrm>
          <a:prstGeom prst="rect">
            <a:avLst/>
          </a:prstGeom>
          <a:solidFill>
            <a:srgbClr val="00B05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36B6B6E-AF63-45CB-BFB3-E7221E011729}"/>
              </a:ext>
            </a:extLst>
          </p:cNvPr>
          <p:cNvSpPr/>
          <p:nvPr/>
        </p:nvSpPr>
        <p:spPr>
          <a:xfrm>
            <a:off x="7774884" y="210773"/>
            <a:ext cx="378670" cy="47624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D1DB622-0345-47B0-9D2E-E60F8862CD24}"/>
              </a:ext>
            </a:extLst>
          </p:cNvPr>
          <p:cNvSpPr/>
          <p:nvPr/>
        </p:nvSpPr>
        <p:spPr>
          <a:xfrm>
            <a:off x="8207692" y="217425"/>
            <a:ext cx="378670" cy="47624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1C9698A-32CF-4B6C-8A7B-0ADF219FA6EC}"/>
              </a:ext>
            </a:extLst>
          </p:cNvPr>
          <p:cNvSpPr/>
          <p:nvPr/>
        </p:nvSpPr>
        <p:spPr>
          <a:xfrm>
            <a:off x="8640501" y="217425"/>
            <a:ext cx="378670" cy="47624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469A52D-3CDF-4BD8-B9AD-19F166D8FFA1}"/>
              </a:ext>
            </a:extLst>
          </p:cNvPr>
          <p:cNvSpPr/>
          <p:nvPr/>
        </p:nvSpPr>
        <p:spPr>
          <a:xfrm>
            <a:off x="9128586" y="590561"/>
            <a:ext cx="378670" cy="48963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2104B57-4706-4041-B946-064D267E7EC9}"/>
              </a:ext>
            </a:extLst>
          </p:cNvPr>
          <p:cNvSpPr/>
          <p:nvPr/>
        </p:nvSpPr>
        <p:spPr>
          <a:xfrm>
            <a:off x="9561394" y="597213"/>
            <a:ext cx="378670" cy="48963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D585D0-0CEB-430C-AB92-972EEBD125DC}"/>
              </a:ext>
            </a:extLst>
          </p:cNvPr>
          <p:cNvSpPr/>
          <p:nvPr/>
        </p:nvSpPr>
        <p:spPr>
          <a:xfrm>
            <a:off x="9998664" y="597213"/>
            <a:ext cx="378670" cy="48963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2500FA-BFD7-406E-801F-8F01CCE3F1B2}"/>
              </a:ext>
            </a:extLst>
          </p:cNvPr>
          <p:cNvSpPr/>
          <p:nvPr/>
        </p:nvSpPr>
        <p:spPr>
          <a:xfrm>
            <a:off x="10485285" y="739382"/>
            <a:ext cx="378670" cy="47624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6A34528-6715-4CD1-8DF5-0A8F3C1361C1}"/>
              </a:ext>
            </a:extLst>
          </p:cNvPr>
          <p:cNvSpPr/>
          <p:nvPr/>
        </p:nvSpPr>
        <p:spPr>
          <a:xfrm>
            <a:off x="10918093" y="746034"/>
            <a:ext cx="378670" cy="47624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0DD248B-06E5-41D2-8E3E-9CB20ADF6A47}"/>
              </a:ext>
            </a:extLst>
          </p:cNvPr>
          <p:cNvSpPr/>
          <p:nvPr/>
        </p:nvSpPr>
        <p:spPr>
          <a:xfrm>
            <a:off x="11350902" y="746034"/>
            <a:ext cx="378670" cy="47624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BB54333-2AF9-4C77-BBF0-F892100D0AF9}"/>
              </a:ext>
            </a:extLst>
          </p:cNvPr>
          <p:cNvSpPr/>
          <p:nvPr/>
        </p:nvSpPr>
        <p:spPr>
          <a:xfrm>
            <a:off x="9809329" y="1309243"/>
            <a:ext cx="378670" cy="476248"/>
          </a:xfrm>
          <a:prstGeom prst="rect">
            <a:avLst/>
          </a:prstGeom>
          <a:solidFill>
            <a:srgbClr val="FFC00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94F643E-345A-4C7B-BB45-A6C0038B0307}"/>
              </a:ext>
            </a:extLst>
          </p:cNvPr>
          <p:cNvSpPr/>
          <p:nvPr/>
        </p:nvSpPr>
        <p:spPr>
          <a:xfrm>
            <a:off x="10242137" y="1315895"/>
            <a:ext cx="378670" cy="476248"/>
          </a:xfrm>
          <a:prstGeom prst="rect">
            <a:avLst/>
          </a:prstGeom>
          <a:solidFill>
            <a:srgbClr val="FFC00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922452C-A4C8-483C-8B44-980B7F38A899}"/>
              </a:ext>
            </a:extLst>
          </p:cNvPr>
          <p:cNvSpPr/>
          <p:nvPr/>
        </p:nvSpPr>
        <p:spPr>
          <a:xfrm>
            <a:off x="10674946" y="1315895"/>
            <a:ext cx="378670" cy="476248"/>
          </a:xfrm>
          <a:prstGeom prst="rect">
            <a:avLst/>
          </a:prstGeom>
          <a:solidFill>
            <a:srgbClr val="FFC00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4EE0987-1285-4DF3-8C62-F31474B22C65}"/>
              </a:ext>
            </a:extLst>
          </p:cNvPr>
          <p:cNvSpPr/>
          <p:nvPr/>
        </p:nvSpPr>
        <p:spPr>
          <a:xfrm>
            <a:off x="8811254" y="2584399"/>
            <a:ext cx="1128810" cy="595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B0F61D-BF8E-4864-A95F-C3CAFC48B855}"/>
              </a:ext>
            </a:extLst>
          </p:cNvPr>
          <p:cNvSpPr/>
          <p:nvPr/>
        </p:nvSpPr>
        <p:spPr>
          <a:xfrm>
            <a:off x="8975276" y="2657919"/>
            <a:ext cx="1075742" cy="595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5620039-5A29-4B0E-9287-5233EAAC1429}"/>
              </a:ext>
            </a:extLst>
          </p:cNvPr>
          <p:cNvSpPr/>
          <p:nvPr/>
        </p:nvSpPr>
        <p:spPr>
          <a:xfrm>
            <a:off x="9223867" y="2731438"/>
            <a:ext cx="991173" cy="5950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43CE192-E934-47B1-8AA6-128152E1825E}"/>
              </a:ext>
            </a:extLst>
          </p:cNvPr>
          <p:cNvSpPr/>
          <p:nvPr/>
        </p:nvSpPr>
        <p:spPr>
          <a:xfrm>
            <a:off x="8881035" y="2927378"/>
            <a:ext cx="1128810" cy="595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7CDBA64-D2A0-4334-9F7B-96DE1F2B7285}"/>
              </a:ext>
            </a:extLst>
          </p:cNvPr>
          <p:cNvSpPr/>
          <p:nvPr/>
        </p:nvSpPr>
        <p:spPr>
          <a:xfrm>
            <a:off x="9045057" y="3000898"/>
            <a:ext cx="1075742" cy="595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59E01ED-A8B4-4E6C-B38F-A18546FC0752}"/>
              </a:ext>
            </a:extLst>
          </p:cNvPr>
          <p:cNvSpPr/>
          <p:nvPr/>
        </p:nvSpPr>
        <p:spPr>
          <a:xfrm>
            <a:off x="9293648" y="3074417"/>
            <a:ext cx="991173" cy="5950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ED901BE-5127-48EB-ACC7-39AAF8019053}"/>
              </a:ext>
            </a:extLst>
          </p:cNvPr>
          <p:cNvSpPr/>
          <p:nvPr/>
        </p:nvSpPr>
        <p:spPr>
          <a:xfrm>
            <a:off x="9706261" y="2808383"/>
            <a:ext cx="1128810" cy="595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EBD7BAB-A749-4045-9FDF-B91AD3CC712F}"/>
              </a:ext>
            </a:extLst>
          </p:cNvPr>
          <p:cNvSpPr/>
          <p:nvPr/>
        </p:nvSpPr>
        <p:spPr>
          <a:xfrm>
            <a:off x="9870283" y="2881903"/>
            <a:ext cx="1075742" cy="595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AEDF9CB-F853-4F03-8337-44FE2FFE369F}"/>
              </a:ext>
            </a:extLst>
          </p:cNvPr>
          <p:cNvSpPr/>
          <p:nvPr/>
        </p:nvSpPr>
        <p:spPr>
          <a:xfrm>
            <a:off x="10118874" y="2955422"/>
            <a:ext cx="991173" cy="5950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0ECCD14-1E92-47FD-9AC9-46FA134C1F03}"/>
              </a:ext>
            </a:extLst>
          </p:cNvPr>
          <p:cNvSpPr/>
          <p:nvPr/>
        </p:nvSpPr>
        <p:spPr>
          <a:xfrm>
            <a:off x="9776042" y="3151362"/>
            <a:ext cx="1128810" cy="595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CB0EFD6-EED5-4527-B9DB-39A6374F06A5}"/>
              </a:ext>
            </a:extLst>
          </p:cNvPr>
          <p:cNvSpPr/>
          <p:nvPr/>
        </p:nvSpPr>
        <p:spPr>
          <a:xfrm>
            <a:off x="9940064" y="3224882"/>
            <a:ext cx="1075742" cy="595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EE30864-0562-44D9-9DCD-A354AE1876AC}"/>
              </a:ext>
            </a:extLst>
          </p:cNvPr>
          <p:cNvSpPr/>
          <p:nvPr/>
        </p:nvSpPr>
        <p:spPr>
          <a:xfrm>
            <a:off x="10188655" y="3298401"/>
            <a:ext cx="991173" cy="5950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21A9CE2-DC1C-47BC-9DB9-E7C828B88932}"/>
              </a:ext>
            </a:extLst>
          </p:cNvPr>
          <p:cNvSpPr/>
          <p:nvPr/>
        </p:nvSpPr>
        <p:spPr>
          <a:xfrm>
            <a:off x="7401037" y="2629872"/>
            <a:ext cx="1128810" cy="595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2C06489-E73C-4F3D-B429-9777A0A10D57}"/>
              </a:ext>
            </a:extLst>
          </p:cNvPr>
          <p:cNvSpPr/>
          <p:nvPr/>
        </p:nvSpPr>
        <p:spPr>
          <a:xfrm>
            <a:off x="7565059" y="2703392"/>
            <a:ext cx="1075742" cy="595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8AA8BF1-D4E8-4771-8833-A3A93E934927}"/>
              </a:ext>
            </a:extLst>
          </p:cNvPr>
          <p:cNvSpPr/>
          <p:nvPr/>
        </p:nvSpPr>
        <p:spPr>
          <a:xfrm>
            <a:off x="7813650" y="2776911"/>
            <a:ext cx="991173" cy="5950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565A5D4-BC01-4F53-9AE7-386284AD1C11}"/>
              </a:ext>
            </a:extLst>
          </p:cNvPr>
          <p:cNvSpPr/>
          <p:nvPr/>
        </p:nvSpPr>
        <p:spPr>
          <a:xfrm>
            <a:off x="7470818" y="2972851"/>
            <a:ext cx="1128810" cy="595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C659DB6-46B7-4F23-9E90-6F4C54291174}"/>
              </a:ext>
            </a:extLst>
          </p:cNvPr>
          <p:cNvSpPr/>
          <p:nvPr/>
        </p:nvSpPr>
        <p:spPr>
          <a:xfrm>
            <a:off x="7634840" y="3046371"/>
            <a:ext cx="1075742" cy="595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E4CFF72-EF7F-4438-8414-D54920B563D9}"/>
              </a:ext>
            </a:extLst>
          </p:cNvPr>
          <p:cNvSpPr/>
          <p:nvPr/>
        </p:nvSpPr>
        <p:spPr>
          <a:xfrm>
            <a:off x="7883431" y="3119890"/>
            <a:ext cx="991173" cy="5950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F2EEF80-ABA5-451F-8610-C43C29B77F6D}"/>
              </a:ext>
            </a:extLst>
          </p:cNvPr>
          <p:cNvSpPr/>
          <p:nvPr/>
        </p:nvSpPr>
        <p:spPr>
          <a:xfrm>
            <a:off x="8296044" y="2853856"/>
            <a:ext cx="1128810" cy="595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FC7498D-4C09-415A-8BE0-D43DB34990DF}"/>
              </a:ext>
            </a:extLst>
          </p:cNvPr>
          <p:cNvSpPr/>
          <p:nvPr/>
        </p:nvSpPr>
        <p:spPr>
          <a:xfrm>
            <a:off x="8460066" y="2927376"/>
            <a:ext cx="1075742" cy="595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64DD086-08C4-4000-BC96-BD18ABD30CE2}"/>
              </a:ext>
            </a:extLst>
          </p:cNvPr>
          <p:cNvSpPr/>
          <p:nvPr/>
        </p:nvSpPr>
        <p:spPr>
          <a:xfrm>
            <a:off x="8708657" y="3000895"/>
            <a:ext cx="991173" cy="5950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7D4ACCF-9261-4028-8218-A73B8B38F330}"/>
              </a:ext>
            </a:extLst>
          </p:cNvPr>
          <p:cNvSpPr/>
          <p:nvPr/>
        </p:nvSpPr>
        <p:spPr>
          <a:xfrm>
            <a:off x="8365825" y="3196835"/>
            <a:ext cx="1128810" cy="595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0F1A2E3-0938-4FE1-93BF-B01ACF0F2DDE}"/>
              </a:ext>
            </a:extLst>
          </p:cNvPr>
          <p:cNvSpPr/>
          <p:nvPr/>
        </p:nvSpPr>
        <p:spPr>
          <a:xfrm>
            <a:off x="8529847" y="3270355"/>
            <a:ext cx="1075742" cy="595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4AC50AB-84E2-422C-94EB-8F8A883A5308}"/>
              </a:ext>
            </a:extLst>
          </p:cNvPr>
          <p:cNvSpPr/>
          <p:nvPr/>
        </p:nvSpPr>
        <p:spPr>
          <a:xfrm>
            <a:off x="8778438" y="3343874"/>
            <a:ext cx="991173" cy="5950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2E73BCA-8BF0-4EE2-962F-D8F245A71D58}"/>
              </a:ext>
            </a:extLst>
          </p:cNvPr>
          <p:cNvSpPr/>
          <p:nvPr/>
        </p:nvSpPr>
        <p:spPr>
          <a:xfrm>
            <a:off x="8907420" y="4615044"/>
            <a:ext cx="1128810" cy="595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2F90F00-BC50-4BAA-BAFC-46310F56045E}"/>
              </a:ext>
            </a:extLst>
          </p:cNvPr>
          <p:cNvSpPr/>
          <p:nvPr/>
        </p:nvSpPr>
        <p:spPr>
          <a:xfrm>
            <a:off x="9071442" y="4688564"/>
            <a:ext cx="1075742" cy="595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79F51FD-3911-4391-AF88-BB0024CCF306}"/>
              </a:ext>
            </a:extLst>
          </p:cNvPr>
          <p:cNvSpPr/>
          <p:nvPr/>
        </p:nvSpPr>
        <p:spPr>
          <a:xfrm>
            <a:off x="9320033" y="4762083"/>
            <a:ext cx="991173" cy="5950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3DE0FC6-2D30-4934-9647-7D17A1CFBB51}"/>
              </a:ext>
            </a:extLst>
          </p:cNvPr>
          <p:cNvSpPr/>
          <p:nvPr/>
        </p:nvSpPr>
        <p:spPr>
          <a:xfrm>
            <a:off x="8977201" y="4958023"/>
            <a:ext cx="1128810" cy="595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DAF6BF8-999E-4BDE-A6AB-19B518DC0867}"/>
              </a:ext>
            </a:extLst>
          </p:cNvPr>
          <p:cNvSpPr/>
          <p:nvPr/>
        </p:nvSpPr>
        <p:spPr>
          <a:xfrm>
            <a:off x="9141223" y="5031543"/>
            <a:ext cx="1075742" cy="595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03EF8A2-23F2-40B1-8813-D1AF19A566BE}"/>
              </a:ext>
            </a:extLst>
          </p:cNvPr>
          <p:cNvSpPr/>
          <p:nvPr/>
        </p:nvSpPr>
        <p:spPr>
          <a:xfrm>
            <a:off x="9389814" y="5105062"/>
            <a:ext cx="991173" cy="5950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BEA1D83-EA74-4E4D-A81B-A8C4F5DF9F3B}"/>
              </a:ext>
            </a:extLst>
          </p:cNvPr>
          <p:cNvSpPr/>
          <p:nvPr/>
        </p:nvSpPr>
        <p:spPr>
          <a:xfrm>
            <a:off x="9802427" y="4839028"/>
            <a:ext cx="1128810" cy="595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08539A6-97FE-4D26-B3F2-68BC9CFE3C41}"/>
              </a:ext>
            </a:extLst>
          </p:cNvPr>
          <p:cNvSpPr/>
          <p:nvPr/>
        </p:nvSpPr>
        <p:spPr>
          <a:xfrm>
            <a:off x="9966449" y="4912548"/>
            <a:ext cx="1075742" cy="595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701C42F-377F-4737-BA09-FC97AF0F1994}"/>
              </a:ext>
            </a:extLst>
          </p:cNvPr>
          <p:cNvSpPr/>
          <p:nvPr/>
        </p:nvSpPr>
        <p:spPr>
          <a:xfrm>
            <a:off x="10215040" y="4986067"/>
            <a:ext cx="991173" cy="5950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0CFA8A4-3213-40A7-B1D1-5C143C80BA65}"/>
              </a:ext>
            </a:extLst>
          </p:cNvPr>
          <p:cNvSpPr/>
          <p:nvPr/>
        </p:nvSpPr>
        <p:spPr>
          <a:xfrm>
            <a:off x="9872208" y="5182007"/>
            <a:ext cx="1128810" cy="595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5E056BD-8969-4C73-BC15-EC84EDDE015C}"/>
              </a:ext>
            </a:extLst>
          </p:cNvPr>
          <p:cNvSpPr/>
          <p:nvPr/>
        </p:nvSpPr>
        <p:spPr>
          <a:xfrm>
            <a:off x="10036230" y="5255527"/>
            <a:ext cx="1075742" cy="595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0844008-9C3C-4C7D-923F-3AB97441052F}"/>
              </a:ext>
            </a:extLst>
          </p:cNvPr>
          <p:cNvSpPr/>
          <p:nvPr/>
        </p:nvSpPr>
        <p:spPr>
          <a:xfrm>
            <a:off x="10284821" y="5329046"/>
            <a:ext cx="991173" cy="5950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33A844B-4823-4FF2-8F07-064D79A35808}"/>
              </a:ext>
            </a:extLst>
          </p:cNvPr>
          <p:cNvSpPr/>
          <p:nvPr/>
        </p:nvSpPr>
        <p:spPr>
          <a:xfrm>
            <a:off x="7497203" y="4660517"/>
            <a:ext cx="1128810" cy="595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33BE81E-C263-470F-A5EE-63A9C640CD71}"/>
              </a:ext>
            </a:extLst>
          </p:cNvPr>
          <p:cNvSpPr/>
          <p:nvPr/>
        </p:nvSpPr>
        <p:spPr>
          <a:xfrm>
            <a:off x="7661225" y="4734037"/>
            <a:ext cx="1075742" cy="595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27F4E831-A3F4-4763-909C-D36CA38DE276}"/>
              </a:ext>
            </a:extLst>
          </p:cNvPr>
          <p:cNvSpPr/>
          <p:nvPr/>
        </p:nvSpPr>
        <p:spPr>
          <a:xfrm>
            <a:off x="7909816" y="4807556"/>
            <a:ext cx="991173" cy="5950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D9274C3-28A3-47FA-B436-C8538F69A170}"/>
              </a:ext>
            </a:extLst>
          </p:cNvPr>
          <p:cNvSpPr/>
          <p:nvPr/>
        </p:nvSpPr>
        <p:spPr>
          <a:xfrm>
            <a:off x="7566984" y="5003496"/>
            <a:ext cx="1128810" cy="595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01407F8-3647-4702-95E5-A0208C6857F4}"/>
              </a:ext>
            </a:extLst>
          </p:cNvPr>
          <p:cNvSpPr/>
          <p:nvPr/>
        </p:nvSpPr>
        <p:spPr>
          <a:xfrm>
            <a:off x="7731006" y="5077016"/>
            <a:ext cx="1075742" cy="595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5742F25-FFE1-4E5A-A7C0-FF26A5234CE9}"/>
              </a:ext>
            </a:extLst>
          </p:cNvPr>
          <p:cNvSpPr/>
          <p:nvPr/>
        </p:nvSpPr>
        <p:spPr>
          <a:xfrm>
            <a:off x="7979597" y="5150535"/>
            <a:ext cx="991173" cy="5950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48FBFEE-09BB-48AA-8BE3-917F81EA7A55}"/>
              </a:ext>
            </a:extLst>
          </p:cNvPr>
          <p:cNvSpPr/>
          <p:nvPr/>
        </p:nvSpPr>
        <p:spPr>
          <a:xfrm>
            <a:off x="8392210" y="4884501"/>
            <a:ext cx="1128810" cy="595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AFBD89BE-AE6E-4B18-A5EF-685DD286D36C}"/>
              </a:ext>
            </a:extLst>
          </p:cNvPr>
          <p:cNvSpPr/>
          <p:nvPr/>
        </p:nvSpPr>
        <p:spPr>
          <a:xfrm>
            <a:off x="8556232" y="4958021"/>
            <a:ext cx="1075742" cy="595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7C7F5BD-4340-4718-8279-DAF4F569C130}"/>
              </a:ext>
            </a:extLst>
          </p:cNvPr>
          <p:cNvSpPr/>
          <p:nvPr/>
        </p:nvSpPr>
        <p:spPr>
          <a:xfrm>
            <a:off x="8804823" y="5031540"/>
            <a:ext cx="991173" cy="5950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DEE5EC9C-FACF-4FB4-9407-88EFB7611E23}"/>
              </a:ext>
            </a:extLst>
          </p:cNvPr>
          <p:cNvSpPr/>
          <p:nvPr/>
        </p:nvSpPr>
        <p:spPr>
          <a:xfrm>
            <a:off x="8461991" y="5227480"/>
            <a:ext cx="1128810" cy="595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C393A31F-E9C0-4F74-85DD-0655D462E2B0}"/>
              </a:ext>
            </a:extLst>
          </p:cNvPr>
          <p:cNvSpPr/>
          <p:nvPr/>
        </p:nvSpPr>
        <p:spPr>
          <a:xfrm>
            <a:off x="8626013" y="5301000"/>
            <a:ext cx="1075742" cy="595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6ECDB4A-C26E-4899-BF02-396DA201DE45}"/>
              </a:ext>
            </a:extLst>
          </p:cNvPr>
          <p:cNvSpPr/>
          <p:nvPr/>
        </p:nvSpPr>
        <p:spPr>
          <a:xfrm>
            <a:off x="8874604" y="5374519"/>
            <a:ext cx="991173" cy="5950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C77169-DFF2-474F-9B74-8A91321DE27F}"/>
              </a:ext>
            </a:extLst>
          </p:cNvPr>
          <p:cNvSpPr txBox="1"/>
          <p:nvPr/>
        </p:nvSpPr>
        <p:spPr>
          <a:xfrm>
            <a:off x="5763900" y="589828"/>
            <a:ext cx="10821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Logical</a:t>
            </a:r>
          </a:p>
          <a:p>
            <a:r>
              <a:rPr lang="en-US"/>
              <a:t>Service</a:t>
            </a:r>
          </a:p>
          <a:p>
            <a:r>
              <a:rPr lang="en-US"/>
              <a:t>Partitions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239DF989-7BB4-439C-89EB-5BECF0D7E6C5}"/>
              </a:ext>
            </a:extLst>
          </p:cNvPr>
          <p:cNvSpPr txBox="1"/>
          <p:nvPr/>
        </p:nvSpPr>
        <p:spPr>
          <a:xfrm>
            <a:off x="5763084" y="2723205"/>
            <a:ext cx="1500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Pool of Virtual Machines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76486CB-324D-463B-80F3-2931C00F889F}"/>
              </a:ext>
            </a:extLst>
          </p:cNvPr>
          <p:cNvSpPr txBox="1"/>
          <p:nvPr/>
        </p:nvSpPr>
        <p:spPr>
          <a:xfrm>
            <a:off x="5763084" y="4541831"/>
            <a:ext cx="1500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Pool of Physical Machines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447B2388-BE9F-4717-80FA-E11852D088A3}"/>
              </a:ext>
            </a:extLst>
          </p:cNvPr>
          <p:cNvSpPr/>
          <p:nvPr/>
        </p:nvSpPr>
        <p:spPr>
          <a:xfrm>
            <a:off x="7263401" y="1951682"/>
            <a:ext cx="4306300" cy="44164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e.g. Docker + Kubernetes</a:t>
            </a:r>
          </a:p>
        </p:txBody>
      </p:sp>
    </p:spTree>
    <p:extLst>
      <p:ext uri="{BB962C8B-B14F-4D97-AF65-F5344CB8AC3E}">
        <p14:creationId xmlns:p14="http://schemas.microsoft.com/office/powerpoint/2010/main" val="23099346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CF9C5402-A13D-463D-B1FA-3D089AE14967}"/>
              </a:ext>
            </a:extLst>
          </p:cNvPr>
          <p:cNvSpPr/>
          <p:nvPr/>
        </p:nvSpPr>
        <p:spPr>
          <a:xfrm>
            <a:off x="2551018" y="228811"/>
            <a:ext cx="9605589" cy="588315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/>
              <a:t>Provider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388752E-79E0-49AA-A7DC-EDB0E3D55E2B}"/>
              </a:ext>
            </a:extLst>
          </p:cNvPr>
          <p:cNvSpPr/>
          <p:nvPr/>
        </p:nvSpPr>
        <p:spPr>
          <a:xfrm>
            <a:off x="3103418" y="41744"/>
            <a:ext cx="8760337" cy="1940016"/>
          </a:xfrm>
          <a:prstGeom prst="rect">
            <a:avLst/>
          </a:prstGeom>
          <a:gradFill flip="none" rotWithShape="1">
            <a:gsLst>
              <a:gs pos="0">
                <a:srgbClr val="E39099">
                  <a:alpha val="50196"/>
                </a:srgbClr>
              </a:gs>
              <a:gs pos="50000">
                <a:srgbClr val="B71E42">
                  <a:tint val="44500"/>
                  <a:satMod val="160000"/>
                </a:srgbClr>
              </a:gs>
              <a:gs pos="100000">
                <a:srgbClr val="F5DFE1">
                  <a:alpha val="50196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/>
              <a:t>Customer</a:t>
            </a:r>
          </a:p>
        </p:txBody>
      </p:sp>
      <p:sp>
        <p:nvSpPr>
          <p:cNvPr id="105" name="Title 104">
            <a:extLst>
              <a:ext uri="{FF2B5EF4-FFF2-40B4-BE49-F238E27FC236}">
                <a16:creationId xmlns:a16="http://schemas.microsoft.com/office/drawing/2014/main" id="{9046F344-2A83-4CBB-B4BF-04676DC0E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469" y="494032"/>
            <a:ext cx="4897290" cy="821863"/>
          </a:xfrm>
        </p:spPr>
        <p:txBody>
          <a:bodyPr>
            <a:normAutofit fontScale="90000"/>
          </a:bodyPr>
          <a:lstStyle/>
          <a:p>
            <a:r>
              <a:rPr lang="en-US" err="1">
                <a:solidFill>
                  <a:srgbClr val="FF0000"/>
                </a:solidFill>
              </a:rPr>
              <a:t>ExamPle</a:t>
            </a:r>
            <a:r>
              <a:rPr lang="en-US">
                <a:solidFill>
                  <a:srgbClr val="FF0000"/>
                </a:solidFill>
              </a:rPr>
              <a:t>:</a:t>
            </a:r>
            <a:br>
              <a:rPr lang="en-US">
                <a:solidFill>
                  <a:srgbClr val="FF0000"/>
                </a:solidFill>
              </a:rPr>
            </a:br>
            <a:r>
              <a:rPr lang="en-US" err="1">
                <a:solidFill>
                  <a:srgbClr val="FF0000"/>
                </a:solidFill>
              </a:rPr>
              <a:t>xAAS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4CC8664-CEB9-44DC-98EC-FF5BF50B0B5C}"/>
              </a:ext>
            </a:extLst>
          </p:cNvPr>
          <p:cNvSpPr/>
          <p:nvPr/>
        </p:nvSpPr>
        <p:spPr>
          <a:xfrm>
            <a:off x="8317107" y="1222282"/>
            <a:ext cx="378670" cy="476248"/>
          </a:xfrm>
          <a:prstGeom prst="rect">
            <a:avLst/>
          </a:prstGeom>
          <a:solidFill>
            <a:srgbClr val="00B05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FCBB7A5-2957-4972-9D51-A699E997BCF7}"/>
              </a:ext>
            </a:extLst>
          </p:cNvPr>
          <p:cNvSpPr/>
          <p:nvPr/>
        </p:nvSpPr>
        <p:spPr>
          <a:xfrm>
            <a:off x="8749915" y="1228934"/>
            <a:ext cx="378670" cy="476248"/>
          </a:xfrm>
          <a:prstGeom prst="rect">
            <a:avLst/>
          </a:prstGeom>
          <a:solidFill>
            <a:srgbClr val="00B05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4F00D4C-3E6F-4F69-B4FD-DB002F356539}"/>
              </a:ext>
            </a:extLst>
          </p:cNvPr>
          <p:cNvSpPr/>
          <p:nvPr/>
        </p:nvSpPr>
        <p:spPr>
          <a:xfrm>
            <a:off x="9182724" y="1228934"/>
            <a:ext cx="378670" cy="476248"/>
          </a:xfrm>
          <a:prstGeom prst="rect">
            <a:avLst/>
          </a:prstGeom>
          <a:solidFill>
            <a:srgbClr val="00B05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36B6B6E-AF63-45CB-BFB3-E7221E011729}"/>
              </a:ext>
            </a:extLst>
          </p:cNvPr>
          <p:cNvSpPr/>
          <p:nvPr/>
        </p:nvSpPr>
        <p:spPr>
          <a:xfrm>
            <a:off x="7774884" y="210773"/>
            <a:ext cx="378670" cy="47624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D1DB622-0345-47B0-9D2E-E60F8862CD24}"/>
              </a:ext>
            </a:extLst>
          </p:cNvPr>
          <p:cNvSpPr/>
          <p:nvPr/>
        </p:nvSpPr>
        <p:spPr>
          <a:xfrm>
            <a:off x="8207692" y="217425"/>
            <a:ext cx="378670" cy="47624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1C9698A-32CF-4B6C-8A7B-0ADF219FA6EC}"/>
              </a:ext>
            </a:extLst>
          </p:cNvPr>
          <p:cNvSpPr/>
          <p:nvPr/>
        </p:nvSpPr>
        <p:spPr>
          <a:xfrm>
            <a:off x="8640501" y="217425"/>
            <a:ext cx="378670" cy="47624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469A52D-3CDF-4BD8-B9AD-19F166D8FFA1}"/>
              </a:ext>
            </a:extLst>
          </p:cNvPr>
          <p:cNvSpPr/>
          <p:nvPr/>
        </p:nvSpPr>
        <p:spPr>
          <a:xfrm>
            <a:off x="9128586" y="590561"/>
            <a:ext cx="378670" cy="48963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2104B57-4706-4041-B946-064D267E7EC9}"/>
              </a:ext>
            </a:extLst>
          </p:cNvPr>
          <p:cNvSpPr/>
          <p:nvPr/>
        </p:nvSpPr>
        <p:spPr>
          <a:xfrm>
            <a:off x="9561394" y="597213"/>
            <a:ext cx="378670" cy="48963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D585D0-0CEB-430C-AB92-972EEBD125DC}"/>
              </a:ext>
            </a:extLst>
          </p:cNvPr>
          <p:cNvSpPr/>
          <p:nvPr/>
        </p:nvSpPr>
        <p:spPr>
          <a:xfrm>
            <a:off x="9998664" y="597213"/>
            <a:ext cx="378670" cy="48963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2500FA-BFD7-406E-801F-8F01CCE3F1B2}"/>
              </a:ext>
            </a:extLst>
          </p:cNvPr>
          <p:cNvSpPr/>
          <p:nvPr/>
        </p:nvSpPr>
        <p:spPr>
          <a:xfrm>
            <a:off x="10485285" y="739382"/>
            <a:ext cx="378670" cy="47624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6A34528-6715-4CD1-8DF5-0A8F3C1361C1}"/>
              </a:ext>
            </a:extLst>
          </p:cNvPr>
          <p:cNvSpPr/>
          <p:nvPr/>
        </p:nvSpPr>
        <p:spPr>
          <a:xfrm>
            <a:off x="10918093" y="746034"/>
            <a:ext cx="378670" cy="47624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0DD248B-06E5-41D2-8E3E-9CB20ADF6A47}"/>
              </a:ext>
            </a:extLst>
          </p:cNvPr>
          <p:cNvSpPr/>
          <p:nvPr/>
        </p:nvSpPr>
        <p:spPr>
          <a:xfrm>
            <a:off x="11350902" y="746034"/>
            <a:ext cx="378670" cy="47624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BB54333-2AF9-4C77-BBF0-F892100D0AF9}"/>
              </a:ext>
            </a:extLst>
          </p:cNvPr>
          <p:cNvSpPr/>
          <p:nvPr/>
        </p:nvSpPr>
        <p:spPr>
          <a:xfrm>
            <a:off x="9809329" y="1309243"/>
            <a:ext cx="378670" cy="476248"/>
          </a:xfrm>
          <a:prstGeom prst="rect">
            <a:avLst/>
          </a:prstGeom>
          <a:solidFill>
            <a:srgbClr val="FFC00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94F643E-345A-4C7B-BB45-A6C0038B0307}"/>
              </a:ext>
            </a:extLst>
          </p:cNvPr>
          <p:cNvSpPr/>
          <p:nvPr/>
        </p:nvSpPr>
        <p:spPr>
          <a:xfrm>
            <a:off x="10242137" y="1315895"/>
            <a:ext cx="378670" cy="476248"/>
          </a:xfrm>
          <a:prstGeom prst="rect">
            <a:avLst/>
          </a:prstGeom>
          <a:solidFill>
            <a:srgbClr val="FFC00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922452C-A4C8-483C-8B44-980B7F38A899}"/>
              </a:ext>
            </a:extLst>
          </p:cNvPr>
          <p:cNvSpPr/>
          <p:nvPr/>
        </p:nvSpPr>
        <p:spPr>
          <a:xfrm>
            <a:off x="10674946" y="1315895"/>
            <a:ext cx="378670" cy="476248"/>
          </a:xfrm>
          <a:prstGeom prst="rect">
            <a:avLst/>
          </a:prstGeom>
          <a:solidFill>
            <a:srgbClr val="FFC00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4EE0987-1285-4DF3-8C62-F31474B22C65}"/>
              </a:ext>
            </a:extLst>
          </p:cNvPr>
          <p:cNvSpPr/>
          <p:nvPr/>
        </p:nvSpPr>
        <p:spPr>
          <a:xfrm>
            <a:off x="8811254" y="2584399"/>
            <a:ext cx="1128810" cy="595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B0F61D-BF8E-4864-A95F-C3CAFC48B855}"/>
              </a:ext>
            </a:extLst>
          </p:cNvPr>
          <p:cNvSpPr/>
          <p:nvPr/>
        </p:nvSpPr>
        <p:spPr>
          <a:xfrm>
            <a:off x="8975276" y="2657919"/>
            <a:ext cx="1075742" cy="595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5620039-5A29-4B0E-9287-5233EAAC1429}"/>
              </a:ext>
            </a:extLst>
          </p:cNvPr>
          <p:cNvSpPr/>
          <p:nvPr/>
        </p:nvSpPr>
        <p:spPr>
          <a:xfrm>
            <a:off x="9223867" y="2731438"/>
            <a:ext cx="991173" cy="5950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43CE192-E934-47B1-8AA6-128152E1825E}"/>
              </a:ext>
            </a:extLst>
          </p:cNvPr>
          <p:cNvSpPr/>
          <p:nvPr/>
        </p:nvSpPr>
        <p:spPr>
          <a:xfrm>
            <a:off x="8881035" y="2927378"/>
            <a:ext cx="1128810" cy="595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7CDBA64-D2A0-4334-9F7B-96DE1F2B7285}"/>
              </a:ext>
            </a:extLst>
          </p:cNvPr>
          <p:cNvSpPr/>
          <p:nvPr/>
        </p:nvSpPr>
        <p:spPr>
          <a:xfrm>
            <a:off x="9045057" y="3000898"/>
            <a:ext cx="1075742" cy="595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59E01ED-A8B4-4E6C-B38F-A18546FC0752}"/>
              </a:ext>
            </a:extLst>
          </p:cNvPr>
          <p:cNvSpPr/>
          <p:nvPr/>
        </p:nvSpPr>
        <p:spPr>
          <a:xfrm>
            <a:off x="9293648" y="3074417"/>
            <a:ext cx="991173" cy="5950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ED901BE-5127-48EB-ACC7-39AAF8019053}"/>
              </a:ext>
            </a:extLst>
          </p:cNvPr>
          <p:cNvSpPr/>
          <p:nvPr/>
        </p:nvSpPr>
        <p:spPr>
          <a:xfrm>
            <a:off x="9706261" y="2808383"/>
            <a:ext cx="1128810" cy="595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EBD7BAB-A749-4045-9FDF-B91AD3CC712F}"/>
              </a:ext>
            </a:extLst>
          </p:cNvPr>
          <p:cNvSpPr/>
          <p:nvPr/>
        </p:nvSpPr>
        <p:spPr>
          <a:xfrm>
            <a:off x="9870283" y="2881903"/>
            <a:ext cx="1075742" cy="595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AEDF9CB-F853-4F03-8337-44FE2FFE369F}"/>
              </a:ext>
            </a:extLst>
          </p:cNvPr>
          <p:cNvSpPr/>
          <p:nvPr/>
        </p:nvSpPr>
        <p:spPr>
          <a:xfrm>
            <a:off x="10118874" y="2955422"/>
            <a:ext cx="991173" cy="5950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0ECCD14-1E92-47FD-9AC9-46FA134C1F03}"/>
              </a:ext>
            </a:extLst>
          </p:cNvPr>
          <p:cNvSpPr/>
          <p:nvPr/>
        </p:nvSpPr>
        <p:spPr>
          <a:xfrm>
            <a:off x="9776042" y="3151362"/>
            <a:ext cx="1128810" cy="595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CB0EFD6-EED5-4527-B9DB-39A6374F06A5}"/>
              </a:ext>
            </a:extLst>
          </p:cNvPr>
          <p:cNvSpPr/>
          <p:nvPr/>
        </p:nvSpPr>
        <p:spPr>
          <a:xfrm>
            <a:off x="9940064" y="3224882"/>
            <a:ext cx="1075742" cy="595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EE30864-0562-44D9-9DCD-A354AE1876AC}"/>
              </a:ext>
            </a:extLst>
          </p:cNvPr>
          <p:cNvSpPr/>
          <p:nvPr/>
        </p:nvSpPr>
        <p:spPr>
          <a:xfrm>
            <a:off x="10188655" y="3298401"/>
            <a:ext cx="991173" cy="5950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21A9CE2-DC1C-47BC-9DB9-E7C828B88932}"/>
              </a:ext>
            </a:extLst>
          </p:cNvPr>
          <p:cNvSpPr/>
          <p:nvPr/>
        </p:nvSpPr>
        <p:spPr>
          <a:xfrm>
            <a:off x="7401037" y="2629872"/>
            <a:ext cx="1128810" cy="595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2C06489-E73C-4F3D-B429-9777A0A10D57}"/>
              </a:ext>
            </a:extLst>
          </p:cNvPr>
          <p:cNvSpPr/>
          <p:nvPr/>
        </p:nvSpPr>
        <p:spPr>
          <a:xfrm>
            <a:off x="7565059" y="2703392"/>
            <a:ext cx="1075742" cy="595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8AA8BF1-D4E8-4771-8833-A3A93E934927}"/>
              </a:ext>
            </a:extLst>
          </p:cNvPr>
          <p:cNvSpPr/>
          <p:nvPr/>
        </p:nvSpPr>
        <p:spPr>
          <a:xfrm>
            <a:off x="7813650" y="2776911"/>
            <a:ext cx="991173" cy="5950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565A5D4-BC01-4F53-9AE7-386284AD1C11}"/>
              </a:ext>
            </a:extLst>
          </p:cNvPr>
          <p:cNvSpPr/>
          <p:nvPr/>
        </p:nvSpPr>
        <p:spPr>
          <a:xfrm>
            <a:off x="7470818" y="2972851"/>
            <a:ext cx="1128810" cy="595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C659DB6-46B7-4F23-9E90-6F4C54291174}"/>
              </a:ext>
            </a:extLst>
          </p:cNvPr>
          <p:cNvSpPr/>
          <p:nvPr/>
        </p:nvSpPr>
        <p:spPr>
          <a:xfrm>
            <a:off x="7634840" y="3046371"/>
            <a:ext cx="1075742" cy="595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E4CFF72-EF7F-4438-8414-D54920B563D9}"/>
              </a:ext>
            </a:extLst>
          </p:cNvPr>
          <p:cNvSpPr/>
          <p:nvPr/>
        </p:nvSpPr>
        <p:spPr>
          <a:xfrm>
            <a:off x="7883431" y="3119890"/>
            <a:ext cx="991173" cy="5950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F2EEF80-ABA5-451F-8610-C43C29B77F6D}"/>
              </a:ext>
            </a:extLst>
          </p:cNvPr>
          <p:cNvSpPr/>
          <p:nvPr/>
        </p:nvSpPr>
        <p:spPr>
          <a:xfrm>
            <a:off x="8296044" y="2853856"/>
            <a:ext cx="1128810" cy="595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FC7498D-4C09-415A-8BE0-D43DB34990DF}"/>
              </a:ext>
            </a:extLst>
          </p:cNvPr>
          <p:cNvSpPr/>
          <p:nvPr/>
        </p:nvSpPr>
        <p:spPr>
          <a:xfrm>
            <a:off x="8460066" y="2927376"/>
            <a:ext cx="1075742" cy="595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64DD086-08C4-4000-BC96-BD18ABD30CE2}"/>
              </a:ext>
            </a:extLst>
          </p:cNvPr>
          <p:cNvSpPr/>
          <p:nvPr/>
        </p:nvSpPr>
        <p:spPr>
          <a:xfrm>
            <a:off x="8708657" y="3000895"/>
            <a:ext cx="991173" cy="5950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7D4ACCF-9261-4028-8218-A73B8B38F330}"/>
              </a:ext>
            </a:extLst>
          </p:cNvPr>
          <p:cNvSpPr/>
          <p:nvPr/>
        </p:nvSpPr>
        <p:spPr>
          <a:xfrm>
            <a:off x="8365825" y="3196835"/>
            <a:ext cx="1128810" cy="595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0F1A2E3-0938-4FE1-93BF-B01ACF0F2DDE}"/>
              </a:ext>
            </a:extLst>
          </p:cNvPr>
          <p:cNvSpPr/>
          <p:nvPr/>
        </p:nvSpPr>
        <p:spPr>
          <a:xfrm>
            <a:off x="8529847" y="3270355"/>
            <a:ext cx="1075742" cy="595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4AC50AB-84E2-422C-94EB-8F8A883A5308}"/>
              </a:ext>
            </a:extLst>
          </p:cNvPr>
          <p:cNvSpPr/>
          <p:nvPr/>
        </p:nvSpPr>
        <p:spPr>
          <a:xfrm>
            <a:off x="8778438" y="3343874"/>
            <a:ext cx="991173" cy="5950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2E73BCA-8BF0-4EE2-962F-D8F245A71D58}"/>
              </a:ext>
            </a:extLst>
          </p:cNvPr>
          <p:cNvSpPr/>
          <p:nvPr/>
        </p:nvSpPr>
        <p:spPr>
          <a:xfrm>
            <a:off x="8907420" y="4615044"/>
            <a:ext cx="1128810" cy="595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2F90F00-BC50-4BAA-BAFC-46310F56045E}"/>
              </a:ext>
            </a:extLst>
          </p:cNvPr>
          <p:cNvSpPr/>
          <p:nvPr/>
        </p:nvSpPr>
        <p:spPr>
          <a:xfrm>
            <a:off x="9071442" y="4688564"/>
            <a:ext cx="1075742" cy="595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79F51FD-3911-4391-AF88-BB0024CCF306}"/>
              </a:ext>
            </a:extLst>
          </p:cNvPr>
          <p:cNvSpPr/>
          <p:nvPr/>
        </p:nvSpPr>
        <p:spPr>
          <a:xfrm>
            <a:off x="9320033" y="4762083"/>
            <a:ext cx="991173" cy="5950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3DE0FC6-2D30-4934-9647-7D17A1CFBB51}"/>
              </a:ext>
            </a:extLst>
          </p:cNvPr>
          <p:cNvSpPr/>
          <p:nvPr/>
        </p:nvSpPr>
        <p:spPr>
          <a:xfrm>
            <a:off x="8977201" y="4958023"/>
            <a:ext cx="1128810" cy="595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DAF6BF8-999E-4BDE-A6AB-19B518DC0867}"/>
              </a:ext>
            </a:extLst>
          </p:cNvPr>
          <p:cNvSpPr/>
          <p:nvPr/>
        </p:nvSpPr>
        <p:spPr>
          <a:xfrm>
            <a:off x="9141223" y="5031543"/>
            <a:ext cx="1075742" cy="595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03EF8A2-23F2-40B1-8813-D1AF19A566BE}"/>
              </a:ext>
            </a:extLst>
          </p:cNvPr>
          <p:cNvSpPr/>
          <p:nvPr/>
        </p:nvSpPr>
        <p:spPr>
          <a:xfrm>
            <a:off x="9389814" y="5105062"/>
            <a:ext cx="991173" cy="5950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BEA1D83-EA74-4E4D-A81B-A8C4F5DF9F3B}"/>
              </a:ext>
            </a:extLst>
          </p:cNvPr>
          <p:cNvSpPr/>
          <p:nvPr/>
        </p:nvSpPr>
        <p:spPr>
          <a:xfrm>
            <a:off x="9802427" y="4839028"/>
            <a:ext cx="1128810" cy="595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08539A6-97FE-4D26-B3F2-68BC9CFE3C41}"/>
              </a:ext>
            </a:extLst>
          </p:cNvPr>
          <p:cNvSpPr/>
          <p:nvPr/>
        </p:nvSpPr>
        <p:spPr>
          <a:xfrm>
            <a:off x="9966449" y="4912548"/>
            <a:ext cx="1075742" cy="595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701C42F-377F-4737-BA09-FC97AF0F1994}"/>
              </a:ext>
            </a:extLst>
          </p:cNvPr>
          <p:cNvSpPr/>
          <p:nvPr/>
        </p:nvSpPr>
        <p:spPr>
          <a:xfrm>
            <a:off x="10215040" y="4986067"/>
            <a:ext cx="991173" cy="5950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0CFA8A4-3213-40A7-B1D1-5C143C80BA65}"/>
              </a:ext>
            </a:extLst>
          </p:cNvPr>
          <p:cNvSpPr/>
          <p:nvPr/>
        </p:nvSpPr>
        <p:spPr>
          <a:xfrm>
            <a:off x="9872208" y="5182007"/>
            <a:ext cx="1128810" cy="595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5E056BD-8969-4C73-BC15-EC84EDDE015C}"/>
              </a:ext>
            </a:extLst>
          </p:cNvPr>
          <p:cNvSpPr/>
          <p:nvPr/>
        </p:nvSpPr>
        <p:spPr>
          <a:xfrm>
            <a:off x="10036230" y="5255527"/>
            <a:ext cx="1075742" cy="595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0844008-9C3C-4C7D-923F-3AB97441052F}"/>
              </a:ext>
            </a:extLst>
          </p:cNvPr>
          <p:cNvSpPr/>
          <p:nvPr/>
        </p:nvSpPr>
        <p:spPr>
          <a:xfrm>
            <a:off x="10284821" y="5329046"/>
            <a:ext cx="991173" cy="5950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33A844B-4823-4FF2-8F07-064D79A35808}"/>
              </a:ext>
            </a:extLst>
          </p:cNvPr>
          <p:cNvSpPr/>
          <p:nvPr/>
        </p:nvSpPr>
        <p:spPr>
          <a:xfrm>
            <a:off x="7497203" y="4660517"/>
            <a:ext cx="1128810" cy="595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33BE81E-C263-470F-A5EE-63A9C640CD71}"/>
              </a:ext>
            </a:extLst>
          </p:cNvPr>
          <p:cNvSpPr/>
          <p:nvPr/>
        </p:nvSpPr>
        <p:spPr>
          <a:xfrm>
            <a:off x="7661225" y="4734037"/>
            <a:ext cx="1075742" cy="595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27F4E831-A3F4-4763-909C-D36CA38DE276}"/>
              </a:ext>
            </a:extLst>
          </p:cNvPr>
          <p:cNvSpPr/>
          <p:nvPr/>
        </p:nvSpPr>
        <p:spPr>
          <a:xfrm>
            <a:off x="7909816" y="4807556"/>
            <a:ext cx="991173" cy="5950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D9274C3-28A3-47FA-B436-C8538F69A170}"/>
              </a:ext>
            </a:extLst>
          </p:cNvPr>
          <p:cNvSpPr/>
          <p:nvPr/>
        </p:nvSpPr>
        <p:spPr>
          <a:xfrm>
            <a:off x="7566984" y="5003496"/>
            <a:ext cx="1128810" cy="595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01407F8-3647-4702-95E5-A0208C6857F4}"/>
              </a:ext>
            </a:extLst>
          </p:cNvPr>
          <p:cNvSpPr/>
          <p:nvPr/>
        </p:nvSpPr>
        <p:spPr>
          <a:xfrm>
            <a:off x="7731006" y="5077016"/>
            <a:ext cx="1075742" cy="595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5742F25-FFE1-4E5A-A7C0-FF26A5234CE9}"/>
              </a:ext>
            </a:extLst>
          </p:cNvPr>
          <p:cNvSpPr/>
          <p:nvPr/>
        </p:nvSpPr>
        <p:spPr>
          <a:xfrm>
            <a:off x="7979597" y="5150535"/>
            <a:ext cx="991173" cy="5950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48FBFEE-09BB-48AA-8BE3-917F81EA7A55}"/>
              </a:ext>
            </a:extLst>
          </p:cNvPr>
          <p:cNvSpPr/>
          <p:nvPr/>
        </p:nvSpPr>
        <p:spPr>
          <a:xfrm>
            <a:off x="8392210" y="4884501"/>
            <a:ext cx="1128810" cy="595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AFBD89BE-AE6E-4B18-A5EF-685DD286D36C}"/>
              </a:ext>
            </a:extLst>
          </p:cNvPr>
          <p:cNvSpPr/>
          <p:nvPr/>
        </p:nvSpPr>
        <p:spPr>
          <a:xfrm>
            <a:off x="8556232" y="4958021"/>
            <a:ext cx="1075742" cy="595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7C7F5BD-4340-4718-8279-DAF4F569C130}"/>
              </a:ext>
            </a:extLst>
          </p:cNvPr>
          <p:cNvSpPr/>
          <p:nvPr/>
        </p:nvSpPr>
        <p:spPr>
          <a:xfrm>
            <a:off x="8804823" y="5031540"/>
            <a:ext cx="991173" cy="5950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DEE5EC9C-FACF-4FB4-9407-88EFB7611E23}"/>
              </a:ext>
            </a:extLst>
          </p:cNvPr>
          <p:cNvSpPr/>
          <p:nvPr/>
        </p:nvSpPr>
        <p:spPr>
          <a:xfrm>
            <a:off x="8461991" y="5227480"/>
            <a:ext cx="1128810" cy="595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C393A31F-E9C0-4F74-85DD-0655D462E2B0}"/>
              </a:ext>
            </a:extLst>
          </p:cNvPr>
          <p:cNvSpPr/>
          <p:nvPr/>
        </p:nvSpPr>
        <p:spPr>
          <a:xfrm>
            <a:off x="8626013" y="5301000"/>
            <a:ext cx="1075742" cy="595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6ECDB4A-C26E-4899-BF02-396DA201DE45}"/>
              </a:ext>
            </a:extLst>
          </p:cNvPr>
          <p:cNvSpPr/>
          <p:nvPr/>
        </p:nvSpPr>
        <p:spPr>
          <a:xfrm>
            <a:off x="8874604" y="5374519"/>
            <a:ext cx="991173" cy="5950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C77169-DFF2-474F-9B74-8A91321DE27F}"/>
              </a:ext>
            </a:extLst>
          </p:cNvPr>
          <p:cNvSpPr txBox="1"/>
          <p:nvPr/>
        </p:nvSpPr>
        <p:spPr>
          <a:xfrm>
            <a:off x="5763900" y="589828"/>
            <a:ext cx="10821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Logical</a:t>
            </a:r>
          </a:p>
          <a:p>
            <a:r>
              <a:rPr lang="en-US"/>
              <a:t>Service</a:t>
            </a:r>
          </a:p>
          <a:p>
            <a:r>
              <a:rPr lang="en-US"/>
              <a:t>Partitions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239DF989-7BB4-439C-89EB-5BECF0D7E6C5}"/>
              </a:ext>
            </a:extLst>
          </p:cNvPr>
          <p:cNvSpPr txBox="1"/>
          <p:nvPr/>
        </p:nvSpPr>
        <p:spPr>
          <a:xfrm>
            <a:off x="5763084" y="2723205"/>
            <a:ext cx="1500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Pool of Virtual Machines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76486CB-324D-463B-80F3-2931C00F889F}"/>
              </a:ext>
            </a:extLst>
          </p:cNvPr>
          <p:cNvSpPr txBox="1"/>
          <p:nvPr/>
        </p:nvSpPr>
        <p:spPr>
          <a:xfrm>
            <a:off x="5763084" y="4541831"/>
            <a:ext cx="1500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Pool of Physical Machines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4DDC48-5CA0-4C48-A154-6EE83F53A32D}"/>
              </a:ext>
            </a:extLst>
          </p:cNvPr>
          <p:cNvSpPr txBox="1"/>
          <p:nvPr/>
        </p:nvSpPr>
        <p:spPr>
          <a:xfrm>
            <a:off x="101861" y="2319672"/>
            <a:ext cx="10743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X = </a:t>
            </a:r>
          </a:p>
          <a:p>
            <a:r>
              <a:rPr lang="en-US"/>
              <a:t>functions</a:t>
            </a:r>
          </a:p>
          <a:p>
            <a:r>
              <a:rPr lang="en-US"/>
              <a:t>storage</a:t>
            </a:r>
          </a:p>
          <a:p>
            <a:r>
              <a:rPr lang="en-US"/>
              <a:t>queues</a:t>
            </a:r>
          </a:p>
          <a:p>
            <a:r>
              <a:rPr lang="en-US"/>
              <a:t>databases</a:t>
            </a:r>
          </a:p>
          <a:p>
            <a:r>
              <a:rPr lang="en-US"/>
              <a:t>...</a:t>
            </a:r>
          </a:p>
        </p:txBody>
      </p:sp>
      <p:sp>
        <p:nvSpPr>
          <p:cNvPr id="90" name="Cloud 89">
            <a:extLst>
              <a:ext uri="{FF2B5EF4-FFF2-40B4-BE49-F238E27FC236}">
                <a16:creationId xmlns:a16="http://schemas.microsoft.com/office/drawing/2014/main" id="{44029674-102D-42C0-A29D-26F045B794FD}"/>
              </a:ext>
            </a:extLst>
          </p:cNvPr>
          <p:cNvSpPr/>
          <p:nvPr/>
        </p:nvSpPr>
        <p:spPr>
          <a:xfrm>
            <a:off x="6571622" y="1904972"/>
            <a:ext cx="5292134" cy="58184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e.g. AppService, </a:t>
            </a:r>
            <a:r>
              <a:rPr lang="en-US" dirty="0" err="1"/>
              <a:t>AppEngine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41114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Gallery">
  <a:themeElements>
    <a:clrScheme name="Custom 1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594387"/>
      </a:accent4>
      <a:accent5>
        <a:srgbClr val="42527C"/>
      </a:accent5>
      <a:accent6>
        <a:srgbClr val="4C6E79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1B88BA269C5D45916B00B20C2810C7" ma:contentTypeVersion="13" ma:contentTypeDescription="Create a new document." ma:contentTypeScope="" ma:versionID="0ec8dbe3f8cef65311400b7e06d5ba97">
  <xsd:schema xmlns:xsd="http://www.w3.org/2001/XMLSchema" xmlns:xs="http://www.w3.org/2001/XMLSchema" xmlns:p="http://schemas.microsoft.com/office/2006/metadata/properties" xmlns:ns3="9f60dd3b-c638-4168-a81c-f49397e83136" xmlns:ns4="c32484ca-7289-470f-8dfd-ebe17efa8f3b" targetNamespace="http://schemas.microsoft.com/office/2006/metadata/properties" ma:root="true" ma:fieldsID="e6359ade77cd9b19a1129cf76ca64495" ns3:_="" ns4:_="">
    <xsd:import namespace="9f60dd3b-c638-4168-a81c-f49397e83136"/>
    <xsd:import namespace="c32484ca-7289-470f-8dfd-ebe17efa8f3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AutoKeyPoints" minOccurs="0"/>
                <xsd:element ref="ns4:MediaServiceKeyPoints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60dd3b-c638-4168-a81c-f49397e8313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2484ca-7289-470f-8dfd-ebe17efa8f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c32484ca-7289-470f-8dfd-ebe17efa8f3b" xsi:nil="true"/>
  </documentManagement>
</p:properties>
</file>

<file path=customXml/itemProps1.xml><?xml version="1.0" encoding="utf-8"?>
<ds:datastoreItem xmlns:ds="http://schemas.openxmlformats.org/officeDocument/2006/customXml" ds:itemID="{33E5C564-793B-436C-9B46-EA9CE27508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f60dd3b-c638-4168-a81c-f49397e83136"/>
    <ds:schemaRef ds:uri="c32484ca-7289-470f-8dfd-ebe17efa8f3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81A5AB8-CD3D-41DE-B8D4-D3DB5BF20E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A042EF4-BCD2-4AC9-9CB9-D81730E7CF9B}">
  <ds:schemaRefs>
    <ds:schemaRef ds:uri="http://schemas.microsoft.com/office/2006/metadata/properties"/>
    <ds:schemaRef ds:uri="http://purl.org/dc/terms/"/>
    <ds:schemaRef ds:uri="http://purl.org/dc/dcmitype/"/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2006/documentManagement/types"/>
    <ds:schemaRef ds:uri="c32484ca-7289-470f-8dfd-ebe17efa8f3b"/>
    <ds:schemaRef ds:uri="http://schemas.microsoft.com/office/infopath/2007/PartnerControls"/>
    <ds:schemaRef ds:uri="9f60dd3b-c638-4168-a81c-f49397e8313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2860</TotalTime>
  <Words>2606</Words>
  <Application>Microsoft Office PowerPoint</Application>
  <PresentationFormat>Widescreen</PresentationFormat>
  <Paragraphs>515</Paragraphs>
  <Slides>44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Consolas</vt:lpstr>
      <vt:lpstr>Gill Sans MT</vt:lpstr>
      <vt:lpstr>Gallery</vt:lpstr>
      <vt:lpstr>Sebastian Burckhardt</vt:lpstr>
      <vt:lpstr>Stateful abstractions for serverless</vt:lpstr>
      <vt:lpstr>background how to build a scalable,  available cloud service?</vt:lpstr>
      <vt:lpstr>Composed SERVICES</vt:lpstr>
      <vt:lpstr>Composed SERVICES  </vt:lpstr>
      <vt:lpstr>internal Partitioning </vt:lpstr>
      <vt:lpstr>General pattern</vt:lpstr>
      <vt:lpstr>ExamPle: IAAS</vt:lpstr>
      <vt:lpstr>ExamPle: xAAS</vt:lpstr>
      <vt:lpstr>this is not an “Either, or”</vt:lpstr>
      <vt:lpstr>developers choosE</vt:lpstr>
      <vt:lpstr>developers choosE</vt:lpstr>
      <vt:lpstr>developers choosE</vt:lpstr>
      <vt:lpstr>Top-growing cloud services 2019</vt:lpstr>
      <vt:lpstr>Serverless Functions</vt:lpstr>
      <vt:lpstr>Demo</vt:lpstr>
      <vt:lpstr>Serverless Functions Are Not “PuRe”. they can call other services.</vt:lpstr>
      <vt:lpstr>Definition of “Serverless”?</vt:lpstr>
      <vt:lpstr>“Serverless” is not just about compute</vt:lpstr>
      <vt:lpstr>PowerPoint Presentation</vt:lpstr>
      <vt:lpstr>PowerPoint Presentation</vt:lpstr>
      <vt:lpstr>PowerPoint Presentation</vt:lpstr>
      <vt:lpstr>Stateful Serverless Programming  with Azure Durable Functions v2</vt:lpstr>
      <vt:lpstr> summary:  pain points with stateless functions</vt:lpstr>
      <vt:lpstr>2 new types of stateful functions</vt:lpstr>
      <vt:lpstr>orchestrations = durable execution state</vt:lpstr>
      <vt:lpstr>Example 1</vt:lpstr>
      <vt:lpstr>example 2</vt:lpstr>
      <vt:lpstr>orchestrations:  what’s new about it?</vt:lpstr>
      <vt:lpstr>PowerPoint Presentation</vt:lpstr>
      <vt:lpstr>C# Example Of an Orchestration</vt:lpstr>
      <vt:lpstr>Caveat</vt:lpstr>
      <vt:lpstr>implementation: how does it work?</vt:lpstr>
      <vt:lpstr>current implementation architecture</vt:lpstr>
      <vt:lpstr>2 new types of stateful functions</vt:lpstr>
      <vt:lpstr>entities = durable application state</vt:lpstr>
      <vt:lpstr>example entity: Bank Account</vt:lpstr>
      <vt:lpstr>Call vs. Signal</vt:lpstr>
      <vt:lpstr>Feature: Explicit locking</vt:lpstr>
      <vt:lpstr>example: transfer funds</vt:lpstr>
      <vt:lpstr>message diagram</vt:lpstr>
      <vt:lpstr>Deadlock prevention</vt:lpstr>
      <vt:lpstr>Critical sections vs Transactions?</vt:lpstr>
      <vt:lpstr>status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Orleans: Elastic Cloud Services Made Easy Easier</dc:title>
  <dc:creator>Sebastian Burckhardt</dc:creator>
  <cp:lastModifiedBy>Sebastian Burckhardt</cp:lastModifiedBy>
  <cp:revision>2</cp:revision>
  <dcterms:created xsi:type="dcterms:W3CDTF">2017-04-03T15:28:37Z</dcterms:created>
  <dcterms:modified xsi:type="dcterms:W3CDTF">2019-10-29T18:49:16Z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sburckha@microsoft.com</vt:lpwstr>
  </property>
  <property fmtid="{D5CDD505-2E9C-101B-9397-08002B2CF9AE}" pid="6" name="MSIP_Label_f42aa342-8706-4288-bd11-ebb85995028c_SetDate">
    <vt:lpwstr>2017-10-12T07:42:38.5424038-07:00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0x010100EA1B88BA269C5D45916B00B20C2810C7</vt:lpwstr>
  </property>
</Properties>
</file>