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329" r:id="rId5"/>
    <p:sldId id="336" r:id="rId6"/>
    <p:sldId id="387" r:id="rId7"/>
    <p:sldId id="389" r:id="rId8"/>
    <p:sldId id="390" r:id="rId9"/>
    <p:sldId id="391" r:id="rId10"/>
    <p:sldId id="281" r:id="rId11"/>
    <p:sldId id="280" r:id="rId12"/>
    <p:sldId id="371" r:id="rId13"/>
    <p:sldId id="282" r:id="rId14"/>
    <p:sldId id="283" r:id="rId15"/>
    <p:sldId id="284" r:id="rId16"/>
    <p:sldId id="285" r:id="rId17"/>
    <p:sldId id="288" r:id="rId18"/>
    <p:sldId id="348" r:id="rId19"/>
    <p:sldId id="349" r:id="rId20"/>
    <p:sldId id="350" r:id="rId21"/>
    <p:sldId id="351" r:id="rId22"/>
    <p:sldId id="352" r:id="rId23"/>
    <p:sldId id="353" r:id="rId24"/>
    <p:sldId id="298" r:id="rId25"/>
    <p:sldId id="354" r:id="rId26"/>
    <p:sldId id="355" r:id="rId27"/>
    <p:sldId id="356" r:id="rId28"/>
    <p:sldId id="358" r:id="rId29"/>
    <p:sldId id="328" r:id="rId30"/>
    <p:sldId id="303" r:id="rId31"/>
    <p:sldId id="305" r:id="rId32"/>
    <p:sldId id="304" r:id="rId33"/>
    <p:sldId id="306" r:id="rId34"/>
    <p:sldId id="307" r:id="rId35"/>
    <p:sldId id="400" r:id="rId36"/>
    <p:sldId id="309" r:id="rId37"/>
    <p:sldId id="374" r:id="rId38"/>
    <p:sldId id="317" r:id="rId39"/>
    <p:sldId id="318" r:id="rId40"/>
    <p:sldId id="37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B41FD-BE35-408D-8FCB-6D301904705F}">
          <p14:sldIdLst>
            <p14:sldId id="256"/>
            <p14:sldId id="257"/>
            <p14:sldId id="258"/>
            <p14:sldId id="329"/>
            <p14:sldId id="336"/>
            <p14:sldId id="387"/>
            <p14:sldId id="389"/>
            <p14:sldId id="390"/>
            <p14:sldId id="391"/>
            <p14:sldId id="281"/>
            <p14:sldId id="280"/>
            <p14:sldId id="371"/>
            <p14:sldId id="282"/>
            <p14:sldId id="283"/>
            <p14:sldId id="284"/>
            <p14:sldId id="285"/>
            <p14:sldId id="288"/>
            <p14:sldId id="348"/>
            <p14:sldId id="349"/>
            <p14:sldId id="350"/>
            <p14:sldId id="351"/>
            <p14:sldId id="352"/>
            <p14:sldId id="353"/>
            <p14:sldId id="298"/>
            <p14:sldId id="354"/>
            <p14:sldId id="355"/>
            <p14:sldId id="356"/>
            <p14:sldId id="358"/>
            <p14:sldId id="328"/>
            <p14:sldId id="303"/>
            <p14:sldId id="305"/>
            <p14:sldId id="304"/>
            <p14:sldId id="306"/>
            <p14:sldId id="307"/>
            <p14:sldId id="400"/>
            <p14:sldId id="309"/>
            <p14:sldId id="374"/>
            <p14:sldId id="317"/>
            <p14:sldId id="318"/>
            <p14:sldId id="3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an Achar" initials="RA" lastIdx="1" clrIdx="0">
    <p:extLst>
      <p:ext uri="{19B8F6BF-5375-455C-9EA6-DF929625EA0E}">
        <p15:presenceInfo xmlns:p15="http://schemas.microsoft.com/office/powerpoint/2012/main" userId="Rohan Ach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D961"/>
    <a:srgbClr val="DA0000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118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84E7-9813-41EA-AA59-A6C3C7E98A6B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0955B-F129-4F1A-B980-E98E0486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1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guarentee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955B-F129-4F1A-B980-E98E04862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PACELC Theorem[1]</a:t>
            </a:r>
          </a:p>
          <a:p>
            <a:pPr lvl="1"/>
            <a:r>
              <a:rPr lang="en-US" dirty="0"/>
              <a:t>Consistency vs Latency</a:t>
            </a:r>
          </a:p>
          <a:p>
            <a:pPr lvl="1"/>
            <a:endParaRPr lang="en-US" dirty="0"/>
          </a:p>
          <a:p>
            <a:r>
              <a:rPr lang="en-US" dirty="0"/>
              <a:t>Consistency deals with receiving the latest write.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  Does not tell when the write is received.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Latency deals with accessing data as quickly as possible.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  Does not tell what data is received.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0955B-F129-4F1A-B980-E98E048625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the best of our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955B-F129-4F1A-B980-E98E048625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latency &gt;= read +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955B-F129-4F1A-B980-E98E048625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955B-F129-4F1A-B980-E98E048625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Bold and Beautiful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955B-F129-4F1A-B980-E98E048625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8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</a:t>
            </a:r>
            <a:r>
              <a:rPr lang="en-US" dirty="0" err="1"/>
              <a:t>codey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955B-F129-4F1A-B980-E98E048625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7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Write: We lose versions, but we do not lose updates.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955B-F129-4F1A-B980-E98E048625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9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SPACETIME not 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A0955B-F129-4F1A-B980-E98E048625A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6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4832-32CF-4DB9-8C34-3A11CF67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2DF6-B3CC-4FFF-8339-5CC20FB6B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B839-1FBF-4DE5-BA29-CBFB1561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2784-5DCD-4A67-93D6-33DFD793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60CE-8B5F-44FC-B591-8A6CD551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8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1AE2-593B-40A7-9068-43321505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78443-D27F-48A1-BFEC-6D44010E2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4D07-6EE1-4333-BF3B-C160EA8C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49B3-8DB7-49D5-9054-13866045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29E8-9E67-40CC-8F95-AE8779B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5CA95-4415-487F-B9AC-AE9DFFAE7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7A75D-AD0C-44A5-8EB7-78B76985C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9491-FBC9-4990-A461-C8C3B518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6DFBF-3E5B-41C3-9A24-85C28064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BCC1-8B9A-4E70-833F-666FD423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31D4-5345-4F1A-BDB4-BE3696AA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68438-BDD6-4153-860B-DF389C67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899F0-D23C-4E75-9D99-213C537F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E22D-3F7D-43FE-98FA-C33561ED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9CDB-13B3-4B47-8F54-2281E4F7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CF66-87B7-4F04-A4F7-EBADC62E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7F2F6-8393-4BDF-9DA6-60FD7E8E8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8930-E492-429A-BE32-190E28A1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12E1-73E9-4812-B24B-D0198B56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7607-854C-468F-BE49-3C35739E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9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E383-5317-4BD8-975F-6884AA5F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FCB5-3C17-4EE4-8B6F-C0E0BE9D8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0BA27-56AD-4CA8-B878-C6230002B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0FFD9-A19A-41DC-BEB0-D1B1A92C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7871E-F2C6-416D-A68C-D00BAD09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3BE4B-F86B-4041-925D-9AB9856F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421F-1AEA-4D8E-8BAB-5A1F8E8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16343-9283-4F4C-9387-162F054AB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EC016-01F2-42A2-8A4E-7AB706539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42A5-CD8E-49ED-ACCB-F662D4126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00AA5-BCA4-4AB6-89D7-6BA87CB71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95D12-13A3-47E0-9CD3-19248029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AEFCC-F8C7-4543-AF7F-1826AE2B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02111-B495-4980-A076-4A5B65BA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0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12A6-7793-4540-AFF4-590F18E4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EACB2-CCC5-416A-A6AA-D6B6C390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69F17-4425-4893-88CB-DE31844B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8F145-910A-496B-AEF0-C2F51DF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7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D4878-AE8A-4D40-B886-BB7430AE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6915-7C8C-439E-9956-C69EA7FD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E2432-89F5-40B1-9D4D-FD5BF945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5D86-5CDD-4B7D-8B4C-03255FF4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AC11-B40F-42DA-B076-BE40EF173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E5002-F6C3-4B03-8EB1-15CF6A15F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D1D58-FF4D-423B-BBFD-A22C71E9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1B93E-1B67-4F37-BD59-036AFB4A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BDB6-43A1-4594-8C62-4A52DEA9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CFDE-AA59-43A8-B44B-A7E9009F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71695-46C6-4FAF-AC20-3A51B92FC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5B716-C08A-4B81-ACB2-8356555DD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295C2-4C28-45A5-9BDF-2B449C33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31A58-1582-497B-AAA2-EF89E9D6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A0AE5-1E88-4822-BE54-BF9152E0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477AB0-3968-483E-B1BA-70300B74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1C0B-7FB3-4ACE-B98B-5BF530B48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739D-6C0A-45F2-91FF-7C81D7B36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2154-9BEE-40B7-8B36-4BD746CD03B0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FCDB1-5671-41CC-A09A-3E591E786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63591-8F04-47E3-98AD-ACD27F319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ACF82-ED65-4ED9-8787-2E1985BD7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6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4.06584.pdf" TargetMode="External"/><Relationship Id="rId2" Type="http://schemas.openxmlformats.org/officeDocument/2006/relationships/hyperlink" Target="https://github.com/Mondego/spaceti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6992-8E12-4182-8E53-56C708136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Global Object Tracker (</a:t>
            </a:r>
            <a:r>
              <a:rPr lang="en-US" dirty="0" err="1"/>
              <a:t>GoT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F6A8A-E5BF-43BB-BF7B-D6F20540F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, but for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49777" y="4934634"/>
            <a:ext cx="44924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Rohan </a:t>
            </a:r>
            <a:r>
              <a:rPr lang="en-US" sz="2800" b="1" dirty="0" err="1"/>
              <a:t>Achar</a:t>
            </a:r>
            <a:r>
              <a:rPr lang="en-US" sz="2800" dirty="0"/>
              <a:t>, Crista V. Lopes</a:t>
            </a:r>
          </a:p>
          <a:p>
            <a:pPr algn="ctr"/>
            <a:r>
              <a:rPr lang="en-US" sz="2800" dirty="0"/>
              <a:t>University of California, Irvine</a:t>
            </a:r>
          </a:p>
        </p:txBody>
      </p:sp>
    </p:spTree>
    <p:extLst>
      <p:ext uri="{BB962C8B-B14F-4D97-AF65-F5344CB8AC3E}">
        <p14:creationId xmlns:p14="http://schemas.microsoft.com/office/powerpoint/2010/main" val="1240848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2702-D644-4E04-9E72-63AAEC41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</a:t>
            </a:r>
            <a:r>
              <a:rPr lang="en-US" dirty="0"/>
              <a:t>: Global Object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5302-3A1C-430F-AAE1-12B1A4920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/>
          <a:lstStyle/>
          <a:p>
            <a:r>
              <a:rPr lang="en-US" dirty="0"/>
              <a:t>Synchronizing mutable state is modeled as a </a:t>
            </a:r>
            <a:r>
              <a:rPr lang="en-US" u="sng" dirty="0"/>
              <a:t>Version Control Problem</a:t>
            </a:r>
            <a:r>
              <a:rPr lang="en-US" sz="2000" dirty="0"/>
              <a:t>[3][4]</a:t>
            </a:r>
            <a:r>
              <a:rPr lang="en-US" dirty="0"/>
              <a:t>.</a:t>
            </a:r>
          </a:p>
          <a:p>
            <a:r>
              <a:rPr lang="en-US" dirty="0"/>
              <a:t>Takes inspiration from Git.</a:t>
            </a:r>
          </a:p>
          <a:p>
            <a:r>
              <a:rPr lang="en-US" dirty="0"/>
              <a:t>It is Git, but for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4BF44A-5FC6-41AA-BB14-C178D0AE6CF1}"/>
              </a:ext>
            </a:extLst>
          </p:cNvPr>
          <p:cNvSpPr/>
          <p:nvPr/>
        </p:nvSpPr>
        <p:spPr>
          <a:xfrm>
            <a:off x="491614" y="6129081"/>
            <a:ext cx="1143491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222222"/>
                </a:solidFill>
                <a:latin typeface="Arial" panose="020B0604020202020204" pitchFamily="34" charset="0"/>
              </a:rPr>
              <a:t>[3] Burckhardt, Sebastian, and </a:t>
            </a:r>
            <a:r>
              <a:rPr lang="en-US" sz="1300" dirty="0" err="1">
                <a:solidFill>
                  <a:srgbClr val="222222"/>
                </a:solidFill>
                <a:latin typeface="Arial" panose="020B0604020202020204" pitchFamily="34" charset="0"/>
              </a:rPr>
              <a:t>Daan</a:t>
            </a:r>
            <a:r>
              <a:rPr lang="en-US" sz="13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222222"/>
                </a:solidFill>
                <a:latin typeface="Arial" panose="020B0604020202020204" pitchFamily="34" charset="0"/>
              </a:rPr>
              <a:t>Leijen</a:t>
            </a:r>
            <a:r>
              <a:rPr lang="en-US" sz="1300" dirty="0">
                <a:solidFill>
                  <a:srgbClr val="222222"/>
                </a:solidFill>
                <a:latin typeface="Arial" panose="020B0604020202020204" pitchFamily="34" charset="0"/>
              </a:rPr>
              <a:t>. "Semantics of concurrent revisions." European Symposium on Programming. 2011.</a:t>
            </a:r>
          </a:p>
          <a:p>
            <a:r>
              <a:rPr lang="en-US" sz="1300" dirty="0">
                <a:solidFill>
                  <a:srgbClr val="222222"/>
                </a:solidFill>
                <a:latin typeface="Arial" panose="020B0604020202020204" pitchFamily="34" charset="0"/>
              </a:rPr>
              <a:t>[4] Crooks, Natacha, et al. "Tardis: A branch-and-merge approach to weak consistency." SIGMOD 2016.</a:t>
            </a:r>
          </a:p>
        </p:txBody>
      </p:sp>
    </p:spTree>
    <p:extLst>
      <p:ext uri="{BB962C8B-B14F-4D97-AF65-F5344CB8AC3E}">
        <p14:creationId xmlns:p14="http://schemas.microsoft.com/office/powerpoint/2010/main" val="145141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7855-1746-4009-BEF5-C29EC568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CB27-B069-4B53-B52E-6D75EC0A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execution is performed in </a:t>
            </a:r>
            <a:r>
              <a:rPr lang="en-US" dirty="0" err="1"/>
              <a:t>GoT</a:t>
            </a:r>
            <a:r>
              <a:rPr lang="en-US" dirty="0"/>
              <a:t> Nodes.</a:t>
            </a:r>
          </a:p>
          <a:p>
            <a:r>
              <a:rPr lang="en-US" dirty="0"/>
              <a:t>Each </a:t>
            </a:r>
            <a:r>
              <a:rPr lang="en-US" dirty="0" err="1"/>
              <a:t>GoT</a:t>
            </a:r>
            <a:r>
              <a:rPr lang="en-US" dirty="0"/>
              <a:t> Node has a repository of shared objects called </a:t>
            </a:r>
            <a:r>
              <a:rPr lang="en-US" u="sng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== Git repository == Specialized Node Object Heap</a:t>
            </a:r>
          </a:p>
          <a:p>
            <a:endParaRPr lang="en-US" dirty="0"/>
          </a:p>
          <a:p>
            <a:r>
              <a:rPr lang="en-US" dirty="0"/>
              <a:t>Changes to the </a:t>
            </a:r>
            <a:r>
              <a:rPr lang="en-US" dirty="0" err="1"/>
              <a:t>dataframe</a:t>
            </a:r>
            <a:r>
              <a:rPr lang="en-US" dirty="0"/>
              <a:t> are shared through explicit </a:t>
            </a:r>
            <a:r>
              <a:rPr lang="en-US" u="sng" dirty="0"/>
              <a:t>push</a:t>
            </a:r>
            <a:r>
              <a:rPr lang="en-US" dirty="0"/>
              <a:t>, and </a:t>
            </a:r>
            <a:r>
              <a:rPr lang="en-US" u="sng" dirty="0"/>
              <a:t>fetch </a:t>
            </a:r>
            <a:r>
              <a:rPr lang="en-US" dirty="0"/>
              <a:t>commands (again, like in Git)</a:t>
            </a:r>
          </a:p>
        </p:txBody>
      </p:sp>
    </p:spTree>
    <p:extLst>
      <p:ext uri="{BB962C8B-B14F-4D97-AF65-F5344CB8AC3E}">
        <p14:creationId xmlns:p14="http://schemas.microsoft.com/office/powerpoint/2010/main" val="257958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0DBF458-3946-4060-ACC4-7EA11193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61" y="1027906"/>
            <a:ext cx="8838134" cy="497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22E2AC-D59F-4472-9B5C-A52D0D8F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5D1D-85A9-4BF2-A376-5CD90078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106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Snapshot</a:t>
            </a:r>
          </a:p>
          <a:p>
            <a:pPr lvl="1"/>
            <a:r>
              <a:rPr lang="en-US" dirty="0"/>
              <a:t>Provides read stability.</a:t>
            </a:r>
          </a:p>
          <a:p>
            <a:pPr lvl="1"/>
            <a:r>
              <a:rPr lang="en-US" dirty="0"/>
              <a:t>Mutable object store/heap for the code.</a:t>
            </a:r>
          </a:p>
          <a:p>
            <a:r>
              <a:rPr lang="en-US" dirty="0"/>
              <a:t>Object Version history</a:t>
            </a:r>
          </a:p>
          <a:p>
            <a:pPr lvl="1"/>
            <a:r>
              <a:rPr lang="en-US" dirty="0"/>
              <a:t>Publicly visible state of the node.</a:t>
            </a:r>
          </a:p>
          <a:p>
            <a:pPr lvl="1"/>
            <a:r>
              <a:rPr lang="en-US" dirty="0"/>
              <a:t>Stores versions as a graph of patches.</a:t>
            </a:r>
          </a:p>
          <a:p>
            <a:pPr lvl="2"/>
            <a:r>
              <a:rPr lang="en-US" dirty="0"/>
              <a:t>Like DARCS[5]</a:t>
            </a:r>
          </a:p>
          <a:p>
            <a:pPr lvl="1"/>
            <a:r>
              <a:rPr lang="en-US" dirty="0"/>
              <a:t>Graph represent happened-before relations between versions.</a:t>
            </a:r>
          </a:p>
          <a:p>
            <a:pPr lvl="2"/>
            <a:endParaRPr lang="en-US" dirty="0"/>
          </a:p>
          <a:p>
            <a:r>
              <a:rPr lang="en-US" dirty="0"/>
              <a:t>Four operations</a:t>
            </a:r>
          </a:p>
          <a:p>
            <a:pPr lvl="1"/>
            <a:r>
              <a:rPr lang="en-US" dirty="0"/>
              <a:t>Commit, push, fetch, checkout.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A7940-14C9-4733-B1E9-2A16AA2783DB}"/>
              </a:ext>
            </a:extLst>
          </p:cNvPr>
          <p:cNvSpPr/>
          <p:nvPr/>
        </p:nvSpPr>
        <p:spPr>
          <a:xfrm>
            <a:off x="491614" y="6502707"/>
            <a:ext cx="1143491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222222"/>
                </a:solidFill>
                <a:latin typeface="Arial" panose="020B0604020202020204" pitchFamily="34" charset="0"/>
              </a:rPr>
              <a:t>[5] Roundy, David. "</a:t>
            </a:r>
            <a:r>
              <a:rPr lang="en-US" sz="1300" dirty="0" err="1">
                <a:solidFill>
                  <a:srgbClr val="222222"/>
                </a:solidFill>
                <a:latin typeface="Arial" panose="020B0604020202020204" pitchFamily="34" charset="0"/>
              </a:rPr>
              <a:t>Darcs</a:t>
            </a:r>
            <a:r>
              <a:rPr lang="en-US" sz="1300" dirty="0">
                <a:solidFill>
                  <a:srgbClr val="222222"/>
                </a:solidFill>
                <a:latin typeface="Arial" panose="020B0604020202020204" pitchFamily="34" charset="0"/>
              </a:rPr>
              <a:t>: distributed version management in </a:t>
            </a:r>
            <a:r>
              <a:rPr lang="en-US" sz="1300" dirty="0" err="1">
                <a:solidFill>
                  <a:srgbClr val="222222"/>
                </a:solidFill>
                <a:latin typeface="Arial" panose="020B0604020202020204" pitchFamily="34" charset="0"/>
              </a:rPr>
              <a:t>haskell</a:t>
            </a:r>
            <a:r>
              <a:rPr lang="en-US" sz="1300" dirty="0">
                <a:solidFill>
                  <a:srgbClr val="222222"/>
                </a:solidFill>
                <a:latin typeface="Arial" panose="020B0604020202020204" pitchFamily="34" charset="0"/>
              </a:rPr>
              <a:t>." Proceedings of the 2005 ACM SIGPLAN workshop on Haskell. ACM, 2005.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5407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23C57-2FF3-4182-9905-0C6D7DB4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GoT Example: Multi-bot Space Race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fireworks, dark, black, star&#10;&#10;Description automatically generated">
            <a:extLst>
              <a:ext uri="{FF2B5EF4-FFF2-40B4-BE49-F238E27FC236}">
                <a16:creationId xmlns:a16="http://schemas.microsoft.com/office/drawing/2014/main" id="{67704414-8FF2-4596-833B-447815C41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8" b="4"/>
          <a:stretch/>
        </p:blipFill>
        <p:spPr>
          <a:xfrm>
            <a:off x="462435" y="2426818"/>
            <a:ext cx="5194180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40CFF760-39B9-4503-84D0-364E91FA2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891160"/>
            <a:ext cx="5455917" cy="30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4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4A5F-71E4-4329-9087-4D8B2990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</a:t>
            </a:r>
            <a:r>
              <a:rPr lang="en-US" dirty="0"/>
              <a:t> Example: Multi-bot Space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1DB2D-4407-4A11-A93B-0C7CC0AED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Model:</a:t>
            </a:r>
          </a:p>
          <a:p>
            <a:pPr lvl="1"/>
            <a:r>
              <a:rPr lang="en-US" dirty="0"/>
              <a:t> Two types: Player, Asteroid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1962F5-BAA7-4CDC-8002-A986BEEB8B96}"/>
              </a:ext>
            </a:extLst>
          </p:cNvPr>
          <p:cNvSpPr/>
          <p:nvPr/>
        </p:nvSpPr>
        <p:spPr>
          <a:xfrm>
            <a:off x="838200" y="2953445"/>
            <a:ext cx="4945117" cy="353943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pcc_set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oid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primarykey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crashed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dimension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bool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winner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dimension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bool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position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dimension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tuple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velocity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dimension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tuple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object_id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other initializations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including non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shared fields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Example of non-shared field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world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World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asteroids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players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do smart things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the ship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Other functions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CA637-5EED-41BC-9D9D-248DB0595571}"/>
              </a:ext>
            </a:extLst>
          </p:cNvPr>
          <p:cNvSpPr/>
          <p:nvPr/>
        </p:nvSpPr>
        <p:spPr>
          <a:xfrm>
            <a:off x="6386348" y="2953445"/>
            <a:ext cx="4945117" cy="246221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pcc_set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Asteroid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oid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primarykey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position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dimension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tuple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velocity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dimension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tuple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object_id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position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gen_start_pos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gen_start_pos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Generate a start position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return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30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0DF9-6D6E-463A-844B-15340BDF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</a:t>
            </a:r>
            <a:r>
              <a:rPr lang="en-US" dirty="0"/>
              <a:t> Example: Multi-bot Space Race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C3D6B-42A8-4A3B-8BA1-C3842A9A4E5C}"/>
              </a:ext>
            </a:extLst>
          </p:cNvPr>
          <p:cNvSpPr/>
          <p:nvPr/>
        </p:nvSpPr>
        <p:spPr>
          <a:xfrm>
            <a:off x="115609" y="1490775"/>
            <a:ext cx="5370791" cy="5262979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sr_physics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add_many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Asteroid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ASTEROIDS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commit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start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perf_counter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Pick up new updates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checkout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state changes.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ASTEROIDS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move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read_all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Player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process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crashed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is_crashed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reached_finish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Make changes public.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dataframe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commit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elapsed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perf_counter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sleep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DELTA_TIME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elapsed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node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GotNode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sr_physics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server_port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port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spacerace.got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Types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Asteroid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node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32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A5F962-8F0D-4827-827A-42DDCDAA3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107212"/>
              </p:ext>
            </p:extLst>
          </p:nvPr>
        </p:nvGraphicFramePr>
        <p:xfrm>
          <a:off x="5659821" y="1333115"/>
          <a:ext cx="6416570" cy="550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79">
                  <a:extLst>
                    <a:ext uri="{9D8B030D-6E8A-4147-A177-3AD203B41FA5}">
                      <a16:colId xmlns:a16="http://schemas.microsoft.com/office/drawing/2014/main" val="647430025"/>
                    </a:ext>
                  </a:extLst>
                </a:gridCol>
                <a:gridCol w="1497724">
                  <a:extLst>
                    <a:ext uri="{9D8B030D-6E8A-4147-A177-3AD203B41FA5}">
                      <a16:colId xmlns:a16="http://schemas.microsoft.com/office/drawing/2014/main" val="1564025980"/>
                    </a:ext>
                  </a:extLst>
                </a:gridCol>
                <a:gridCol w="3263467">
                  <a:extLst>
                    <a:ext uri="{9D8B030D-6E8A-4147-A177-3AD203B41FA5}">
                      <a16:colId xmlns:a16="http://schemas.microsoft.com/office/drawing/2014/main" val="91762146"/>
                    </a:ext>
                  </a:extLst>
                </a:gridCol>
              </a:tblGrid>
              <a:tr h="54429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Dataframe</a:t>
                      </a:r>
                      <a:r>
                        <a:rPr lang="en-US" sz="1600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Equivalent Git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6362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read_{one, all}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 objects from snapshot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27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add_{one, many}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add &lt;untracked&gt;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new objects to snapshot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5088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delete_{one, all}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rm &lt;files&gt;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Delete objects from snapshot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65086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add &lt;modified&gt;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Objects are locally modified and tracked in the snapshot.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00537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changes in snapshot to local version history.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7907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 snapshot to local version history HEAD.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1489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changes in local version history to remote version history.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0811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fetch &amp;&amp; git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 changes from remote version history to local version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98575"/>
                  </a:ext>
                </a:extLst>
              </a:tr>
              <a:tr h="364370">
                <a:tc>
                  <a:txBody>
                    <a:bodyPr/>
                    <a:lstStyle/>
                    <a:p>
                      <a:r>
                        <a:rPr lang="en-US" sz="1600" dirty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 and then checkout.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8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4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0DF9-6D6E-463A-844B-15340BDFC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</a:t>
            </a:r>
            <a:r>
              <a:rPr lang="en-US" dirty="0"/>
              <a:t> Example: Multi-bot Space Race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C3D6B-42A8-4A3B-8BA1-C3842A9A4E5C}"/>
              </a:ext>
            </a:extLst>
          </p:cNvPr>
          <p:cNvSpPr/>
          <p:nvPr/>
        </p:nvSpPr>
        <p:spPr>
          <a:xfrm>
            <a:off x="115609" y="1510439"/>
            <a:ext cx="5418088" cy="5047536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bot_driver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player_id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my_player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Player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player_id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add_one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Player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my_player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commit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push_await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my_player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crashed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my_player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winner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start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perf_counter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pull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my_player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read_all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Asteroids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read_all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Player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commit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df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push</a:t>
            </a:r>
            <a:r>
              <a:rPr lang="en-US" sz="1400" b="1" dirty="0">
                <a:solidFill>
                  <a:srgbClr val="00008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elapsed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perf_counter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sleep_t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SYNC_TIME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elapsed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sleep_t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time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sleep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sleep_t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GotNode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bot_driver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remote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=[(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physics_node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)],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Types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Asteroid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player_id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5A5F962-8F0D-4827-827A-42DDCDAA3576}"/>
              </a:ext>
            </a:extLst>
          </p:cNvPr>
          <p:cNvGraphicFramePr>
            <a:graphicFrameLocks noGrp="1"/>
          </p:cNvGraphicFramePr>
          <p:nvPr/>
        </p:nvGraphicFramePr>
        <p:xfrm>
          <a:off x="5659821" y="1333115"/>
          <a:ext cx="6416570" cy="550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379">
                  <a:extLst>
                    <a:ext uri="{9D8B030D-6E8A-4147-A177-3AD203B41FA5}">
                      <a16:colId xmlns:a16="http://schemas.microsoft.com/office/drawing/2014/main" val="647430025"/>
                    </a:ext>
                  </a:extLst>
                </a:gridCol>
                <a:gridCol w="1497724">
                  <a:extLst>
                    <a:ext uri="{9D8B030D-6E8A-4147-A177-3AD203B41FA5}">
                      <a16:colId xmlns:a16="http://schemas.microsoft.com/office/drawing/2014/main" val="1564025980"/>
                    </a:ext>
                  </a:extLst>
                </a:gridCol>
                <a:gridCol w="3263467">
                  <a:extLst>
                    <a:ext uri="{9D8B030D-6E8A-4147-A177-3AD203B41FA5}">
                      <a16:colId xmlns:a16="http://schemas.microsoft.com/office/drawing/2014/main" val="91762146"/>
                    </a:ext>
                  </a:extLst>
                </a:gridCol>
              </a:tblGrid>
              <a:tr h="54429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Dataframe</a:t>
                      </a:r>
                      <a:r>
                        <a:rPr lang="en-US" sz="1600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Equivalent Git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6362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read_{one, all}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 objects from snapshot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2772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add_{one, many}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add &lt;untracked&gt;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new objects to snapshot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50883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delete_{one, all}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rm &lt;files&gt;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Delete objects from snapshot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65086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add &lt;modified&gt;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Objects are locally modified and tracked in the snapshot.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200537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changes in snapshot to local version history.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479074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checkout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Update snapshot to local version history HEAD.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11489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Write changes in local version history to remote version history.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50811"/>
                  </a:ext>
                </a:extLst>
              </a:tr>
              <a:tr h="544290">
                <a:tc>
                  <a:txBody>
                    <a:bodyPr/>
                    <a:lstStyle/>
                    <a:p>
                      <a:r>
                        <a:rPr lang="en-US" sz="1600" dirty="0"/>
                        <a:t>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fetch &amp;&amp; git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Get changes from remote version history to local version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198575"/>
                  </a:ext>
                </a:extLst>
              </a:tr>
              <a:tr h="364370">
                <a:tc>
                  <a:txBody>
                    <a:bodyPr/>
                    <a:lstStyle/>
                    <a:p>
                      <a:r>
                        <a:rPr lang="en-US" sz="1600" dirty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 and then checkout.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48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43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FFE59A-307B-4C09-B945-16ADD19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operations: Commit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03632D-22D0-4549-8B46-2D91D7A5F471}"/>
              </a:ext>
            </a:extLst>
          </p:cNvPr>
          <p:cNvSpPr txBox="1"/>
          <p:nvPr/>
        </p:nvSpPr>
        <p:spPr>
          <a:xfrm>
            <a:off x="1403604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7E199-8288-4284-AE99-0E26443E74AB}"/>
              </a:ext>
            </a:extLst>
          </p:cNvPr>
          <p:cNvSpPr/>
          <p:nvPr/>
        </p:nvSpPr>
        <p:spPr>
          <a:xfrm>
            <a:off x="1068892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{b=5}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CDE8C-E023-4908-B221-F14F0909F2AC}"/>
              </a:ext>
            </a:extLst>
          </p:cNvPr>
          <p:cNvSpPr txBox="1"/>
          <p:nvPr/>
        </p:nvSpPr>
        <p:spPr>
          <a:xfrm>
            <a:off x="847627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F41044E-24E4-4864-9FFF-FF80E94FBD5B}"/>
              </a:ext>
            </a:extLst>
          </p:cNvPr>
          <p:cNvSpPr/>
          <p:nvPr/>
        </p:nvSpPr>
        <p:spPr>
          <a:xfrm>
            <a:off x="1189695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0776C-2E5C-424E-8658-BD544A03CEB4}"/>
              </a:ext>
            </a:extLst>
          </p:cNvPr>
          <p:cNvSpPr txBox="1"/>
          <p:nvPr/>
        </p:nvSpPr>
        <p:spPr>
          <a:xfrm>
            <a:off x="1641979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626B0-A1AB-4D6D-A7AE-3DD6F5420E81}"/>
              </a:ext>
            </a:extLst>
          </p:cNvPr>
          <p:cNvSpPr txBox="1"/>
          <p:nvPr/>
        </p:nvSpPr>
        <p:spPr>
          <a:xfrm>
            <a:off x="1700971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</p:spTree>
    <p:extLst>
      <p:ext uri="{BB962C8B-B14F-4D97-AF65-F5344CB8AC3E}">
        <p14:creationId xmlns:p14="http://schemas.microsoft.com/office/powerpoint/2010/main" val="182057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FFE59A-307B-4C09-B945-16ADD19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operations: Commit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21161-5D7E-43A0-B38F-FB4BE3A92DED}"/>
              </a:ext>
            </a:extLst>
          </p:cNvPr>
          <p:cNvSpPr txBox="1"/>
          <p:nvPr/>
        </p:nvSpPr>
        <p:spPr>
          <a:xfrm>
            <a:off x="847627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03632D-22D0-4549-8B46-2D91D7A5F471}"/>
              </a:ext>
            </a:extLst>
          </p:cNvPr>
          <p:cNvSpPr txBox="1"/>
          <p:nvPr/>
        </p:nvSpPr>
        <p:spPr>
          <a:xfrm>
            <a:off x="1403604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7E199-8288-4284-AE99-0E26443E74AB}"/>
              </a:ext>
            </a:extLst>
          </p:cNvPr>
          <p:cNvSpPr/>
          <p:nvPr/>
        </p:nvSpPr>
        <p:spPr>
          <a:xfrm>
            <a:off x="1068892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[a=8,b=5]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4C326F-5A9C-4599-A44C-A7C24CEEBB12}"/>
              </a:ext>
            </a:extLst>
          </p:cNvPr>
          <p:cNvCxnSpPr>
            <a:cxnSpLocks/>
          </p:cNvCxnSpPr>
          <p:nvPr/>
        </p:nvCxnSpPr>
        <p:spPr>
          <a:xfrm flipV="1">
            <a:off x="1885607" y="4496583"/>
            <a:ext cx="0" cy="532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577975D-BB98-4C38-B72B-18BE9F86D879}"/>
              </a:ext>
            </a:extLst>
          </p:cNvPr>
          <p:cNvSpPr txBox="1"/>
          <p:nvPr/>
        </p:nvSpPr>
        <p:spPr>
          <a:xfrm>
            <a:off x="1885607" y="4439513"/>
            <a:ext cx="19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  <a:p>
            <a:r>
              <a:rPr lang="en-US" dirty="0"/>
              <a:t>Ver1 </a:t>
            </a:r>
            <a:r>
              <a:rPr lang="en-US" dirty="0">
                <a:sym typeface="Wingdings" panose="05000000000000000000" pitchFamily="2" charset="2"/>
              </a:rPr>
              <a:t> Ver2, {b=5}</a:t>
            </a:r>
            <a:endParaRPr lang="en-US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6B1B76E-50F6-404E-9212-DD1E36C56E12}"/>
              </a:ext>
            </a:extLst>
          </p:cNvPr>
          <p:cNvSpPr/>
          <p:nvPr/>
        </p:nvSpPr>
        <p:spPr>
          <a:xfrm>
            <a:off x="1189695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2A91D-1796-470B-BD76-18222AD7FAD8}"/>
              </a:ext>
            </a:extLst>
          </p:cNvPr>
          <p:cNvSpPr txBox="1"/>
          <p:nvPr/>
        </p:nvSpPr>
        <p:spPr>
          <a:xfrm>
            <a:off x="1641979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DE436-2723-465E-8B34-231FF94238A4}"/>
              </a:ext>
            </a:extLst>
          </p:cNvPr>
          <p:cNvSpPr txBox="1"/>
          <p:nvPr/>
        </p:nvSpPr>
        <p:spPr>
          <a:xfrm>
            <a:off x="1700971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AA64FFF-4AB8-4C9C-8513-D7739172C443}"/>
              </a:ext>
            </a:extLst>
          </p:cNvPr>
          <p:cNvSpPr/>
          <p:nvPr/>
        </p:nvSpPr>
        <p:spPr>
          <a:xfrm>
            <a:off x="1204441" y="3101617"/>
            <a:ext cx="1573161" cy="854553"/>
          </a:xfrm>
          <a:prstGeom prst="downArrow">
            <a:avLst>
              <a:gd name="adj1" fmla="val 4625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{b=5}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61A6C1-1D03-48F2-B29E-AAF53B4F4113}"/>
              </a:ext>
            </a:extLst>
          </p:cNvPr>
          <p:cNvSpPr txBox="1"/>
          <p:nvPr/>
        </p:nvSpPr>
        <p:spPr>
          <a:xfrm>
            <a:off x="1696056" y="388678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Ver2</a:t>
            </a:r>
          </a:p>
        </p:txBody>
      </p:sp>
    </p:spTree>
    <p:extLst>
      <p:ext uri="{BB962C8B-B14F-4D97-AF65-F5344CB8AC3E}">
        <p14:creationId xmlns:p14="http://schemas.microsoft.com/office/powerpoint/2010/main" val="392426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FFE59A-307B-4C09-B945-16ADD19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operations: Push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21161-5D7E-43A0-B38F-FB4BE3A92DED}"/>
              </a:ext>
            </a:extLst>
          </p:cNvPr>
          <p:cNvSpPr txBox="1"/>
          <p:nvPr/>
        </p:nvSpPr>
        <p:spPr>
          <a:xfrm>
            <a:off x="847627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03632D-22D0-4549-8B46-2D91D7A5F471}"/>
              </a:ext>
            </a:extLst>
          </p:cNvPr>
          <p:cNvSpPr txBox="1"/>
          <p:nvPr/>
        </p:nvSpPr>
        <p:spPr>
          <a:xfrm>
            <a:off x="1403604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7E199-8288-4284-AE99-0E26443E74AB}"/>
              </a:ext>
            </a:extLst>
          </p:cNvPr>
          <p:cNvSpPr/>
          <p:nvPr/>
        </p:nvSpPr>
        <p:spPr>
          <a:xfrm>
            <a:off x="1068892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[a=8,b=5]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1CE99-AA68-4AFB-8C84-BAA9CBCCC717}"/>
              </a:ext>
            </a:extLst>
          </p:cNvPr>
          <p:cNvSpPr txBox="1"/>
          <p:nvPr/>
        </p:nvSpPr>
        <p:spPr>
          <a:xfrm>
            <a:off x="4986818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ACC4A-A966-44CF-AF27-F18BCA1F570C}"/>
              </a:ext>
            </a:extLst>
          </p:cNvPr>
          <p:cNvSpPr txBox="1"/>
          <p:nvPr/>
        </p:nvSpPr>
        <p:spPr>
          <a:xfrm>
            <a:off x="5619049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06A88-BE9D-4DCD-8C98-9FA75619896C}"/>
              </a:ext>
            </a:extLst>
          </p:cNvPr>
          <p:cNvSpPr/>
          <p:nvPr/>
        </p:nvSpPr>
        <p:spPr>
          <a:xfrm>
            <a:off x="5284337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2323BD-F9EB-4750-9946-244BCFD3FEDA}"/>
              </a:ext>
            </a:extLst>
          </p:cNvPr>
          <p:cNvCxnSpPr/>
          <p:nvPr/>
        </p:nvCxnSpPr>
        <p:spPr>
          <a:xfrm>
            <a:off x="3846136" y="1404594"/>
            <a:ext cx="0" cy="54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B98733C-DB4A-4806-9C8F-2BC0BD0E8030}"/>
              </a:ext>
            </a:extLst>
          </p:cNvPr>
          <p:cNvSpPr/>
          <p:nvPr/>
        </p:nvSpPr>
        <p:spPr>
          <a:xfrm>
            <a:off x="1189695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39ED2-4586-4627-8550-3D1BA00AD618}"/>
              </a:ext>
            </a:extLst>
          </p:cNvPr>
          <p:cNvSpPr txBox="1"/>
          <p:nvPr/>
        </p:nvSpPr>
        <p:spPr>
          <a:xfrm>
            <a:off x="1641979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93478A-153D-46F3-9DD7-32BD55DA6E2B}"/>
              </a:ext>
            </a:extLst>
          </p:cNvPr>
          <p:cNvSpPr txBox="1"/>
          <p:nvPr/>
        </p:nvSpPr>
        <p:spPr>
          <a:xfrm>
            <a:off x="1700971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C0DD9FE-938D-4885-AAB3-436107848D0C}"/>
              </a:ext>
            </a:extLst>
          </p:cNvPr>
          <p:cNvSpPr/>
          <p:nvPr/>
        </p:nvSpPr>
        <p:spPr>
          <a:xfrm>
            <a:off x="1204441" y="3101617"/>
            <a:ext cx="1573161" cy="854553"/>
          </a:xfrm>
          <a:prstGeom prst="downArrow">
            <a:avLst>
              <a:gd name="adj1" fmla="val 4625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{b=5}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60AA0D-CEC2-4477-AFD9-990144E93011}"/>
              </a:ext>
            </a:extLst>
          </p:cNvPr>
          <p:cNvSpPr txBox="1"/>
          <p:nvPr/>
        </p:nvSpPr>
        <p:spPr>
          <a:xfrm>
            <a:off x="1696056" y="388678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Ver2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67E3594-FAC0-4506-9F42-7DA945910701}"/>
              </a:ext>
            </a:extLst>
          </p:cNvPr>
          <p:cNvSpPr/>
          <p:nvPr/>
        </p:nvSpPr>
        <p:spPr>
          <a:xfrm>
            <a:off x="5117463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275DE-2297-4ACA-BFB7-5646087E679E}"/>
              </a:ext>
            </a:extLst>
          </p:cNvPr>
          <p:cNvSpPr txBox="1"/>
          <p:nvPr/>
        </p:nvSpPr>
        <p:spPr>
          <a:xfrm>
            <a:off x="5569747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289C0-520B-469F-9A03-8347E2223279}"/>
              </a:ext>
            </a:extLst>
          </p:cNvPr>
          <p:cNvSpPr txBox="1"/>
          <p:nvPr/>
        </p:nvSpPr>
        <p:spPr>
          <a:xfrm>
            <a:off x="5628739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</p:spTree>
    <p:extLst>
      <p:ext uri="{BB962C8B-B14F-4D97-AF65-F5344CB8AC3E}">
        <p14:creationId xmlns:p14="http://schemas.microsoft.com/office/powerpoint/2010/main" val="351498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ireworks, dark, black, star&#10;&#10;Description automatically generated">
            <a:extLst>
              <a:ext uri="{FF2B5EF4-FFF2-40B4-BE49-F238E27FC236}">
                <a16:creationId xmlns:a16="http://schemas.microsoft.com/office/drawing/2014/main" id="{3B2BC7A1-E811-4175-BD65-FAD5209A82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08" b="4"/>
          <a:stretch/>
        </p:blipFill>
        <p:spPr>
          <a:xfrm>
            <a:off x="1" y="-6235"/>
            <a:ext cx="3255403" cy="2505456"/>
          </a:xfrm>
          <a:custGeom>
            <a:avLst/>
            <a:gdLst>
              <a:gd name="connsiteX0" fmla="*/ 0 w 3255403"/>
              <a:gd name="connsiteY0" fmla="*/ 0 h 2505456"/>
              <a:gd name="connsiteX1" fmla="*/ 3255403 w 3255403"/>
              <a:gd name="connsiteY1" fmla="*/ 0 h 2505456"/>
              <a:gd name="connsiteX2" fmla="*/ 2094477 w 3255403"/>
              <a:gd name="connsiteY2" fmla="*/ 2505456 h 2505456"/>
              <a:gd name="connsiteX3" fmla="*/ 0 w 3255403"/>
              <a:gd name="connsiteY3" fmla="*/ 2505456 h 25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028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62A92DC-46D0-4718-8285-DFFDB034E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5" r="-3" b="-3"/>
          <a:stretch/>
        </p:blipFill>
        <p:spPr bwMode="auto">
          <a:xfrm>
            <a:off x="7381876" y="10"/>
            <a:ext cx="4810125" cy="2501827"/>
          </a:xfrm>
          <a:custGeom>
            <a:avLst/>
            <a:gdLst>
              <a:gd name="connsiteX0" fmla="*/ 1159248 w 4810125"/>
              <a:gd name="connsiteY0" fmla="*/ 0 h 2501837"/>
              <a:gd name="connsiteX1" fmla="*/ 4810125 w 4810125"/>
              <a:gd name="connsiteY1" fmla="*/ 0 h 2501837"/>
              <a:gd name="connsiteX2" fmla="*/ 4810125 w 4810125"/>
              <a:gd name="connsiteY2" fmla="*/ 2501837 h 2501837"/>
              <a:gd name="connsiteX3" fmla="*/ 0 w 4810125"/>
              <a:gd name="connsiteY3" fmla="*/ 2501837 h 250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able, sitting, black, dark&#10;&#10;Description automatically generated">
            <a:extLst>
              <a:ext uri="{FF2B5EF4-FFF2-40B4-BE49-F238E27FC236}">
                <a16:creationId xmlns:a16="http://schemas.microsoft.com/office/drawing/2014/main" id="{025E459C-D440-4E96-955B-B5EF66FAAD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7" r="-2" b="-2"/>
          <a:stretch/>
        </p:blipFill>
        <p:spPr>
          <a:xfrm>
            <a:off x="4675537" y="-6235"/>
            <a:ext cx="3677817" cy="2505456"/>
          </a:xfrm>
          <a:custGeom>
            <a:avLst/>
            <a:gdLst>
              <a:gd name="connsiteX0" fmla="*/ 1160926 w 3677817"/>
              <a:gd name="connsiteY0" fmla="*/ 0 h 2505456"/>
              <a:gd name="connsiteX1" fmla="*/ 3677817 w 3677817"/>
              <a:gd name="connsiteY1" fmla="*/ 0 h 2505456"/>
              <a:gd name="connsiteX2" fmla="*/ 2516891 w 3677817"/>
              <a:gd name="connsiteY2" fmla="*/ 2505456 h 2505456"/>
              <a:gd name="connsiteX3" fmla="*/ 0 w 3677817"/>
              <a:gd name="connsiteY3" fmla="*/ 2505456 h 25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5" name="Picture 4" descr="A picture containing road, computer, table, clock&#10;&#10;Description automatically generated">
            <a:extLst>
              <a:ext uri="{FF2B5EF4-FFF2-40B4-BE49-F238E27FC236}">
                <a16:creationId xmlns:a16="http://schemas.microsoft.com/office/drawing/2014/main" id="{A72891E9-9FDF-4E4B-AB9F-0F58823952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4" r="-2" b="6201"/>
          <a:stretch/>
        </p:blipFill>
        <p:spPr>
          <a:xfrm>
            <a:off x="1" y="2660089"/>
            <a:ext cx="7122523" cy="4197911"/>
          </a:xfrm>
          <a:custGeom>
            <a:avLst/>
            <a:gdLst>
              <a:gd name="connsiteX0" fmla="*/ 0 w 7122523"/>
              <a:gd name="connsiteY0" fmla="*/ 0 h 4197911"/>
              <a:gd name="connsiteX1" fmla="*/ 7122523 w 7122523"/>
              <a:gd name="connsiteY1" fmla="*/ 0 h 4197911"/>
              <a:gd name="connsiteX2" fmla="*/ 5177382 w 7122523"/>
              <a:gd name="connsiteY2" fmla="*/ 4197911 h 4197911"/>
              <a:gd name="connsiteX3" fmla="*/ 5171159 w 7122523"/>
              <a:gd name="connsiteY3" fmla="*/ 4197911 h 4197911"/>
              <a:gd name="connsiteX4" fmla="*/ 3981368 w 7122523"/>
              <a:gd name="connsiteY4" fmla="*/ 4197911 h 4197911"/>
              <a:gd name="connsiteX5" fmla="*/ 2331323 w 7122523"/>
              <a:gd name="connsiteY5" fmla="*/ 4197911 h 4197911"/>
              <a:gd name="connsiteX6" fmla="*/ 0 w 7122523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0"/>
                </a:moveTo>
                <a:lnTo>
                  <a:pt x="7122523" y="0"/>
                </a:lnTo>
                <a:lnTo>
                  <a:pt x="5177382" y="4197911"/>
                </a:lnTo>
                <a:lnTo>
                  <a:pt x="5171159" y="4197911"/>
                </a:lnTo>
                <a:lnTo>
                  <a:pt x="3981368" y="4197911"/>
                </a:lnTo>
                <a:lnTo>
                  <a:pt x="2331323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73" name="Freeform 43">
            <a:extLst>
              <a:ext uri="{FF2B5EF4-FFF2-40B4-BE49-F238E27FC236}">
                <a16:creationId xmlns:a16="http://schemas.microsoft.com/office/drawing/2014/main" id="{AAD8F19F-4A55-467B-BED0-8837659A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53050" y="2660089"/>
            <a:ext cx="6838950" cy="4197911"/>
          </a:xfrm>
          <a:custGeom>
            <a:avLst/>
            <a:gdLst>
              <a:gd name="connsiteX0" fmla="*/ 4893809 w 6838950"/>
              <a:gd name="connsiteY0" fmla="*/ 0 h 4197911"/>
              <a:gd name="connsiteX1" fmla="*/ 4887586 w 6838950"/>
              <a:gd name="connsiteY1" fmla="*/ 0 h 4197911"/>
              <a:gd name="connsiteX2" fmla="*/ 3697795 w 6838950"/>
              <a:gd name="connsiteY2" fmla="*/ 0 h 4197911"/>
              <a:gd name="connsiteX3" fmla="*/ 2047750 w 6838950"/>
              <a:gd name="connsiteY3" fmla="*/ 0 h 4197911"/>
              <a:gd name="connsiteX4" fmla="*/ 0 w 6838950"/>
              <a:gd name="connsiteY4" fmla="*/ 0 h 4197911"/>
              <a:gd name="connsiteX5" fmla="*/ 0 w 6838950"/>
              <a:gd name="connsiteY5" fmla="*/ 4197911 h 4197911"/>
              <a:gd name="connsiteX6" fmla="*/ 6838950 w 6838950"/>
              <a:gd name="connsiteY6" fmla="*/ 4197911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38950" h="4197911">
                <a:moveTo>
                  <a:pt x="4893809" y="0"/>
                </a:moveTo>
                <a:lnTo>
                  <a:pt x="4887586" y="0"/>
                </a:lnTo>
                <a:lnTo>
                  <a:pt x="3697795" y="0"/>
                </a:lnTo>
                <a:lnTo>
                  <a:pt x="2047750" y="0"/>
                </a:lnTo>
                <a:lnTo>
                  <a:pt x="0" y="0"/>
                </a:lnTo>
                <a:lnTo>
                  <a:pt x="0" y="4197911"/>
                </a:lnTo>
                <a:lnTo>
                  <a:pt x="6838950" y="4197911"/>
                </a:lnTo>
                <a:close/>
              </a:path>
            </a:pathLst>
          </a:custGeom>
          <a:solidFill>
            <a:srgbClr val="304E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B7604-1CF6-4513-BCF6-8BDFC45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4" y="4189864"/>
            <a:ext cx="4997354" cy="21638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Shared </a:t>
            </a:r>
            <a:r>
              <a:rPr lang="en-US" sz="6000" dirty="0">
                <a:solidFill>
                  <a:srgbClr val="FFFFFF"/>
                </a:solidFill>
              </a:rPr>
              <a:t>Environment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Applications</a:t>
            </a:r>
          </a:p>
        </p:txBody>
      </p:sp>
      <p:pic>
        <p:nvPicPr>
          <p:cNvPr id="1026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806E503-35F3-46D7-A2F5-B51F61D31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r="2" b="2"/>
          <a:stretch/>
        </p:blipFill>
        <p:spPr bwMode="auto">
          <a:xfrm>
            <a:off x="2261968" y="10"/>
            <a:ext cx="3393943" cy="2502833"/>
          </a:xfrm>
          <a:custGeom>
            <a:avLst/>
            <a:gdLst>
              <a:gd name="connsiteX0" fmla="*/ 1159715 w 3393943"/>
              <a:gd name="connsiteY0" fmla="*/ 0 h 2502843"/>
              <a:gd name="connsiteX1" fmla="*/ 3393943 w 3393943"/>
              <a:gd name="connsiteY1" fmla="*/ 0 h 2502843"/>
              <a:gd name="connsiteX2" fmla="*/ 2234228 w 3393943"/>
              <a:gd name="connsiteY2" fmla="*/ 2502843 h 2502843"/>
              <a:gd name="connsiteX3" fmla="*/ 0 w 3393943"/>
              <a:gd name="connsiteY3" fmla="*/ 2502843 h 250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778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FFE59A-307B-4C09-B945-16ADD19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operations: Push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21161-5D7E-43A0-B38F-FB4BE3A92DED}"/>
              </a:ext>
            </a:extLst>
          </p:cNvPr>
          <p:cNvSpPr txBox="1"/>
          <p:nvPr/>
        </p:nvSpPr>
        <p:spPr>
          <a:xfrm>
            <a:off x="847627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03632D-22D0-4549-8B46-2D91D7A5F471}"/>
              </a:ext>
            </a:extLst>
          </p:cNvPr>
          <p:cNvSpPr txBox="1"/>
          <p:nvPr/>
        </p:nvSpPr>
        <p:spPr>
          <a:xfrm>
            <a:off x="1403604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7E199-8288-4284-AE99-0E26443E74AB}"/>
              </a:ext>
            </a:extLst>
          </p:cNvPr>
          <p:cNvSpPr/>
          <p:nvPr/>
        </p:nvSpPr>
        <p:spPr>
          <a:xfrm>
            <a:off x="1068892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[a=8,b=5]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1CE99-AA68-4AFB-8C84-BAA9CBCCC717}"/>
              </a:ext>
            </a:extLst>
          </p:cNvPr>
          <p:cNvSpPr txBox="1"/>
          <p:nvPr/>
        </p:nvSpPr>
        <p:spPr>
          <a:xfrm>
            <a:off x="4986818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ACC4A-A966-44CF-AF27-F18BCA1F570C}"/>
              </a:ext>
            </a:extLst>
          </p:cNvPr>
          <p:cNvSpPr txBox="1"/>
          <p:nvPr/>
        </p:nvSpPr>
        <p:spPr>
          <a:xfrm>
            <a:off x="5619049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06A88-BE9D-4DCD-8C98-9FA75619896C}"/>
              </a:ext>
            </a:extLst>
          </p:cNvPr>
          <p:cNvSpPr/>
          <p:nvPr/>
        </p:nvSpPr>
        <p:spPr>
          <a:xfrm>
            <a:off x="5284337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2323BD-F9EB-4750-9946-244BCFD3FEDA}"/>
              </a:ext>
            </a:extLst>
          </p:cNvPr>
          <p:cNvCxnSpPr/>
          <p:nvPr/>
        </p:nvCxnSpPr>
        <p:spPr>
          <a:xfrm>
            <a:off x="3846136" y="1404594"/>
            <a:ext cx="0" cy="54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6E5B31-CF00-4228-9A1A-4F158F57C794}"/>
              </a:ext>
            </a:extLst>
          </p:cNvPr>
          <p:cNvCxnSpPr>
            <a:cxnSpLocks/>
          </p:cNvCxnSpPr>
          <p:nvPr/>
        </p:nvCxnSpPr>
        <p:spPr>
          <a:xfrm>
            <a:off x="3289955" y="2963387"/>
            <a:ext cx="12066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F97EFA-228F-4DB9-9ACD-BF6B60274BC5}"/>
              </a:ext>
            </a:extLst>
          </p:cNvPr>
          <p:cNvSpPr txBox="1"/>
          <p:nvPr/>
        </p:nvSpPr>
        <p:spPr>
          <a:xfrm>
            <a:off x="3223967" y="2642867"/>
            <a:ext cx="19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br>
              <a:rPr lang="en-US" dirty="0"/>
            </a:br>
            <a:r>
              <a:rPr lang="en-US" dirty="0"/>
              <a:t>Ver1 </a:t>
            </a:r>
            <a:r>
              <a:rPr lang="en-US" dirty="0">
                <a:sym typeface="Wingdings" panose="05000000000000000000" pitchFamily="2" charset="2"/>
              </a:rPr>
              <a:t> Ver2, {b=5}</a:t>
            </a:r>
            <a:endParaRPr lang="en-US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305D9768-8948-4E02-B089-3DE020A6B4DF}"/>
              </a:ext>
            </a:extLst>
          </p:cNvPr>
          <p:cNvSpPr/>
          <p:nvPr/>
        </p:nvSpPr>
        <p:spPr>
          <a:xfrm>
            <a:off x="5117463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A8E618-B4AD-46EB-B91A-7D0B80171353}"/>
              </a:ext>
            </a:extLst>
          </p:cNvPr>
          <p:cNvSpPr txBox="1"/>
          <p:nvPr/>
        </p:nvSpPr>
        <p:spPr>
          <a:xfrm>
            <a:off x="5569747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6DD989-F3C8-40FF-A26D-1A1E480A19CD}"/>
              </a:ext>
            </a:extLst>
          </p:cNvPr>
          <p:cNvSpPr txBox="1"/>
          <p:nvPr/>
        </p:nvSpPr>
        <p:spPr>
          <a:xfrm>
            <a:off x="5628739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D75BAA4-5453-46F7-9102-EF9557B0D764}"/>
              </a:ext>
            </a:extLst>
          </p:cNvPr>
          <p:cNvSpPr/>
          <p:nvPr/>
        </p:nvSpPr>
        <p:spPr>
          <a:xfrm>
            <a:off x="5132209" y="3101617"/>
            <a:ext cx="1573161" cy="854553"/>
          </a:xfrm>
          <a:prstGeom prst="downArrow">
            <a:avLst>
              <a:gd name="adj1" fmla="val 4625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{b=5}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498E10-C6E6-4F6D-A7AD-A99D6F8F4DC1}"/>
              </a:ext>
            </a:extLst>
          </p:cNvPr>
          <p:cNvSpPr txBox="1"/>
          <p:nvPr/>
        </p:nvSpPr>
        <p:spPr>
          <a:xfrm>
            <a:off x="5623824" y="388678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Ver2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4EDB44EB-A6EA-44FB-867C-1170A8A72453}"/>
              </a:ext>
            </a:extLst>
          </p:cNvPr>
          <p:cNvSpPr/>
          <p:nvPr/>
        </p:nvSpPr>
        <p:spPr>
          <a:xfrm>
            <a:off x="1189695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D5B7D-83D9-405E-BF1E-BE0FDF53BC96}"/>
              </a:ext>
            </a:extLst>
          </p:cNvPr>
          <p:cNvSpPr txBox="1"/>
          <p:nvPr/>
        </p:nvSpPr>
        <p:spPr>
          <a:xfrm>
            <a:off x="1641979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A039E9-6797-41FB-B445-261DC8A75D6B}"/>
              </a:ext>
            </a:extLst>
          </p:cNvPr>
          <p:cNvSpPr txBox="1"/>
          <p:nvPr/>
        </p:nvSpPr>
        <p:spPr>
          <a:xfrm>
            <a:off x="1700971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96B70C57-4EF4-46BC-9532-BC2588BE22A7}"/>
              </a:ext>
            </a:extLst>
          </p:cNvPr>
          <p:cNvSpPr/>
          <p:nvPr/>
        </p:nvSpPr>
        <p:spPr>
          <a:xfrm>
            <a:off x="1204441" y="3101617"/>
            <a:ext cx="1573161" cy="854553"/>
          </a:xfrm>
          <a:prstGeom prst="downArrow">
            <a:avLst>
              <a:gd name="adj1" fmla="val 4625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{b=5}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02E-55FB-48FE-BC7A-D0B872BBC31A}"/>
              </a:ext>
            </a:extLst>
          </p:cNvPr>
          <p:cNvSpPr txBox="1"/>
          <p:nvPr/>
        </p:nvSpPr>
        <p:spPr>
          <a:xfrm>
            <a:off x="1696056" y="388678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Ver2</a:t>
            </a:r>
          </a:p>
        </p:txBody>
      </p:sp>
    </p:spTree>
    <p:extLst>
      <p:ext uri="{BB962C8B-B14F-4D97-AF65-F5344CB8AC3E}">
        <p14:creationId xmlns:p14="http://schemas.microsoft.com/office/powerpoint/2010/main" val="354294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FFE59A-307B-4C09-B945-16ADD19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operations: Checkout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21161-5D7E-43A0-B38F-FB4BE3A92DED}"/>
              </a:ext>
            </a:extLst>
          </p:cNvPr>
          <p:cNvSpPr txBox="1"/>
          <p:nvPr/>
        </p:nvSpPr>
        <p:spPr>
          <a:xfrm>
            <a:off x="847627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03632D-22D0-4549-8B46-2D91D7A5F471}"/>
              </a:ext>
            </a:extLst>
          </p:cNvPr>
          <p:cNvSpPr txBox="1"/>
          <p:nvPr/>
        </p:nvSpPr>
        <p:spPr>
          <a:xfrm>
            <a:off x="1403604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7E199-8288-4284-AE99-0E26443E74AB}"/>
              </a:ext>
            </a:extLst>
          </p:cNvPr>
          <p:cNvSpPr/>
          <p:nvPr/>
        </p:nvSpPr>
        <p:spPr>
          <a:xfrm>
            <a:off x="1068892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[a=8,b=5]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1CE99-AA68-4AFB-8C84-BAA9CBCCC717}"/>
              </a:ext>
            </a:extLst>
          </p:cNvPr>
          <p:cNvSpPr txBox="1"/>
          <p:nvPr/>
        </p:nvSpPr>
        <p:spPr>
          <a:xfrm>
            <a:off x="4986818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ACC4A-A966-44CF-AF27-F18BCA1F570C}"/>
              </a:ext>
            </a:extLst>
          </p:cNvPr>
          <p:cNvSpPr txBox="1"/>
          <p:nvPr/>
        </p:nvSpPr>
        <p:spPr>
          <a:xfrm>
            <a:off x="5619049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06A88-BE9D-4DCD-8C98-9FA75619896C}"/>
              </a:ext>
            </a:extLst>
          </p:cNvPr>
          <p:cNvSpPr/>
          <p:nvPr/>
        </p:nvSpPr>
        <p:spPr>
          <a:xfrm>
            <a:off x="5284337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[a=8,b=5]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2323BD-F9EB-4750-9946-244BCFD3FEDA}"/>
              </a:ext>
            </a:extLst>
          </p:cNvPr>
          <p:cNvCxnSpPr/>
          <p:nvPr/>
        </p:nvCxnSpPr>
        <p:spPr>
          <a:xfrm>
            <a:off x="3846136" y="1404594"/>
            <a:ext cx="0" cy="54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836880-557E-46B9-8664-6639E25583FF}"/>
              </a:ext>
            </a:extLst>
          </p:cNvPr>
          <p:cNvCxnSpPr>
            <a:cxnSpLocks/>
          </p:cNvCxnSpPr>
          <p:nvPr/>
        </p:nvCxnSpPr>
        <p:spPr>
          <a:xfrm flipV="1">
            <a:off x="6046969" y="4369269"/>
            <a:ext cx="0" cy="53219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D11C2F-1A88-49A8-BE2F-B31A479F10AE}"/>
              </a:ext>
            </a:extLst>
          </p:cNvPr>
          <p:cNvSpPr txBox="1"/>
          <p:nvPr/>
        </p:nvSpPr>
        <p:spPr>
          <a:xfrm>
            <a:off x="6046969" y="4312199"/>
            <a:ext cx="19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Checkout</a:t>
            </a:r>
          </a:p>
          <a:p>
            <a:r>
              <a:rPr lang="en-US" dirty="0"/>
              <a:t>Ver1 </a:t>
            </a:r>
            <a:r>
              <a:rPr lang="en-US" dirty="0">
                <a:sym typeface="Wingdings" panose="05000000000000000000" pitchFamily="2" charset="2"/>
              </a:rPr>
              <a:t> Ver2, {b=5}</a:t>
            </a:r>
            <a:endParaRPr lang="en-US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C2BA06E-2C6A-4C1C-BEA9-7348761F40B2}"/>
              </a:ext>
            </a:extLst>
          </p:cNvPr>
          <p:cNvSpPr/>
          <p:nvPr/>
        </p:nvSpPr>
        <p:spPr>
          <a:xfrm>
            <a:off x="5117463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8DCCA-8E70-4BEC-A32F-B351E311A2A5}"/>
              </a:ext>
            </a:extLst>
          </p:cNvPr>
          <p:cNvSpPr txBox="1"/>
          <p:nvPr/>
        </p:nvSpPr>
        <p:spPr>
          <a:xfrm>
            <a:off x="5569747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129E2C-C953-4A88-89AF-04A3069673BA}"/>
              </a:ext>
            </a:extLst>
          </p:cNvPr>
          <p:cNvSpPr txBox="1"/>
          <p:nvPr/>
        </p:nvSpPr>
        <p:spPr>
          <a:xfrm>
            <a:off x="5628739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3E9BE9D8-043C-431C-AEC5-3C3BDD183CEF}"/>
              </a:ext>
            </a:extLst>
          </p:cNvPr>
          <p:cNvSpPr/>
          <p:nvPr/>
        </p:nvSpPr>
        <p:spPr>
          <a:xfrm>
            <a:off x="5132209" y="3101617"/>
            <a:ext cx="1573161" cy="854553"/>
          </a:xfrm>
          <a:prstGeom prst="downArrow">
            <a:avLst>
              <a:gd name="adj1" fmla="val 4625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{b=5}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D652DE-0E25-47BC-8B5B-81D45744FED8}"/>
              </a:ext>
            </a:extLst>
          </p:cNvPr>
          <p:cNvSpPr txBox="1"/>
          <p:nvPr/>
        </p:nvSpPr>
        <p:spPr>
          <a:xfrm>
            <a:off x="5623824" y="388678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Ver2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256642A-D4F1-4876-8E37-54DCD270762A}"/>
              </a:ext>
            </a:extLst>
          </p:cNvPr>
          <p:cNvSpPr/>
          <p:nvPr/>
        </p:nvSpPr>
        <p:spPr>
          <a:xfrm>
            <a:off x="1189695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AE50BA-1FBC-4BC3-8F87-B1705CCCF73B}"/>
              </a:ext>
            </a:extLst>
          </p:cNvPr>
          <p:cNvSpPr txBox="1"/>
          <p:nvPr/>
        </p:nvSpPr>
        <p:spPr>
          <a:xfrm>
            <a:off x="1641979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C6C106-D491-46AA-AA47-927F8F954085}"/>
              </a:ext>
            </a:extLst>
          </p:cNvPr>
          <p:cNvSpPr txBox="1"/>
          <p:nvPr/>
        </p:nvSpPr>
        <p:spPr>
          <a:xfrm>
            <a:off x="1700971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35E82196-A81D-47F3-94AB-62AA2AF425B0}"/>
              </a:ext>
            </a:extLst>
          </p:cNvPr>
          <p:cNvSpPr/>
          <p:nvPr/>
        </p:nvSpPr>
        <p:spPr>
          <a:xfrm>
            <a:off x="1204441" y="3101617"/>
            <a:ext cx="1573161" cy="854553"/>
          </a:xfrm>
          <a:prstGeom prst="downArrow">
            <a:avLst>
              <a:gd name="adj1" fmla="val 4625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{b=5}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5553A6-EEA3-46C8-8C99-40F801408B1F}"/>
              </a:ext>
            </a:extLst>
          </p:cNvPr>
          <p:cNvSpPr txBox="1"/>
          <p:nvPr/>
        </p:nvSpPr>
        <p:spPr>
          <a:xfrm>
            <a:off x="1696056" y="388678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Ver2</a:t>
            </a:r>
          </a:p>
        </p:txBody>
      </p:sp>
    </p:spTree>
    <p:extLst>
      <p:ext uri="{BB962C8B-B14F-4D97-AF65-F5344CB8AC3E}">
        <p14:creationId xmlns:p14="http://schemas.microsoft.com/office/powerpoint/2010/main" val="394894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FFE59A-307B-4C09-B945-16ADD19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operations: Checkout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21161-5D7E-43A0-B38F-FB4BE3A92DED}"/>
              </a:ext>
            </a:extLst>
          </p:cNvPr>
          <p:cNvSpPr txBox="1"/>
          <p:nvPr/>
        </p:nvSpPr>
        <p:spPr>
          <a:xfrm>
            <a:off x="847627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03632D-22D0-4549-8B46-2D91D7A5F471}"/>
              </a:ext>
            </a:extLst>
          </p:cNvPr>
          <p:cNvSpPr txBox="1"/>
          <p:nvPr/>
        </p:nvSpPr>
        <p:spPr>
          <a:xfrm>
            <a:off x="1403604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7E199-8288-4284-AE99-0E26443E74AB}"/>
              </a:ext>
            </a:extLst>
          </p:cNvPr>
          <p:cNvSpPr/>
          <p:nvPr/>
        </p:nvSpPr>
        <p:spPr>
          <a:xfrm>
            <a:off x="1068892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[a=8,b=5]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1CE99-AA68-4AFB-8C84-BAA9CBCCC717}"/>
              </a:ext>
            </a:extLst>
          </p:cNvPr>
          <p:cNvSpPr txBox="1"/>
          <p:nvPr/>
        </p:nvSpPr>
        <p:spPr>
          <a:xfrm>
            <a:off x="4986818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ACC4A-A966-44CF-AF27-F18BCA1F570C}"/>
              </a:ext>
            </a:extLst>
          </p:cNvPr>
          <p:cNvSpPr txBox="1"/>
          <p:nvPr/>
        </p:nvSpPr>
        <p:spPr>
          <a:xfrm>
            <a:off x="5619049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06A88-BE9D-4DCD-8C98-9FA75619896C}"/>
              </a:ext>
            </a:extLst>
          </p:cNvPr>
          <p:cNvSpPr/>
          <p:nvPr/>
        </p:nvSpPr>
        <p:spPr>
          <a:xfrm>
            <a:off x="5284337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[a=8,b=5]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2323BD-F9EB-4750-9946-244BCFD3FEDA}"/>
              </a:ext>
            </a:extLst>
          </p:cNvPr>
          <p:cNvCxnSpPr/>
          <p:nvPr/>
        </p:nvCxnSpPr>
        <p:spPr>
          <a:xfrm>
            <a:off x="3846136" y="1404594"/>
            <a:ext cx="0" cy="54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3A9D5C-C516-4DF4-807D-12BDEAF8AD0B}"/>
              </a:ext>
            </a:extLst>
          </p:cNvPr>
          <p:cNvCxnSpPr/>
          <p:nvPr/>
        </p:nvCxnSpPr>
        <p:spPr>
          <a:xfrm>
            <a:off x="8532828" y="1404594"/>
            <a:ext cx="0" cy="54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5F2F266-B099-45F5-B7EC-AF664BF89048}"/>
              </a:ext>
            </a:extLst>
          </p:cNvPr>
          <p:cNvSpPr txBox="1"/>
          <p:nvPr/>
        </p:nvSpPr>
        <p:spPr>
          <a:xfrm>
            <a:off x="9436739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B93330-257B-4AA1-98C5-178A46C29068}"/>
              </a:ext>
            </a:extLst>
          </p:cNvPr>
          <p:cNvSpPr txBox="1"/>
          <p:nvPr/>
        </p:nvSpPr>
        <p:spPr>
          <a:xfrm>
            <a:off x="9968730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70E6D2-B38A-4B81-8385-9B44A3204D5B}"/>
              </a:ext>
            </a:extLst>
          </p:cNvPr>
          <p:cNvSpPr/>
          <p:nvPr/>
        </p:nvSpPr>
        <p:spPr>
          <a:xfrm>
            <a:off x="9634018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13278CD-72F3-4F02-986E-E20E820CC7AB}"/>
              </a:ext>
            </a:extLst>
          </p:cNvPr>
          <p:cNvSpPr/>
          <p:nvPr/>
        </p:nvSpPr>
        <p:spPr>
          <a:xfrm>
            <a:off x="5117463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73668-AAD4-4929-B241-32C515C772D4}"/>
              </a:ext>
            </a:extLst>
          </p:cNvPr>
          <p:cNvSpPr txBox="1"/>
          <p:nvPr/>
        </p:nvSpPr>
        <p:spPr>
          <a:xfrm>
            <a:off x="5569747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DDA5C0-7F81-466C-A8E5-8041E00CDC68}"/>
              </a:ext>
            </a:extLst>
          </p:cNvPr>
          <p:cNvSpPr txBox="1"/>
          <p:nvPr/>
        </p:nvSpPr>
        <p:spPr>
          <a:xfrm>
            <a:off x="5628739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B2D583CC-5BE7-4776-B55F-EC54E0C2832E}"/>
              </a:ext>
            </a:extLst>
          </p:cNvPr>
          <p:cNvSpPr/>
          <p:nvPr/>
        </p:nvSpPr>
        <p:spPr>
          <a:xfrm>
            <a:off x="5132209" y="3101617"/>
            <a:ext cx="1573161" cy="854553"/>
          </a:xfrm>
          <a:prstGeom prst="downArrow">
            <a:avLst>
              <a:gd name="adj1" fmla="val 4625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{b=5}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49EF42-B7D6-4E50-9F75-BF04FCDEEC6B}"/>
              </a:ext>
            </a:extLst>
          </p:cNvPr>
          <p:cNvSpPr txBox="1"/>
          <p:nvPr/>
        </p:nvSpPr>
        <p:spPr>
          <a:xfrm>
            <a:off x="5623824" y="388678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Ver2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EE31F0E-2A9A-4942-963F-11D26C80253D}"/>
              </a:ext>
            </a:extLst>
          </p:cNvPr>
          <p:cNvSpPr/>
          <p:nvPr/>
        </p:nvSpPr>
        <p:spPr>
          <a:xfrm>
            <a:off x="1189695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97044E-5112-4DC5-9FF4-E126B5A97CF9}"/>
              </a:ext>
            </a:extLst>
          </p:cNvPr>
          <p:cNvSpPr txBox="1"/>
          <p:nvPr/>
        </p:nvSpPr>
        <p:spPr>
          <a:xfrm>
            <a:off x="1641979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4927D-4C07-46E9-A1FC-8E89212DB811}"/>
              </a:ext>
            </a:extLst>
          </p:cNvPr>
          <p:cNvSpPr txBox="1"/>
          <p:nvPr/>
        </p:nvSpPr>
        <p:spPr>
          <a:xfrm>
            <a:off x="1700971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52CA315-681A-4048-B193-95338F2EF22C}"/>
              </a:ext>
            </a:extLst>
          </p:cNvPr>
          <p:cNvSpPr/>
          <p:nvPr/>
        </p:nvSpPr>
        <p:spPr>
          <a:xfrm>
            <a:off x="1204441" y="3101617"/>
            <a:ext cx="1573161" cy="854553"/>
          </a:xfrm>
          <a:prstGeom prst="downArrow">
            <a:avLst>
              <a:gd name="adj1" fmla="val 4625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{b=5}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FEDABF-4FE8-493B-966B-D0EF22F05A7B}"/>
              </a:ext>
            </a:extLst>
          </p:cNvPr>
          <p:cNvSpPr txBox="1"/>
          <p:nvPr/>
        </p:nvSpPr>
        <p:spPr>
          <a:xfrm>
            <a:off x="1696056" y="388678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74C75F-E478-4201-91C0-E6B50A0C6B8F}"/>
              </a:ext>
            </a:extLst>
          </p:cNvPr>
          <p:cNvSpPr txBox="1"/>
          <p:nvPr/>
        </p:nvSpPr>
        <p:spPr>
          <a:xfrm>
            <a:off x="10463526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463088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FFE59A-307B-4C09-B945-16ADD19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operations: Fetch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F21161-5D7E-43A0-B38F-FB4BE3A92DED}"/>
              </a:ext>
            </a:extLst>
          </p:cNvPr>
          <p:cNvSpPr txBox="1"/>
          <p:nvPr/>
        </p:nvSpPr>
        <p:spPr>
          <a:xfrm>
            <a:off x="847627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03632D-22D0-4549-8B46-2D91D7A5F471}"/>
              </a:ext>
            </a:extLst>
          </p:cNvPr>
          <p:cNvSpPr txBox="1"/>
          <p:nvPr/>
        </p:nvSpPr>
        <p:spPr>
          <a:xfrm>
            <a:off x="1403604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7E199-8288-4284-AE99-0E26443E74AB}"/>
              </a:ext>
            </a:extLst>
          </p:cNvPr>
          <p:cNvSpPr/>
          <p:nvPr/>
        </p:nvSpPr>
        <p:spPr>
          <a:xfrm>
            <a:off x="1068892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[a=8,b=5]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11CE99-AA68-4AFB-8C84-BAA9CBCCC717}"/>
              </a:ext>
            </a:extLst>
          </p:cNvPr>
          <p:cNvSpPr txBox="1"/>
          <p:nvPr/>
        </p:nvSpPr>
        <p:spPr>
          <a:xfrm>
            <a:off x="4986818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ACC4A-A966-44CF-AF27-F18BCA1F570C}"/>
              </a:ext>
            </a:extLst>
          </p:cNvPr>
          <p:cNvSpPr txBox="1"/>
          <p:nvPr/>
        </p:nvSpPr>
        <p:spPr>
          <a:xfrm>
            <a:off x="5619049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06A88-BE9D-4DCD-8C98-9FA75619896C}"/>
              </a:ext>
            </a:extLst>
          </p:cNvPr>
          <p:cNvSpPr/>
          <p:nvPr/>
        </p:nvSpPr>
        <p:spPr>
          <a:xfrm>
            <a:off x="5284337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[a=8,b=5]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Ver2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2323BD-F9EB-4750-9946-244BCFD3FEDA}"/>
              </a:ext>
            </a:extLst>
          </p:cNvPr>
          <p:cNvCxnSpPr/>
          <p:nvPr/>
        </p:nvCxnSpPr>
        <p:spPr>
          <a:xfrm>
            <a:off x="3846136" y="1404594"/>
            <a:ext cx="0" cy="54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23A9D5C-C516-4DF4-807D-12BDEAF8AD0B}"/>
              </a:ext>
            </a:extLst>
          </p:cNvPr>
          <p:cNvCxnSpPr/>
          <p:nvPr/>
        </p:nvCxnSpPr>
        <p:spPr>
          <a:xfrm>
            <a:off x="8532828" y="1404594"/>
            <a:ext cx="0" cy="545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B93330-257B-4AA1-98C5-178A46C29068}"/>
              </a:ext>
            </a:extLst>
          </p:cNvPr>
          <p:cNvSpPr txBox="1"/>
          <p:nvPr/>
        </p:nvSpPr>
        <p:spPr>
          <a:xfrm>
            <a:off x="9968730" y="5283299"/>
            <a:ext cx="10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70E6D2-B38A-4B81-8385-9B44A3204D5B}"/>
              </a:ext>
            </a:extLst>
          </p:cNvPr>
          <p:cNvSpPr/>
          <p:nvPr/>
        </p:nvSpPr>
        <p:spPr>
          <a:xfrm>
            <a:off x="9634018" y="5655838"/>
            <a:ext cx="1719782" cy="831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Version = 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Staged = {}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09C15A-E904-48AE-844F-54A6A72399C2}"/>
              </a:ext>
            </a:extLst>
          </p:cNvPr>
          <p:cNvSpPr txBox="1"/>
          <p:nvPr/>
        </p:nvSpPr>
        <p:spPr>
          <a:xfrm>
            <a:off x="9436739" y="1477354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A0A4D6-F7BD-49E1-8D57-46EB6EC8BE88}"/>
              </a:ext>
            </a:extLst>
          </p:cNvPr>
          <p:cNvCxnSpPr>
            <a:cxnSpLocks/>
          </p:cNvCxnSpPr>
          <p:nvPr/>
        </p:nvCxnSpPr>
        <p:spPr>
          <a:xfrm>
            <a:off x="8010372" y="2946287"/>
            <a:ext cx="12066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606C46-4166-48F8-92C4-01D68E20BB10}"/>
              </a:ext>
            </a:extLst>
          </p:cNvPr>
          <p:cNvSpPr txBox="1"/>
          <p:nvPr/>
        </p:nvSpPr>
        <p:spPr>
          <a:xfrm>
            <a:off x="7916510" y="2183319"/>
            <a:ext cx="19907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Resp:</a:t>
            </a:r>
            <a:br>
              <a:rPr lang="en-US" dirty="0"/>
            </a:br>
            <a:r>
              <a:rPr lang="en-US" dirty="0"/>
              <a:t>Root </a:t>
            </a:r>
            <a:r>
              <a:rPr lang="en-US" dirty="0">
                <a:sym typeface="Wingdings" panose="05000000000000000000" pitchFamily="2" charset="2"/>
              </a:rPr>
              <a:t> Ver1, {a=8}</a:t>
            </a:r>
          </a:p>
          <a:p>
            <a:r>
              <a:rPr lang="en-US" dirty="0">
                <a:sym typeface="Wingdings" panose="05000000000000000000" pitchFamily="2" charset="2"/>
              </a:rPr>
              <a:t>Ver1  Ver2, {b=5}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EFE778-8FC2-467C-819A-A5133F22B4B4}"/>
              </a:ext>
            </a:extLst>
          </p:cNvPr>
          <p:cNvCxnSpPr>
            <a:cxnSpLocks/>
          </p:cNvCxnSpPr>
          <p:nvPr/>
        </p:nvCxnSpPr>
        <p:spPr>
          <a:xfrm flipH="1">
            <a:off x="8010372" y="2595716"/>
            <a:ext cx="12066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749F246-5333-43AD-BDD6-E7633C59C09C}"/>
              </a:ext>
            </a:extLst>
          </p:cNvPr>
          <p:cNvSpPr/>
          <p:nvPr/>
        </p:nvSpPr>
        <p:spPr>
          <a:xfrm>
            <a:off x="5117463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5AAA12-5439-4E86-B3A2-C2D62BEC1D85}"/>
              </a:ext>
            </a:extLst>
          </p:cNvPr>
          <p:cNvSpPr txBox="1"/>
          <p:nvPr/>
        </p:nvSpPr>
        <p:spPr>
          <a:xfrm>
            <a:off x="5569747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6BE6BF-4441-4A05-9FF9-0623D8A01DC8}"/>
              </a:ext>
            </a:extLst>
          </p:cNvPr>
          <p:cNvSpPr txBox="1"/>
          <p:nvPr/>
        </p:nvSpPr>
        <p:spPr>
          <a:xfrm>
            <a:off x="5628739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769FA43F-A455-47AA-9261-532175E4DF6F}"/>
              </a:ext>
            </a:extLst>
          </p:cNvPr>
          <p:cNvSpPr/>
          <p:nvPr/>
        </p:nvSpPr>
        <p:spPr>
          <a:xfrm>
            <a:off x="5132209" y="3101617"/>
            <a:ext cx="1573161" cy="854553"/>
          </a:xfrm>
          <a:prstGeom prst="downArrow">
            <a:avLst>
              <a:gd name="adj1" fmla="val 4625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{b=5}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8B82D2-0F11-4443-846B-F2BE716F9CFF}"/>
              </a:ext>
            </a:extLst>
          </p:cNvPr>
          <p:cNvSpPr txBox="1"/>
          <p:nvPr/>
        </p:nvSpPr>
        <p:spPr>
          <a:xfrm>
            <a:off x="5623824" y="388678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Ver2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A6AFF8FA-3233-45D0-B8AE-FD97C0C79823}"/>
              </a:ext>
            </a:extLst>
          </p:cNvPr>
          <p:cNvSpPr/>
          <p:nvPr/>
        </p:nvSpPr>
        <p:spPr>
          <a:xfrm>
            <a:off x="1189695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185281-481A-4128-AECD-923367714978}"/>
              </a:ext>
            </a:extLst>
          </p:cNvPr>
          <p:cNvSpPr txBox="1"/>
          <p:nvPr/>
        </p:nvSpPr>
        <p:spPr>
          <a:xfrm>
            <a:off x="1641979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8B3FA2-DF51-4F68-9EA5-A0F2629815BC}"/>
              </a:ext>
            </a:extLst>
          </p:cNvPr>
          <p:cNvSpPr txBox="1"/>
          <p:nvPr/>
        </p:nvSpPr>
        <p:spPr>
          <a:xfrm>
            <a:off x="1700971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BEB81953-D3D0-4125-8837-C926EA301F8D}"/>
              </a:ext>
            </a:extLst>
          </p:cNvPr>
          <p:cNvSpPr/>
          <p:nvPr/>
        </p:nvSpPr>
        <p:spPr>
          <a:xfrm>
            <a:off x="1204441" y="3101617"/>
            <a:ext cx="1573161" cy="854553"/>
          </a:xfrm>
          <a:prstGeom prst="downArrow">
            <a:avLst>
              <a:gd name="adj1" fmla="val 4625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{b=5}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74FBAD-A818-4E4D-944C-FC9D7F3C28F2}"/>
              </a:ext>
            </a:extLst>
          </p:cNvPr>
          <p:cNvSpPr txBox="1"/>
          <p:nvPr/>
        </p:nvSpPr>
        <p:spPr>
          <a:xfrm>
            <a:off x="1696056" y="388678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Ver2</a:t>
            </a: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3907A617-39A5-4BC5-8AB3-9776C3344810}"/>
              </a:ext>
            </a:extLst>
          </p:cNvPr>
          <p:cNvSpPr/>
          <p:nvPr/>
        </p:nvSpPr>
        <p:spPr>
          <a:xfrm>
            <a:off x="10011242" y="2024983"/>
            <a:ext cx="1573161" cy="854553"/>
          </a:xfrm>
          <a:prstGeom prst="downArrow">
            <a:avLst>
              <a:gd name="adj1" fmla="val 4250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{a=8}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48883A-2E8D-45AC-912D-82931523AE7D}"/>
              </a:ext>
            </a:extLst>
          </p:cNvPr>
          <p:cNvSpPr txBox="1"/>
          <p:nvPr/>
        </p:nvSpPr>
        <p:spPr>
          <a:xfrm>
            <a:off x="10463526" y="173047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EE002E-4E6A-4293-ACED-0E1D7539C66E}"/>
              </a:ext>
            </a:extLst>
          </p:cNvPr>
          <p:cNvSpPr txBox="1"/>
          <p:nvPr/>
        </p:nvSpPr>
        <p:spPr>
          <a:xfrm>
            <a:off x="10522518" y="278065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7AE68C0F-F505-4A50-AAF6-AAA0468A402C}"/>
              </a:ext>
            </a:extLst>
          </p:cNvPr>
          <p:cNvSpPr/>
          <p:nvPr/>
        </p:nvSpPr>
        <p:spPr>
          <a:xfrm>
            <a:off x="10025988" y="3101617"/>
            <a:ext cx="1573161" cy="854553"/>
          </a:xfrm>
          <a:prstGeom prst="downArrow">
            <a:avLst>
              <a:gd name="adj1" fmla="val 46250"/>
              <a:gd name="adj2" fmla="val 26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{b=5}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BDEEE37-69C4-481B-B464-5EFB4ACB3892}"/>
              </a:ext>
            </a:extLst>
          </p:cNvPr>
          <p:cNvSpPr txBox="1"/>
          <p:nvPr/>
        </p:nvSpPr>
        <p:spPr>
          <a:xfrm>
            <a:off x="10517603" y="3886787"/>
            <a:ext cx="61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Ver2</a:t>
            </a:r>
          </a:p>
        </p:txBody>
      </p:sp>
    </p:spTree>
    <p:extLst>
      <p:ext uri="{BB962C8B-B14F-4D97-AF65-F5344CB8AC3E}">
        <p14:creationId xmlns:p14="http://schemas.microsoft.com/office/powerpoint/2010/main" val="3024509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411B-9880-42FE-B7BB-CD0DB31E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Detection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31DBE-6FD6-464B-81E7-E5501B416212}"/>
              </a:ext>
            </a:extLst>
          </p:cNvPr>
          <p:cNvSpPr/>
          <p:nvPr/>
        </p:nvSpPr>
        <p:spPr>
          <a:xfrm>
            <a:off x="1560364" y="2754677"/>
            <a:ext cx="767562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47DC3-6F30-45CA-B21B-2962C4074B45}"/>
              </a:ext>
            </a:extLst>
          </p:cNvPr>
          <p:cNvSpPr/>
          <p:nvPr/>
        </p:nvSpPr>
        <p:spPr>
          <a:xfrm>
            <a:off x="1526993" y="3637029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EA20E-8563-4A7F-B0C9-C7F12D22E988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944145" y="3199814"/>
            <a:ext cx="3339" cy="43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76C6D8-6D9F-4991-8FBE-82EDD92ACF43}"/>
              </a:ext>
            </a:extLst>
          </p:cNvPr>
          <p:cNvSpPr txBox="1"/>
          <p:nvPr/>
        </p:nvSpPr>
        <p:spPr>
          <a:xfrm>
            <a:off x="1954913" y="3209792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{alive=True, health=2}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FB727-3375-46A1-B7D2-42A92029B3D3}"/>
              </a:ext>
            </a:extLst>
          </p:cNvPr>
          <p:cNvSpPr txBox="1"/>
          <p:nvPr/>
        </p:nvSpPr>
        <p:spPr>
          <a:xfrm>
            <a:off x="894762" y="2382329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1B8535-7648-41F4-8937-0C81663C65C2}"/>
              </a:ext>
            </a:extLst>
          </p:cNvPr>
          <p:cNvSpPr/>
          <p:nvPr/>
        </p:nvSpPr>
        <p:spPr>
          <a:xfrm>
            <a:off x="1526993" y="4535423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0807BB-B910-4391-9AE4-CDD0BB6A57D5}"/>
              </a:ext>
            </a:extLst>
          </p:cNvPr>
          <p:cNvCxnSpPr>
            <a:stCxn id="19" idx="4"/>
            <a:endCxn id="23" idx="0"/>
          </p:cNvCxnSpPr>
          <p:nvPr/>
        </p:nvCxnSpPr>
        <p:spPr>
          <a:xfrm>
            <a:off x="1947484" y="4093196"/>
            <a:ext cx="0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D9A4BA-0B20-4671-B88D-06E4E9BDE6BE}"/>
              </a:ext>
            </a:extLst>
          </p:cNvPr>
          <p:cNvSpPr txBox="1"/>
          <p:nvPr/>
        </p:nvSpPr>
        <p:spPr>
          <a:xfrm>
            <a:off x="1939037" y="408874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{health=1}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361C6F-4AC9-4EAB-92F1-D62B9B3DBAF2}"/>
              </a:ext>
            </a:extLst>
          </p:cNvPr>
          <p:cNvSpPr/>
          <p:nvPr/>
        </p:nvSpPr>
        <p:spPr>
          <a:xfrm>
            <a:off x="7875972" y="2754677"/>
            <a:ext cx="928750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93C1A7-F35B-4DF3-92ED-928F9325FBA5}"/>
              </a:ext>
            </a:extLst>
          </p:cNvPr>
          <p:cNvSpPr/>
          <p:nvPr/>
        </p:nvSpPr>
        <p:spPr>
          <a:xfrm>
            <a:off x="7834892" y="3637029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EF95A7-409C-4697-B3C0-2A3C533B4A60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8340347" y="3199814"/>
            <a:ext cx="3339" cy="43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293CD9-E3E2-4578-84B0-3A6AE6193CBB}"/>
              </a:ext>
            </a:extLst>
          </p:cNvPr>
          <p:cNvSpPr txBox="1"/>
          <p:nvPr/>
        </p:nvSpPr>
        <p:spPr>
          <a:xfrm>
            <a:off x="8269448" y="3209792"/>
            <a:ext cx="94111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{alive=True, health=2}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3D55C0-7433-4E3F-8C85-6581F0B00EF1}"/>
              </a:ext>
            </a:extLst>
          </p:cNvPr>
          <p:cNvSpPr txBox="1"/>
          <p:nvPr/>
        </p:nvSpPr>
        <p:spPr>
          <a:xfrm>
            <a:off x="7058036" y="2382329"/>
            <a:ext cx="268422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7A9DE9-9FEB-45EF-B97E-362358881CEF}"/>
              </a:ext>
            </a:extLst>
          </p:cNvPr>
          <p:cNvSpPr/>
          <p:nvPr/>
        </p:nvSpPr>
        <p:spPr>
          <a:xfrm>
            <a:off x="7834892" y="4535423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8196D1-EC56-4F1A-A253-522AB07233CB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8343686" y="4093196"/>
            <a:ext cx="0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FCB56C-F234-4232-8B36-1F4967DC083E}"/>
              </a:ext>
            </a:extLst>
          </p:cNvPr>
          <p:cNvSpPr txBox="1"/>
          <p:nvPr/>
        </p:nvSpPr>
        <p:spPr>
          <a:xfrm>
            <a:off x="8252394" y="4088746"/>
            <a:ext cx="95468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{health=1}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912D09-DF47-4D89-9525-5ABE2441BACB}"/>
              </a:ext>
            </a:extLst>
          </p:cNvPr>
          <p:cNvCxnSpPr>
            <a:cxnSpLocks/>
          </p:cNvCxnSpPr>
          <p:nvPr/>
        </p:nvCxnSpPr>
        <p:spPr>
          <a:xfrm>
            <a:off x="4832809" y="1690688"/>
            <a:ext cx="0" cy="479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79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411B-9880-42FE-B7BB-CD0DB31E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Detection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31DBE-6FD6-464B-81E7-E5501B416212}"/>
              </a:ext>
            </a:extLst>
          </p:cNvPr>
          <p:cNvSpPr/>
          <p:nvPr/>
        </p:nvSpPr>
        <p:spPr>
          <a:xfrm>
            <a:off x="1560364" y="2754677"/>
            <a:ext cx="767562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47DC3-6F30-45CA-B21B-2962C4074B45}"/>
              </a:ext>
            </a:extLst>
          </p:cNvPr>
          <p:cNvSpPr/>
          <p:nvPr/>
        </p:nvSpPr>
        <p:spPr>
          <a:xfrm>
            <a:off x="1526993" y="3637029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EA20E-8563-4A7F-B0C9-C7F12D22E988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944145" y="3199814"/>
            <a:ext cx="3339" cy="43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76C6D8-6D9F-4991-8FBE-82EDD92ACF43}"/>
              </a:ext>
            </a:extLst>
          </p:cNvPr>
          <p:cNvSpPr txBox="1"/>
          <p:nvPr/>
        </p:nvSpPr>
        <p:spPr>
          <a:xfrm>
            <a:off x="1954913" y="3209792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{alive=True, health=2}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FB727-3375-46A1-B7D2-42A92029B3D3}"/>
              </a:ext>
            </a:extLst>
          </p:cNvPr>
          <p:cNvSpPr txBox="1"/>
          <p:nvPr/>
        </p:nvSpPr>
        <p:spPr>
          <a:xfrm>
            <a:off x="894762" y="2382329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1B8535-7648-41F4-8937-0C81663C65C2}"/>
              </a:ext>
            </a:extLst>
          </p:cNvPr>
          <p:cNvSpPr/>
          <p:nvPr/>
        </p:nvSpPr>
        <p:spPr>
          <a:xfrm>
            <a:off x="1526993" y="4535423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0807BB-B910-4391-9AE4-CDD0BB6A57D5}"/>
              </a:ext>
            </a:extLst>
          </p:cNvPr>
          <p:cNvCxnSpPr>
            <a:stCxn id="19" idx="4"/>
            <a:endCxn id="23" idx="0"/>
          </p:cNvCxnSpPr>
          <p:nvPr/>
        </p:nvCxnSpPr>
        <p:spPr>
          <a:xfrm>
            <a:off x="1947484" y="4093196"/>
            <a:ext cx="0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D9A4BA-0B20-4671-B88D-06E4E9BDE6BE}"/>
              </a:ext>
            </a:extLst>
          </p:cNvPr>
          <p:cNvSpPr txBox="1"/>
          <p:nvPr/>
        </p:nvSpPr>
        <p:spPr>
          <a:xfrm>
            <a:off x="1939037" y="408874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{health=1}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361C6F-4AC9-4EAB-92F1-D62B9B3DBAF2}"/>
              </a:ext>
            </a:extLst>
          </p:cNvPr>
          <p:cNvSpPr/>
          <p:nvPr/>
        </p:nvSpPr>
        <p:spPr>
          <a:xfrm>
            <a:off x="7875972" y="2754677"/>
            <a:ext cx="928750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93C1A7-F35B-4DF3-92ED-928F9325FBA5}"/>
              </a:ext>
            </a:extLst>
          </p:cNvPr>
          <p:cNvSpPr/>
          <p:nvPr/>
        </p:nvSpPr>
        <p:spPr>
          <a:xfrm>
            <a:off x="7834892" y="3637029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EF95A7-409C-4697-B3C0-2A3C533B4A60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8340347" y="3199814"/>
            <a:ext cx="3339" cy="43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293CD9-E3E2-4578-84B0-3A6AE6193CBB}"/>
              </a:ext>
            </a:extLst>
          </p:cNvPr>
          <p:cNvSpPr txBox="1"/>
          <p:nvPr/>
        </p:nvSpPr>
        <p:spPr>
          <a:xfrm>
            <a:off x="8269448" y="3209792"/>
            <a:ext cx="94111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{alive=True, health=2}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3D55C0-7433-4E3F-8C85-6581F0B00EF1}"/>
              </a:ext>
            </a:extLst>
          </p:cNvPr>
          <p:cNvSpPr txBox="1"/>
          <p:nvPr/>
        </p:nvSpPr>
        <p:spPr>
          <a:xfrm>
            <a:off x="7058036" y="2382329"/>
            <a:ext cx="268422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7A9DE9-9FEB-45EF-B97E-362358881CEF}"/>
              </a:ext>
            </a:extLst>
          </p:cNvPr>
          <p:cNvSpPr/>
          <p:nvPr/>
        </p:nvSpPr>
        <p:spPr>
          <a:xfrm>
            <a:off x="7269272" y="4535423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8196D1-EC56-4F1A-A253-522AB07233CB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 flipH="1">
            <a:off x="7778066" y="4093196"/>
            <a:ext cx="565620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FCB56C-F234-4232-8B36-1F4967DC083E}"/>
              </a:ext>
            </a:extLst>
          </p:cNvPr>
          <p:cNvSpPr txBox="1"/>
          <p:nvPr/>
        </p:nvSpPr>
        <p:spPr>
          <a:xfrm>
            <a:off x="6922258" y="4079256"/>
            <a:ext cx="95468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{health=1}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912D09-DF47-4D89-9525-5ABE2441BACB}"/>
              </a:ext>
            </a:extLst>
          </p:cNvPr>
          <p:cNvCxnSpPr>
            <a:cxnSpLocks/>
          </p:cNvCxnSpPr>
          <p:nvPr/>
        </p:nvCxnSpPr>
        <p:spPr>
          <a:xfrm>
            <a:off x="4832809" y="1690688"/>
            <a:ext cx="0" cy="479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6525D66-5812-4BA9-B341-C7141024ECAF}"/>
              </a:ext>
            </a:extLst>
          </p:cNvPr>
          <p:cNvSpPr/>
          <p:nvPr/>
        </p:nvSpPr>
        <p:spPr>
          <a:xfrm>
            <a:off x="8569829" y="4522397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58BB5A-D06F-4899-B41E-125D26C6FCB5}"/>
              </a:ext>
            </a:extLst>
          </p:cNvPr>
          <p:cNvCxnSpPr>
            <a:stCxn id="27" idx="4"/>
            <a:endCxn id="35" idx="0"/>
          </p:cNvCxnSpPr>
          <p:nvPr/>
        </p:nvCxnSpPr>
        <p:spPr>
          <a:xfrm>
            <a:off x="8343686" y="4093196"/>
            <a:ext cx="734937" cy="42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B51636-A460-4003-98B4-73B1CC10C1BA}"/>
              </a:ext>
            </a:extLst>
          </p:cNvPr>
          <p:cNvSpPr txBox="1"/>
          <p:nvPr/>
        </p:nvSpPr>
        <p:spPr>
          <a:xfrm>
            <a:off x="8742641" y="4091072"/>
            <a:ext cx="95468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{health=1}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0BA1DA-D10C-45FE-97F3-81599568C979}"/>
              </a:ext>
            </a:extLst>
          </p:cNvPr>
          <p:cNvSpPr txBox="1"/>
          <p:nvPr/>
        </p:nvSpPr>
        <p:spPr>
          <a:xfrm>
            <a:off x="7359192" y="5404834"/>
            <a:ext cx="2089239" cy="367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 Detected!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845B5D-9106-446E-86F0-00488D23C892}"/>
              </a:ext>
            </a:extLst>
          </p:cNvPr>
          <p:cNvCxnSpPr>
            <a:cxnSpLocks/>
          </p:cNvCxnSpPr>
          <p:nvPr/>
        </p:nvCxnSpPr>
        <p:spPr>
          <a:xfrm>
            <a:off x="4139162" y="4067253"/>
            <a:ext cx="12066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3DA3103-96C0-49D9-AB8A-7441055598AB}"/>
              </a:ext>
            </a:extLst>
          </p:cNvPr>
          <p:cNvSpPr txBox="1"/>
          <p:nvPr/>
        </p:nvSpPr>
        <p:spPr>
          <a:xfrm>
            <a:off x="4073174" y="3746733"/>
            <a:ext cx="24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br>
              <a:rPr lang="en-US" dirty="0"/>
            </a:br>
            <a:r>
              <a:rPr lang="en-US" dirty="0"/>
              <a:t>Ver1 </a:t>
            </a:r>
            <a:r>
              <a:rPr lang="en-US" dirty="0">
                <a:sym typeface="Wingdings" panose="05000000000000000000" pitchFamily="2" charset="2"/>
              </a:rPr>
              <a:t> Ver2, {health=1}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9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411B-9880-42FE-B7BB-CD0DB31E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31DBE-6FD6-464B-81E7-E5501B416212}"/>
              </a:ext>
            </a:extLst>
          </p:cNvPr>
          <p:cNvSpPr/>
          <p:nvPr/>
        </p:nvSpPr>
        <p:spPr>
          <a:xfrm>
            <a:off x="1560364" y="2754677"/>
            <a:ext cx="767562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47DC3-6F30-45CA-B21B-2962C4074B45}"/>
              </a:ext>
            </a:extLst>
          </p:cNvPr>
          <p:cNvSpPr/>
          <p:nvPr/>
        </p:nvSpPr>
        <p:spPr>
          <a:xfrm>
            <a:off x="1526993" y="3637029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EA20E-8563-4A7F-B0C9-C7F12D22E988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944145" y="3199814"/>
            <a:ext cx="3339" cy="43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76C6D8-6D9F-4991-8FBE-82EDD92ACF43}"/>
              </a:ext>
            </a:extLst>
          </p:cNvPr>
          <p:cNvSpPr txBox="1"/>
          <p:nvPr/>
        </p:nvSpPr>
        <p:spPr>
          <a:xfrm>
            <a:off x="1954913" y="3209792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{alive=True, health=2}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FB727-3375-46A1-B7D2-42A92029B3D3}"/>
              </a:ext>
            </a:extLst>
          </p:cNvPr>
          <p:cNvSpPr txBox="1"/>
          <p:nvPr/>
        </p:nvSpPr>
        <p:spPr>
          <a:xfrm>
            <a:off x="894762" y="2382329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1B8535-7648-41F4-8937-0C81663C65C2}"/>
              </a:ext>
            </a:extLst>
          </p:cNvPr>
          <p:cNvSpPr/>
          <p:nvPr/>
        </p:nvSpPr>
        <p:spPr>
          <a:xfrm>
            <a:off x="1526993" y="4535423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0807BB-B910-4391-9AE4-CDD0BB6A57D5}"/>
              </a:ext>
            </a:extLst>
          </p:cNvPr>
          <p:cNvCxnSpPr>
            <a:stCxn id="19" idx="4"/>
            <a:endCxn id="23" idx="0"/>
          </p:cNvCxnSpPr>
          <p:nvPr/>
        </p:nvCxnSpPr>
        <p:spPr>
          <a:xfrm>
            <a:off x="1947484" y="4093196"/>
            <a:ext cx="0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D9A4BA-0B20-4671-B88D-06E4E9BDE6BE}"/>
              </a:ext>
            </a:extLst>
          </p:cNvPr>
          <p:cNvSpPr txBox="1"/>
          <p:nvPr/>
        </p:nvSpPr>
        <p:spPr>
          <a:xfrm>
            <a:off x="1939037" y="408874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{health=1}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361C6F-4AC9-4EAB-92F1-D62B9B3DBAF2}"/>
              </a:ext>
            </a:extLst>
          </p:cNvPr>
          <p:cNvSpPr/>
          <p:nvPr/>
        </p:nvSpPr>
        <p:spPr>
          <a:xfrm>
            <a:off x="7875972" y="2754677"/>
            <a:ext cx="928750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93C1A7-F35B-4DF3-92ED-928F9325FBA5}"/>
              </a:ext>
            </a:extLst>
          </p:cNvPr>
          <p:cNvSpPr/>
          <p:nvPr/>
        </p:nvSpPr>
        <p:spPr>
          <a:xfrm>
            <a:off x="7834892" y="3637029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EF95A7-409C-4697-B3C0-2A3C533B4A60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8340347" y="3199814"/>
            <a:ext cx="3339" cy="43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293CD9-E3E2-4578-84B0-3A6AE6193CBB}"/>
              </a:ext>
            </a:extLst>
          </p:cNvPr>
          <p:cNvSpPr txBox="1"/>
          <p:nvPr/>
        </p:nvSpPr>
        <p:spPr>
          <a:xfrm>
            <a:off x="8269448" y="3209792"/>
            <a:ext cx="94111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{alive=True, health=2}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3D55C0-7433-4E3F-8C85-6581F0B00EF1}"/>
              </a:ext>
            </a:extLst>
          </p:cNvPr>
          <p:cNvSpPr txBox="1"/>
          <p:nvPr/>
        </p:nvSpPr>
        <p:spPr>
          <a:xfrm>
            <a:off x="7058036" y="2382329"/>
            <a:ext cx="268422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7A9DE9-9FEB-45EF-B97E-362358881CEF}"/>
              </a:ext>
            </a:extLst>
          </p:cNvPr>
          <p:cNvSpPr/>
          <p:nvPr/>
        </p:nvSpPr>
        <p:spPr>
          <a:xfrm>
            <a:off x="7269272" y="4535423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8196D1-EC56-4F1A-A253-522AB07233CB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 flipH="1">
            <a:off x="7778066" y="4093196"/>
            <a:ext cx="565620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FCB56C-F234-4232-8B36-1F4967DC083E}"/>
              </a:ext>
            </a:extLst>
          </p:cNvPr>
          <p:cNvSpPr txBox="1"/>
          <p:nvPr/>
        </p:nvSpPr>
        <p:spPr>
          <a:xfrm>
            <a:off x="6922258" y="4079256"/>
            <a:ext cx="95468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{health=1}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912D09-DF47-4D89-9525-5ABE2441BACB}"/>
              </a:ext>
            </a:extLst>
          </p:cNvPr>
          <p:cNvCxnSpPr>
            <a:cxnSpLocks/>
          </p:cNvCxnSpPr>
          <p:nvPr/>
        </p:nvCxnSpPr>
        <p:spPr>
          <a:xfrm>
            <a:off x="4832809" y="1690688"/>
            <a:ext cx="0" cy="479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6525D66-5812-4BA9-B341-C7141024ECAF}"/>
              </a:ext>
            </a:extLst>
          </p:cNvPr>
          <p:cNvSpPr/>
          <p:nvPr/>
        </p:nvSpPr>
        <p:spPr>
          <a:xfrm>
            <a:off x="8569829" y="4522397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58BB5A-D06F-4899-B41E-125D26C6FCB5}"/>
              </a:ext>
            </a:extLst>
          </p:cNvPr>
          <p:cNvCxnSpPr>
            <a:stCxn id="27" idx="4"/>
            <a:endCxn id="35" idx="0"/>
          </p:cNvCxnSpPr>
          <p:nvPr/>
        </p:nvCxnSpPr>
        <p:spPr>
          <a:xfrm>
            <a:off x="8343686" y="4093196"/>
            <a:ext cx="734937" cy="42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B51636-A460-4003-98B4-73B1CC10C1BA}"/>
              </a:ext>
            </a:extLst>
          </p:cNvPr>
          <p:cNvSpPr txBox="1"/>
          <p:nvPr/>
        </p:nvSpPr>
        <p:spPr>
          <a:xfrm>
            <a:off x="8742641" y="4091072"/>
            <a:ext cx="95468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{health=1}</a:t>
            </a:r>
          </a:p>
        </p:txBody>
      </p:sp>
      <p:sp>
        <p:nvSpPr>
          <p:cNvPr id="37" name="Content Placeholder 17">
            <a:extLst>
              <a:ext uri="{FF2B5EF4-FFF2-40B4-BE49-F238E27FC236}">
                <a16:creationId xmlns:a16="http://schemas.microsoft.com/office/drawing/2014/main" id="{B30EC428-2A67-469F-82E5-FC0088F7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920" y="5441142"/>
            <a:ext cx="5474100" cy="12127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Resolved state is determined by three-way merges.</a:t>
            </a:r>
          </a:p>
          <a:p>
            <a:r>
              <a:rPr lang="en-US" dirty="0"/>
              <a:t>Custom three-way merges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1986338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411B-9880-42FE-B7BB-CD0DB31E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31DBE-6FD6-464B-81E7-E5501B416212}"/>
              </a:ext>
            </a:extLst>
          </p:cNvPr>
          <p:cNvSpPr/>
          <p:nvPr/>
        </p:nvSpPr>
        <p:spPr>
          <a:xfrm>
            <a:off x="1560364" y="2754677"/>
            <a:ext cx="767562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47DC3-6F30-45CA-B21B-2962C4074B45}"/>
              </a:ext>
            </a:extLst>
          </p:cNvPr>
          <p:cNvSpPr/>
          <p:nvPr/>
        </p:nvSpPr>
        <p:spPr>
          <a:xfrm>
            <a:off x="1526993" y="3637029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EA20E-8563-4A7F-B0C9-C7F12D22E988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944145" y="3199814"/>
            <a:ext cx="3339" cy="43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76C6D8-6D9F-4991-8FBE-82EDD92ACF43}"/>
              </a:ext>
            </a:extLst>
          </p:cNvPr>
          <p:cNvSpPr txBox="1"/>
          <p:nvPr/>
        </p:nvSpPr>
        <p:spPr>
          <a:xfrm>
            <a:off x="1954913" y="3209792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{alive=True, health=2}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FB727-3375-46A1-B7D2-42A92029B3D3}"/>
              </a:ext>
            </a:extLst>
          </p:cNvPr>
          <p:cNvSpPr txBox="1"/>
          <p:nvPr/>
        </p:nvSpPr>
        <p:spPr>
          <a:xfrm>
            <a:off x="894762" y="2382329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1B8535-7648-41F4-8937-0C81663C65C2}"/>
              </a:ext>
            </a:extLst>
          </p:cNvPr>
          <p:cNvSpPr/>
          <p:nvPr/>
        </p:nvSpPr>
        <p:spPr>
          <a:xfrm>
            <a:off x="1526993" y="4535423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0807BB-B910-4391-9AE4-CDD0BB6A57D5}"/>
              </a:ext>
            </a:extLst>
          </p:cNvPr>
          <p:cNvCxnSpPr>
            <a:stCxn id="19" idx="4"/>
            <a:endCxn id="23" idx="0"/>
          </p:cNvCxnSpPr>
          <p:nvPr/>
        </p:nvCxnSpPr>
        <p:spPr>
          <a:xfrm>
            <a:off x="1947484" y="4093196"/>
            <a:ext cx="0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D9A4BA-0B20-4671-B88D-06E4E9BDE6BE}"/>
              </a:ext>
            </a:extLst>
          </p:cNvPr>
          <p:cNvSpPr txBox="1"/>
          <p:nvPr/>
        </p:nvSpPr>
        <p:spPr>
          <a:xfrm>
            <a:off x="1939037" y="408874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{health=1}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361C6F-4AC9-4EAB-92F1-D62B9B3DBAF2}"/>
              </a:ext>
            </a:extLst>
          </p:cNvPr>
          <p:cNvSpPr/>
          <p:nvPr/>
        </p:nvSpPr>
        <p:spPr>
          <a:xfrm>
            <a:off x="7875972" y="2754677"/>
            <a:ext cx="928750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93C1A7-F35B-4DF3-92ED-928F9325FBA5}"/>
              </a:ext>
            </a:extLst>
          </p:cNvPr>
          <p:cNvSpPr/>
          <p:nvPr/>
        </p:nvSpPr>
        <p:spPr>
          <a:xfrm>
            <a:off x="7834892" y="3637029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EF95A7-409C-4697-B3C0-2A3C533B4A60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8340347" y="3199814"/>
            <a:ext cx="3339" cy="43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293CD9-E3E2-4578-84B0-3A6AE6193CBB}"/>
              </a:ext>
            </a:extLst>
          </p:cNvPr>
          <p:cNvSpPr txBox="1"/>
          <p:nvPr/>
        </p:nvSpPr>
        <p:spPr>
          <a:xfrm>
            <a:off x="8269448" y="3209792"/>
            <a:ext cx="94111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{alive=True, health=2}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3D55C0-7433-4E3F-8C85-6581F0B00EF1}"/>
              </a:ext>
            </a:extLst>
          </p:cNvPr>
          <p:cNvSpPr txBox="1"/>
          <p:nvPr/>
        </p:nvSpPr>
        <p:spPr>
          <a:xfrm>
            <a:off x="7058036" y="2382329"/>
            <a:ext cx="268422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7A9DE9-9FEB-45EF-B97E-362358881CEF}"/>
              </a:ext>
            </a:extLst>
          </p:cNvPr>
          <p:cNvSpPr/>
          <p:nvPr/>
        </p:nvSpPr>
        <p:spPr>
          <a:xfrm>
            <a:off x="7269272" y="4535423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8196D1-EC56-4F1A-A253-522AB07233CB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 flipH="1">
            <a:off x="7778066" y="4093196"/>
            <a:ext cx="565620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FCB56C-F234-4232-8B36-1F4967DC083E}"/>
              </a:ext>
            </a:extLst>
          </p:cNvPr>
          <p:cNvSpPr txBox="1"/>
          <p:nvPr/>
        </p:nvSpPr>
        <p:spPr>
          <a:xfrm>
            <a:off x="6922258" y="4079256"/>
            <a:ext cx="95468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{health=1}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912D09-DF47-4D89-9525-5ABE2441BACB}"/>
              </a:ext>
            </a:extLst>
          </p:cNvPr>
          <p:cNvCxnSpPr>
            <a:cxnSpLocks/>
          </p:cNvCxnSpPr>
          <p:nvPr/>
        </p:nvCxnSpPr>
        <p:spPr>
          <a:xfrm>
            <a:off x="4832809" y="1690688"/>
            <a:ext cx="0" cy="479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6525D66-5812-4BA9-B341-C7141024ECAF}"/>
              </a:ext>
            </a:extLst>
          </p:cNvPr>
          <p:cNvSpPr/>
          <p:nvPr/>
        </p:nvSpPr>
        <p:spPr>
          <a:xfrm>
            <a:off x="8569829" y="4522397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58BB5A-D06F-4899-B41E-125D26C6FCB5}"/>
              </a:ext>
            </a:extLst>
          </p:cNvPr>
          <p:cNvCxnSpPr>
            <a:stCxn id="27" idx="4"/>
            <a:endCxn id="35" idx="0"/>
          </p:cNvCxnSpPr>
          <p:nvPr/>
        </p:nvCxnSpPr>
        <p:spPr>
          <a:xfrm>
            <a:off x="8343686" y="4093196"/>
            <a:ext cx="734937" cy="42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B51636-A460-4003-98B4-73B1CC10C1BA}"/>
              </a:ext>
            </a:extLst>
          </p:cNvPr>
          <p:cNvSpPr txBox="1"/>
          <p:nvPr/>
        </p:nvSpPr>
        <p:spPr>
          <a:xfrm>
            <a:off x="8742641" y="4091072"/>
            <a:ext cx="95468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{health=1}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8FFDA9-9FC4-41D5-9747-18448812E5E2}"/>
              </a:ext>
            </a:extLst>
          </p:cNvPr>
          <p:cNvSpPr/>
          <p:nvPr/>
        </p:nvSpPr>
        <p:spPr>
          <a:xfrm>
            <a:off x="5930314" y="274903"/>
            <a:ext cx="5671136" cy="169277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merge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conf_iter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"health"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"health"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"health"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"health"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"health"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"alive"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53453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411B-9880-42FE-B7BB-CD0DB31E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531DBE-6FD6-464B-81E7-E5501B416212}"/>
              </a:ext>
            </a:extLst>
          </p:cNvPr>
          <p:cNvSpPr/>
          <p:nvPr/>
        </p:nvSpPr>
        <p:spPr>
          <a:xfrm>
            <a:off x="1560364" y="2754677"/>
            <a:ext cx="767562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47DC3-6F30-45CA-B21B-2962C4074B45}"/>
              </a:ext>
            </a:extLst>
          </p:cNvPr>
          <p:cNvSpPr/>
          <p:nvPr/>
        </p:nvSpPr>
        <p:spPr>
          <a:xfrm>
            <a:off x="1526993" y="3637029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8EA20E-8563-4A7F-B0C9-C7F12D22E988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1944145" y="3199814"/>
            <a:ext cx="3339" cy="43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76C6D8-6D9F-4991-8FBE-82EDD92ACF43}"/>
              </a:ext>
            </a:extLst>
          </p:cNvPr>
          <p:cNvSpPr txBox="1"/>
          <p:nvPr/>
        </p:nvSpPr>
        <p:spPr>
          <a:xfrm>
            <a:off x="1954913" y="3209792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{alive=True, health=2}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FB727-3375-46A1-B7D2-42A92029B3D3}"/>
              </a:ext>
            </a:extLst>
          </p:cNvPr>
          <p:cNvSpPr txBox="1"/>
          <p:nvPr/>
        </p:nvSpPr>
        <p:spPr>
          <a:xfrm>
            <a:off x="894762" y="2382329"/>
            <a:ext cx="22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1B8535-7648-41F4-8937-0C81663C65C2}"/>
              </a:ext>
            </a:extLst>
          </p:cNvPr>
          <p:cNvSpPr/>
          <p:nvPr/>
        </p:nvSpPr>
        <p:spPr>
          <a:xfrm>
            <a:off x="1526993" y="4535423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0807BB-B910-4391-9AE4-CDD0BB6A57D5}"/>
              </a:ext>
            </a:extLst>
          </p:cNvPr>
          <p:cNvCxnSpPr>
            <a:stCxn id="19" idx="4"/>
            <a:endCxn id="23" idx="0"/>
          </p:cNvCxnSpPr>
          <p:nvPr/>
        </p:nvCxnSpPr>
        <p:spPr>
          <a:xfrm>
            <a:off x="1947484" y="4093196"/>
            <a:ext cx="0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D9A4BA-0B20-4671-B88D-06E4E9BDE6BE}"/>
              </a:ext>
            </a:extLst>
          </p:cNvPr>
          <p:cNvSpPr txBox="1"/>
          <p:nvPr/>
        </p:nvSpPr>
        <p:spPr>
          <a:xfrm>
            <a:off x="1939037" y="408874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{health=1}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361C6F-4AC9-4EAB-92F1-D62B9B3DBAF2}"/>
              </a:ext>
            </a:extLst>
          </p:cNvPr>
          <p:cNvSpPr/>
          <p:nvPr/>
        </p:nvSpPr>
        <p:spPr>
          <a:xfrm>
            <a:off x="7875972" y="2754677"/>
            <a:ext cx="928750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93C1A7-F35B-4DF3-92ED-928F9325FBA5}"/>
              </a:ext>
            </a:extLst>
          </p:cNvPr>
          <p:cNvSpPr/>
          <p:nvPr/>
        </p:nvSpPr>
        <p:spPr>
          <a:xfrm>
            <a:off x="7834892" y="3637029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EF95A7-409C-4697-B3C0-2A3C533B4A60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8340347" y="3199814"/>
            <a:ext cx="3339" cy="43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293CD9-E3E2-4578-84B0-3A6AE6193CBB}"/>
              </a:ext>
            </a:extLst>
          </p:cNvPr>
          <p:cNvSpPr txBox="1"/>
          <p:nvPr/>
        </p:nvSpPr>
        <p:spPr>
          <a:xfrm>
            <a:off x="8269448" y="3209792"/>
            <a:ext cx="94111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{alive=True, health=2}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3D55C0-7433-4E3F-8C85-6581F0B00EF1}"/>
              </a:ext>
            </a:extLst>
          </p:cNvPr>
          <p:cNvSpPr txBox="1"/>
          <p:nvPr/>
        </p:nvSpPr>
        <p:spPr>
          <a:xfrm>
            <a:off x="7058036" y="2382329"/>
            <a:ext cx="2684220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b="1" dirty="0"/>
              <a:t>Object Version Graph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07A9DE9-9FEB-45EF-B97E-362358881CEF}"/>
              </a:ext>
            </a:extLst>
          </p:cNvPr>
          <p:cNvSpPr/>
          <p:nvPr/>
        </p:nvSpPr>
        <p:spPr>
          <a:xfrm>
            <a:off x="7269272" y="4535423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8196D1-EC56-4F1A-A253-522AB07233CB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 flipH="1">
            <a:off x="7778066" y="4093196"/>
            <a:ext cx="565620" cy="44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FCB56C-F234-4232-8B36-1F4967DC083E}"/>
              </a:ext>
            </a:extLst>
          </p:cNvPr>
          <p:cNvSpPr txBox="1"/>
          <p:nvPr/>
        </p:nvSpPr>
        <p:spPr>
          <a:xfrm>
            <a:off x="6922258" y="4079256"/>
            <a:ext cx="95468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{health=1}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912D09-DF47-4D89-9525-5ABE2441BACB}"/>
              </a:ext>
            </a:extLst>
          </p:cNvPr>
          <p:cNvCxnSpPr>
            <a:cxnSpLocks/>
          </p:cNvCxnSpPr>
          <p:nvPr/>
        </p:nvCxnSpPr>
        <p:spPr>
          <a:xfrm>
            <a:off x="4832809" y="1690688"/>
            <a:ext cx="0" cy="4794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6525D66-5812-4BA9-B341-C7141024ECAF}"/>
              </a:ext>
            </a:extLst>
          </p:cNvPr>
          <p:cNvSpPr/>
          <p:nvPr/>
        </p:nvSpPr>
        <p:spPr>
          <a:xfrm>
            <a:off x="8569829" y="4522397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58BB5A-D06F-4899-B41E-125D26C6FCB5}"/>
              </a:ext>
            </a:extLst>
          </p:cNvPr>
          <p:cNvCxnSpPr>
            <a:stCxn id="27" idx="4"/>
            <a:endCxn id="35" idx="0"/>
          </p:cNvCxnSpPr>
          <p:nvPr/>
        </p:nvCxnSpPr>
        <p:spPr>
          <a:xfrm>
            <a:off x="8343686" y="4093196"/>
            <a:ext cx="734937" cy="42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B51636-A460-4003-98B4-73B1CC10C1BA}"/>
              </a:ext>
            </a:extLst>
          </p:cNvPr>
          <p:cNvSpPr txBox="1"/>
          <p:nvPr/>
        </p:nvSpPr>
        <p:spPr>
          <a:xfrm>
            <a:off x="8742641" y="4091072"/>
            <a:ext cx="95468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{health=1}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0D12FC-658A-4793-8559-D47D8927437B}"/>
              </a:ext>
            </a:extLst>
          </p:cNvPr>
          <p:cNvSpPr/>
          <p:nvPr/>
        </p:nvSpPr>
        <p:spPr>
          <a:xfrm>
            <a:off x="7875972" y="5430460"/>
            <a:ext cx="1017587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65371F-F412-47C9-B63F-6CBC5A1E1B85}"/>
              </a:ext>
            </a:extLst>
          </p:cNvPr>
          <p:cNvCxnSpPr>
            <a:stCxn id="31" idx="4"/>
            <a:endCxn id="38" idx="0"/>
          </p:cNvCxnSpPr>
          <p:nvPr/>
        </p:nvCxnSpPr>
        <p:spPr>
          <a:xfrm>
            <a:off x="7778066" y="4991590"/>
            <a:ext cx="606700" cy="43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95E0B6-188F-4C62-B940-5E843939AEEC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8384766" y="4978564"/>
            <a:ext cx="693857" cy="45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7985D6-E266-4D12-8C3B-D7A660164D89}"/>
              </a:ext>
            </a:extLst>
          </p:cNvPr>
          <p:cNvSpPr txBox="1"/>
          <p:nvPr/>
        </p:nvSpPr>
        <p:spPr>
          <a:xfrm>
            <a:off x="5877046" y="5061128"/>
            <a:ext cx="95468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{alive=False, health=0}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FF57AF-DC49-4043-8666-C09D0A90A162}"/>
              </a:ext>
            </a:extLst>
          </p:cNvPr>
          <p:cNvSpPr txBox="1"/>
          <p:nvPr/>
        </p:nvSpPr>
        <p:spPr>
          <a:xfrm>
            <a:off x="8827419" y="5026359"/>
            <a:ext cx="954689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{alive=False, health=0}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DB3FB8-DFB1-4710-9748-9AA697F7FFB3}"/>
              </a:ext>
            </a:extLst>
          </p:cNvPr>
          <p:cNvCxnSpPr>
            <a:cxnSpLocks/>
            <a:endCxn id="38" idx="4"/>
          </p:cNvCxnSpPr>
          <p:nvPr/>
        </p:nvCxnSpPr>
        <p:spPr>
          <a:xfrm flipH="1" flipV="1">
            <a:off x="8384766" y="5886627"/>
            <a:ext cx="281312" cy="4091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AD1F79-3594-4F1F-873F-5DD125A6F402}"/>
              </a:ext>
            </a:extLst>
          </p:cNvPr>
          <p:cNvSpPr txBox="1"/>
          <p:nvPr/>
        </p:nvSpPr>
        <p:spPr>
          <a:xfrm>
            <a:off x="8661133" y="6111070"/>
            <a:ext cx="350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supplied by three-way merge.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CDF90-25CB-40F6-AF56-8BE153AD1431}"/>
              </a:ext>
            </a:extLst>
          </p:cNvPr>
          <p:cNvSpPr txBox="1"/>
          <p:nvPr/>
        </p:nvSpPr>
        <p:spPr>
          <a:xfrm>
            <a:off x="8655609" y="6422472"/>
            <a:ext cx="327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version identifier is created.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7539F0-D51E-4D65-80E4-0A33336DF5EA}"/>
              </a:ext>
            </a:extLst>
          </p:cNvPr>
          <p:cNvSpPr txBox="1"/>
          <p:nvPr/>
        </p:nvSpPr>
        <p:spPr>
          <a:xfrm>
            <a:off x="0" y="6184594"/>
            <a:ext cx="513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Resolution can happen any time the version graph</a:t>
            </a:r>
          </a:p>
          <a:p>
            <a:r>
              <a:rPr lang="en-US" dirty="0"/>
              <a:t>receives data: Commit, Fetch, Responding to a Push.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3F37AF-3D15-474D-B6C0-3A48F380B986}"/>
              </a:ext>
            </a:extLst>
          </p:cNvPr>
          <p:cNvSpPr/>
          <p:nvPr/>
        </p:nvSpPr>
        <p:spPr>
          <a:xfrm>
            <a:off x="5930313" y="274903"/>
            <a:ext cx="5623511" cy="1692771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merge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conf_iter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"health"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"health"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"health"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"health"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"health"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13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"alive"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orig_snap</a:t>
            </a:r>
            <a:endParaRPr lang="en-US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2C8B2-4EB7-41E1-BDCF-A812014055E6}"/>
              </a:ext>
            </a:extLst>
          </p:cNvPr>
          <p:cNvSpPr txBox="1"/>
          <p:nvPr/>
        </p:nvSpPr>
        <p:spPr>
          <a:xfrm>
            <a:off x="5801032" y="1986079"/>
            <a:ext cx="3677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Maintaining Transactional Integrity</a:t>
            </a:r>
          </a:p>
        </p:txBody>
      </p:sp>
    </p:spTree>
    <p:extLst>
      <p:ext uri="{BB962C8B-B14F-4D97-AF65-F5344CB8AC3E}">
        <p14:creationId xmlns:p14="http://schemas.microsoft.com/office/powerpoint/2010/main" val="390807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6058-C806-4EA9-B7B5-2F7831E2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Granularity of Conflict Resolution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BFF75A-D467-4817-8143-B3090A249C0D}"/>
              </a:ext>
            </a:extLst>
          </p:cNvPr>
          <p:cNvSpPr/>
          <p:nvPr/>
        </p:nvSpPr>
        <p:spPr>
          <a:xfrm>
            <a:off x="1455171" y="2713703"/>
            <a:ext cx="2524419" cy="670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State level resolution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2057FC-A9B4-4759-A737-5B0AB48AD8E2}"/>
              </a:ext>
            </a:extLst>
          </p:cNvPr>
          <p:cNvSpPr/>
          <p:nvPr/>
        </p:nvSpPr>
        <p:spPr>
          <a:xfrm>
            <a:off x="1455171" y="3906761"/>
            <a:ext cx="2524419" cy="670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level resolution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1A93CA-F0E4-4D35-B036-DABDB104BA11}"/>
              </a:ext>
            </a:extLst>
          </p:cNvPr>
          <p:cNvSpPr/>
          <p:nvPr/>
        </p:nvSpPr>
        <p:spPr>
          <a:xfrm>
            <a:off x="1375856" y="5099820"/>
            <a:ext cx="2663804" cy="670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level resolution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E170E7-A62D-48FF-8C6C-B5EC79D6ACDD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2717381" y="3383948"/>
            <a:ext cx="0" cy="52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2D331D-F296-43FD-9A92-CEA1DF12111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2707758" y="4577006"/>
            <a:ext cx="9623" cy="52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F0A3F5-E9E6-405B-BD39-D55AE2BA785A}"/>
              </a:ext>
            </a:extLst>
          </p:cNvPr>
          <p:cNvSpPr txBox="1"/>
          <p:nvPr/>
        </p:nvSpPr>
        <p:spPr>
          <a:xfrm>
            <a:off x="4305132" y="2932774"/>
            <a:ext cx="161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Default: O(1)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619EE4-5F92-491A-8466-10C562A52C17}"/>
              </a:ext>
            </a:extLst>
          </p:cNvPr>
          <p:cNvSpPr txBox="1"/>
          <p:nvPr/>
        </p:nvSpPr>
        <p:spPr>
          <a:xfrm>
            <a:off x="4267997" y="4099870"/>
            <a:ext cx="188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Default: O(T)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D25BEA-7B41-4C50-943C-A0AE80E52E56}"/>
              </a:ext>
            </a:extLst>
          </p:cNvPr>
          <p:cNvSpPr txBox="1"/>
          <p:nvPr/>
        </p:nvSpPr>
        <p:spPr>
          <a:xfrm>
            <a:off x="4224174" y="5292928"/>
            <a:ext cx="216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Default: O(T*o)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51927A-DC02-47B6-98FF-13147A25BFFD}"/>
              </a:ext>
            </a:extLst>
          </p:cNvPr>
          <p:cNvCxnSpPr/>
          <p:nvPr/>
        </p:nvCxnSpPr>
        <p:spPr>
          <a:xfrm>
            <a:off x="7433187" y="2458065"/>
            <a:ext cx="0" cy="35002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CF3A2A-2C56-4E94-BD74-6EA255443A86}"/>
              </a:ext>
            </a:extLst>
          </p:cNvPr>
          <p:cNvSpPr txBox="1"/>
          <p:nvPr/>
        </p:nvSpPr>
        <p:spPr>
          <a:xfrm>
            <a:off x="7502014" y="4057217"/>
            <a:ext cx="273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Update Latency</a:t>
            </a:r>
          </a:p>
        </p:txBody>
      </p:sp>
    </p:spTree>
    <p:extLst>
      <p:ext uri="{BB962C8B-B14F-4D97-AF65-F5344CB8AC3E}">
        <p14:creationId xmlns:p14="http://schemas.microsoft.com/office/powerpoint/2010/main" val="272459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710E-940D-40B3-ADC2-1834D3F1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80DA-EB32-4673-BD5A-96EAC452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shared state</a:t>
            </a:r>
          </a:p>
          <a:p>
            <a:r>
              <a:rPr lang="en-US" dirty="0"/>
              <a:t>Highly mutable state</a:t>
            </a:r>
          </a:p>
          <a:p>
            <a:r>
              <a:rPr lang="en-US" dirty="0"/>
              <a:t>Frequent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94131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162A-60F8-45C6-8BA0-3A4D0D9A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 of Conflict Resolution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F19C93-D5AA-4AF3-A37F-B1A4B7E6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587" y="1516775"/>
            <a:ext cx="10198455" cy="2185936"/>
          </a:xfrm>
        </p:spPr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dirty="0" err="1"/>
              <a:t>GoT</a:t>
            </a:r>
            <a:r>
              <a:rPr lang="en-US" dirty="0"/>
              <a:t> Node owns their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Each </a:t>
            </a:r>
            <a:r>
              <a:rPr lang="en-US" dirty="0" err="1"/>
              <a:t>GoT</a:t>
            </a:r>
            <a:r>
              <a:rPr lang="en-US" dirty="0"/>
              <a:t> Node can define their own merge strategies.</a:t>
            </a:r>
          </a:p>
          <a:p>
            <a:pPr lvl="1"/>
            <a:r>
              <a:rPr lang="en-US" dirty="0"/>
              <a:t>Visualizer can unconditionally accept changes from server. (Left)</a:t>
            </a:r>
          </a:p>
          <a:p>
            <a:pPr lvl="1"/>
            <a:r>
              <a:rPr lang="en-US" dirty="0"/>
              <a:t>Visualizer might create “new” values from conflicting results to smooth animations. (Right)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36206-8029-437E-8039-1F5B7F80F0E0}"/>
              </a:ext>
            </a:extLst>
          </p:cNvPr>
          <p:cNvSpPr/>
          <p:nvPr/>
        </p:nvSpPr>
        <p:spPr>
          <a:xfrm>
            <a:off x="968586" y="3894675"/>
            <a:ext cx="3829555" cy="1092607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FF00FF"/>
                </a:solidFill>
                <a:latin typeface="Courier New" panose="02070309020205020404" pitchFamily="49" charset="0"/>
              </a:rPr>
              <a:t>node_state</a:t>
            </a:r>
            <a:r>
              <a:rPr lang="en-US" sz="1300" dirty="0">
                <a:solidFill>
                  <a:srgbClr val="FF00FF"/>
                </a:solidFill>
                <a:latin typeface="Courier New" panose="02070309020205020404" pitchFamily="49" charset="0"/>
              </a:rPr>
              <a:t>_ </a:t>
            </a:r>
            <a:r>
              <a:rPr lang="en-US" sz="13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conflict_resolution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original_snap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their_snap</a:t>
            </a:r>
            <a:endParaRPr lang="en-US" sz="13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1D850E-E069-4451-944E-65580FBE22E7}"/>
              </a:ext>
            </a:extLst>
          </p:cNvPr>
          <p:cNvSpPr/>
          <p:nvPr/>
        </p:nvSpPr>
        <p:spPr>
          <a:xfrm>
            <a:off x="5941306" y="3894675"/>
            <a:ext cx="5225736" cy="289310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conflict_resolution_for_player_object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conflict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original_snap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their_snap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 These will be Player objects only.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orig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yours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theirs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conflict</a:t>
            </a:r>
          </a:p>
          <a:p>
            <a:r>
              <a:rPr lang="en-US" sz="13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any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World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MAX_SPEED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theirs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velocity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):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yours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velocity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self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calculate_smoothen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# Setting a local only field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yours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target_position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theirs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position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yours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target_velocity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theirs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velocity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yours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velocity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theirs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velocity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your_snap</a:t>
            </a:r>
            <a:r>
              <a:rPr lang="en-US" sz="13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resolve_with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yours</a:t>
            </a:r>
            <a:r>
              <a:rPr lang="en-US" sz="13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3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your_snap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56200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3DBE-705A-4331-A7EE-C0CE5A17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Spacetime: A Practical Implementation of </a:t>
            </a:r>
            <a:r>
              <a:rPr lang="en-US" dirty="0" err="1"/>
              <a:t>GoT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05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1E3E-E153-4B43-9011-CACAFB4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1BB8-8422-4E14-8E9A-3B7D5C05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Unbounded growth of versions.</a:t>
            </a:r>
          </a:p>
          <a:p>
            <a:pPr lvl="1"/>
            <a:r>
              <a:rPr lang="en-US" dirty="0"/>
              <a:t>Reference counting Garbage collector.</a:t>
            </a:r>
          </a:p>
          <a:p>
            <a:pPr lvl="1"/>
            <a:r>
              <a:rPr lang="en-US" dirty="0"/>
              <a:t>Versions that are already observed or can be skipped are deleted,</a:t>
            </a:r>
          </a:p>
          <a:p>
            <a:pPr lvl="1"/>
            <a:r>
              <a:rPr lang="en-US" dirty="0"/>
              <a:t>Edges are merged to maintain happened-after relation from Root.</a:t>
            </a:r>
          </a:p>
        </p:txBody>
      </p:sp>
      <p:pic>
        <p:nvPicPr>
          <p:cNvPr id="5" name="Picture 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988F561-A082-4976-8811-228F46D33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09" y="4001294"/>
            <a:ext cx="5934075" cy="191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E8599C-B38E-40AE-9F27-4D098B2A147D}"/>
              </a:ext>
            </a:extLst>
          </p:cNvPr>
          <p:cNvSpPr txBox="1"/>
          <p:nvPr/>
        </p:nvSpPr>
        <p:spPr>
          <a:xfrm>
            <a:off x="838200" y="6253962"/>
            <a:ext cx="536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off: Reference counter needs to track both parent remote nodes and child remote nodes.</a:t>
            </a:r>
          </a:p>
        </p:txBody>
      </p:sp>
    </p:spTree>
    <p:extLst>
      <p:ext uri="{BB962C8B-B14F-4D97-AF65-F5344CB8AC3E}">
        <p14:creationId xmlns:p14="http://schemas.microsoft.com/office/powerpoint/2010/main" val="109125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1E3E-E153-4B43-9011-CACAFB4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1BB8-8422-4E14-8E9A-3B7D5C05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efficiency.</a:t>
            </a:r>
          </a:p>
          <a:p>
            <a:pPr lvl="1"/>
            <a:r>
              <a:rPr lang="en-US" dirty="0"/>
              <a:t>Multiple patches are merged and sent as one patch. (Similar to git squash)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82134A-717A-4FDC-B8F8-6BC372844A70}"/>
              </a:ext>
            </a:extLst>
          </p:cNvPr>
          <p:cNvSpPr/>
          <p:nvPr/>
        </p:nvSpPr>
        <p:spPr>
          <a:xfrm>
            <a:off x="1988757" y="3495119"/>
            <a:ext cx="767562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DA04A-2E2E-4C52-B6BC-ADDC4337439B}"/>
              </a:ext>
            </a:extLst>
          </p:cNvPr>
          <p:cNvSpPr txBox="1"/>
          <p:nvPr/>
        </p:nvSpPr>
        <p:spPr>
          <a:xfrm>
            <a:off x="1363201" y="3533021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31CC7-4198-463D-BD79-FAE9A29FC52B}"/>
              </a:ext>
            </a:extLst>
          </p:cNvPr>
          <p:cNvSpPr/>
          <p:nvPr/>
        </p:nvSpPr>
        <p:spPr>
          <a:xfrm>
            <a:off x="1955386" y="4745124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[a=5,b=3]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E968D8-F683-4303-A236-B66E6933D783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372538" y="3940256"/>
            <a:ext cx="3339" cy="80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A369F8-8A6C-42CE-87A5-E6AC269473FF}"/>
              </a:ext>
            </a:extLst>
          </p:cNvPr>
          <p:cNvSpPr txBox="1"/>
          <p:nvPr/>
        </p:nvSpPr>
        <p:spPr>
          <a:xfrm>
            <a:off x="2449295" y="4119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 = 5, b = 3}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DF552-9D91-41E4-8D17-725C6C3829F7}"/>
              </a:ext>
            </a:extLst>
          </p:cNvPr>
          <p:cNvSpPr txBox="1"/>
          <p:nvPr/>
        </p:nvSpPr>
        <p:spPr>
          <a:xfrm>
            <a:off x="1363201" y="4804097"/>
            <a:ext cx="6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D3499-2397-47E8-B2A3-A998A2520EBA}"/>
              </a:ext>
            </a:extLst>
          </p:cNvPr>
          <p:cNvSpPr txBox="1"/>
          <p:nvPr/>
        </p:nvSpPr>
        <p:spPr>
          <a:xfrm>
            <a:off x="1323155" y="2877673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Version Graph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E0F720-97EA-4F86-BCCE-9A2EEC18E5EB}"/>
              </a:ext>
            </a:extLst>
          </p:cNvPr>
          <p:cNvCxnSpPr/>
          <p:nvPr/>
        </p:nvCxnSpPr>
        <p:spPr>
          <a:xfrm>
            <a:off x="5177320" y="4151956"/>
            <a:ext cx="22893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0CCDDA-E24C-4EDD-AB3C-590937F4F75C}"/>
              </a:ext>
            </a:extLst>
          </p:cNvPr>
          <p:cNvSpPr txBox="1"/>
          <p:nvPr/>
        </p:nvSpPr>
        <p:spPr>
          <a:xfrm>
            <a:off x="4817604" y="3717687"/>
            <a:ext cx="35321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 (Root)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return: [&lt;Root </a:t>
            </a:r>
            <a:r>
              <a:rPr lang="en-US" dirty="0">
                <a:sym typeface="Wingdings" panose="05000000000000000000" pitchFamily="2" charset="2"/>
              </a:rPr>
              <a:t> Ver2, {a=5, b=3}&gt;]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A4D17A-FFE8-4DAB-AB42-14D26D8C72C9}"/>
              </a:ext>
            </a:extLst>
          </p:cNvPr>
          <p:cNvCxnSpPr/>
          <p:nvPr/>
        </p:nvCxnSpPr>
        <p:spPr>
          <a:xfrm flipH="1">
            <a:off x="5177320" y="4410746"/>
            <a:ext cx="22893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B3DC38-0298-4549-9EC2-7B371B8B4736}"/>
              </a:ext>
            </a:extLst>
          </p:cNvPr>
          <p:cNvSpPr txBox="1"/>
          <p:nvPr/>
        </p:nvSpPr>
        <p:spPr>
          <a:xfrm>
            <a:off x="8179392" y="2877673"/>
            <a:ext cx="29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Object Version Graph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7A49DA-C478-436B-B9F2-C0A18AF853E1}"/>
              </a:ext>
            </a:extLst>
          </p:cNvPr>
          <p:cNvSpPr/>
          <p:nvPr/>
        </p:nvSpPr>
        <p:spPr>
          <a:xfrm>
            <a:off x="9204295" y="3495119"/>
            <a:ext cx="767562" cy="445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[]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18C49C-7F17-49B9-AFFB-905BD8145250}"/>
              </a:ext>
            </a:extLst>
          </p:cNvPr>
          <p:cNvSpPr txBox="1"/>
          <p:nvPr/>
        </p:nvSpPr>
        <p:spPr>
          <a:xfrm>
            <a:off x="8578739" y="3533021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45ED73-43B1-4E0A-968D-3654A9A2F741}"/>
              </a:ext>
            </a:extLst>
          </p:cNvPr>
          <p:cNvSpPr/>
          <p:nvPr/>
        </p:nvSpPr>
        <p:spPr>
          <a:xfrm>
            <a:off x="9170924" y="4745124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[a=4,b=3]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97A4A5-546B-469B-9546-36C9E62AE5A5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9588076" y="3940256"/>
            <a:ext cx="3339" cy="80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7BEE8F-97A8-40FE-A369-3F8C99A5DF63}"/>
              </a:ext>
            </a:extLst>
          </p:cNvPr>
          <p:cNvSpPr txBox="1"/>
          <p:nvPr/>
        </p:nvSpPr>
        <p:spPr>
          <a:xfrm>
            <a:off x="9664833" y="411992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 = 4, b = 3}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D6B35-BE54-4C88-8BEE-7E7E63F05259}"/>
              </a:ext>
            </a:extLst>
          </p:cNvPr>
          <p:cNvSpPr txBox="1"/>
          <p:nvPr/>
        </p:nvSpPr>
        <p:spPr>
          <a:xfrm>
            <a:off x="8578739" y="4804097"/>
            <a:ext cx="6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37DE26-BF4D-428C-BA61-511BF7A85424}"/>
              </a:ext>
            </a:extLst>
          </p:cNvPr>
          <p:cNvSpPr/>
          <p:nvPr/>
        </p:nvSpPr>
        <p:spPr>
          <a:xfrm>
            <a:off x="9172143" y="6078770"/>
            <a:ext cx="840981" cy="456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[a=5,b=3]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A37C04-E645-4D54-B56B-FAF498399E7B}"/>
              </a:ext>
            </a:extLst>
          </p:cNvPr>
          <p:cNvSpPr txBox="1"/>
          <p:nvPr/>
        </p:nvSpPr>
        <p:spPr>
          <a:xfrm>
            <a:off x="8579958" y="6137743"/>
            <a:ext cx="6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C5DDFE-2D12-4C7A-83DC-630C0742CC7B}"/>
              </a:ext>
            </a:extLst>
          </p:cNvPr>
          <p:cNvCxnSpPr>
            <a:endCxn id="25" idx="0"/>
          </p:cNvCxnSpPr>
          <p:nvPr/>
        </p:nvCxnSpPr>
        <p:spPr>
          <a:xfrm>
            <a:off x="9592634" y="5204888"/>
            <a:ext cx="0" cy="87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D2F256-1546-485E-BC0E-226BC69FAC9D}"/>
              </a:ext>
            </a:extLst>
          </p:cNvPr>
          <p:cNvSpPr txBox="1"/>
          <p:nvPr/>
        </p:nvSpPr>
        <p:spPr>
          <a:xfrm>
            <a:off x="9689615" y="545716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 = 5}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1CD5E-3F21-488C-92CC-EF9A5281BA3B}"/>
              </a:ext>
            </a:extLst>
          </p:cNvPr>
          <p:cNvSpPr txBox="1"/>
          <p:nvPr/>
        </p:nvSpPr>
        <p:spPr>
          <a:xfrm>
            <a:off x="838200" y="6253962"/>
            <a:ext cx="588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 off: Heavier restrictions on network topology of nodes.</a:t>
            </a:r>
          </a:p>
        </p:txBody>
      </p:sp>
    </p:spTree>
    <p:extLst>
      <p:ext uri="{BB962C8B-B14F-4D97-AF65-F5344CB8AC3E}">
        <p14:creationId xmlns:p14="http://schemas.microsoft.com/office/powerpoint/2010/main" val="4255595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7377-C5B6-4146-8F16-E895B7EE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4E31-4925-4BBE-922E-FF362D38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8953"/>
          </a:xfrm>
        </p:spPr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GoT</a:t>
            </a:r>
            <a:r>
              <a:rPr lang="en-US" dirty="0"/>
              <a:t> nodes may not need all the objects in the repository.</a:t>
            </a:r>
          </a:p>
          <a:p>
            <a:pPr lvl="1"/>
            <a:r>
              <a:rPr lang="en-US" dirty="0"/>
              <a:t>Synchronization over a subset of types rather than all types.</a:t>
            </a:r>
          </a:p>
          <a:p>
            <a:pPr lvl="1"/>
            <a:r>
              <a:rPr lang="en-US" dirty="0"/>
              <a:t>EG: Physics node and Player nodes sync over Player (login details), Ship, Asteroid and visualizer needs to only sync over Ship and Asteroid.</a:t>
            </a:r>
          </a:p>
        </p:txBody>
      </p:sp>
    </p:spTree>
    <p:extLst>
      <p:ext uri="{BB962C8B-B14F-4D97-AF65-F5344CB8AC3E}">
        <p14:creationId xmlns:p14="http://schemas.microsoft.com/office/powerpoint/2010/main" val="751944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26B-519D-4D0A-BE61-55907A3A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E935-C549-443F-9459-C27CBA40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5206" cy="4351338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G1: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Expressive state updates.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Support various needs of application with respect to consistency and isolation.</a:t>
            </a:r>
          </a:p>
          <a:p>
            <a:r>
              <a:rPr lang="en-US" u="sng" dirty="0"/>
              <a:t>G2:</a:t>
            </a:r>
            <a:r>
              <a:rPr lang="en-US" dirty="0"/>
              <a:t> Fast state updates.</a:t>
            </a:r>
          </a:p>
          <a:p>
            <a:pPr lvl="1"/>
            <a:r>
              <a:rPr lang="en-US" dirty="0"/>
              <a:t>Low latency state synchronization, as soon as needed but not sooner.</a:t>
            </a:r>
          </a:p>
          <a:p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G3: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Observable and trackable state updates.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Support reasoning about distributed state updates.</a:t>
            </a:r>
          </a:p>
        </p:txBody>
      </p:sp>
    </p:spTree>
    <p:extLst>
      <p:ext uri="{BB962C8B-B14F-4D97-AF65-F5344CB8AC3E}">
        <p14:creationId xmlns:p14="http://schemas.microsoft.com/office/powerpoint/2010/main" val="4009965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27E7-9D7E-4F27-BAB6-6F84BE24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515B-5B64-42C8-BB20-5523DDE4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80570" cy="4351338"/>
          </a:xfrm>
        </p:spPr>
        <p:txBody>
          <a:bodyPr>
            <a:normAutofit/>
          </a:bodyPr>
          <a:lstStyle/>
          <a:p>
            <a:r>
              <a:rPr lang="en-US" dirty="0"/>
              <a:t>Cost of communication</a:t>
            </a:r>
          </a:p>
          <a:p>
            <a:pPr lvl="1"/>
            <a:r>
              <a:rPr lang="en-US" dirty="0"/>
              <a:t>Serialization, deserialization, making fetch requests, transferring data.</a:t>
            </a:r>
          </a:p>
          <a:p>
            <a:r>
              <a:rPr lang="en-US" dirty="0"/>
              <a:t>Cost of reconciliation.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Optimizing Update latency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Minimize the cost of these steps.</a:t>
            </a:r>
          </a:p>
        </p:txBody>
      </p:sp>
    </p:spTree>
    <p:extLst>
      <p:ext uri="{BB962C8B-B14F-4D97-AF65-F5344CB8AC3E}">
        <p14:creationId xmlns:p14="http://schemas.microsoft.com/office/powerpoint/2010/main" val="2693384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A91ECE4-A935-4CB8-B8A6-ACDFF16F0F2B}"/>
              </a:ext>
            </a:extLst>
          </p:cNvPr>
          <p:cNvSpPr/>
          <p:nvPr/>
        </p:nvSpPr>
        <p:spPr>
          <a:xfrm>
            <a:off x="4126675" y="3106003"/>
            <a:ext cx="439376" cy="5512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C8DE7-96BC-4FE2-82D9-AFF56E2B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9EC395-C6F3-47F8-98E2-E5B9185FA555}"/>
              </a:ext>
            </a:extLst>
          </p:cNvPr>
          <p:cNvCxnSpPr>
            <a:cxnSpLocks/>
          </p:cNvCxnSpPr>
          <p:nvPr/>
        </p:nvCxnSpPr>
        <p:spPr>
          <a:xfrm flipV="1">
            <a:off x="605642" y="1364886"/>
            <a:ext cx="0" cy="5365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511AD-9028-45BA-B824-05F6BDF1D77A}"/>
              </a:ext>
            </a:extLst>
          </p:cNvPr>
          <p:cNvCxnSpPr>
            <a:cxnSpLocks/>
          </p:cNvCxnSpPr>
          <p:nvPr/>
        </p:nvCxnSpPr>
        <p:spPr>
          <a:xfrm>
            <a:off x="314697" y="6537130"/>
            <a:ext cx="10966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4864F27-7C05-4298-B00C-C98849D7D78B}"/>
              </a:ext>
            </a:extLst>
          </p:cNvPr>
          <p:cNvSpPr/>
          <p:nvPr/>
        </p:nvSpPr>
        <p:spPr>
          <a:xfrm>
            <a:off x="1454728" y="4504364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27C971-CBB1-4AC1-A358-A9B9BED34656}"/>
              </a:ext>
            </a:extLst>
          </p:cNvPr>
          <p:cNvSpPr/>
          <p:nvPr/>
        </p:nvSpPr>
        <p:spPr>
          <a:xfrm>
            <a:off x="3358738" y="4504364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C15240-EABE-48DB-A842-9036EA744BE9}"/>
              </a:ext>
            </a:extLst>
          </p:cNvPr>
          <p:cNvSpPr/>
          <p:nvPr/>
        </p:nvSpPr>
        <p:spPr>
          <a:xfrm>
            <a:off x="2388920" y="3261413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6CBC3D-0A63-4A18-A916-A1B93BA04677}"/>
              </a:ext>
            </a:extLst>
          </p:cNvPr>
          <p:cNvSpPr/>
          <p:nvPr/>
        </p:nvSpPr>
        <p:spPr>
          <a:xfrm>
            <a:off x="5781090" y="3261413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F0E26D-BF86-4BD1-9A39-B16C808FE61D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1680350" y="4614209"/>
            <a:ext cx="1678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6CCC30-41F1-4A29-BF4A-98992C0447C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584360" y="4614209"/>
            <a:ext cx="558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1E8064F-4885-4305-B263-62CD1C22FCB3}"/>
              </a:ext>
            </a:extLst>
          </p:cNvPr>
          <p:cNvSpPr/>
          <p:nvPr/>
        </p:nvSpPr>
        <p:spPr>
          <a:xfrm>
            <a:off x="4276283" y="3191149"/>
            <a:ext cx="150823" cy="140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E27DDB-6CFA-497D-ABB1-FAA9DEA6D923}"/>
              </a:ext>
            </a:extLst>
          </p:cNvPr>
          <p:cNvSpPr/>
          <p:nvPr/>
        </p:nvSpPr>
        <p:spPr>
          <a:xfrm>
            <a:off x="4275470" y="3425685"/>
            <a:ext cx="150823" cy="140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C6603A-E6BE-41D3-91E4-84EE3E343685}"/>
              </a:ext>
            </a:extLst>
          </p:cNvPr>
          <p:cNvCxnSpPr>
            <a:stCxn id="12" idx="6"/>
            <a:endCxn id="25" idx="2"/>
          </p:cNvCxnSpPr>
          <p:nvPr/>
        </p:nvCxnSpPr>
        <p:spPr>
          <a:xfrm>
            <a:off x="2614542" y="3371258"/>
            <a:ext cx="1512133" cy="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DBBF19-122B-4517-B39E-D4F9C212CCFD}"/>
              </a:ext>
            </a:extLst>
          </p:cNvPr>
          <p:cNvCxnSpPr>
            <a:stCxn id="25" idx="6"/>
            <a:endCxn id="16" idx="2"/>
          </p:cNvCxnSpPr>
          <p:nvPr/>
        </p:nvCxnSpPr>
        <p:spPr>
          <a:xfrm flipV="1">
            <a:off x="4566051" y="3371258"/>
            <a:ext cx="1215039" cy="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2E3287-DD24-45FE-8931-EE93E76A3531}"/>
              </a:ext>
            </a:extLst>
          </p:cNvPr>
          <p:cNvCxnSpPr>
            <a:stCxn id="10" idx="7"/>
            <a:endCxn id="25" idx="3"/>
          </p:cNvCxnSpPr>
          <p:nvPr/>
        </p:nvCxnSpPr>
        <p:spPr>
          <a:xfrm flipV="1">
            <a:off x="3551318" y="3576521"/>
            <a:ext cx="639702" cy="9600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F6DF47F-1A43-49D9-9758-6EA6D79FEF9C}"/>
              </a:ext>
            </a:extLst>
          </p:cNvPr>
          <p:cNvSpPr txBox="1"/>
          <p:nvPr/>
        </p:nvSpPr>
        <p:spPr>
          <a:xfrm rot="18180040">
            <a:off x="3314805" y="3800026"/>
            <a:ext cx="1130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Change</a:t>
            </a:r>
          </a:p>
          <a:p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DA128E-C0F9-4308-B368-D9D1B6F234B1}"/>
              </a:ext>
            </a:extLst>
          </p:cNvPr>
          <p:cNvSpPr txBox="1"/>
          <p:nvPr/>
        </p:nvSpPr>
        <p:spPr>
          <a:xfrm>
            <a:off x="2033058" y="4339743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obj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D35C70-9BED-4081-A2B2-5C7BEDDE65CA}"/>
              </a:ext>
            </a:extLst>
          </p:cNvPr>
          <p:cNvSpPr txBox="1"/>
          <p:nvPr/>
        </p:nvSpPr>
        <p:spPr>
          <a:xfrm rot="16200000">
            <a:off x="26830" y="16524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D3EB0-EA1C-48F6-8B89-87D9741C9C1C}"/>
              </a:ext>
            </a:extLst>
          </p:cNvPr>
          <p:cNvSpPr txBox="1"/>
          <p:nvPr/>
        </p:nvSpPr>
        <p:spPr>
          <a:xfrm>
            <a:off x="10632021" y="650090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E578EF-B3B5-4B10-884B-C16EB6EE8A03}"/>
              </a:ext>
            </a:extLst>
          </p:cNvPr>
          <p:cNvSpPr txBox="1"/>
          <p:nvPr/>
        </p:nvSpPr>
        <p:spPr>
          <a:xfrm>
            <a:off x="419" y="4465906"/>
            <a:ext cx="584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6833E-B517-4141-9D31-19FAA7954ABE}"/>
              </a:ext>
            </a:extLst>
          </p:cNvPr>
          <p:cNvSpPr txBox="1"/>
          <p:nvPr/>
        </p:nvSpPr>
        <p:spPr>
          <a:xfrm>
            <a:off x="418" y="3251609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B35C1A-EF4E-4CF5-8BD9-A5058F8EDF2B}"/>
              </a:ext>
            </a:extLst>
          </p:cNvPr>
          <p:cNvCxnSpPr>
            <a:cxnSpLocks/>
          </p:cNvCxnSpPr>
          <p:nvPr/>
        </p:nvCxnSpPr>
        <p:spPr>
          <a:xfrm>
            <a:off x="3431392" y="5476563"/>
            <a:ext cx="5808301" cy="3544"/>
          </a:xfrm>
          <a:prstGeom prst="line">
            <a:avLst/>
          </a:prstGeom>
          <a:ln w="38100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93E65B-ABAF-44B2-B580-BD2DD91B639D}"/>
              </a:ext>
            </a:extLst>
          </p:cNvPr>
          <p:cNvSpPr txBox="1"/>
          <p:nvPr/>
        </p:nvSpPr>
        <p:spPr>
          <a:xfrm>
            <a:off x="5742833" y="5434856"/>
            <a:ext cx="1836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-&gt; C: Update Latency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D4C0BB-7CDC-4B81-90F5-B3A91C8113F5}"/>
              </a:ext>
            </a:extLst>
          </p:cNvPr>
          <p:cNvCxnSpPr>
            <a:stCxn id="25" idx="5"/>
          </p:cNvCxnSpPr>
          <p:nvPr/>
        </p:nvCxnSpPr>
        <p:spPr>
          <a:xfrm>
            <a:off x="4501706" y="3576521"/>
            <a:ext cx="782813" cy="1037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1A02DE3-0FDD-44CC-B613-757CD794B30C}"/>
              </a:ext>
            </a:extLst>
          </p:cNvPr>
          <p:cNvSpPr txBox="1"/>
          <p:nvPr/>
        </p:nvSpPr>
        <p:spPr>
          <a:xfrm rot="3135890">
            <a:off x="4670834" y="382216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Ack?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DE7CEA-E72E-4A0B-B7C5-59EE5B342269}"/>
              </a:ext>
            </a:extLst>
          </p:cNvPr>
          <p:cNvCxnSpPr>
            <a:stCxn id="16" idx="6"/>
          </p:cNvCxnSpPr>
          <p:nvPr/>
        </p:nvCxnSpPr>
        <p:spPr>
          <a:xfrm>
            <a:off x="6006712" y="3371258"/>
            <a:ext cx="3161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F4878AC-C0EA-469C-8E5A-B8BA0203384F}"/>
              </a:ext>
            </a:extLst>
          </p:cNvPr>
          <p:cNvSpPr/>
          <p:nvPr/>
        </p:nvSpPr>
        <p:spPr>
          <a:xfrm>
            <a:off x="4670130" y="2227872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816FEC-E0DD-4F1B-9710-D82FA01CB17D}"/>
              </a:ext>
            </a:extLst>
          </p:cNvPr>
          <p:cNvSpPr txBox="1"/>
          <p:nvPr/>
        </p:nvSpPr>
        <p:spPr>
          <a:xfrm>
            <a:off x="2335" y="2194269"/>
            <a:ext cx="626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Reader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D70A59B-F99A-46D5-B965-70ADFC65CFFD}"/>
              </a:ext>
            </a:extLst>
          </p:cNvPr>
          <p:cNvSpPr/>
          <p:nvPr/>
        </p:nvSpPr>
        <p:spPr>
          <a:xfrm>
            <a:off x="6904092" y="2057952"/>
            <a:ext cx="439376" cy="5512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28DD55-955E-4EA9-BBA3-C37C4A0D85FF}"/>
              </a:ext>
            </a:extLst>
          </p:cNvPr>
          <p:cNvSpPr/>
          <p:nvPr/>
        </p:nvSpPr>
        <p:spPr>
          <a:xfrm>
            <a:off x="7053700" y="2143098"/>
            <a:ext cx="150823" cy="140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54181D-DCF5-43E1-8ACF-65409D4A6ACC}"/>
              </a:ext>
            </a:extLst>
          </p:cNvPr>
          <p:cNvSpPr/>
          <p:nvPr/>
        </p:nvSpPr>
        <p:spPr>
          <a:xfrm>
            <a:off x="7052887" y="2377634"/>
            <a:ext cx="150823" cy="140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C15ED4-6A4B-4CCB-878D-5492F4DA4DEB}"/>
              </a:ext>
            </a:extLst>
          </p:cNvPr>
          <p:cNvCxnSpPr>
            <a:stCxn id="51" idx="6"/>
            <a:endCxn id="54" idx="2"/>
          </p:cNvCxnSpPr>
          <p:nvPr/>
        </p:nvCxnSpPr>
        <p:spPr>
          <a:xfrm flipV="1">
            <a:off x="4895752" y="2333575"/>
            <a:ext cx="2008340" cy="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1127991-0741-4305-B73E-F122438D4EF4}"/>
              </a:ext>
            </a:extLst>
          </p:cNvPr>
          <p:cNvSpPr/>
          <p:nvPr/>
        </p:nvSpPr>
        <p:spPr>
          <a:xfrm>
            <a:off x="9117456" y="2230258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9FCEEF2-2717-4165-826A-58A41DCD0A8A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>
            <a:off x="7343468" y="2333575"/>
            <a:ext cx="1773988" cy="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E0E993-7CC6-4B97-BF99-3FA06257DD0F}"/>
              </a:ext>
            </a:extLst>
          </p:cNvPr>
          <p:cNvCxnSpPr>
            <a:cxnSpLocks/>
            <a:endCxn id="54" idx="3"/>
          </p:cNvCxnSpPr>
          <p:nvPr/>
        </p:nvCxnSpPr>
        <p:spPr>
          <a:xfrm flipV="1">
            <a:off x="6463881" y="2528470"/>
            <a:ext cx="504556" cy="8473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43864FA-6118-4EAF-BA95-999EBA0B2507}"/>
              </a:ext>
            </a:extLst>
          </p:cNvPr>
          <p:cNvSpPr txBox="1"/>
          <p:nvPr/>
        </p:nvSpPr>
        <p:spPr>
          <a:xfrm rot="18000286">
            <a:off x="6145817" y="2649311"/>
            <a:ext cx="120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Changes</a:t>
            </a:r>
          </a:p>
          <a:p>
            <a:endParaRPr lang="en-US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6AF303-36B6-48B5-9A60-D9DB666F1229}"/>
              </a:ext>
            </a:extLst>
          </p:cNvPr>
          <p:cNvCxnSpPr>
            <a:cxnSpLocks/>
          </p:cNvCxnSpPr>
          <p:nvPr/>
        </p:nvCxnSpPr>
        <p:spPr>
          <a:xfrm>
            <a:off x="5617107" y="2339532"/>
            <a:ext cx="846774" cy="10420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B0111ED-2D33-4CD1-9B09-86CDFAC3969D}"/>
              </a:ext>
            </a:extLst>
          </p:cNvPr>
          <p:cNvSpPr txBox="1"/>
          <p:nvPr/>
        </p:nvSpPr>
        <p:spPr>
          <a:xfrm rot="3135890">
            <a:off x="5250852" y="2692185"/>
            <a:ext cx="1237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Fetch Changes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4F95A9-B953-486A-806F-05CD7D0BD9EF}"/>
              </a:ext>
            </a:extLst>
          </p:cNvPr>
          <p:cNvSpPr txBox="1"/>
          <p:nvPr/>
        </p:nvSpPr>
        <p:spPr>
          <a:xfrm>
            <a:off x="4673436" y="3114584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Accept Obj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AE776C-85CF-4BF7-86EE-D24B80F608B7}"/>
              </a:ext>
            </a:extLst>
          </p:cNvPr>
          <p:cNvSpPr txBox="1"/>
          <p:nvPr/>
        </p:nvSpPr>
        <p:spPr>
          <a:xfrm>
            <a:off x="7732666" y="2079023"/>
            <a:ext cx="980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Accept Obj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9E9745-83FC-44B0-8878-5349FDD1F82A}"/>
              </a:ext>
            </a:extLst>
          </p:cNvPr>
          <p:cNvCxnSpPr>
            <a:cxnSpLocks/>
          </p:cNvCxnSpPr>
          <p:nvPr/>
        </p:nvCxnSpPr>
        <p:spPr>
          <a:xfrm>
            <a:off x="3432960" y="5129339"/>
            <a:ext cx="2430512" cy="0"/>
          </a:xfrm>
          <a:prstGeom prst="line">
            <a:avLst/>
          </a:prstGeom>
          <a:ln w="38100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DD3973-D097-47EA-BBD5-66C39EE03499}"/>
              </a:ext>
            </a:extLst>
          </p:cNvPr>
          <p:cNvSpPr txBox="1"/>
          <p:nvPr/>
        </p:nvSpPr>
        <p:spPr>
          <a:xfrm>
            <a:off x="3783629" y="5087632"/>
            <a:ext cx="183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-&gt; B: Update Latency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C5E1B-2031-4C57-80C6-404B2955B7C7}"/>
              </a:ext>
            </a:extLst>
          </p:cNvPr>
          <p:cNvSpPr txBox="1"/>
          <p:nvPr/>
        </p:nvSpPr>
        <p:spPr>
          <a:xfrm>
            <a:off x="9393373" y="3186592"/>
            <a:ext cx="250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Spacetime/Redis/MySQL</a:t>
            </a:r>
          </a:p>
        </p:txBody>
      </p:sp>
    </p:spTree>
    <p:extLst>
      <p:ext uri="{BB962C8B-B14F-4D97-AF65-F5344CB8AC3E}">
        <p14:creationId xmlns:p14="http://schemas.microsoft.com/office/powerpoint/2010/main" val="3998049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042D-B783-4550-8591-3DCF5F97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Experiment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FB15-407E-4B5C-8436-E0A0C7B7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Update latency vs Varying percentage of writers and readers.</a:t>
            </a:r>
          </a:p>
          <a:p>
            <a:r>
              <a:rPr lang="en-US" sz="2000" dirty="0"/>
              <a:t>100 clients, 100 objects/records/</a:t>
            </a:r>
            <a:r>
              <a:rPr lang="en-US" sz="2000" dirty="0" err="1"/>
              <a:t>hashsets</a:t>
            </a:r>
            <a:r>
              <a:rPr lang="en-US" sz="20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36E7685-D1C5-450B-8DA8-E497980D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134" y="965595"/>
            <a:ext cx="5501205" cy="47735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97583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56A8-2732-44B8-8790-F5FFC47F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Experiment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69F3-41AA-4845-A69B-5134F639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Update latency vs Varying number of client nodes.</a:t>
            </a:r>
          </a:p>
          <a:p>
            <a:r>
              <a:rPr lang="en-US" sz="2000"/>
              <a:t>50% of clients were writers. 100 objects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869AE75D-4BA0-4CCD-AF24-AA1B4A0D7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063103"/>
            <a:ext cx="5614835" cy="457857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3613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26B-519D-4D0A-BE61-55907A3A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E935-C549-443F-9459-C27CBA40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5206" cy="4351338"/>
          </a:xfrm>
        </p:spPr>
        <p:txBody>
          <a:bodyPr/>
          <a:lstStyle/>
          <a:p>
            <a:r>
              <a:rPr lang="en-US" u="sng" dirty="0"/>
              <a:t>G1:</a:t>
            </a:r>
            <a:r>
              <a:rPr lang="en-US" dirty="0"/>
              <a:t> Expressive state updates.</a:t>
            </a:r>
          </a:p>
          <a:p>
            <a:pPr lvl="1"/>
            <a:r>
              <a:rPr lang="en-US" dirty="0"/>
              <a:t>Support various needs of application with respect to consistency and isolation.</a:t>
            </a:r>
          </a:p>
          <a:p>
            <a:r>
              <a:rPr lang="en-US" u="sng" dirty="0"/>
              <a:t>G2:</a:t>
            </a:r>
            <a:r>
              <a:rPr lang="en-US" dirty="0"/>
              <a:t> Fast state updates.</a:t>
            </a:r>
          </a:p>
          <a:p>
            <a:pPr lvl="1"/>
            <a:r>
              <a:rPr lang="en-US" dirty="0"/>
              <a:t>Low latency state synchronization, as soon as needed but not sooner.</a:t>
            </a:r>
          </a:p>
          <a:p>
            <a:r>
              <a:rPr lang="en-US" u="sng" dirty="0"/>
              <a:t>G3:</a:t>
            </a:r>
            <a:r>
              <a:rPr lang="en-US" dirty="0"/>
              <a:t> Observable and trackable state updates.</a:t>
            </a:r>
          </a:p>
          <a:p>
            <a:pPr lvl="1"/>
            <a:r>
              <a:rPr lang="en-US" dirty="0"/>
              <a:t>Support reasoning about distributed state updates.</a:t>
            </a:r>
          </a:p>
        </p:txBody>
      </p:sp>
    </p:spTree>
    <p:extLst>
      <p:ext uri="{BB962C8B-B14F-4D97-AF65-F5344CB8AC3E}">
        <p14:creationId xmlns:p14="http://schemas.microsoft.com/office/powerpoint/2010/main" val="2940554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5DCE9-3F9E-48CF-8828-15C8FD4E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Suggestions?</a:t>
            </a:r>
            <a:b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at: </a:t>
            </a:r>
            <a:r>
              <a:rPr lang="en-US" sz="1800" kern="1200" dirty="0"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https://github.com/Mondego/spacetime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Arxiv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Paper</a:t>
            </a:r>
            <a:r>
              <a:rPr lang="en-US" sz="1800" dirty="0"/>
              <a:t>: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https://arxiv.org/pdf/1904.06584.pdf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260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048-343A-47D8-BED7-50454F7B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G1: Expressive State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1C65-62DF-43AE-92F2-5DF132F7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Transactional integrity</a:t>
            </a:r>
          </a:p>
          <a:p>
            <a:pPr lvl="1"/>
            <a:r>
              <a:rPr lang="en-US" dirty="0"/>
              <a:t>Some parts of the state may depend on each other</a:t>
            </a:r>
          </a:p>
          <a:p>
            <a:r>
              <a:rPr lang="en-US" dirty="0"/>
              <a:t>Isolation</a:t>
            </a:r>
          </a:p>
          <a:p>
            <a:pPr lvl="1"/>
            <a:r>
              <a:rPr lang="en-US" dirty="0"/>
              <a:t>Nodes may want, or need, to be temporarily isolated from state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1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0CBE-5FB8-4653-8BB2-90B3CDE2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G2: Fast State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8C4D-1A31-44B0-82E9-FE99B453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Optimizing for </a:t>
            </a:r>
            <a:r>
              <a:rPr lang="en-US" sz="2400" u="sng" dirty="0"/>
              <a:t>Consistency</a:t>
            </a:r>
            <a:r>
              <a:rPr lang="en-US" sz="2400" dirty="0"/>
              <a:t> + Optimizing for </a:t>
            </a:r>
            <a:r>
              <a:rPr lang="en-US" sz="2400" u="sng" dirty="0"/>
              <a:t>Latency</a:t>
            </a:r>
            <a:r>
              <a:rPr lang="en-US" sz="2400" dirty="0"/>
              <a:t> + Optimizing for </a:t>
            </a:r>
            <a:r>
              <a:rPr lang="en-US" sz="2400" u="sng" dirty="0"/>
              <a:t>Isolation</a:t>
            </a:r>
          </a:p>
          <a:p>
            <a:pPr marL="0" indent="0">
              <a:buNone/>
            </a:pPr>
            <a:endParaRPr lang="en-US" sz="2400" u="sng" dirty="0"/>
          </a:p>
          <a:p>
            <a:r>
              <a:rPr lang="en-US" dirty="0"/>
              <a:t>Sweet spot</a:t>
            </a:r>
          </a:p>
          <a:p>
            <a:pPr lvl="1"/>
            <a:r>
              <a:rPr lang="en-US" dirty="0"/>
              <a:t>Getting the latest write. </a:t>
            </a:r>
          </a:p>
          <a:p>
            <a:pPr lvl="1"/>
            <a:r>
              <a:rPr lang="en-US" dirty="0"/>
              <a:t>Getting the latest write as fast as possible. </a:t>
            </a:r>
          </a:p>
          <a:p>
            <a:pPr lvl="1"/>
            <a:r>
              <a:rPr lang="en-US" dirty="0"/>
              <a:t>Getting the latest write as fast as possible but only when you need it.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11509" y="225431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663350" y="2254313"/>
            <a:ext cx="1" cy="13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04903" y="2254313"/>
            <a:ext cx="0" cy="17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85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28A6-910C-4811-B6EC-AD49DDD9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A161-4320-4CBF-92E6-DBDA10A7D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834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“The time taken for a write at one node to be available at another node.”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mix of consistency and latency.</a:t>
            </a:r>
          </a:p>
          <a:p>
            <a:pPr marL="0" indent="0">
              <a:buNone/>
            </a:pPr>
            <a:r>
              <a:rPr lang="en-US" dirty="0"/>
              <a:t>	Not just consistency: There is a notion of time.</a:t>
            </a:r>
          </a:p>
          <a:p>
            <a:pPr marL="0" indent="0">
              <a:buNone/>
            </a:pPr>
            <a:r>
              <a:rPr lang="en-US" dirty="0"/>
              <a:t>	Not just latency: There is a notion of what is being read.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Related to Probabilistic Bounded Staleness[2]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Adding isolation:</a:t>
            </a:r>
          </a:p>
          <a:p>
            <a:pPr marL="457200" lvl="1" indent="0">
              <a:buNone/>
            </a:pPr>
            <a:r>
              <a:rPr lang="en-US" dirty="0"/>
              <a:t>Not just getting it: There is a notion of when to get it.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BE90A9-0508-4FC6-8A42-51F4F2933192}"/>
              </a:ext>
            </a:extLst>
          </p:cNvPr>
          <p:cNvSpPr/>
          <p:nvPr/>
        </p:nvSpPr>
        <p:spPr>
          <a:xfrm>
            <a:off x="491614" y="6492875"/>
            <a:ext cx="1143491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222222"/>
                </a:solidFill>
                <a:latin typeface="Arial" panose="020B0604020202020204" pitchFamily="34" charset="0"/>
              </a:rPr>
              <a:t>[2] </a:t>
            </a:r>
            <a:r>
              <a:rPr lang="en-US" sz="1300" dirty="0" err="1">
                <a:solidFill>
                  <a:srgbClr val="222222"/>
                </a:solidFill>
                <a:latin typeface="Arial" panose="020B0604020202020204" pitchFamily="34" charset="0"/>
              </a:rPr>
              <a:t>Bailis</a:t>
            </a:r>
            <a:r>
              <a:rPr lang="en-US" sz="1300" dirty="0">
                <a:solidFill>
                  <a:srgbClr val="222222"/>
                </a:solidFill>
                <a:latin typeface="Arial" panose="020B0604020202020204" pitchFamily="34" charset="0"/>
              </a:rPr>
              <a:t>, Peter, et al. "Probabilistically bounded staleness for practical partial quorums." Proceedings of the VLDB Endowment 5.8 (2012)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1050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8DE7-96BC-4FE2-82D9-AFF56E2B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Components of Update latency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9EC395-C6F3-47F8-98E2-E5B9185FA555}"/>
              </a:ext>
            </a:extLst>
          </p:cNvPr>
          <p:cNvCxnSpPr>
            <a:cxnSpLocks/>
          </p:cNvCxnSpPr>
          <p:nvPr/>
        </p:nvCxnSpPr>
        <p:spPr>
          <a:xfrm flipV="1">
            <a:off x="2365618" y="1364886"/>
            <a:ext cx="0" cy="5365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511AD-9028-45BA-B824-05F6BDF1D77A}"/>
              </a:ext>
            </a:extLst>
          </p:cNvPr>
          <p:cNvCxnSpPr>
            <a:cxnSpLocks/>
          </p:cNvCxnSpPr>
          <p:nvPr/>
        </p:nvCxnSpPr>
        <p:spPr>
          <a:xfrm>
            <a:off x="2074673" y="6537130"/>
            <a:ext cx="73937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DD35C70-9BED-4081-A2B2-5C7BEDDE65CA}"/>
              </a:ext>
            </a:extLst>
          </p:cNvPr>
          <p:cNvSpPr txBox="1"/>
          <p:nvPr/>
        </p:nvSpPr>
        <p:spPr>
          <a:xfrm rot="16200000">
            <a:off x="1786806" y="16524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9D3EB0-EA1C-48F6-8B89-87D9741C9C1C}"/>
              </a:ext>
            </a:extLst>
          </p:cNvPr>
          <p:cNvSpPr txBox="1"/>
          <p:nvPr/>
        </p:nvSpPr>
        <p:spPr>
          <a:xfrm>
            <a:off x="8793611" y="64886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E578EF-B3B5-4B10-884B-C16EB6EE8A03}"/>
              </a:ext>
            </a:extLst>
          </p:cNvPr>
          <p:cNvSpPr txBox="1"/>
          <p:nvPr/>
        </p:nvSpPr>
        <p:spPr>
          <a:xfrm>
            <a:off x="1760395" y="4465906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 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6833E-B517-4141-9D31-19FAA7954ABE}"/>
              </a:ext>
            </a:extLst>
          </p:cNvPr>
          <p:cNvSpPr txBox="1"/>
          <p:nvPr/>
        </p:nvSpPr>
        <p:spPr>
          <a:xfrm>
            <a:off x="1760394" y="3251609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 B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B35C1A-EF4E-4CF5-8BD9-A5058F8EDF2B}"/>
              </a:ext>
            </a:extLst>
          </p:cNvPr>
          <p:cNvCxnSpPr>
            <a:cxnSpLocks/>
          </p:cNvCxnSpPr>
          <p:nvPr/>
        </p:nvCxnSpPr>
        <p:spPr>
          <a:xfrm>
            <a:off x="5191368" y="6194315"/>
            <a:ext cx="2871610" cy="0"/>
          </a:xfrm>
          <a:prstGeom prst="line">
            <a:avLst/>
          </a:prstGeom>
          <a:ln w="38100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7D6AA9-35D2-4651-93CC-C9F872658993}"/>
              </a:ext>
            </a:extLst>
          </p:cNvPr>
          <p:cNvCxnSpPr>
            <a:cxnSpLocks/>
          </p:cNvCxnSpPr>
          <p:nvPr/>
        </p:nvCxnSpPr>
        <p:spPr>
          <a:xfrm>
            <a:off x="5215695" y="5151483"/>
            <a:ext cx="890644" cy="0"/>
          </a:xfrm>
          <a:prstGeom prst="line">
            <a:avLst/>
          </a:prstGeom>
          <a:ln w="38100">
            <a:solidFill>
              <a:srgbClr val="FFC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93E65B-ABAF-44B2-B580-BD2DD91B639D}"/>
              </a:ext>
            </a:extLst>
          </p:cNvPr>
          <p:cNvSpPr txBox="1"/>
          <p:nvPr/>
        </p:nvSpPr>
        <p:spPr>
          <a:xfrm>
            <a:off x="5713334" y="6152608"/>
            <a:ext cx="1836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-&gt; C: Update Latency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2A7D24-3290-42B5-8F82-A257ED6C8C84}"/>
              </a:ext>
            </a:extLst>
          </p:cNvPr>
          <p:cNvSpPr txBox="1"/>
          <p:nvPr/>
        </p:nvSpPr>
        <p:spPr>
          <a:xfrm>
            <a:off x="5020452" y="5133467"/>
            <a:ext cx="1385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A: Write Latency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816FEC-E0DD-4F1B-9710-D82FA01CB17D}"/>
              </a:ext>
            </a:extLst>
          </p:cNvPr>
          <p:cNvSpPr txBox="1"/>
          <p:nvPr/>
        </p:nvSpPr>
        <p:spPr>
          <a:xfrm>
            <a:off x="1762311" y="2194269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 C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8A58B25-417B-4F5C-9024-B31E9F21DB89}"/>
              </a:ext>
            </a:extLst>
          </p:cNvPr>
          <p:cNvCxnSpPr>
            <a:cxnSpLocks/>
          </p:cNvCxnSpPr>
          <p:nvPr/>
        </p:nvCxnSpPr>
        <p:spPr>
          <a:xfrm>
            <a:off x="6694799" y="5351948"/>
            <a:ext cx="1349586" cy="0"/>
          </a:xfrm>
          <a:prstGeom prst="line">
            <a:avLst/>
          </a:prstGeom>
          <a:ln w="38100"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8D66680-F543-49BA-A792-D4AC95965B8D}"/>
              </a:ext>
            </a:extLst>
          </p:cNvPr>
          <p:cNvSpPr txBox="1"/>
          <p:nvPr/>
        </p:nvSpPr>
        <p:spPr>
          <a:xfrm>
            <a:off x="6732900" y="5076762"/>
            <a:ext cx="133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C: Read Latency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79E9745-83FC-44B0-8878-5349FDD1F82A}"/>
              </a:ext>
            </a:extLst>
          </p:cNvPr>
          <p:cNvCxnSpPr>
            <a:cxnSpLocks/>
          </p:cNvCxnSpPr>
          <p:nvPr/>
        </p:nvCxnSpPr>
        <p:spPr>
          <a:xfrm>
            <a:off x="5192936" y="5847091"/>
            <a:ext cx="926666" cy="0"/>
          </a:xfrm>
          <a:prstGeom prst="line">
            <a:avLst/>
          </a:prstGeom>
          <a:ln w="38100">
            <a:solidFill>
              <a:srgbClr val="00B05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DD3973-D097-47EA-BBD5-66C39EE03499}"/>
              </a:ext>
            </a:extLst>
          </p:cNvPr>
          <p:cNvSpPr txBox="1"/>
          <p:nvPr/>
        </p:nvSpPr>
        <p:spPr>
          <a:xfrm>
            <a:off x="4856603" y="5863651"/>
            <a:ext cx="183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 -&gt; B: Update Latency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CC0984B-2A90-4A57-848E-3F121EBE4B91}"/>
              </a:ext>
            </a:extLst>
          </p:cNvPr>
          <p:cNvSpPr/>
          <p:nvPr/>
        </p:nvSpPr>
        <p:spPr>
          <a:xfrm>
            <a:off x="3214704" y="4504364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B797CD-AA1A-4D52-9570-124230AC6C1B}"/>
              </a:ext>
            </a:extLst>
          </p:cNvPr>
          <p:cNvSpPr txBox="1"/>
          <p:nvPr/>
        </p:nvSpPr>
        <p:spPr>
          <a:xfrm>
            <a:off x="2964520" y="4724054"/>
            <a:ext cx="96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A1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2ED13A-EBA5-4EBA-8976-D292DCFC394A}"/>
              </a:ext>
            </a:extLst>
          </p:cNvPr>
          <p:cNvSpPr/>
          <p:nvPr/>
        </p:nvSpPr>
        <p:spPr>
          <a:xfrm>
            <a:off x="5118714" y="4504364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531CB0-2658-47E7-AEB6-0198BDF4C476}"/>
              </a:ext>
            </a:extLst>
          </p:cNvPr>
          <p:cNvSpPr txBox="1"/>
          <p:nvPr/>
        </p:nvSpPr>
        <p:spPr>
          <a:xfrm>
            <a:off x="4868530" y="4724054"/>
            <a:ext cx="96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A2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C2E8794-AC6E-4645-83F8-E562602FC79C}"/>
              </a:ext>
            </a:extLst>
          </p:cNvPr>
          <p:cNvSpPr/>
          <p:nvPr/>
        </p:nvSpPr>
        <p:spPr>
          <a:xfrm>
            <a:off x="4148896" y="3261413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97A49C-8A77-454B-938B-26173468F343}"/>
              </a:ext>
            </a:extLst>
          </p:cNvPr>
          <p:cNvSpPr txBox="1"/>
          <p:nvPr/>
        </p:nvSpPr>
        <p:spPr>
          <a:xfrm>
            <a:off x="3898712" y="3481103"/>
            <a:ext cx="95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B1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5948A61-7143-456E-B1B3-55687764A526}"/>
              </a:ext>
            </a:extLst>
          </p:cNvPr>
          <p:cNvSpPr/>
          <p:nvPr/>
        </p:nvSpPr>
        <p:spPr>
          <a:xfrm>
            <a:off x="5886651" y="3272942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102222-4576-4051-A540-5FF2F30E86F2}"/>
              </a:ext>
            </a:extLst>
          </p:cNvPr>
          <p:cNvSpPr txBox="1"/>
          <p:nvPr/>
        </p:nvSpPr>
        <p:spPr>
          <a:xfrm>
            <a:off x="5567522" y="2920328"/>
            <a:ext cx="95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B2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0D8F1A7-F241-4E67-9DB0-D036D4288E31}"/>
              </a:ext>
            </a:extLst>
          </p:cNvPr>
          <p:cNvCxnSpPr>
            <a:stCxn id="58" idx="6"/>
            <a:endCxn id="60" idx="2"/>
          </p:cNvCxnSpPr>
          <p:nvPr/>
        </p:nvCxnSpPr>
        <p:spPr>
          <a:xfrm>
            <a:off x="3440326" y="4614209"/>
            <a:ext cx="1678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D52958-45D1-41EA-B00A-E0D50AAC225E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5344336" y="4614209"/>
            <a:ext cx="3622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B58C7A0-017F-47BC-A657-66B19BB0EA31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4374518" y="3371258"/>
            <a:ext cx="1512133" cy="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C8226E-EA75-4E29-9988-12336FC60D68}"/>
              </a:ext>
            </a:extLst>
          </p:cNvPr>
          <p:cNvCxnSpPr>
            <a:cxnSpLocks/>
            <a:stCxn id="60" idx="7"/>
            <a:endCxn id="70" idx="4"/>
          </p:cNvCxnSpPr>
          <p:nvPr/>
        </p:nvCxnSpPr>
        <p:spPr>
          <a:xfrm flipV="1">
            <a:off x="5311294" y="3492632"/>
            <a:ext cx="688168" cy="10439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F040857-95DD-47CF-8E4A-EE959EBD843B}"/>
              </a:ext>
            </a:extLst>
          </p:cNvPr>
          <p:cNvSpPr txBox="1"/>
          <p:nvPr/>
        </p:nvSpPr>
        <p:spPr>
          <a:xfrm rot="18180040">
            <a:off x="5188722" y="3800026"/>
            <a:ext cx="90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Package </a:t>
            </a:r>
          </a:p>
          <a:p>
            <a:r>
              <a:rPr lang="en-US" sz="1400" dirty="0"/>
              <a:t>+ Transfer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BD6526-98A9-4997-A8AA-C26746CA37A3}"/>
              </a:ext>
            </a:extLst>
          </p:cNvPr>
          <p:cNvSpPr txBox="1"/>
          <p:nvPr/>
        </p:nvSpPr>
        <p:spPr>
          <a:xfrm>
            <a:off x="3793034" y="4339743"/>
            <a:ext cx="100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 Write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AA3288B-622D-4D12-AFFB-366DBD1C766C}"/>
              </a:ext>
            </a:extLst>
          </p:cNvPr>
          <p:cNvCxnSpPr>
            <a:cxnSpLocks/>
          </p:cNvCxnSpPr>
          <p:nvPr/>
        </p:nvCxnSpPr>
        <p:spPr>
          <a:xfrm>
            <a:off x="5215695" y="5151483"/>
            <a:ext cx="890644" cy="0"/>
          </a:xfrm>
          <a:prstGeom prst="line">
            <a:avLst/>
          </a:prstGeom>
          <a:ln w="38100">
            <a:solidFill>
              <a:srgbClr val="FFC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7129FEC-E24A-475C-A858-6DCE585F7B62}"/>
              </a:ext>
            </a:extLst>
          </p:cNvPr>
          <p:cNvSpPr/>
          <p:nvPr/>
        </p:nvSpPr>
        <p:spPr>
          <a:xfrm>
            <a:off x="5286368" y="2227872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A7E1F6-46BB-4D1E-ADBC-1B3E564F1226}"/>
              </a:ext>
            </a:extLst>
          </p:cNvPr>
          <p:cNvSpPr txBox="1"/>
          <p:nvPr/>
        </p:nvSpPr>
        <p:spPr>
          <a:xfrm>
            <a:off x="4988890" y="1880257"/>
            <a:ext cx="95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C1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AFF23CB-24F8-42AE-A836-6306ED29BBC4}"/>
              </a:ext>
            </a:extLst>
          </p:cNvPr>
          <p:cNvCxnSpPr>
            <a:cxnSpLocks/>
            <a:stCxn id="83" idx="6"/>
          </p:cNvCxnSpPr>
          <p:nvPr/>
        </p:nvCxnSpPr>
        <p:spPr>
          <a:xfrm>
            <a:off x="5511990" y="2337717"/>
            <a:ext cx="244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29E0E4-275E-4AFB-8D0F-662D0EC9A257}"/>
              </a:ext>
            </a:extLst>
          </p:cNvPr>
          <p:cNvSpPr txBox="1"/>
          <p:nvPr/>
        </p:nvSpPr>
        <p:spPr>
          <a:xfrm>
            <a:off x="7609796" y="1882904"/>
            <a:ext cx="95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C2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2C5D151-373A-435F-BF25-434424DC5B57}"/>
              </a:ext>
            </a:extLst>
          </p:cNvPr>
          <p:cNvCxnSpPr>
            <a:cxnSpLocks/>
          </p:cNvCxnSpPr>
          <p:nvPr/>
        </p:nvCxnSpPr>
        <p:spPr>
          <a:xfrm flipV="1">
            <a:off x="7348783" y="2358612"/>
            <a:ext cx="605696" cy="10172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4049C70-D574-4447-BC09-A2FAEE1FB645}"/>
              </a:ext>
            </a:extLst>
          </p:cNvPr>
          <p:cNvSpPr txBox="1"/>
          <p:nvPr/>
        </p:nvSpPr>
        <p:spPr>
          <a:xfrm rot="17863338">
            <a:off x="7170097" y="2649311"/>
            <a:ext cx="902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Package </a:t>
            </a:r>
          </a:p>
          <a:p>
            <a:r>
              <a:rPr lang="en-US" sz="1400" dirty="0"/>
              <a:t>+ Transfer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0DD229-8A4E-4A74-906A-3886E511F64A}"/>
              </a:ext>
            </a:extLst>
          </p:cNvPr>
          <p:cNvCxnSpPr>
            <a:cxnSpLocks/>
          </p:cNvCxnSpPr>
          <p:nvPr/>
        </p:nvCxnSpPr>
        <p:spPr>
          <a:xfrm>
            <a:off x="6541341" y="2339532"/>
            <a:ext cx="846774" cy="10420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EA0456-253E-420A-BAF3-0076D3E95257}"/>
              </a:ext>
            </a:extLst>
          </p:cNvPr>
          <p:cNvSpPr txBox="1"/>
          <p:nvPr/>
        </p:nvSpPr>
        <p:spPr>
          <a:xfrm rot="3135890">
            <a:off x="6788101" y="2692185"/>
            <a:ext cx="58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Fetch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5449A9F-D368-4F3A-94CF-331770D3EB9E}"/>
              </a:ext>
            </a:extLst>
          </p:cNvPr>
          <p:cNvCxnSpPr>
            <a:cxnSpLocks/>
            <a:stCxn id="70" idx="6"/>
          </p:cNvCxnSpPr>
          <p:nvPr/>
        </p:nvCxnSpPr>
        <p:spPr>
          <a:xfrm>
            <a:off x="6112273" y="3382787"/>
            <a:ext cx="2785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B264C24D-C55E-4743-8C12-55BBBECA8C48}"/>
              </a:ext>
            </a:extLst>
          </p:cNvPr>
          <p:cNvSpPr/>
          <p:nvPr/>
        </p:nvSpPr>
        <p:spPr>
          <a:xfrm>
            <a:off x="7931574" y="2242976"/>
            <a:ext cx="225622" cy="21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0AD24B4-CBEB-451A-93F7-78836E7726C4}"/>
              </a:ext>
            </a:extLst>
          </p:cNvPr>
          <p:cNvCxnSpPr>
            <a:stCxn id="92" idx="6"/>
          </p:cNvCxnSpPr>
          <p:nvPr/>
        </p:nvCxnSpPr>
        <p:spPr>
          <a:xfrm>
            <a:off x="8157196" y="2352821"/>
            <a:ext cx="740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57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153F4-333A-4E1C-B658-5702EED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</a:t>
            </a:r>
            <a:r>
              <a:rPr lang="en-US" dirty="0"/>
              <a:t>: Global Object Tracker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693C5-D24B-479A-8A5B-0A44A4251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5308</TotalTime>
  <Words>2831</Words>
  <Application>Microsoft Office PowerPoint</Application>
  <PresentationFormat>Widescreen</PresentationFormat>
  <Paragraphs>604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Office Theme</vt:lpstr>
      <vt:lpstr>The Global Object Tracker (GoT)</vt:lpstr>
      <vt:lpstr>Shared Environment Applications</vt:lpstr>
      <vt:lpstr>Characteristics</vt:lpstr>
      <vt:lpstr>Design Goals</vt:lpstr>
      <vt:lpstr>G1: Expressive State Updates</vt:lpstr>
      <vt:lpstr>G2: Fast State Updates</vt:lpstr>
      <vt:lpstr>Update latency</vt:lpstr>
      <vt:lpstr>Components of Update latency</vt:lpstr>
      <vt:lpstr>GoT: Global Object Tracker</vt:lpstr>
      <vt:lpstr>GoT: Global Object Tracker</vt:lpstr>
      <vt:lpstr>GoT</vt:lpstr>
      <vt:lpstr>Dataframe</vt:lpstr>
      <vt:lpstr>GoT Example: Multi-bot Space Race</vt:lpstr>
      <vt:lpstr>GoT Example: Multi-bot Space Race</vt:lpstr>
      <vt:lpstr>GoT Example: Multi-bot Space Race</vt:lpstr>
      <vt:lpstr>GoT Example: Multi-bot Space Race</vt:lpstr>
      <vt:lpstr>Dataframe operations: Commit</vt:lpstr>
      <vt:lpstr>Dataframe operations: Commit</vt:lpstr>
      <vt:lpstr>Dataframe operations: Push</vt:lpstr>
      <vt:lpstr>Dataframe operations: Push</vt:lpstr>
      <vt:lpstr>Dataframe operations: Checkout</vt:lpstr>
      <vt:lpstr>Dataframe operations: Checkout</vt:lpstr>
      <vt:lpstr>Dataframe operations: Fetch</vt:lpstr>
      <vt:lpstr>Conflict Detection</vt:lpstr>
      <vt:lpstr>Conflict Detection</vt:lpstr>
      <vt:lpstr>Conflict Resolution</vt:lpstr>
      <vt:lpstr>Conflict Resolution</vt:lpstr>
      <vt:lpstr>Conflict Resolution</vt:lpstr>
      <vt:lpstr>Granularity of Conflict Resolution</vt:lpstr>
      <vt:lpstr>Granularity of Conflict Resolution</vt:lpstr>
      <vt:lpstr>Spacetime: A Practical Implementation of GoT</vt:lpstr>
      <vt:lpstr>Implementation Challenges</vt:lpstr>
      <vt:lpstr>Implementation Challenges</vt:lpstr>
      <vt:lpstr>Implementation Challenges</vt:lpstr>
      <vt:lpstr>Design Goals</vt:lpstr>
      <vt:lpstr>Update latency</vt:lpstr>
      <vt:lpstr>Experimental Setup</vt:lpstr>
      <vt:lpstr>Experiment 1</vt:lpstr>
      <vt:lpstr>Experiment 2</vt:lpstr>
      <vt:lpstr>Thank You Suggestions? Code at: https://github.com/Mondego/spacetime Arxiv Paper: https://arxiv.org/pdf/1904.06584.pdf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GoT: Global Object Tracker</dc:title>
  <dc:creator>Rohan Achar</dc:creator>
  <cp:lastModifiedBy>Rohan Achar</cp:lastModifiedBy>
  <cp:revision>66</cp:revision>
  <dcterms:created xsi:type="dcterms:W3CDTF">2019-10-26T02:50:28Z</dcterms:created>
  <dcterms:modified xsi:type="dcterms:W3CDTF">2019-10-30T08:02:17Z</dcterms:modified>
</cp:coreProperties>
</file>