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734" r:id="rId2"/>
  </p:sldMasterIdLst>
  <p:notesMasterIdLst>
    <p:notesMasterId r:id="rId31"/>
  </p:notesMasterIdLst>
  <p:handoutMasterIdLst>
    <p:handoutMasterId r:id="rId32"/>
  </p:handoutMasterIdLst>
  <p:sldIdLst>
    <p:sldId id="293" r:id="rId3"/>
    <p:sldId id="391" r:id="rId4"/>
    <p:sldId id="398" r:id="rId5"/>
    <p:sldId id="396" r:id="rId6"/>
    <p:sldId id="392" r:id="rId7"/>
    <p:sldId id="393" r:id="rId8"/>
    <p:sldId id="394" r:id="rId9"/>
    <p:sldId id="395" r:id="rId10"/>
    <p:sldId id="397" r:id="rId11"/>
    <p:sldId id="399" r:id="rId12"/>
    <p:sldId id="400" r:id="rId13"/>
    <p:sldId id="401" r:id="rId14"/>
    <p:sldId id="404" r:id="rId15"/>
    <p:sldId id="402" r:id="rId16"/>
    <p:sldId id="403" r:id="rId17"/>
    <p:sldId id="405" r:id="rId18"/>
    <p:sldId id="406" r:id="rId19"/>
    <p:sldId id="411" r:id="rId20"/>
    <p:sldId id="412" r:id="rId21"/>
    <p:sldId id="413" r:id="rId22"/>
    <p:sldId id="414" r:id="rId23"/>
    <p:sldId id="415" r:id="rId24"/>
    <p:sldId id="407" r:id="rId25"/>
    <p:sldId id="408" r:id="rId26"/>
    <p:sldId id="409" r:id="rId27"/>
    <p:sldId id="417" r:id="rId28"/>
    <p:sldId id="410" r:id="rId29"/>
    <p:sldId id="390" r:id="rId3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0000FF"/>
    <a:srgbClr val="000099"/>
    <a:srgbClr val="000076"/>
    <a:srgbClr val="FF9966"/>
    <a:srgbClr val="FFCC99"/>
    <a:srgbClr val="0099CC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1" autoAdjust="0"/>
    <p:restoredTop sz="76923" autoAdjust="0"/>
  </p:normalViewPr>
  <p:slideViewPr>
    <p:cSldViewPr snapToGrid="0">
      <p:cViewPr varScale="1">
        <p:scale>
          <a:sx n="78" d="100"/>
          <a:sy n="78" d="100"/>
        </p:scale>
        <p:origin x="91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8004"/>
    </p:cViewPr>
  </p:sorterViewPr>
  <p:notesViewPr>
    <p:cSldViewPr snapToGrid="0">
      <p:cViewPr varScale="1">
        <p:scale>
          <a:sx n="74" d="100"/>
          <a:sy n="74" d="100"/>
        </p:scale>
        <p:origin x="-2333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D956FB6-67E4-4D0F-9BCD-6AF2BDE8C3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538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19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0421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0422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3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DDB35CE-09BB-4FCD-9513-C6B8896CBC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771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Organization Transparency aka distribution or network transparency.  Freedom from operational details of the network.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Naming transparency, names </a:t>
            </a:r>
            <a:r>
              <a:rPr lang="en-US"/>
              <a:t>are unambiguous </a:t>
            </a:r>
            <a:r>
              <a:rPr lang="en-US" dirty="0"/>
              <a:t>without location information.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Fragmentation – vertical or horizontal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Replication Transparency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DB35CE-09BB-4FCD-9513-C6B8896CBCB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038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Transparency</a:t>
            </a:r>
          </a:p>
          <a:p>
            <a:endParaRPr lang="en-US" dirty="0"/>
          </a:p>
          <a:p>
            <a:r>
              <a:rPr lang="en-US" dirty="0"/>
              <a:t>Distributed and replicated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DB35CE-09BB-4FCD-9513-C6B8896CBCB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869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Primary site is like centralized with locking and modifications.</a:t>
            </a:r>
          </a:p>
          <a:p>
            <a:r>
              <a:rPr lang="en-US" dirty="0"/>
              <a:t>Disadvantages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Primary site can suffer from failure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Possible overloading since one site does all locking/unlocking.</a:t>
            </a:r>
          </a:p>
          <a:p>
            <a:r>
              <a:rPr lang="en-US" dirty="0"/>
              <a:t>Primary site can’t release write-lock until all sites have been updated.</a:t>
            </a:r>
          </a:p>
          <a:p>
            <a:endParaRPr lang="en-US" dirty="0"/>
          </a:p>
          <a:p>
            <a:r>
              <a:rPr lang="en-US" dirty="0"/>
              <a:t>Backup</a:t>
            </a:r>
          </a:p>
          <a:p>
            <a:endParaRPr lang="en-US" dirty="0"/>
          </a:p>
          <a:p>
            <a:r>
              <a:rPr lang="en-US" dirty="0"/>
              <a:t>Primary copy is distributed among sites.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DB35CE-09BB-4FCD-9513-C6B8896CBCB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5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DB35CE-09BB-4FCD-9513-C6B8896CBCB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306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738CE6-852F-4FA8-9709-E0BC3757B6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82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76771-1535-4A44-806A-2F50A490CABA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19D4C-7E3A-4883-A51D-D39533B52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24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76771-1535-4A44-806A-2F50A490CABA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19D4C-7E3A-4883-A51D-D39533B52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93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76771-1535-4A44-806A-2F50A490CABA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19D4C-7E3A-4883-A51D-D39533B52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960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76771-1535-4A44-806A-2F50A490CABA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19D4C-7E3A-4883-A51D-D39533B52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4697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76771-1535-4A44-806A-2F50A490CABA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19D4C-7E3A-4883-A51D-D39533B52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346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76771-1535-4A44-806A-2F50A490CABA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19D4C-7E3A-4883-A51D-D39533B52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010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76771-1535-4A44-806A-2F50A490CABA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19D4C-7E3A-4883-A51D-D39533B52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18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76771-1535-4A44-806A-2F50A490CABA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19D4C-7E3A-4883-A51D-D39533B52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7936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76771-1535-4A44-806A-2F50A490CABA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19D4C-7E3A-4883-A51D-D39533B52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466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76771-1535-4A44-806A-2F50A490CABA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19D4C-7E3A-4883-A51D-D39533B52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62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F10A4DAA-1B38-4787-A602-51870A8DE7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451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36C873-1B19-42AD-9CD5-F23EED5BAB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68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DD84D2-C759-4732-9684-AEF5EDDEBB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524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2AE999-36E9-4181-A63A-EC98135AD1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9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74E0D0-F494-4050-8B77-7F6DC476B1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2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537B60-1B37-4DD4-8AC9-DC23AE6948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392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54913" y="6553200"/>
            <a:ext cx="1512887" cy="242888"/>
          </a:xfrm>
        </p:spPr>
        <p:txBody>
          <a:bodyPr/>
          <a:lstStyle>
            <a:lvl1pPr algn="r"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26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76771-1535-4A44-806A-2F50A490CABA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19D4C-7E3A-4883-A51D-D39533B52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34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51825" y="6386513"/>
            <a:ext cx="598488" cy="24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 i="0" baseline="0">
                <a:solidFill>
                  <a:srgbClr val="000076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B236C873-1B19-42AD-9CD5-F23EED5BAB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7"/>
          <p:cNvSpPr>
            <a:spLocks noChangeArrowheads="1"/>
          </p:cNvSpPr>
          <p:nvPr userDrawn="1"/>
        </p:nvSpPr>
        <p:spPr bwMode="auto">
          <a:xfrm>
            <a:off x="-228600" y="6629400"/>
            <a:ext cx="1004888" cy="24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endParaRPr lang="en-US" sz="1400" b="0"/>
          </a:p>
        </p:txBody>
      </p:sp>
      <p:sp>
        <p:nvSpPr>
          <p:cNvPr id="7" name="Rectangle 6"/>
          <p:cNvSpPr txBox="1">
            <a:spLocks noChangeArrowheads="1"/>
          </p:cNvSpPr>
          <p:nvPr userDrawn="1"/>
        </p:nvSpPr>
        <p:spPr bwMode="auto">
          <a:xfrm>
            <a:off x="2463800" y="6362700"/>
            <a:ext cx="3627438" cy="24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b="0" kern="120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b="1" dirty="0">
                <a:solidFill>
                  <a:srgbClr val="000076"/>
                </a:solidFill>
                <a:latin typeface="Arial" pitchFamily="34" charset="0"/>
              </a:rPr>
              <a:t>Architecture of Database Management Systems</a:t>
            </a:r>
          </a:p>
        </p:txBody>
      </p:sp>
      <p:cxnSp>
        <p:nvCxnSpPr>
          <p:cNvPr id="1031" name="Straight Connector 3"/>
          <p:cNvCxnSpPr>
            <a:cxnSpLocks noChangeShapeType="1"/>
          </p:cNvCxnSpPr>
          <p:nvPr userDrawn="1"/>
        </p:nvCxnSpPr>
        <p:spPr bwMode="auto">
          <a:xfrm>
            <a:off x="0" y="6130925"/>
            <a:ext cx="9144000" cy="0"/>
          </a:xfrm>
          <a:prstGeom prst="line">
            <a:avLst/>
          </a:prstGeom>
          <a:noFill/>
          <a:ln w="38100" cmpd="thinThick" algn="ctr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Rectangle 6"/>
          <p:cNvSpPr txBox="1">
            <a:spLocks noChangeArrowheads="1"/>
          </p:cNvSpPr>
          <p:nvPr userDrawn="1"/>
        </p:nvSpPr>
        <p:spPr bwMode="auto">
          <a:xfrm>
            <a:off x="6975475" y="6346825"/>
            <a:ext cx="1154113" cy="24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b="0" kern="120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1200" b="1">
                <a:solidFill>
                  <a:srgbClr val="000076"/>
                </a:solidFill>
                <a:latin typeface="Arial" pitchFamily="34" charset="0"/>
                <a:cs typeface="Arial" pitchFamily="34" charset="0"/>
              </a:rPr>
              <a:t>K Bingham</a:t>
            </a:r>
            <a:endParaRPr lang="en-US" sz="1200" b="1" dirty="0">
              <a:solidFill>
                <a:srgbClr val="000076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33" name="Picture 9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01" y="6183313"/>
            <a:ext cx="1459966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31" r:id="rId2"/>
    <p:sldLayoutId id="2147483733" r:id="rId3"/>
    <p:sldLayoutId id="2147483727" r:id="rId4"/>
    <p:sldLayoutId id="2147483728" r:id="rId5"/>
    <p:sldLayoutId id="2147483729" r:id="rId6"/>
    <p:sldLayoutId id="2147483730" r:id="rId7"/>
    <p:sldLayoutId id="2147483732" r:id="rId8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76771-1535-4A44-806A-2F50A490CABA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19D4C-7E3A-4883-A51D-D39533B52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30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emf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emf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10" Type="http://schemas.openxmlformats.org/officeDocument/2006/relationships/image" Target="../media/image10.png"/><Relationship Id="rId4" Type="http://schemas.openxmlformats.org/officeDocument/2006/relationships/image" Target="../media/image5.emf"/><Relationship Id="rId9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emf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10" Type="http://schemas.openxmlformats.org/officeDocument/2006/relationships/image" Target="../media/image14.png"/><Relationship Id="rId4" Type="http://schemas.openxmlformats.org/officeDocument/2006/relationships/image" Target="../media/image5.emf"/><Relationship Id="rId9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emf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10" Type="http://schemas.openxmlformats.org/officeDocument/2006/relationships/image" Target="../media/image16.png"/><Relationship Id="rId4" Type="http://schemas.openxmlformats.org/officeDocument/2006/relationships/image" Target="../media/image5.emf"/><Relationship Id="rId9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cd/B10501_01/server.920/a96521/ds_concepts.htm" TargetMode="External"/><Relationship Id="rId2" Type="http://schemas.openxmlformats.org/officeDocument/2006/relationships/hyperlink" Target="https://en.wikipedia.org/wiki/Distributed_databas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96275" y="6321425"/>
            <a:ext cx="598488" cy="242888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6CE615E-EFF2-43BA-A46E-FDD975D0E220}" type="slidenum">
              <a:rPr lang="en-US" sz="140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pPr/>
              <a:t>1</a:t>
            </a:fld>
            <a:endParaRPr lang="en-US" sz="140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99" name="Rectangle 1"/>
          <p:cNvSpPr>
            <a:spLocks noChangeArrowheads="1"/>
          </p:cNvSpPr>
          <p:nvPr/>
        </p:nvSpPr>
        <p:spPr bwMode="auto">
          <a:xfrm>
            <a:off x="341313" y="862013"/>
            <a:ext cx="8437562" cy="477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CS5570</a:t>
            </a:r>
            <a:br>
              <a:rPr lang="en-US" sz="28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8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Architecture of Database Management Systems</a:t>
            </a:r>
          </a:p>
          <a:p>
            <a:pPr algn="ctr"/>
            <a:endParaRPr lang="en-US" sz="28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sz="28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28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Distributed Database Management Systems</a:t>
            </a:r>
            <a:endParaRPr lang="en-US" sz="2800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sz="2800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sz="2800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br>
              <a:rPr lang="en-US" sz="28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</a:br>
            <a:r>
              <a:rPr lang="en-US" sz="20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Kendall Bingham</a:t>
            </a:r>
            <a:br>
              <a:rPr lang="en-US" sz="20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</a:br>
            <a:r>
              <a:rPr lang="en-US" sz="20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Computer Science Electrical Engineering</a:t>
            </a:r>
            <a:br>
              <a:rPr lang="en-US" sz="20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</a:br>
            <a:r>
              <a:rPr lang="en-US" sz="20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University of Missouri-Kansas City</a:t>
            </a:r>
            <a:br>
              <a:rPr lang="en-US" sz="20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</a:br>
            <a:r>
              <a:rPr lang="en-US" sz="20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Kansas City, MO, USA.</a:t>
            </a:r>
            <a:endParaRPr 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21663" y="6303963"/>
            <a:ext cx="598487" cy="242887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D833B24-60BC-494A-B93D-C4E365C84DB7}" type="slidenum">
              <a:rPr lang="en-US" sz="140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pPr/>
              <a:t>10</a:t>
            </a:fld>
            <a:endParaRPr lang="en-US" sz="1400" b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88650" y="378143"/>
            <a:ext cx="7300912" cy="636010"/>
          </a:xfrm>
        </p:spPr>
        <p:txBody>
          <a:bodyPr/>
          <a:lstStyle/>
          <a:p>
            <a:r>
              <a:rPr lang="en-US" sz="28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Replication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731521" y="1165396"/>
            <a:ext cx="7714210" cy="3954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6075" indent="-3429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Full – Each node has all the data</a:t>
            </a:r>
          </a:p>
          <a:p>
            <a:pPr marL="803275" lvl="1" indent="-3429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Very high read performance</a:t>
            </a:r>
          </a:p>
          <a:p>
            <a:pPr marL="803275" lvl="1" indent="-3429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Low write performance</a:t>
            </a:r>
          </a:p>
          <a:p>
            <a:pPr marL="346075" indent="-3429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No Replication – Data is only contained at one node</a:t>
            </a:r>
          </a:p>
          <a:p>
            <a:pPr marL="346075" indent="-3429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Partial Replication</a:t>
            </a:r>
          </a:p>
          <a:p>
            <a:pPr marL="3175" algn="just">
              <a:spcBef>
                <a:spcPts val="600"/>
              </a:spcBef>
              <a:defRPr/>
            </a:pPr>
            <a:endParaRPr lang="en-US" dirty="0">
              <a:solidFill>
                <a:srgbClr val="660066"/>
              </a:solidFill>
              <a:latin typeface="Arial" pitchFamily="34" charset="0"/>
              <a:cs typeface="Arial" pitchFamily="34" charset="0"/>
            </a:endParaRPr>
          </a:p>
          <a:p>
            <a:pPr marL="3175" algn="just">
              <a:spcBef>
                <a:spcPts val="600"/>
              </a:spcBef>
              <a:defRPr/>
            </a:pPr>
            <a:endParaRPr lang="en-US" dirty="0">
              <a:solidFill>
                <a:srgbClr val="660066"/>
              </a:solidFill>
              <a:latin typeface="Arial" pitchFamily="34" charset="0"/>
              <a:cs typeface="Arial" pitchFamily="34" charset="0"/>
            </a:endParaRPr>
          </a:p>
          <a:p>
            <a:pPr marL="3175" algn="just">
              <a:spcBef>
                <a:spcPts val="600"/>
              </a:spcBef>
              <a:defRPr/>
            </a:pPr>
            <a:endParaRPr lang="en-US" dirty="0">
              <a:solidFill>
                <a:srgbClr val="660066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631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21663" y="6303963"/>
            <a:ext cx="598487" cy="242887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D833B24-60BC-494A-B93D-C4E365C84DB7}" type="slidenum">
              <a:rPr lang="en-US" sz="140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pPr/>
              <a:t>11</a:t>
            </a:fld>
            <a:endParaRPr lang="en-US" sz="1400" b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88650" y="378143"/>
            <a:ext cx="7300912" cy="636010"/>
          </a:xfrm>
        </p:spPr>
        <p:txBody>
          <a:bodyPr/>
          <a:lstStyle/>
          <a:p>
            <a:r>
              <a:rPr lang="en-US" sz="28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Concerns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731521" y="1165396"/>
            <a:ext cx="771421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6075" indent="-3429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Concurrency – maintain consistency among copies</a:t>
            </a:r>
          </a:p>
          <a:p>
            <a:pPr marL="346075" indent="-3429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Recovery – Ensuring each node has consistent copies with other nodes</a:t>
            </a:r>
          </a:p>
          <a:p>
            <a:pPr marL="346075" indent="-3429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Communication – Failure of one or more message networks</a:t>
            </a:r>
          </a:p>
          <a:p>
            <a:pPr marL="346075" indent="-3429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Distributed Commits</a:t>
            </a:r>
          </a:p>
          <a:p>
            <a:pPr marL="346075" indent="-3429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Distributed Deadlock</a:t>
            </a:r>
          </a:p>
        </p:txBody>
      </p:sp>
    </p:spTree>
    <p:extLst>
      <p:ext uri="{BB962C8B-B14F-4D97-AF65-F5344CB8AC3E}">
        <p14:creationId xmlns:p14="http://schemas.microsoft.com/office/powerpoint/2010/main" val="3707402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21663" y="6303963"/>
            <a:ext cx="598487" cy="242887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D833B24-60BC-494A-B93D-C4E365C84DB7}" type="slidenum">
              <a:rPr lang="en-US" sz="140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pPr/>
              <a:t>12</a:t>
            </a:fld>
            <a:endParaRPr lang="en-US" sz="1400" b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88650" y="378143"/>
            <a:ext cx="7300912" cy="636010"/>
          </a:xfrm>
        </p:spPr>
        <p:txBody>
          <a:bodyPr/>
          <a:lstStyle/>
          <a:p>
            <a:r>
              <a:rPr lang="en-US" sz="28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Concurrency Control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731521" y="1165396"/>
            <a:ext cx="771421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6075" indent="-3429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Distinguished Copy – Copy of data at a particular node is designated as the distinguished copy.  All locks and changes are made to it.</a:t>
            </a:r>
          </a:p>
          <a:p>
            <a:pPr marL="803275" lvl="1" indent="-3429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Primary Site</a:t>
            </a:r>
          </a:p>
          <a:p>
            <a:pPr marL="803275" lvl="1" indent="-3429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Primary Site with backup site</a:t>
            </a:r>
          </a:p>
          <a:p>
            <a:pPr marL="803275" lvl="1" indent="-3429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Primary Copy</a:t>
            </a:r>
          </a:p>
          <a:p>
            <a:pPr marL="803275" lvl="1" indent="-3429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Choosing a new coordinator</a:t>
            </a:r>
          </a:p>
          <a:p>
            <a:pPr marL="1260475" lvl="2" indent="-3429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Backup takes over if there are backups ( chooses new backup</a:t>
            </a:r>
          </a:p>
          <a:p>
            <a:pPr marL="1260475" lvl="2" indent="-3429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Election</a:t>
            </a:r>
          </a:p>
        </p:txBody>
      </p:sp>
    </p:spTree>
    <p:extLst>
      <p:ext uri="{BB962C8B-B14F-4D97-AF65-F5344CB8AC3E}">
        <p14:creationId xmlns:p14="http://schemas.microsoft.com/office/powerpoint/2010/main" val="2872132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21663" y="6303963"/>
            <a:ext cx="598487" cy="242887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D833B24-60BC-494A-B93D-C4E365C84DB7}" type="slidenum">
              <a:rPr lang="en-US" sz="140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pPr/>
              <a:t>13</a:t>
            </a:fld>
            <a:endParaRPr lang="en-US" sz="1400" b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88650" y="378143"/>
            <a:ext cx="7300912" cy="636010"/>
          </a:xfrm>
        </p:spPr>
        <p:txBody>
          <a:bodyPr/>
          <a:lstStyle/>
          <a:p>
            <a:r>
              <a:rPr lang="en-US" sz="28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Voting</a:t>
            </a:r>
            <a:endParaRPr lang="en-US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C5F4E8-D606-4E2E-A308-C4AAAD7753C3}"/>
              </a:ext>
            </a:extLst>
          </p:cNvPr>
          <p:cNvSpPr/>
          <p:nvPr/>
        </p:nvSpPr>
        <p:spPr>
          <a:xfrm>
            <a:off x="731521" y="1165396"/>
            <a:ext cx="7714210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6075" indent="-3429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Lock request sent to all copies.</a:t>
            </a:r>
          </a:p>
          <a:p>
            <a:pPr marL="346075" indent="-3429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If a majority respond YES then proceed</a:t>
            </a:r>
          </a:p>
          <a:p>
            <a:pPr marL="346075" indent="-3429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Increased message traffic</a:t>
            </a:r>
          </a:p>
          <a:p>
            <a:pPr marL="346075" indent="-3429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Much more complex recovery</a:t>
            </a:r>
          </a:p>
        </p:txBody>
      </p:sp>
    </p:spTree>
    <p:extLst>
      <p:ext uri="{BB962C8B-B14F-4D97-AF65-F5344CB8AC3E}">
        <p14:creationId xmlns:p14="http://schemas.microsoft.com/office/powerpoint/2010/main" val="3279040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21663" y="6303963"/>
            <a:ext cx="598487" cy="242887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D833B24-60BC-494A-B93D-C4E365C84DB7}" type="slidenum">
              <a:rPr lang="en-US" sz="140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pPr/>
              <a:t>14</a:t>
            </a:fld>
            <a:endParaRPr lang="en-US" sz="1400" b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88650" y="378143"/>
            <a:ext cx="7300912" cy="636010"/>
          </a:xfrm>
        </p:spPr>
        <p:txBody>
          <a:bodyPr/>
          <a:lstStyle/>
          <a:p>
            <a:r>
              <a:rPr lang="en-US" sz="28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Distributed Recovery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731521" y="1165396"/>
            <a:ext cx="771421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6075" indent="-3429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Messages and recovery</a:t>
            </a:r>
          </a:p>
          <a:p>
            <a:pPr marL="803275" lvl="1" indent="-3429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If A sends a message to B and does not get a response there are 3 possibilities</a:t>
            </a:r>
          </a:p>
          <a:p>
            <a:pPr marL="1260475" lvl="2" indent="-3429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Message lost because of communication failure.  Site B never got the message.</a:t>
            </a:r>
          </a:p>
          <a:p>
            <a:pPr marL="1260475" lvl="2" indent="-3429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B is down</a:t>
            </a:r>
          </a:p>
          <a:p>
            <a:pPr marL="1260475" lvl="2" indent="-3429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B got the message and responded, but response is lost.</a:t>
            </a:r>
          </a:p>
          <a:p>
            <a:pPr marL="346075" indent="-3429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Distributed Commit</a:t>
            </a:r>
          </a:p>
          <a:p>
            <a:pPr marL="803275" lvl="1" indent="-3429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How do they all commit at once?</a:t>
            </a:r>
          </a:p>
        </p:txBody>
      </p:sp>
    </p:spTree>
    <p:extLst>
      <p:ext uri="{BB962C8B-B14F-4D97-AF65-F5344CB8AC3E}">
        <p14:creationId xmlns:p14="http://schemas.microsoft.com/office/powerpoint/2010/main" val="2505102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21663" y="6303963"/>
            <a:ext cx="598487" cy="242887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D833B24-60BC-494A-B93D-C4E365C84DB7}" type="slidenum">
              <a:rPr lang="en-US" sz="140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pPr/>
              <a:t>15</a:t>
            </a:fld>
            <a:endParaRPr lang="en-US" sz="1400" b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88650" y="378143"/>
            <a:ext cx="7300912" cy="636010"/>
          </a:xfrm>
        </p:spPr>
        <p:txBody>
          <a:bodyPr/>
          <a:lstStyle/>
          <a:p>
            <a:r>
              <a:rPr lang="en-US" sz="28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Two Phase Commit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731521" y="1165396"/>
            <a:ext cx="771421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75" algn="just">
              <a:spcBef>
                <a:spcPts val="600"/>
              </a:spcBef>
              <a:defRPr/>
            </a:pPr>
            <a:r>
              <a:rPr lang="en-US" dirty="0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There are two phases to the commit.</a:t>
            </a:r>
          </a:p>
          <a:p>
            <a:pPr marL="346075" indent="-3429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Ready Phase</a:t>
            </a:r>
          </a:p>
          <a:p>
            <a:pPr marL="346075" indent="-3429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Commit Phase</a:t>
            </a:r>
          </a:p>
        </p:txBody>
      </p:sp>
    </p:spTree>
    <p:extLst>
      <p:ext uri="{BB962C8B-B14F-4D97-AF65-F5344CB8AC3E}">
        <p14:creationId xmlns:p14="http://schemas.microsoft.com/office/powerpoint/2010/main" val="2852453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21663" y="6303963"/>
            <a:ext cx="598487" cy="242887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D833B24-60BC-494A-B93D-C4E365C84DB7}" type="slidenum">
              <a:rPr lang="en-US" sz="140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pPr/>
              <a:t>16</a:t>
            </a:fld>
            <a:endParaRPr lang="en-US" sz="1400" b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88650" y="378143"/>
            <a:ext cx="7300912" cy="636010"/>
          </a:xfrm>
        </p:spPr>
        <p:txBody>
          <a:bodyPr/>
          <a:lstStyle/>
          <a:p>
            <a:r>
              <a:rPr lang="en-US" sz="28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Two Phase Commit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31521" y="1165396"/>
                <a:ext cx="7658041" cy="48782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175" algn="just">
                  <a:spcBef>
                    <a:spcPts val="600"/>
                  </a:spcBef>
                  <a:defRPr/>
                </a:pPr>
                <a:r>
                  <a:rPr lang="en-US" sz="2200" dirty="0">
                    <a:solidFill>
                      <a:srgbClr val="660066"/>
                    </a:solidFill>
                    <a:latin typeface="Arial" pitchFamily="34" charset="0"/>
                    <a:cs typeface="Arial" pitchFamily="34" charset="0"/>
                  </a:rPr>
                  <a:t>Ready Phase</a:t>
                </a:r>
              </a:p>
              <a:p>
                <a:pPr marL="346075" indent="-342900" algn="just">
                  <a:spcBef>
                    <a:spcPts val="6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en-US" sz="2200" dirty="0">
                    <a:solidFill>
                      <a:srgbClr val="660066"/>
                    </a:solidFill>
                    <a:latin typeface="Arial" pitchFamily="34" charset="0"/>
                    <a:cs typeface="Arial" pitchFamily="34" charset="0"/>
                  </a:rPr>
                  <a:t>The transaction coordinator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𝑪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𝒐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660066"/>
                    </a:solidFill>
                    <a:latin typeface="Arial" pitchFamily="34" charset="0"/>
                    <a:cs typeface="Arial" pitchFamily="34" charset="0"/>
                  </a:rPr>
                  <a:t>adds the record to &lt;prepare T&gt; to the log, and forces the log onto storage.</a:t>
                </a:r>
              </a:p>
              <a:p>
                <a:pPr marL="346075" indent="-342900" algn="just">
                  <a:spcBef>
                    <a:spcPts val="6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en-US" sz="2200" dirty="0">
                    <a:solidFill>
                      <a:srgbClr val="660066"/>
                    </a:solidFill>
                    <a:latin typeface="Arial" pitchFamily="34" charset="0"/>
                    <a:cs typeface="Arial" pitchFamily="34" charset="0"/>
                  </a:rPr>
                  <a:t>Sends &lt;prepare T&gt; message to Nodes that executed part of T</a:t>
                </a:r>
              </a:p>
              <a:p>
                <a:pPr marL="346075" indent="-342900" algn="just">
                  <a:spcBef>
                    <a:spcPts val="6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en-US" sz="2200" dirty="0">
                    <a:solidFill>
                      <a:srgbClr val="660066"/>
                    </a:solidFill>
                    <a:latin typeface="Arial" pitchFamily="34" charset="0"/>
                    <a:cs typeface="Arial" pitchFamily="34" charset="0"/>
                  </a:rPr>
                  <a:t>Nodes receive Prepare determines if they can commit. </a:t>
                </a:r>
              </a:p>
              <a:p>
                <a:pPr marL="803275" lvl="1" indent="-342900" algn="just">
                  <a:spcBef>
                    <a:spcPts val="6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en-US" sz="2200" dirty="0">
                    <a:solidFill>
                      <a:srgbClr val="660066"/>
                    </a:solidFill>
                    <a:latin typeface="Arial" pitchFamily="34" charset="0"/>
                    <a:cs typeface="Arial" pitchFamily="34" charset="0"/>
                  </a:rPr>
                  <a:t>ABORT : Adds &lt;no T&gt; to log.  Responds with Abort</a:t>
                </a:r>
              </a:p>
              <a:p>
                <a:pPr marL="803275" lvl="1" indent="-342900" algn="just">
                  <a:spcBef>
                    <a:spcPts val="6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en-US" sz="2200" dirty="0">
                    <a:solidFill>
                      <a:srgbClr val="660066"/>
                    </a:solidFill>
                    <a:latin typeface="Arial" pitchFamily="34" charset="0"/>
                    <a:cs typeface="Arial" pitchFamily="34" charset="0"/>
                  </a:rPr>
                  <a:t>READY : Adds &lt;ready T&gt; to log and forces all log records of T to stable storage.   Replies with &lt;ready T&gt; to coordinator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1" y="1165396"/>
                <a:ext cx="7658041" cy="4878259"/>
              </a:xfrm>
              <a:prstGeom prst="rect">
                <a:avLst/>
              </a:prstGeom>
              <a:blipFill>
                <a:blip r:embed="rId2"/>
                <a:stretch>
                  <a:fillRect l="-955" t="-750" r="-1035" b="-1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0918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21663" y="6303963"/>
            <a:ext cx="598487" cy="242887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D833B24-60BC-494A-B93D-C4E365C84DB7}" type="slidenum">
              <a:rPr lang="en-US" sz="140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pPr/>
              <a:t>17</a:t>
            </a:fld>
            <a:endParaRPr lang="en-US" sz="1400" b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88650" y="378143"/>
            <a:ext cx="7300912" cy="636010"/>
          </a:xfrm>
        </p:spPr>
        <p:txBody>
          <a:bodyPr/>
          <a:lstStyle/>
          <a:p>
            <a:r>
              <a:rPr lang="en-US" sz="28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Two Phase Commit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31521" y="1165396"/>
                <a:ext cx="7658041" cy="37856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175" algn="just">
                  <a:spcBef>
                    <a:spcPts val="600"/>
                  </a:spcBef>
                  <a:defRPr/>
                </a:pPr>
                <a:r>
                  <a:rPr lang="en-US" sz="2200" dirty="0">
                    <a:solidFill>
                      <a:srgbClr val="660066"/>
                    </a:solidFill>
                    <a:latin typeface="Arial" pitchFamily="34" charset="0"/>
                    <a:cs typeface="Arial" pitchFamily="34" charset="0"/>
                  </a:rPr>
                  <a:t>Commit Phase</a:t>
                </a:r>
              </a:p>
              <a:p>
                <a:pPr marL="346075" indent="-342900" algn="just">
                  <a:spcBef>
                    <a:spcPts val="600"/>
                  </a:spcBef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𝑪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660066"/>
                    </a:solidFill>
                    <a:latin typeface="Arial" pitchFamily="34" charset="0"/>
                    <a:cs typeface="Arial" pitchFamily="34" charset="0"/>
                  </a:rPr>
                  <a:t> must receives responses from all participating nodes.</a:t>
                </a:r>
              </a:p>
              <a:p>
                <a:pPr marL="346075" indent="-342900" algn="just">
                  <a:spcBef>
                    <a:spcPts val="6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en-US" sz="2200" dirty="0">
                    <a:solidFill>
                      <a:srgbClr val="660066"/>
                    </a:solidFill>
                    <a:latin typeface="Arial" pitchFamily="34" charset="0"/>
                    <a:cs typeface="Arial" pitchFamily="34" charset="0"/>
                  </a:rPr>
                  <a:t>If timeout expires then send abort to all concerned nodes</a:t>
                </a:r>
              </a:p>
              <a:p>
                <a:pPr marL="346075" indent="-342900" algn="just">
                  <a:spcBef>
                    <a:spcPts val="6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en-US" sz="2200" dirty="0">
                    <a:solidFill>
                      <a:srgbClr val="660066"/>
                    </a:solidFill>
                    <a:latin typeface="Arial" pitchFamily="34" charset="0"/>
                    <a:cs typeface="Arial" pitchFamily="34" charset="0"/>
                  </a:rPr>
                  <a:t>If all responses are &lt;ready T&gt; then record &lt;commit T&gt; to log and force to stable storage.  Inform all sites of &lt;commit T&gt;</a:t>
                </a:r>
              </a:p>
              <a:p>
                <a:pPr marL="346075" indent="-342900" algn="just">
                  <a:spcBef>
                    <a:spcPts val="6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en-US" sz="2200" dirty="0">
                    <a:solidFill>
                      <a:srgbClr val="660066"/>
                    </a:solidFill>
                    <a:latin typeface="Arial" pitchFamily="34" charset="0"/>
                    <a:cs typeface="Arial" pitchFamily="34" charset="0"/>
                  </a:rPr>
                  <a:t>If any nodes respond with &lt;abort T&gt; then record &lt;abort T&gt; to log and inform all nodes of &lt;abort T&gt;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1" y="1165396"/>
                <a:ext cx="7658041" cy="3785652"/>
              </a:xfrm>
              <a:prstGeom prst="rect">
                <a:avLst/>
              </a:prstGeom>
              <a:blipFill>
                <a:blip r:embed="rId2"/>
                <a:stretch>
                  <a:fillRect l="-955" t="-966" r="-1035" b="-2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7332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21663" y="6303963"/>
            <a:ext cx="598487" cy="242887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D833B24-60BC-494A-B93D-C4E365C84DB7}" type="slidenum">
              <a:rPr lang="en-US" sz="140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pPr/>
              <a:t>18</a:t>
            </a:fld>
            <a:endParaRPr lang="en-US" sz="1400" b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88650" y="378143"/>
            <a:ext cx="7300912" cy="636010"/>
          </a:xfrm>
        </p:spPr>
        <p:txBody>
          <a:bodyPr/>
          <a:lstStyle/>
          <a:p>
            <a:r>
              <a:rPr lang="en-US" sz="28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Two Phase Commit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31521" y="1165396"/>
                <a:ext cx="7658041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175" algn="just">
                  <a:spcBef>
                    <a:spcPts val="6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 dirty="0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𝑻</m:t>
                      </m:r>
                      <m:r>
                        <a:rPr lang="en-US" sz="2200" b="1" i="1" dirty="0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={</m:t>
                      </m:r>
                      <m:sSub>
                        <m:sSubPr>
                          <m:ctrlPr>
                            <a:rPr lang="en-US" sz="2200" b="1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200" b="1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𝒕</m:t>
                          </m:r>
                        </m:e>
                        <m:sub>
                          <m:r>
                            <a:rPr lang="en-US" sz="2200" b="1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𝟏</m:t>
                          </m:r>
                        </m:sub>
                      </m:sSub>
                      <m:r>
                        <a:rPr lang="en-US" sz="2200" b="1" i="1" dirty="0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, </m:t>
                      </m:r>
                      <m:sSub>
                        <m:sSubPr>
                          <m:ctrlPr>
                            <a:rPr lang="en-US" sz="2200" b="1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200" b="1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𝒕</m:t>
                          </m:r>
                        </m:e>
                        <m:sub>
                          <m:r>
                            <a:rPr lang="en-US" sz="2200" b="1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𝟐</m:t>
                          </m:r>
                        </m:sub>
                      </m:sSub>
                      <m:r>
                        <a:rPr lang="en-US" sz="2200" b="1" i="1" dirty="0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, </m:t>
                      </m:r>
                      <m:sSub>
                        <m:sSubPr>
                          <m:ctrlPr>
                            <a:rPr lang="en-US" sz="2200" b="1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200" b="1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𝒕</m:t>
                          </m:r>
                        </m:e>
                        <m:sub>
                          <m:r>
                            <a:rPr lang="en-US" sz="2200" b="1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𝟑</m:t>
                          </m:r>
                        </m:sub>
                      </m:sSub>
                      <m:r>
                        <a:rPr lang="en-US" sz="2200" b="1" i="1" dirty="0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}</m:t>
                      </m:r>
                    </m:oMath>
                  </m:oMathPara>
                </a14:m>
                <a:endParaRPr lang="en-US" sz="2200" dirty="0">
                  <a:solidFill>
                    <a:srgbClr val="660066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1" y="1165396"/>
                <a:ext cx="7658041" cy="430887"/>
              </a:xfrm>
              <a:prstGeom prst="rect">
                <a:avLst/>
              </a:prstGeom>
              <a:blipFill>
                <a:blip r:embed="rId2"/>
                <a:stretch>
                  <a:fillRect b="-197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CB36B506-8C8A-4720-90A9-752FC78A5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683" y="1969879"/>
            <a:ext cx="1008142" cy="11976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D484D5D-9F2B-420B-B26F-48049472C4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384" y="1969879"/>
            <a:ext cx="1008141" cy="11976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9D22C8-9E08-47FE-9751-A81BBF3C31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0683" y="4019904"/>
            <a:ext cx="1008142" cy="11976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F261CB-C5E8-42DC-A7EF-BC64150563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6384" y="4019905"/>
            <a:ext cx="1008141" cy="119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022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21663" y="6303963"/>
            <a:ext cx="598487" cy="242887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D833B24-60BC-494A-B93D-C4E365C84DB7}" type="slidenum">
              <a:rPr lang="en-US" sz="140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pPr/>
              <a:t>19</a:t>
            </a:fld>
            <a:endParaRPr lang="en-US" sz="1400" b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88650" y="378143"/>
            <a:ext cx="7300912" cy="636010"/>
          </a:xfrm>
        </p:spPr>
        <p:txBody>
          <a:bodyPr/>
          <a:lstStyle/>
          <a:p>
            <a:r>
              <a:rPr lang="en-US" sz="28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Two Phase Commit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31521" y="1165396"/>
                <a:ext cx="7658041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175" algn="just">
                  <a:spcBef>
                    <a:spcPts val="6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 dirty="0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𝑻</m:t>
                      </m:r>
                      <m:r>
                        <a:rPr lang="en-US" sz="2200" b="1" i="1" dirty="0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={</m:t>
                      </m:r>
                      <m:sSub>
                        <m:sSubPr>
                          <m:ctrlPr>
                            <a:rPr lang="en-US" sz="2200" b="1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200" b="1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𝒕</m:t>
                          </m:r>
                        </m:e>
                        <m:sub>
                          <m:r>
                            <a:rPr lang="en-US" sz="2200" b="1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𝟏</m:t>
                          </m:r>
                        </m:sub>
                      </m:sSub>
                      <m:r>
                        <a:rPr lang="en-US" sz="2200" b="1" i="1" dirty="0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, </m:t>
                      </m:r>
                      <m:sSub>
                        <m:sSubPr>
                          <m:ctrlPr>
                            <a:rPr lang="en-US" sz="2200" b="1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200" b="1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𝒕</m:t>
                          </m:r>
                        </m:e>
                        <m:sub>
                          <m:r>
                            <a:rPr lang="en-US" sz="2200" b="1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𝟐</m:t>
                          </m:r>
                        </m:sub>
                      </m:sSub>
                      <m:r>
                        <a:rPr lang="en-US" sz="2200" b="1" i="1" dirty="0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, </m:t>
                      </m:r>
                      <m:sSub>
                        <m:sSubPr>
                          <m:ctrlPr>
                            <a:rPr lang="en-US" sz="2200" b="1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200" b="1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𝒕</m:t>
                          </m:r>
                        </m:e>
                        <m:sub>
                          <m:r>
                            <a:rPr lang="en-US" sz="2200" b="1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𝟑</m:t>
                          </m:r>
                        </m:sub>
                      </m:sSub>
                      <m:r>
                        <a:rPr lang="en-US" sz="2200" b="1" i="1" dirty="0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}</m:t>
                      </m:r>
                    </m:oMath>
                  </m:oMathPara>
                </a14:m>
                <a:endParaRPr lang="en-US" sz="2200" dirty="0">
                  <a:solidFill>
                    <a:srgbClr val="660066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1" y="1165396"/>
                <a:ext cx="7658041" cy="430887"/>
              </a:xfrm>
              <a:prstGeom prst="rect">
                <a:avLst/>
              </a:prstGeom>
              <a:blipFill>
                <a:blip r:embed="rId2"/>
                <a:stretch>
                  <a:fillRect b="-197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CB36B506-8C8A-4720-90A9-752FC78A5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683" y="1969879"/>
            <a:ext cx="1008142" cy="11976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D484D5D-9F2B-420B-B26F-48049472C4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384" y="1969879"/>
            <a:ext cx="1008141" cy="11976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9D22C8-9E08-47FE-9751-A81BBF3C31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0683" y="4019904"/>
            <a:ext cx="1008142" cy="11976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F261CB-C5E8-42DC-A7EF-BC64150563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6384" y="4019905"/>
            <a:ext cx="1008141" cy="11976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526C89-103F-415D-A150-BD26F4B6A7E8}"/>
              </a:ext>
            </a:extLst>
          </p:cNvPr>
          <p:cNvSpPr txBox="1"/>
          <p:nvPr/>
        </p:nvSpPr>
        <p:spPr>
          <a:xfrm>
            <a:off x="560439" y="2079523"/>
            <a:ext cx="389850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B903FDB-AD6E-41A5-833B-F4C4A36A52A2}"/>
              </a:ext>
            </a:extLst>
          </p:cNvPr>
          <p:cNvSpPr/>
          <p:nvPr/>
        </p:nvSpPr>
        <p:spPr bwMode="auto">
          <a:xfrm>
            <a:off x="982307" y="2202651"/>
            <a:ext cx="1551311" cy="225691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" name="Straight Arrow Connector 9" descr="t2">
            <a:extLst>
              <a:ext uri="{FF2B5EF4-FFF2-40B4-BE49-F238E27FC236}">
                <a16:creationId xmlns:a16="http://schemas.microsoft.com/office/drawing/2014/main" id="{3527A330-7E3E-402E-8933-EDB25A7C4874}"/>
              </a:ext>
            </a:extLst>
          </p:cNvPr>
          <p:cNvCxnSpPr/>
          <p:nvPr/>
        </p:nvCxnSpPr>
        <p:spPr bwMode="auto">
          <a:xfrm>
            <a:off x="4100052" y="2310355"/>
            <a:ext cx="222700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9E86A2D-F77C-4247-BCBA-62ECB3497836}"/>
                  </a:ext>
                </a:extLst>
              </p:cNvPr>
              <p:cNvSpPr/>
              <p:nvPr/>
            </p:nvSpPr>
            <p:spPr>
              <a:xfrm>
                <a:off x="4739106" y="2447830"/>
                <a:ext cx="693174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175" algn="just">
                  <a:spcBef>
                    <a:spcPts val="6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200" b="1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𝒕</m:t>
                          </m:r>
                        </m:e>
                        <m:sub>
                          <m:r>
                            <a:rPr lang="en-US" sz="2200" b="1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200" dirty="0">
                  <a:solidFill>
                    <a:srgbClr val="660066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9E86A2D-F77C-4247-BCBA-62ECB34978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9106" y="2447830"/>
                <a:ext cx="693174" cy="430887"/>
              </a:xfrm>
              <a:prstGeom prst="rect">
                <a:avLst/>
              </a:prstGeom>
              <a:blipFill>
                <a:blip r:embed="rId7"/>
                <a:stretch>
                  <a:fillRect b="-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 descr="t2">
            <a:extLst>
              <a:ext uri="{FF2B5EF4-FFF2-40B4-BE49-F238E27FC236}">
                <a16:creationId xmlns:a16="http://schemas.microsoft.com/office/drawing/2014/main" id="{01BA0058-6CA3-4BED-B307-F355FEC45FC9}"/>
              </a:ext>
            </a:extLst>
          </p:cNvPr>
          <p:cNvCxnSpPr>
            <a:cxnSpLocks/>
          </p:cNvCxnSpPr>
          <p:nvPr/>
        </p:nvCxnSpPr>
        <p:spPr bwMode="auto">
          <a:xfrm>
            <a:off x="3428634" y="3186014"/>
            <a:ext cx="0" cy="81539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B4ECB82-016B-4144-A419-7366551E5C68}"/>
                  </a:ext>
                </a:extLst>
              </p:cNvPr>
              <p:cNvSpPr/>
              <p:nvPr/>
            </p:nvSpPr>
            <p:spPr>
              <a:xfrm>
                <a:off x="3374754" y="3186014"/>
                <a:ext cx="693174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175" algn="just">
                  <a:spcBef>
                    <a:spcPts val="6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200" b="1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𝒕</m:t>
                          </m:r>
                        </m:e>
                        <m:sub>
                          <m:r>
                            <a:rPr lang="en-US" sz="2200" b="1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200" dirty="0">
                  <a:solidFill>
                    <a:srgbClr val="660066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B4ECB82-016B-4144-A419-7366551E5C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754" y="3186014"/>
                <a:ext cx="693174" cy="430887"/>
              </a:xfrm>
              <a:prstGeom prst="rect">
                <a:avLst/>
              </a:prstGeom>
              <a:blipFill>
                <a:blip r:embed="rId8"/>
                <a:stretch>
                  <a:fillRect b="-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6795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21663" y="6303963"/>
            <a:ext cx="598487" cy="242887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D833B24-60BC-494A-B93D-C4E365C84DB7}" type="slidenum">
              <a:rPr lang="en-US" sz="140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pPr/>
              <a:t>2</a:t>
            </a:fld>
            <a:endParaRPr lang="en-US" sz="1400" b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88650" y="378143"/>
            <a:ext cx="7300912" cy="636010"/>
          </a:xfrm>
        </p:spPr>
        <p:txBody>
          <a:bodyPr/>
          <a:lstStyle/>
          <a:p>
            <a:r>
              <a:rPr lang="en-US" sz="28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Distributed Database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731521" y="1165396"/>
            <a:ext cx="77142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75" algn="just">
              <a:spcBef>
                <a:spcPts val="600"/>
              </a:spcBef>
              <a:defRPr/>
            </a:pPr>
            <a:r>
              <a:rPr lang="en-US" dirty="0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Definition: Multiple interrelated databases distributed over a network.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795747B-901B-4519-8F10-9A5E9B8185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760" y="3010853"/>
            <a:ext cx="7300912" cy="636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2800" b="1" kern="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Distributed Processing</a:t>
            </a:r>
            <a:endParaRPr lang="en-US" sz="2800" b="0" kern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B3C352-DF4B-4DDA-8D51-3DC869B68765}"/>
              </a:ext>
            </a:extLst>
          </p:cNvPr>
          <p:cNvSpPr/>
          <p:nvPr/>
        </p:nvSpPr>
        <p:spPr>
          <a:xfrm>
            <a:off x="849631" y="3798106"/>
            <a:ext cx="77142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75" algn="just">
              <a:spcBef>
                <a:spcPts val="600"/>
              </a:spcBef>
              <a:defRPr/>
            </a:pPr>
            <a:r>
              <a:rPr lang="en-US" dirty="0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Definition: Operations distributed over multiple computing systems</a:t>
            </a:r>
          </a:p>
        </p:txBody>
      </p:sp>
    </p:spTree>
    <p:extLst>
      <p:ext uri="{BB962C8B-B14F-4D97-AF65-F5344CB8AC3E}">
        <p14:creationId xmlns:p14="http://schemas.microsoft.com/office/powerpoint/2010/main" val="21475775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21663" y="6303963"/>
            <a:ext cx="598487" cy="242887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D833B24-60BC-494A-B93D-C4E365C84DB7}" type="slidenum">
              <a:rPr lang="en-US" sz="140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pPr/>
              <a:t>20</a:t>
            </a:fld>
            <a:endParaRPr lang="en-US" sz="1400" b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88650" y="126383"/>
            <a:ext cx="7300912" cy="636010"/>
          </a:xfrm>
        </p:spPr>
        <p:txBody>
          <a:bodyPr/>
          <a:lstStyle/>
          <a:p>
            <a:r>
              <a:rPr lang="en-US" sz="28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Two Phase Commit</a:t>
            </a:r>
            <a:br>
              <a:rPr lang="en-US" sz="28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8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Ready Phase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238907" y="1051634"/>
                <a:ext cx="2504293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175" algn="just">
                  <a:spcBef>
                    <a:spcPts val="6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 dirty="0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𝑻</m:t>
                      </m:r>
                      <m:r>
                        <a:rPr lang="en-US" sz="2200" b="1" i="1" dirty="0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={</m:t>
                      </m:r>
                      <m:sSub>
                        <m:sSubPr>
                          <m:ctrlPr>
                            <a:rPr lang="en-US" sz="2200" b="1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200" b="1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𝒕</m:t>
                          </m:r>
                        </m:e>
                        <m:sub>
                          <m:r>
                            <a:rPr lang="en-US" sz="2200" b="1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𝟏</m:t>
                          </m:r>
                        </m:sub>
                      </m:sSub>
                      <m:r>
                        <a:rPr lang="en-US" sz="2200" b="1" i="1" dirty="0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, </m:t>
                      </m:r>
                      <m:sSub>
                        <m:sSubPr>
                          <m:ctrlPr>
                            <a:rPr lang="en-US" sz="2200" b="1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200" b="1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𝒕</m:t>
                          </m:r>
                        </m:e>
                        <m:sub>
                          <m:r>
                            <a:rPr lang="en-US" sz="2200" b="1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𝟐</m:t>
                          </m:r>
                        </m:sub>
                      </m:sSub>
                      <m:r>
                        <a:rPr lang="en-US" sz="2200" b="1" i="1" dirty="0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, </m:t>
                      </m:r>
                      <m:sSub>
                        <m:sSubPr>
                          <m:ctrlPr>
                            <a:rPr lang="en-US" sz="2200" b="1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200" b="1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𝒕</m:t>
                          </m:r>
                        </m:e>
                        <m:sub>
                          <m:r>
                            <a:rPr lang="en-US" sz="2200" b="1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𝟑</m:t>
                          </m:r>
                        </m:sub>
                      </m:sSub>
                      <m:r>
                        <a:rPr lang="en-US" sz="2200" b="1" i="1" dirty="0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}</m:t>
                      </m:r>
                    </m:oMath>
                  </m:oMathPara>
                </a14:m>
                <a:endParaRPr lang="en-US" sz="2200" dirty="0">
                  <a:solidFill>
                    <a:srgbClr val="660066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907" y="1051634"/>
                <a:ext cx="2504293" cy="430887"/>
              </a:xfrm>
              <a:prstGeom prst="rect">
                <a:avLst/>
              </a:prstGeom>
              <a:blipFill>
                <a:blip r:embed="rId2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CB36B506-8C8A-4720-90A9-752FC78A5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683" y="1969879"/>
            <a:ext cx="1008142" cy="11976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D484D5D-9F2B-420B-B26F-48049472C4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384" y="1969879"/>
            <a:ext cx="1008141" cy="11976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9D22C8-9E08-47FE-9751-A81BBF3C31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0683" y="4019904"/>
            <a:ext cx="1008142" cy="11976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F261CB-C5E8-42DC-A7EF-BC64150563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6384" y="4019905"/>
            <a:ext cx="1008141" cy="11976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526C89-103F-415D-A150-BD26F4B6A7E8}"/>
              </a:ext>
            </a:extLst>
          </p:cNvPr>
          <p:cNvSpPr txBox="1"/>
          <p:nvPr/>
        </p:nvSpPr>
        <p:spPr>
          <a:xfrm>
            <a:off x="560439" y="2079523"/>
            <a:ext cx="389850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B903FDB-AD6E-41A5-833B-F4C4A36A52A2}"/>
              </a:ext>
            </a:extLst>
          </p:cNvPr>
          <p:cNvSpPr/>
          <p:nvPr/>
        </p:nvSpPr>
        <p:spPr bwMode="auto">
          <a:xfrm>
            <a:off x="982307" y="2202651"/>
            <a:ext cx="1551311" cy="225691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" name="Straight Arrow Connector 9" descr="t2">
            <a:extLst>
              <a:ext uri="{FF2B5EF4-FFF2-40B4-BE49-F238E27FC236}">
                <a16:creationId xmlns:a16="http://schemas.microsoft.com/office/drawing/2014/main" id="{3527A330-7E3E-402E-8933-EDB25A7C4874}"/>
              </a:ext>
            </a:extLst>
          </p:cNvPr>
          <p:cNvCxnSpPr/>
          <p:nvPr/>
        </p:nvCxnSpPr>
        <p:spPr bwMode="auto">
          <a:xfrm>
            <a:off x="4100052" y="2310355"/>
            <a:ext cx="2227006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9E86A2D-F77C-4247-BCBA-62ECB3497836}"/>
                  </a:ext>
                </a:extLst>
              </p:cNvPr>
              <p:cNvSpPr/>
              <p:nvPr/>
            </p:nvSpPr>
            <p:spPr>
              <a:xfrm>
                <a:off x="4739106" y="2447830"/>
                <a:ext cx="693174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175" algn="just">
                  <a:spcBef>
                    <a:spcPts val="6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200" b="1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𝒕</m:t>
                          </m:r>
                        </m:e>
                        <m:sub>
                          <m:r>
                            <a:rPr lang="en-US" sz="2200" b="1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200" dirty="0">
                  <a:solidFill>
                    <a:srgbClr val="660066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9E86A2D-F77C-4247-BCBA-62ECB34978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9106" y="2447830"/>
                <a:ext cx="693174" cy="430887"/>
              </a:xfrm>
              <a:prstGeom prst="rect">
                <a:avLst/>
              </a:prstGeom>
              <a:blipFill>
                <a:blip r:embed="rId7"/>
                <a:stretch>
                  <a:fillRect b="-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 descr="t2">
            <a:extLst>
              <a:ext uri="{FF2B5EF4-FFF2-40B4-BE49-F238E27FC236}">
                <a16:creationId xmlns:a16="http://schemas.microsoft.com/office/drawing/2014/main" id="{01BA0058-6CA3-4BED-B307-F355FEC45FC9}"/>
              </a:ext>
            </a:extLst>
          </p:cNvPr>
          <p:cNvCxnSpPr>
            <a:cxnSpLocks/>
          </p:cNvCxnSpPr>
          <p:nvPr/>
        </p:nvCxnSpPr>
        <p:spPr bwMode="auto">
          <a:xfrm>
            <a:off x="3428634" y="3186014"/>
            <a:ext cx="0" cy="81539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B4ECB82-016B-4144-A419-7366551E5C68}"/>
                  </a:ext>
                </a:extLst>
              </p:cNvPr>
              <p:cNvSpPr/>
              <p:nvPr/>
            </p:nvSpPr>
            <p:spPr>
              <a:xfrm>
                <a:off x="3374754" y="3186014"/>
                <a:ext cx="693174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175" algn="just">
                  <a:spcBef>
                    <a:spcPts val="6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200" b="1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𝒕</m:t>
                          </m:r>
                        </m:e>
                        <m:sub>
                          <m:r>
                            <a:rPr lang="en-US" sz="2200" b="1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200" dirty="0">
                  <a:solidFill>
                    <a:srgbClr val="660066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B4ECB82-016B-4144-A419-7366551E5C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754" y="3186014"/>
                <a:ext cx="693174" cy="430887"/>
              </a:xfrm>
              <a:prstGeom prst="rect">
                <a:avLst/>
              </a:prstGeom>
              <a:blipFill>
                <a:blip r:embed="rId8"/>
                <a:stretch>
                  <a:fillRect b="-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CCCA7650-BA96-4C5E-8A42-D8F602ECE817}"/>
              </a:ext>
            </a:extLst>
          </p:cNvPr>
          <p:cNvCxnSpPr>
            <a:stCxn id="2" idx="0"/>
            <a:endCxn id="4" idx="0"/>
          </p:cNvCxnSpPr>
          <p:nvPr/>
        </p:nvCxnSpPr>
        <p:spPr bwMode="auto">
          <a:xfrm rot="5400000" flipH="1" flipV="1">
            <a:off x="5167604" y="177029"/>
            <a:ext cx="12700" cy="3585701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539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5BC0C50-5CAE-4BE7-A41B-A2BAB8C52E9C}"/>
                  </a:ext>
                </a:extLst>
              </p:cNvPr>
              <p:cNvSpPr/>
              <p:nvPr/>
            </p:nvSpPr>
            <p:spPr>
              <a:xfrm>
                <a:off x="4215890" y="1267077"/>
                <a:ext cx="2605040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175" algn="just">
                  <a:spcBef>
                    <a:spcPts val="6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 dirty="0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&lt;</m:t>
                      </m:r>
                      <m:r>
                        <a:rPr lang="en-US" sz="2200" b="1" i="1" dirty="0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𝒑𝒓𝒆𝒑𝒂𝒓𝒆</m:t>
                      </m:r>
                      <m:r>
                        <a:rPr lang="en-US" sz="2200" b="1" i="1" dirty="0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  <m:r>
                        <a:rPr lang="en-US" sz="2200" b="1" i="1" dirty="0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𝑻</m:t>
                      </m:r>
                      <m:r>
                        <a:rPr lang="en-US" sz="2200" b="1" i="1" dirty="0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&gt;</m:t>
                      </m:r>
                    </m:oMath>
                  </m:oMathPara>
                </a14:m>
                <a:endParaRPr lang="en-US" sz="2200" dirty="0">
                  <a:solidFill>
                    <a:srgbClr val="660066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5BC0C50-5CAE-4BE7-A41B-A2BAB8C52E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5890" y="1267077"/>
                <a:ext cx="2605040" cy="430887"/>
              </a:xfrm>
              <a:prstGeom prst="rect">
                <a:avLst/>
              </a:prstGeom>
              <a:blipFill>
                <a:blip r:embed="rId9"/>
                <a:stretch>
                  <a:fillRect b="-1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DD70DA7B-CC0D-4F18-87B6-C3C0C0DD89C2}"/>
              </a:ext>
            </a:extLst>
          </p:cNvPr>
          <p:cNvCxnSpPr>
            <a:stCxn id="2" idx="1"/>
            <a:endCxn id="5" idx="1"/>
          </p:cNvCxnSpPr>
          <p:nvPr/>
        </p:nvCxnSpPr>
        <p:spPr bwMode="auto">
          <a:xfrm rot="10800000" flipV="1">
            <a:off x="2870683" y="2568699"/>
            <a:ext cx="12700" cy="2050025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539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C46BAE4-E2C1-473A-969A-99F8403D39EC}"/>
                  </a:ext>
                </a:extLst>
              </p:cNvPr>
              <p:cNvSpPr/>
              <p:nvPr/>
            </p:nvSpPr>
            <p:spPr>
              <a:xfrm>
                <a:off x="2021189" y="2568699"/>
                <a:ext cx="523220" cy="2050024"/>
              </a:xfrm>
              <a:prstGeom prst="rect">
                <a:avLst/>
              </a:prstGeom>
            </p:spPr>
            <p:txBody>
              <a:bodyPr vert="vert270" wrap="square">
                <a:spAutoFit/>
              </a:bodyPr>
              <a:lstStyle/>
              <a:p>
                <a:pPr marL="3175" algn="just">
                  <a:spcBef>
                    <a:spcPts val="6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 dirty="0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&lt;</m:t>
                      </m:r>
                      <m:r>
                        <a:rPr lang="en-US" sz="2200" b="1" i="1" dirty="0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𝒑𝒓𝒆𝒑𝒂𝒓𝒆</m:t>
                      </m:r>
                      <m:r>
                        <a:rPr lang="en-US" sz="2200" b="1" i="1" dirty="0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  <m:r>
                        <a:rPr lang="en-US" sz="2200" b="1" i="1" dirty="0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𝑻</m:t>
                      </m:r>
                      <m:r>
                        <a:rPr lang="en-US" sz="2200" b="1" i="1" dirty="0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&gt;</m:t>
                      </m:r>
                    </m:oMath>
                  </m:oMathPara>
                </a14:m>
                <a:endParaRPr lang="en-US" sz="2200" dirty="0">
                  <a:solidFill>
                    <a:srgbClr val="660066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C46BAE4-E2C1-473A-969A-99F8403D39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1189" y="2568699"/>
                <a:ext cx="523220" cy="205002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0974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21663" y="6303963"/>
            <a:ext cx="598487" cy="242887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D833B24-60BC-494A-B93D-C4E365C84DB7}" type="slidenum">
              <a:rPr lang="en-US" sz="140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pPr/>
              <a:t>21</a:t>
            </a:fld>
            <a:endParaRPr lang="en-US" sz="1400" b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88650" y="126383"/>
            <a:ext cx="7300912" cy="636010"/>
          </a:xfrm>
        </p:spPr>
        <p:txBody>
          <a:bodyPr/>
          <a:lstStyle/>
          <a:p>
            <a:r>
              <a:rPr lang="en-US" sz="28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Two Phase Commit</a:t>
            </a:r>
            <a:br>
              <a:rPr lang="en-US" sz="28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8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Ready Phase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238907" y="1051634"/>
                <a:ext cx="2504293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175" algn="just">
                  <a:spcBef>
                    <a:spcPts val="6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 dirty="0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𝑻</m:t>
                      </m:r>
                      <m:r>
                        <a:rPr lang="en-US" sz="2200" b="1" i="1" dirty="0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={</m:t>
                      </m:r>
                      <m:sSub>
                        <m:sSubPr>
                          <m:ctrlPr>
                            <a:rPr lang="en-US" sz="2200" b="1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200" b="1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𝒕</m:t>
                          </m:r>
                        </m:e>
                        <m:sub>
                          <m:r>
                            <a:rPr lang="en-US" sz="2200" b="1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𝟏</m:t>
                          </m:r>
                        </m:sub>
                      </m:sSub>
                      <m:r>
                        <a:rPr lang="en-US" sz="2200" b="1" i="1" dirty="0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, </m:t>
                      </m:r>
                      <m:sSub>
                        <m:sSubPr>
                          <m:ctrlPr>
                            <a:rPr lang="en-US" sz="2200" b="1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200" b="1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𝒕</m:t>
                          </m:r>
                        </m:e>
                        <m:sub>
                          <m:r>
                            <a:rPr lang="en-US" sz="2200" b="1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𝟐</m:t>
                          </m:r>
                        </m:sub>
                      </m:sSub>
                      <m:r>
                        <a:rPr lang="en-US" sz="2200" b="1" i="1" dirty="0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, </m:t>
                      </m:r>
                      <m:sSub>
                        <m:sSubPr>
                          <m:ctrlPr>
                            <a:rPr lang="en-US" sz="2200" b="1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200" b="1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𝒕</m:t>
                          </m:r>
                        </m:e>
                        <m:sub>
                          <m:r>
                            <a:rPr lang="en-US" sz="2200" b="1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𝟑</m:t>
                          </m:r>
                        </m:sub>
                      </m:sSub>
                      <m:r>
                        <a:rPr lang="en-US" sz="2200" b="1" i="1" dirty="0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}</m:t>
                      </m:r>
                    </m:oMath>
                  </m:oMathPara>
                </a14:m>
                <a:endParaRPr lang="en-US" sz="2200" dirty="0">
                  <a:solidFill>
                    <a:srgbClr val="660066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907" y="1051634"/>
                <a:ext cx="2504293" cy="430887"/>
              </a:xfrm>
              <a:prstGeom prst="rect">
                <a:avLst/>
              </a:prstGeom>
              <a:blipFill>
                <a:blip r:embed="rId2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CB36B506-8C8A-4720-90A9-752FC78A5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683" y="1969879"/>
            <a:ext cx="1008142" cy="11976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D484D5D-9F2B-420B-B26F-48049472C4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384" y="1969879"/>
            <a:ext cx="1008141" cy="11976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9D22C8-9E08-47FE-9751-A81BBF3C31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0683" y="4019904"/>
            <a:ext cx="1008142" cy="11976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F261CB-C5E8-42DC-A7EF-BC64150563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6384" y="4019905"/>
            <a:ext cx="1008141" cy="11976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526C89-103F-415D-A150-BD26F4B6A7E8}"/>
              </a:ext>
            </a:extLst>
          </p:cNvPr>
          <p:cNvSpPr txBox="1"/>
          <p:nvPr/>
        </p:nvSpPr>
        <p:spPr>
          <a:xfrm>
            <a:off x="560439" y="2079523"/>
            <a:ext cx="389850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B903FDB-AD6E-41A5-833B-F4C4A36A52A2}"/>
              </a:ext>
            </a:extLst>
          </p:cNvPr>
          <p:cNvSpPr/>
          <p:nvPr/>
        </p:nvSpPr>
        <p:spPr bwMode="auto">
          <a:xfrm>
            <a:off x="982307" y="2202651"/>
            <a:ext cx="1551311" cy="225691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" name="Straight Arrow Connector 9" descr="t2">
            <a:extLst>
              <a:ext uri="{FF2B5EF4-FFF2-40B4-BE49-F238E27FC236}">
                <a16:creationId xmlns:a16="http://schemas.microsoft.com/office/drawing/2014/main" id="{3527A330-7E3E-402E-8933-EDB25A7C4874}"/>
              </a:ext>
            </a:extLst>
          </p:cNvPr>
          <p:cNvCxnSpPr/>
          <p:nvPr/>
        </p:nvCxnSpPr>
        <p:spPr bwMode="auto">
          <a:xfrm>
            <a:off x="4100052" y="2310355"/>
            <a:ext cx="2227006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9E86A2D-F77C-4247-BCBA-62ECB3497836}"/>
                  </a:ext>
                </a:extLst>
              </p:cNvPr>
              <p:cNvSpPr/>
              <p:nvPr/>
            </p:nvSpPr>
            <p:spPr>
              <a:xfrm>
                <a:off x="4739106" y="2447830"/>
                <a:ext cx="693174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175" algn="just">
                  <a:spcBef>
                    <a:spcPts val="6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200" b="1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𝒕</m:t>
                          </m:r>
                        </m:e>
                        <m:sub>
                          <m:r>
                            <a:rPr lang="en-US" sz="2200" b="1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200" dirty="0">
                  <a:solidFill>
                    <a:srgbClr val="660066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9E86A2D-F77C-4247-BCBA-62ECB34978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9106" y="2447830"/>
                <a:ext cx="693174" cy="430887"/>
              </a:xfrm>
              <a:prstGeom prst="rect">
                <a:avLst/>
              </a:prstGeom>
              <a:blipFill>
                <a:blip r:embed="rId7"/>
                <a:stretch>
                  <a:fillRect b="-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 descr="t2">
            <a:extLst>
              <a:ext uri="{FF2B5EF4-FFF2-40B4-BE49-F238E27FC236}">
                <a16:creationId xmlns:a16="http://schemas.microsoft.com/office/drawing/2014/main" id="{01BA0058-6CA3-4BED-B307-F355FEC45FC9}"/>
              </a:ext>
            </a:extLst>
          </p:cNvPr>
          <p:cNvCxnSpPr>
            <a:cxnSpLocks/>
          </p:cNvCxnSpPr>
          <p:nvPr/>
        </p:nvCxnSpPr>
        <p:spPr bwMode="auto">
          <a:xfrm>
            <a:off x="3428634" y="3186014"/>
            <a:ext cx="0" cy="81539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B4ECB82-016B-4144-A419-7366551E5C68}"/>
                  </a:ext>
                </a:extLst>
              </p:cNvPr>
              <p:cNvSpPr/>
              <p:nvPr/>
            </p:nvSpPr>
            <p:spPr>
              <a:xfrm>
                <a:off x="3374754" y="3186014"/>
                <a:ext cx="693174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175" algn="just">
                  <a:spcBef>
                    <a:spcPts val="6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200" b="1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𝒕</m:t>
                          </m:r>
                        </m:e>
                        <m:sub>
                          <m:r>
                            <a:rPr lang="en-US" sz="2200" b="1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200" dirty="0">
                  <a:solidFill>
                    <a:srgbClr val="660066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B4ECB82-016B-4144-A419-7366551E5C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754" y="3186014"/>
                <a:ext cx="693174" cy="430887"/>
              </a:xfrm>
              <a:prstGeom prst="rect">
                <a:avLst/>
              </a:prstGeom>
              <a:blipFill>
                <a:blip r:embed="rId8"/>
                <a:stretch>
                  <a:fillRect b="-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3B6CC52B-95D3-4D2D-B72F-E09870A36300}"/>
              </a:ext>
            </a:extLst>
          </p:cNvPr>
          <p:cNvCxnSpPr>
            <a:stCxn id="4" idx="0"/>
            <a:endCxn id="2" idx="0"/>
          </p:cNvCxnSpPr>
          <p:nvPr/>
        </p:nvCxnSpPr>
        <p:spPr bwMode="auto">
          <a:xfrm rot="16200000" flipV="1">
            <a:off x="5167605" y="177028"/>
            <a:ext cx="12700" cy="3585701"/>
          </a:xfrm>
          <a:prstGeom prst="curvedConnector3">
            <a:avLst>
              <a:gd name="adj1" fmla="val 3551354"/>
            </a:avLst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1DDB30B-34D9-44B3-9912-5E57B77E9207}"/>
                  </a:ext>
                </a:extLst>
              </p:cNvPr>
              <p:cNvSpPr/>
              <p:nvPr/>
            </p:nvSpPr>
            <p:spPr>
              <a:xfrm>
                <a:off x="4256610" y="1051633"/>
                <a:ext cx="1834689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175" algn="just">
                  <a:spcBef>
                    <a:spcPts val="6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 dirty="0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&lt;</m:t>
                      </m:r>
                      <m:r>
                        <a:rPr lang="en-US" sz="2200" b="1" i="1" dirty="0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𝒓𝒆𝒂𝒅𝒚</m:t>
                      </m:r>
                      <m:r>
                        <a:rPr lang="en-US" sz="2200" b="1" i="1" dirty="0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  <m:r>
                        <a:rPr lang="en-US" sz="2200" b="1" i="1" dirty="0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𝑻</m:t>
                      </m:r>
                      <m:r>
                        <a:rPr lang="en-US" sz="2200" b="1" i="1" dirty="0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&gt;</m:t>
                      </m:r>
                    </m:oMath>
                  </m:oMathPara>
                </a14:m>
                <a:endParaRPr lang="en-US" sz="2200" dirty="0">
                  <a:solidFill>
                    <a:srgbClr val="660066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1DDB30B-34D9-44B3-9912-5E57B77E92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6610" y="1051633"/>
                <a:ext cx="1834689" cy="430887"/>
              </a:xfrm>
              <a:prstGeom prst="rect">
                <a:avLst/>
              </a:prstGeom>
              <a:blipFill>
                <a:blip r:embed="rId9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EA0FB764-6AEA-49DC-BFAC-E95C98213DFE}"/>
              </a:ext>
            </a:extLst>
          </p:cNvPr>
          <p:cNvCxnSpPr>
            <a:cxnSpLocks/>
            <a:stCxn id="5" idx="1"/>
            <a:endCxn id="2" idx="1"/>
          </p:cNvCxnSpPr>
          <p:nvPr/>
        </p:nvCxnSpPr>
        <p:spPr bwMode="auto">
          <a:xfrm rot="10800000">
            <a:off x="2870683" y="2568701"/>
            <a:ext cx="12700" cy="2050025"/>
          </a:xfrm>
          <a:prstGeom prst="curvedConnector3">
            <a:avLst>
              <a:gd name="adj1" fmla="val 4816213"/>
            </a:avLst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89B1C74-8EF3-435C-AD7F-0B1EC4E7544F}"/>
                  </a:ext>
                </a:extLst>
              </p:cNvPr>
              <p:cNvSpPr/>
              <p:nvPr/>
            </p:nvSpPr>
            <p:spPr>
              <a:xfrm>
                <a:off x="1721781" y="2720503"/>
                <a:ext cx="523220" cy="1746417"/>
              </a:xfrm>
              <a:prstGeom prst="rect">
                <a:avLst/>
              </a:prstGeom>
            </p:spPr>
            <p:txBody>
              <a:bodyPr vert="vert270" wrap="square">
                <a:spAutoFit/>
              </a:bodyPr>
              <a:lstStyle/>
              <a:p>
                <a:pPr marL="3175" algn="just">
                  <a:spcBef>
                    <a:spcPts val="6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 dirty="0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&lt;</m:t>
                      </m:r>
                      <m:r>
                        <a:rPr lang="en-US" sz="2200" b="1" i="1" dirty="0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𝒓𝒆𝒂𝒅𝒚</m:t>
                      </m:r>
                      <m:r>
                        <a:rPr lang="en-US" sz="2200" b="1" i="1" dirty="0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  <m:r>
                        <a:rPr lang="en-US" sz="2200" b="1" i="1" dirty="0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𝑻</m:t>
                      </m:r>
                      <m:r>
                        <a:rPr lang="en-US" sz="2200" b="1" i="1" dirty="0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&gt;</m:t>
                      </m:r>
                    </m:oMath>
                  </m:oMathPara>
                </a14:m>
                <a:endParaRPr lang="en-US" sz="2200" dirty="0">
                  <a:solidFill>
                    <a:srgbClr val="660066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89B1C74-8EF3-435C-AD7F-0B1EC4E754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781" y="2720503"/>
                <a:ext cx="523220" cy="174641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393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21663" y="6303963"/>
            <a:ext cx="598487" cy="242887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D833B24-60BC-494A-B93D-C4E365C84DB7}" type="slidenum">
              <a:rPr lang="en-US" sz="140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pPr/>
              <a:t>22</a:t>
            </a:fld>
            <a:endParaRPr lang="en-US" sz="1400" b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88650" y="126383"/>
            <a:ext cx="7300912" cy="636010"/>
          </a:xfrm>
        </p:spPr>
        <p:txBody>
          <a:bodyPr/>
          <a:lstStyle/>
          <a:p>
            <a:r>
              <a:rPr lang="en-US" sz="28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Two Phase Commit</a:t>
            </a:r>
            <a:br>
              <a:rPr lang="en-US" sz="28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8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Ready Phase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238907" y="1051634"/>
                <a:ext cx="2504293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175" algn="just">
                  <a:spcBef>
                    <a:spcPts val="6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 dirty="0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𝑻</m:t>
                      </m:r>
                      <m:r>
                        <a:rPr lang="en-US" sz="2200" b="1" i="1" dirty="0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={</m:t>
                      </m:r>
                      <m:sSub>
                        <m:sSubPr>
                          <m:ctrlPr>
                            <a:rPr lang="en-US" sz="2200" b="1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200" b="1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𝒕</m:t>
                          </m:r>
                        </m:e>
                        <m:sub>
                          <m:r>
                            <a:rPr lang="en-US" sz="2200" b="1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𝟏</m:t>
                          </m:r>
                        </m:sub>
                      </m:sSub>
                      <m:r>
                        <a:rPr lang="en-US" sz="2200" b="1" i="1" dirty="0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, </m:t>
                      </m:r>
                      <m:sSub>
                        <m:sSubPr>
                          <m:ctrlPr>
                            <a:rPr lang="en-US" sz="2200" b="1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200" b="1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𝒕</m:t>
                          </m:r>
                        </m:e>
                        <m:sub>
                          <m:r>
                            <a:rPr lang="en-US" sz="2200" b="1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𝟐</m:t>
                          </m:r>
                        </m:sub>
                      </m:sSub>
                      <m:r>
                        <a:rPr lang="en-US" sz="2200" b="1" i="1" dirty="0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, </m:t>
                      </m:r>
                      <m:sSub>
                        <m:sSubPr>
                          <m:ctrlPr>
                            <a:rPr lang="en-US" sz="2200" b="1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200" b="1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𝒕</m:t>
                          </m:r>
                        </m:e>
                        <m:sub>
                          <m:r>
                            <a:rPr lang="en-US" sz="2200" b="1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𝟑</m:t>
                          </m:r>
                        </m:sub>
                      </m:sSub>
                      <m:r>
                        <a:rPr lang="en-US" sz="2200" b="1" i="1" dirty="0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}</m:t>
                      </m:r>
                    </m:oMath>
                  </m:oMathPara>
                </a14:m>
                <a:endParaRPr lang="en-US" sz="2200" dirty="0">
                  <a:solidFill>
                    <a:srgbClr val="660066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907" y="1051634"/>
                <a:ext cx="2504293" cy="430887"/>
              </a:xfrm>
              <a:prstGeom prst="rect">
                <a:avLst/>
              </a:prstGeom>
              <a:blipFill>
                <a:blip r:embed="rId2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CB36B506-8C8A-4720-90A9-752FC78A5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683" y="1969879"/>
            <a:ext cx="1008142" cy="11976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D484D5D-9F2B-420B-B26F-48049472C4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384" y="1969879"/>
            <a:ext cx="1008141" cy="11976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9D22C8-9E08-47FE-9751-A81BBF3C31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0683" y="4019904"/>
            <a:ext cx="1008142" cy="11976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F261CB-C5E8-42DC-A7EF-BC64150563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6384" y="4019905"/>
            <a:ext cx="1008141" cy="11976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526C89-103F-415D-A150-BD26F4B6A7E8}"/>
              </a:ext>
            </a:extLst>
          </p:cNvPr>
          <p:cNvSpPr txBox="1"/>
          <p:nvPr/>
        </p:nvSpPr>
        <p:spPr>
          <a:xfrm>
            <a:off x="560439" y="2079523"/>
            <a:ext cx="389850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B903FDB-AD6E-41A5-833B-F4C4A36A52A2}"/>
              </a:ext>
            </a:extLst>
          </p:cNvPr>
          <p:cNvSpPr/>
          <p:nvPr/>
        </p:nvSpPr>
        <p:spPr bwMode="auto">
          <a:xfrm>
            <a:off x="982307" y="2202651"/>
            <a:ext cx="1551311" cy="225691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" name="Straight Arrow Connector 9" descr="t2">
            <a:extLst>
              <a:ext uri="{FF2B5EF4-FFF2-40B4-BE49-F238E27FC236}">
                <a16:creationId xmlns:a16="http://schemas.microsoft.com/office/drawing/2014/main" id="{3527A330-7E3E-402E-8933-EDB25A7C4874}"/>
              </a:ext>
            </a:extLst>
          </p:cNvPr>
          <p:cNvCxnSpPr/>
          <p:nvPr/>
        </p:nvCxnSpPr>
        <p:spPr bwMode="auto">
          <a:xfrm>
            <a:off x="4100052" y="2310355"/>
            <a:ext cx="2227006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9E86A2D-F77C-4247-BCBA-62ECB3497836}"/>
                  </a:ext>
                </a:extLst>
              </p:cNvPr>
              <p:cNvSpPr/>
              <p:nvPr/>
            </p:nvSpPr>
            <p:spPr>
              <a:xfrm>
                <a:off x="4739106" y="2447830"/>
                <a:ext cx="693174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175" algn="just">
                  <a:spcBef>
                    <a:spcPts val="6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200" b="1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𝒕</m:t>
                          </m:r>
                        </m:e>
                        <m:sub>
                          <m:r>
                            <a:rPr lang="en-US" sz="2200" b="1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200" dirty="0">
                  <a:solidFill>
                    <a:srgbClr val="660066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9E86A2D-F77C-4247-BCBA-62ECB34978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9106" y="2447830"/>
                <a:ext cx="693174" cy="430887"/>
              </a:xfrm>
              <a:prstGeom prst="rect">
                <a:avLst/>
              </a:prstGeom>
              <a:blipFill>
                <a:blip r:embed="rId7"/>
                <a:stretch>
                  <a:fillRect b="-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 descr="t2">
            <a:extLst>
              <a:ext uri="{FF2B5EF4-FFF2-40B4-BE49-F238E27FC236}">
                <a16:creationId xmlns:a16="http://schemas.microsoft.com/office/drawing/2014/main" id="{01BA0058-6CA3-4BED-B307-F355FEC45FC9}"/>
              </a:ext>
            </a:extLst>
          </p:cNvPr>
          <p:cNvCxnSpPr>
            <a:cxnSpLocks/>
          </p:cNvCxnSpPr>
          <p:nvPr/>
        </p:nvCxnSpPr>
        <p:spPr bwMode="auto">
          <a:xfrm>
            <a:off x="3428634" y="3186014"/>
            <a:ext cx="0" cy="81539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B4ECB82-016B-4144-A419-7366551E5C68}"/>
                  </a:ext>
                </a:extLst>
              </p:cNvPr>
              <p:cNvSpPr/>
              <p:nvPr/>
            </p:nvSpPr>
            <p:spPr>
              <a:xfrm>
                <a:off x="3374754" y="3186014"/>
                <a:ext cx="693174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175" algn="just">
                  <a:spcBef>
                    <a:spcPts val="6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200" b="1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𝒕</m:t>
                          </m:r>
                        </m:e>
                        <m:sub>
                          <m:r>
                            <a:rPr lang="en-US" sz="2200" b="1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200" dirty="0">
                  <a:solidFill>
                    <a:srgbClr val="660066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B4ECB82-016B-4144-A419-7366551E5C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754" y="3186014"/>
                <a:ext cx="693174" cy="430887"/>
              </a:xfrm>
              <a:prstGeom prst="rect">
                <a:avLst/>
              </a:prstGeom>
              <a:blipFill>
                <a:blip r:embed="rId8"/>
                <a:stretch>
                  <a:fillRect b="-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3B6CC52B-95D3-4D2D-B72F-E09870A36300}"/>
              </a:ext>
            </a:extLst>
          </p:cNvPr>
          <p:cNvCxnSpPr>
            <a:stCxn id="2" idx="0"/>
            <a:endCxn id="4" idx="0"/>
          </p:cNvCxnSpPr>
          <p:nvPr/>
        </p:nvCxnSpPr>
        <p:spPr bwMode="auto">
          <a:xfrm rot="5400000" flipH="1" flipV="1">
            <a:off x="5167604" y="177029"/>
            <a:ext cx="12700" cy="3585701"/>
          </a:xfrm>
          <a:prstGeom prst="curvedConnector3">
            <a:avLst>
              <a:gd name="adj1" fmla="val 3064866"/>
            </a:avLst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1DDB30B-34D9-44B3-9912-5E57B77E9207}"/>
                  </a:ext>
                </a:extLst>
              </p:cNvPr>
              <p:cNvSpPr/>
              <p:nvPr/>
            </p:nvSpPr>
            <p:spPr>
              <a:xfrm>
                <a:off x="4256610" y="1051633"/>
                <a:ext cx="2144192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175" algn="just">
                  <a:spcBef>
                    <a:spcPts val="6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 dirty="0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&lt;</m:t>
                      </m:r>
                      <m:r>
                        <a:rPr lang="en-US" sz="2200" b="1" i="1" dirty="0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𝒄𝒐𝒎𝒎𝒊𝒕</m:t>
                      </m:r>
                      <m:r>
                        <a:rPr lang="en-US" sz="2200" b="1" i="1" dirty="0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  <m:r>
                        <a:rPr lang="en-US" sz="2200" b="1" i="1" dirty="0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𝑻</m:t>
                      </m:r>
                      <m:r>
                        <a:rPr lang="en-US" sz="2200" b="1" i="1" dirty="0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&gt;</m:t>
                      </m:r>
                    </m:oMath>
                  </m:oMathPara>
                </a14:m>
                <a:endParaRPr lang="en-US" sz="2200" dirty="0">
                  <a:solidFill>
                    <a:srgbClr val="660066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1DDB30B-34D9-44B3-9912-5E57B77E92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6610" y="1051633"/>
                <a:ext cx="2144192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EA0FB764-6AEA-49DC-BFAC-E95C98213DFE}"/>
              </a:ext>
            </a:extLst>
          </p:cNvPr>
          <p:cNvCxnSpPr>
            <a:cxnSpLocks/>
            <a:stCxn id="2" idx="1"/>
            <a:endCxn id="5" idx="1"/>
          </p:cNvCxnSpPr>
          <p:nvPr/>
        </p:nvCxnSpPr>
        <p:spPr bwMode="auto">
          <a:xfrm rot="10800000" flipV="1">
            <a:off x="2870683" y="2568699"/>
            <a:ext cx="12700" cy="2050025"/>
          </a:xfrm>
          <a:prstGeom prst="curvedConnector3">
            <a:avLst>
              <a:gd name="adj1" fmla="val 3843244"/>
            </a:avLst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89B1C74-8EF3-435C-AD7F-0B1EC4E7544F}"/>
                  </a:ext>
                </a:extLst>
              </p:cNvPr>
              <p:cNvSpPr/>
              <p:nvPr/>
            </p:nvSpPr>
            <p:spPr>
              <a:xfrm>
                <a:off x="1721781" y="2720503"/>
                <a:ext cx="523220" cy="2197486"/>
              </a:xfrm>
              <a:prstGeom prst="rect">
                <a:avLst/>
              </a:prstGeom>
            </p:spPr>
            <p:txBody>
              <a:bodyPr vert="vert270" wrap="square">
                <a:spAutoFit/>
              </a:bodyPr>
              <a:lstStyle/>
              <a:p>
                <a:pPr marL="3175" algn="just">
                  <a:spcBef>
                    <a:spcPts val="6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 dirty="0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&lt;</m:t>
                      </m:r>
                      <m:r>
                        <a:rPr lang="en-US" sz="2200" b="1" i="1" dirty="0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𝒄𝒐𝒎𝒎𝒊𝒕</m:t>
                      </m:r>
                      <m:r>
                        <a:rPr lang="en-US" sz="2200" b="1" i="1" dirty="0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  <m:r>
                        <a:rPr lang="en-US" sz="2200" b="1" i="1" dirty="0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𝑻</m:t>
                      </m:r>
                      <m:r>
                        <a:rPr lang="en-US" sz="2200" b="1" i="1" dirty="0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&gt;</m:t>
                      </m:r>
                    </m:oMath>
                  </m:oMathPara>
                </a14:m>
                <a:endParaRPr lang="en-US" sz="2200" dirty="0">
                  <a:solidFill>
                    <a:srgbClr val="660066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89B1C74-8EF3-435C-AD7F-0B1EC4E754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781" y="2720503"/>
                <a:ext cx="523220" cy="219748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6828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21663" y="6303963"/>
            <a:ext cx="598487" cy="242887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D833B24-60BC-494A-B93D-C4E365C84DB7}" type="slidenum">
              <a:rPr lang="en-US" sz="140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pPr/>
              <a:t>23</a:t>
            </a:fld>
            <a:endParaRPr lang="en-US" sz="1400" b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88650" y="378143"/>
            <a:ext cx="7300912" cy="636010"/>
          </a:xfrm>
        </p:spPr>
        <p:txBody>
          <a:bodyPr/>
          <a:lstStyle/>
          <a:p>
            <a:r>
              <a:rPr lang="en-US" sz="28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Two Phase Commit Failures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31521" y="1165396"/>
                <a:ext cx="7658041" cy="20928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175" algn="just">
                  <a:spcBef>
                    <a:spcPts val="600"/>
                  </a:spcBef>
                  <a:defRPr/>
                </a:pPr>
                <a:r>
                  <a:rPr lang="en-US" sz="2200" dirty="0">
                    <a:solidFill>
                      <a:srgbClr val="660066"/>
                    </a:solidFill>
                    <a:latin typeface="Arial" pitchFamily="34" charset="0"/>
                    <a:cs typeface="Arial" pitchFamily="34" charset="0"/>
                  </a:rPr>
                  <a:t>Node Fails</a:t>
                </a:r>
              </a:p>
              <a:p>
                <a:pPr marL="346075" indent="-342900" algn="just">
                  <a:spcBef>
                    <a:spcPts val="6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en-US" sz="2200" dirty="0">
                    <a:solidFill>
                      <a:srgbClr val="660066"/>
                    </a:solidFill>
                    <a:latin typeface="Arial" pitchFamily="34" charset="0"/>
                    <a:cs typeface="Arial" pitchFamily="34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𝑪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𝒐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660066"/>
                    </a:solidFill>
                    <a:latin typeface="Arial" pitchFamily="34" charset="0"/>
                    <a:cs typeface="Arial" pitchFamily="34" charset="0"/>
                  </a:rPr>
                  <a:t> notices a Node has failed.</a:t>
                </a:r>
              </a:p>
              <a:p>
                <a:pPr marL="803275" lvl="1" indent="-342900" algn="just">
                  <a:spcBef>
                    <a:spcPts val="6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en-US" sz="2200" dirty="0">
                    <a:solidFill>
                      <a:srgbClr val="660066"/>
                    </a:solidFill>
                    <a:latin typeface="Arial" pitchFamily="34" charset="0"/>
                    <a:cs typeface="Arial" pitchFamily="34" charset="0"/>
                  </a:rPr>
                  <a:t>If it has NOT responded with a ready</a:t>
                </a:r>
              </a:p>
              <a:p>
                <a:pPr marL="1260475" lvl="2" indent="-342900" algn="just">
                  <a:spcBef>
                    <a:spcPts val="6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en-US" sz="2200" dirty="0">
                    <a:solidFill>
                      <a:srgbClr val="660066"/>
                    </a:solidFill>
                    <a:latin typeface="Arial" pitchFamily="34" charset="0"/>
                    <a:cs typeface="Arial" pitchFamily="34" charset="0"/>
                  </a:rPr>
                  <a:t>Assume it aborted, inform the other nodes</a:t>
                </a:r>
              </a:p>
              <a:p>
                <a:pPr marL="803275" lvl="1" indent="-342900" algn="just">
                  <a:spcBef>
                    <a:spcPts val="6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en-US" sz="2200" dirty="0">
                    <a:solidFill>
                      <a:srgbClr val="660066"/>
                    </a:solidFill>
                    <a:latin typeface="Arial" pitchFamily="34" charset="0"/>
                    <a:cs typeface="Arial" pitchFamily="34" charset="0"/>
                  </a:rPr>
                  <a:t>Otherwise assume normal operation.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1" y="1165396"/>
                <a:ext cx="7658041" cy="2092881"/>
              </a:xfrm>
              <a:prstGeom prst="rect">
                <a:avLst/>
              </a:prstGeom>
              <a:blipFill>
                <a:blip r:embed="rId2"/>
                <a:stretch>
                  <a:fillRect l="-955" t="-1749" b="-55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76503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21663" y="6303963"/>
            <a:ext cx="598487" cy="242887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D833B24-60BC-494A-B93D-C4E365C84DB7}" type="slidenum">
              <a:rPr lang="en-US" sz="140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pPr/>
              <a:t>24</a:t>
            </a:fld>
            <a:endParaRPr lang="en-US" sz="1400" b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88650" y="378143"/>
            <a:ext cx="7300912" cy="636010"/>
          </a:xfrm>
        </p:spPr>
        <p:txBody>
          <a:bodyPr/>
          <a:lstStyle/>
          <a:p>
            <a:r>
              <a:rPr lang="en-US" sz="28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Two Phase Commit Failures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31521" y="1165396"/>
                <a:ext cx="7658041" cy="36779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175" algn="just">
                  <a:spcBef>
                    <a:spcPts val="600"/>
                  </a:spcBef>
                  <a:defRPr/>
                </a:pPr>
                <a:r>
                  <a:rPr lang="en-US" sz="2200" dirty="0">
                    <a:solidFill>
                      <a:srgbClr val="660066"/>
                    </a:solidFill>
                    <a:latin typeface="Arial" pitchFamily="34" charset="0"/>
                    <a:cs typeface="Arial" pitchFamily="34" charset="0"/>
                  </a:rPr>
                  <a:t>Node Recovery</a:t>
                </a:r>
              </a:p>
              <a:p>
                <a:pPr marL="346075" indent="-342900" algn="just">
                  <a:spcBef>
                    <a:spcPts val="6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en-US" sz="2200" dirty="0">
                    <a:solidFill>
                      <a:srgbClr val="660066"/>
                    </a:solidFill>
                    <a:latin typeface="Arial" pitchFamily="34" charset="0"/>
                    <a:cs typeface="Arial" pitchFamily="34" charset="0"/>
                  </a:rPr>
                  <a:t>Log contains &lt;commit T&gt;  </a:t>
                </a:r>
              </a:p>
              <a:p>
                <a:pPr marL="803275" lvl="1" indent="-342900" algn="just">
                  <a:spcBef>
                    <a:spcPts val="6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en-US" sz="2200" dirty="0">
                    <a:solidFill>
                      <a:srgbClr val="660066"/>
                    </a:solidFill>
                    <a:latin typeface="Arial" pitchFamily="34" charset="0"/>
                    <a:cs typeface="Arial" pitchFamily="34" charset="0"/>
                  </a:rPr>
                  <a:t>redo &lt;T&gt; according to recovery protocol</a:t>
                </a:r>
              </a:p>
              <a:p>
                <a:pPr marL="346075" indent="-342900" algn="just">
                  <a:spcBef>
                    <a:spcPts val="6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en-US" sz="2200" dirty="0">
                    <a:solidFill>
                      <a:srgbClr val="660066"/>
                    </a:solidFill>
                    <a:latin typeface="Arial" pitchFamily="34" charset="0"/>
                    <a:cs typeface="Arial" pitchFamily="34" charset="0"/>
                  </a:rPr>
                  <a:t>Log contains &lt;abort T&gt;</a:t>
                </a:r>
              </a:p>
              <a:p>
                <a:pPr marL="803275" lvl="1" indent="-342900" algn="just">
                  <a:spcBef>
                    <a:spcPts val="6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en-US" sz="2200" dirty="0">
                    <a:solidFill>
                      <a:srgbClr val="660066"/>
                    </a:solidFill>
                    <a:latin typeface="Arial" pitchFamily="34" charset="0"/>
                    <a:cs typeface="Arial" pitchFamily="34" charset="0"/>
                  </a:rPr>
                  <a:t>undo &lt;T&gt;</a:t>
                </a:r>
              </a:p>
              <a:p>
                <a:pPr marL="346075" indent="-342900" algn="just">
                  <a:spcBef>
                    <a:spcPts val="6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en-US" sz="2200" dirty="0">
                    <a:solidFill>
                      <a:srgbClr val="660066"/>
                    </a:solidFill>
                    <a:latin typeface="Arial" pitchFamily="34" charset="0"/>
                    <a:cs typeface="Arial" pitchFamily="34" charset="0"/>
                  </a:rPr>
                  <a:t>Log contains &lt;ready T&gt;</a:t>
                </a:r>
              </a:p>
              <a:p>
                <a:pPr marL="803275" lvl="1" indent="-342900" algn="just">
                  <a:spcBef>
                    <a:spcPts val="6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en-US" sz="2200" dirty="0">
                    <a:solidFill>
                      <a:srgbClr val="660066"/>
                    </a:solidFill>
                    <a:latin typeface="Arial" pitchFamily="34" charset="0"/>
                    <a:cs typeface="Arial" pitchFamily="34" charset="0"/>
                  </a:rPr>
                  <a:t>Transaction state unknown.  Contact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𝑪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𝒐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660066"/>
                    </a:solidFill>
                    <a:latin typeface="Arial" pitchFamily="34" charset="0"/>
                    <a:cs typeface="Arial" pitchFamily="34" charset="0"/>
                  </a:rPr>
                  <a:t> for result</a:t>
                </a:r>
              </a:p>
              <a:p>
                <a:pPr marL="346075" indent="-342900" algn="just">
                  <a:spcBef>
                    <a:spcPts val="6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en-US" sz="2200" dirty="0">
                    <a:solidFill>
                      <a:srgbClr val="660066"/>
                    </a:solidFill>
                    <a:latin typeface="Arial" pitchFamily="34" charset="0"/>
                    <a:cs typeface="Arial" pitchFamily="34" charset="0"/>
                  </a:rPr>
                  <a:t>Log has T but not a commit, abort, or ready.  Crash happened before ready.  Abort T normally.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1" y="1165396"/>
                <a:ext cx="7658041" cy="3677930"/>
              </a:xfrm>
              <a:prstGeom prst="rect">
                <a:avLst/>
              </a:prstGeom>
              <a:blipFill>
                <a:blip r:embed="rId2"/>
                <a:stretch>
                  <a:fillRect l="-955" t="-993" r="-1035" b="-2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23534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21663" y="6303963"/>
            <a:ext cx="598487" cy="242887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D833B24-60BC-494A-B93D-C4E365C84DB7}" type="slidenum">
              <a:rPr lang="en-US" sz="140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pPr/>
              <a:t>25</a:t>
            </a:fld>
            <a:endParaRPr lang="en-US" sz="1400" b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88650" y="378143"/>
            <a:ext cx="7300912" cy="636010"/>
          </a:xfrm>
        </p:spPr>
        <p:txBody>
          <a:bodyPr/>
          <a:lstStyle/>
          <a:p>
            <a:r>
              <a:rPr lang="en-US" sz="28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Two Phase Commit Failures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31521" y="1165396"/>
                <a:ext cx="7658041" cy="45397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175" algn="just">
                  <a:spcBef>
                    <a:spcPts val="600"/>
                  </a:spcBef>
                  <a:defRPr/>
                </a:pPr>
                <a:r>
                  <a:rPr lang="en-US" sz="2200" dirty="0">
                    <a:solidFill>
                      <a:srgbClr val="660066"/>
                    </a:solidFill>
                    <a:latin typeface="Arial" pitchFamily="34" charset="0"/>
                    <a:cs typeface="Arial" pitchFamily="34" charset="0"/>
                  </a:rPr>
                  <a:t>Coordinator Fails</a:t>
                </a:r>
              </a:p>
              <a:p>
                <a:pPr marL="346075" indent="-342900" algn="just">
                  <a:spcBef>
                    <a:spcPts val="6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en-US" sz="2200" dirty="0">
                    <a:solidFill>
                      <a:srgbClr val="660066"/>
                    </a:solidFill>
                    <a:latin typeface="Arial" pitchFamily="34" charset="0"/>
                    <a:cs typeface="Arial" pitchFamily="34" charset="0"/>
                  </a:rPr>
                  <a:t>Nodes query other nodes.  </a:t>
                </a:r>
              </a:p>
              <a:p>
                <a:pPr marL="803275" lvl="1" indent="-342900" algn="just">
                  <a:spcBef>
                    <a:spcPts val="6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en-US" sz="2200" dirty="0">
                    <a:solidFill>
                      <a:srgbClr val="660066"/>
                    </a:solidFill>
                    <a:latin typeface="Arial" pitchFamily="34" charset="0"/>
                    <a:cs typeface="Arial" pitchFamily="34" charset="0"/>
                  </a:rPr>
                  <a:t>If any site contains &lt;commit T&gt; then all sites voted to commit.</a:t>
                </a:r>
              </a:p>
              <a:p>
                <a:pPr marL="803275" lvl="1" indent="-342900" algn="just">
                  <a:spcBef>
                    <a:spcPts val="6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en-US" sz="2200" dirty="0">
                    <a:solidFill>
                      <a:srgbClr val="660066"/>
                    </a:solidFill>
                    <a:latin typeface="Arial" pitchFamily="34" charset="0"/>
                    <a:cs typeface="Arial" pitchFamily="34" charset="0"/>
                  </a:rPr>
                  <a:t>If any site has an &lt;abort T&gt; then T must be aborted</a:t>
                </a:r>
              </a:p>
              <a:p>
                <a:pPr marL="803275" lvl="1" indent="-342900" algn="just">
                  <a:spcBef>
                    <a:spcPts val="6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en-US" sz="2200" dirty="0">
                    <a:solidFill>
                      <a:srgbClr val="660066"/>
                    </a:solidFill>
                    <a:latin typeface="Arial" pitchFamily="34" charset="0"/>
                    <a:cs typeface="Arial" pitchFamily="34" charset="0"/>
                  </a:rPr>
                  <a:t>If any site does not have a &lt;ready T&gt; in the log then the node could not have sent the &lt;ready T&gt;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𝑪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𝒐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660066"/>
                    </a:solidFill>
                    <a:latin typeface="Arial" pitchFamily="34" charset="0"/>
                    <a:cs typeface="Arial" pitchFamily="34" charset="0"/>
                  </a:rPr>
                  <a:t>.  </a:t>
                </a:r>
              </a:p>
              <a:p>
                <a:pPr marL="803275" lvl="1" indent="-342900" algn="just">
                  <a:spcBef>
                    <a:spcPts val="6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en-US" sz="2200" dirty="0">
                    <a:solidFill>
                      <a:srgbClr val="660066"/>
                    </a:solidFill>
                    <a:latin typeface="Arial" pitchFamily="34" charset="0"/>
                    <a:cs typeface="Arial" pitchFamily="34" charset="0"/>
                  </a:rPr>
                  <a:t>If all participating sites have &lt;ready T&gt; but no commit or abort then the state of the coordinator cannot be determined.  We thus have to wait.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1" y="1165396"/>
                <a:ext cx="7658041" cy="4539704"/>
              </a:xfrm>
              <a:prstGeom prst="rect">
                <a:avLst/>
              </a:prstGeom>
              <a:blipFill>
                <a:blip r:embed="rId2"/>
                <a:stretch>
                  <a:fillRect l="-955" t="-805" r="-1035" b="-18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60699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21663" y="6303963"/>
            <a:ext cx="598487" cy="242887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D833B24-60BC-494A-B93D-C4E365C84DB7}" type="slidenum">
              <a:rPr lang="en-US" sz="140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pPr/>
              <a:t>26</a:t>
            </a:fld>
            <a:endParaRPr lang="en-US" sz="1400" b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88650" y="143365"/>
            <a:ext cx="7300912" cy="636010"/>
          </a:xfrm>
        </p:spPr>
        <p:txBody>
          <a:bodyPr/>
          <a:lstStyle/>
          <a:p>
            <a:r>
              <a:rPr lang="en-US" sz="28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Two Phase Commit</a:t>
            </a:r>
            <a:br>
              <a:rPr lang="en-US" sz="28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8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Communication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731521" y="1165396"/>
            <a:ext cx="7658041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6075" indent="-3429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Coordinator</a:t>
            </a:r>
          </a:p>
          <a:p>
            <a:pPr marL="346075" indent="-3429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Decentralized</a:t>
            </a:r>
          </a:p>
          <a:p>
            <a:pPr marL="346075" indent="-3429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Linear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C1141AAD-CE71-4B09-B6DC-94F5EC6A39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9349159"/>
                  </p:ext>
                </p:extLst>
              </p:nvPr>
            </p:nvGraphicFramePr>
            <p:xfrm>
              <a:off x="1215082" y="2813301"/>
              <a:ext cx="6096000" cy="14833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2738090624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70276296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37514024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Messages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Rounds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10940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Centralized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84983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Decentralized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56262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246575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C1141AAD-CE71-4B09-B6DC-94F5EC6A39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9349159"/>
                  </p:ext>
                </p:extLst>
              </p:nvPr>
            </p:nvGraphicFramePr>
            <p:xfrm>
              <a:off x="1215082" y="2813301"/>
              <a:ext cx="6096000" cy="14833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2738090624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70276296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37514024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Messages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Rounds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10940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Centralized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601" t="-108197" r="-101502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08197" r="-1198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84983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Decentralized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601" t="-208197" r="-10150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208197" r="-1198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56262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601" t="-308197" r="-101502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308197" r="-1198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246575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071790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21663" y="6303963"/>
            <a:ext cx="598487" cy="242887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D833B24-60BC-494A-B93D-C4E365C84DB7}" type="slidenum">
              <a:rPr lang="en-US" sz="140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pPr/>
              <a:t>27</a:t>
            </a:fld>
            <a:endParaRPr lang="en-US" sz="1400" b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88650" y="378143"/>
            <a:ext cx="7300912" cy="636010"/>
          </a:xfrm>
        </p:spPr>
        <p:txBody>
          <a:bodyPr/>
          <a:lstStyle/>
          <a:p>
            <a:r>
              <a:rPr lang="en-US" sz="28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Three Phase Commit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731521" y="1165396"/>
            <a:ext cx="7658041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75" algn="just">
              <a:spcBef>
                <a:spcPts val="600"/>
              </a:spcBef>
              <a:defRPr/>
            </a:pPr>
            <a:r>
              <a:rPr lang="en-US" sz="2200" dirty="0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Commit Phase is broken up into 2 phases</a:t>
            </a:r>
          </a:p>
          <a:p>
            <a:pPr marL="346075" indent="-3429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Ready-To-Commit</a:t>
            </a:r>
          </a:p>
          <a:p>
            <a:pPr marL="346075" indent="-3429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Commit </a:t>
            </a:r>
          </a:p>
        </p:txBody>
      </p:sp>
    </p:spTree>
    <p:extLst>
      <p:ext uri="{BB962C8B-B14F-4D97-AF65-F5344CB8AC3E}">
        <p14:creationId xmlns:p14="http://schemas.microsoft.com/office/powerpoint/2010/main" val="13501412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964C73-9AD5-46BD-A1B8-7E715497DA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0A4DAA-1B38-4787-A602-51870A8DE70E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4CEBA2-BDFE-4BE2-9BF0-C9DF58615906}"/>
              </a:ext>
            </a:extLst>
          </p:cNvPr>
          <p:cNvSpPr txBox="1"/>
          <p:nvPr/>
        </p:nvSpPr>
        <p:spPr>
          <a:xfrm>
            <a:off x="388620" y="514350"/>
            <a:ext cx="8161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A9B0FC-3EA6-405D-B325-15A7091596F2}"/>
              </a:ext>
            </a:extLst>
          </p:cNvPr>
          <p:cNvSpPr txBox="1"/>
          <p:nvPr/>
        </p:nvSpPr>
        <p:spPr>
          <a:xfrm>
            <a:off x="480060" y="1474470"/>
            <a:ext cx="83702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https://en.wikipedia.org/wiki/Distributed_database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Elmasri</a:t>
            </a:r>
            <a:r>
              <a:rPr lang="en-US" dirty="0"/>
              <a:t> – Fundamentals of Database Systems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https://docs.oracle.com/cd/B10501_01/server.920/a96521/ds_concepts.htm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090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21663" y="6303963"/>
            <a:ext cx="598487" cy="242887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D833B24-60BC-494A-B93D-C4E365C84DB7}" type="slidenum">
              <a:rPr lang="en-US" sz="140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pPr/>
              <a:t>3</a:t>
            </a:fld>
            <a:endParaRPr lang="en-US" sz="1400" b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88650" y="378143"/>
            <a:ext cx="7300912" cy="636010"/>
          </a:xfrm>
        </p:spPr>
        <p:txBody>
          <a:bodyPr/>
          <a:lstStyle/>
          <a:p>
            <a:r>
              <a:rPr lang="en-US" sz="28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Advantages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731521" y="1165396"/>
            <a:ext cx="7714210" cy="2539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6075" indent="-3429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Availability – probability that the system is available during a time interval</a:t>
            </a:r>
          </a:p>
          <a:p>
            <a:pPr marL="346075" indent="-3429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Reliability – probability that the system is running at a given point.</a:t>
            </a:r>
          </a:p>
          <a:p>
            <a:pPr marL="346075" indent="-3429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Performance</a:t>
            </a:r>
          </a:p>
          <a:p>
            <a:pPr marL="346075" indent="-3429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Expansion ( scalability )</a:t>
            </a:r>
          </a:p>
        </p:txBody>
      </p:sp>
    </p:spTree>
    <p:extLst>
      <p:ext uri="{BB962C8B-B14F-4D97-AF65-F5344CB8AC3E}">
        <p14:creationId xmlns:p14="http://schemas.microsoft.com/office/powerpoint/2010/main" val="329216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21663" y="6303963"/>
            <a:ext cx="598487" cy="242887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D833B24-60BC-494A-B93D-C4E365C84DB7}" type="slidenum">
              <a:rPr lang="en-US" sz="140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pPr/>
              <a:t>4</a:t>
            </a:fld>
            <a:endParaRPr lang="en-US" sz="1400" b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88650" y="378143"/>
            <a:ext cx="7300912" cy="636010"/>
          </a:xfrm>
        </p:spPr>
        <p:txBody>
          <a:bodyPr/>
          <a:lstStyle/>
          <a:p>
            <a:r>
              <a:rPr lang="en-US" sz="28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Transparency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731521" y="1165396"/>
            <a:ext cx="771421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6075" indent="-3429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Organization Transparency</a:t>
            </a:r>
          </a:p>
          <a:p>
            <a:pPr marL="803275" lvl="1" indent="-3429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Location Transparency</a:t>
            </a:r>
          </a:p>
          <a:p>
            <a:pPr marL="803275" lvl="1" indent="-3429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Naming Transparency</a:t>
            </a:r>
          </a:p>
          <a:p>
            <a:pPr marL="346075" indent="-3429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Replication Transparency</a:t>
            </a:r>
          </a:p>
          <a:p>
            <a:pPr marL="346075" indent="-3429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Fragmentation Transparency</a:t>
            </a:r>
          </a:p>
          <a:p>
            <a:pPr marL="346075" indent="-3429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Design Transparency</a:t>
            </a:r>
          </a:p>
          <a:p>
            <a:pPr marL="346075" indent="-3429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Execution Transparency</a:t>
            </a:r>
          </a:p>
        </p:txBody>
      </p:sp>
    </p:spTree>
    <p:extLst>
      <p:ext uri="{BB962C8B-B14F-4D97-AF65-F5344CB8AC3E}">
        <p14:creationId xmlns:p14="http://schemas.microsoft.com/office/powerpoint/2010/main" val="4227185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21663" y="6303963"/>
            <a:ext cx="598487" cy="242887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D833B24-60BC-494A-B93D-C4E365C84DB7}" type="slidenum">
              <a:rPr lang="en-US" sz="140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pPr/>
              <a:t>5</a:t>
            </a:fld>
            <a:endParaRPr lang="en-US" sz="1400" b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88650" y="378143"/>
            <a:ext cx="7300912" cy="636010"/>
          </a:xfrm>
        </p:spPr>
        <p:txBody>
          <a:bodyPr/>
          <a:lstStyle/>
          <a:p>
            <a:r>
              <a:rPr lang="en-US" sz="28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Distributed Database</a:t>
            </a:r>
            <a:endParaRPr lang="en-US"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4B8645-405B-429E-95EF-4B89A56AD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923" y="905668"/>
            <a:ext cx="5360366" cy="504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638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21663" y="6303963"/>
            <a:ext cx="598487" cy="242887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D833B24-60BC-494A-B93D-C4E365C84DB7}" type="slidenum">
              <a:rPr lang="en-US" sz="140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pPr/>
              <a:t>6</a:t>
            </a:fld>
            <a:endParaRPr lang="en-US" sz="1400" b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88650" y="378143"/>
            <a:ext cx="7300912" cy="636010"/>
          </a:xfrm>
        </p:spPr>
        <p:txBody>
          <a:bodyPr/>
          <a:lstStyle/>
          <a:p>
            <a:r>
              <a:rPr lang="en-US" sz="28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Fragmentation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731521" y="1165396"/>
            <a:ext cx="7714210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6075" indent="-3429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Horizontal</a:t>
            </a:r>
          </a:p>
          <a:p>
            <a:pPr marL="3175" algn="just">
              <a:spcBef>
                <a:spcPts val="600"/>
              </a:spcBef>
              <a:defRPr/>
            </a:pPr>
            <a:endParaRPr lang="en-US" dirty="0">
              <a:solidFill>
                <a:srgbClr val="660066"/>
              </a:solidFill>
              <a:latin typeface="Arial" pitchFamily="34" charset="0"/>
              <a:cs typeface="Arial" pitchFamily="34" charset="0"/>
            </a:endParaRPr>
          </a:p>
          <a:p>
            <a:pPr marL="3175" algn="just">
              <a:spcBef>
                <a:spcPts val="600"/>
              </a:spcBef>
              <a:defRPr/>
            </a:pPr>
            <a:endParaRPr lang="en-US" dirty="0">
              <a:solidFill>
                <a:srgbClr val="660066"/>
              </a:solidFill>
              <a:latin typeface="Arial" pitchFamily="34" charset="0"/>
              <a:cs typeface="Arial" pitchFamily="34" charset="0"/>
            </a:endParaRPr>
          </a:p>
          <a:p>
            <a:pPr marL="3175" algn="just">
              <a:spcBef>
                <a:spcPts val="600"/>
              </a:spcBef>
              <a:defRPr/>
            </a:pPr>
            <a:endParaRPr lang="en-US" dirty="0">
              <a:solidFill>
                <a:srgbClr val="660066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81BEF97-A9E6-43C2-B85E-8822E8A0AC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252428"/>
              </p:ext>
            </p:extLst>
          </p:nvPr>
        </p:nvGraphicFramePr>
        <p:xfrm>
          <a:off x="3169920" y="1148518"/>
          <a:ext cx="4831080" cy="14630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07770">
                  <a:extLst>
                    <a:ext uri="{9D8B030D-6E8A-4147-A177-3AD203B41FA5}">
                      <a16:colId xmlns:a16="http://schemas.microsoft.com/office/drawing/2014/main" val="2744876440"/>
                    </a:ext>
                  </a:extLst>
                </a:gridCol>
                <a:gridCol w="1207770">
                  <a:extLst>
                    <a:ext uri="{9D8B030D-6E8A-4147-A177-3AD203B41FA5}">
                      <a16:colId xmlns:a16="http://schemas.microsoft.com/office/drawing/2014/main" val="744463441"/>
                    </a:ext>
                  </a:extLst>
                </a:gridCol>
                <a:gridCol w="1207770">
                  <a:extLst>
                    <a:ext uri="{9D8B030D-6E8A-4147-A177-3AD203B41FA5}">
                      <a16:colId xmlns:a16="http://schemas.microsoft.com/office/drawing/2014/main" val="3895696367"/>
                    </a:ext>
                  </a:extLst>
                </a:gridCol>
                <a:gridCol w="1207770">
                  <a:extLst>
                    <a:ext uri="{9D8B030D-6E8A-4147-A177-3AD203B41FA5}">
                      <a16:colId xmlns:a16="http://schemas.microsoft.com/office/drawing/2014/main" val="1189995369"/>
                    </a:ext>
                  </a:extLst>
                </a:gridCol>
              </a:tblGrid>
              <a:tr h="197565">
                <a:tc>
                  <a:txBody>
                    <a:bodyPr/>
                    <a:lstStyle/>
                    <a:p>
                      <a:r>
                        <a:rPr lang="en-US" dirty="0"/>
                        <a:t>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505369"/>
                  </a:ext>
                </a:extLst>
              </a:tr>
              <a:tr h="197565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Arnett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UMSL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69965"/>
                  </a:ext>
                </a:extLst>
              </a:tr>
              <a:tr h="197565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 Barker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UMKC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320371"/>
                  </a:ext>
                </a:extLst>
              </a:tr>
              <a:tr h="197565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 Cline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UMSL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07115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4965B4E-19BC-48A3-B793-770497B567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443689"/>
              </p:ext>
            </p:extLst>
          </p:nvPr>
        </p:nvGraphicFramePr>
        <p:xfrm>
          <a:off x="213360" y="3171886"/>
          <a:ext cx="3890012" cy="5486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72503">
                  <a:extLst>
                    <a:ext uri="{9D8B030D-6E8A-4147-A177-3AD203B41FA5}">
                      <a16:colId xmlns:a16="http://schemas.microsoft.com/office/drawing/2014/main" val="2744876440"/>
                    </a:ext>
                  </a:extLst>
                </a:gridCol>
                <a:gridCol w="972503">
                  <a:extLst>
                    <a:ext uri="{9D8B030D-6E8A-4147-A177-3AD203B41FA5}">
                      <a16:colId xmlns:a16="http://schemas.microsoft.com/office/drawing/2014/main" val="744463441"/>
                    </a:ext>
                  </a:extLst>
                </a:gridCol>
                <a:gridCol w="972503">
                  <a:extLst>
                    <a:ext uri="{9D8B030D-6E8A-4147-A177-3AD203B41FA5}">
                      <a16:colId xmlns:a16="http://schemas.microsoft.com/office/drawing/2014/main" val="3895696367"/>
                    </a:ext>
                  </a:extLst>
                </a:gridCol>
                <a:gridCol w="972503">
                  <a:extLst>
                    <a:ext uri="{9D8B030D-6E8A-4147-A177-3AD203B41FA5}">
                      <a16:colId xmlns:a16="http://schemas.microsoft.com/office/drawing/2014/main" val="1189995369"/>
                    </a:ext>
                  </a:extLst>
                </a:gridCol>
              </a:tblGrid>
              <a:tr h="227919">
                <a:tc>
                  <a:txBody>
                    <a:bodyPr/>
                    <a:lstStyle/>
                    <a:p>
                      <a:r>
                        <a:rPr lang="en-US" sz="1200" dirty="0"/>
                        <a:t>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School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505369"/>
                  </a:ext>
                </a:extLst>
              </a:tr>
              <a:tr h="227919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 Barker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UMKC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32037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C2C1B97-D019-4DDD-965B-BDE95DD47C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680963"/>
              </p:ext>
            </p:extLst>
          </p:nvPr>
        </p:nvGraphicFramePr>
        <p:xfrm>
          <a:off x="4739106" y="3171886"/>
          <a:ext cx="3890012" cy="8229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72503">
                  <a:extLst>
                    <a:ext uri="{9D8B030D-6E8A-4147-A177-3AD203B41FA5}">
                      <a16:colId xmlns:a16="http://schemas.microsoft.com/office/drawing/2014/main" val="2744876440"/>
                    </a:ext>
                  </a:extLst>
                </a:gridCol>
                <a:gridCol w="972503">
                  <a:extLst>
                    <a:ext uri="{9D8B030D-6E8A-4147-A177-3AD203B41FA5}">
                      <a16:colId xmlns:a16="http://schemas.microsoft.com/office/drawing/2014/main" val="744463441"/>
                    </a:ext>
                  </a:extLst>
                </a:gridCol>
                <a:gridCol w="972503">
                  <a:extLst>
                    <a:ext uri="{9D8B030D-6E8A-4147-A177-3AD203B41FA5}">
                      <a16:colId xmlns:a16="http://schemas.microsoft.com/office/drawing/2014/main" val="3895696367"/>
                    </a:ext>
                  </a:extLst>
                </a:gridCol>
                <a:gridCol w="972503">
                  <a:extLst>
                    <a:ext uri="{9D8B030D-6E8A-4147-A177-3AD203B41FA5}">
                      <a16:colId xmlns:a16="http://schemas.microsoft.com/office/drawing/2014/main" val="1189995369"/>
                    </a:ext>
                  </a:extLst>
                </a:gridCol>
              </a:tblGrid>
              <a:tr h="227919">
                <a:tc>
                  <a:txBody>
                    <a:bodyPr/>
                    <a:lstStyle/>
                    <a:p>
                      <a:r>
                        <a:rPr lang="en-US" sz="1200" dirty="0"/>
                        <a:t>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School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505369"/>
                  </a:ext>
                </a:extLst>
              </a:tr>
              <a:tr h="227919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 Arnett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UMSL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69965"/>
                  </a:ext>
                </a:extLst>
              </a:tr>
              <a:tr h="227919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 Cline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UMSL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07115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6DECA89-0340-4A6A-A1DD-F236A4B1E913}"/>
              </a:ext>
            </a:extLst>
          </p:cNvPr>
          <p:cNvSpPr txBox="1"/>
          <p:nvPr/>
        </p:nvSpPr>
        <p:spPr>
          <a:xfrm>
            <a:off x="213360" y="2735056"/>
            <a:ext cx="1500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Location1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CDC729-432D-4186-9B96-7A2DC6295BD9}"/>
              </a:ext>
            </a:extLst>
          </p:cNvPr>
          <p:cNvSpPr txBox="1"/>
          <p:nvPr/>
        </p:nvSpPr>
        <p:spPr>
          <a:xfrm>
            <a:off x="4621533" y="2704181"/>
            <a:ext cx="1500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Location2</a:t>
            </a:r>
          </a:p>
        </p:txBody>
      </p:sp>
    </p:spTree>
    <p:extLst>
      <p:ext uri="{BB962C8B-B14F-4D97-AF65-F5344CB8AC3E}">
        <p14:creationId xmlns:p14="http://schemas.microsoft.com/office/powerpoint/2010/main" val="2211868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21663" y="6303963"/>
            <a:ext cx="598487" cy="242887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D833B24-60BC-494A-B93D-C4E365C84DB7}" type="slidenum">
              <a:rPr lang="en-US" sz="140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pPr/>
              <a:t>7</a:t>
            </a:fld>
            <a:endParaRPr lang="en-US" sz="1400" b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88650" y="378143"/>
            <a:ext cx="7300912" cy="636010"/>
          </a:xfrm>
        </p:spPr>
        <p:txBody>
          <a:bodyPr/>
          <a:lstStyle/>
          <a:p>
            <a:r>
              <a:rPr lang="en-US" sz="28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Fragmentation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731521" y="1165396"/>
            <a:ext cx="7714210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6075" indent="-3429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Vertical</a:t>
            </a:r>
          </a:p>
          <a:p>
            <a:pPr marL="3175" algn="just">
              <a:spcBef>
                <a:spcPts val="600"/>
              </a:spcBef>
              <a:defRPr/>
            </a:pPr>
            <a:endParaRPr lang="en-US" dirty="0">
              <a:solidFill>
                <a:srgbClr val="660066"/>
              </a:solidFill>
              <a:latin typeface="Arial" pitchFamily="34" charset="0"/>
              <a:cs typeface="Arial" pitchFamily="34" charset="0"/>
            </a:endParaRPr>
          </a:p>
          <a:p>
            <a:pPr marL="3175" algn="just">
              <a:spcBef>
                <a:spcPts val="600"/>
              </a:spcBef>
              <a:defRPr/>
            </a:pPr>
            <a:endParaRPr lang="en-US" dirty="0">
              <a:solidFill>
                <a:srgbClr val="660066"/>
              </a:solidFill>
              <a:latin typeface="Arial" pitchFamily="34" charset="0"/>
              <a:cs typeface="Arial" pitchFamily="34" charset="0"/>
            </a:endParaRPr>
          </a:p>
          <a:p>
            <a:pPr marL="3175" algn="just">
              <a:spcBef>
                <a:spcPts val="600"/>
              </a:spcBef>
              <a:defRPr/>
            </a:pPr>
            <a:endParaRPr lang="en-US" dirty="0">
              <a:solidFill>
                <a:srgbClr val="660066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81BEF97-A9E6-43C2-B85E-8822E8A0AC92}"/>
              </a:ext>
            </a:extLst>
          </p:cNvPr>
          <p:cNvGraphicFramePr>
            <a:graphicFrameLocks noGrp="1"/>
          </p:cNvGraphicFramePr>
          <p:nvPr/>
        </p:nvGraphicFramePr>
        <p:xfrm>
          <a:off x="3169920" y="1148518"/>
          <a:ext cx="4831080" cy="14630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07770">
                  <a:extLst>
                    <a:ext uri="{9D8B030D-6E8A-4147-A177-3AD203B41FA5}">
                      <a16:colId xmlns:a16="http://schemas.microsoft.com/office/drawing/2014/main" val="2744876440"/>
                    </a:ext>
                  </a:extLst>
                </a:gridCol>
                <a:gridCol w="1207770">
                  <a:extLst>
                    <a:ext uri="{9D8B030D-6E8A-4147-A177-3AD203B41FA5}">
                      <a16:colId xmlns:a16="http://schemas.microsoft.com/office/drawing/2014/main" val="744463441"/>
                    </a:ext>
                  </a:extLst>
                </a:gridCol>
                <a:gridCol w="1207770">
                  <a:extLst>
                    <a:ext uri="{9D8B030D-6E8A-4147-A177-3AD203B41FA5}">
                      <a16:colId xmlns:a16="http://schemas.microsoft.com/office/drawing/2014/main" val="3895696367"/>
                    </a:ext>
                  </a:extLst>
                </a:gridCol>
                <a:gridCol w="1207770">
                  <a:extLst>
                    <a:ext uri="{9D8B030D-6E8A-4147-A177-3AD203B41FA5}">
                      <a16:colId xmlns:a16="http://schemas.microsoft.com/office/drawing/2014/main" val="1189995369"/>
                    </a:ext>
                  </a:extLst>
                </a:gridCol>
              </a:tblGrid>
              <a:tr h="197565">
                <a:tc>
                  <a:txBody>
                    <a:bodyPr/>
                    <a:lstStyle/>
                    <a:p>
                      <a:r>
                        <a:rPr lang="en-US" dirty="0"/>
                        <a:t>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505369"/>
                  </a:ext>
                </a:extLst>
              </a:tr>
              <a:tr h="197565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Arnett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UMSL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69965"/>
                  </a:ext>
                </a:extLst>
              </a:tr>
              <a:tr h="197565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 Barker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UMKC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320371"/>
                  </a:ext>
                </a:extLst>
              </a:tr>
              <a:tr h="197565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 Cline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UMSL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07115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6DECA89-0340-4A6A-A1DD-F236A4B1E913}"/>
              </a:ext>
            </a:extLst>
          </p:cNvPr>
          <p:cNvSpPr txBox="1"/>
          <p:nvPr/>
        </p:nvSpPr>
        <p:spPr>
          <a:xfrm>
            <a:off x="213360" y="2735056"/>
            <a:ext cx="1500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Location1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CDC729-432D-4186-9B96-7A2DC6295BD9}"/>
              </a:ext>
            </a:extLst>
          </p:cNvPr>
          <p:cNvSpPr txBox="1"/>
          <p:nvPr/>
        </p:nvSpPr>
        <p:spPr>
          <a:xfrm>
            <a:off x="4621533" y="2704181"/>
            <a:ext cx="1500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Location2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2183E87-7E9F-42CC-B195-264F55A0E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110936"/>
              </p:ext>
            </p:extLst>
          </p:nvPr>
        </p:nvGraphicFramePr>
        <p:xfrm>
          <a:off x="327660" y="3196721"/>
          <a:ext cx="2437449" cy="1005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744876440"/>
                    </a:ext>
                  </a:extLst>
                </a:gridCol>
                <a:gridCol w="812483">
                  <a:extLst>
                    <a:ext uri="{9D8B030D-6E8A-4147-A177-3AD203B41FA5}">
                      <a16:colId xmlns:a16="http://schemas.microsoft.com/office/drawing/2014/main" val="744463441"/>
                    </a:ext>
                  </a:extLst>
                </a:gridCol>
                <a:gridCol w="812483">
                  <a:extLst>
                    <a:ext uri="{9D8B030D-6E8A-4147-A177-3AD203B41FA5}">
                      <a16:colId xmlns:a16="http://schemas.microsoft.com/office/drawing/2014/main" val="1189995369"/>
                    </a:ext>
                  </a:extLst>
                </a:gridCol>
              </a:tblGrid>
              <a:tr h="197565">
                <a:tc>
                  <a:txBody>
                    <a:bodyPr/>
                    <a:lstStyle/>
                    <a:p>
                      <a:r>
                        <a:rPr lang="en-US" sz="1050" dirty="0"/>
                        <a:t>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School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505369"/>
                  </a:ext>
                </a:extLst>
              </a:tr>
              <a:tr h="197565"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A Arnett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UMSL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69965"/>
                  </a:ext>
                </a:extLst>
              </a:tr>
              <a:tr h="197565">
                <a:tc>
                  <a:txBody>
                    <a:bodyPr/>
                    <a:lstStyle/>
                    <a:p>
                      <a:r>
                        <a:rPr lang="en-US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B Barker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UMKC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320371"/>
                  </a:ext>
                </a:extLst>
              </a:tr>
              <a:tr h="197565">
                <a:tc>
                  <a:txBody>
                    <a:bodyPr/>
                    <a:lstStyle/>
                    <a:p>
                      <a:r>
                        <a:rPr lang="en-US" sz="105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C Cline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UMSL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07115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AFDC00E-0D7F-4EB8-9164-6A5EB27CCC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233505"/>
              </p:ext>
            </p:extLst>
          </p:nvPr>
        </p:nvGraphicFramePr>
        <p:xfrm>
          <a:off x="4751068" y="3196852"/>
          <a:ext cx="1624966" cy="1005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744876440"/>
                    </a:ext>
                  </a:extLst>
                </a:gridCol>
                <a:gridCol w="812483">
                  <a:extLst>
                    <a:ext uri="{9D8B030D-6E8A-4147-A177-3AD203B41FA5}">
                      <a16:colId xmlns:a16="http://schemas.microsoft.com/office/drawing/2014/main" val="3895696367"/>
                    </a:ext>
                  </a:extLst>
                </a:gridCol>
              </a:tblGrid>
              <a:tr h="197565">
                <a:tc>
                  <a:txBody>
                    <a:bodyPr/>
                    <a:lstStyle/>
                    <a:p>
                      <a:r>
                        <a:rPr lang="en-US" sz="1050" dirty="0"/>
                        <a:t>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GPA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505369"/>
                  </a:ext>
                </a:extLst>
              </a:tr>
              <a:tr h="197565"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3.8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69965"/>
                  </a:ext>
                </a:extLst>
              </a:tr>
              <a:tr h="197565">
                <a:tc>
                  <a:txBody>
                    <a:bodyPr/>
                    <a:lstStyle/>
                    <a:p>
                      <a:r>
                        <a:rPr lang="en-US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3.6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320371"/>
                  </a:ext>
                </a:extLst>
              </a:tr>
              <a:tr h="197565">
                <a:tc>
                  <a:txBody>
                    <a:bodyPr/>
                    <a:lstStyle/>
                    <a:p>
                      <a:r>
                        <a:rPr lang="en-US" sz="105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3.1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071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0939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21663" y="6303963"/>
            <a:ext cx="598487" cy="242887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D833B24-60BC-494A-B93D-C4E365C84DB7}" type="slidenum">
              <a:rPr lang="en-US" sz="140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pPr/>
              <a:t>8</a:t>
            </a:fld>
            <a:endParaRPr lang="en-US" sz="1400" b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88650" y="378143"/>
            <a:ext cx="7300912" cy="636010"/>
          </a:xfrm>
        </p:spPr>
        <p:txBody>
          <a:bodyPr/>
          <a:lstStyle/>
          <a:p>
            <a:r>
              <a:rPr lang="en-US" sz="28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Scalability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731521" y="1165396"/>
            <a:ext cx="7714210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6075" indent="-3429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Horizontal – Adds nodes and new systems into the distributed system</a:t>
            </a:r>
          </a:p>
          <a:p>
            <a:pPr marL="346075" indent="-3429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Vertical – Expanding the capacity of individual nodes.</a:t>
            </a:r>
          </a:p>
          <a:p>
            <a:pPr marL="3175" algn="just">
              <a:spcBef>
                <a:spcPts val="600"/>
              </a:spcBef>
              <a:defRPr/>
            </a:pPr>
            <a:endParaRPr lang="en-US" dirty="0">
              <a:solidFill>
                <a:srgbClr val="660066"/>
              </a:solidFill>
              <a:latin typeface="Arial" pitchFamily="34" charset="0"/>
              <a:cs typeface="Arial" pitchFamily="34" charset="0"/>
            </a:endParaRPr>
          </a:p>
          <a:p>
            <a:pPr marL="3175" algn="just">
              <a:spcBef>
                <a:spcPts val="600"/>
              </a:spcBef>
              <a:defRPr/>
            </a:pPr>
            <a:endParaRPr lang="en-US" dirty="0">
              <a:solidFill>
                <a:srgbClr val="660066"/>
              </a:solidFill>
              <a:latin typeface="Arial" pitchFamily="34" charset="0"/>
              <a:cs typeface="Arial" pitchFamily="34" charset="0"/>
            </a:endParaRPr>
          </a:p>
          <a:p>
            <a:pPr marL="3175" algn="just">
              <a:spcBef>
                <a:spcPts val="600"/>
              </a:spcBef>
              <a:defRPr/>
            </a:pPr>
            <a:endParaRPr lang="en-US" dirty="0">
              <a:solidFill>
                <a:srgbClr val="660066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728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21663" y="6303963"/>
            <a:ext cx="598487" cy="242887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D833B24-60BC-494A-B93D-C4E365C84DB7}" type="slidenum">
              <a:rPr lang="en-US" sz="140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pPr/>
              <a:t>9</a:t>
            </a:fld>
            <a:endParaRPr lang="en-US" sz="1400" b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88650" y="378143"/>
            <a:ext cx="7300912" cy="636010"/>
          </a:xfrm>
        </p:spPr>
        <p:txBody>
          <a:bodyPr/>
          <a:lstStyle/>
          <a:p>
            <a:r>
              <a:rPr lang="en-US" sz="28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Autonomy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731521" y="1165396"/>
            <a:ext cx="771421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75" algn="just">
              <a:spcBef>
                <a:spcPts val="600"/>
              </a:spcBef>
              <a:defRPr/>
            </a:pPr>
            <a:r>
              <a:rPr lang="en-US" dirty="0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Ability of nodes in the system to operate independently.</a:t>
            </a:r>
          </a:p>
          <a:p>
            <a:pPr marL="346075" indent="-3429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Design – Independence of the data model</a:t>
            </a:r>
          </a:p>
          <a:p>
            <a:pPr marL="346075" indent="-3429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Communication – Can decide when/how to communicate with other nodes</a:t>
            </a:r>
          </a:p>
          <a:p>
            <a:pPr marL="346075" indent="-3429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Execution – Ability to act on the data independently</a:t>
            </a:r>
          </a:p>
          <a:p>
            <a:pPr marL="3175" algn="just">
              <a:spcBef>
                <a:spcPts val="600"/>
              </a:spcBef>
              <a:defRPr/>
            </a:pPr>
            <a:endParaRPr lang="en-US" dirty="0">
              <a:solidFill>
                <a:srgbClr val="660066"/>
              </a:solidFill>
              <a:latin typeface="Arial" pitchFamily="34" charset="0"/>
              <a:cs typeface="Arial" pitchFamily="34" charset="0"/>
            </a:endParaRPr>
          </a:p>
          <a:p>
            <a:pPr marL="3175" algn="just">
              <a:spcBef>
                <a:spcPts val="600"/>
              </a:spcBef>
              <a:defRPr/>
            </a:pPr>
            <a:endParaRPr lang="en-US" dirty="0">
              <a:solidFill>
                <a:srgbClr val="660066"/>
              </a:solidFill>
              <a:latin typeface="Arial" pitchFamily="34" charset="0"/>
              <a:cs typeface="Arial" pitchFamily="34" charset="0"/>
            </a:endParaRPr>
          </a:p>
          <a:p>
            <a:pPr marL="3175" algn="just">
              <a:spcBef>
                <a:spcPts val="600"/>
              </a:spcBef>
              <a:defRPr/>
            </a:pPr>
            <a:endParaRPr lang="en-US" dirty="0">
              <a:solidFill>
                <a:srgbClr val="660066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468129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3333CC"/>
      </a:dk2>
      <a:lt2>
        <a:srgbClr val="FFFF00"/>
      </a:lt2>
      <a:accent1>
        <a:srgbClr val="FF9900"/>
      </a:accent1>
      <a:accent2>
        <a:srgbClr val="00FFFF"/>
      </a:accent2>
      <a:accent3>
        <a:srgbClr val="ADADE2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21014</TotalTime>
  <Words>1132</Words>
  <Application>Microsoft Office PowerPoint</Application>
  <PresentationFormat>On-screen Show (4:3)</PresentationFormat>
  <Paragraphs>289</Paragraphs>
  <Slides>28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Cambria Math</vt:lpstr>
      <vt:lpstr>Times New Roman</vt:lpstr>
      <vt:lpstr>Blank Presentation</vt:lpstr>
      <vt:lpstr>Custom Design</vt:lpstr>
      <vt:lpstr>PowerPoint Presentation</vt:lpstr>
      <vt:lpstr>Distributed Database</vt:lpstr>
      <vt:lpstr>Advantages</vt:lpstr>
      <vt:lpstr>Transparency</vt:lpstr>
      <vt:lpstr>Distributed Database</vt:lpstr>
      <vt:lpstr>Fragmentation</vt:lpstr>
      <vt:lpstr>Fragmentation</vt:lpstr>
      <vt:lpstr>Scalability</vt:lpstr>
      <vt:lpstr>Autonomy</vt:lpstr>
      <vt:lpstr>Replication</vt:lpstr>
      <vt:lpstr>Concerns</vt:lpstr>
      <vt:lpstr>Concurrency Control</vt:lpstr>
      <vt:lpstr>Voting</vt:lpstr>
      <vt:lpstr>Distributed Recovery</vt:lpstr>
      <vt:lpstr>Two Phase Commit</vt:lpstr>
      <vt:lpstr>Two Phase Commit</vt:lpstr>
      <vt:lpstr>Two Phase Commit</vt:lpstr>
      <vt:lpstr>Two Phase Commit</vt:lpstr>
      <vt:lpstr>Two Phase Commit</vt:lpstr>
      <vt:lpstr>Two Phase Commit Ready Phase</vt:lpstr>
      <vt:lpstr>Two Phase Commit Ready Phase</vt:lpstr>
      <vt:lpstr>Two Phase Commit Ready Phase</vt:lpstr>
      <vt:lpstr>Two Phase Commit Failures</vt:lpstr>
      <vt:lpstr>Two Phase Commit Failures</vt:lpstr>
      <vt:lpstr>Two Phase Commit Failures</vt:lpstr>
      <vt:lpstr>Two Phase Commit Communication</vt:lpstr>
      <vt:lpstr>Three Phase Commit</vt:lpstr>
      <vt:lpstr>PowerPoint Presentation</vt:lpstr>
    </vt:vector>
  </TitlesOfParts>
  <Company>MSFT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Vijay Kumar</dc:creator>
  <cp:lastModifiedBy>Kendall Bingham</cp:lastModifiedBy>
  <cp:revision>514</cp:revision>
  <cp:lastPrinted>2001-01-03T18:16:48Z</cp:lastPrinted>
  <dcterms:created xsi:type="dcterms:W3CDTF">1996-12-18T00:07:49Z</dcterms:created>
  <dcterms:modified xsi:type="dcterms:W3CDTF">2019-11-07T21:13:07Z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philbe@microsoft.com</vt:lpwstr>
  </property>
  <property fmtid="{D5CDD505-2E9C-101B-9397-08002B2CF9AE}" pid="8" name="HomePage">
    <vt:lpwstr>http://www.cs.washington.edu/education/courses/593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C:\WINNT\Profiles\rprieto\Desktop</vt:lpwstr>
  </property>
</Properties>
</file>