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34" r:id="rId2"/>
  </p:sldMasterIdLst>
  <p:notesMasterIdLst>
    <p:notesMasterId r:id="rId14"/>
  </p:notesMasterIdLst>
  <p:handoutMasterIdLst>
    <p:handoutMasterId r:id="rId15"/>
  </p:handoutMasterIdLst>
  <p:sldIdLst>
    <p:sldId id="293" r:id="rId3"/>
    <p:sldId id="403" r:id="rId4"/>
    <p:sldId id="404" r:id="rId5"/>
    <p:sldId id="509" r:id="rId6"/>
    <p:sldId id="510" r:id="rId7"/>
    <p:sldId id="405" r:id="rId8"/>
    <p:sldId id="512" r:id="rId9"/>
    <p:sldId id="514" r:id="rId10"/>
    <p:sldId id="516" r:id="rId11"/>
    <p:sldId id="517" r:id="rId12"/>
    <p:sldId id="51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0066"/>
    <a:srgbClr val="080808"/>
    <a:srgbClr val="000076"/>
    <a:srgbClr val="0000FF"/>
    <a:srgbClr val="FF9966"/>
    <a:srgbClr val="FFCC99"/>
    <a:srgbClr val="0099CC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1" autoAdjust="0"/>
    <p:restoredTop sz="85871" autoAdjust="0"/>
  </p:normalViewPr>
  <p:slideViewPr>
    <p:cSldViewPr snapToGrid="0">
      <p:cViewPr varScale="1">
        <p:scale>
          <a:sx n="56" d="100"/>
          <a:sy n="56" d="100"/>
        </p:scale>
        <p:origin x="107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004"/>
    </p:cViewPr>
  </p:sorterViewPr>
  <p:notesViewPr>
    <p:cSldViewPr snapToGrid="0">
      <p:cViewPr varScale="1">
        <p:scale>
          <a:sx n="74" d="100"/>
          <a:sy n="74" d="100"/>
        </p:scale>
        <p:origin x="-233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956FB6-67E4-4D0F-9BCD-6AF2BDE8C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5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04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DB35CE-09BB-4FCD-9513-C6B8896CBC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W2(x), r5(x), r2(x), w1(x), w10(x)  </a:t>
            </a:r>
            <a:br>
              <a:rPr lang="en-US" dirty="0"/>
            </a:br>
            <a:r>
              <a:rPr lang="en-US" dirty="0"/>
              <a:t>What </a:t>
            </a:r>
            <a:r>
              <a:rPr lang="en-US" dirty="0" err="1"/>
              <a:t>ts</a:t>
            </a:r>
            <a:r>
              <a:rPr lang="en-US" dirty="0"/>
              <a:t> transactions can write a new version?  Which cannot.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B35CE-09BB-4FCD-9513-C6B8896CBC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W2(x), r5(x), r2(x), w1(x), w10(x)  </a:t>
            </a:r>
            <a:br>
              <a:rPr lang="en-US" dirty="0"/>
            </a:br>
            <a:r>
              <a:rPr lang="en-US" dirty="0"/>
              <a:t>What </a:t>
            </a:r>
            <a:r>
              <a:rPr lang="en-US" dirty="0" err="1"/>
              <a:t>ts</a:t>
            </a:r>
            <a:r>
              <a:rPr lang="en-US" dirty="0"/>
              <a:t> transactions can write a new version?  Which cannot.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B35CE-09BB-4FCD-9513-C6B8896CBC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B35CE-09BB-4FCD-9513-C6B8896CBC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9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B35CE-09BB-4FCD-9513-C6B8896CBC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B35CE-09BB-4FCD-9513-C6B8896CBC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8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B35CE-09BB-4FCD-9513-C6B8896CBC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9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38CE6-852F-4FA8-9709-E0BC3757B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8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9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96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9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34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10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1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93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46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2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F10A4DAA-1B38-4787-A602-51870A8DE7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5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6C873-1B19-42AD-9CD5-F23EED5BAB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D84D2-C759-4732-9684-AEF5EDDEB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2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3444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3444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AE999-36E9-4181-A63A-EC98135AD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4E0D0-F494-4050-8B77-7F6DC476B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37B60-1B37-4DD4-8AC9-DC23AE69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54913" y="6553200"/>
            <a:ext cx="1512887" cy="242888"/>
          </a:xfr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2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8287"/>
            <a:ext cx="7772400" cy="28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56321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1825" y="6386513"/>
            <a:ext cx="598488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rgbClr val="000076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236C873-1B19-42AD-9CD5-F23EED5BA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-228600" y="6629400"/>
            <a:ext cx="100488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 sz="1400" b="0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2463800" y="6362700"/>
            <a:ext cx="362743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solidFill>
                  <a:srgbClr val="000076"/>
                </a:solidFill>
                <a:latin typeface="Arial" pitchFamily="34" charset="0"/>
              </a:rPr>
              <a:t>Architecture of Database Management Systems</a:t>
            </a:r>
          </a:p>
        </p:txBody>
      </p:sp>
      <p:cxnSp>
        <p:nvCxnSpPr>
          <p:cNvPr id="1031" name="Straight Connector 3"/>
          <p:cNvCxnSpPr>
            <a:cxnSpLocks noChangeShapeType="1"/>
          </p:cNvCxnSpPr>
          <p:nvPr userDrawn="1"/>
        </p:nvCxnSpPr>
        <p:spPr bwMode="auto">
          <a:xfrm>
            <a:off x="0" y="6130925"/>
            <a:ext cx="9144000" cy="0"/>
          </a:xfrm>
          <a:prstGeom prst="line">
            <a:avLst/>
          </a:prstGeom>
          <a:noFill/>
          <a:ln w="38100" cmpd="thinThick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975475" y="6346825"/>
            <a:ext cx="1154113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1200" b="1" dirty="0">
                <a:solidFill>
                  <a:srgbClr val="000076"/>
                </a:solidFill>
                <a:latin typeface="Arial" pitchFamily="34" charset="0"/>
                <a:cs typeface="Arial" pitchFamily="34" charset="0"/>
              </a:rPr>
              <a:t>K Bingham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31" r:id="rId2"/>
    <p:sldLayoutId id="2147483733" r:id="rId3"/>
    <p:sldLayoutId id="2147483727" r:id="rId4"/>
    <p:sldLayoutId id="2147483728" r:id="rId5"/>
    <p:sldLayoutId id="2147483729" r:id="rId6"/>
    <p:sldLayoutId id="2147483730" r:id="rId7"/>
    <p:sldLayoutId id="2147483732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76771-1535-4A44-806A-2F50A490CA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96275" y="6321425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CE615E-EFF2-43BA-A46E-FDD975D0E220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en-US" sz="140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1"/>
          <p:cNvSpPr>
            <a:spLocks noChangeArrowheads="1"/>
          </p:cNvSpPr>
          <p:nvPr/>
        </p:nvSpPr>
        <p:spPr bwMode="auto">
          <a:xfrm>
            <a:off x="341313" y="862013"/>
            <a:ext cx="8437562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CS5570</a:t>
            </a:r>
            <a:b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Architecture of Database Management Systems</a:t>
            </a:r>
            <a:br>
              <a:rPr lang="en-US" sz="4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br>
              <a:rPr lang="en-US" sz="28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endParaRPr lang="en-US" sz="28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Multi-Version Concurrency Control</a:t>
            </a:r>
          </a:p>
          <a:p>
            <a:pPr algn="ctr"/>
            <a:br>
              <a:rPr lang="en-US" sz="28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Kendall Bingham</a:t>
            </a:r>
            <a:b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Computer Science Electrical Engineering</a:t>
            </a:r>
            <a:b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University of Missouri-Kansas City</a:t>
            </a:r>
            <a:b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Kansas City, MO, USA.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2188" y="6286500"/>
            <a:ext cx="379412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C6BE49-E1C8-4568-BFDE-B68DD394A440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91600" cy="836613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Snapshot Isolation Benefits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2516D-A68A-4246-819F-C8EC18899DD5}"/>
              </a:ext>
            </a:extLst>
          </p:cNvPr>
          <p:cNvSpPr txBox="1"/>
          <p:nvPr/>
        </p:nvSpPr>
        <p:spPr>
          <a:xfrm>
            <a:off x="696036" y="1351128"/>
            <a:ext cx="7751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Reads are never blocked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Locking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Dirty 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Lost Update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Inconsistent 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Phantom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2188" y="6286500"/>
            <a:ext cx="379412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C6BE49-E1C8-4568-BFDE-B68DD394A440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91600" cy="836613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Snapshot Sample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5F08F2-7CB7-443F-AF84-981E4F2B5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19701"/>
              </p:ext>
            </p:extLst>
          </p:nvPr>
        </p:nvGraphicFramePr>
        <p:xfrm>
          <a:off x="404882" y="1364989"/>
          <a:ext cx="475397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989">
                  <a:extLst>
                    <a:ext uri="{9D8B030D-6E8A-4147-A177-3AD203B41FA5}">
                      <a16:colId xmlns:a16="http://schemas.microsoft.com/office/drawing/2014/main" val="196127116"/>
                    </a:ext>
                  </a:extLst>
                </a:gridCol>
                <a:gridCol w="906153">
                  <a:extLst>
                    <a:ext uri="{9D8B030D-6E8A-4147-A177-3AD203B41FA5}">
                      <a16:colId xmlns:a16="http://schemas.microsoft.com/office/drawing/2014/main" val="581337734"/>
                    </a:ext>
                  </a:extLst>
                </a:gridCol>
                <a:gridCol w="1001341">
                  <a:extLst>
                    <a:ext uri="{9D8B030D-6E8A-4147-A177-3AD203B41FA5}">
                      <a16:colId xmlns:a16="http://schemas.microsoft.com/office/drawing/2014/main" val="636729579"/>
                    </a:ext>
                  </a:extLst>
                </a:gridCol>
                <a:gridCol w="1001341">
                  <a:extLst>
                    <a:ext uri="{9D8B030D-6E8A-4147-A177-3AD203B41FA5}">
                      <a16:colId xmlns:a16="http://schemas.microsoft.com/office/drawing/2014/main" val="2540412656"/>
                    </a:ext>
                  </a:extLst>
                </a:gridCol>
                <a:gridCol w="1127147">
                  <a:extLst>
                    <a:ext uri="{9D8B030D-6E8A-4147-A177-3AD203B41FA5}">
                      <a16:colId xmlns:a16="http://schemas.microsoft.com/office/drawing/2014/main" val="1172389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38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37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63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2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15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42212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FB8CAE-D781-4457-BEFD-09ABE08D1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54580"/>
              </p:ext>
            </p:extLst>
          </p:nvPr>
        </p:nvGraphicFramePr>
        <p:xfrm>
          <a:off x="5950424" y="1371986"/>
          <a:ext cx="27886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47">
                  <a:extLst>
                    <a:ext uri="{9D8B030D-6E8A-4147-A177-3AD203B41FA5}">
                      <a16:colId xmlns:a16="http://schemas.microsoft.com/office/drawing/2014/main" val="1776127796"/>
                    </a:ext>
                  </a:extLst>
                </a:gridCol>
                <a:gridCol w="1394347">
                  <a:extLst>
                    <a:ext uri="{9D8B030D-6E8A-4147-A177-3AD203B41FA5}">
                      <a16:colId xmlns:a16="http://schemas.microsoft.com/office/drawing/2014/main" val="1960527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8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6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77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58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47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2188" y="6286500"/>
            <a:ext cx="379412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C6BE49-E1C8-4568-BFDE-B68DD394A440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91600" cy="836613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Multi-Version Concurrency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5016" y="1262811"/>
                <a:ext cx="7872153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Each data item keeps all versions of the data item as it is changed.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…,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000" i="1" dirty="0">
                  <a:solidFill>
                    <a:srgbClr val="0000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800100" indent="-342900" algn="just">
                  <a:spcBef>
                    <a:spcPts val="600"/>
                  </a:spcBef>
                  <a:spcAft>
                    <a:spcPts val="600"/>
                  </a:spcAft>
                  <a:buBlip>
                    <a:blip r:embed="rId2"/>
                  </a:buBlip>
                </a:pPr>
                <a:r>
                  <a:rPr lang="en-US" sz="2000" i="1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More storage is needed</a:t>
                </a:r>
              </a:p>
              <a:p>
                <a:pPr marL="800100" indent="-342900" algn="just">
                  <a:spcBef>
                    <a:spcPts val="600"/>
                  </a:spcBef>
                  <a:spcAft>
                    <a:spcPts val="600"/>
                  </a:spcAft>
                  <a:buBlip>
                    <a:blip r:embed="rId2"/>
                  </a:buBlip>
                </a:pPr>
                <a:r>
                  <a:rPr lang="en-US" sz="2000" i="1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Versions have to be kept for recovery purposes ( rolling back )</a:t>
                </a:r>
              </a:p>
              <a:p>
                <a:pPr marL="800100" indent="-342900" algn="just">
                  <a:spcBef>
                    <a:spcPts val="600"/>
                  </a:spcBef>
                  <a:spcAft>
                    <a:spcPts val="600"/>
                  </a:spcAft>
                  <a:buBlip>
                    <a:blip r:embed="rId2"/>
                  </a:buBlip>
                </a:pPr>
                <a:r>
                  <a:rPr lang="en-US" sz="2000" i="1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Transactions do not know there is more than one value for x.</a:t>
                </a:r>
              </a:p>
              <a:p>
                <a:pPr marL="800100" indent="-342900" algn="just">
                  <a:spcBef>
                    <a:spcPts val="600"/>
                  </a:spcBef>
                  <a:spcAft>
                    <a:spcPts val="600"/>
                  </a:spcAft>
                  <a:buBlip>
                    <a:blip r:embed="rId2"/>
                  </a:buBlip>
                </a:pPr>
                <a:r>
                  <a:rPr lang="en-US" sz="2000" i="1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Whenever a transaction needs to write a data item a new version is created.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i="1" dirty="0">
                  <a:solidFill>
                    <a:srgbClr val="66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6" y="1262811"/>
                <a:ext cx="7872153" cy="3477875"/>
              </a:xfrm>
              <a:prstGeom prst="rect">
                <a:avLst/>
              </a:prstGeom>
              <a:blipFill>
                <a:blip r:embed="rId3"/>
                <a:stretch>
                  <a:fillRect t="-701" r="-852" b="-2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57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2188" y="6286500"/>
            <a:ext cx="379412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C6BE49-E1C8-4568-BFDE-B68DD394A440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91600" cy="836613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MV Timestamp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4586" y="1264775"/>
                <a:ext cx="7872153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indent="-342900" algn="just">
                  <a:spcBef>
                    <a:spcPts val="600"/>
                  </a:spcBef>
                  <a:spcAft>
                    <a:spcPts val="600"/>
                  </a:spcAft>
                  <a:buBlip>
                    <a:blip r:embed="rId2"/>
                  </a:buBlip>
                </a:pPr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read_TS(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) – The read timestamp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 is the largest of all the timestamps of transactions that have successfully read version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0000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800100" indent="-342900" algn="just">
                  <a:spcBef>
                    <a:spcPts val="600"/>
                  </a:spcBef>
                  <a:spcAft>
                    <a:spcPts val="600"/>
                  </a:spcAft>
                  <a:buBlip>
                    <a:blip r:embed="rId2"/>
                  </a:buBlip>
                </a:pPr>
                <a:r>
                  <a:rPr lang="en-US" sz="2000" dirty="0" err="1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write_TS</a:t>
                </a:r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) – The write timestamp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 is the largest timestamp of the transaction that wrote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000099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6" y="1264775"/>
                <a:ext cx="7872153" cy="1785104"/>
              </a:xfrm>
              <a:prstGeom prst="rect">
                <a:avLst/>
              </a:prstGeom>
              <a:blipFill>
                <a:blip r:embed="rId3"/>
                <a:stretch>
                  <a:fillRect t="-1365" r="-774" b="-5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3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2188" y="6286500"/>
            <a:ext cx="379412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C6BE49-E1C8-4568-BFDE-B68DD394A440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91600" cy="836613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MV Timestamp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4586" y="1264775"/>
                <a:ext cx="7872153" cy="4459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indent="-457200" algn="just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𝒘𝒓𝒊𝒕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𝒌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– Find the version of x with the highest </a:t>
                </a:r>
                <a:r>
                  <a:rPr lang="en-US" sz="2000" dirty="0" err="1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wts</a:t>
                </a:r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, that is also less than or equal to the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𝒕𝒔</m:t>
                    </m:r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𝒌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.    </a:t>
                </a:r>
              </a:p>
              <a:p>
                <a:pPr marL="1371600" lvl="1" indent="-457200" algn="just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 is the version with correct </a:t>
                </a:r>
                <a:r>
                  <a:rPr lang="en-US" sz="2000" dirty="0" err="1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wts</a:t>
                </a:r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:r>
                  <a:rPr lang="en-US" sz="2000" dirty="0" err="1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read_ts</a:t>
                </a:r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 &gt;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𝒕𝒔</m:t>
                    </m:r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𝒌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 then roll back the transaction</a:t>
                </a:r>
              </a:p>
              <a:p>
                <a:pPr marL="914400" lvl="1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Else</a:t>
                </a:r>
              </a:p>
              <a:p>
                <a:pPr marL="1371600" lvl="1" indent="-457200" algn="just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Create a new version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𝒙</m:t>
                    </m:r>
                  </m:oMath>
                </a14:m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, we’ll 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 and set </a:t>
                </a:r>
                <a:r>
                  <a:rPr lang="en-US" sz="2000" dirty="0" err="1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read_ts</a:t>
                </a:r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𝒕𝒔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𝒌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,  </a:t>
                </a:r>
                <a:r>
                  <a:rPr lang="en-US" sz="2000" dirty="0" err="1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write_ts</a:t>
                </a:r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𝒕𝒔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srgbClr val="0000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14400" indent="-457200" algn="just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𝒓𝒆𝒂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𝒌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 – Find the version of x with the highest </a:t>
                </a:r>
                <a:r>
                  <a:rPr lang="en-US" sz="2000" dirty="0" err="1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wts</a:t>
                </a:r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 that is also less than or equal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𝒕𝒔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𝒌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00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371600" lvl="1" indent="-457200" algn="just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Set </a:t>
                </a:r>
                <a:r>
                  <a:rPr lang="en-US" sz="2000" dirty="0" err="1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read_ts</a:t>
                </a:r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) = max(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𝒕𝒔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𝒌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sz="2000" dirty="0" err="1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read_ts</a:t>
                </a:r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) )</a:t>
                </a:r>
              </a:p>
              <a:p>
                <a:pPr marL="1371600" lvl="1" indent="-457200" algn="just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0099"/>
                    </a:solidFill>
                    <a:latin typeface="Arial" pitchFamily="34" charset="0"/>
                    <a:cs typeface="Arial" pitchFamily="34" charset="0"/>
                  </a:rPr>
                  <a:t>return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000099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6" y="1264775"/>
                <a:ext cx="7872153" cy="4459426"/>
              </a:xfrm>
              <a:prstGeom prst="rect">
                <a:avLst/>
              </a:prstGeom>
              <a:blipFill>
                <a:blip r:embed="rId3"/>
                <a:stretch>
                  <a:fillRect t="-546" r="-774" b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75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2188" y="6286500"/>
            <a:ext cx="379412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C6BE49-E1C8-4568-BFDE-B68DD394A440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91600" cy="836613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MV Timestamp Ordering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04586" y="1264775"/>
            <a:ext cx="78721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Can we have deadlocks?</a:t>
            </a:r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Can we have cascading roll backs?</a:t>
            </a:r>
          </a:p>
        </p:txBody>
      </p:sp>
    </p:spTree>
    <p:extLst>
      <p:ext uri="{BB962C8B-B14F-4D97-AF65-F5344CB8AC3E}">
        <p14:creationId xmlns:p14="http://schemas.microsoft.com/office/powerpoint/2010/main" val="285083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2188" y="6286500"/>
            <a:ext cx="379412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C6BE49-E1C8-4568-BFDE-B68DD394A440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91600" cy="836613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Multi-Version 2PL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015" y="1225741"/>
            <a:ext cx="787215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A 3</a:t>
            </a:r>
            <a:r>
              <a:rPr lang="en-US" baseline="300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locking mode is given.  Certify, read and write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Transactions are allowed to read the original version of x, but not allowed to read a new written version x’</a:t>
            </a:r>
          </a:p>
        </p:txBody>
      </p:sp>
    </p:spTree>
    <p:extLst>
      <p:ext uri="{BB962C8B-B14F-4D97-AF65-F5344CB8AC3E}">
        <p14:creationId xmlns:p14="http://schemas.microsoft.com/office/powerpoint/2010/main" val="96660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2188" y="6286500"/>
            <a:ext cx="379412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C6BE49-E1C8-4568-BFDE-B68DD394A440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91600" cy="836613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Multi-Version 2PL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4887BF2-E21F-4545-8A83-47CF1BD9F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08788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978343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543541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27796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6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22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780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E0B141-5D03-47DF-8B1B-08BFDFE3A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68511"/>
              </p:ext>
            </p:extLst>
          </p:nvPr>
        </p:nvGraphicFramePr>
        <p:xfrm>
          <a:off x="1524000" y="3269343"/>
          <a:ext cx="6096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978897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694502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634744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87080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Certify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68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44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Certify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0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60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2188" y="6286500"/>
            <a:ext cx="379412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C6BE49-E1C8-4568-BFDE-B68DD394A440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91600" cy="836613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MV 2PL</a:t>
            </a:r>
            <a:endParaRPr lang="en-US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4586" y="1264775"/>
            <a:ext cx="78721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Can we have deadlocks?</a:t>
            </a:r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Can we have cascading roll backs?</a:t>
            </a:r>
          </a:p>
        </p:txBody>
      </p:sp>
    </p:spTree>
    <p:extLst>
      <p:ext uri="{BB962C8B-B14F-4D97-AF65-F5344CB8AC3E}">
        <p14:creationId xmlns:p14="http://schemas.microsoft.com/office/powerpoint/2010/main" val="174998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2188" y="6286500"/>
            <a:ext cx="379412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C6BE49-E1C8-4568-BFDE-B68DD394A440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91600" cy="836613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Snapshot Isolation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2516D-A68A-4246-819F-C8EC18899DD5}"/>
              </a:ext>
            </a:extLst>
          </p:cNvPr>
          <p:cNvSpPr txBox="1"/>
          <p:nvPr/>
        </p:nvSpPr>
        <p:spPr>
          <a:xfrm>
            <a:off x="696036" y="1351128"/>
            <a:ext cx="7751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transaction reads from its own snapshot ( copy ) of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Writes are collected into a </a:t>
            </a:r>
            <a:r>
              <a:rPr lang="en-US" dirty="0" err="1"/>
              <a:t>writeset</a:t>
            </a:r>
            <a:r>
              <a:rPr lang="en-US" dirty="0"/>
              <a:t> only visible to transaction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commit, if no other active transaction has an overlap, then transaction is applied</a:t>
            </a:r>
          </a:p>
        </p:txBody>
      </p:sp>
    </p:spTree>
    <p:extLst>
      <p:ext uri="{BB962C8B-B14F-4D97-AF65-F5344CB8AC3E}">
        <p14:creationId xmlns:p14="http://schemas.microsoft.com/office/powerpoint/2010/main" val="92724254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3333CC"/>
      </a:dk2>
      <a:lt2>
        <a:srgbClr val="FFFF00"/>
      </a:lt2>
      <a:accent1>
        <a:srgbClr val="FF9900"/>
      </a:accent1>
      <a:accent2>
        <a:srgbClr val="00FFFF"/>
      </a:accent2>
      <a:accent3>
        <a:srgbClr val="ADADE2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36159</TotalTime>
  <Words>504</Words>
  <Application>Microsoft Office PowerPoint</Application>
  <PresentationFormat>On-screen Show (4:3)</PresentationFormat>
  <Paragraphs>116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Blank Presentation</vt:lpstr>
      <vt:lpstr>Custom Design</vt:lpstr>
      <vt:lpstr>PowerPoint Presentation</vt:lpstr>
      <vt:lpstr>Multi-Version Concurrency</vt:lpstr>
      <vt:lpstr>MV Timestamp Ordering</vt:lpstr>
      <vt:lpstr>MV Timestamp Ordering</vt:lpstr>
      <vt:lpstr>MV Timestamp Ordering</vt:lpstr>
      <vt:lpstr>Multi-Version 2PL</vt:lpstr>
      <vt:lpstr>Multi-Version 2PL</vt:lpstr>
      <vt:lpstr>MV 2PL</vt:lpstr>
      <vt:lpstr>Snapshot Isolation</vt:lpstr>
      <vt:lpstr>Snapshot Isolation Benefits</vt:lpstr>
      <vt:lpstr>Snapshot Sample</vt:lpstr>
    </vt:vector>
  </TitlesOfParts>
  <Company>MSFT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Vijay Kumar</dc:creator>
  <cp:lastModifiedBy>Kendall Bingham</cp:lastModifiedBy>
  <cp:revision>883</cp:revision>
  <cp:lastPrinted>2001-01-03T18:16:48Z</cp:lastPrinted>
  <dcterms:created xsi:type="dcterms:W3CDTF">1996-12-18T00:07:49Z</dcterms:created>
  <dcterms:modified xsi:type="dcterms:W3CDTF">2019-10-22T18:52:47Z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philbe@microsoft.com</vt:lpwstr>
  </property>
  <property fmtid="{D5CDD505-2E9C-101B-9397-08002B2CF9AE}" pid="8" name="HomePage">
    <vt:lpwstr>http://www.cs.washington.edu/education/courses/593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C:\WINNT\Profiles\rprieto\Desktop</vt:lpwstr>
  </property>
</Properties>
</file>