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93" r:id="rId2"/>
    <p:sldId id="346" r:id="rId3"/>
    <p:sldId id="257" r:id="rId4"/>
    <p:sldId id="386" r:id="rId5"/>
    <p:sldId id="327" r:id="rId6"/>
    <p:sldId id="328" r:id="rId7"/>
    <p:sldId id="329" r:id="rId8"/>
    <p:sldId id="330" r:id="rId9"/>
    <p:sldId id="374" r:id="rId10"/>
    <p:sldId id="317" r:id="rId11"/>
    <p:sldId id="319" r:id="rId12"/>
    <p:sldId id="259" r:id="rId13"/>
    <p:sldId id="320" r:id="rId14"/>
    <p:sldId id="260" r:id="rId15"/>
    <p:sldId id="387" r:id="rId16"/>
    <p:sldId id="388" r:id="rId17"/>
    <p:sldId id="390" r:id="rId18"/>
    <p:sldId id="391" r:id="rId19"/>
    <p:sldId id="392" r:id="rId20"/>
    <p:sldId id="393" r:id="rId21"/>
    <p:sldId id="375" r:id="rId22"/>
    <p:sldId id="294" r:id="rId23"/>
    <p:sldId id="321" r:id="rId24"/>
    <p:sldId id="322" r:id="rId25"/>
    <p:sldId id="323" r:id="rId26"/>
    <p:sldId id="324" r:id="rId27"/>
    <p:sldId id="325" r:id="rId28"/>
    <p:sldId id="383" r:id="rId29"/>
    <p:sldId id="276" r:id="rId30"/>
    <p:sldId id="277" r:id="rId31"/>
    <p:sldId id="282" r:id="rId32"/>
    <p:sldId id="378" r:id="rId33"/>
    <p:sldId id="286" r:id="rId34"/>
    <p:sldId id="379" r:id="rId35"/>
    <p:sldId id="263" r:id="rId36"/>
    <p:sldId id="264" r:id="rId37"/>
    <p:sldId id="380" r:id="rId38"/>
    <p:sldId id="306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66"/>
    <a:srgbClr val="0000FF"/>
    <a:srgbClr val="000076"/>
    <a:srgbClr val="FF9966"/>
    <a:srgbClr val="FFCC99"/>
    <a:srgbClr val="0099C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1" autoAdjust="0"/>
    <p:restoredTop sz="83774" autoAdjust="0"/>
  </p:normalViewPr>
  <p:slideViewPr>
    <p:cSldViewPr snapToGrid="0">
      <p:cViewPr varScale="1">
        <p:scale>
          <a:sx n="71" d="100"/>
          <a:sy n="71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04"/>
    </p:cViewPr>
  </p:sorterViewPr>
  <p:notesViewPr>
    <p:cSldViewPr snapToGrid="0">
      <p:cViewPr varScale="1">
        <p:scale>
          <a:sx n="74" d="100"/>
          <a:sy n="74" d="100"/>
        </p:scale>
        <p:origin x="-233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956FB6-67E4-4D0F-9BCD-6AF2BDE8C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5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04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DB35CE-09BB-4FCD-9513-C6B8896CB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Transaction : Program that operates on shared data.</a:t>
            </a:r>
          </a:p>
          <a:p>
            <a:endParaRPr lang="en-US" dirty="0"/>
          </a:p>
          <a:p>
            <a:r>
              <a:rPr lang="en-US" dirty="0"/>
              <a:t>Read, write, </a:t>
            </a:r>
            <a:r>
              <a:rPr lang="en-US" dirty="0" err="1"/>
              <a:t>commit,start</a:t>
            </a:r>
            <a:r>
              <a:rPr lang="en-US" dirty="0"/>
              <a:t> abort</a:t>
            </a:r>
          </a:p>
          <a:p>
            <a:endParaRPr lang="en-US" dirty="0"/>
          </a:p>
          <a:p>
            <a:r>
              <a:rPr lang="en-US" dirty="0"/>
              <a:t>Reasons for abort?</a:t>
            </a:r>
          </a:p>
          <a:p>
            <a:r>
              <a:rPr lang="en-US" dirty="0"/>
              <a:t>Active, committed and uncommitted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Transactions support many operations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Read ( ) Does it change the data?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Write() Does it change data?  ( Initial value and final value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Initial State                Next State      	Final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A(100) -----------Read A’(100)  --------Write---------  A’’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Balance Inquiry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A(100)   Read   A’(100)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transition is done by a transaction.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Would  a program of all reads need to be a transaction?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2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2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Recovery only access to stable shortage.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10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5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38CE6-852F-4FA8-9709-E0BC3757B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8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F10A4DAA-1B38-4787-A602-51870A8DE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D84D2-C759-4732-9684-AEF5EDDEB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AE999-36E9-4181-A63A-EC98135AD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E0D0-F494-4050-8B77-7F6DC476B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37B60-1B37-4DD4-8AC9-DC23AE69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54913" y="6553200"/>
            <a:ext cx="1512887" cy="242888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1825" y="6386513"/>
            <a:ext cx="59848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rgbClr val="00007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236C873-1B19-42AD-9CD5-F23EED5BA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-228600" y="6629400"/>
            <a:ext cx="100488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sz="1400" b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2463800" y="6362700"/>
            <a:ext cx="362743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rgbClr val="000076"/>
                </a:solidFill>
                <a:latin typeface="Arial" pitchFamily="34" charset="0"/>
              </a:rPr>
              <a:t>Architecture of Database Management Systems</a:t>
            </a:r>
          </a:p>
        </p:txBody>
      </p:sp>
      <p:cxnSp>
        <p:nvCxnSpPr>
          <p:cNvPr id="1031" name="Straight Connector 3"/>
          <p:cNvCxnSpPr>
            <a:cxnSpLocks noChangeShapeType="1"/>
          </p:cNvCxnSpPr>
          <p:nvPr userDrawn="1"/>
        </p:nvCxnSpPr>
        <p:spPr bwMode="auto">
          <a:xfrm>
            <a:off x="0" y="6130925"/>
            <a:ext cx="9144000" cy="0"/>
          </a:xfrm>
          <a:prstGeom prst="line">
            <a:avLst/>
          </a:prstGeom>
          <a:noFill/>
          <a:ln w="38100" cmpd="thinThick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479459" y="6346825"/>
            <a:ext cx="165013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200" b="1" dirty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t>Kendall Bingham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183313"/>
            <a:ext cx="173196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1" r:id="rId2"/>
    <p:sldLayoutId id="2147483727" r:id="rId3"/>
    <p:sldLayoutId id="2147483728" r:id="rId4"/>
    <p:sldLayoutId id="2147483729" r:id="rId5"/>
    <p:sldLayoutId id="2147483730" r:id="rId6"/>
    <p:sldLayoutId id="2147483732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6275" y="6321425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CE615E-EFF2-43BA-A46E-FDD975D0E220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en-US" sz="140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341313" y="862013"/>
            <a:ext cx="8437562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CS5570</a:t>
            </a:r>
            <a:b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Architecture of Database Management Systems</a:t>
            </a:r>
            <a:br>
              <a:rPr lang="en-US" sz="4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br>
              <a:rPr lang="en-U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pPr algn="ctr"/>
            <a:endParaRPr lang="en-US" sz="28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br>
              <a:rPr lang="en-U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Kendall Bingham</a:t>
            </a:r>
            <a:b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Computer Science Electrical Engineering</a:t>
            </a:r>
            <a:b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University of Missouri-Kansas City</a:t>
            </a:r>
            <a:b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Kansas City, MO, USA.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CBD7DA-95E1-4783-82AC-17E6807D2643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903288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 Processing (TP)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255713"/>
            <a:ext cx="8458200" cy="4538662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1" i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consistency-preserving</a:t>
            </a: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requirement of a transaction makes its processing quite hard. It must satisfy the following:</a:t>
            </a:r>
            <a:endParaRPr lang="en-US" sz="2400" b="1" u="sng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marL="692150">
              <a:spcBef>
                <a:spcPts val="1200"/>
              </a:spcBef>
              <a:buFontTx/>
              <a:buBlip>
                <a:blip r:embed="rId2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Reliability and Availability: system should rarely fail and running all the time</a:t>
            </a:r>
          </a:p>
          <a:p>
            <a:pPr marL="692150">
              <a:spcBef>
                <a:spcPts val="0"/>
              </a:spcBef>
              <a:buFontTx/>
              <a:buBlip>
                <a:blip r:embed="rId2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Response and Throughput: in less than 1 second and at least thousands of transactions/second</a:t>
            </a:r>
          </a:p>
          <a:p>
            <a:pPr marL="692150">
              <a:spcBef>
                <a:spcPts val="0"/>
              </a:spcBef>
              <a:buFontTx/>
              <a:buBlip>
                <a:blip r:embed="rId2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Scalability: can grow from balance enquiry to internet scale</a:t>
            </a:r>
          </a:p>
          <a:p>
            <a:pPr marL="692150">
              <a:spcBef>
                <a:spcPts val="0"/>
              </a:spcBef>
              <a:buFontTx/>
              <a:buBlip>
                <a:blip r:embed="rId2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Security: must not compromise the institution’s integrity</a:t>
            </a:r>
          </a:p>
          <a:p>
            <a:pPr marL="692150">
              <a:spcBef>
                <a:spcPts val="0"/>
              </a:spcBef>
              <a:buFontTx/>
              <a:buBlip>
                <a:blip r:embed="rId2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Atomicity: must install its </a:t>
            </a:r>
            <a:r>
              <a:rPr lang="en-US" sz="20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updates completely 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 the database successfully</a:t>
            </a:r>
          </a:p>
          <a:p>
            <a:pPr marL="692150">
              <a:spcBef>
                <a:spcPts val="0"/>
              </a:spcBef>
              <a:buFontTx/>
              <a:buBlip>
                <a:blip r:embed="rId2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Durability: a transaction is a legal contract, therefore, its updates must persist in the database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930D47-11C0-42E0-A0DD-756A1AC431F3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903288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 Processing (TP)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255713"/>
            <a:ext cx="8458200" cy="3940175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What makes TP Important:</a:t>
            </a:r>
          </a:p>
          <a:p>
            <a:pPr marL="0" indent="0" algn="just">
              <a:buFontTx/>
              <a:buNone/>
            </a:pPr>
            <a:endParaRPr lang="en-US" sz="2400" b="1" u="sng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ct val="30000"/>
              </a:spcAft>
              <a:buFontTx/>
              <a:buBlip>
                <a:blip r:embed="rId2"/>
              </a:buBlip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It is at the core of electronic commerce (conventional and mobile)</a:t>
            </a:r>
          </a:p>
          <a:p>
            <a:pPr lvl="1" algn="just">
              <a:spcAft>
                <a:spcPct val="30000"/>
              </a:spcAft>
              <a:buFontTx/>
              <a:buBlip>
                <a:blip r:embed="rId2"/>
              </a:buBlip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It is the core of most medium-to-large businesses. They use TP for their production systems and cannot operate without it</a:t>
            </a:r>
          </a:p>
          <a:p>
            <a:pPr lvl="1" algn="just">
              <a:spcAft>
                <a:spcPct val="30000"/>
              </a:spcAft>
              <a:buFontTx/>
              <a:buBlip>
                <a:blip r:embed="rId2"/>
              </a:buBlip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It is probably the single largest computer application with more than $80B/year cost</a:t>
            </a:r>
          </a:p>
          <a:p>
            <a:pPr lvl="1" algn="just">
              <a:spcAft>
                <a:spcPct val="30000"/>
              </a:spcAft>
              <a:buFontTx/>
              <a:buBlip>
                <a:blip r:embed="rId2"/>
              </a:buBlip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Nearly all academic research and development use TP to manage their research and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78850" y="6303963"/>
            <a:ext cx="255588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174051-6E78-4A61-B042-EC4248E85900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z="140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9225"/>
            <a:ext cx="7772400" cy="78105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TP System (DBMS) Infrastructure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1313" y="1087438"/>
            <a:ext cx="8466137" cy="4265612"/>
          </a:xfrm>
        </p:spPr>
        <p:txBody>
          <a:bodyPr/>
          <a:lstStyle/>
          <a:p>
            <a:pPr marL="233363" indent="0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End User’s Viewpoint</a:t>
            </a:r>
          </a:p>
          <a:p>
            <a:pPr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Enter a request query from an input device (monitor, cell phone, PDA, tablet, ATM, browser,  etc.)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The query is processed as one or more transactions by the DBMS that installs its updates in the database successfully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The user receives a reply, if a reply is required</a:t>
            </a:r>
          </a:p>
          <a:p>
            <a:pPr marL="233363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The TP system (DBMS) ensures that each transaction</a:t>
            </a:r>
          </a:p>
          <a:p>
            <a:pPr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is an </a:t>
            </a:r>
            <a:r>
              <a:rPr lang="en-US" sz="20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Atomic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action (independent unit of work),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executes and </a:t>
            </a:r>
            <a:r>
              <a:rPr lang="en-US" sz="20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commits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exactly once, and 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FontTx/>
              <a:buBlip>
                <a:blip r:embed="rId2"/>
              </a:buBlip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produces results that persist (durable) in the database.</a:t>
            </a:r>
          </a:p>
          <a:p>
            <a:pPr marL="233363" indent="0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TP system has </a:t>
            </a:r>
            <a:r>
              <a:rPr lang="en-US" sz="2400" b="1" i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tools</a:t>
            </a: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to enforce these requirements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78850" y="6303963"/>
            <a:ext cx="255588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B78997-4A1A-4C1D-A4F3-CBDF34F464B1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z="140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9225"/>
            <a:ext cx="7772400" cy="78105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TP System (DBMS) Infrastructure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2273300" y="3246438"/>
            <a:ext cx="2863850" cy="401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Presentation Manager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2273300" y="3246438"/>
            <a:ext cx="2863850" cy="401637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2435225" y="4016375"/>
            <a:ext cx="26082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Transaction Control</a:t>
            </a:r>
          </a:p>
          <a:p>
            <a:pPr algn="ctr"/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(routes requests)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2435225" y="3984625"/>
            <a:ext cx="2570163" cy="112395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3248025" y="4706938"/>
            <a:ext cx="9429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DBMS</a:t>
            </a:r>
          </a:p>
        </p:txBody>
      </p:sp>
      <p:sp>
        <p:nvSpPr>
          <p:cNvPr id="10249" name="Rectangle 13"/>
          <p:cNvSpPr>
            <a:spLocks noChangeArrowheads="1"/>
          </p:cNvSpPr>
          <p:nvPr/>
        </p:nvSpPr>
        <p:spPr bwMode="auto">
          <a:xfrm>
            <a:off x="5207000" y="3246438"/>
            <a:ext cx="24034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Front-End (Client)</a:t>
            </a:r>
          </a:p>
        </p:txBody>
      </p:sp>
      <p:sp>
        <p:nvSpPr>
          <p:cNvPr id="10250" name="Line 15"/>
          <p:cNvSpPr>
            <a:spLocks noChangeShapeType="1"/>
          </p:cNvSpPr>
          <p:nvPr/>
        </p:nvSpPr>
        <p:spPr bwMode="auto">
          <a:xfrm flipH="1">
            <a:off x="3921125" y="2914650"/>
            <a:ext cx="0" cy="331788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33"/>
          <p:cNvSpPr>
            <a:spLocks noChangeArrowheads="1"/>
          </p:cNvSpPr>
          <p:nvPr/>
        </p:nvSpPr>
        <p:spPr bwMode="auto">
          <a:xfrm>
            <a:off x="4341813" y="2006600"/>
            <a:ext cx="1327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End-User</a:t>
            </a:r>
          </a:p>
        </p:txBody>
      </p:sp>
      <p:sp>
        <p:nvSpPr>
          <p:cNvPr id="10252" name="Line 36"/>
          <p:cNvSpPr>
            <a:spLocks noChangeShapeType="1"/>
          </p:cNvSpPr>
          <p:nvPr/>
        </p:nvSpPr>
        <p:spPr bwMode="auto">
          <a:xfrm>
            <a:off x="2435225" y="4724400"/>
            <a:ext cx="2570163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39"/>
          <p:cNvSpPr txBox="1">
            <a:spLocks noChangeArrowheads="1"/>
          </p:cNvSpPr>
          <p:nvPr/>
        </p:nvSpPr>
        <p:spPr bwMode="auto">
          <a:xfrm>
            <a:off x="2379663" y="2838450"/>
            <a:ext cx="9252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Query</a:t>
            </a:r>
          </a:p>
        </p:txBody>
      </p:sp>
      <p:pic>
        <p:nvPicPr>
          <p:cNvPr id="1025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006600"/>
            <a:ext cx="96202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5" name="Line 15"/>
          <p:cNvSpPr>
            <a:spLocks noChangeShapeType="1"/>
          </p:cNvSpPr>
          <p:nvPr/>
        </p:nvSpPr>
        <p:spPr bwMode="auto">
          <a:xfrm flipH="1">
            <a:off x="3925888" y="3648075"/>
            <a:ext cx="0" cy="331788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 flipH="1">
            <a:off x="3576638" y="2914650"/>
            <a:ext cx="0" cy="331788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5"/>
          <p:cNvSpPr>
            <a:spLocks noChangeShapeType="1"/>
          </p:cNvSpPr>
          <p:nvPr/>
        </p:nvSpPr>
        <p:spPr bwMode="auto">
          <a:xfrm flipH="1">
            <a:off x="3581400" y="3648075"/>
            <a:ext cx="0" cy="331788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3"/>
          <p:cNvSpPr>
            <a:spLocks noChangeArrowheads="1"/>
          </p:cNvSpPr>
          <p:nvPr/>
        </p:nvSpPr>
        <p:spPr bwMode="auto">
          <a:xfrm>
            <a:off x="5207000" y="4170363"/>
            <a:ext cx="2403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Back-End (Server)</a:t>
            </a:r>
          </a:p>
        </p:txBody>
      </p:sp>
      <p:sp>
        <p:nvSpPr>
          <p:cNvPr id="10259" name="Text Box 39"/>
          <p:cNvSpPr txBox="1">
            <a:spLocks noChangeArrowheads="1"/>
          </p:cNvSpPr>
          <p:nvPr/>
        </p:nvSpPr>
        <p:spPr bwMode="auto">
          <a:xfrm>
            <a:off x="4111625" y="2846388"/>
            <a:ext cx="9685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Result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1400" y="6327775"/>
            <a:ext cx="2047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E267D5-4AF8-4A28-BBA7-7B20962F78C4}" type="slidenum">
              <a:rPr lang="en-US" sz="1400" smtClean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z="1400">
              <a:solidFill>
                <a:srgbClr val="00007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750" y="382588"/>
            <a:ext cx="8839200" cy="631825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DBMS Characteristics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96975"/>
            <a:ext cx="8610600" cy="4538663"/>
          </a:xfrm>
        </p:spPr>
        <p:txBody>
          <a:bodyPr/>
          <a:lstStyle/>
          <a:p>
            <a:pPr marL="233363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Transaction characteristics</a:t>
            </a:r>
          </a:p>
          <a:p>
            <a:pPr marL="1033463">
              <a:spcBef>
                <a:spcPts val="1200"/>
              </a:spcBef>
              <a:buFontTx/>
              <a:buBlip>
                <a:blip r:embed="rId2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Typically &lt; 100 transaction types per application (finance, bank, load, etc.)</a:t>
            </a:r>
          </a:p>
          <a:p>
            <a:pPr marL="1033463" lvl="1" indent="-342900">
              <a:buFontTx/>
              <a:buBlip>
                <a:blip r:embed="rId2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Transaction size varies with application. Typically 0-30 disk accesses, 10K - 1M instructions executed, 2-20 messages</a:t>
            </a:r>
          </a:p>
          <a:p>
            <a:pPr marL="233363" indent="0">
              <a:spcBef>
                <a:spcPts val="1200"/>
              </a:spcBef>
              <a:spcAft>
                <a:spcPts val="600"/>
              </a:spcAft>
              <a:buFontTx/>
              <a:buNone/>
              <a:defRPr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 large-scale example: airline reservation system</a:t>
            </a:r>
          </a:p>
          <a:p>
            <a:pPr marL="976313" lvl="1">
              <a:spcBef>
                <a:spcPts val="600"/>
              </a:spcBef>
              <a:buFontTx/>
              <a:buBlip>
                <a:blip r:embed="rId2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150,000+ active display devices (direct access)</a:t>
            </a:r>
          </a:p>
          <a:p>
            <a:pPr marL="976313" lvl="1">
              <a:buFontTx/>
              <a:buBlip>
                <a:blip r:embed="rId2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Indirect DB accesses through Internet (travel agents, customers, etc.)</a:t>
            </a:r>
          </a:p>
          <a:p>
            <a:pPr marL="976313" lvl="1">
              <a:buFontTx/>
              <a:buBlip>
                <a:blip r:embed="rId2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thousands of disk drives</a:t>
            </a:r>
          </a:p>
          <a:p>
            <a:pPr marL="976313" lvl="1">
              <a:buFontTx/>
              <a:buBlip>
                <a:blip r:embed="rId2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3000 transactions per second, peak</a:t>
            </a:r>
          </a:p>
          <a:p>
            <a:pPr lvl="1">
              <a:lnSpc>
                <a:spcPct val="90000"/>
              </a:lnSpc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1400" y="6327775"/>
            <a:ext cx="2047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E267D5-4AF8-4A28-BBA7-7B20962F78C4}" type="slidenum">
              <a:rPr lang="en-US" sz="1400" smtClean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z="1400">
              <a:solidFill>
                <a:srgbClr val="00007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750" y="382588"/>
            <a:ext cx="8839200" cy="631825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Database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8FF3C3-A65D-4C37-B651-F4F659B22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247" y="1145376"/>
            <a:ext cx="3780206" cy="426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7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1400" y="6327775"/>
            <a:ext cx="2047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E267D5-4AF8-4A28-BBA7-7B20962F78C4}" type="slidenum">
              <a:rPr lang="en-US" sz="1400" smtClean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z="1400">
              <a:solidFill>
                <a:srgbClr val="00007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750" y="382588"/>
            <a:ext cx="8839200" cy="631825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96975"/>
            <a:ext cx="8610600" cy="4538663"/>
          </a:xfrm>
        </p:spPr>
        <p:txBody>
          <a:bodyPr/>
          <a:lstStyle/>
          <a:p>
            <a:pPr marL="233363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Two types of storage</a:t>
            </a: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Volatile</a:t>
            </a:r>
          </a:p>
          <a:p>
            <a:pPr marL="1433513" lvl="1">
              <a:spcBef>
                <a:spcPts val="1200"/>
              </a:spcBef>
              <a:buBlip>
                <a:blip r:embed="rId3"/>
              </a:buBlip>
              <a:defRPr/>
            </a:pP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Expensive</a:t>
            </a:r>
          </a:p>
          <a:p>
            <a:pPr marL="1433513" lvl="1">
              <a:spcBef>
                <a:spcPts val="1200"/>
              </a:spcBef>
              <a:buBlip>
                <a:blip r:embed="rId3"/>
              </a:buBlip>
              <a:defRPr/>
            </a:pP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Fast</a:t>
            </a:r>
          </a:p>
          <a:p>
            <a:pPr marL="1033463" lvl="1" indent="-342900">
              <a:buFontTx/>
              <a:buBlip>
                <a:blip r:embed="rId3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Stable</a:t>
            </a:r>
          </a:p>
          <a:p>
            <a:pPr marL="1433513" lvl="2" indent="-342900">
              <a:buBlip>
                <a:blip r:embed="rId3"/>
              </a:buBlip>
              <a:defRPr/>
            </a:pP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Cheaper</a:t>
            </a:r>
          </a:p>
          <a:p>
            <a:pPr marL="1433513" lvl="2" indent="-342900">
              <a:buBlip>
                <a:blip r:embed="rId3"/>
              </a:buBlip>
              <a:defRPr/>
            </a:pP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Slower</a:t>
            </a:r>
          </a:p>
          <a:p>
            <a:pPr lvl="1">
              <a:lnSpc>
                <a:spcPct val="90000"/>
              </a:lnSpc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1400" y="6327775"/>
            <a:ext cx="2047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E267D5-4AF8-4A28-BBA7-7B20962F78C4}" type="slidenum">
              <a:rPr lang="en-US" sz="1400" smtClean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z="1400">
              <a:solidFill>
                <a:srgbClr val="00007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750" y="382588"/>
            <a:ext cx="8839200" cy="631825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Cache Manager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96975"/>
            <a:ext cx="8610600" cy="4538663"/>
          </a:xfrm>
        </p:spPr>
        <p:txBody>
          <a:bodyPr/>
          <a:lstStyle/>
          <a:p>
            <a:pPr marL="233363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The Cache</a:t>
            </a: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Stores parts of the database “Buffer”</a:t>
            </a: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Dirty/pin</a:t>
            </a: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233363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The Cache Manager</a:t>
            </a: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 charge of buffering information in the cache</a:t>
            </a: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Commands of Fetch and Flush</a:t>
            </a:r>
          </a:p>
          <a:p>
            <a:pPr marL="690563" indent="0">
              <a:spcBef>
                <a:spcPts val="1200"/>
              </a:spcBef>
              <a:buNone/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1400" y="6327775"/>
            <a:ext cx="2047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E267D5-4AF8-4A28-BBA7-7B20962F78C4}" type="slidenum">
              <a:rPr lang="en-US" sz="1400" smtClean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z="1400">
              <a:solidFill>
                <a:srgbClr val="00007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750" y="382588"/>
            <a:ext cx="8839200" cy="631825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Recovery Manager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96975"/>
            <a:ext cx="8610600" cy="4538663"/>
          </a:xfrm>
        </p:spPr>
        <p:txBody>
          <a:bodyPr/>
          <a:lstStyle/>
          <a:p>
            <a:pPr marL="233363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Operations</a:t>
            </a: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Start, Commit, Abort, Read and Write</a:t>
            </a: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Ensures the database</a:t>
            </a:r>
          </a:p>
          <a:p>
            <a:pPr marL="1433513" lvl="1">
              <a:spcBef>
                <a:spcPts val="1200"/>
              </a:spcBef>
              <a:buBlip>
                <a:blip r:embed="rId3"/>
              </a:buBlip>
              <a:defRPr/>
            </a:pP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Contains only the effects of committed Transactions</a:t>
            </a:r>
          </a:p>
          <a:p>
            <a:pPr marL="1433513" lvl="1">
              <a:spcBef>
                <a:spcPts val="1200"/>
              </a:spcBef>
              <a:buBlip>
                <a:blip r:embed="rId3"/>
              </a:buBlip>
              <a:defRPr/>
            </a:pP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Contains no effects of aborted transactions.</a:t>
            </a:r>
          </a:p>
          <a:p>
            <a:pPr marL="690563" indent="0">
              <a:spcBef>
                <a:spcPts val="1200"/>
              </a:spcBef>
              <a:buNone/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690563" indent="0">
              <a:spcBef>
                <a:spcPts val="1200"/>
              </a:spcBef>
              <a:buNone/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3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1400" y="6327775"/>
            <a:ext cx="2047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E267D5-4AF8-4A28-BBA7-7B20962F78C4}" type="slidenum">
              <a:rPr lang="en-US" sz="1400" smtClean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z="1400">
              <a:solidFill>
                <a:srgbClr val="00007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750" y="382588"/>
            <a:ext cx="8839200" cy="631825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Scheduler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96975"/>
            <a:ext cx="8610600" cy="4538663"/>
          </a:xfrm>
        </p:spPr>
        <p:txBody>
          <a:bodyPr/>
          <a:lstStyle/>
          <a:p>
            <a:pPr marL="233363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Purpose</a:t>
            </a: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Orders the operations so the transactions are </a:t>
            </a:r>
          </a:p>
          <a:p>
            <a:pPr marL="1433513" lvl="1">
              <a:spcBef>
                <a:spcPts val="1200"/>
              </a:spcBef>
              <a:buBlip>
                <a:blip r:embed="rId3"/>
              </a:buBlip>
              <a:defRPr/>
            </a:pP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serializable </a:t>
            </a:r>
          </a:p>
          <a:p>
            <a:pPr marL="1433513" lvl="1">
              <a:spcBef>
                <a:spcPts val="1200"/>
              </a:spcBef>
              <a:buBlip>
                <a:blip r:embed="rId3"/>
              </a:buBlip>
              <a:defRPr/>
            </a:pPr>
            <a:r>
              <a:rPr lang="en-U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Recoverable</a:t>
            </a:r>
          </a:p>
          <a:p>
            <a:pPr marL="1033463">
              <a:spcBef>
                <a:spcPts val="1200"/>
              </a:spcBef>
              <a:buBlip>
                <a:blip r:embed="rId3"/>
              </a:buBlip>
              <a:defRPr/>
            </a:pPr>
            <a:r>
              <a:rPr lang="en-US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Actions on an operation</a:t>
            </a:r>
          </a:p>
          <a:p>
            <a:pPr marL="1433513" lvl="1">
              <a:spcBef>
                <a:spcPts val="1200"/>
              </a:spcBef>
              <a:buBlip>
                <a:blip r:embed="rId3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Execute – Pass it to the DM</a:t>
            </a:r>
          </a:p>
          <a:p>
            <a:pPr marL="1433513" lvl="1">
              <a:spcBef>
                <a:spcPts val="1200"/>
              </a:spcBef>
              <a:buBlip>
                <a:blip r:embed="rId3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Reject – Refuse the operation </a:t>
            </a:r>
          </a:p>
          <a:p>
            <a:pPr marL="1433513" lvl="1">
              <a:spcBef>
                <a:spcPts val="1200"/>
              </a:spcBef>
              <a:buBlip>
                <a:blip r:embed="rId3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Delay – Place in a queue.</a:t>
            </a: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690563" indent="0">
              <a:spcBef>
                <a:spcPts val="1200"/>
              </a:spcBef>
              <a:buNone/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en-US" sz="140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55725" y="1949450"/>
            <a:ext cx="44264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	Introduction to Transaction</a:t>
            </a:r>
          </a:p>
          <a:p>
            <a:pPr>
              <a:buAutoNum type="arabicPeriod" startAt="2"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Transaction Processing</a:t>
            </a:r>
          </a:p>
          <a:p>
            <a:pPr>
              <a:buAutoNum type="arabicPeriod" startAt="2"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Application Server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2.	Transaction Properties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3.	Availability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4.	Performance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5.	What next</a:t>
            </a:r>
          </a:p>
        </p:txBody>
      </p:sp>
    </p:spTree>
    <p:extLst>
      <p:ext uri="{BB962C8B-B14F-4D97-AF65-F5344CB8AC3E}">
        <p14:creationId xmlns:p14="http://schemas.microsoft.com/office/powerpoint/2010/main" val="366367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1400" y="6327775"/>
            <a:ext cx="2047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E267D5-4AF8-4A28-BBA7-7B20962F78C4}" type="slidenum">
              <a:rPr lang="en-US" sz="1400" smtClean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z="1400">
              <a:solidFill>
                <a:srgbClr val="00007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750" y="382588"/>
            <a:ext cx="8839200" cy="631825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 Manager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96975"/>
            <a:ext cx="8610600" cy="4538663"/>
          </a:xfrm>
        </p:spPr>
        <p:txBody>
          <a:bodyPr/>
          <a:lstStyle/>
          <a:p>
            <a:pPr marL="233363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Purpose</a:t>
            </a: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Determines scheduler and process for submission.</a:t>
            </a:r>
          </a:p>
          <a:p>
            <a:pPr marL="1033463">
              <a:spcBef>
                <a:spcPts val="1200"/>
              </a:spcBef>
              <a:buFontTx/>
              <a:buBlip>
                <a:blip r:embed="rId3"/>
              </a:buBlip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690563" indent="0">
              <a:spcBef>
                <a:spcPts val="1200"/>
              </a:spcBef>
              <a:buNone/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7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z="140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55725" y="1949450"/>
            <a:ext cx="44264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	Introduction to Transaction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	Transaction Processing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	Application Server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2.	Transaction Properties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3.	Availability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4.	Performance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5.	What next</a:t>
            </a:r>
          </a:p>
        </p:txBody>
      </p:sp>
    </p:spTree>
    <p:extLst>
      <p:ext uri="{BB962C8B-B14F-4D97-AF65-F5344CB8AC3E}">
        <p14:creationId xmlns:p14="http://schemas.microsoft.com/office/powerpoint/2010/main" val="237609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67738" y="6318250"/>
            <a:ext cx="2905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468622-7CBC-4B58-BA23-FE29A137CBE6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6388" y="457200"/>
            <a:ext cx="8191500" cy="83820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 Servers</a:t>
            </a:r>
            <a:endParaRPr lang="en-US" sz="2800"/>
          </a:p>
        </p:txBody>
      </p:sp>
      <p:sp>
        <p:nvSpPr>
          <p:cNvPr id="12292" name="Rectangle 1"/>
          <p:cNvSpPr>
            <a:spLocks noChangeArrowheads="1"/>
          </p:cNvSpPr>
          <p:nvPr/>
        </p:nvSpPr>
        <p:spPr bwMode="auto">
          <a:xfrm>
            <a:off x="566738" y="1506538"/>
            <a:ext cx="807720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An application server is a software module that creates, executes and manage TP application. It is also referred to as</a:t>
            </a:r>
            <a:r>
              <a:rPr lang="en-US" i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TP monitors.</a:t>
            </a: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App Server = TP monitor + web functionality</a:t>
            </a:r>
          </a:p>
          <a:p>
            <a:pPr algn="just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Application programmer writes an application (e.g., a query) to process a single request and application server scales it up and deploys it on large systems. For example,</a:t>
            </a:r>
          </a:p>
          <a:p>
            <a:pPr marL="233363" lvl="1" algn="just">
              <a:spcBef>
                <a:spcPts val="600"/>
              </a:spcBef>
            </a:pP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Application developer writes a query for debit/credit task. The application server deploys it to 10s/100s of servers and on the Internet.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01063" y="6302375"/>
            <a:ext cx="422275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0B8266-252E-4EBB-B2B7-49662A41BC85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z="1400">
              <a:latin typeface="Arial" pitchFamily="34" charset="0"/>
              <a:cs typeface="Arial" pitchFamily="34" charset="0"/>
            </a:endParaRPr>
          </a:p>
          <a:p>
            <a:endParaRPr lang="en-US" sz="1400" b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6388" y="457200"/>
            <a:ext cx="8191500" cy="83820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 Servers</a:t>
            </a:r>
            <a:endParaRPr lang="en-US" sz="280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736600" y="1700213"/>
            <a:ext cx="7866063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Main components of an application server</a:t>
            </a:r>
          </a:p>
          <a:p>
            <a:pPr marL="800100" lvl="1" indent="-342900" algn="just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an application programming interface (API) (e.g., Enterprise Java Beans)</a:t>
            </a:r>
          </a:p>
          <a:p>
            <a:pPr marL="800100" lvl="1" indent="-342900" algn="just">
              <a:spcBef>
                <a:spcPts val="600"/>
              </a:spcBef>
              <a:buFontTx/>
              <a:buBlip>
                <a:blip r:embed="rId2"/>
              </a:buBlip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tools for program development (programming language, library, functions, etc.)</a:t>
            </a:r>
          </a:p>
          <a:p>
            <a:pPr marL="800100" lvl="1" indent="-342900" algn="just">
              <a:spcBef>
                <a:spcPts val="600"/>
              </a:spcBef>
              <a:buFontTx/>
              <a:buBlip>
                <a:blip r:embed="rId2"/>
              </a:buBlip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tools for system management (application deployment, auditing, fault and performance monitoring, billing, resource and user management)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40738" y="6310313"/>
            <a:ext cx="417512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3E852F-630C-4569-9DDC-E65090CC0BE9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z="1400">
              <a:latin typeface="Arial" pitchFamily="34" charset="0"/>
              <a:cs typeface="Arial" pitchFamily="34" charset="0"/>
            </a:endParaRPr>
          </a:p>
          <a:p>
            <a:endParaRPr lang="en-US" sz="1400" b="0"/>
          </a:p>
        </p:txBody>
      </p:sp>
      <p:pic>
        <p:nvPicPr>
          <p:cNvPr id="14339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711325"/>
            <a:ext cx="43116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Rectangle 2"/>
          <p:cNvSpPr txBox="1">
            <a:spLocks noChangeArrowheads="1"/>
          </p:cNvSpPr>
          <p:nvPr/>
        </p:nvSpPr>
        <p:spPr bwMode="auto">
          <a:xfrm>
            <a:off x="947738" y="457200"/>
            <a:ext cx="6832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 Servers Architecture</a:t>
            </a:r>
            <a:endParaRPr 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75663" y="6302375"/>
            <a:ext cx="447675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1A98DB-49F4-465F-BFE2-7F0F71426923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sz="1400">
              <a:latin typeface="Arial" pitchFamily="34" charset="0"/>
              <a:cs typeface="Arial" pitchFamily="34" charset="0"/>
            </a:endParaRPr>
          </a:p>
          <a:p>
            <a:endParaRPr lang="en-US" sz="1400" b="0"/>
          </a:p>
        </p:txBody>
      </p:sp>
      <p:sp>
        <p:nvSpPr>
          <p:cNvPr id="15363" name="Rectangle 2"/>
          <p:cNvSpPr txBox="1">
            <a:spLocks noChangeArrowheads="1"/>
          </p:cNvSpPr>
          <p:nvPr/>
        </p:nvSpPr>
        <p:spPr bwMode="auto">
          <a:xfrm>
            <a:off x="947738" y="457200"/>
            <a:ext cx="6832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ATM Application Example</a:t>
            </a:r>
            <a:endParaRPr lang="en-US" sz="2800">
              <a:solidFill>
                <a:schemeClr val="tx2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720850"/>
            <a:ext cx="6616700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40738" y="6302375"/>
            <a:ext cx="427037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5884C7-F372-4385-AF50-D2D5D70B2EFF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2"/>
          <p:cNvSpPr txBox="1">
            <a:spLocks noChangeArrowheads="1"/>
          </p:cNvSpPr>
          <p:nvPr/>
        </p:nvSpPr>
        <p:spPr bwMode="auto">
          <a:xfrm>
            <a:off x="947738" y="457200"/>
            <a:ext cx="6832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 Servers Architecture (Web)</a:t>
            </a:r>
            <a:endParaRPr lang="en-US" sz="2800">
              <a:solidFill>
                <a:schemeClr val="tx2"/>
              </a:solidFill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1301750"/>
            <a:ext cx="6165850" cy="459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2800" y="6327775"/>
            <a:ext cx="417513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1EFA32-3594-446F-A2DF-CFECD9F437F5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 sz="1400">
              <a:latin typeface="Arial" pitchFamily="34" charset="0"/>
              <a:cs typeface="Arial" pitchFamily="34" charset="0"/>
            </a:endParaRPr>
          </a:p>
          <a:p>
            <a:endParaRPr lang="en-US" sz="1400" b="0"/>
          </a:p>
        </p:txBody>
      </p:sp>
      <p:sp>
        <p:nvSpPr>
          <p:cNvPr id="17411" name="Rectangle 2"/>
          <p:cNvSpPr txBox="1">
            <a:spLocks noChangeArrowheads="1"/>
          </p:cNvSpPr>
          <p:nvPr/>
        </p:nvSpPr>
        <p:spPr bwMode="auto">
          <a:xfrm>
            <a:off x="947738" y="457200"/>
            <a:ext cx="6832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Internet Retailer</a:t>
            </a:r>
            <a:endParaRPr lang="en-US" sz="2800">
              <a:solidFill>
                <a:schemeClr val="tx2"/>
              </a:solidFill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963738"/>
            <a:ext cx="5435600" cy="292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5E95BD-1CAE-4D93-A4D3-02A0439D42EE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en-US" sz="1400" b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6963" y="195263"/>
            <a:ext cx="7300912" cy="76200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Serialization Graph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21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34EA7C-251A-439E-AE2D-0E5DB6010CDF}" type="slidenum">
              <a:rPr lang="en-US" sz="1400" b="0" smtClean="0"/>
              <a:pPr/>
              <a:t>29</a:t>
            </a:fld>
            <a:endParaRPr lang="en-US" sz="1400" b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153400" cy="8382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Consistency Preservation Example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85800" y="979488"/>
            <a:ext cx="216142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+mn-lt"/>
              </a:rPr>
              <a:t>T</a:t>
            </a:r>
            <a:r>
              <a:rPr lang="en-US" sz="2000" baseline="-25000" dirty="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: Start;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       A = Read(x);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       A = A - 1;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       Write(y, A);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      Commit;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937000" y="838200"/>
            <a:ext cx="3897221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T</a:t>
            </a:r>
            <a:r>
              <a:rPr lang="en-US" sz="2000" baseline="-25000" dirty="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: Start;</a:t>
            </a:r>
          </a:p>
          <a:p>
            <a:r>
              <a:rPr lang="en-US" sz="2000" dirty="0">
                <a:solidFill>
                  <a:srgbClr val="000099"/>
                </a:solidFill>
                <a:latin typeface="+mn-lt"/>
              </a:rPr>
              <a:t>       B = Read(x);</a:t>
            </a:r>
          </a:p>
          <a:p>
            <a:r>
              <a:rPr lang="en-US" sz="2000" dirty="0">
                <a:solidFill>
                  <a:srgbClr val="000099"/>
                </a:solidFill>
                <a:latin typeface="+mn-lt"/>
              </a:rPr>
              <a:t>       C = Read(y);</a:t>
            </a:r>
          </a:p>
          <a:p>
            <a:r>
              <a:rPr lang="en-US" sz="2000" dirty="0">
                <a:solidFill>
                  <a:srgbClr val="000099"/>
                </a:solidFill>
                <a:latin typeface="+mn-lt"/>
              </a:rPr>
              <a:t>       If  (B &gt; C+1) then B = B - 1;</a:t>
            </a:r>
          </a:p>
          <a:p>
            <a:r>
              <a:rPr lang="en-US" sz="2000" dirty="0">
                <a:solidFill>
                  <a:srgbClr val="000099"/>
                </a:solidFill>
                <a:latin typeface="+mn-lt"/>
              </a:rPr>
              <a:t>       Write(x, B);</a:t>
            </a:r>
          </a:p>
          <a:p>
            <a:r>
              <a:rPr lang="en-US" sz="2000" dirty="0">
                <a:solidFill>
                  <a:srgbClr val="000099"/>
                </a:solidFill>
                <a:latin typeface="+mn-lt"/>
              </a:rPr>
              <a:t>      Commit;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1127125" y="54768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2800" b="0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1127125" y="3307556"/>
            <a:ext cx="7924800" cy="184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Consistency predicate is x &gt; y.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Serial executions preserve consistency. Interleaved executions may not.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H = r</a:t>
            </a:r>
            <a:r>
              <a:rPr lang="en-US" sz="2000" baseline="-25000" dirty="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[x] r</a:t>
            </a:r>
            <a:r>
              <a:rPr lang="en-US" sz="2000" baseline="-25000" dirty="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[x] r</a:t>
            </a:r>
            <a:r>
              <a:rPr lang="en-US" sz="2000" baseline="-25000" dirty="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[y] w</a:t>
            </a:r>
            <a:r>
              <a:rPr lang="en-US" sz="2000" baseline="-25000" dirty="0">
                <a:solidFill>
                  <a:srgbClr val="000099"/>
                </a:solidFill>
                <a:latin typeface="+mn-lt"/>
              </a:rPr>
              <a:t>2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[x] w</a:t>
            </a:r>
            <a:r>
              <a:rPr lang="en-US" sz="2000" baseline="-25000" dirty="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[y]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	try it with x = 4 and y = 2 initially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6BE49-E1C8-4568-BFDE-B68DD394A44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836613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458200" cy="4006850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 transaction is a mechanism for manipulating a database in </a:t>
            </a:r>
            <a:r>
              <a:rPr lang="en-US" sz="2400" b="1" i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consistency-preserving</a:t>
            </a: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manner.</a:t>
            </a:r>
          </a:p>
          <a:p>
            <a:pPr marL="0" indent="0" algn="just">
              <a:spcBef>
                <a:spcPts val="1200"/>
              </a:spcBef>
              <a:buFontTx/>
              <a:buNone/>
              <a:defRPr/>
            </a:pPr>
            <a:r>
              <a:rPr lang="en-US" sz="2400" b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 transaction is initiated through a query</a:t>
            </a:r>
            <a:endParaRPr lang="en-US" sz="2400" b="1" u="sng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en-US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Some real-life examples of a query</a:t>
            </a:r>
          </a:p>
          <a:p>
            <a:pPr lvl="1">
              <a:spcBef>
                <a:spcPts val="12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Airline seat reservation transaction to buy an airline ticket</a:t>
            </a:r>
          </a:p>
          <a:p>
            <a:pPr lvl="1">
              <a:buSzPct val="15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On-line purchase from Internet</a:t>
            </a:r>
          </a:p>
          <a:p>
            <a:pPr lvl="1">
              <a:buSzPct val="15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Withdraw money from an ATM.</a:t>
            </a:r>
          </a:p>
          <a:p>
            <a:pPr lvl="1">
              <a:buSzPct val="15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E-bay bidding</a:t>
            </a:r>
          </a:p>
          <a:p>
            <a:pPr lvl="1">
              <a:buSzPct val="15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4EC7A5-1BCF-4820-8692-A7544C4070F1}" type="slidenum">
              <a:rPr lang="en-US" sz="1400" b="0" smtClean="0"/>
              <a:pPr/>
              <a:t>30</a:t>
            </a:fld>
            <a:endParaRPr lang="en-US" sz="1400" b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Isolation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82000" cy="2795451"/>
          </a:xfrm>
        </p:spPr>
        <p:txBody>
          <a:bodyPr/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Intuitively, the effect of a set of transactions should be the same as if they ran independently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Formally, an interleaved execution of transactions is </a:t>
            </a:r>
            <a:r>
              <a:rPr lang="en-US" sz="2000" b="1" i="1" dirty="0">
                <a:solidFill>
                  <a:srgbClr val="000099"/>
                </a:solidFill>
              </a:rPr>
              <a:t>serializable </a:t>
            </a:r>
            <a:r>
              <a:rPr lang="en-US" sz="2000" b="1" dirty="0">
                <a:solidFill>
                  <a:srgbClr val="000099"/>
                </a:solidFill>
              </a:rPr>
              <a:t>if its effect is equivalent to a serial one.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Implies a user view where the system runs each user’s transaction stand-alone.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Of course, transactions in fact run with lots of concurrency, to use device parallelism.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D95BD5-6CBD-4739-9789-54EACFAE641B}" type="slidenum">
              <a:rPr lang="en-US" sz="1400" b="0" smtClean="0"/>
              <a:pPr/>
              <a:t>31</a:t>
            </a:fld>
            <a:endParaRPr lang="en-US" sz="1400" b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Durability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1926" y="990600"/>
            <a:ext cx="7485017" cy="3503023"/>
          </a:xfrm>
        </p:spPr>
        <p:txBody>
          <a:bodyPr/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When a transaction commits, its results will survive failures (e.g. of the application, OS, DB system … even of the disk).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Makes it possible for a transaction to be a legal contract.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Implementation is usually via a log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99"/>
                </a:solidFill>
              </a:rPr>
              <a:t>DB system writes all transaction updates to its log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99"/>
                </a:solidFill>
              </a:rPr>
              <a:t>to commit, it adds a record “commit (</a:t>
            </a:r>
            <a:r>
              <a:rPr lang="en-US" sz="2000" b="1" dirty="0" err="1">
                <a:solidFill>
                  <a:srgbClr val="000099"/>
                </a:solidFill>
              </a:rPr>
              <a:t>T</a:t>
            </a:r>
            <a:r>
              <a:rPr lang="en-US" sz="2000" b="1" baseline="-25000" dirty="0" err="1">
                <a:solidFill>
                  <a:srgbClr val="000099"/>
                </a:solidFill>
              </a:rPr>
              <a:t>i</a:t>
            </a:r>
            <a:r>
              <a:rPr lang="en-US" sz="2000" b="1" dirty="0">
                <a:solidFill>
                  <a:srgbClr val="000099"/>
                </a:solidFill>
              </a:rPr>
              <a:t>)” to the log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99"/>
                </a:solidFill>
              </a:rPr>
              <a:t>when the commit record is on disk, the transaction is committed.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99"/>
                </a:solidFill>
              </a:rPr>
              <a:t>system waits for disk </a:t>
            </a:r>
            <a:r>
              <a:rPr lang="en-US" sz="2000" b="1" dirty="0" err="1">
                <a:solidFill>
                  <a:srgbClr val="000099"/>
                </a:solidFill>
              </a:rPr>
              <a:t>ack</a:t>
            </a:r>
            <a:r>
              <a:rPr lang="en-US" sz="2000" b="1" dirty="0">
                <a:solidFill>
                  <a:srgbClr val="000099"/>
                </a:solidFill>
              </a:rPr>
              <a:t> before asking to user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en-US" sz="140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55725" y="1949450"/>
            <a:ext cx="614969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	Introduction to Transaction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	Transaction Processing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	Application Server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4.	Transaction Properties and Formalization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History and Schedule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6.	Availability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4.	Performance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5.	What next</a:t>
            </a:r>
          </a:p>
        </p:txBody>
      </p:sp>
    </p:spTree>
    <p:extLst>
      <p:ext uri="{BB962C8B-B14F-4D97-AF65-F5344CB8AC3E}">
        <p14:creationId xmlns:p14="http://schemas.microsoft.com/office/powerpoint/2010/main" val="3383932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7CFFF0-99F0-4E6E-B6FF-DF8DFAECBCB4}" type="slidenum">
              <a:rPr lang="en-US" sz="1400" b="0" smtClean="0"/>
              <a:pPr/>
              <a:t>33</a:t>
            </a:fld>
            <a:endParaRPr lang="en-US" sz="1400" b="0"/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invGray">
          <a:xfrm>
            <a:off x="2401389" y="2373780"/>
            <a:ext cx="4296497" cy="188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Availability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733425"/>
            <a:ext cx="8915400" cy="221932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Fraction of time system is able to do useful work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Some systems are </a:t>
            </a:r>
            <a:r>
              <a:rPr lang="en-US" sz="2000" b="1" i="1" dirty="0">
                <a:solidFill>
                  <a:srgbClr val="000099"/>
                </a:solidFill>
              </a:rPr>
              <a:t>very</a:t>
            </a:r>
            <a:r>
              <a:rPr lang="en-US" sz="2000" b="1" dirty="0">
                <a:solidFill>
                  <a:srgbClr val="000099"/>
                </a:solidFill>
              </a:rPr>
              <a:t> sensitive to downtime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99"/>
                </a:solidFill>
              </a:rPr>
              <a:t>airline reservation, stock exchange, telephone switching</a:t>
            </a:r>
          </a:p>
          <a:p>
            <a:pPr lvl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99"/>
                </a:solidFill>
              </a:rPr>
              <a:t>downtime is front page news</a:t>
            </a: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4499339"/>
            <a:ext cx="7321731" cy="101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Contributing factors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failures due to environment, system </a:t>
            </a:r>
            <a:r>
              <a:rPr lang="en-US" sz="2000" dirty="0" err="1">
                <a:solidFill>
                  <a:srgbClr val="000099"/>
                </a:solidFill>
                <a:latin typeface="+mn-lt"/>
              </a:rPr>
              <a:t>mgmt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, h/w, s/w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recovery time 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invGray">
          <a:xfrm>
            <a:off x="2401389" y="2316629"/>
            <a:ext cx="429649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+mn-lt"/>
              </a:rPr>
              <a:t>Downtime		Availability</a:t>
            </a:r>
          </a:p>
          <a:p>
            <a:r>
              <a:rPr lang="en-US" sz="2000" dirty="0">
                <a:solidFill>
                  <a:srgbClr val="000099"/>
                </a:solidFill>
                <a:latin typeface="+mn-lt"/>
              </a:rPr>
              <a:t>1 hour/day		95.8%</a:t>
            </a:r>
          </a:p>
          <a:p>
            <a:r>
              <a:rPr lang="en-US" sz="2000" dirty="0">
                <a:solidFill>
                  <a:srgbClr val="000099"/>
                </a:solidFill>
                <a:latin typeface="+mn-lt"/>
              </a:rPr>
              <a:t>1 hour/week		99.41%</a:t>
            </a:r>
          </a:p>
          <a:p>
            <a:r>
              <a:rPr lang="en-US" sz="2000" dirty="0">
                <a:solidFill>
                  <a:srgbClr val="000099"/>
                </a:solidFill>
                <a:latin typeface="+mn-lt"/>
              </a:rPr>
              <a:t>1 hour/month		99.86%</a:t>
            </a:r>
          </a:p>
          <a:p>
            <a:r>
              <a:rPr lang="en-US" sz="2000" dirty="0">
                <a:solidFill>
                  <a:srgbClr val="000099"/>
                </a:solidFill>
                <a:latin typeface="+mn-lt"/>
              </a:rPr>
              <a:t>1 hour/year		99.9886%</a:t>
            </a:r>
          </a:p>
          <a:p>
            <a:r>
              <a:rPr lang="en-US" sz="2000" dirty="0">
                <a:solidFill>
                  <a:srgbClr val="000099"/>
                </a:solidFill>
                <a:latin typeface="+mn-lt"/>
              </a:rPr>
              <a:t>1 hour/20years		99.99942%</a:t>
            </a:r>
            <a:endParaRPr lang="en-US" sz="2000" u="sng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401389" y="2678851"/>
            <a:ext cx="42964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en-US" sz="140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55725" y="1949450"/>
            <a:ext cx="614969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	Introduction to Transaction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	Transaction Processing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	Application Server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4.	Transaction Properties and Formalization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History and Schedule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6.	Availability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7.	Performance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5.	What next</a:t>
            </a:r>
          </a:p>
        </p:txBody>
      </p:sp>
    </p:spTree>
    <p:extLst>
      <p:ext uri="{BB962C8B-B14F-4D97-AF65-F5344CB8AC3E}">
        <p14:creationId xmlns:p14="http://schemas.microsoft.com/office/powerpoint/2010/main" val="782946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685CE3-5AFD-46E5-8407-6EEF6095A4E6}" type="slidenum">
              <a:rPr lang="en-US" sz="1400" b="0" smtClean="0"/>
              <a:pPr/>
              <a:t>35</a:t>
            </a:fld>
            <a:endParaRPr lang="en-US" sz="1400" b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7772400" cy="9652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Performance Requirements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5393" y="1193800"/>
            <a:ext cx="7909561" cy="4312194"/>
          </a:xfrm>
        </p:spPr>
        <p:txBody>
          <a:bodyPr/>
          <a:lstStyle/>
          <a:p>
            <a:pPr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Measured in max transaction per second (</a:t>
            </a:r>
            <a:r>
              <a:rPr lang="en-US" sz="2000" b="1" dirty="0" err="1">
                <a:solidFill>
                  <a:srgbClr val="000099"/>
                </a:solidFill>
              </a:rPr>
              <a:t>tps</a:t>
            </a:r>
            <a:r>
              <a:rPr lang="en-US" sz="2000" b="1" dirty="0">
                <a:solidFill>
                  <a:srgbClr val="000099"/>
                </a:solidFill>
              </a:rPr>
              <a:t>) or </a:t>
            </a:r>
            <a:br>
              <a:rPr lang="en-US" sz="2000" b="1" dirty="0">
                <a:solidFill>
                  <a:srgbClr val="000099"/>
                </a:solidFill>
              </a:rPr>
            </a:br>
            <a:r>
              <a:rPr lang="en-US" sz="2000" b="1" dirty="0">
                <a:solidFill>
                  <a:srgbClr val="000099"/>
                </a:solidFill>
              </a:rPr>
              <a:t>per minute (</a:t>
            </a:r>
            <a:r>
              <a:rPr lang="en-US" sz="2000" b="1" dirty="0" err="1">
                <a:solidFill>
                  <a:srgbClr val="000099"/>
                </a:solidFill>
              </a:rPr>
              <a:t>tpm</a:t>
            </a:r>
            <a:r>
              <a:rPr lang="en-US" sz="2000" b="1" dirty="0">
                <a:solidFill>
                  <a:srgbClr val="000099"/>
                </a:solidFill>
              </a:rPr>
              <a:t>), and dollars per </a:t>
            </a:r>
            <a:r>
              <a:rPr lang="en-US" sz="2000" b="1" dirty="0" err="1">
                <a:solidFill>
                  <a:srgbClr val="000099"/>
                </a:solidFill>
              </a:rPr>
              <a:t>tps</a:t>
            </a:r>
            <a:r>
              <a:rPr lang="en-US" sz="2000" b="1" dirty="0">
                <a:solidFill>
                  <a:srgbClr val="000099"/>
                </a:solidFill>
              </a:rPr>
              <a:t> or </a:t>
            </a:r>
            <a:r>
              <a:rPr lang="en-US" sz="2000" b="1" dirty="0" err="1">
                <a:solidFill>
                  <a:srgbClr val="000099"/>
                </a:solidFill>
              </a:rPr>
              <a:t>tpm</a:t>
            </a:r>
            <a:r>
              <a:rPr lang="en-US" sz="2000" b="1" dirty="0">
                <a:solidFill>
                  <a:srgbClr val="000099"/>
                </a:solidFill>
              </a:rPr>
              <a:t>.</a:t>
            </a:r>
          </a:p>
          <a:p>
            <a:pPr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Dollars measured by list purchase price plus 5 year vendor maintenance (“cost of ownership”)</a:t>
            </a:r>
          </a:p>
          <a:p>
            <a:pPr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Workload has this profile:</a:t>
            </a:r>
          </a:p>
          <a:p>
            <a:pPr lvl="1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99"/>
                </a:solidFill>
              </a:rPr>
              <a:t>10% application server plus application</a:t>
            </a:r>
          </a:p>
          <a:p>
            <a:pPr lvl="1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99"/>
                </a:solidFill>
              </a:rPr>
              <a:t>30% communications system (not counting presentation)</a:t>
            </a:r>
          </a:p>
          <a:p>
            <a:pPr lvl="1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99"/>
                </a:solidFill>
              </a:rPr>
              <a:t>50% DB system</a:t>
            </a:r>
          </a:p>
          <a:p>
            <a:pPr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TP Performance Council (</a:t>
            </a:r>
            <a:r>
              <a:rPr lang="en-US" sz="2000" b="1" i="1" dirty="0">
                <a:solidFill>
                  <a:srgbClr val="000099"/>
                </a:solidFill>
              </a:rPr>
              <a:t>TPC</a:t>
            </a:r>
            <a:r>
              <a:rPr lang="en-US" sz="2000" b="1" dirty="0">
                <a:solidFill>
                  <a:srgbClr val="000099"/>
                </a:solidFill>
              </a:rPr>
              <a:t>)</a:t>
            </a:r>
            <a:r>
              <a:rPr lang="en-US" sz="2000" b="1" i="1" dirty="0">
                <a:solidFill>
                  <a:srgbClr val="000099"/>
                </a:solidFill>
              </a:rPr>
              <a:t> </a:t>
            </a:r>
            <a:r>
              <a:rPr lang="en-US" sz="2000" b="1" dirty="0">
                <a:solidFill>
                  <a:srgbClr val="000099"/>
                </a:solidFill>
              </a:rPr>
              <a:t>sets standards</a:t>
            </a:r>
          </a:p>
          <a:p>
            <a:pPr lvl="1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99"/>
                </a:solidFill>
              </a:rPr>
              <a:t>http://www.tpc.org. </a:t>
            </a:r>
          </a:p>
          <a:p>
            <a:pPr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TPC A &amp; B (‘89-’95), now TPC C &amp;W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630A8B-9112-4241-B0D4-575C5D85FB8E}" type="slidenum">
              <a:rPr lang="en-US" sz="1400" b="0" smtClean="0"/>
              <a:pPr/>
              <a:t>36</a:t>
            </a:fld>
            <a:endParaRPr lang="en-US" sz="1400" b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0"/>
            <a:ext cx="8842375" cy="11430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TPC-A/B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— </a:t>
            </a:r>
            <a:r>
              <a:rPr lang="en-US" sz="2800" b="1" dirty="0">
                <a:solidFill>
                  <a:srgbClr val="C00000"/>
                </a:solidFill>
              </a:rPr>
              <a:t>Bank Tellers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829491" y="2287407"/>
            <a:ext cx="5731056" cy="3093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Start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  Read message from terminal (100 bytes)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+mn-lt"/>
              </a:rPr>
              <a:t>Read+write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 account record (random access)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  Write history record (sequential access)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+mn-lt"/>
              </a:rPr>
              <a:t>Read+write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 teller record (random access)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+mn-lt"/>
              </a:rPr>
              <a:t>Read+write</a:t>
            </a:r>
            <a:r>
              <a:rPr lang="en-US" sz="2000" dirty="0">
                <a:solidFill>
                  <a:srgbClr val="000099"/>
                </a:solidFill>
                <a:latin typeface="+mn-lt"/>
              </a:rPr>
              <a:t> branch record (random access)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  Write message to terminal (200 bytes)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Commit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829491" y="1036638"/>
            <a:ext cx="8141472" cy="13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Obsolete (a retired standard), but interesting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Input is 100 byte message requesting deposit/withdrawal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99"/>
                </a:solidFill>
                <a:latin typeface="+mn-lt"/>
              </a:rPr>
              <a:t>Database tables = {Accounts, Tellers, Branches, History}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37</a:t>
            </a:fld>
            <a:endParaRPr lang="en-US" sz="140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55725" y="1949450"/>
            <a:ext cx="614969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	Introduction to Transaction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	Transaction Processing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	Application Server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4.	Transaction Properties and Formalization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History and Schedule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6.	Availability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7.	Performance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8.	What next</a:t>
            </a:r>
          </a:p>
        </p:txBody>
      </p:sp>
    </p:spTree>
    <p:extLst>
      <p:ext uri="{BB962C8B-B14F-4D97-AF65-F5344CB8AC3E}">
        <p14:creationId xmlns:p14="http://schemas.microsoft.com/office/powerpoint/2010/main" val="2500036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D4676D-77D8-4719-A0CC-1528D6D6B974}" type="slidenum">
              <a:rPr lang="en-US" sz="1400" b="0" smtClean="0"/>
              <a:pPr/>
              <a:t>38</a:t>
            </a:fld>
            <a:endParaRPr lang="en-US" sz="1400" b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What’s Next?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981200"/>
            <a:ext cx="8051800" cy="41148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This chapter covered TP system structure and properties of transactions and TP systems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99"/>
                </a:solidFill>
              </a:rPr>
              <a:t>The rest of the course drills deeply </a:t>
            </a:r>
            <a:r>
              <a:rPr lang="en-US" sz="2000" b="1">
                <a:solidFill>
                  <a:srgbClr val="000099"/>
                </a:solidFill>
              </a:rPr>
              <a:t>into some </a:t>
            </a:r>
            <a:r>
              <a:rPr lang="en-US" sz="2000" b="1" dirty="0">
                <a:solidFill>
                  <a:srgbClr val="000099"/>
                </a:solidFill>
              </a:rPr>
              <a:t>of these areas, one by 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6BE49-E1C8-4568-BFDE-B68DD394A44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836613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 Properties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458200" cy="4006850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  <a:defRPr/>
            </a:pPr>
            <a:r>
              <a:rPr lang="en-US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 transaction must enforce the following characteristics ( ACID)</a:t>
            </a:r>
          </a:p>
          <a:p>
            <a:pPr lvl="1">
              <a:spcBef>
                <a:spcPts val="12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Atomicity</a:t>
            </a:r>
          </a:p>
          <a:p>
            <a:pPr lvl="1">
              <a:spcBef>
                <a:spcPts val="12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Consistency</a:t>
            </a:r>
          </a:p>
          <a:p>
            <a:pPr lvl="1">
              <a:spcBef>
                <a:spcPts val="12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Isolation</a:t>
            </a:r>
          </a:p>
          <a:p>
            <a:pPr lvl="1">
              <a:spcBef>
                <a:spcPts val="12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185463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99463" y="6327775"/>
            <a:ext cx="447675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2EEEED-0CAF-42B5-ABDC-F796643531DE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en-US" sz="1400" b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44538"/>
            <a:ext cx="7772400" cy="677862"/>
          </a:xfrm>
        </p:spPr>
        <p:txBody>
          <a:bodyPr/>
          <a:lstStyle/>
          <a:p>
            <a:pPr marL="457200" indent="-457200"/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879475" y="1482725"/>
            <a:ext cx="774382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 transaction is a mechanism for manipulating a database in consistency-preserving manner. It changes a consistent state of the database to the next consistent state.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1031875" y="3051175"/>
            <a:ext cx="77438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Let </a:t>
            </a: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10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be an initial consistent state of the database </a:t>
            </a: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i="1" baseline="-100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is a transaction. Thus,</a:t>
            </a:r>
          </a:p>
          <a:p>
            <a:pPr algn="just"/>
            <a:endParaRPr lang="en-US" sz="20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86" name="Straight Arrow Connector 2"/>
          <p:cNvCxnSpPr>
            <a:cxnSpLocks noChangeShapeType="1"/>
          </p:cNvCxnSpPr>
          <p:nvPr/>
        </p:nvCxnSpPr>
        <p:spPr bwMode="auto">
          <a:xfrm>
            <a:off x="1709738" y="4416425"/>
            <a:ext cx="7937" cy="3127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7" name="Straight Arrow Connector 5"/>
          <p:cNvCxnSpPr>
            <a:cxnSpLocks noChangeShapeType="1"/>
          </p:cNvCxnSpPr>
          <p:nvPr/>
        </p:nvCxnSpPr>
        <p:spPr bwMode="auto">
          <a:xfrm>
            <a:off x="1905000" y="4281488"/>
            <a:ext cx="2184400" cy="5365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1536700" y="4084638"/>
            <a:ext cx="6562725" cy="16303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i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i="1" baseline="-10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sz="20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endParaRPr lang="en-US" sz="2000" i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sz="2000" i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10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&lt;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000" i="1" baseline="-10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is</a:t>
            </a:r>
            <a:r>
              <a:rPr lang="en-US" sz="2000" i="1" baseline="-10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…, is</a:t>
            </a:r>
            <a:r>
              <a:rPr lang="en-US" sz="2000" i="1" baseline="-10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i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100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; where 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000" i="1" baseline="-10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is</a:t>
            </a:r>
            <a:r>
              <a:rPr lang="en-US" sz="2000" i="1" baseline="-10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…, is</a:t>
            </a:r>
            <a:r>
              <a:rPr lang="en-US" sz="2000" i="1" baseline="-10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 </a:t>
            </a:r>
            <a:r>
              <a:rPr lang="en-US" sz="2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are the intermediate state of the database, and </a:t>
            </a:r>
            <a:r>
              <a:rPr lang="en-US" sz="2000" i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100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000" i="1" baseline="-10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is the final consistent database state.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78825" y="6319838"/>
            <a:ext cx="438150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FB60A1-94F7-43DE-A558-1C332EBA69FB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en-US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584200"/>
            <a:ext cx="7772400" cy="388938"/>
          </a:xfrm>
        </p:spPr>
        <p:txBody>
          <a:bodyPr/>
          <a:lstStyle/>
          <a:p>
            <a:pPr marL="457200" indent="-457200"/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54075" y="1611313"/>
            <a:ext cx="7743825" cy="363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spcBef>
                <a:spcPts val="1200"/>
              </a:spcBef>
              <a:buFontTx/>
              <a:buBlip>
                <a:blip r:embed="rId2"/>
              </a:buBlip>
              <a:defRPr/>
            </a:pP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The successful state transfer </a:t>
            </a:r>
            <a:r>
              <a:rPr lang="en-US" sz="2000" i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10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  <a:sym typeface="Symbol"/>
              </a:rPr>
              <a:t> </a:t>
            </a:r>
            <a:r>
              <a:rPr lang="en-US" sz="2000" i="1" dirty="0" err="1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10000" dirty="0" err="1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000" i="1" baseline="-10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guarantees that the intermediate states (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000" i="1" baseline="-10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is</a:t>
            </a:r>
            <a:r>
              <a:rPr lang="en-US" sz="2000" i="1" baseline="-10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…, is</a:t>
            </a:r>
            <a:r>
              <a:rPr lang="en-US" sz="2000" i="1" baseline="-10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), that may or may not be consistent, were not be visible (not accessible) to other transaction </a:t>
            </a:r>
            <a:r>
              <a:rPr lang="en-US" sz="2000" i="1" dirty="0" err="1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i="1" baseline="-10000" dirty="0" err="1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spcBef>
                <a:spcPts val="1200"/>
              </a:spcBef>
              <a:buFontTx/>
              <a:buBlip>
                <a:blip r:embed="rId2"/>
              </a:buBlip>
              <a:defRPr/>
            </a:pP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The presence of </a:t>
            </a:r>
            <a:r>
              <a:rPr lang="en-US" sz="2000" i="1" dirty="0" err="1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10000" dirty="0" err="1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000" i="1" baseline="-10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guarantees that the transition is successful.</a:t>
            </a:r>
          </a:p>
          <a:p>
            <a:pPr marL="342900" indent="-342900" algn="just">
              <a:spcBef>
                <a:spcPts val="1200"/>
              </a:spcBef>
              <a:buFontTx/>
              <a:buBlip>
                <a:blip r:embed="rId2"/>
              </a:buBlip>
              <a:defRPr/>
            </a:pP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The inaccessibility of (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000" i="1" baseline="-10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is</a:t>
            </a:r>
            <a:r>
              <a:rPr lang="en-US" sz="2000" i="1" baseline="-10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…, is</a:t>
            </a:r>
            <a:r>
              <a:rPr lang="en-US" sz="2000" i="1" baseline="-10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) guarantees that </a:t>
            </a:r>
            <a:r>
              <a:rPr lang="en-US" sz="2000" i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i="1" baseline="-10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performed its updates without any </a:t>
            </a:r>
            <a:r>
              <a:rPr lang="en-US" sz="2000" i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interference</a:t>
            </a: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spcBef>
                <a:spcPts val="1200"/>
              </a:spcBef>
              <a:buFontTx/>
              <a:buBlip>
                <a:blip r:embed="rId2"/>
              </a:buBlip>
              <a:defRPr/>
            </a:pP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The persistence of </a:t>
            </a:r>
            <a:r>
              <a:rPr lang="en-US" sz="2000" i="1" dirty="0" err="1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10000" dirty="0" err="1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guarantees that the updates of </a:t>
            </a:r>
            <a:r>
              <a:rPr lang="en-US" sz="2000" i="1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i="1" baseline="-10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US" sz="2000" i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durable</a:t>
            </a: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in the database.</a:t>
            </a:r>
            <a:endParaRPr lang="en-US" sz="20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9625" y="6303963"/>
            <a:ext cx="420688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E25E93-712D-4E52-88B4-1A270C6554C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en-US" sz="1400" b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584200"/>
            <a:ext cx="7772400" cy="388938"/>
          </a:xfrm>
        </p:spPr>
        <p:txBody>
          <a:bodyPr/>
          <a:lstStyle/>
          <a:p>
            <a:pPr marL="457200" indent="-457200"/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30275" y="1770063"/>
            <a:ext cx="7640638" cy="29225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Database definition</a:t>
            </a:r>
          </a:p>
          <a:p>
            <a:pPr marL="233363" algn="just">
              <a:spcBef>
                <a:spcPts val="1200"/>
              </a:spcBef>
              <a:defRPr/>
            </a:pP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Database (D) = {d</a:t>
            </a:r>
            <a:r>
              <a:rPr lang="en-US" sz="2000" i="1" baseline="-10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d</a:t>
            </a:r>
            <a:r>
              <a:rPr lang="en-US" sz="2000" i="1" baseline="-10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..., </a:t>
            </a:r>
            <a:r>
              <a:rPr lang="en-US" sz="2000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i="1" baseline="-100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}; where </a:t>
            </a:r>
            <a:r>
              <a:rPr lang="en-US" sz="2000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i="1" baseline="-100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’s</a:t>
            </a: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are computable objects such a relation or a tuple of the relation.</a:t>
            </a:r>
          </a:p>
          <a:p>
            <a:pPr marL="233363" algn="just"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Every </a:t>
            </a: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i="1" baseline="-10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is associated with a set of States </a:t>
            </a: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10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baseline="-20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s</a:t>
            </a:r>
            <a:r>
              <a:rPr lang="en-US" sz="2000" i="1" baseline="-10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baseline="-20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... </a:t>
            </a:r>
            <a:r>
              <a:rPr lang="en-US" sz="2000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100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baseline="-20000" dirty="0">
                <a:solidFill>
                  <a:srgbClr val="000099"/>
                </a:solidFill>
                <a:latin typeface="Arial" pitchFamily="34" charset="0"/>
                <a:cs typeface="Arial" pitchFamily="34" charset="0"/>
                <a:sym typeface="Symbol"/>
              </a:rPr>
              <a:t>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 A state </a:t>
            </a:r>
            <a:r>
              <a:rPr lang="en-US" sz="2000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100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is said to be consistent if it satisfies all its </a:t>
            </a:r>
            <a:r>
              <a:rPr lang="en-US" sz="2000" i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consistency constraints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 If at time </a:t>
            </a: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100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’s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of all </a:t>
            </a:r>
            <a:r>
              <a:rPr lang="en-US" sz="2000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i="1" baseline="-100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’s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satisfy their consistency constraints then </a:t>
            </a: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is said to be consistent.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9625" y="6303963"/>
            <a:ext cx="420688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CD89C7-3BB1-46CE-89F4-2BB54F8497AF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en-US" sz="1400" b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584200"/>
            <a:ext cx="7772400" cy="388938"/>
          </a:xfrm>
        </p:spPr>
        <p:txBody>
          <a:bodyPr/>
          <a:lstStyle/>
          <a:p>
            <a:pPr marL="457200" indent="-457200"/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30275" y="1770063"/>
            <a:ext cx="7640638" cy="32305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Consistency Constraints</a:t>
            </a:r>
          </a:p>
          <a:p>
            <a:pPr marL="233363" algn="just"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 set of </a:t>
            </a:r>
            <a:r>
              <a:rPr lang="en-US" sz="2000" i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assertions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2000" i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constraints</a:t>
            </a: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that must be satisfied by all operations to the database. These constraints may be explicitly defined or implied when transaction code is written.</a:t>
            </a:r>
          </a:p>
          <a:p>
            <a:pPr marL="233363" algn="just"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Examples</a:t>
            </a:r>
          </a:p>
          <a:p>
            <a:pPr marL="457200" algn="just">
              <a:spcBef>
                <a:spcPts val="1200"/>
              </a:spcBef>
              <a:defRPr/>
            </a:pP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Last account balance = Current balance + Debit amount</a:t>
            </a:r>
          </a:p>
          <a:p>
            <a:pPr marL="457200" algn="just">
              <a:spcBef>
                <a:spcPts val="600"/>
              </a:spcBef>
              <a:defRPr/>
            </a:pPr>
            <a:r>
              <a:rPr lang="en-US" sz="20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Cost of an item = Amount paid - Tax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en-US" sz="140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55725" y="1949450"/>
            <a:ext cx="44264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	Introduction to Transaction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	Transaction Processing</a:t>
            </a:r>
          </a:p>
          <a:p>
            <a:pPr>
              <a:buAutoNum type="arabicPeriod" startAt="2"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Application Server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2.	Transaction Properties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3.	Availability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4.	Performance</a:t>
            </a:r>
          </a:p>
          <a:p>
            <a:pPr marL="0" indent="0"/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5.	What next</a:t>
            </a:r>
          </a:p>
        </p:txBody>
      </p:sp>
    </p:spTree>
    <p:extLst>
      <p:ext uri="{BB962C8B-B14F-4D97-AF65-F5344CB8AC3E}">
        <p14:creationId xmlns:p14="http://schemas.microsoft.com/office/powerpoint/2010/main" val="9859325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3333CC"/>
      </a:dk2>
      <a:lt2>
        <a:srgbClr val="FFFF00"/>
      </a:lt2>
      <a:accent1>
        <a:srgbClr val="FF9900"/>
      </a:accent1>
      <a:accent2>
        <a:srgbClr val="00FFFF"/>
      </a:accent2>
      <a:accent3>
        <a:srgbClr val="ADADE2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17168</TotalTime>
  <Words>1651</Words>
  <Application>Microsoft Office PowerPoint</Application>
  <PresentationFormat>On-screen Show (4:3)</PresentationFormat>
  <Paragraphs>325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Times New Roman</vt:lpstr>
      <vt:lpstr>Wingdings</vt:lpstr>
      <vt:lpstr>Blank Presentation</vt:lpstr>
      <vt:lpstr>PowerPoint Presentation</vt:lpstr>
      <vt:lpstr>Outline</vt:lpstr>
      <vt:lpstr>Transaction</vt:lpstr>
      <vt:lpstr>Transaction Properties</vt:lpstr>
      <vt:lpstr>Transaction</vt:lpstr>
      <vt:lpstr>Transaction</vt:lpstr>
      <vt:lpstr>Transaction</vt:lpstr>
      <vt:lpstr>Transaction</vt:lpstr>
      <vt:lpstr>Outline</vt:lpstr>
      <vt:lpstr>Transaction Processing (TP)</vt:lpstr>
      <vt:lpstr>Transaction Processing (TP)</vt:lpstr>
      <vt:lpstr>TP System (DBMS) Infrastructure</vt:lpstr>
      <vt:lpstr>TP System (DBMS) Infrastructure</vt:lpstr>
      <vt:lpstr>DBMS Characteristics</vt:lpstr>
      <vt:lpstr>Database System</vt:lpstr>
      <vt:lpstr>Storage</vt:lpstr>
      <vt:lpstr>Cache Manager</vt:lpstr>
      <vt:lpstr>Recovery Manager</vt:lpstr>
      <vt:lpstr>Scheduler</vt:lpstr>
      <vt:lpstr>Transaction Manager</vt:lpstr>
      <vt:lpstr>Outline</vt:lpstr>
      <vt:lpstr>Application Servers</vt:lpstr>
      <vt:lpstr>Application Servers</vt:lpstr>
      <vt:lpstr>PowerPoint Presentation</vt:lpstr>
      <vt:lpstr>PowerPoint Presentation</vt:lpstr>
      <vt:lpstr>PowerPoint Presentation</vt:lpstr>
      <vt:lpstr>PowerPoint Presentation</vt:lpstr>
      <vt:lpstr>Serialization Graph </vt:lpstr>
      <vt:lpstr>Consistency Preservation Example </vt:lpstr>
      <vt:lpstr>Isolation</vt:lpstr>
      <vt:lpstr>Durability</vt:lpstr>
      <vt:lpstr>Outline</vt:lpstr>
      <vt:lpstr>Availability</vt:lpstr>
      <vt:lpstr>Outline</vt:lpstr>
      <vt:lpstr>Performance Requirements</vt:lpstr>
      <vt:lpstr>TPC-A/B — Bank Tellers</vt:lpstr>
      <vt:lpstr>Outline</vt:lpstr>
      <vt:lpstr>What’s Next?</vt:lpstr>
    </vt:vector>
  </TitlesOfParts>
  <Company>MSFT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Phil Bernstein</dc:creator>
  <cp:lastModifiedBy>Kendall Bingham</cp:lastModifiedBy>
  <cp:revision>437</cp:revision>
  <cp:lastPrinted>2001-01-03T18:16:48Z</cp:lastPrinted>
  <dcterms:created xsi:type="dcterms:W3CDTF">1996-12-18T00:07:49Z</dcterms:created>
  <dcterms:modified xsi:type="dcterms:W3CDTF">2019-08-23T15:05:11Z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philbe@microsoft.com</vt:lpwstr>
  </property>
  <property fmtid="{D5CDD505-2E9C-101B-9397-08002B2CF9AE}" pid="8" name="HomePage">
    <vt:lpwstr>http://www.cs.washington.edu/education/courses/593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C:\WINNT\Profiles\rprieto\Desktop</vt:lpwstr>
  </property>
</Properties>
</file>