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72"/>
  </p:notesMasterIdLst>
  <p:handoutMasterIdLst>
    <p:handoutMasterId r:id="rId73"/>
  </p:handoutMasterIdLst>
  <p:sldIdLst>
    <p:sldId id="293" r:id="rId3"/>
    <p:sldId id="327" r:id="rId4"/>
    <p:sldId id="328" r:id="rId5"/>
    <p:sldId id="329" r:id="rId6"/>
    <p:sldId id="330" r:id="rId7"/>
    <p:sldId id="331" r:id="rId8"/>
    <p:sldId id="332" r:id="rId9"/>
    <p:sldId id="333" r:id="rId10"/>
    <p:sldId id="334" r:id="rId11"/>
    <p:sldId id="274" r:id="rId12"/>
    <p:sldId id="275" r:id="rId13"/>
    <p:sldId id="381" r:id="rId14"/>
    <p:sldId id="282" r:id="rId15"/>
    <p:sldId id="286" r:id="rId16"/>
    <p:sldId id="389" r:id="rId17"/>
    <p:sldId id="335" r:id="rId18"/>
    <p:sldId id="386" r:id="rId19"/>
    <p:sldId id="341" r:id="rId20"/>
    <p:sldId id="342" r:id="rId21"/>
    <p:sldId id="343" r:id="rId22"/>
    <p:sldId id="344" r:id="rId23"/>
    <p:sldId id="336" r:id="rId24"/>
    <p:sldId id="338" r:id="rId25"/>
    <p:sldId id="337" r:id="rId26"/>
    <p:sldId id="339" r:id="rId27"/>
    <p:sldId id="345" r:id="rId28"/>
    <p:sldId id="350" r:id="rId29"/>
    <p:sldId id="351" r:id="rId30"/>
    <p:sldId id="352" r:id="rId31"/>
    <p:sldId id="353" r:id="rId32"/>
    <p:sldId id="388" r:id="rId33"/>
    <p:sldId id="354" r:id="rId34"/>
    <p:sldId id="355" r:id="rId35"/>
    <p:sldId id="356" r:id="rId36"/>
    <p:sldId id="357" r:id="rId37"/>
    <p:sldId id="358" r:id="rId38"/>
    <p:sldId id="379" r:id="rId39"/>
    <p:sldId id="359" r:id="rId40"/>
    <p:sldId id="360" r:id="rId41"/>
    <p:sldId id="362" r:id="rId42"/>
    <p:sldId id="385" r:id="rId43"/>
    <p:sldId id="363" r:id="rId44"/>
    <p:sldId id="364" r:id="rId45"/>
    <p:sldId id="387" r:id="rId46"/>
    <p:sldId id="365" r:id="rId47"/>
    <p:sldId id="366" r:id="rId48"/>
    <p:sldId id="367" r:id="rId49"/>
    <p:sldId id="393" r:id="rId50"/>
    <p:sldId id="368" r:id="rId51"/>
    <p:sldId id="369" r:id="rId52"/>
    <p:sldId id="370" r:id="rId53"/>
    <p:sldId id="395" r:id="rId54"/>
    <p:sldId id="380" r:id="rId55"/>
    <p:sldId id="371" r:id="rId56"/>
    <p:sldId id="278" r:id="rId57"/>
    <p:sldId id="279" r:id="rId58"/>
    <p:sldId id="394" r:id="rId59"/>
    <p:sldId id="280" r:id="rId60"/>
    <p:sldId id="372" r:id="rId61"/>
    <p:sldId id="373" r:id="rId62"/>
    <p:sldId id="374" r:id="rId63"/>
    <p:sldId id="375" r:id="rId64"/>
    <p:sldId id="383" r:id="rId65"/>
    <p:sldId id="376" r:id="rId66"/>
    <p:sldId id="377" r:id="rId67"/>
    <p:sldId id="378" r:id="rId68"/>
    <p:sldId id="382" r:id="rId69"/>
    <p:sldId id="396" r:id="rId70"/>
    <p:sldId id="384" r:id="rId71"/>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000099"/>
    <a:srgbClr val="000076"/>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69260" autoAdjust="0"/>
  </p:normalViewPr>
  <p:slideViewPr>
    <p:cSldViewPr snapToGrid="0">
      <p:cViewPr varScale="1">
        <p:scale>
          <a:sx n="59" d="100"/>
          <a:sy n="59" d="100"/>
        </p:scale>
        <p:origin x="156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Drawn as </a:t>
            </a:r>
            <a:r>
              <a:rPr lang="en-US" dirty="0" err="1"/>
              <a:t>dags</a:t>
            </a:r>
            <a:endParaRPr lang="en-US" dirty="0"/>
          </a:p>
        </p:txBody>
      </p:sp>
      <p:sp>
        <p:nvSpPr>
          <p:cNvPr id="4" name="Slide Number Placeholder 3"/>
          <p:cNvSpPr>
            <a:spLocks noGrp="1"/>
          </p:cNvSpPr>
          <p:nvPr>
            <p:ph type="sldNum" sz="quarter" idx="5"/>
          </p:nvPr>
        </p:nvSpPr>
        <p:spPr/>
        <p:txBody>
          <a:bodyPr/>
          <a:lstStyle/>
          <a:p>
            <a:pPr>
              <a:defRPr/>
            </a:pPr>
            <a:fld id="{CDDB35CE-09BB-4FCD-9513-C6B8896CBCBA}" type="slidenum">
              <a:rPr lang="en-US" smtClean="0"/>
              <a:pPr>
                <a:defRPr/>
              </a:pPr>
              <a:t>26</a:t>
            </a:fld>
            <a:endParaRPr lang="en-US"/>
          </a:p>
        </p:txBody>
      </p:sp>
    </p:spTree>
    <p:extLst>
      <p:ext uri="{BB962C8B-B14F-4D97-AF65-F5344CB8AC3E}">
        <p14:creationId xmlns:p14="http://schemas.microsoft.com/office/powerpoint/2010/main" val="3034114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W1(x);w2(x);c2;c1  ( working on data</a:t>
            </a:r>
            <a:r>
              <a:rPr lang="en-US" baseline="0" dirty="0"/>
              <a:t> of c1</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44</a:t>
            </a:fld>
            <a:endParaRPr lang="en-US"/>
          </a:p>
        </p:txBody>
      </p:sp>
    </p:spTree>
    <p:extLst>
      <p:ext uri="{BB962C8B-B14F-4D97-AF65-F5344CB8AC3E}">
        <p14:creationId xmlns:p14="http://schemas.microsoft.com/office/powerpoint/2010/main" val="3023615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376771-1535-4A44-806A-2F50A490CABA}"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376771-1535-4A44-806A-2F50A490CABA}"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376771-1535-4A44-806A-2F50A490CABA}"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376771-1535-4A44-806A-2F50A490C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a:solidFill>
                  <a:srgbClr val="000076"/>
                </a:solidFill>
                <a:latin typeface="Arial" pitchFamily="34" charset="0"/>
                <a:cs typeface="Arial" pitchFamily="34" charset="0"/>
              </a:rPr>
              <a:t>K Bingham</a:t>
            </a:r>
            <a:endParaRPr lang="en-US" sz="1200" b="1" dirty="0">
              <a:solidFill>
                <a:srgbClr val="000076"/>
              </a:solidFill>
              <a:latin typeface="Arial" pitchFamily="34" charset="0"/>
              <a:cs typeface="Arial" pitchFamily="34" charset="0"/>
            </a:endParaRP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2101" y="6183313"/>
            <a:ext cx="1459966"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9/4/2019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p>
          <a:p>
            <a:pPr algn="ctr"/>
            <a:endParaRPr lang="en-US" sz="2800" dirty="0">
              <a:solidFill>
                <a:srgbClr val="C00000"/>
              </a:solidFill>
              <a:latin typeface="Arial" pitchFamily="34" charset="0"/>
              <a:cs typeface="Arial" pitchFamily="34" charset="0"/>
            </a:endParaRPr>
          </a:p>
          <a:p>
            <a:pPr algn="ctr"/>
            <a:endParaRPr lang="en-US" sz="2800" dirty="0">
              <a:solidFill>
                <a:srgbClr val="C00000"/>
              </a:solidFill>
              <a:latin typeface="Arial" pitchFamily="34" charset="0"/>
              <a:cs typeface="Arial" pitchFamily="34" charset="0"/>
            </a:endParaRPr>
          </a:p>
          <a:p>
            <a:pPr algn="ctr"/>
            <a:r>
              <a:rPr lang="en-US" sz="2800" dirty="0">
                <a:solidFill>
                  <a:srgbClr val="C00000"/>
                </a:solidFill>
                <a:latin typeface="Arial" pitchFamily="34" charset="0"/>
                <a:cs typeface="Arial" pitchFamily="34" charset="0"/>
              </a:rPr>
              <a:t>Introduction to Transaction</a:t>
            </a: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br>
              <a:rPr lang="en-US" sz="2800" dirty="0">
                <a:solidFill>
                  <a:srgbClr val="000099"/>
                </a:solidFill>
                <a:latin typeface="Arial" pitchFamily="34" charset="0"/>
                <a:cs typeface="Arial" pitchFamily="34" charset="0"/>
              </a:rPr>
            </a:br>
            <a:r>
              <a:rPr lang="en-US" sz="2000">
                <a:solidFill>
                  <a:srgbClr val="000099"/>
                </a:solidFill>
                <a:latin typeface="Arial" pitchFamily="34" charset="0"/>
                <a:cs typeface="Arial" pitchFamily="34" charset="0"/>
              </a:rPr>
              <a:t>Kendall Bingham</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xfrm>
            <a:off x="8251825" y="6303963"/>
            <a:ext cx="5984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F48704D-2CD2-451F-8DBC-F1A1309BBBD5}" type="slidenum">
              <a:rPr lang="en-US" sz="1400" smtClean="0">
                <a:solidFill>
                  <a:srgbClr val="000099"/>
                </a:solidFill>
                <a:latin typeface="Arial" pitchFamily="34" charset="0"/>
                <a:cs typeface="Arial" pitchFamily="34" charset="0"/>
              </a:rPr>
              <a:pPr/>
              <a:t>10</a:t>
            </a:fld>
            <a:endParaRPr lang="en-US" sz="1400" b="0"/>
          </a:p>
        </p:txBody>
      </p:sp>
      <p:sp>
        <p:nvSpPr>
          <p:cNvPr id="28675" name="Rectangle 2"/>
          <p:cNvSpPr>
            <a:spLocks noGrp="1" noChangeArrowheads="1"/>
          </p:cNvSpPr>
          <p:nvPr>
            <p:ph type="title" idx="4294967295"/>
          </p:nvPr>
        </p:nvSpPr>
        <p:spPr>
          <a:xfrm>
            <a:off x="685800" y="0"/>
            <a:ext cx="7772400" cy="914400"/>
          </a:xfrm>
        </p:spPr>
        <p:txBody>
          <a:bodyPr/>
          <a:lstStyle/>
          <a:p>
            <a:r>
              <a:rPr lang="en-US" sz="2800" b="1">
                <a:solidFill>
                  <a:srgbClr val="C00000"/>
                </a:solidFill>
                <a:latin typeface="Arial" pitchFamily="34" charset="0"/>
                <a:cs typeface="Arial" pitchFamily="34" charset="0"/>
              </a:rPr>
              <a:t>Compensating Transactions</a:t>
            </a:r>
          </a:p>
        </p:txBody>
      </p:sp>
      <p:sp>
        <p:nvSpPr>
          <p:cNvPr id="26628" name="Rectangle 3"/>
          <p:cNvSpPr>
            <a:spLocks noGrp="1" noChangeArrowheads="1"/>
          </p:cNvSpPr>
          <p:nvPr>
            <p:ph type="body" idx="4294967295"/>
          </p:nvPr>
        </p:nvSpPr>
        <p:spPr>
          <a:xfrm>
            <a:off x="847725" y="947738"/>
            <a:ext cx="7623175" cy="4446587"/>
          </a:xfrm>
        </p:spPr>
        <p:txBody>
          <a:bodyPr/>
          <a:lstStyle/>
          <a:p>
            <a:pPr marL="0" indent="0" algn="just">
              <a:buFontTx/>
              <a:buNone/>
              <a:defRPr/>
            </a:pPr>
            <a:r>
              <a:rPr lang="en-US" sz="2400" b="1" dirty="0">
                <a:solidFill>
                  <a:srgbClr val="660066"/>
                </a:solidFill>
                <a:latin typeface="Arial" pitchFamily="34" charset="0"/>
                <a:cs typeface="Arial" pitchFamily="34" charset="0"/>
              </a:rPr>
              <a:t>A transaction that reverses the effect of a committed transaction.</a:t>
            </a:r>
          </a:p>
          <a:p>
            <a:pPr marL="233363" indent="0" algn="just">
              <a:spcBef>
                <a:spcPts val="1200"/>
              </a:spcBef>
              <a:buFontTx/>
              <a:buNone/>
              <a:defRPr/>
            </a:pPr>
            <a:r>
              <a:rPr lang="en-US" sz="2400" b="1" dirty="0">
                <a:solidFill>
                  <a:srgbClr val="660066"/>
                </a:solidFill>
                <a:latin typeface="Arial" pitchFamily="34" charset="0"/>
                <a:cs typeface="Arial" pitchFamily="34" charset="0"/>
              </a:rPr>
              <a:t>Example, </a:t>
            </a:r>
          </a:p>
          <a:p>
            <a:pPr lvl="1" algn="just">
              <a:buFontTx/>
              <a:buBlip>
                <a:blip r:embed="rId2"/>
              </a:buBlip>
              <a:defRPr/>
            </a:pPr>
            <a:r>
              <a:rPr lang="en-US" sz="2000" b="1" dirty="0">
                <a:solidFill>
                  <a:srgbClr val="000099"/>
                </a:solidFill>
                <a:latin typeface="Arial" pitchFamily="34" charset="0"/>
                <a:cs typeface="Arial" pitchFamily="34" charset="0"/>
              </a:rPr>
              <a:t>A debit-credit transaction</a:t>
            </a:r>
          </a:p>
          <a:p>
            <a:pPr lvl="1" algn="just">
              <a:buFontTx/>
              <a:buBlip>
                <a:blip r:embed="rId2"/>
              </a:buBlip>
              <a:defRPr/>
            </a:pPr>
            <a:r>
              <a:rPr lang="en-US" sz="2000" b="1" dirty="0">
                <a:solidFill>
                  <a:srgbClr val="000099"/>
                </a:solidFill>
                <a:latin typeface="Arial" pitchFamily="34" charset="0"/>
                <a:cs typeface="Arial" pitchFamily="34" charset="0"/>
              </a:rPr>
              <a:t>Annul a marriage</a:t>
            </a:r>
          </a:p>
          <a:p>
            <a:pPr marL="233363" indent="0" algn="just">
              <a:buFontTx/>
              <a:buNone/>
              <a:defRPr/>
            </a:pPr>
            <a:r>
              <a:rPr lang="en-US" sz="2400" b="1" dirty="0">
                <a:solidFill>
                  <a:srgbClr val="660066"/>
                </a:solidFill>
                <a:latin typeface="Arial" pitchFamily="34" charset="0"/>
                <a:cs typeface="Arial" pitchFamily="34" charset="0"/>
              </a:rPr>
              <a:t>Certain transactions may not have compensating transaction</a:t>
            </a:r>
          </a:p>
          <a:p>
            <a:pPr marL="233363" indent="0" algn="just">
              <a:buFontTx/>
              <a:buNone/>
              <a:defRPr/>
            </a:pPr>
            <a:r>
              <a:rPr lang="en-US" sz="2400" b="1" dirty="0">
                <a:solidFill>
                  <a:srgbClr val="660066"/>
                </a:solidFill>
                <a:latin typeface="Arial" pitchFamily="34" charset="0"/>
                <a:cs typeface="Arial" pitchFamily="34" charset="0"/>
              </a:rPr>
              <a:t>Example</a:t>
            </a:r>
          </a:p>
          <a:p>
            <a:pPr lvl="1" algn="just">
              <a:buFontTx/>
              <a:buBlip>
                <a:blip r:embed="rId2"/>
              </a:buBlip>
              <a:defRPr/>
            </a:pPr>
            <a:r>
              <a:rPr lang="en-US" sz="2000" b="1" dirty="0">
                <a:solidFill>
                  <a:srgbClr val="000099"/>
                </a:solidFill>
                <a:latin typeface="Arial" pitchFamily="34" charset="0"/>
                <a:cs typeface="Arial" pitchFamily="34" charset="0"/>
              </a:rPr>
              <a:t>Fire missile</a:t>
            </a:r>
          </a:p>
          <a:p>
            <a:pPr lvl="1" algn="just">
              <a:buFontTx/>
              <a:buBlip>
                <a:blip r:embed="rId2"/>
              </a:buBlip>
              <a:defRPr/>
            </a:pPr>
            <a:r>
              <a:rPr lang="en-US" sz="2000" b="1" dirty="0">
                <a:solidFill>
                  <a:srgbClr val="000099"/>
                </a:solidFill>
                <a:latin typeface="Arial" pitchFamily="34" charset="0"/>
                <a:cs typeface="Arial" pitchFamily="34" charset="0"/>
              </a:rPr>
              <a:t>Drill a hole</a:t>
            </a:r>
          </a:p>
          <a:p>
            <a:pPr marL="0" indent="0" algn="just">
              <a:buFontTx/>
              <a:buNone/>
              <a:defRPr/>
            </a:pPr>
            <a:r>
              <a:rPr lang="en-US" sz="2400" b="1" dirty="0">
                <a:solidFill>
                  <a:srgbClr val="660066"/>
                </a:solidFill>
                <a:latin typeface="Arial" pitchFamily="34" charset="0"/>
                <a:cs typeface="Arial" pitchFamily="34" charset="0"/>
              </a:rPr>
              <a:t>A well-designed TP application should have a compensation for every transaction type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724D3EB1-44F6-4C28-896D-FBED0DEC88F1}" type="slidenum">
              <a:rPr lang="en-US" sz="1400" smtClean="0">
                <a:solidFill>
                  <a:srgbClr val="000099"/>
                </a:solidFill>
                <a:latin typeface="Arial" pitchFamily="34" charset="0"/>
                <a:cs typeface="Arial" pitchFamily="34" charset="0"/>
              </a:rPr>
              <a:pPr/>
              <a:t>11</a:t>
            </a:fld>
            <a:endParaRPr lang="en-US" sz="1400" b="0"/>
          </a:p>
        </p:txBody>
      </p:sp>
      <p:sp>
        <p:nvSpPr>
          <p:cNvPr id="2969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Consistency</a:t>
            </a:r>
            <a:r>
              <a:rPr lang="en-US"/>
              <a:t>	</a:t>
            </a:r>
          </a:p>
        </p:txBody>
      </p:sp>
      <p:sp>
        <p:nvSpPr>
          <p:cNvPr id="27652" name="Rectangle 3"/>
          <p:cNvSpPr>
            <a:spLocks noGrp="1" noChangeArrowheads="1"/>
          </p:cNvSpPr>
          <p:nvPr>
            <p:ph type="body" idx="4294967295"/>
          </p:nvPr>
        </p:nvSpPr>
        <p:spPr>
          <a:xfrm>
            <a:off x="855663" y="1066800"/>
            <a:ext cx="8288337" cy="4951413"/>
          </a:xfrm>
        </p:spPr>
        <p:txBody>
          <a:bodyPr/>
          <a:lstStyle/>
          <a:p>
            <a:pPr marL="0" indent="0">
              <a:buFontTx/>
              <a:buNone/>
              <a:defRPr/>
            </a:pPr>
            <a:r>
              <a:rPr lang="en-US" sz="2400" b="1" dirty="0">
                <a:solidFill>
                  <a:srgbClr val="660066"/>
                </a:solidFill>
                <a:latin typeface="Arial" pitchFamily="34" charset="0"/>
                <a:cs typeface="Arial" pitchFamily="34" charset="0"/>
              </a:rPr>
              <a:t>Consistency </a:t>
            </a:r>
            <a:r>
              <a:rPr lang="en-US" sz="2400" b="1" i="1" dirty="0">
                <a:solidFill>
                  <a:srgbClr val="660066"/>
                </a:solidFill>
                <a:latin typeface="Arial" pitchFamily="34" charset="0"/>
                <a:cs typeface="Arial" pitchFamily="34" charset="0"/>
              </a:rPr>
              <a:t>C = {c1, c2, …, </a:t>
            </a:r>
            <a:r>
              <a:rPr lang="en-US" sz="2400" b="1" i="1" dirty="0" err="1">
                <a:solidFill>
                  <a:srgbClr val="660066"/>
                </a:solidFill>
                <a:latin typeface="Arial" pitchFamily="34" charset="0"/>
                <a:cs typeface="Arial" pitchFamily="34" charset="0"/>
              </a:rPr>
              <a:t>cn</a:t>
            </a:r>
            <a:r>
              <a:rPr lang="en-US" sz="2400" b="1" i="1" dirty="0">
                <a:solidFill>
                  <a:srgbClr val="660066"/>
                </a:solidFill>
                <a:latin typeface="Arial" pitchFamily="34" charset="0"/>
                <a:cs typeface="Arial" pitchFamily="34" charset="0"/>
              </a:rPr>
              <a:t>}</a:t>
            </a:r>
            <a:endParaRPr lang="en-US" sz="2400" b="1" dirty="0">
              <a:solidFill>
                <a:srgbClr val="660066"/>
              </a:solidFill>
              <a:latin typeface="Arial" pitchFamily="34" charset="0"/>
              <a:cs typeface="Arial" pitchFamily="34" charset="0"/>
            </a:endParaRPr>
          </a:p>
          <a:p>
            <a:pPr marL="0" indent="0">
              <a:buFontTx/>
              <a:buNone/>
              <a:defRPr/>
            </a:pPr>
            <a:r>
              <a:rPr lang="en-US" sz="2400" b="1" i="1" dirty="0">
                <a:solidFill>
                  <a:srgbClr val="660066"/>
                </a:solidFill>
                <a:latin typeface="Arial" pitchFamily="34" charset="0"/>
                <a:cs typeface="Arial" pitchFamily="34" charset="0"/>
              </a:rPr>
              <a:t>Database D = {d1, d2, …</a:t>
            </a:r>
            <a:r>
              <a:rPr lang="en-US" sz="2400" b="1" i="1" dirty="0" err="1">
                <a:solidFill>
                  <a:srgbClr val="660066"/>
                </a:solidFill>
                <a:latin typeface="Arial" pitchFamily="34" charset="0"/>
                <a:cs typeface="Arial" pitchFamily="34" charset="0"/>
              </a:rPr>
              <a:t>dn</a:t>
            </a:r>
            <a:r>
              <a:rPr lang="en-US" sz="2400" b="1" i="1" dirty="0">
                <a:solidFill>
                  <a:srgbClr val="660066"/>
                </a:solidFill>
                <a:latin typeface="Arial" pitchFamily="34" charset="0"/>
                <a:cs typeface="Arial" pitchFamily="34" charset="0"/>
              </a:rPr>
              <a:t>}</a:t>
            </a:r>
          </a:p>
          <a:p>
            <a:pPr marL="0" indent="0">
              <a:buFontTx/>
              <a:buNone/>
              <a:defRPr/>
            </a:pPr>
            <a:r>
              <a:rPr lang="en-US" sz="2400" b="1" dirty="0">
                <a:solidFill>
                  <a:srgbClr val="660066"/>
                </a:solidFill>
                <a:latin typeface="Arial" pitchFamily="34" charset="0"/>
                <a:cs typeface="Arial" pitchFamily="34" charset="0"/>
              </a:rPr>
              <a:t>Consistent </a:t>
            </a:r>
            <a:r>
              <a:rPr lang="en-US" sz="2400" b="1" i="1" dirty="0">
                <a:solidFill>
                  <a:srgbClr val="660066"/>
                </a:solidFill>
                <a:latin typeface="Arial" pitchFamily="34" charset="0"/>
                <a:cs typeface="Arial" pitchFamily="34" charset="0"/>
              </a:rPr>
              <a:t>D</a:t>
            </a:r>
          </a:p>
          <a:p>
            <a:pPr marL="398463" indent="0">
              <a:buFontTx/>
              <a:buNone/>
              <a:tabLst>
                <a:tab pos="515938" algn="l"/>
              </a:tabLst>
              <a:defRPr/>
            </a:pPr>
            <a:r>
              <a:rPr lang="en-US" sz="2000" b="1" i="1" dirty="0">
                <a:solidFill>
                  <a:srgbClr val="000099"/>
                </a:solidFill>
                <a:latin typeface="Arial" pitchFamily="34" charset="0"/>
                <a:cs typeface="Arial" pitchFamily="34" charset="0"/>
              </a:rPr>
              <a:t>{&lt;d</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 satisfies c</a:t>
            </a:r>
            <a:r>
              <a:rPr lang="en-US" sz="2000" b="1" i="1" baseline="-10000" dirty="0">
                <a:solidFill>
                  <a:srgbClr val="000099"/>
                </a:solidFill>
                <a:latin typeface="Arial" pitchFamily="34" charset="0"/>
                <a:cs typeface="Arial" pitchFamily="34" charset="0"/>
              </a:rPr>
              <a:t>1</a:t>
            </a:r>
            <a:r>
              <a:rPr lang="en-US" sz="2000" b="1" i="1" dirty="0">
                <a:solidFill>
                  <a:srgbClr val="000099"/>
                </a:solidFill>
                <a:latin typeface="Arial" pitchFamily="34" charset="0"/>
                <a:cs typeface="Arial" pitchFamily="34" charset="0"/>
              </a:rPr>
              <a:t>&gt;,</a:t>
            </a:r>
          </a:p>
          <a:p>
            <a:pPr marL="398463" indent="0">
              <a:spcBef>
                <a:spcPts val="0"/>
              </a:spcBef>
              <a:buFontTx/>
              <a:buNone/>
              <a:tabLst>
                <a:tab pos="515938" algn="l"/>
              </a:tabLst>
              <a:defRPr/>
            </a:pPr>
            <a:r>
              <a:rPr lang="en-US" sz="2000" b="1" i="1" dirty="0">
                <a:solidFill>
                  <a:srgbClr val="000099"/>
                </a:solidFill>
                <a:latin typeface="Arial" pitchFamily="34" charset="0"/>
                <a:cs typeface="Arial" pitchFamily="34" charset="0"/>
              </a:rPr>
              <a:t>	&lt;d</a:t>
            </a:r>
            <a:r>
              <a:rPr lang="en-US" sz="2000" b="1" i="1" baseline="-10000" dirty="0">
                <a:solidFill>
                  <a:srgbClr val="000099"/>
                </a:solidFill>
                <a:latin typeface="Arial" pitchFamily="34" charset="0"/>
                <a:cs typeface="Arial" pitchFamily="34" charset="0"/>
              </a:rPr>
              <a:t>2</a:t>
            </a:r>
            <a:r>
              <a:rPr lang="en-US" sz="2000" b="1" i="1" dirty="0">
                <a:solidFill>
                  <a:srgbClr val="000099"/>
                </a:solidFill>
                <a:latin typeface="Arial" pitchFamily="34" charset="0"/>
                <a:cs typeface="Arial" pitchFamily="34" charset="0"/>
              </a:rPr>
              <a:t> satisfies c</a:t>
            </a:r>
            <a:r>
              <a:rPr lang="en-US" sz="2000" b="1" i="1" baseline="-10000" dirty="0">
                <a:solidFill>
                  <a:srgbClr val="000099"/>
                </a:solidFill>
                <a:latin typeface="Arial" pitchFamily="34" charset="0"/>
                <a:cs typeface="Arial" pitchFamily="34" charset="0"/>
              </a:rPr>
              <a:t>2 </a:t>
            </a:r>
            <a:r>
              <a:rPr lang="en-US" sz="2000" b="1" i="1" dirty="0">
                <a:solidFill>
                  <a:srgbClr val="000099"/>
                </a:solidFill>
                <a:latin typeface="Arial" pitchFamily="34" charset="0"/>
                <a:cs typeface="Arial" pitchFamily="34" charset="0"/>
              </a:rPr>
              <a:t>&gt;,</a:t>
            </a:r>
          </a:p>
          <a:p>
            <a:pPr marL="457200" indent="0">
              <a:spcBef>
                <a:spcPts val="0"/>
              </a:spcBef>
              <a:buFontTx/>
              <a:buNone/>
              <a:defRPr/>
            </a:pPr>
            <a:r>
              <a:rPr lang="en-US" sz="2000" b="1" i="1" dirty="0">
                <a:solidFill>
                  <a:srgbClr val="000099"/>
                </a:solidFill>
                <a:latin typeface="Arial" pitchFamily="34" charset="0"/>
                <a:cs typeface="Arial" pitchFamily="34" charset="0"/>
              </a:rPr>
              <a:t>	…</a:t>
            </a:r>
          </a:p>
          <a:p>
            <a:pPr marL="398463" indent="0">
              <a:spcBef>
                <a:spcPts val="0"/>
              </a:spcBef>
              <a:buFontTx/>
              <a:buNone/>
              <a:tabLst>
                <a:tab pos="515938" algn="l"/>
              </a:tabLst>
              <a:defRPr/>
            </a:pPr>
            <a:r>
              <a:rPr lang="en-US" sz="2000" b="1" i="1" dirty="0">
                <a:solidFill>
                  <a:srgbClr val="000099"/>
                </a:solidFill>
                <a:latin typeface="Arial" pitchFamily="34" charset="0"/>
                <a:cs typeface="Arial" pitchFamily="34" charset="0"/>
              </a:rPr>
              <a:t>	&lt;</a:t>
            </a:r>
            <a:r>
              <a:rPr lang="en-US" sz="2000" b="1" i="1" dirty="0" err="1">
                <a:solidFill>
                  <a:srgbClr val="000099"/>
                </a:solidFill>
                <a:latin typeface="Arial" pitchFamily="34" charset="0"/>
                <a:cs typeface="Arial" pitchFamily="34" charset="0"/>
              </a:rPr>
              <a:t>d</a:t>
            </a:r>
            <a:r>
              <a:rPr lang="en-US" sz="2000" b="1" i="1" baseline="-10000" dirty="0" err="1">
                <a:solidFill>
                  <a:srgbClr val="000099"/>
                </a:solidFill>
                <a:latin typeface="Arial" pitchFamily="34" charset="0"/>
                <a:cs typeface="Arial" pitchFamily="34" charset="0"/>
              </a:rPr>
              <a:t>n</a:t>
            </a:r>
            <a:r>
              <a:rPr lang="en-US" sz="2000" b="1" i="1" dirty="0">
                <a:solidFill>
                  <a:srgbClr val="000099"/>
                </a:solidFill>
                <a:latin typeface="Arial" pitchFamily="34" charset="0"/>
                <a:cs typeface="Arial" pitchFamily="34" charset="0"/>
              </a:rPr>
              <a:t> satisfies </a:t>
            </a:r>
            <a:r>
              <a:rPr lang="en-US" sz="2000" b="1" i="1" dirty="0" err="1">
                <a:solidFill>
                  <a:srgbClr val="000099"/>
                </a:solidFill>
                <a:latin typeface="Arial" pitchFamily="34" charset="0"/>
                <a:cs typeface="Arial" pitchFamily="34" charset="0"/>
              </a:rPr>
              <a:t>c</a:t>
            </a:r>
            <a:r>
              <a:rPr lang="en-US" sz="2000" b="1" i="1" baseline="-10000" dirty="0" err="1">
                <a:solidFill>
                  <a:srgbClr val="000099"/>
                </a:solidFill>
                <a:latin typeface="Arial" pitchFamily="34" charset="0"/>
                <a:cs typeface="Arial" pitchFamily="34" charset="0"/>
              </a:rPr>
              <a:t>n</a:t>
            </a:r>
            <a:r>
              <a:rPr lang="en-US" sz="2000" b="1" i="1" baseline="-10000" dirty="0">
                <a:solidFill>
                  <a:srgbClr val="000099"/>
                </a:solidFill>
                <a:latin typeface="Arial" pitchFamily="34" charset="0"/>
                <a:cs typeface="Arial" pitchFamily="34" charset="0"/>
              </a:rPr>
              <a:t> </a:t>
            </a:r>
            <a:r>
              <a:rPr lang="en-US" sz="2000" b="1" i="1" dirty="0">
                <a:solidFill>
                  <a:srgbClr val="000099"/>
                </a:solidFill>
                <a:latin typeface="Arial" pitchFamily="34" charset="0"/>
                <a:cs typeface="Arial" pitchFamily="34" charset="0"/>
              </a:rPr>
              <a:t>&gt;}</a:t>
            </a:r>
          </a:p>
          <a:p>
            <a:pPr marL="398463" indent="0">
              <a:spcBef>
                <a:spcPts val="0"/>
              </a:spcBef>
              <a:buFontTx/>
              <a:buNone/>
              <a:tabLst>
                <a:tab pos="515938" algn="l"/>
              </a:tabLst>
              <a:defRPr/>
            </a:pPr>
            <a:endParaRPr lang="en-US" sz="2000" b="1" i="1" dirty="0">
              <a:solidFill>
                <a:srgbClr val="000099"/>
              </a:solidFill>
              <a:latin typeface="Arial" pitchFamily="34" charset="0"/>
              <a:cs typeface="Arial" pitchFamily="34" charset="0"/>
            </a:endParaRPr>
          </a:p>
          <a:p>
            <a:pPr marL="398463" indent="0">
              <a:spcBef>
                <a:spcPts val="0"/>
              </a:spcBef>
              <a:buFontTx/>
              <a:buNone/>
              <a:tabLst>
                <a:tab pos="515938" algn="l"/>
              </a:tabLst>
              <a:defRPr/>
            </a:pPr>
            <a:endParaRPr lang="en-US" sz="2000" b="1" i="1" dirty="0">
              <a:solidFill>
                <a:srgbClr val="000099"/>
              </a:solidFill>
              <a:latin typeface="Arial" pitchFamily="34" charset="0"/>
              <a:cs typeface="Arial" pitchFamily="34" charset="0"/>
            </a:endParaRPr>
          </a:p>
          <a:p>
            <a:pPr marL="398463" indent="0">
              <a:spcBef>
                <a:spcPts val="0"/>
              </a:spcBef>
              <a:buFontTx/>
              <a:buNone/>
              <a:tabLst>
                <a:tab pos="515938" algn="l"/>
              </a:tabLst>
              <a:defRPr/>
            </a:pPr>
            <a:endParaRPr lang="en-US" sz="2000" b="1" i="1" dirty="0">
              <a:solidFill>
                <a:srgbClr val="000099"/>
              </a:solidFill>
              <a:latin typeface="Arial" pitchFamily="34" charset="0"/>
              <a:cs typeface="Arial" pitchFamily="34" charset="0"/>
            </a:endParaRPr>
          </a:p>
          <a:p>
            <a:pPr marL="0" indent="0">
              <a:buFontTx/>
              <a:buNone/>
              <a:defRPr/>
            </a:pPr>
            <a:endParaRPr lang="en-US" sz="2400" b="1" i="1" dirty="0">
              <a:solidFill>
                <a:srgbClr val="660066"/>
              </a:solidFill>
              <a:latin typeface="Arial" pitchFamily="34" charset="0"/>
              <a:cs typeface="Arial" pitchFamily="34" charset="0"/>
            </a:endParaRPr>
          </a:p>
          <a:p>
            <a:pPr marL="0" indent="0" algn="just">
              <a:spcBef>
                <a:spcPts val="1200"/>
              </a:spcBef>
              <a:buFontTx/>
              <a:buNone/>
              <a:defRPr/>
            </a:pPr>
            <a:r>
              <a:rPr lang="en-US" sz="2400" b="1" dirty="0">
                <a:solidFill>
                  <a:srgbClr val="660066"/>
                </a:solidFill>
                <a:latin typeface="Arial" pitchFamily="34" charset="0"/>
                <a:cs typeface="Arial" pitchFamily="34" charset="0"/>
              </a:rPr>
              <a:t>Unlike </a:t>
            </a:r>
            <a:r>
              <a:rPr lang="en-US" sz="2400" b="1" i="1" dirty="0">
                <a:solidFill>
                  <a:srgbClr val="660066"/>
                </a:solidFill>
                <a:latin typeface="Arial" pitchFamily="34" charset="0"/>
                <a:cs typeface="Arial" pitchFamily="34" charset="0"/>
              </a:rPr>
              <a:t>A</a:t>
            </a:r>
            <a:r>
              <a:rPr lang="en-US" sz="2400" b="1" dirty="0">
                <a:solidFill>
                  <a:srgbClr val="660066"/>
                </a:solidFill>
                <a:latin typeface="Arial" pitchFamily="34" charset="0"/>
                <a:cs typeface="Arial" pitchFamily="34" charset="0"/>
              </a:rPr>
              <a:t>, </a:t>
            </a:r>
            <a:r>
              <a:rPr lang="en-US" sz="2400" b="1" i="1" dirty="0">
                <a:solidFill>
                  <a:srgbClr val="660066"/>
                </a:solidFill>
                <a:latin typeface="Arial" pitchFamily="34" charset="0"/>
                <a:cs typeface="Arial" pitchFamily="34" charset="0"/>
              </a:rPr>
              <a:t>I</a:t>
            </a:r>
            <a:r>
              <a:rPr lang="en-US" sz="2400" b="1" dirty="0">
                <a:solidFill>
                  <a:srgbClr val="660066"/>
                </a:solidFill>
                <a:latin typeface="Arial" pitchFamily="34" charset="0"/>
                <a:cs typeface="Arial" pitchFamily="34" charset="0"/>
              </a:rPr>
              <a:t>, and </a:t>
            </a:r>
            <a:r>
              <a:rPr lang="en-US" sz="2400" b="1" i="1" dirty="0">
                <a:solidFill>
                  <a:srgbClr val="660066"/>
                </a:solidFill>
                <a:latin typeface="Arial" pitchFamily="34" charset="0"/>
                <a:cs typeface="Arial" pitchFamily="34" charset="0"/>
              </a:rPr>
              <a:t>D</a:t>
            </a:r>
            <a:r>
              <a:rPr lang="en-US" sz="2400" b="1" dirty="0">
                <a:solidFill>
                  <a:srgbClr val="660066"/>
                </a:solidFill>
                <a:latin typeface="Arial" pitchFamily="34" charset="0"/>
                <a:cs typeface="Arial" pitchFamily="34" charset="0"/>
              </a:rPr>
              <a:t> c</a:t>
            </a:r>
            <a:r>
              <a:rPr lang="en-US" sz="2400" b="1" i="1" dirty="0">
                <a:solidFill>
                  <a:srgbClr val="660066"/>
                </a:solidFill>
                <a:latin typeface="Arial" pitchFamily="34" charset="0"/>
                <a:cs typeface="Arial" pitchFamily="34" charset="0"/>
              </a:rPr>
              <a:t>onsistency preservation is a property of a transaction, not of the TP system</a:t>
            </a:r>
          </a:p>
          <a:p>
            <a:pPr marL="0" indent="0" algn="just">
              <a:buFontTx/>
              <a:buNone/>
              <a:defRPr/>
            </a:pPr>
            <a:r>
              <a:rPr lang="en-US" sz="2400" b="1" i="1" dirty="0">
                <a:solidFill>
                  <a:srgbClr val="660066"/>
                </a:solidFill>
                <a:latin typeface="Arial" pitchFamily="34" charset="0"/>
                <a:cs typeface="Arial" pitchFamily="34" charset="0"/>
              </a:rPr>
              <a:t> </a:t>
            </a:r>
            <a:br>
              <a:rPr lang="en-US" sz="2400" b="1" i="1" dirty="0">
                <a:solidFill>
                  <a:srgbClr val="660066"/>
                </a:solidFill>
                <a:latin typeface="Arial" pitchFamily="34" charset="0"/>
                <a:cs typeface="Arial" pitchFamily="34" charset="0"/>
              </a:rPr>
            </a:br>
            <a:endParaRPr lang="en-US" sz="2400" b="1" dirty="0">
              <a:solidFill>
                <a:srgbClr val="660066"/>
              </a:solidFill>
              <a:latin typeface="Arial" pitchFamily="34" charset="0"/>
              <a:cs typeface="Arial" pitchFamily="34" charset="0"/>
            </a:endParaRPr>
          </a:p>
        </p:txBody>
      </p:sp>
      <p:pic>
        <p:nvPicPr>
          <p:cNvPr id="2970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3822700"/>
            <a:ext cx="748188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724D3EB1-44F6-4C28-896D-FBED0DEC88F1}" type="slidenum">
              <a:rPr lang="en-US" sz="1400" smtClean="0">
                <a:solidFill>
                  <a:srgbClr val="000099"/>
                </a:solidFill>
                <a:latin typeface="Arial" pitchFamily="34" charset="0"/>
                <a:cs typeface="Arial" pitchFamily="34" charset="0"/>
              </a:rPr>
              <a:pPr/>
              <a:t>12</a:t>
            </a:fld>
            <a:endParaRPr lang="en-US" sz="1400" b="0"/>
          </a:p>
        </p:txBody>
      </p:sp>
      <p:sp>
        <p:nvSpPr>
          <p:cNvPr id="29699" name="Rectangle 2"/>
          <p:cNvSpPr>
            <a:spLocks noGrp="1" noChangeArrowheads="1"/>
          </p:cNvSpPr>
          <p:nvPr>
            <p:ph type="title" idx="4294967295"/>
          </p:nvPr>
        </p:nvSpPr>
        <p:spPr>
          <a:xfrm>
            <a:off x="1096963" y="195263"/>
            <a:ext cx="7300912" cy="762000"/>
          </a:xfrm>
        </p:spPr>
        <p:txBody>
          <a:bodyPr/>
          <a:lstStyle/>
          <a:p>
            <a:r>
              <a:rPr lang="en-US" sz="2800" b="1" dirty="0">
                <a:solidFill>
                  <a:srgbClr val="C00000"/>
                </a:solidFill>
                <a:latin typeface="Arial" pitchFamily="34" charset="0"/>
                <a:cs typeface="Arial" pitchFamily="34" charset="0"/>
              </a:rPr>
              <a:t>Durability</a:t>
            </a:r>
            <a:r>
              <a:rPr lang="en-US" dirty="0"/>
              <a:t>	</a:t>
            </a:r>
          </a:p>
        </p:txBody>
      </p:sp>
      <p:sp>
        <p:nvSpPr>
          <p:cNvPr id="27652" name="Rectangle 3"/>
          <p:cNvSpPr>
            <a:spLocks noGrp="1" noChangeArrowheads="1"/>
          </p:cNvSpPr>
          <p:nvPr>
            <p:ph type="body" idx="4294967295"/>
          </p:nvPr>
        </p:nvSpPr>
        <p:spPr>
          <a:xfrm>
            <a:off x="431917" y="957263"/>
            <a:ext cx="8288337" cy="4951413"/>
          </a:xfrm>
        </p:spPr>
        <p:txBody>
          <a:bodyPr/>
          <a:lstStyle/>
          <a:p>
            <a:pPr marL="0" indent="0">
              <a:buFontTx/>
              <a:buNone/>
              <a:defRPr/>
            </a:pPr>
            <a:r>
              <a:rPr lang="en-US" sz="2400" b="1" i="1" dirty="0">
                <a:solidFill>
                  <a:srgbClr val="660066"/>
                </a:solidFill>
                <a:latin typeface="Arial" pitchFamily="34" charset="0"/>
                <a:cs typeface="Arial" pitchFamily="34" charset="0"/>
              </a:rPr>
              <a:t>The database guarantee that once a transaction has been committed, it will remain committed.  Even in the case of a failure ( crash, power outage )</a:t>
            </a:r>
          </a:p>
          <a:p>
            <a:pPr marL="0" indent="0" algn="just">
              <a:buFontTx/>
              <a:buNone/>
              <a:defRPr/>
            </a:pPr>
            <a:r>
              <a:rPr lang="en-US" sz="2400" b="1" i="1" dirty="0">
                <a:solidFill>
                  <a:srgbClr val="660066"/>
                </a:solidFill>
                <a:latin typeface="Arial" pitchFamily="34" charset="0"/>
                <a:cs typeface="Arial" pitchFamily="34" charset="0"/>
              </a:rPr>
              <a:t> </a:t>
            </a:r>
            <a:br>
              <a:rPr lang="en-US" sz="2400" b="1" i="1" dirty="0">
                <a:solidFill>
                  <a:srgbClr val="660066"/>
                </a:solidFill>
                <a:latin typeface="Arial" pitchFamily="34" charset="0"/>
                <a:cs typeface="Arial" pitchFamily="34" charset="0"/>
              </a:rPr>
            </a:br>
            <a:endParaRPr lang="en-US" sz="2400" b="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346683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0D95BD5-6CBD-4739-9789-54EACFAE641B}" type="slidenum">
              <a:rPr lang="en-US" sz="1400" b="0" smtClean="0"/>
              <a:pPr/>
              <a:t>13</a:t>
            </a:fld>
            <a:endParaRPr lang="en-US" sz="1400" b="0"/>
          </a:p>
        </p:txBody>
      </p:sp>
      <p:sp>
        <p:nvSpPr>
          <p:cNvPr id="46083" name="Rectangle 2"/>
          <p:cNvSpPr>
            <a:spLocks noGrp="1" noChangeArrowheads="1"/>
          </p:cNvSpPr>
          <p:nvPr>
            <p:ph type="title" idx="4294967295"/>
          </p:nvPr>
        </p:nvSpPr>
        <p:spPr>
          <a:xfrm>
            <a:off x="762000" y="0"/>
            <a:ext cx="7772400" cy="1143000"/>
          </a:xfrm>
        </p:spPr>
        <p:txBody>
          <a:bodyPr/>
          <a:lstStyle/>
          <a:p>
            <a:r>
              <a:rPr lang="en-US" sz="2800" b="1" dirty="0">
                <a:solidFill>
                  <a:srgbClr val="C00000"/>
                </a:solidFill>
              </a:rPr>
              <a:t>Durability</a:t>
            </a:r>
          </a:p>
        </p:txBody>
      </p:sp>
      <p:sp>
        <p:nvSpPr>
          <p:cNvPr id="46084" name="Rectangle 3"/>
          <p:cNvSpPr>
            <a:spLocks noGrp="1" noChangeArrowheads="1"/>
          </p:cNvSpPr>
          <p:nvPr>
            <p:ph type="body" idx="4294967295"/>
          </p:nvPr>
        </p:nvSpPr>
        <p:spPr>
          <a:xfrm>
            <a:off x="711926" y="990600"/>
            <a:ext cx="7485017" cy="3503023"/>
          </a:xfrm>
        </p:spPr>
        <p:txBody>
          <a:bodyPr/>
          <a:lstStyle/>
          <a:p>
            <a:pPr algn="just">
              <a:buClr>
                <a:srgbClr val="C00000"/>
              </a:buClr>
              <a:buFont typeface="Wingdings" panose="05000000000000000000" pitchFamily="2" charset="2"/>
              <a:buChar char="q"/>
            </a:pPr>
            <a:r>
              <a:rPr lang="en-US" sz="2000" b="1" dirty="0">
                <a:solidFill>
                  <a:srgbClr val="000099"/>
                </a:solidFill>
              </a:rPr>
              <a:t>When a transaction commits, its results will survive failures (e.g. of the application, OS, DB system … even of the disk).</a:t>
            </a:r>
          </a:p>
          <a:p>
            <a:pPr algn="just">
              <a:buClr>
                <a:srgbClr val="C00000"/>
              </a:buClr>
              <a:buFont typeface="Wingdings" panose="05000000000000000000" pitchFamily="2" charset="2"/>
              <a:buChar char="q"/>
            </a:pPr>
            <a:r>
              <a:rPr lang="en-US" sz="2000" b="1" dirty="0">
                <a:solidFill>
                  <a:srgbClr val="000099"/>
                </a:solidFill>
              </a:rPr>
              <a:t>Makes it possible for a transaction to be a legal contract.</a:t>
            </a:r>
          </a:p>
          <a:p>
            <a:pPr algn="just">
              <a:buClr>
                <a:srgbClr val="C00000"/>
              </a:buClr>
              <a:buFont typeface="Wingdings" panose="05000000000000000000" pitchFamily="2" charset="2"/>
              <a:buChar char="q"/>
            </a:pPr>
            <a:r>
              <a:rPr lang="en-US" sz="2000" b="1" dirty="0">
                <a:solidFill>
                  <a:srgbClr val="000099"/>
                </a:solidFill>
              </a:rPr>
              <a:t>Implementation is usually via a log</a:t>
            </a:r>
          </a:p>
          <a:p>
            <a:pPr lvl="1" algn="just">
              <a:buClr>
                <a:srgbClr val="C00000"/>
              </a:buClr>
              <a:buFont typeface="Wingdings" panose="05000000000000000000" pitchFamily="2" charset="2"/>
              <a:buChar char="Ø"/>
            </a:pPr>
            <a:r>
              <a:rPr lang="en-US" sz="2000" b="1" dirty="0">
                <a:solidFill>
                  <a:srgbClr val="000099"/>
                </a:solidFill>
              </a:rPr>
              <a:t>DB system writes all transaction updates to its log</a:t>
            </a:r>
          </a:p>
          <a:p>
            <a:pPr lvl="1" algn="just">
              <a:buClr>
                <a:srgbClr val="C00000"/>
              </a:buClr>
              <a:buFont typeface="Wingdings" panose="05000000000000000000" pitchFamily="2" charset="2"/>
              <a:buChar char="Ø"/>
            </a:pPr>
            <a:r>
              <a:rPr lang="en-US" sz="2000" b="1" dirty="0">
                <a:solidFill>
                  <a:srgbClr val="000099"/>
                </a:solidFill>
              </a:rPr>
              <a:t>to commit, it adds a record “commit (</a:t>
            </a:r>
            <a:r>
              <a:rPr lang="en-US" sz="2000" b="1" dirty="0" err="1">
                <a:solidFill>
                  <a:srgbClr val="000099"/>
                </a:solidFill>
              </a:rPr>
              <a:t>T</a:t>
            </a:r>
            <a:r>
              <a:rPr lang="en-US" sz="2000" b="1" baseline="-25000" dirty="0" err="1">
                <a:solidFill>
                  <a:srgbClr val="000099"/>
                </a:solidFill>
              </a:rPr>
              <a:t>i</a:t>
            </a:r>
            <a:r>
              <a:rPr lang="en-US" sz="2000" b="1" dirty="0">
                <a:solidFill>
                  <a:srgbClr val="000099"/>
                </a:solidFill>
              </a:rPr>
              <a:t>)” to the log</a:t>
            </a:r>
          </a:p>
          <a:p>
            <a:pPr lvl="1" algn="just">
              <a:buClr>
                <a:srgbClr val="C00000"/>
              </a:buClr>
              <a:buFont typeface="Wingdings" panose="05000000000000000000" pitchFamily="2" charset="2"/>
              <a:buChar char="Ø"/>
            </a:pPr>
            <a:r>
              <a:rPr lang="en-US" sz="2000" b="1" dirty="0">
                <a:solidFill>
                  <a:srgbClr val="000099"/>
                </a:solidFill>
              </a:rPr>
              <a:t>when the commit record is on disk, the transaction is committed.</a:t>
            </a:r>
          </a:p>
          <a:p>
            <a:pPr lvl="1" algn="just">
              <a:buClr>
                <a:srgbClr val="C00000"/>
              </a:buClr>
              <a:buFont typeface="Wingdings" panose="05000000000000000000" pitchFamily="2" charset="2"/>
              <a:buChar char="Ø"/>
            </a:pPr>
            <a:r>
              <a:rPr lang="en-US" sz="2000" b="1" dirty="0">
                <a:solidFill>
                  <a:srgbClr val="000099"/>
                </a:solidFill>
              </a:rPr>
              <a:t>system waits for disk </a:t>
            </a:r>
            <a:r>
              <a:rPr lang="en-US" sz="2000" b="1" dirty="0" err="1">
                <a:solidFill>
                  <a:srgbClr val="000099"/>
                </a:solidFill>
              </a:rPr>
              <a:t>ack</a:t>
            </a:r>
            <a:r>
              <a:rPr lang="en-US" sz="2000" b="1" dirty="0">
                <a:solidFill>
                  <a:srgbClr val="000099"/>
                </a:solidFill>
              </a:rPr>
              <a:t> before asking to user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DE7CFFF0-99F0-4E6E-B6FF-DF8DFAECBCB4}" type="slidenum">
              <a:rPr lang="en-US" sz="1400" b="0" smtClean="0"/>
              <a:pPr/>
              <a:t>14</a:t>
            </a:fld>
            <a:endParaRPr lang="en-US" sz="1400" b="0"/>
          </a:p>
        </p:txBody>
      </p:sp>
      <p:sp>
        <p:nvSpPr>
          <p:cNvPr id="52227" name="Rectangle 7"/>
          <p:cNvSpPr>
            <a:spLocks noChangeArrowheads="1"/>
          </p:cNvSpPr>
          <p:nvPr/>
        </p:nvSpPr>
        <p:spPr bwMode="invGray">
          <a:xfrm>
            <a:off x="2401389" y="2373780"/>
            <a:ext cx="4296497" cy="188184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8" name="Rectangle 2"/>
          <p:cNvSpPr>
            <a:spLocks noGrp="1" noChangeArrowheads="1"/>
          </p:cNvSpPr>
          <p:nvPr>
            <p:ph type="title" idx="4294967295"/>
          </p:nvPr>
        </p:nvSpPr>
        <p:spPr>
          <a:xfrm>
            <a:off x="609600" y="0"/>
            <a:ext cx="7772400" cy="838200"/>
          </a:xfrm>
        </p:spPr>
        <p:txBody>
          <a:bodyPr/>
          <a:lstStyle/>
          <a:p>
            <a:r>
              <a:rPr lang="en-US" sz="2800" b="1" dirty="0">
                <a:solidFill>
                  <a:srgbClr val="C00000"/>
                </a:solidFill>
              </a:rPr>
              <a:t>Availability</a:t>
            </a:r>
          </a:p>
        </p:txBody>
      </p:sp>
      <p:sp>
        <p:nvSpPr>
          <p:cNvPr id="52229" name="Rectangle 3"/>
          <p:cNvSpPr>
            <a:spLocks noGrp="1" noChangeArrowheads="1"/>
          </p:cNvSpPr>
          <p:nvPr>
            <p:ph type="body" idx="4294967295"/>
          </p:nvPr>
        </p:nvSpPr>
        <p:spPr>
          <a:xfrm>
            <a:off x="95250" y="733425"/>
            <a:ext cx="8915400" cy="2219325"/>
          </a:xfrm>
        </p:spPr>
        <p:txBody>
          <a:bodyPr/>
          <a:lstStyle/>
          <a:p>
            <a:pPr>
              <a:buClr>
                <a:srgbClr val="C00000"/>
              </a:buClr>
              <a:buFont typeface="Wingdings" panose="05000000000000000000" pitchFamily="2" charset="2"/>
              <a:buChar char="q"/>
            </a:pPr>
            <a:r>
              <a:rPr lang="en-US" sz="2000" b="1" dirty="0">
                <a:solidFill>
                  <a:srgbClr val="000099"/>
                </a:solidFill>
              </a:rPr>
              <a:t>Fraction of time system is able to do useful work</a:t>
            </a:r>
          </a:p>
          <a:p>
            <a:pPr>
              <a:buClr>
                <a:srgbClr val="C00000"/>
              </a:buClr>
              <a:buFont typeface="Wingdings" panose="05000000000000000000" pitchFamily="2" charset="2"/>
              <a:buChar char="q"/>
            </a:pPr>
            <a:r>
              <a:rPr lang="en-US" sz="2000" b="1" dirty="0">
                <a:solidFill>
                  <a:srgbClr val="000099"/>
                </a:solidFill>
              </a:rPr>
              <a:t>Some systems are </a:t>
            </a:r>
            <a:r>
              <a:rPr lang="en-US" sz="2000" b="1" i="1" dirty="0">
                <a:solidFill>
                  <a:srgbClr val="000099"/>
                </a:solidFill>
              </a:rPr>
              <a:t>very</a:t>
            </a:r>
            <a:r>
              <a:rPr lang="en-US" sz="2000" b="1" dirty="0">
                <a:solidFill>
                  <a:srgbClr val="000099"/>
                </a:solidFill>
              </a:rPr>
              <a:t> sensitive to downtime</a:t>
            </a:r>
          </a:p>
          <a:p>
            <a:pPr lvl="1">
              <a:spcBef>
                <a:spcPct val="0"/>
              </a:spcBef>
              <a:buClr>
                <a:srgbClr val="C00000"/>
              </a:buClr>
              <a:buFont typeface="Wingdings" panose="05000000000000000000" pitchFamily="2" charset="2"/>
              <a:buChar char="Ø"/>
            </a:pPr>
            <a:r>
              <a:rPr lang="en-US" sz="2000" b="1" dirty="0">
                <a:solidFill>
                  <a:srgbClr val="000099"/>
                </a:solidFill>
              </a:rPr>
              <a:t>airline reservation, stock exchange, telephone switching</a:t>
            </a:r>
          </a:p>
          <a:p>
            <a:pPr lvl="1">
              <a:spcBef>
                <a:spcPct val="0"/>
              </a:spcBef>
              <a:buClr>
                <a:srgbClr val="C00000"/>
              </a:buClr>
              <a:buFont typeface="Wingdings" panose="05000000000000000000" pitchFamily="2" charset="2"/>
              <a:buChar char="Ø"/>
            </a:pPr>
            <a:r>
              <a:rPr lang="en-US" sz="2000" b="1" dirty="0">
                <a:solidFill>
                  <a:srgbClr val="000099"/>
                </a:solidFill>
              </a:rPr>
              <a:t>downtime is front page news</a:t>
            </a:r>
          </a:p>
        </p:txBody>
      </p:sp>
      <p:sp>
        <p:nvSpPr>
          <p:cNvPr id="52230" name="Rectangle 4"/>
          <p:cNvSpPr>
            <a:spLocks noChangeArrowheads="1"/>
          </p:cNvSpPr>
          <p:nvPr/>
        </p:nvSpPr>
        <p:spPr bwMode="auto">
          <a:xfrm>
            <a:off x="228600" y="4499339"/>
            <a:ext cx="7321731" cy="101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Font typeface="Wingdings" panose="05000000000000000000" pitchFamily="2" charset="2"/>
              <a:buChar char="q"/>
            </a:pPr>
            <a:r>
              <a:rPr lang="en-US" sz="2000" dirty="0">
                <a:solidFill>
                  <a:srgbClr val="000099"/>
                </a:solidFill>
                <a:latin typeface="+mn-lt"/>
              </a:rPr>
              <a:t>Contributing factors</a:t>
            </a:r>
          </a:p>
          <a:p>
            <a:pPr marL="800100" lvl="1" indent="-342900">
              <a:buClr>
                <a:srgbClr val="C00000"/>
              </a:buClr>
              <a:buFont typeface="Wingdings" panose="05000000000000000000" pitchFamily="2" charset="2"/>
              <a:buChar char="Ø"/>
            </a:pPr>
            <a:r>
              <a:rPr lang="en-US" sz="2000" dirty="0">
                <a:solidFill>
                  <a:srgbClr val="000099"/>
                </a:solidFill>
                <a:latin typeface="+mn-lt"/>
              </a:rPr>
              <a:t>failures due to environment, system </a:t>
            </a:r>
            <a:r>
              <a:rPr lang="en-US" sz="2000" dirty="0" err="1">
                <a:solidFill>
                  <a:srgbClr val="000099"/>
                </a:solidFill>
                <a:latin typeface="+mn-lt"/>
              </a:rPr>
              <a:t>mgmt</a:t>
            </a:r>
            <a:r>
              <a:rPr lang="en-US" sz="2000" dirty="0">
                <a:solidFill>
                  <a:srgbClr val="000099"/>
                </a:solidFill>
                <a:latin typeface="+mn-lt"/>
              </a:rPr>
              <a:t>, h/w, s/w</a:t>
            </a:r>
          </a:p>
          <a:p>
            <a:pPr marL="800100" lvl="1" indent="-342900">
              <a:buClr>
                <a:srgbClr val="C00000"/>
              </a:buClr>
              <a:buFont typeface="Wingdings" panose="05000000000000000000" pitchFamily="2" charset="2"/>
              <a:buChar char="Ø"/>
            </a:pPr>
            <a:r>
              <a:rPr lang="en-US" sz="2000" dirty="0">
                <a:solidFill>
                  <a:srgbClr val="000099"/>
                </a:solidFill>
                <a:latin typeface="+mn-lt"/>
              </a:rPr>
              <a:t>recovery time </a:t>
            </a:r>
          </a:p>
        </p:txBody>
      </p:sp>
      <p:sp>
        <p:nvSpPr>
          <p:cNvPr id="52231" name="Text Box 6"/>
          <p:cNvSpPr txBox="1">
            <a:spLocks noChangeArrowheads="1"/>
          </p:cNvSpPr>
          <p:nvPr/>
        </p:nvSpPr>
        <p:spPr bwMode="invGray">
          <a:xfrm>
            <a:off x="2401389" y="2316629"/>
            <a:ext cx="429649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dirty="0">
                <a:solidFill>
                  <a:srgbClr val="000099"/>
                </a:solidFill>
                <a:latin typeface="+mn-lt"/>
              </a:rPr>
              <a:t>Downtime		Availability</a:t>
            </a:r>
          </a:p>
          <a:p>
            <a:r>
              <a:rPr lang="en-US" sz="2000" dirty="0">
                <a:solidFill>
                  <a:srgbClr val="000099"/>
                </a:solidFill>
                <a:latin typeface="+mn-lt"/>
              </a:rPr>
              <a:t>1 hour/day		95.8%</a:t>
            </a:r>
          </a:p>
          <a:p>
            <a:r>
              <a:rPr lang="en-US" sz="2000" dirty="0">
                <a:solidFill>
                  <a:srgbClr val="000099"/>
                </a:solidFill>
                <a:latin typeface="+mn-lt"/>
              </a:rPr>
              <a:t>1 hour/week		99.41%</a:t>
            </a:r>
          </a:p>
          <a:p>
            <a:r>
              <a:rPr lang="en-US" sz="2000" dirty="0">
                <a:solidFill>
                  <a:srgbClr val="000099"/>
                </a:solidFill>
                <a:latin typeface="+mn-lt"/>
              </a:rPr>
              <a:t>1 hour/month		99.86%</a:t>
            </a:r>
          </a:p>
          <a:p>
            <a:r>
              <a:rPr lang="en-US" sz="2000" dirty="0">
                <a:solidFill>
                  <a:srgbClr val="000099"/>
                </a:solidFill>
                <a:latin typeface="+mn-lt"/>
              </a:rPr>
              <a:t>1 hour/year		99.9886%</a:t>
            </a:r>
          </a:p>
          <a:p>
            <a:r>
              <a:rPr lang="en-US" sz="2000" dirty="0">
                <a:solidFill>
                  <a:srgbClr val="000099"/>
                </a:solidFill>
                <a:latin typeface="+mn-lt"/>
              </a:rPr>
              <a:t>1 hour/20years		99.99942%</a:t>
            </a:r>
            <a:endParaRPr lang="en-US" sz="2000" u="sng" dirty="0">
              <a:solidFill>
                <a:srgbClr val="000099"/>
              </a:solidFill>
              <a:latin typeface="+mn-lt"/>
            </a:endParaRPr>
          </a:p>
        </p:txBody>
      </p:sp>
      <p:sp>
        <p:nvSpPr>
          <p:cNvPr id="52232" name="Line 8"/>
          <p:cNvSpPr>
            <a:spLocks noChangeShapeType="1"/>
          </p:cNvSpPr>
          <p:nvPr/>
        </p:nvSpPr>
        <p:spPr bwMode="auto">
          <a:xfrm>
            <a:off x="2401389" y="2678851"/>
            <a:ext cx="42964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DE7CFFF0-99F0-4E6E-B6FF-DF8DFAECBCB4}" type="slidenum">
              <a:rPr lang="en-US" sz="1400" b="0" smtClean="0"/>
              <a:pPr/>
              <a:t>15</a:t>
            </a:fld>
            <a:endParaRPr lang="en-US" sz="1400" b="0"/>
          </a:p>
        </p:txBody>
      </p:sp>
      <p:sp>
        <p:nvSpPr>
          <p:cNvPr id="52228" name="Rectangle 2"/>
          <p:cNvSpPr>
            <a:spLocks noGrp="1" noChangeArrowheads="1"/>
          </p:cNvSpPr>
          <p:nvPr>
            <p:ph type="title" idx="4294967295"/>
          </p:nvPr>
        </p:nvSpPr>
        <p:spPr>
          <a:xfrm>
            <a:off x="609600" y="0"/>
            <a:ext cx="7772400" cy="838200"/>
          </a:xfrm>
        </p:spPr>
        <p:txBody>
          <a:bodyPr/>
          <a:lstStyle/>
          <a:p>
            <a:r>
              <a:rPr lang="en-US" sz="2800" b="1" dirty="0">
                <a:solidFill>
                  <a:srgbClr val="C00000"/>
                </a:solidFill>
              </a:rPr>
              <a:t>Concurrency Problems</a:t>
            </a:r>
          </a:p>
        </p:txBody>
      </p:sp>
      <p:sp>
        <p:nvSpPr>
          <p:cNvPr id="52229" name="Rectangle 3"/>
          <p:cNvSpPr>
            <a:spLocks noGrp="1" noChangeArrowheads="1"/>
          </p:cNvSpPr>
          <p:nvPr>
            <p:ph type="body" idx="4294967295"/>
          </p:nvPr>
        </p:nvSpPr>
        <p:spPr>
          <a:xfrm>
            <a:off x="95250" y="733425"/>
            <a:ext cx="8915400" cy="2219325"/>
          </a:xfrm>
        </p:spPr>
        <p:txBody>
          <a:bodyPr/>
          <a:lstStyle/>
          <a:p>
            <a:pPr>
              <a:buClr>
                <a:srgbClr val="C00000"/>
              </a:buClr>
              <a:buFont typeface="Wingdings" panose="05000000000000000000" pitchFamily="2" charset="2"/>
              <a:buChar char="q"/>
            </a:pPr>
            <a:r>
              <a:rPr lang="en-US" sz="2000" b="1" dirty="0">
                <a:solidFill>
                  <a:srgbClr val="000099"/>
                </a:solidFill>
              </a:rPr>
              <a:t>Lost Update</a:t>
            </a:r>
          </a:p>
          <a:p>
            <a:pPr>
              <a:buClr>
                <a:srgbClr val="C00000"/>
              </a:buClr>
              <a:buFont typeface="Wingdings" panose="05000000000000000000" pitchFamily="2" charset="2"/>
              <a:buChar char="q"/>
            </a:pPr>
            <a:r>
              <a:rPr lang="en-US" sz="2000" b="1" dirty="0">
                <a:solidFill>
                  <a:srgbClr val="000099"/>
                </a:solidFill>
              </a:rPr>
              <a:t>Dirty Read</a:t>
            </a:r>
          </a:p>
          <a:p>
            <a:pPr>
              <a:buClr>
                <a:srgbClr val="C00000"/>
              </a:buClr>
              <a:buFont typeface="Wingdings" panose="05000000000000000000" pitchFamily="2" charset="2"/>
              <a:buChar char="q"/>
            </a:pPr>
            <a:r>
              <a:rPr lang="en-US" sz="2000" b="1" dirty="0">
                <a:solidFill>
                  <a:srgbClr val="000099"/>
                </a:solidFill>
              </a:rPr>
              <a:t>Incorrect Summary</a:t>
            </a:r>
          </a:p>
          <a:p>
            <a:pPr>
              <a:buClr>
                <a:srgbClr val="C00000"/>
              </a:buClr>
              <a:buFont typeface="Wingdings" panose="05000000000000000000" pitchFamily="2" charset="2"/>
              <a:buChar char="q"/>
            </a:pPr>
            <a:r>
              <a:rPr lang="en-US" sz="2000" b="1" dirty="0">
                <a:solidFill>
                  <a:srgbClr val="000099"/>
                </a:solidFill>
              </a:rPr>
              <a:t>Unrepeatable Read</a:t>
            </a:r>
          </a:p>
        </p:txBody>
      </p:sp>
    </p:spTree>
    <p:extLst>
      <p:ext uri="{BB962C8B-B14F-4D97-AF65-F5344CB8AC3E}">
        <p14:creationId xmlns:p14="http://schemas.microsoft.com/office/powerpoint/2010/main" val="193798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0D49298-52D3-4EAB-8CAC-C463E0D0FFEA}" type="slidenum">
              <a:rPr lang="en-US" sz="1400" smtClean="0">
                <a:solidFill>
                  <a:srgbClr val="000099"/>
                </a:solidFill>
                <a:latin typeface="Arial" pitchFamily="34" charset="0"/>
                <a:cs typeface="Arial" pitchFamily="34" charset="0"/>
              </a:rPr>
              <a:pPr/>
              <a:t>16</a:t>
            </a:fld>
            <a:endParaRPr lang="en-US" sz="1400" b="0"/>
          </a:p>
        </p:txBody>
      </p:sp>
      <p:sp>
        <p:nvSpPr>
          <p:cNvPr id="30723"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Some Notations</a:t>
            </a:r>
            <a:r>
              <a:rPr lang="en-US"/>
              <a:t>	</a:t>
            </a:r>
          </a:p>
        </p:txBody>
      </p:sp>
      <p:sp>
        <p:nvSpPr>
          <p:cNvPr id="2" name="Rectangle 1"/>
          <p:cNvSpPr/>
          <p:nvPr/>
        </p:nvSpPr>
        <p:spPr>
          <a:xfrm>
            <a:off x="781050" y="1365250"/>
            <a:ext cx="7797800" cy="4201150"/>
          </a:xfrm>
          <a:prstGeom prst="rect">
            <a:avLst/>
          </a:prstGeom>
        </p:spPr>
        <p:txBody>
          <a:bodyPr>
            <a:spAutoFit/>
          </a:bodyPr>
          <a:lstStyle/>
          <a:p>
            <a:pPr>
              <a:spcAft>
                <a:spcPts val="600"/>
              </a:spcAft>
              <a:defRPr/>
            </a:pPr>
            <a:r>
              <a:rPr lang="en-US" dirty="0">
                <a:solidFill>
                  <a:srgbClr val="660066"/>
                </a:solidFill>
                <a:latin typeface="Arial" pitchFamily="34" charset="0"/>
                <a:cs typeface="Arial" pitchFamily="34" charset="0"/>
              </a:rPr>
              <a:t>Data Item</a:t>
            </a:r>
          </a:p>
          <a:p>
            <a:pPr marL="233363">
              <a:defRPr/>
            </a:pPr>
            <a:r>
              <a:rPr lang="en-US" sz="2000" dirty="0">
                <a:solidFill>
                  <a:srgbClr val="000099"/>
                </a:solidFill>
                <a:latin typeface="Arial" pitchFamily="34" charset="0"/>
                <a:cs typeface="Arial" pitchFamily="34" charset="0"/>
              </a:rPr>
              <a:t>We will denote a data item as x, y, z, etc. A data item can be a relation, a tuple, a file, etc.</a:t>
            </a:r>
          </a:p>
          <a:p>
            <a:pPr>
              <a:spcBef>
                <a:spcPts val="1200"/>
              </a:spcBef>
              <a:defRPr/>
            </a:pPr>
            <a:r>
              <a:rPr lang="en-US" dirty="0">
                <a:solidFill>
                  <a:srgbClr val="660066"/>
                </a:solidFill>
                <a:latin typeface="Arial" pitchFamily="34" charset="0"/>
                <a:cs typeface="Arial" pitchFamily="34" charset="0"/>
              </a:rPr>
              <a:t>Transaction</a:t>
            </a:r>
          </a:p>
          <a:p>
            <a:pPr marL="233363">
              <a:spcBef>
                <a:spcPts val="600"/>
              </a:spcBef>
              <a:defRPr/>
            </a:pPr>
            <a:r>
              <a:rPr lang="en-US" sz="2000" dirty="0">
                <a:solidFill>
                  <a:srgbClr val="000099"/>
                </a:solidFill>
                <a:latin typeface="Arial" pitchFamily="34" charset="0"/>
                <a:cs typeface="Arial" pitchFamily="34" charset="0"/>
              </a:rPr>
              <a:t>We will denote transactions as T</a:t>
            </a:r>
            <a:r>
              <a:rPr lang="en-US" sz="2000"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T</a:t>
            </a:r>
            <a:r>
              <a:rPr lang="en-US" sz="2000"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 T</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a:t>
            </a:r>
            <a:endParaRPr lang="en-US" dirty="0">
              <a:solidFill>
                <a:srgbClr val="660066"/>
              </a:solidFill>
              <a:latin typeface="Arial" pitchFamily="34" charset="0"/>
              <a:cs typeface="Arial" pitchFamily="34" charset="0"/>
            </a:endParaRPr>
          </a:p>
          <a:p>
            <a:pPr>
              <a:spcBef>
                <a:spcPts val="1200"/>
              </a:spcBef>
              <a:defRPr/>
            </a:pPr>
            <a:r>
              <a:rPr lang="en-US" dirty="0">
                <a:solidFill>
                  <a:srgbClr val="660066"/>
                </a:solidFill>
                <a:latin typeface="Arial" pitchFamily="34" charset="0"/>
                <a:cs typeface="Arial" pitchFamily="34" charset="0"/>
              </a:rPr>
              <a:t>Basic Operations (Indivisible operations)</a:t>
            </a:r>
            <a:endParaRPr lang="en-US" dirty="0">
              <a:solidFill>
                <a:srgbClr val="000099"/>
              </a:solidFill>
              <a:latin typeface="Arial" pitchFamily="34" charset="0"/>
              <a:cs typeface="Arial" pitchFamily="34" charset="0"/>
            </a:endParaRPr>
          </a:p>
          <a:p>
            <a:pPr marL="233363" algn="just">
              <a:spcBef>
                <a:spcPts val="600"/>
              </a:spcBef>
              <a:defRPr/>
            </a:pPr>
            <a:r>
              <a:rPr lang="en-US" sz="2000" dirty="0">
                <a:solidFill>
                  <a:srgbClr val="000099"/>
                </a:solidFill>
                <a:latin typeface="Arial" pitchFamily="34" charset="0"/>
                <a:cs typeface="Arial" pitchFamily="34" charset="0"/>
              </a:rPr>
              <a:t>Read = r. Thus, </a:t>
            </a:r>
            <a:r>
              <a:rPr lang="en-US" sz="2000" dirty="0" err="1">
                <a:solidFill>
                  <a:srgbClr val="000099"/>
                </a:solidFill>
                <a:latin typeface="Arial" pitchFamily="34" charset="0"/>
                <a:cs typeface="Arial" pitchFamily="34" charset="0"/>
              </a:rPr>
              <a:t>r</a:t>
            </a:r>
            <a:r>
              <a:rPr lang="en-US" sz="2000"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[x] = Read x by T</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(x value does not change)</a:t>
            </a:r>
          </a:p>
          <a:p>
            <a:pPr marL="233363">
              <a:defRPr/>
            </a:pPr>
            <a:r>
              <a:rPr lang="en-US" sz="2000" dirty="0">
                <a:solidFill>
                  <a:srgbClr val="000099"/>
                </a:solidFill>
                <a:latin typeface="Arial" pitchFamily="34" charset="0"/>
                <a:cs typeface="Arial" pitchFamily="34" charset="0"/>
              </a:rPr>
              <a:t>Write = w. Thus, </a:t>
            </a:r>
            <a:r>
              <a:rPr lang="en-US" sz="2000" dirty="0" err="1">
                <a:solidFill>
                  <a:srgbClr val="000099"/>
                </a:solidFill>
                <a:latin typeface="Arial" pitchFamily="34" charset="0"/>
                <a:cs typeface="Arial" pitchFamily="34" charset="0"/>
              </a:rPr>
              <a:t>w</a:t>
            </a:r>
            <a:r>
              <a:rPr lang="en-US" sz="2000"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[x] = Write x by T</a:t>
            </a:r>
            <a:r>
              <a:rPr lang="en-US" sz="2000" baseline="-10000" dirty="0">
                <a:solidFill>
                  <a:srgbClr val="000099"/>
                </a:solidFill>
                <a:latin typeface="Arial" pitchFamily="34" charset="0"/>
                <a:cs typeface="Arial" pitchFamily="34" charset="0"/>
              </a:rPr>
              <a:t>i </a:t>
            </a:r>
            <a:r>
              <a:rPr lang="en-US" sz="2000" dirty="0">
                <a:solidFill>
                  <a:srgbClr val="000099"/>
                </a:solidFill>
                <a:latin typeface="Arial" pitchFamily="34" charset="0"/>
                <a:cs typeface="Arial" pitchFamily="34" charset="0"/>
              </a:rPr>
              <a:t>(x value changes)</a:t>
            </a:r>
          </a:p>
          <a:p>
            <a:pPr marL="233363">
              <a:defRPr/>
            </a:pPr>
            <a:endParaRPr lang="en-US" sz="2000" dirty="0">
              <a:solidFill>
                <a:srgbClr val="000099"/>
              </a:solidFill>
              <a:latin typeface="Arial" pitchFamily="34" charset="0"/>
              <a:cs typeface="Arial" pitchFamily="34" charset="0"/>
            </a:endParaRPr>
          </a:p>
          <a:p>
            <a:pPr marL="233363">
              <a:defRPr/>
            </a:pPr>
            <a:r>
              <a:rPr lang="en-US" sz="2000" dirty="0">
                <a:solidFill>
                  <a:srgbClr val="000099"/>
                </a:solidFill>
                <a:latin typeface="Arial" pitchFamily="34" charset="0"/>
                <a:cs typeface="Arial" pitchFamily="34" charset="0"/>
              </a:rPr>
              <a:t>Commit = c. Thus, c</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 Commit of T</a:t>
            </a:r>
            <a:r>
              <a:rPr lang="en-US" sz="2000" baseline="-10000" dirty="0">
                <a:solidFill>
                  <a:srgbClr val="000099"/>
                </a:solidFill>
                <a:latin typeface="Arial" pitchFamily="34" charset="0"/>
                <a:cs typeface="Arial" pitchFamily="34" charset="0"/>
              </a:rPr>
              <a:t>i</a:t>
            </a:r>
            <a:endParaRPr lang="en-US" sz="2000" dirty="0">
              <a:solidFill>
                <a:srgbClr val="000099"/>
              </a:solidFill>
              <a:latin typeface="Arial" pitchFamily="34" charset="0"/>
              <a:cs typeface="Arial" pitchFamily="34" charset="0"/>
            </a:endParaRPr>
          </a:p>
          <a:p>
            <a:pPr marL="233363">
              <a:defRPr/>
            </a:pPr>
            <a:r>
              <a:rPr lang="en-US" sz="2000" dirty="0">
                <a:solidFill>
                  <a:srgbClr val="000099"/>
                </a:solidFill>
                <a:latin typeface="Arial" pitchFamily="34" charset="0"/>
                <a:cs typeface="Arial" pitchFamily="34" charset="0"/>
              </a:rPr>
              <a:t>Abort = a. Thus, </a:t>
            </a:r>
            <a:r>
              <a:rPr lang="en-US" sz="2000" dirty="0" err="1">
                <a:solidFill>
                  <a:srgbClr val="000099"/>
                </a:solidFill>
                <a:latin typeface="Arial" pitchFamily="34" charset="0"/>
                <a:cs typeface="Arial" pitchFamily="34" charset="0"/>
              </a:rPr>
              <a:t>a</a:t>
            </a:r>
            <a:r>
              <a:rPr lang="en-US" sz="2000"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 T</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is aborted (a system operation)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0D49298-52D3-4EAB-8CAC-C463E0D0FFEA}" type="slidenum">
              <a:rPr lang="en-US" sz="1400" smtClean="0">
                <a:solidFill>
                  <a:srgbClr val="000099"/>
                </a:solidFill>
                <a:latin typeface="Arial" pitchFamily="34" charset="0"/>
                <a:cs typeface="Arial" pitchFamily="34" charset="0"/>
              </a:rPr>
              <a:pPr/>
              <a:t>17</a:t>
            </a:fld>
            <a:endParaRPr lang="en-US" sz="1400" b="0"/>
          </a:p>
        </p:txBody>
      </p:sp>
      <p:sp>
        <p:nvSpPr>
          <p:cNvPr id="30723"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Some Notations</a:t>
            </a:r>
            <a:r>
              <a:rPr lang="en-US"/>
              <a:t>	</a:t>
            </a:r>
          </a:p>
        </p:txBody>
      </p:sp>
      <p:sp>
        <p:nvSpPr>
          <p:cNvPr id="2" name="Rectangle 1"/>
          <p:cNvSpPr/>
          <p:nvPr/>
        </p:nvSpPr>
        <p:spPr>
          <a:xfrm>
            <a:off x="781050" y="1365250"/>
            <a:ext cx="7797800" cy="3892550"/>
          </a:xfrm>
          <a:prstGeom prst="rect">
            <a:avLst/>
          </a:prstGeom>
        </p:spPr>
        <p:txBody>
          <a:bodyPr>
            <a:spAutoFit/>
          </a:bodyPr>
          <a:lstStyle/>
          <a:p>
            <a:pPr>
              <a:spcAft>
                <a:spcPts val="600"/>
              </a:spcAft>
              <a:defRPr/>
            </a:pPr>
            <a:r>
              <a:rPr lang="en-US" dirty="0">
                <a:solidFill>
                  <a:srgbClr val="660066"/>
                </a:solidFill>
                <a:latin typeface="Arial" pitchFamily="34" charset="0"/>
                <a:cs typeface="Arial" pitchFamily="34" charset="0"/>
              </a:rPr>
              <a:t>Data Item</a:t>
            </a:r>
          </a:p>
          <a:p>
            <a:pPr marL="233363">
              <a:defRPr/>
            </a:pPr>
            <a:r>
              <a:rPr lang="en-US" sz="2000" dirty="0">
                <a:solidFill>
                  <a:srgbClr val="000099"/>
                </a:solidFill>
                <a:latin typeface="Arial" pitchFamily="34" charset="0"/>
                <a:cs typeface="Arial" pitchFamily="34" charset="0"/>
              </a:rPr>
              <a:t>We will denote a data item as x, y, z, etc. A data item can be a relation, a tuple, a file, etc.</a:t>
            </a:r>
          </a:p>
          <a:p>
            <a:pPr>
              <a:spcBef>
                <a:spcPts val="1200"/>
              </a:spcBef>
              <a:defRPr/>
            </a:pPr>
            <a:r>
              <a:rPr lang="en-US" dirty="0">
                <a:solidFill>
                  <a:srgbClr val="660066"/>
                </a:solidFill>
                <a:latin typeface="Arial" pitchFamily="34" charset="0"/>
                <a:cs typeface="Arial" pitchFamily="34" charset="0"/>
              </a:rPr>
              <a:t>Transaction</a:t>
            </a:r>
          </a:p>
          <a:p>
            <a:pPr marL="233363">
              <a:spcBef>
                <a:spcPts val="600"/>
              </a:spcBef>
              <a:defRPr/>
            </a:pPr>
            <a:r>
              <a:rPr lang="en-US" sz="2000" dirty="0">
                <a:solidFill>
                  <a:srgbClr val="000099"/>
                </a:solidFill>
                <a:latin typeface="Arial" pitchFamily="34" charset="0"/>
                <a:cs typeface="Arial" pitchFamily="34" charset="0"/>
              </a:rPr>
              <a:t>We will denote transactions as T</a:t>
            </a:r>
            <a:r>
              <a:rPr lang="en-US" sz="2000"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T</a:t>
            </a:r>
            <a:r>
              <a:rPr lang="en-US" sz="2000"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 T</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a:t>
            </a:r>
            <a:endParaRPr lang="en-US" dirty="0">
              <a:solidFill>
                <a:srgbClr val="660066"/>
              </a:solidFill>
              <a:latin typeface="Arial" pitchFamily="34" charset="0"/>
              <a:cs typeface="Arial" pitchFamily="34" charset="0"/>
            </a:endParaRPr>
          </a:p>
          <a:p>
            <a:pPr>
              <a:spcBef>
                <a:spcPts val="1200"/>
              </a:spcBef>
              <a:defRPr/>
            </a:pPr>
            <a:r>
              <a:rPr lang="en-US" dirty="0">
                <a:solidFill>
                  <a:srgbClr val="660066"/>
                </a:solidFill>
                <a:latin typeface="Arial" pitchFamily="34" charset="0"/>
                <a:cs typeface="Arial" pitchFamily="34" charset="0"/>
              </a:rPr>
              <a:t>Basic Operations (Indivisible operations)</a:t>
            </a:r>
            <a:endParaRPr lang="en-US" dirty="0">
              <a:solidFill>
                <a:srgbClr val="000099"/>
              </a:solidFill>
              <a:latin typeface="Arial" pitchFamily="34" charset="0"/>
              <a:cs typeface="Arial" pitchFamily="34" charset="0"/>
            </a:endParaRPr>
          </a:p>
          <a:p>
            <a:pPr marL="233363" algn="just">
              <a:spcBef>
                <a:spcPts val="600"/>
              </a:spcBef>
              <a:defRPr/>
            </a:pPr>
            <a:r>
              <a:rPr lang="en-US" sz="2000" dirty="0">
                <a:solidFill>
                  <a:srgbClr val="000099"/>
                </a:solidFill>
                <a:latin typeface="Arial" pitchFamily="34" charset="0"/>
                <a:cs typeface="Arial" pitchFamily="34" charset="0"/>
              </a:rPr>
              <a:t>Read = r. Thus, </a:t>
            </a:r>
            <a:r>
              <a:rPr lang="en-US" sz="2000" dirty="0" err="1">
                <a:solidFill>
                  <a:srgbClr val="000099"/>
                </a:solidFill>
                <a:latin typeface="Arial" pitchFamily="34" charset="0"/>
                <a:cs typeface="Arial" pitchFamily="34" charset="0"/>
              </a:rPr>
              <a:t>r</a:t>
            </a:r>
            <a:r>
              <a:rPr lang="en-US" sz="2000"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[x] = Read x by T</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(x value does not change)</a:t>
            </a:r>
          </a:p>
          <a:p>
            <a:pPr marL="233363">
              <a:defRPr/>
            </a:pPr>
            <a:r>
              <a:rPr lang="en-US" sz="2000" dirty="0">
                <a:solidFill>
                  <a:srgbClr val="000099"/>
                </a:solidFill>
                <a:latin typeface="Arial" pitchFamily="34" charset="0"/>
                <a:cs typeface="Arial" pitchFamily="34" charset="0"/>
              </a:rPr>
              <a:t>Write = w. Thus, </a:t>
            </a:r>
            <a:r>
              <a:rPr lang="en-US" sz="2000" dirty="0" err="1">
                <a:solidFill>
                  <a:srgbClr val="000099"/>
                </a:solidFill>
                <a:latin typeface="Arial" pitchFamily="34" charset="0"/>
                <a:cs typeface="Arial" pitchFamily="34" charset="0"/>
              </a:rPr>
              <a:t>w</a:t>
            </a:r>
            <a:r>
              <a:rPr lang="en-US" sz="2000"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[x] = Write x by T</a:t>
            </a:r>
            <a:r>
              <a:rPr lang="en-US" sz="2000" baseline="-10000" dirty="0">
                <a:solidFill>
                  <a:srgbClr val="000099"/>
                </a:solidFill>
                <a:latin typeface="Arial" pitchFamily="34" charset="0"/>
                <a:cs typeface="Arial" pitchFamily="34" charset="0"/>
              </a:rPr>
              <a:t>i </a:t>
            </a:r>
            <a:r>
              <a:rPr lang="en-US" sz="2000" dirty="0">
                <a:solidFill>
                  <a:srgbClr val="000099"/>
                </a:solidFill>
                <a:latin typeface="Arial" pitchFamily="34" charset="0"/>
                <a:cs typeface="Arial" pitchFamily="34" charset="0"/>
              </a:rPr>
              <a:t>(x value changes)</a:t>
            </a:r>
          </a:p>
          <a:p>
            <a:pPr marL="233363">
              <a:defRPr/>
            </a:pPr>
            <a:r>
              <a:rPr lang="en-US" sz="2000" dirty="0">
                <a:solidFill>
                  <a:srgbClr val="000099"/>
                </a:solidFill>
                <a:latin typeface="Arial" pitchFamily="34" charset="0"/>
                <a:cs typeface="Arial" pitchFamily="34" charset="0"/>
              </a:rPr>
              <a:t>Commit = c. Thus, c</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 Commit of T</a:t>
            </a:r>
            <a:r>
              <a:rPr lang="en-US" sz="2000" baseline="-10000" dirty="0">
                <a:solidFill>
                  <a:srgbClr val="000099"/>
                </a:solidFill>
                <a:latin typeface="Arial" pitchFamily="34" charset="0"/>
                <a:cs typeface="Arial" pitchFamily="34" charset="0"/>
              </a:rPr>
              <a:t>i</a:t>
            </a:r>
            <a:endParaRPr lang="en-US" sz="2000" dirty="0">
              <a:solidFill>
                <a:srgbClr val="000099"/>
              </a:solidFill>
              <a:latin typeface="Arial" pitchFamily="34" charset="0"/>
              <a:cs typeface="Arial" pitchFamily="34" charset="0"/>
            </a:endParaRPr>
          </a:p>
          <a:p>
            <a:pPr marL="233363">
              <a:defRPr/>
            </a:pPr>
            <a:r>
              <a:rPr lang="en-US" sz="2000" dirty="0">
                <a:solidFill>
                  <a:srgbClr val="000099"/>
                </a:solidFill>
                <a:latin typeface="Arial" pitchFamily="34" charset="0"/>
                <a:cs typeface="Arial" pitchFamily="34" charset="0"/>
              </a:rPr>
              <a:t>Abort = a. Thus, </a:t>
            </a:r>
            <a:r>
              <a:rPr lang="en-US" sz="2000" dirty="0" err="1">
                <a:solidFill>
                  <a:srgbClr val="000099"/>
                </a:solidFill>
                <a:latin typeface="Arial" pitchFamily="34" charset="0"/>
                <a:cs typeface="Arial" pitchFamily="34" charset="0"/>
              </a:rPr>
              <a:t>a</a:t>
            </a:r>
            <a:r>
              <a:rPr lang="en-US" sz="2000"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 T</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is aborted (a system operation)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EE4AE34-08CF-445E-91AD-CF3266EF6779}" type="slidenum">
              <a:rPr lang="en-US" sz="1400" smtClean="0">
                <a:solidFill>
                  <a:srgbClr val="000099"/>
                </a:solidFill>
                <a:latin typeface="Arial" pitchFamily="34" charset="0"/>
                <a:cs typeface="Arial" pitchFamily="34" charset="0"/>
              </a:rPr>
              <a:pPr/>
              <a:t>18</a:t>
            </a:fld>
            <a:endParaRPr lang="en-US" sz="1400" b="0"/>
          </a:p>
        </p:txBody>
      </p:sp>
      <p:sp>
        <p:nvSpPr>
          <p:cNvPr id="31747"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Formalization of a Transaction</a:t>
            </a:r>
            <a:r>
              <a:rPr lang="en-US"/>
              <a:t>	</a:t>
            </a:r>
          </a:p>
        </p:txBody>
      </p:sp>
      <p:sp>
        <p:nvSpPr>
          <p:cNvPr id="3" name="Rectangle 2"/>
          <p:cNvSpPr/>
          <p:nvPr/>
        </p:nvSpPr>
        <p:spPr>
          <a:xfrm>
            <a:off x="839788" y="1209675"/>
            <a:ext cx="7523162" cy="4800600"/>
          </a:xfrm>
          <a:prstGeom prst="rect">
            <a:avLst/>
          </a:prstGeom>
        </p:spPr>
        <p:txBody>
          <a:bodyPr>
            <a:spAutoFit/>
          </a:bodyPr>
          <a:lstStyle/>
          <a:p>
            <a:pPr algn="just">
              <a:spcAft>
                <a:spcPts val="1200"/>
              </a:spcAft>
              <a:defRPr/>
            </a:pPr>
            <a:r>
              <a:rPr lang="en-US" dirty="0">
                <a:solidFill>
                  <a:srgbClr val="660066"/>
                </a:solidFill>
                <a:latin typeface="Arial" pitchFamily="34" charset="0"/>
                <a:cs typeface="Arial" pitchFamily="34" charset="0"/>
              </a:rPr>
              <a:t>A transaction executes a set of reads and writes to manipulate the database. Some of the operations of a transaction can be executed in parallel if running on a multiprocessor system.</a:t>
            </a:r>
          </a:p>
          <a:p>
            <a:pPr marL="233363" algn="just">
              <a:defRPr/>
            </a:pPr>
            <a:r>
              <a:rPr lang="en-US" sz="2000" dirty="0">
                <a:solidFill>
                  <a:srgbClr val="000099"/>
                </a:solidFill>
                <a:latin typeface="Arial" pitchFamily="34" charset="0"/>
                <a:cs typeface="Arial" pitchFamily="34" charset="0"/>
              </a:rPr>
              <a:t>Let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has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 </a:t>
            </a:r>
            <a:r>
              <a:rPr lang="en-US" sz="2000" dirty="0">
                <a:solidFill>
                  <a:srgbClr val="000099"/>
                </a:solidFill>
                <a:latin typeface="Arial" pitchFamily="34" charset="0"/>
                <a:cs typeface="Arial" pitchFamily="34" charset="0"/>
              </a:rPr>
              <a:t>Its execution can be represented graphically as:</a:t>
            </a:r>
          </a:p>
          <a:p>
            <a:pPr marL="233363" algn="just">
              <a:defRPr/>
            </a:pPr>
            <a:endParaRPr lang="en-US" sz="2000" dirty="0">
              <a:solidFill>
                <a:srgbClr val="000099"/>
              </a:solidFill>
              <a:latin typeface="Arial" pitchFamily="34" charset="0"/>
              <a:cs typeface="Arial" pitchFamily="34" charset="0"/>
            </a:endParaRPr>
          </a:p>
          <a:p>
            <a:pPr marL="233363" algn="just">
              <a:defRPr/>
            </a:pPr>
            <a:endParaRPr lang="en-US" sz="2000" dirty="0">
              <a:solidFill>
                <a:srgbClr val="000099"/>
              </a:solidFill>
              <a:latin typeface="Arial" pitchFamily="34" charset="0"/>
              <a:cs typeface="Arial" pitchFamily="34" charset="0"/>
            </a:endParaRPr>
          </a:p>
          <a:p>
            <a:pPr marL="233363" algn="just">
              <a:defRPr/>
            </a:pPr>
            <a:endParaRPr lang="en-US" sz="2000" dirty="0">
              <a:solidFill>
                <a:srgbClr val="000099"/>
              </a:solidFill>
              <a:latin typeface="Arial" pitchFamily="34" charset="0"/>
              <a:cs typeface="Arial" pitchFamily="34" charset="0"/>
            </a:endParaRPr>
          </a:p>
          <a:p>
            <a:pPr marL="233363" algn="just">
              <a:defRPr/>
            </a:pPr>
            <a:endParaRPr lang="en-US" sz="2000" dirty="0">
              <a:solidFill>
                <a:srgbClr val="000099"/>
              </a:solidFill>
              <a:latin typeface="Arial" pitchFamily="34" charset="0"/>
              <a:cs typeface="Arial" pitchFamily="34" charset="0"/>
            </a:endParaRPr>
          </a:p>
          <a:p>
            <a:pPr marL="233363" algn="just">
              <a:defRPr/>
            </a:pPr>
            <a:r>
              <a:rPr lang="en-US" sz="2000" dirty="0">
                <a:solidFill>
                  <a:srgbClr val="000099"/>
                </a:solidFill>
                <a:latin typeface="Arial" pitchFamily="34" charset="0"/>
                <a:cs typeface="Arial" pitchFamily="34" charset="0"/>
              </a:rPr>
              <a:t>Since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a:t>
            </a:r>
            <a:r>
              <a:rPr lang="en-US" sz="2000" dirty="0">
                <a:solidFill>
                  <a:srgbClr val="000099"/>
                </a:solidFill>
                <a:latin typeface="Arial" pitchFamily="34" charset="0"/>
                <a:cs typeface="Arial" pitchFamily="34" charset="0"/>
              </a:rPr>
              <a:t> is not a function of any r</a:t>
            </a:r>
            <a:r>
              <a:rPr lang="en-US" sz="2000"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the execution of these operations in any order will give the same correct result. Thus, all possible schedules are correct. This indicates that a transaction is a partial order.</a:t>
            </a:r>
          </a:p>
        </p:txBody>
      </p:sp>
      <p:pic>
        <p:nvPicPr>
          <p:cNvPr id="317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0" y="3611563"/>
            <a:ext cx="205105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3FC434E6-4A14-4C41-AEB4-7FA200741BCC}" type="slidenum">
              <a:rPr lang="en-US" sz="1400" smtClean="0">
                <a:solidFill>
                  <a:srgbClr val="000099"/>
                </a:solidFill>
                <a:latin typeface="Arial" pitchFamily="34" charset="0"/>
                <a:cs typeface="Arial" pitchFamily="34" charset="0"/>
              </a:rPr>
              <a:pPr/>
              <a:t>19</a:t>
            </a:fld>
            <a:endParaRPr lang="en-US" sz="1400" b="0"/>
          </a:p>
        </p:txBody>
      </p:sp>
      <p:sp>
        <p:nvSpPr>
          <p:cNvPr id="32771"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Formalization of a Transaction</a:t>
            </a:r>
            <a:r>
              <a:rPr lang="en-US"/>
              <a:t>	</a:t>
            </a:r>
          </a:p>
        </p:txBody>
      </p:sp>
      <p:sp>
        <p:nvSpPr>
          <p:cNvPr id="32772" name="Rectangle 2"/>
          <p:cNvSpPr>
            <a:spLocks noChangeArrowheads="1"/>
          </p:cNvSpPr>
          <p:nvPr/>
        </p:nvSpPr>
        <p:spPr bwMode="auto">
          <a:xfrm>
            <a:off x="839788" y="1574800"/>
            <a:ext cx="75231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Aft>
                <a:spcPts val="1200"/>
              </a:spcAft>
            </a:pPr>
            <a:r>
              <a:rPr lang="en-US" dirty="0">
                <a:solidFill>
                  <a:srgbClr val="660066"/>
                </a:solidFill>
                <a:latin typeface="Arial" pitchFamily="34" charset="0"/>
                <a:cs typeface="Arial" pitchFamily="34" charset="0"/>
              </a:rPr>
              <a:t>Operations of some transactions could be totally ordered. Consider the following transaction:</a:t>
            </a:r>
          </a:p>
          <a:p>
            <a:pPr algn="ctr">
              <a:spcAft>
                <a:spcPts val="1200"/>
              </a:spcAft>
            </a:pP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has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a:t>
            </a:r>
            <a:endParaRPr lang="en-US" sz="2000" dirty="0">
              <a:solidFill>
                <a:srgbClr val="000099"/>
              </a:solidFill>
              <a:latin typeface="Arial" pitchFamily="34" charset="0"/>
              <a:cs typeface="Arial" pitchFamily="34" charset="0"/>
            </a:endParaRPr>
          </a:p>
          <a:p>
            <a:pPr algn="just">
              <a:spcAft>
                <a:spcPts val="1200"/>
              </a:spcAft>
            </a:pPr>
            <a:r>
              <a:rPr lang="en-US" sz="2000" dirty="0">
                <a:solidFill>
                  <a:srgbClr val="000099"/>
                </a:solidFill>
                <a:latin typeface="Arial" pitchFamily="34" charset="0"/>
                <a:cs typeface="Arial" pitchFamily="34" charset="0"/>
              </a:rPr>
              <a:t>In this schedule each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is a function of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If we assume that the </a:t>
            </a:r>
            <a:r>
              <a:rPr lang="en-US" sz="2000" i="1" dirty="0">
                <a:solidFill>
                  <a:srgbClr val="FF0000"/>
                </a:solidFill>
                <a:latin typeface="Arial" pitchFamily="34" charset="0"/>
                <a:cs typeface="Arial" pitchFamily="34" charset="0"/>
              </a:rPr>
              <a:t>new value of y is computed using x </a:t>
            </a:r>
            <a:r>
              <a:rPr lang="en-US" sz="2000" dirty="0">
                <a:solidFill>
                  <a:srgbClr val="000099"/>
                </a:solidFill>
                <a:latin typeface="Arial" pitchFamily="34" charset="0"/>
                <a:cs typeface="Arial" pitchFamily="34" charset="0"/>
              </a:rPr>
              <a:t>then this is the only correct order of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Thus, the order is total.</a:t>
            </a:r>
          </a:p>
          <a:p>
            <a:pPr algn="just">
              <a:spcAft>
                <a:spcPts val="1200"/>
              </a:spcAft>
            </a:pPr>
            <a:r>
              <a:rPr lang="en-US" sz="2000" dirty="0">
                <a:solidFill>
                  <a:srgbClr val="000099"/>
                </a:solidFill>
                <a:latin typeface="Arial" pitchFamily="34" charset="0"/>
                <a:cs typeface="Arial" pitchFamily="34" charset="0"/>
              </a:rPr>
              <a:t>We will model a transaction as a partial order. In doing so we will not violate the constraints of total order.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xfrm>
            <a:off x="8399463" y="6327775"/>
            <a:ext cx="4476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7C2EEEED-0CAF-42B5-ABDC-F796643531DE}" type="slidenum">
              <a:rPr lang="en-US" sz="1400" smtClean="0">
                <a:solidFill>
                  <a:srgbClr val="000099"/>
                </a:solidFill>
                <a:latin typeface="Arial" pitchFamily="34" charset="0"/>
                <a:cs typeface="Arial" pitchFamily="34" charset="0"/>
              </a:rPr>
              <a:pPr/>
              <a:t>2</a:t>
            </a:fld>
            <a:endParaRPr lang="en-US" sz="1400" b="0"/>
          </a:p>
        </p:txBody>
      </p:sp>
      <p:sp>
        <p:nvSpPr>
          <p:cNvPr id="20483" name="Rectangle 2"/>
          <p:cNvSpPr>
            <a:spLocks noGrp="1" noChangeArrowheads="1"/>
          </p:cNvSpPr>
          <p:nvPr>
            <p:ph type="title" idx="4294967295"/>
          </p:nvPr>
        </p:nvSpPr>
        <p:spPr>
          <a:xfrm>
            <a:off x="685800" y="744538"/>
            <a:ext cx="7772400" cy="677862"/>
          </a:xfrm>
        </p:spPr>
        <p:txBody>
          <a:bodyPr/>
          <a:lstStyle/>
          <a:p>
            <a:pPr marL="457200" indent="-457200"/>
            <a:r>
              <a:rPr lang="en-US" sz="2800" b="1">
                <a:solidFill>
                  <a:srgbClr val="C00000"/>
                </a:solidFill>
                <a:latin typeface="Arial" pitchFamily="34" charset="0"/>
                <a:cs typeface="Arial" pitchFamily="34" charset="0"/>
              </a:rPr>
              <a:t>Introduction to Transaction</a:t>
            </a:r>
          </a:p>
        </p:txBody>
      </p:sp>
      <p:sp>
        <p:nvSpPr>
          <p:cNvPr id="20484" name="Text Box 3"/>
          <p:cNvSpPr txBox="1">
            <a:spLocks noChangeArrowheads="1"/>
          </p:cNvSpPr>
          <p:nvPr/>
        </p:nvSpPr>
        <p:spPr bwMode="auto">
          <a:xfrm>
            <a:off x="879475" y="1482725"/>
            <a:ext cx="77438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a:solidFill>
                  <a:srgbClr val="660066"/>
                </a:solidFill>
                <a:latin typeface="Arial" pitchFamily="34" charset="0"/>
                <a:cs typeface="Arial" pitchFamily="34" charset="0"/>
              </a:rPr>
              <a:t>A transaction is a mechanism for manipulating a database in consistency-preserving manner. It changes a consistent state of the database to the next consistent state.</a:t>
            </a:r>
          </a:p>
        </p:txBody>
      </p:sp>
      <p:sp>
        <p:nvSpPr>
          <p:cNvPr id="20485" name="Text Box 3"/>
          <p:cNvSpPr txBox="1">
            <a:spLocks noChangeArrowheads="1"/>
          </p:cNvSpPr>
          <p:nvPr/>
        </p:nvSpPr>
        <p:spPr bwMode="auto">
          <a:xfrm>
            <a:off x="1031875" y="3051175"/>
            <a:ext cx="77438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sz="2000">
                <a:solidFill>
                  <a:srgbClr val="000099"/>
                </a:solidFill>
                <a:latin typeface="Arial" pitchFamily="34" charset="0"/>
                <a:cs typeface="Arial" pitchFamily="34" charset="0"/>
              </a:rPr>
              <a:t>Let </a:t>
            </a:r>
            <a:r>
              <a:rPr lang="en-US" sz="2000" i="1">
                <a:solidFill>
                  <a:srgbClr val="000099"/>
                </a:solidFill>
                <a:latin typeface="Arial" pitchFamily="34" charset="0"/>
                <a:cs typeface="Arial" pitchFamily="34" charset="0"/>
              </a:rPr>
              <a:t>S</a:t>
            </a:r>
            <a:r>
              <a:rPr lang="en-US" sz="2000" i="1" baseline="-10000">
                <a:solidFill>
                  <a:srgbClr val="000099"/>
                </a:solidFill>
                <a:latin typeface="Arial" pitchFamily="34" charset="0"/>
                <a:cs typeface="Arial" pitchFamily="34" charset="0"/>
              </a:rPr>
              <a:t>i </a:t>
            </a:r>
            <a:r>
              <a:rPr lang="en-US" sz="2000">
                <a:solidFill>
                  <a:srgbClr val="000099"/>
                </a:solidFill>
                <a:latin typeface="Arial" pitchFamily="34" charset="0"/>
                <a:cs typeface="Arial" pitchFamily="34" charset="0"/>
              </a:rPr>
              <a:t>be an initial consistent state of the database </a:t>
            </a:r>
            <a:r>
              <a:rPr lang="en-US" sz="2000" i="1">
                <a:solidFill>
                  <a:srgbClr val="000099"/>
                </a:solidFill>
                <a:latin typeface="Arial" pitchFamily="34" charset="0"/>
                <a:cs typeface="Arial" pitchFamily="34" charset="0"/>
              </a:rPr>
              <a:t>D</a:t>
            </a:r>
            <a:r>
              <a:rPr lang="en-US" sz="2000">
                <a:solidFill>
                  <a:srgbClr val="000099"/>
                </a:solidFill>
                <a:latin typeface="Arial" pitchFamily="34" charset="0"/>
                <a:cs typeface="Arial" pitchFamily="34" charset="0"/>
              </a:rPr>
              <a:t> (</a:t>
            </a:r>
            <a:r>
              <a:rPr lang="en-US" sz="2000" i="1">
                <a:solidFill>
                  <a:srgbClr val="000099"/>
                </a:solidFill>
                <a:latin typeface="Arial" pitchFamily="34" charset="0"/>
                <a:cs typeface="Arial" pitchFamily="34" charset="0"/>
              </a:rPr>
              <a:t>D = d</a:t>
            </a:r>
            <a:r>
              <a:rPr lang="en-US" sz="2000" i="1" baseline="-10000">
                <a:solidFill>
                  <a:srgbClr val="000099"/>
                </a:solidFill>
                <a:latin typeface="Arial" pitchFamily="34" charset="0"/>
                <a:cs typeface="Arial" pitchFamily="34" charset="0"/>
              </a:rPr>
              <a:t>1</a:t>
            </a:r>
            <a:r>
              <a:rPr lang="en-US" sz="2000" i="1">
                <a:solidFill>
                  <a:srgbClr val="000099"/>
                </a:solidFill>
                <a:latin typeface="Arial" pitchFamily="34" charset="0"/>
                <a:cs typeface="Arial" pitchFamily="34" charset="0"/>
              </a:rPr>
              <a:t>, d</a:t>
            </a:r>
            <a:r>
              <a:rPr lang="en-US" sz="2000" i="1" baseline="-10000">
                <a:solidFill>
                  <a:srgbClr val="000099"/>
                </a:solidFill>
                <a:latin typeface="Arial" pitchFamily="34" charset="0"/>
                <a:cs typeface="Arial" pitchFamily="34" charset="0"/>
              </a:rPr>
              <a:t>2</a:t>
            </a:r>
            <a:r>
              <a:rPr lang="en-US" sz="2000" i="1">
                <a:solidFill>
                  <a:srgbClr val="000099"/>
                </a:solidFill>
                <a:latin typeface="Arial" pitchFamily="34" charset="0"/>
                <a:cs typeface="Arial" pitchFamily="34" charset="0"/>
              </a:rPr>
              <a:t>, …, d</a:t>
            </a:r>
            <a:r>
              <a:rPr lang="en-US" sz="2000" i="1" baseline="-10000">
                <a:solidFill>
                  <a:srgbClr val="000099"/>
                </a:solidFill>
                <a:latin typeface="Arial" pitchFamily="34" charset="0"/>
                <a:cs typeface="Arial" pitchFamily="34" charset="0"/>
              </a:rPr>
              <a:t>n</a:t>
            </a:r>
            <a:r>
              <a:rPr lang="en-US" sz="2000" i="1">
                <a:solidFill>
                  <a:srgbClr val="000099"/>
                </a:solidFill>
                <a:latin typeface="Arial" pitchFamily="34" charset="0"/>
                <a:cs typeface="Arial" pitchFamily="34" charset="0"/>
              </a:rPr>
              <a:t>; where d</a:t>
            </a:r>
            <a:r>
              <a:rPr lang="en-US" sz="2000" i="1" baseline="-10000">
                <a:solidFill>
                  <a:srgbClr val="000099"/>
                </a:solidFill>
                <a:latin typeface="Arial" pitchFamily="34" charset="0"/>
                <a:cs typeface="Arial" pitchFamily="34" charset="0"/>
              </a:rPr>
              <a:t>i</a:t>
            </a:r>
            <a:r>
              <a:rPr lang="en-US" sz="2000" i="1">
                <a:solidFill>
                  <a:srgbClr val="000099"/>
                </a:solidFill>
                <a:latin typeface="Arial" pitchFamily="34" charset="0"/>
                <a:cs typeface="Arial" pitchFamily="34" charset="0"/>
              </a:rPr>
              <a:t>’s are data items</a:t>
            </a:r>
            <a:r>
              <a:rPr lang="en-US" sz="2000">
                <a:solidFill>
                  <a:srgbClr val="000099"/>
                </a:solidFill>
                <a:latin typeface="Arial" pitchFamily="34" charset="0"/>
                <a:cs typeface="Arial" pitchFamily="34" charset="0"/>
              </a:rPr>
              <a:t>) and </a:t>
            </a:r>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i</a:t>
            </a:r>
            <a:r>
              <a:rPr lang="en-US" sz="2000">
                <a:solidFill>
                  <a:srgbClr val="000099"/>
                </a:solidFill>
                <a:latin typeface="Arial" pitchFamily="34" charset="0"/>
                <a:cs typeface="Arial" pitchFamily="34" charset="0"/>
              </a:rPr>
              <a:t> is a transaction. Thus,</a:t>
            </a:r>
          </a:p>
          <a:p>
            <a:pPr algn="just"/>
            <a:endParaRPr lang="en-US" sz="2000">
              <a:solidFill>
                <a:srgbClr val="000099"/>
              </a:solidFill>
              <a:latin typeface="Arial" pitchFamily="34" charset="0"/>
              <a:cs typeface="Arial" pitchFamily="34" charset="0"/>
            </a:endParaRPr>
          </a:p>
        </p:txBody>
      </p:sp>
      <p:cxnSp>
        <p:nvCxnSpPr>
          <p:cNvPr id="20486" name="Straight Arrow Connector 2"/>
          <p:cNvCxnSpPr>
            <a:cxnSpLocks noChangeShapeType="1"/>
          </p:cNvCxnSpPr>
          <p:nvPr/>
        </p:nvCxnSpPr>
        <p:spPr bwMode="auto">
          <a:xfrm>
            <a:off x="1709738" y="4416425"/>
            <a:ext cx="7937" cy="312738"/>
          </a:xfrm>
          <a:prstGeom prst="straightConnector1">
            <a:avLst/>
          </a:prstGeom>
          <a:noFill/>
          <a:ln w="95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7" name="Straight Arrow Connector 5"/>
          <p:cNvCxnSpPr>
            <a:cxnSpLocks noChangeShapeType="1"/>
          </p:cNvCxnSpPr>
          <p:nvPr/>
        </p:nvCxnSpPr>
        <p:spPr bwMode="auto">
          <a:xfrm>
            <a:off x="1905000" y="4281488"/>
            <a:ext cx="2184400" cy="536575"/>
          </a:xfrm>
          <a:prstGeom prst="straightConnector1">
            <a:avLst/>
          </a:prstGeom>
          <a:noFill/>
          <a:ln w="95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tangle 6"/>
          <p:cNvSpPr/>
          <p:nvPr/>
        </p:nvSpPr>
        <p:spPr>
          <a:xfrm>
            <a:off x="1536700" y="4084638"/>
            <a:ext cx="6562725" cy="1630362"/>
          </a:xfrm>
          <a:prstGeom prst="rect">
            <a:avLst/>
          </a:prstGeom>
        </p:spPr>
        <p:txBody>
          <a:bodyPr>
            <a:spAutoFit/>
          </a:bodyPr>
          <a:lstStyle/>
          <a:p>
            <a:pPr algn="just">
              <a:defRPr/>
            </a:pPr>
            <a:r>
              <a:rPr lang="en-US" sz="2000" i="1" dirty="0">
                <a:solidFill>
                  <a:srgbClr val="7030A0"/>
                </a:solidFill>
                <a:latin typeface="Arial" pitchFamily="34" charset="0"/>
                <a:cs typeface="Arial" pitchFamily="34" charset="0"/>
              </a:rPr>
              <a:t>T</a:t>
            </a:r>
            <a:r>
              <a:rPr lang="en-US" sz="2000" i="1" baseline="-10000" dirty="0">
                <a:solidFill>
                  <a:srgbClr val="7030A0"/>
                </a:solidFill>
                <a:latin typeface="Arial" pitchFamily="34" charset="0"/>
                <a:cs typeface="Arial" pitchFamily="34" charset="0"/>
              </a:rPr>
              <a:t>i</a:t>
            </a:r>
            <a:endParaRPr lang="en-US" sz="2000" dirty="0">
              <a:solidFill>
                <a:srgbClr val="7030A0"/>
              </a:solidFill>
              <a:latin typeface="Arial" pitchFamily="34" charset="0"/>
              <a:cs typeface="Arial" pitchFamily="34" charset="0"/>
            </a:endParaRPr>
          </a:p>
          <a:p>
            <a:pPr algn="just">
              <a:defRPr/>
            </a:pPr>
            <a:endParaRPr lang="en-US" sz="2000" i="1" dirty="0">
              <a:solidFill>
                <a:srgbClr val="7030A0"/>
              </a:solidFill>
              <a:latin typeface="Arial" pitchFamily="34" charset="0"/>
              <a:cs typeface="Arial" pitchFamily="34" charset="0"/>
            </a:endParaRPr>
          </a:p>
          <a:p>
            <a:pPr algn="just">
              <a:defRPr/>
            </a:pPr>
            <a:r>
              <a:rPr lang="en-US" sz="2000" i="1" dirty="0">
                <a:solidFill>
                  <a:srgbClr val="7030A0"/>
                </a:solidFill>
                <a:latin typeface="Arial" pitchFamily="34" charset="0"/>
                <a:cs typeface="Arial" pitchFamily="34" charset="0"/>
              </a:rPr>
              <a:t>S</a:t>
            </a:r>
            <a:r>
              <a:rPr lang="en-US" sz="2000" i="1" baseline="-10000" dirty="0">
                <a:solidFill>
                  <a:srgbClr val="7030A0"/>
                </a:solidFill>
                <a:latin typeface="Arial" pitchFamily="34" charset="0"/>
                <a:cs typeface="Arial" pitchFamily="34" charset="0"/>
              </a:rPr>
              <a:t>i</a:t>
            </a:r>
            <a:r>
              <a:rPr lang="en-US" sz="2000" dirty="0">
                <a:solidFill>
                  <a:srgbClr val="7030A0"/>
                </a:solidFill>
                <a:latin typeface="Arial" pitchFamily="34" charset="0"/>
                <a:cs typeface="Arial" pitchFamily="34" charset="0"/>
              </a:rPr>
              <a:t>  &lt;</a:t>
            </a:r>
            <a:r>
              <a:rPr lang="en-US" sz="2000" i="1" dirty="0">
                <a:solidFill>
                  <a:schemeClr val="accent2">
                    <a:lumMod val="50000"/>
                  </a:schemeClr>
                </a:solidFill>
                <a:latin typeface="Arial" pitchFamily="34" charset="0"/>
                <a:cs typeface="Arial" pitchFamily="34" charset="0"/>
              </a:rPr>
              <a:t>is</a:t>
            </a:r>
            <a:r>
              <a:rPr lang="en-US" sz="2000" i="1" baseline="-10000" dirty="0">
                <a:solidFill>
                  <a:schemeClr val="accent2">
                    <a:lumMod val="50000"/>
                  </a:schemeClr>
                </a:solidFill>
                <a:latin typeface="Arial" pitchFamily="34" charset="0"/>
                <a:cs typeface="Arial" pitchFamily="34" charset="0"/>
              </a:rPr>
              <a:t>1</a:t>
            </a:r>
            <a:r>
              <a:rPr lang="en-US" sz="2000" i="1" dirty="0">
                <a:solidFill>
                  <a:schemeClr val="accent2">
                    <a:lumMod val="50000"/>
                  </a:schemeClr>
                </a:solidFill>
                <a:latin typeface="Arial" pitchFamily="34" charset="0"/>
                <a:cs typeface="Arial" pitchFamily="34" charset="0"/>
              </a:rPr>
              <a:t>, is</a:t>
            </a:r>
            <a:r>
              <a:rPr lang="en-US" sz="2000" i="1" baseline="-10000" dirty="0">
                <a:solidFill>
                  <a:schemeClr val="accent2">
                    <a:lumMod val="50000"/>
                  </a:schemeClr>
                </a:solidFill>
                <a:latin typeface="Arial" pitchFamily="34" charset="0"/>
                <a:cs typeface="Arial" pitchFamily="34" charset="0"/>
              </a:rPr>
              <a:t>2</a:t>
            </a:r>
            <a:r>
              <a:rPr lang="en-US" sz="2000" i="1" dirty="0">
                <a:solidFill>
                  <a:schemeClr val="accent2">
                    <a:lumMod val="50000"/>
                  </a:schemeClr>
                </a:solidFill>
                <a:latin typeface="Arial" pitchFamily="34" charset="0"/>
                <a:cs typeface="Arial" pitchFamily="34" charset="0"/>
              </a:rPr>
              <a:t>, …, is</a:t>
            </a:r>
            <a:r>
              <a:rPr lang="en-US" sz="2000" i="1" baseline="-10000" dirty="0">
                <a:solidFill>
                  <a:schemeClr val="accent2">
                    <a:lumMod val="50000"/>
                  </a:schemeClr>
                </a:solidFill>
                <a:latin typeface="Arial" pitchFamily="34" charset="0"/>
                <a:cs typeface="Arial" pitchFamily="34" charset="0"/>
              </a:rPr>
              <a:t>m</a:t>
            </a:r>
            <a:r>
              <a:rPr lang="en-US" sz="2000" dirty="0">
                <a:solidFill>
                  <a:srgbClr val="7030A0"/>
                </a:solidFill>
                <a:latin typeface="Arial" pitchFamily="34" charset="0"/>
                <a:cs typeface="Arial" pitchFamily="34" charset="0"/>
              </a:rPr>
              <a:t>&gt; </a:t>
            </a:r>
            <a:r>
              <a:rPr lang="en-US" sz="2000" i="1" dirty="0" err="1">
                <a:solidFill>
                  <a:srgbClr val="7030A0"/>
                </a:solidFill>
                <a:latin typeface="Arial" pitchFamily="34" charset="0"/>
                <a:cs typeface="Arial" pitchFamily="34" charset="0"/>
              </a:rPr>
              <a:t>S</a:t>
            </a:r>
            <a:r>
              <a:rPr lang="en-US" sz="2000" i="1" baseline="-10000" dirty="0" err="1">
                <a:solidFill>
                  <a:srgbClr val="7030A0"/>
                </a:solidFill>
                <a:latin typeface="Arial" pitchFamily="34" charset="0"/>
                <a:cs typeface="Arial" pitchFamily="34" charset="0"/>
              </a:rPr>
              <a:t>j</a:t>
            </a:r>
            <a:r>
              <a:rPr lang="en-US" sz="2000" dirty="0">
                <a:solidFill>
                  <a:srgbClr val="7030A0"/>
                </a:solidFill>
                <a:latin typeface="Arial" pitchFamily="34" charset="0"/>
                <a:cs typeface="Arial" pitchFamily="34" charset="0"/>
              </a:rPr>
              <a:t> ; where </a:t>
            </a:r>
            <a:r>
              <a:rPr lang="en-US" sz="2000" i="1" dirty="0">
                <a:solidFill>
                  <a:schemeClr val="accent2">
                    <a:lumMod val="50000"/>
                  </a:schemeClr>
                </a:solidFill>
                <a:latin typeface="Arial" pitchFamily="34" charset="0"/>
                <a:cs typeface="Arial" pitchFamily="34" charset="0"/>
              </a:rPr>
              <a:t>is</a:t>
            </a:r>
            <a:r>
              <a:rPr lang="en-US" sz="2000" i="1" baseline="-10000" dirty="0">
                <a:solidFill>
                  <a:schemeClr val="accent2">
                    <a:lumMod val="50000"/>
                  </a:schemeClr>
                </a:solidFill>
                <a:latin typeface="Arial" pitchFamily="34" charset="0"/>
                <a:cs typeface="Arial" pitchFamily="34" charset="0"/>
              </a:rPr>
              <a:t>1</a:t>
            </a:r>
            <a:r>
              <a:rPr lang="en-US" sz="2000" i="1" dirty="0">
                <a:solidFill>
                  <a:schemeClr val="accent2">
                    <a:lumMod val="50000"/>
                  </a:schemeClr>
                </a:solidFill>
                <a:latin typeface="Arial" pitchFamily="34" charset="0"/>
                <a:cs typeface="Arial" pitchFamily="34" charset="0"/>
              </a:rPr>
              <a:t>, is</a:t>
            </a:r>
            <a:r>
              <a:rPr lang="en-US" sz="2000" i="1" baseline="-10000" dirty="0">
                <a:solidFill>
                  <a:schemeClr val="accent2">
                    <a:lumMod val="50000"/>
                  </a:schemeClr>
                </a:solidFill>
                <a:latin typeface="Arial" pitchFamily="34" charset="0"/>
                <a:cs typeface="Arial" pitchFamily="34" charset="0"/>
              </a:rPr>
              <a:t>2</a:t>
            </a:r>
            <a:r>
              <a:rPr lang="en-US" sz="2000" i="1" dirty="0">
                <a:solidFill>
                  <a:schemeClr val="accent2">
                    <a:lumMod val="50000"/>
                  </a:schemeClr>
                </a:solidFill>
                <a:latin typeface="Arial" pitchFamily="34" charset="0"/>
                <a:cs typeface="Arial" pitchFamily="34" charset="0"/>
              </a:rPr>
              <a:t>, …, is</a:t>
            </a:r>
            <a:r>
              <a:rPr lang="en-US" sz="2000" i="1" baseline="-10000" dirty="0">
                <a:solidFill>
                  <a:schemeClr val="accent2">
                    <a:lumMod val="50000"/>
                  </a:schemeClr>
                </a:solidFill>
                <a:latin typeface="Arial" pitchFamily="34" charset="0"/>
                <a:cs typeface="Arial" pitchFamily="34" charset="0"/>
              </a:rPr>
              <a:t>m </a:t>
            </a:r>
            <a:r>
              <a:rPr lang="en-US" sz="2000" dirty="0">
                <a:solidFill>
                  <a:srgbClr val="7030A0"/>
                </a:solidFill>
                <a:latin typeface="Arial" pitchFamily="34" charset="0"/>
                <a:cs typeface="Arial" pitchFamily="34" charset="0"/>
              </a:rPr>
              <a:t>are the intermediate state of the database, and </a:t>
            </a:r>
            <a:r>
              <a:rPr lang="en-US" sz="2000" i="1" dirty="0" err="1">
                <a:solidFill>
                  <a:srgbClr val="7030A0"/>
                </a:solidFill>
                <a:latin typeface="Arial" pitchFamily="34" charset="0"/>
                <a:cs typeface="Arial" pitchFamily="34" charset="0"/>
              </a:rPr>
              <a:t>S</a:t>
            </a:r>
            <a:r>
              <a:rPr lang="en-US" sz="2000" i="1" baseline="-10000" dirty="0" err="1">
                <a:solidFill>
                  <a:srgbClr val="7030A0"/>
                </a:solidFill>
                <a:latin typeface="Arial" pitchFamily="34" charset="0"/>
                <a:cs typeface="Arial" pitchFamily="34" charset="0"/>
              </a:rPr>
              <a:t>j</a:t>
            </a:r>
            <a:r>
              <a:rPr lang="en-US" sz="2000" i="1" baseline="-10000" dirty="0">
                <a:solidFill>
                  <a:srgbClr val="7030A0"/>
                </a:solidFill>
                <a:latin typeface="Arial" pitchFamily="34" charset="0"/>
                <a:cs typeface="Arial" pitchFamily="34" charset="0"/>
              </a:rPr>
              <a:t>  </a:t>
            </a:r>
            <a:r>
              <a:rPr lang="en-US" sz="2000" dirty="0">
                <a:solidFill>
                  <a:srgbClr val="7030A0"/>
                </a:solidFill>
                <a:latin typeface="Arial" pitchFamily="34" charset="0"/>
                <a:cs typeface="Arial" pitchFamily="34" charset="0"/>
              </a:rPr>
              <a:t>is the final consistent database state.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BBAEE2B-D714-49CB-BC3B-50B33F157995}" type="slidenum">
              <a:rPr lang="en-US" sz="1400" smtClean="0">
                <a:solidFill>
                  <a:srgbClr val="000099"/>
                </a:solidFill>
                <a:latin typeface="Arial" pitchFamily="34" charset="0"/>
                <a:cs typeface="Arial" pitchFamily="34" charset="0"/>
              </a:rPr>
              <a:pPr/>
              <a:t>20</a:t>
            </a:fld>
            <a:endParaRPr lang="en-US" sz="1400" b="0"/>
          </a:p>
        </p:txBody>
      </p:sp>
      <p:sp>
        <p:nvSpPr>
          <p:cNvPr id="33795"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Formalization of a Transaction</a:t>
            </a:r>
            <a:r>
              <a:rPr lang="en-US"/>
              <a:t>	</a:t>
            </a:r>
          </a:p>
        </p:txBody>
      </p:sp>
      <p:sp>
        <p:nvSpPr>
          <p:cNvPr id="3" name="Rectangle 2"/>
          <p:cNvSpPr/>
          <p:nvPr/>
        </p:nvSpPr>
        <p:spPr>
          <a:xfrm>
            <a:off x="839788" y="1574800"/>
            <a:ext cx="7523162" cy="3400931"/>
          </a:xfrm>
          <a:prstGeom prst="rect">
            <a:avLst/>
          </a:prstGeom>
        </p:spPr>
        <p:txBody>
          <a:bodyPr>
            <a:spAutoFit/>
          </a:bodyPr>
          <a:lstStyle/>
          <a:p>
            <a:pPr algn="just">
              <a:spcAft>
                <a:spcPts val="1200"/>
              </a:spcAft>
              <a:defRPr/>
            </a:pPr>
            <a:r>
              <a:rPr lang="en-US" dirty="0">
                <a:solidFill>
                  <a:srgbClr val="660066"/>
                </a:solidFill>
                <a:latin typeface="Arial" pitchFamily="34" charset="0"/>
                <a:cs typeface="Arial" pitchFamily="34" charset="0"/>
              </a:rPr>
              <a:t>We formally define a transaction as follows:</a:t>
            </a:r>
          </a:p>
          <a:p>
            <a:pPr algn="just">
              <a:spcAft>
                <a:spcPts val="1200"/>
              </a:spcAft>
              <a:defRPr/>
            </a:pPr>
            <a:r>
              <a:rPr lang="en-US" sz="2000" dirty="0">
                <a:solidFill>
                  <a:srgbClr val="000099"/>
                </a:solidFill>
                <a:latin typeface="Arial" pitchFamily="34" charset="0"/>
                <a:cs typeface="Arial" pitchFamily="34" charset="0"/>
              </a:rPr>
              <a:t>A transaction Ti is a partial order with ordering relation </a:t>
            </a:r>
            <a:r>
              <a:rPr lang="en-US" sz="2000" i="1" dirty="0">
                <a:solidFill>
                  <a:srgbClr val="000099"/>
                </a:solidFill>
                <a:latin typeface="Arial" pitchFamily="34" charset="0"/>
                <a:cs typeface="Arial" pitchFamily="34" charset="0"/>
              </a:rPr>
              <a:t>&lt;</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where</a:t>
            </a:r>
          </a:p>
          <a:p>
            <a:pPr marL="684213" indent="-457200" algn="just">
              <a:spcAft>
                <a:spcPts val="600"/>
              </a:spcAft>
              <a:buFont typeface="+mj-lt"/>
              <a:buAutoNum type="arabicPeriod"/>
              <a:defRPr/>
            </a:pP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a:t>
            </a:r>
            <a:r>
              <a:rPr lang="en-US"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 x is a data item} </a:t>
            </a:r>
            <a:r>
              <a:rPr lang="en-US"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c</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a:t>
            </a:r>
          </a:p>
          <a:p>
            <a:pPr marL="684213" indent="-457200" algn="just">
              <a:spcAft>
                <a:spcPts val="0"/>
              </a:spcAft>
              <a:buFont typeface="+mj-lt"/>
              <a:buAutoNum type="arabicPeriod"/>
              <a:defRPr/>
            </a:pP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 </a:t>
            </a:r>
            <a:r>
              <a:rPr lang="en-US" sz="2000" i="1" dirty="0" err="1">
                <a:solidFill>
                  <a:srgbClr val="000099"/>
                </a:solidFill>
                <a:latin typeface="Arial" pitchFamily="34" charset="0"/>
                <a:cs typeface="Arial" pitchFamily="34" charset="0"/>
              </a:rPr>
              <a:t>iff</a:t>
            </a:r>
            <a:r>
              <a:rPr lang="en-US" sz="2000" i="1" dirty="0">
                <a:solidFill>
                  <a:srgbClr val="000099"/>
                </a:solidFill>
                <a:latin typeface="Arial" pitchFamily="34" charset="0"/>
                <a:cs typeface="Arial" pitchFamily="34" charset="0"/>
              </a:rPr>
              <a:t> c</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p>
          <a:p>
            <a:pPr marL="684213" indent="-457200" algn="just">
              <a:spcBef>
                <a:spcPts val="600"/>
              </a:spcBef>
              <a:spcAft>
                <a:spcPts val="600"/>
              </a:spcAft>
              <a:buFont typeface="+mj-lt"/>
              <a:buAutoNum type="arabicPeriod"/>
              <a:defRPr/>
            </a:pPr>
            <a:r>
              <a:rPr lang="en-US" sz="2000" i="1" dirty="0">
                <a:solidFill>
                  <a:srgbClr val="000099"/>
                </a:solidFill>
                <a:latin typeface="Arial" pitchFamily="34" charset="0"/>
                <a:cs typeface="Arial" pitchFamily="34" charset="0"/>
              </a:rPr>
              <a:t>if t is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or c</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(whichever is in 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for any other operation p </a:t>
            </a:r>
            <a:r>
              <a:rPr lang="en-US"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p &lt;</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t; and</a:t>
            </a:r>
          </a:p>
          <a:p>
            <a:pPr marL="684213" indent="-457200" algn="just">
              <a:spcAft>
                <a:spcPts val="0"/>
              </a:spcAft>
              <a:buFont typeface="+mj-lt"/>
              <a:buAutoNum type="arabicPeriod"/>
              <a:defRPr/>
            </a:pPr>
            <a:r>
              <a:rPr lang="en-US" sz="2000" i="1" dirty="0">
                <a:solidFill>
                  <a:srgbClr val="000099"/>
                </a:solidFill>
                <a:latin typeface="Arial" pitchFamily="34" charset="0"/>
                <a:cs typeface="Arial" pitchFamily="34" charset="0"/>
              </a:rPr>
              <a:t>If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r>
              <a:rPr lang="en-US"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then either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&lt;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or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&lt;</a:t>
            </a:r>
            <a:r>
              <a:rPr lang="en-US" sz="2000" i="1" baseline="-10000" dirty="0">
                <a:solidFill>
                  <a:srgbClr val="000099"/>
                </a:solidFill>
                <a:latin typeface="Arial" pitchFamily="34" charset="0"/>
                <a:cs typeface="Arial" pitchFamily="34" charset="0"/>
              </a:rPr>
              <a:t>i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DD0CF6EA-32F2-4B74-9345-61AAD1F53EBE}" type="slidenum">
              <a:rPr lang="en-US" sz="1400" smtClean="0">
                <a:solidFill>
                  <a:srgbClr val="000099"/>
                </a:solidFill>
                <a:latin typeface="Arial" pitchFamily="34" charset="0"/>
                <a:cs typeface="Arial" pitchFamily="34" charset="0"/>
              </a:rPr>
              <a:pPr/>
              <a:t>21</a:t>
            </a:fld>
            <a:endParaRPr lang="en-US" sz="1400" b="0"/>
          </a:p>
        </p:txBody>
      </p:sp>
      <p:sp>
        <p:nvSpPr>
          <p:cNvPr id="3481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Interpretation of a Transaction</a:t>
            </a:r>
            <a:r>
              <a:rPr lang="en-US"/>
              <a:t>	</a:t>
            </a:r>
          </a:p>
        </p:txBody>
      </p:sp>
      <p:sp>
        <p:nvSpPr>
          <p:cNvPr id="34820" name="Rectangle 2"/>
          <p:cNvSpPr>
            <a:spLocks noChangeArrowheads="1"/>
          </p:cNvSpPr>
          <p:nvPr/>
        </p:nvSpPr>
        <p:spPr bwMode="auto">
          <a:xfrm>
            <a:off x="839788" y="1724025"/>
            <a:ext cx="752316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Aft>
                <a:spcPts val="1200"/>
              </a:spcAft>
            </a:pPr>
            <a:r>
              <a:rPr lang="en-US">
                <a:solidFill>
                  <a:srgbClr val="660066"/>
                </a:solidFill>
                <a:latin typeface="Arial" pitchFamily="34" charset="0"/>
                <a:cs typeface="Arial" pitchFamily="34" charset="0"/>
              </a:rPr>
              <a:t>The formal definition of a transaction does not model its execution. That is, it does not use the initial and final values of a data item because the transaction structure is not related to them. This model works for all values so the execution is “uninterpreted” or “unspecified.” However, when we deal with schedulers, we will take into consideration data values.</a:t>
            </a:r>
            <a:endParaRPr lang="en-US" sz="2000" i="1">
              <a:solidFill>
                <a:srgbClr val="000099"/>
              </a:solidFill>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652B7091-B3A4-4B6C-9318-B0DAE1D201C0}" type="slidenum">
              <a:rPr lang="en-US" sz="1400" smtClean="0">
                <a:solidFill>
                  <a:srgbClr val="000099"/>
                </a:solidFill>
                <a:latin typeface="Arial" pitchFamily="34" charset="0"/>
                <a:cs typeface="Arial" pitchFamily="34" charset="0"/>
              </a:rPr>
              <a:pPr/>
              <a:t>22</a:t>
            </a:fld>
            <a:endParaRPr lang="en-US" sz="1400" b="0"/>
          </a:p>
        </p:txBody>
      </p:sp>
      <p:sp>
        <p:nvSpPr>
          <p:cNvPr id="35843"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History</a:t>
            </a:r>
            <a:r>
              <a:rPr lang="en-US"/>
              <a:t>	</a:t>
            </a:r>
          </a:p>
        </p:txBody>
      </p:sp>
      <p:sp>
        <p:nvSpPr>
          <p:cNvPr id="2" name="Rectangle 1"/>
          <p:cNvSpPr/>
          <p:nvPr/>
        </p:nvSpPr>
        <p:spPr>
          <a:xfrm>
            <a:off x="781050" y="1598613"/>
            <a:ext cx="7797800" cy="2754312"/>
          </a:xfrm>
          <a:prstGeom prst="rect">
            <a:avLst/>
          </a:prstGeom>
        </p:spPr>
        <p:txBody>
          <a:bodyPr>
            <a:spAutoFit/>
          </a:bodyPr>
          <a:lstStyle/>
          <a:p>
            <a:pPr>
              <a:spcAft>
                <a:spcPts val="600"/>
              </a:spcAft>
              <a:defRPr/>
            </a:pPr>
            <a:r>
              <a:rPr lang="en-US" dirty="0">
                <a:solidFill>
                  <a:srgbClr val="660066"/>
                </a:solidFill>
                <a:latin typeface="Arial" pitchFamily="34" charset="0"/>
                <a:cs typeface="Arial" pitchFamily="34" charset="0"/>
              </a:rPr>
              <a:t>History (H)</a:t>
            </a:r>
          </a:p>
          <a:p>
            <a:pPr marL="233363" algn="just">
              <a:defRPr/>
            </a:pPr>
            <a:r>
              <a:rPr lang="en-US" sz="2000" dirty="0">
                <a:solidFill>
                  <a:srgbClr val="000099"/>
                </a:solidFill>
                <a:latin typeface="Arial" pitchFamily="34" charset="0"/>
                <a:cs typeface="Arial" pitchFamily="34" charset="0"/>
              </a:rPr>
              <a:t>A history is a sequence of these operations </a:t>
            </a:r>
            <a:r>
              <a:rPr lang="en-US" sz="2000" i="1" dirty="0">
                <a:solidFill>
                  <a:srgbClr val="000099"/>
                </a:solidFill>
                <a:latin typeface="Arial" pitchFamily="34" charset="0"/>
                <a:cs typeface="Arial" pitchFamily="34" charset="0"/>
              </a:rPr>
              <a:t>(r, w, c, a)</a:t>
            </a:r>
            <a:r>
              <a:rPr lang="en-US" sz="2000" dirty="0">
                <a:solidFill>
                  <a:srgbClr val="000099"/>
                </a:solidFill>
                <a:latin typeface="Arial" pitchFamily="34" charset="0"/>
                <a:cs typeface="Arial" pitchFamily="34" charset="0"/>
              </a:rPr>
              <a:t> of a set of concurrent transactions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the order that the database system processed them. It gives a complete picture of execution of these transactions.</a:t>
            </a:r>
          </a:p>
          <a:p>
            <a:pPr>
              <a:spcBef>
                <a:spcPts val="1200"/>
              </a:spcBef>
              <a:defRPr/>
            </a:pPr>
            <a:r>
              <a:rPr lang="en-US" dirty="0">
                <a:solidFill>
                  <a:srgbClr val="660066"/>
                </a:solidFill>
                <a:latin typeface="Arial" pitchFamily="34" charset="0"/>
                <a:cs typeface="Arial" pitchFamily="34" charset="0"/>
              </a:rPr>
              <a:t>Example of a History</a:t>
            </a:r>
          </a:p>
          <a:p>
            <a:pPr marL="233363">
              <a:spcBef>
                <a:spcPts val="1200"/>
              </a:spcBef>
              <a:defRPr/>
            </a:pPr>
            <a:r>
              <a:rPr lang="en-US" sz="2000" i="1" dirty="0">
                <a:solidFill>
                  <a:srgbClr val="000099"/>
                </a:solidFill>
                <a:latin typeface="Arial" pitchFamily="34" charset="0"/>
                <a:cs typeface="Arial" pitchFamily="34" charset="0"/>
              </a:rPr>
              <a:t>r1[x] r2[x] w1[x] w2[x] r3[y] r4[z] w2[y] w3[y] w4[z] c1 a2 a3 c4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ABC03F9F-1204-4682-B2B0-3A633015786F}" type="slidenum">
              <a:rPr lang="en-US" sz="1400" smtClean="0">
                <a:solidFill>
                  <a:srgbClr val="000099"/>
                </a:solidFill>
                <a:latin typeface="Arial" pitchFamily="34" charset="0"/>
                <a:cs typeface="Arial" pitchFamily="34" charset="0"/>
              </a:rPr>
              <a:pPr/>
              <a:t>23</a:t>
            </a:fld>
            <a:endParaRPr lang="en-US" sz="1400" b="0"/>
          </a:p>
        </p:txBody>
      </p:sp>
      <p:sp>
        <p:nvSpPr>
          <p:cNvPr id="36867"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Schedule </a:t>
            </a:r>
            <a:r>
              <a:rPr lang="en-US"/>
              <a:t>	</a:t>
            </a:r>
          </a:p>
        </p:txBody>
      </p:sp>
      <p:sp>
        <p:nvSpPr>
          <p:cNvPr id="2" name="Rectangle 1"/>
          <p:cNvSpPr/>
          <p:nvPr/>
        </p:nvSpPr>
        <p:spPr>
          <a:xfrm>
            <a:off x="781050" y="1598613"/>
            <a:ext cx="7736874" cy="3908762"/>
          </a:xfrm>
          <a:prstGeom prst="rect">
            <a:avLst/>
          </a:prstGeom>
        </p:spPr>
        <p:txBody>
          <a:bodyPr wrap="square">
            <a:spAutoFit/>
          </a:bodyPr>
          <a:lstStyle/>
          <a:p>
            <a:pPr>
              <a:spcBef>
                <a:spcPts val="1200"/>
              </a:spcBef>
              <a:defRPr/>
            </a:pPr>
            <a:r>
              <a:rPr lang="en-US" dirty="0">
                <a:solidFill>
                  <a:srgbClr val="660066"/>
                </a:solidFill>
                <a:latin typeface="Arial" pitchFamily="34" charset="0"/>
                <a:cs typeface="Arial" pitchFamily="34" charset="0"/>
              </a:rPr>
              <a:t>Schedule (S)</a:t>
            </a:r>
          </a:p>
          <a:p>
            <a:pPr marL="233363" algn="just">
              <a:spcBef>
                <a:spcPts val="1200"/>
              </a:spcBef>
              <a:defRPr/>
            </a:pPr>
            <a:r>
              <a:rPr lang="en-US" sz="2000" dirty="0">
                <a:solidFill>
                  <a:srgbClr val="000099"/>
                </a:solidFill>
                <a:latin typeface="Arial" pitchFamily="34" charset="0"/>
                <a:cs typeface="Arial" pitchFamily="34" charset="0"/>
              </a:rPr>
              <a:t>A schedule is any prefix of H. It may or may not contain a or c. A history can be called a schedule but a schedule may not represent a history.</a:t>
            </a:r>
          </a:p>
          <a:p>
            <a:pPr>
              <a:spcBef>
                <a:spcPts val="1200"/>
              </a:spcBef>
              <a:defRPr/>
            </a:pPr>
            <a:r>
              <a:rPr lang="en-US" dirty="0">
                <a:solidFill>
                  <a:srgbClr val="660066"/>
                </a:solidFill>
                <a:latin typeface="Arial" pitchFamily="34" charset="0"/>
                <a:cs typeface="Arial" pitchFamily="34" charset="0"/>
              </a:rPr>
              <a:t>Examples of a Schedule</a:t>
            </a:r>
            <a:endParaRPr lang="en-US" dirty="0">
              <a:solidFill>
                <a:srgbClr val="000099"/>
              </a:solidFill>
              <a:latin typeface="Arial" pitchFamily="34" charset="0"/>
              <a:cs typeface="Arial" pitchFamily="34" charset="0"/>
            </a:endParaRPr>
          </a:p>
          <a:p>
            <a:pPr marL="233363">
              <a:spcBef>
                <a:spcPts val="1200"/>
              </a:spcBef>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or</a:t>
            </a:r>
          </a:p>
          <a:p>
            <a:pPr marL="233363">
              <a:spcBef>
                <a:spcPts val="1200"/>
              </a:spcBef>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or</a:t>
            </a:r>
          </a:p>
          <a:p>
            <a:pPr marL="233363">
              <a:spcBef>
                <a:spcPts val="1200"/>
              </a:spcBef>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c</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a</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 (a history also)</a:t>
            </a:r>
          </a:p>
          <a:p>
            <a:pPr marL="233363">
              <a:spcBef>
                <a:spcPts val="1200"/>
              </a:spcBef>
              <a:defRPr/>
            </a:pPr>
            <a:r>
              <a:rPr lang="en-US" sz="2000" dirty="0">
                <a:solidFill>
                  <a:srgbClr val="000099"/>
                </a:solidFill>
                <a:latin typeface="Arial" pitchFamily="34" charset="0"/>
                <a:cs typeface="Arial" pitchFamily="34" charset="0"/>
              </a:rPr>
              <a:t>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5AF067D3-5CAA-4D0F-B541-FAD890B99F0C}" type="slidenum">
              <a:rPr lang="en-US" sz="1400" smtClean="0">
                <a:solidFill>
                  <a:srgbClr val="000099"/>
                </a:solidFill>
                <a:latin typeface="Arial" pitchFamily="34" charset="0"/>
                <a:cs typeface="Arial" pitchFamily="34" charset="0"/>
              </a:rPr>
              <a:pPr/>
              <a:t>24</a:t>
            </a:fld>
            <a:endParaRPr lang="en-US" sz="1400" b="0"/>
          </a:p>
        </p:txBody>
      </p:sp>
      <p:sp>
        <p:nvSpPr>
          <p:cNvPr id="37891"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History Vs. Schedule</a:t>
            </a:r>
            <a:r>
              <a:rPr lang="en-US"/>
              <a:t>	</a:t>
            </a:r>
          </a:p>
        </p:txBody>
      </p:sp>
      <p:sp>
        <p:nvSpPr>
          <p:cNvPr id="2" name="Rectangle 1"/>
          <p:cNvSpPr/>
          <p:nvPr/>
        </p:nvSpPr>
        <p:spPr>
          <a:xfrm>
            <a:off x="781050" y="1074738"/>
            <a:ext cx="7797800" cy="3846512"/>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A history (H) is a complete sequence of operations (</a:t>
            </a:r>
            <a:r>
              <a:rPr lang="en-US" i="1" dirty="0">
                <a:solidFill>
                  <a:srgbClr val="660066"/>
                </a:solidFill>
                <a:latin typeface="Arial" pitchFamily="34" charset="0"/>
                <a:cs typeface="Arial" pitchFamily="34" charset="0"/>
              </a:rPr>
              <a:t>r, w, c, a</a:t>
            </a:r>
            <a:r>
              <a:rPr lang="en-US" dirty="0">
                <a:solidFill>
                  <a:srgbClr val="660066"/>
                </a:solidFill>
                <a:latin typeface="Arial" pitchFamily="34" charset="0"/>
                <a:cs typeface="Arial" pitchFamily="34" charset="0"/>
              </a:rPr>
              <a:t>) for concurrent transactions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a:t>
            </a:r>
            <a:r>
              <a:rPr lang="en-US" i="1" dirty="0" err="1">
                <a:solidFill>
                  <a:srgbClr val="660066"/>
                </a:solidFill>
                <a:latin typeface="Arial" pitchFamily="34" charset="0"/>
                <a:cs typeface="Arial" pitchFamily="34" charset="0"/>
              </a:rPr>
              <a:t>T</a:t>
            </a:r>
            <a:r>
              <a:rPr lang="en-US" i="1" baseline="-10000" dirty="0" err="1">
                <a:solidFill>
                  <a:srgbClr val="660066"/>
                </a:solidFill>
                <a:latin typeface="Arial" pitchFamily="34" charset="0"/>
                <a:cs typeface="Arial" pitchFamily="34" charset="0"/>
              </a:rPr>
              <a:t>n</a:t>
            </a:r>
            <a:r>
              <a:rPr lang="en-US" dirty="0">
                <a:solidFill>
                  <a:srgbClr val="660066"/>
                </a:solidFill>
                <a:latin typeface="Arial" pitchFamily="34" charset="0"/>
                <a:cs typeface="Arial" pitchFamily="34" charset="0"/>
              </a:rPr>
              <a:t>) in the order that the database system processed them.</a:t>
            </a:r>
          </a:p>
          <a:p>
            <a:pPr algn="just">
              <a:defRPr/>
            </a:pPr>
            <a:endParaRPr lang="en-US" sz="2000" dirty="0">
              <a:solidFill>
                <a:srgbClr val="000099"/>
              </a:solidFill>
              <a:latin typeface="Arial" pitchFamily="34" charset="0"/>
              <a:cs typeface="Arial" pitchFamily="34" charset="0"/>
            </a:endParaRPr>
          </a:p>
          <a:p>
            <a:pPr algn="just">
              <a:spcBef>
                <a:spcPts val="0"/>
              </a:spcBef>
              <a:defRPr/>
            </a:pPr>
            <a:r>
              <a:rPr lang="en-US" dirty="0">
                <a:solidFill>
                  <a:srgbClr val="660066"/>
                </a:solidFill>
                <a:latin typeface="Arial" pitchFamily="34" charset="0"/>
                <a:cs typeface="Arial" pitchFamily="34" charset="0"/>
              </a:rPr>
              <a:t>A schedule (S) of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a:t>
            </a:r>
            <a:r>
              <a:rPr lang="en-US" i="1" dirty="0" err="1">
                <a:solidFill>
                  <a:srgbClr val="660066"/>
                </a:solidFill>
                <a:latin typeface="Arial" pitchFamily="34" charset="0"/>
                <a:cs typeface="Arial" pitchFamily="34" charset="0"/>
              </a:rPr>
              <a:t>T</a:t>
            </a:r>
            <a:r>
              <a:rPr lang="en-US" i="1" baseline="-10000" dirty="0" err="1">
                <a:solidFill>
                  <a:srgbClr val="660066"/>
                </a:solidFill>
                <a:latin typeface="Arial" pitchFamily="34" charset="0"/>
                <a:cs typeface="Arial" pitchFamily="34" charset="0"/>
              </a:rPr>
              <a:t>n</a:t>
            </a:r>
            <a:r>
              <a:rPr lang="en-US" dirty="0">
                <a:solidFill>
                  <a:srgbClr val="660066"/>
                </a:solidFill>
                <a:latin typeface="Arial" pitchFamily="34" charset="0"/>
                <a:cs typeface="Arial" pitchFamily="34" charset="0"/>
              </a:rPr>
              <a:t>) is any prefix of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The prefix may contain c or a as well.</a:t>
            </a:r>
          </a:p>
          <a:p>
            <a:pPr marL="233363">
              <a:spcBef>
                <a:spcPts val="1200"/>
              </a:spcBef>
              <a:defRPr/>
            </a:pPr>
            <a:r>
              <a:rPr lang="en-US" sz="2000" i="1" dirty="0">
                <a:solidFill>
                  <a:srgbClr val="000099"/>
                </a:solidFill>
                <a:latin typeface="Arial" pitchFamily="34" charset="0"/>
                <a:cs typeface="Arial" pitchFamily="34" charset="0"/>
              </a:rPr>
              <a:t>H =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c</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c</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This can be called a schedule as well.</a:t>
            </a:r>
          </a:p>
          <a:p>
            <a:pPr marL="233363">
              <a:spcBef>
                <a:spcPts val="1200"/>
              </a:spcBef>
              <a:defRPr/>
            </a:pPr>
            <a:r>
              <a:rPr lang="en-US" sz="2000" i="1" dirty="0">
                <a:solidFill>
                  <a:srgbClr val="000099"/>
                </a:solidFill>
                <a:latin typeface="Arial" pitchFamily="34" charset="0"/>
                <a:cs typeface="Arial" pitchFamily="34" charset="0"/>
              </a:rPr>
              <a:t>S =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 </a:t>
            </a:r>
            <a:r>
              <a:rPr lang="en-US" sz="2000" dirty="0">
                <a:solidFill>
                  <a:srgbClr val="000099"/>
                </a:solidFill>
                <a:latin typeface="Arial" pitchFamily="34" charset="0"/>
                <a:cs typeface="Arial" pitchFamily="34" charset="0"/>
              </a:rPr>
              <a:t>This is not a history.</a:t>
            </a:r>
          </a:p>
        </p:txBody>
      </p:sp>
      <p:sp>
        <p:nvSpPr>
          <p:cNvPr id="37893" name="Rectangle 3"/>
          <p:cNvSpPr>
            <a:spLocks noChangeArrowheads="1"/>
          </p:cNvSpPr>
          <p:nvPr/>
        </p:nvSpPr>
        <p:spPr bwMode="auto">
          <a:xfrm>
            <a:off x="781050" y="5024438"/>
            <a:ext cx="7394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solidFill>
                  <a:srgbClr val="660066"/>
                </a:solidFill>
                <a:latin typeface="Arial" pitchFamily="34" charset="0"/>
                <a:cs typeface="Arial" pitchFamily="34" charset="0"/>
              </a:rPr>
              <a:t>A history is a complete event where as a schedule could be an ongoing event.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455E95BD-1CAE-4D93-A4D3-02A0439D42EE}" type="slidenum">
              <a:rPr lang="en-US" sz="1400" smtClean="0">
                <a:solidFill>
                  <a:srgbClr val="000099"/>
                </a:solidFill>
                <a:latin typeface="Arial" pitchFamily="34" charset="0"/>
                <a:cs typeface="Arial" pitchFamily="34" charset="0"/>
              </a:rPr>
              <a:pPr/>
              <a:t>25</a:t>
            </a:fld>
            <a:endParaRPr lang="en-US" sz="1400" b="0"/>
          </a:p>
        </p:txBody>
      </p:sp>
      <p:sp>
        <p:nvSpPr>
          <p:cNvPr id="38915"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History</a:t>
            </a:r>
            <a:r>
              <a:rPr lang="en-US"/>
              <a:t>	</a:t>
            </a:r>
          </a:p>
        </p:txBody>
      </p:sp>
      <p:sp>
        <p:nvSpPr>
          <p:cNvPr id="2" name="Rectangle 1"/>
          <p:cNvSpPr/>
          <p:nvPr/>
        </p:nvSpPr>
        <p:spPr>
          <a:xfrm>
            <a:off x="781050" y="1074738"/>
            <a:ext cx="7797800" cy="4692650"/>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Formalization of a history (H)</a:t>
            </a:r>
          </a:p>
          <a:p>
            <a:pPr algn="just">
              <a:defRPr/>
            </a:pPr>
            <a:endParaRPr lang="en-US" sz="2000" dirty="0">
              <a:solidFill>
                <a:srgbClr val="000099"/>
              </a:solidFill>
              <a:latin typeface="Arial" pitchFamily="34" charset="0"/>
              <a:cs typeface="Arial" pitchFamily="34" charset="0"/>
            </a:endParaRPr>
          </a:p>
          <a:p>
            <a:pPr marL="233363">
              <a:spcBef>
                <a:spcPts val="0"/>
              </a:spcBef>
              <a:spcAft>
                <a:spcPts val="1200"/>
              </a:spcAft>
              <a:defRPr/>
            </a:pPr>
            <a:r>
              <a:rPr lang="en-US" sz="2000" dirty="0">
                <a:solidFill>
                  <a:srgbClr val="000099"/>
                </a:solidFill>
                <a:latin typeface="Arial" pitchFamily="34" charset="0"/>
                <a:cs typeface="Arial" pitchFamily="34" charset="0"/>
              </a:rPr>
              <a:t>Let T =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dirty="0">
                <a:solidFill>
                  <a:srgbClr val="000099"/>
                </a:solidFill>
                <a:latin typeface="Arial" pitchFamily="34" charset="0"/>
                <a:cs typeface="Arial" pitchFamily="34" charset="0"/>
              </a:rPr>
              <a:t>). A complete H over T is a partial order with ordering relation &lt;</a:t>
            </a:r>
            <a:r>
              <a:rPr lang="en-US" sz="2000" baseline="-10000" dirty="0">
                <a:solidFill>
                  <a:srgbClr val="000099"/>
                </a:solidFill>
                <a:latin typeface="Arial" pitchFamily="34" charset="0"/>
                <a:cs typeface="Arial" pitchFamily="34" charset="0"/>
              </a:rPr>
              <a:t>H </a:t>
            </a:r>
            <a:r>
              <a:rPr lang="en-US" sz="2000" dirty="0">
                <a:solidFill>
                  <a:srgbClr val="000099"/>
                </a:solidFill>
                <a:latin typeface="Arial" pitchFamily="34" charset="0"/>
                <a:cs typeface="Arial" pitchFamily="34" charset="0"/>
              </a:rPr>
              <a:t>where:</a:t>
            </a:r>
          </a:p>
          <a:p>
            <a:pPr marL="798513" indent="-341313">
              <a:spcBef>
                <a:spcPts val="0"/>
              </a:spcBef>
              <a:buFont typeface="+mj-lt"/>
              <a:buAutoNum type="arabicPeriod"/>
              <a:defRPr/>
            </a:pPr>
            <a:r>
              <a:rPr lang="en-US" sz="2000" i="1" dirty="0">
                <a:solidFill>
                  <a:srgbClr val="000099"/>
                </a:solidFill>
                <a:latin typeface="Arial" pitchFamily="34" charset="0"/>
                <a:cs typeface="Arial" pitchFamily="34" charset="0"/>
              </a:rPr>
              <a:t>H =  = </a:t>
            </a:r>
          </a:p>
          <a:p>
            <a:pPr marL="798513" indent="-341313">
              <a:spcBef>
                <a:spcPts val="600"/>
              </a:spcBef>
              <a:buFont typeface="+mj-lt"/>
              <a:buAutoNum type="arabicPeriod"/>
              <a:defRPr/>
            </a:pPr>
            <a:r>
              <a:rPr lang="en-US" sz="2000" i="1" dirty="0">
                <a:solidFill>
                  <a:srgbClr val="000099"/>
                </a:solidFill>
                <a:latin typeface="Arial" pitchFamily="34" charset="0"/>
                <a:cs typeface="Arial" pitchFamily="34" charset="0"/>
              </a:rPr>
              <a:t>&lt;</a:t>
            </a:r>
            <a:r>
              <a:rPr lang="en-US" sz="2000" i="1" baseline="-10000" dirty="0">
                <a:solidFill>
                  <a:srgbClr val="000099"/>
                </a:solidFill>
                <a:latin typeface="Arial" pitchFamily="34" charset="0"/>
                <a:cs typeface="Arial" pitchFamily="34" charset="0"/>
              </a:rPr>
              <a:t>H </a:t>
            </a:r>
            <a:r>
              <a:rPr lang="en-US" sz="2000" i="1" dirty="0">
                <a:solidFill>
                  <a:srgbClr val="000099"/>
                </a:solidFill>
                <a:latin typeface="Arial" pitchFamily="34" charset="0"/>
                <a:cs typeface="Arial" pitchFamily="34" charset="0"/>
              </a:rPr>
              <a:t>           &lt;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and</a:t>
            </a:r>
          </a:p>
          <a:p>
            <a:pPr marL="798513" indent="-341313">
              <a:spcBef>
                <a:spcPts val="600"/>
              </a:spcBef>
              <a:buFont typeface="+mj-lt"/>
              <a:buAutoNum type="arabicPeriod"/>
              <a:defRPr/>
            </a:pPr>
            <a:r>
              <a:rPr lang="en-US" sz="2000" i="1" dirty="0">
                <a:solidFill>
                  <a:srgbClr val="000099"/>
                </a:solidFill>
                <a:latin typeface="Arial" pitchFamily="34" charset="0"/>
                <a:cs typeface="Arial" pitchFamily="34" charset="0"/>
              </a:rPr>
              <a:t>For any two conflicting operations p, q either p &lt;</a:t>
            </a:r>
            <a:r>
              <a:rPr lang="en-US" sz="2000" i="1" baseline="-10000" dirty="0">
                <a:solidFill>
                  <a:srgbClr val="000099"/>
                </a:solidFill>
                <a:latin typeface="Arial" pitchFamily="34" charset="0"/>
                <a:cs typeface="Arial" pitchFamily="34" charset="0"/>
              </a:rPr>
              <a:t>H </a:t>
            </a:r>
            <a:r>
              <a:rPr lang="en-US" sz="2000" i="1" dirty="0">
                <a:solidFill>
                  <a:srgbClr val="000099"/>
                </a:solidFill>
                <a:latin typeface="Arial" pitchFamily="34" charset="0"/>
                <a:cs typeface="Arial" pitchFamily="34" charset="0"/>
              </a:rPr>
              <a:t>q or q &lt;</a:t>
            </a:r>
            <a:r>
              <a:rPr lang="en-US" sz="2000" i="1" baseline="-10000" dirty="0">
                <a:solidFill>
                  <a:srgbClr val="000099"/>
                </a:solidFill>
                <a:latin typeface="Arial" pitchFamily="34" charset="0"/>
                <a:cs typeface="Arial" pitchFamily="34" charset="0"/>
              </a:rPr>
              <a:t>H</a:t>
            </a:r>
            <a:r>
              <a:rPr lang="en-US" sz="2000" i="1" dirty="0">
                <a:solidFill>
                  <a:srgbClr val="000099"/>
                </a:solidFill>
                <a:latin typeface="Arial" pitchFamily="34" charset="0"/>
                <a:cs typeface="Arial" pitchFamily="34" charset="0"/>
              </a:rPr>
              <a:t> p</a:t>
            </a:r>
            <a:endParaRPr lang="en-US" sz="2000" dirty="0">
              <a:solidFill>
                <a:srgbClr val="000099"/>
              </a:solidFill>
              <a:latin typeface="Arial" pitchFamily="34" charset="0"/>
              <a:cs typeface="Arial" pitchFamily="34" charset="0"/>
            </a:endParaRPr>
          </a:p>
          <a:p>
            <a:pPr marL="233363" algn="just">
              <a:spcBef>
                <a:spcPts val="600"/>
              </a:spcBef>
              <a:defRPr/>
            </a:pPr>
            <a:r>
              <a:rPr lang="en-US" sz="2000" dirty="0">
                <a:solidFill>
                  <a:srgbClr val="000099"/>
                </a:solidFill>
                <a:latin typeface="Arial" pitchFamily="34" charset="0"/>
                <a:cs typeface="Arial" pitchFamily="34" charset="0"/>
              </a:rPr>
              <a:t>Condition 1: H includes precisely the operations executed by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dirty="0">
                <a:solidFill>
                  <a:srgbClr val="000099"/>
                </a:solidFill>
                <a:latin typeface="Arial" pitchFamily="34" charset="0"/>
                <a:cs typeface="Arial" pitchFamily="34" charset="0"/>
              </a:rPr>
              <a:t>).</a:t>
            </a:r>
          </a:p>
          <a:p>
            <a:pPr marL="233363">
              <a:spcBef>
                <a:spcPts val="600"/>
              </a:spcBef>
              <a:defRPr/>
            </a:pPr>
            <a:r>
              <a:rPr lang="en-US" sz="2000" dirty="0">
                <a:solidFill>
                  <a:srgbClr val="000099"/>
                </a:solidFill>
                <a:latin typeface="Arial" pitchFamily="34" charset="0"/>
                <a:cs typeface="Arial" pitchFamily="34" charset="0"/>
              </a:rPr>
              <a:t>Condition 2: Operations of each Ti are honored precisely.</a:t>
            </a:r>
          </a:p>
          <a:p>
            <a:pPr marL="233363" algn="just">
              <a:spcBef>
                <a:spcPts val="600"/>
              </a:spcBef>
              <a:defRPr/>
            </a:pPr>
            <a:r>
              <a:rPr lang="en-US" sz="2000" dirty="0">
                <a:solidFill>
                  <a:srgbClr val="000099"/>
                </a:solidFill>
                <a:latin typeface="Arial" pitchFamily="34" charset="0"/>
                <a:cs typeface="Arial" pitchFamily="34" charset="0"/>
              </a:rPr>
              <a:t>Condition 3: Order of conflicting operations p and q is determined by </a:t>
            </a:r>
            <a:r>
              <a:rPr lang="en-US" sz="2000" i="1" dirty="0">
                <a:solidFill>
                  <a:srgbClr val="000099"/>
                </a:solidFill>
                <a:latin typeface="Arial" pitchFamily="34" charset="0"/>
                <a:cs typeface="Arial" pitchFamily="34" charset="0"/>
              </a:rPr>
              <a:t>&lt;</a:t>
            </a:r>
            <a:r>
              <a:rPr lang="en-US" sz="2000" i="1" baseline="-10000"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a:t>
            </a:r>
          </a:p>
        </p:txBody>
      </p:sp>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2482850"/>
            <a:ext cx="7635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613" y="2928938"/>
            <a:ext cx="4714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2900363"/>
            <a:ext cx="233362"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26</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Types of History</a:t>
            </a:r>
            <a:r>
              <a:rPr lang="en-US"/>
              <a:t>	</a:t>
            </a:r>
          </a:p>
        </p:txBody>
      </p:sp>
      <p:sp>
        <p:nvSpPr>
          <p:cNvPr id="2" name="Rectangle 1"/>
          <p:cNvSpPr/>
          <p:nvPr/>
        </p:nvSpPr>
        <p:spPr>
          <a:xfrm>
            <a:off x="685800" y="998538"/>
            <a:ext cx="7893050" cy="4985980"/>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The execution of a set of </a:t>
            </a:r>
            <a:r>
              <a:rPr lang="en-US" i="1" dirty="0">
                <a:solidFill>
                  <a:srgbClr val="660066"/>
                </a:solidFill>
                <a:latin typeface="Arial" pitchFamily="34" charset="0"/>
                <a:cs typeface="Arial" pitchFamily="34" charset="0"/>
              </a:rPr>
              <a:t>T =</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a:t>
            </a:r>
            <a:r>
              <a:rPr lang="en-US" i="1" dirty="0" err="1">
                <a:solidFill>
                  <a:srgbClr val="660066"/>
                </a:solidFill>
                <a:latin typeface="Arial" pitchFamily="34" charset="0"/>
                <a:cs typeface="Arial" pitchFamily="34" charset="0"/>
              </a:rPr>
              <a:t>T</a:t>
            </a:r>
            <a:r>
              <a:rPr lang="en-US" i="1" baseline="-10000" dirty="0" err="1">
                <a:solidFill>
                  <a:srgbClr val="660066"/>
                </a:solidFill>
                <a:latin typeface="Arial" pitchFamily="34" charset="0"/>
                <a:cs typeface="Arial" pitchFamily="34" charset="0"/>
              </a:rPr>
              <a:t>n</a:t>
            </a:r>
            <a:r>
              <a:rPr lang="en-US" dirty="0">
                <a:solidFill>
                  <a:srgbClr val="660066"/>
                </a:solidFill>
                <a:latin typeface="Arial" pitchFamily="34" charset="0"/>
                <a:cs typeface="Arial" pitchFamily="34" charset="0"/>
              </a:rPr>
              <a:t>) generate the following types of histories</a:t>
            </a:r>
          </a:p>
          <a:p>
            <a:pPr marL="630238" indent="-342900" algn="just">
              <a:spcBef>
                <a:spcPts val="1200"/>
              </a:spcBef>
              <a:buBlip>
                <a:blip r:embed="rId3"/>
              </a:buBlip>
              <a:defRPr/>
            </a:pPr>
            <a:r>
              <a:rPr lang="en-US" dirty="0">
                <a:solidFill>
                  <a:srgbClr val="660066"/>
                </a:solidFill>
                <a:latin typeface="Arial" pitchFamily="34" charset="0"/>
                <a:cs typeface="Arial" pitchFamily="34" charset="0"/>
              </a:rPr>
              <a:t>Complete history</a:t>
            </a:r>
          </a:p>
          <a:p>
            <a:pPr marL="630238" indent="-342900" algn="just">
              <a:buBlip>
                <a:blip r:embed="rId3"/>
              </a:buBlip>
              <a:defRPr/>
            </a:pPr>
            <a:r>
              <a:rPr lang="en-US" dirty="0">
                <a:solidFill>
                  <a:srgbClr val="660066"/>
                </a:solidFill>
                <a:latin typeface="Arial" pitchFamily="34" charset="0"/>
                <a:cs typeface="Arial" pitchFamily="34" charset="0"/>
              </a:rPr>
              <a:t>Partial history (a prefix of a complete history)</a:t>
            </a:r>
          </a:p>
          <a:p>
            <a:pPr marL="630238" indent="-342900" algn="just">
              <a:buBlip>
                <a:blip r:embed="rId3"/>
              </a:buBlip>
              <a:defRPr/>
            </a:pPr>
            <a:r>
              <a:rPr lang="en-US" dirty="0">
                <a:solidFill>
                  <a:srgbClr val="660066"/>
                </a:solidFill>
                <a:latin typeface="Arial" pitchFamily="34" charset="0"/>
                <a:cs typeface="Arial" pitchFamily="34" charset="0"/>
              </a:rPr>
              <a:t>Committed history</a:t>
            </a:r>
          </a:p>
          <a:p>
            <a:pPr algn="just">
              <a:defRPr/>
            </a:pPr>
            <a:endParaRPr lang="en-US" sz="2000" dirty="0">
              <a:solidFill>
                <a:srgbClr val="660066"/>
              </a:solidFill>
              <a:latin typeface="Arial" pitchFamily="34" charset="0"/>
              <a:cs typeface="Arial" pitchFamily="34" charset="0"/>
            </a:endParaRPr>
          </a:p>
          <a:p>
            <a:pPr algn="just">
              <a:defRPr/>
            </a:pPr>
            <a:r>
              <a:rPr lang="en-US" dirty="0">
                <a:solidFill>
                  <a:srgbClr val="660066"/>
                </a:solidFill>
                <a:latin typeface="Arial" pitchFamily="34" charset="0"/>
                <a:cs typeface="Arial" pitchFamily="34" charset="0"/>
              </a:rPr>
              <a:t>We will use the following transaction to formalize types of histories</a:t>
            </a:r>
          </a:p>
          <a:p>
            <a:pPr marL="228600" algn="just">
              <a:spcBef>
                <a:spcPts val="1200"/>
              </a:spcBef>
              <a:defRPr/>
            </a:pPr>
            <a:r>
              <a:rPr lang="en-US" sz="2000" dirty="0">
                <a:solidFill>
                  <a:srgbClr val="000099"/>
                </a:solidFill>
                <a:latin typeface="Arial" pitchFamily="34" charset="0"/>
                <a:cs typeface="Arial" pitchFamily="34" charset="0"/>
              </a:rPr>
              <a:t>T1 =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endParaRPr lang="en-US" sz="2000" dirty="0">
              <a:solidFill>
                <a:srgbClr val="000099"/>
              </a:solidFill>
              <a:latin typeface="Arial" pitchFamily="34" charset="0"/>
              <a:cs typeface="Arial" pitchFamily="34" charset="0"/>
            </a:endParaRPr>
          </a:p>
          <a:p>
            <a:pPr marL="228600">
              <a:spcBef>
                <a:spcPts val="0"/>
              </a:spcBef>
              <a:spcAft>
                <a:spcPts val="600"/>
              </a:spcAft>
              <a:defRPr/>
            </a:pPr>
            <a:r>
              <a:rPr lang="en-US" sz="2000" dirty="0">
                <a:solidFill>
                  <a:srgbClr val="000099"/>
                </a:solidFill>
                <a:latin typeface="Arial" pitchFamily="34" charset="0"/>
                <a:cs typeface="Arial" pitchFamily="34" charset="0"/>
              </a:rPr>
              <a:t>T3 =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3</a:t>
            </a:r>
            <a:endParaRPr lang="en-US" sz="2000" i="1" dirty="0">
              <a:solidFill>
                <a:srgbClr val="000099"/>
              </a:solidFill>
              <a:latin typeface="Arial" pitchFamily="34" charset="0"/>
              <a:cs typeface="Arial" pitchFamily="34" charset="0"/>
            </a:endParaRPr>
          </a:p>
          <a:p>
            <a:pPr marL="228600">
              <a:spcBef>
                <a:spcPts val="0"/>
              </a:spcBef>
              <a:spcAft>
                <a:spcPts val="600"/>
              </a:spcAft>
              <a:defRPr/>
            </a:pPr>
            <a:r>
              <a:rPr lang="en-US" sz="2000" dirty="0">
                <a:solidFill>
                  <a:srgbClr val="000099"/>
                </a:solidFill>
                <a:latin typeface="Arial" pitchFamily="34" charset="0"/>
                <a:cs typeface="Arial" pitchFamily="34" charset="0"/>
              </a:rPr>
              <a:t>T4 =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[y]</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4</a:t>
            </a:r>
          </a:p>
          <a:p>
            <a:pPr marL="228600">
              <a:spcBef>
                <a:spcPts val="0"/>
              </a:spcBef>
              <a:spcAft>
                <a:spcPts val="600"/>
              </a:spcAft>
              <a:defRPr/>
            </a:pPr>
            <a:r>
              <a:rPr lang="en-US" sz="2000" i="1" dirty="0">
                <a:solidFill>
                  <a:srgbClr val="000099"/>
                </a:solidFill>
                <a:latin typeface="Arial" pitchFamily="34" charset="0"/>
                <a:cs typeface="Arial" pitchFamily="34" charset="0"/>
                <a:sym typeface="Symbol"/>
              </a:rPr>
              <a:t>(An  defines the order (precedence) of r, w, c, and a operation. We will remove them when there is no ambiguity.)</a:t>
            </a:r>
            <a:endParaRPr lang="en-US" sz="2000" dirty="0">
              <a:solidFill>
                <a:srgbClr val="000099"/>
              </a:solidFill>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27</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Types of History</a:t>
            </a:r>
            <a:r>
              <a:rPr lang="en-US"/>
              <a:t>	</a:t>
            </a:r>
          </a:p>
        </p:txBody>
      </p:sp>
      <p:sp>
        <p:nvSpPr>
          <p:cNvPr id="2" name="Rectangle 1"/>
          <p:cNvSpPr/>
          <p:nvPr/>
        </p:nvSpPr>
        <p:spPr>
          <a:xfrm>
            <a:off x="685800" y="1218672"/>
            <a:ext cx="7893050" cy="3924151"/>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Complete history</a:t>
            </a:r>
            <a:endParaRPr lang="en-US" sz="2000" dirty="0">
              <a:solidFill>
                <a:srgbClr val="000099"/>
              </a:solidFill>
              <a:latin typeface="Arial" pitchFamily="34" charset="0"/>
              <a:cs typeface="Arial" pitchFamily="34" charset="0"/>
            </a:endParaRPr>
          </a:p>
          <a:p>
            <a:pPr marL="228600" algn="just">
              <a:spcBef>
                <a:spcPts val="1200"/>
              </a:spcBef>
              <a:spcAft>
                <a:spcPts val="600"/>
              </a:spcAft>
              <a:defRPr/>
            </a:pPr>
            <a:r>
              <a:rPr lang="en-US" sz="2000" dirty="0">
                <a:solidFill>
                  <a:srgbClr val="000099"/>
                </a:solidFill>
                <a:latin typeface="Arial" pitchFamily="34" charset="0"/>
                <a:cs typeface="Arial" pitchFamily="34" charset="0"/>
              </a:rPr>
              <a:t>A complete (includes complete execution of all committed transaction. It may include operations c or a or both) history over </a:t>
            </a:r>
            <a:r>
              <a:rPr lang="en-US" sz="2000" i="1" dirty="0">
                <a:solidFill>
                  <a:srgbClr val="000099"/>
                </a:solidFill>
                <a:latin typeface="Arial" pitchFamily="34" charset="0"/>
                <a:cs typeface="Arial" pitchFamily="34" charset="0"/>
              </a:rPr>
              <a:t>T (T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is</a:t>
            </a:r>
          </a:p>
          <a:p>
            <a:pPr marL="914400">
              <a:spcBef>
                <a:spcPts val="0"/>
              </a:spcBef>
              <a:spcAft>
                <a:spcPts val="0"/>
              </a:spcAft>
              <a:defRPr/>
            </a:pPr>
            <a:r>
              <a:rPr lang="en-US" sz="2000" i="1" dirty="0">
                <a:solidFill>
                  <a:srgbClr val="000099"/>
                </a:solidFill>
                <a:latin typeface="Arial" pitchFamily="34" charset="0"/>
                <a:cs typeface="Arial" pitchFamily="34" charset="0"/>
              </a:rPr>
              <a:t>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3</a:t>
            </a:r>
          </a:p>
          <a:p>
            <a:pPr marL="914400">
              <a:spcBef>
                <a:spcPts val="0"/>
              </a:spcBef>
              <a:spcAft>
                <a:spcPts val="0"/>
              </a:spcAft>
              <a:defRPr/>
            </a:pPr>
            <a:r>
              <a:rPr lang="en-US" sz="2000" i="1" baseline="-10000">
                <a:solidFill>
                  <a:srgbClr val="FF0000"/>
                </a:solidFill>
                <a:latin typeface="Arial" pitchFamily="34" charset="0"/>
                <a:cs typeface="Arial" pitchFamily="34" charset="0"/>
                <a:sym typeface="Symbol"/>
              </a:rPr>
              <a:t>	</a:t>
            </a:r>
            <a:r>
              <a:rPr lang="en-US" sz="2000" i="1" baseline="-10000" dirty="0">
                <a:solidFill>
                  <a:srgbClr val="FF0000"/>
                </a:solidFill>
                <a:latin typeface="Arial" pitchFamily="34" charset="0"/>
                <a:cs typeface="Arial" pitchFamily="34" charset="0"/>
                <a:sym typeface="Symbol"/>
              </a:rPr>
              <a:t>	 </a:t>
            </a:r>
            <a:r>
              <a:rPr lang="en-US" sz="2000" i="1" dirty="0">
                <a:solidFill>
                  <a:srgbClr val="FF0000"/>
                </a:solidFill>
                <a:latin typeface="Arial" pitchFamily="34" charset="0"/>
                <a:cs typeface="Arial" pitchFamily="34" charset="0"/>
                <a:sym typeface="Symbol"/>
              </a:rPr>
              <a:t>     </a:t>
            </a:r>
            <a:r>
              <a:rPr lang="en-US" sz="2000" i="1" baseline="-10000" dirty="0">
                <a:solidFill>
                  <a:srgbClr val="FF0000"/>
                </a:solidFill>
                <a:latin typeface="Arial" pitchFamily="34" charset="0"/>
                <a:cs typeface="Arial" pitchFamily="34" charset="0"/>
                <a:sym typeface="Symbol"/>
              </a:rPr>
              <a:t></a:t>
            </a:r>
            <a:endParaRPr lang="en-US" sz="2000" i="1" baseline="-10000" dirty="0">
              <a:solidFill>
                <a:srgbClr val="FF0000"/>
              </a:solidFill>
              <a:latin typeface="Arial" pitchFamily="34" charset="0"/>
              <a:cs typeface="Arial" pitchFamily="34" charset="0"/>
            </a:endParaRPr>
          </a:p>
          <a:p>
            <a:pPr marL="228600">
              <a:spcBef>
                <a:spcPts val="0"/>
              </a:spcBef>
              <a:spcAft>
                <a:spcPts val="0"/>
              </a:spcAft>
              <a:tabLst>
                <a:tab pos="914400" algn="l"/>
              </a:tabLst>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[y]</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4</a:t>
            </a:r>
          </a:p>
          <a:p>
            <a:pPr marL="914400">
              <a:spcBef>
                <a:spcPts val="0"/>
              </a:spcBef>
              <a:spcAft>
                <a:spcPts val="0"/>
              </a:spcAft>
              <a:defRPr/>
            </a:pPr>
            <a:r>
              <a:rPr lang="en-US" sz="2000" dirty="0">
                <a:solidFill>
                  <a:srgbClr val="000099"/>
                </a:solidFill>
                <a:latin typeface="Arial" pitchFamily="34" charset="0"/>
                <a:cs typeface="Arial" pitchFamily="34" charset="0"/>
                <a:sym typeface="Symbol"/>
              </a:rPr>
              <a:t>            </a:t>
            </a:r>
            <a:r>
              <a:rPr lang="en-US" sz="2000" i="1" baseline="-10000" dirty="0">
                <a:solidFill>
                  <a:srgbClr val="FF0000"/>
                </a:solidFill>
                <a:latin typeface="Arial" pitchFamily="34" charset="0"/>
                <a:cs typeface="Arial" pitchFamily="34" charset="0"/>
                <a:sym typeface="Symbol"/>
              </a:rPr>
              <a:t></a:t>
            </a:r>
            <a:endParaRPr lang="en-US" sz="2000" dirty="0">
              <a:solidFill>
                <a:srgbClr val="FF0000"/>
              </a:solidFill>
              <a:latin typeface="Arial" pitchFamily="34" charset="0"/>
              <a:cs typeface="Arial" pitchFamily="34" charset="0"/>
            </a:endParaRPr>
          </a:p>
          <a:p>
            <a:pPr marL="914400">
              <a:spcBef>
                <a:spcPts val="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a:t>
            </a:r>
          </a:p>
          <a:p>
            <a:pPr marL="228600">
              <a:spcBef>
                <a:spcPts val="1200"/>
              </a:spcBef>
              <a:spcAft>
                <a:spcPts val="0"/>
              </a:spcAft>
              <a:defRPr/>
            </a:pPr>
            <a:r>
              <a:rPr lang="en-US" sz="2000" dirty="0">
                <a:solidFill>
                  <a:srgbClr val="000099"/>
                </a:solidFill>
                <a:latin typeface="Arial" pitchFamily="34" charset="0"/>
                <a:cs typeface="Arial" pitchFamily="34" charset="0"/>
              </a:rPr>
              <a:t>Since all transactions are committed, this is a committed history also.</a:t>
            </a:r>
            <a:endParaRPr lang="en-US" sz="2000" baseline="-10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632067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28</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Types of History</a:t>
            </a:r>
            <a:r>
              <a:rPr lang="en-US"/>
              <a:t>	</a:t>
            </a:r>
          </a:p>
        </p:txBody>
      </p:sp>
      <p:sp>
        <p:nvSpPr>
          <p:cNvPr id="2" name="Rectangle 1"/>
          <p:cNvSpPr/>
          <p:nvPr/>
        </p:nvSpPr>
        <p:spPr>
          <a:xfrm>
            <a:off x="685800" y="1218672"/>
            <a:ext cx="7893050" cy="3154710"/>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Partial history (a prefix of a history)</a:t>
            </a:r>
            <a:endParaRPr lang="en-US" sz="2000" dirty="0">
              <a:solidFill>
                <a:srgbClr val="000099"/>
              </a:solidFill>
              <a:latin typeface="Arial" pitchFamily="34" charset="0"/>
              <a:cs typeface="Arial" pitchFamily="34" charset="0"/>
            </a:endParaRPr>
          </a:p>
          <a:p>
            <a:pPr marL="228600" algn="just">
              <a:spcBef>
                <a:spcPts val="1200"/>
              </a:spcBef>
              <a:spcAft>
                <a:spcPts val="600"/>
              </a:spcAft>
              <a:defRPr/>
            </a:pPr>
            <a:r>
              <a:rPr lang="en-US" sz="2000" dirty="0">
                <a:solidFill>
                  <a:srgbClr val="000099"/>
                </a:solidFill>
                <a:latin typeface="Arial" pitchFamily="34" charset="0"/>
                <a:cs typeface="Arial" pitchFamily="34" charset="0"/>
              </a:rPr>
              <a:t>A prefix of a history is a partial history where some transactions may be active (not committed or aborted). A prefix of history (</a:t>
            </a: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 over </a:t>
            </a:r>
            <a:r>
              <a:rPr lang="en-US" sz="2000" i="1" dirty="0">
                <a:solidFill>
                  <a:srgbClr val="000099"/>
                </a:solidFill>
                <a:latin typeface="Arial" pitchFamily="34" charset="0"/>
                <a:cs typeface="Arial" pitchFamily="34" charset="0"/>
              </a:rPr>
              <a:t>T (T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is</a:t>
            </a:r>
          </a:p>
          <a:p>
            <a:pPr marL="914400">
              <a:spcBef>
                <a:spcPts val="0"/>
              </a:spcBef>
              <a:spcAft>
                <a:spcPts val="0"/>
              </a:spcAft>
              <a:defRPr/>
            </a:pPr>
            <a:r>
              <a:rPr lang="en-US" sz="2000" i="1" dirty="0">
                <a:solidFill>
                  <a:srgbClr val="000099"/>
                </a:solidFill>
                <a:latin typeface="Arial" pitchFamily="34" charset="0"/>
                <a:cs typeface="Arial" pitchFamily="34" charset="0"/>
              </a:rPr>
              <a:t>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endParaRPr lang="en-US" sz="2000" i="1" baseline="-10000" dirty="0">
              <a:solidFill>
                <a:srgbClr val="000099"/>
              </a:solidFill>
              <a:latin typeface="Arial" pitchFamily="34" charset="0"/>
              <a:cs typeface="Arial" pitchFamily="34" charset="0"/>
            </a:endParaRPr>
          </a:p>
          <a:p>
            <a:pPr marL="914400">
              <a:spcBef>
                <a:spcPts val="0"/>
              </a:spcBef>
              <a:spcAft>
                <a:spcPts val="0"/>
              </a:spcAft>
              <a:defRPr/>
            </a:pPr>
            <a:r>
              <a:rPr lang="en-US" sz="2000" i="1" baseline="-10000" dirty="0">
                <a:solidFill>
                  <a:srgbClr val="FF0000"/>
                </a:solidFill>
                <a:latin typeface="Arial" pitchFamily="34" charset="0"/>
                <a:cs typeface="Arial" pitchFamily="34" charset="0"/>
                <a:sym typeface="Symbol"/>
              </a:rPr>
              <a:t>		 </a:t>
            </a:r>
            <a:r>
              <a:rPr lang="en-US" sz="2000" i="1" dirty="0">
                <a:solidFill>
                  <a:srgbClr val="FF0000"/>
                </a:solidFill>
                <a:latin typeface="Arial" pitchFamily="34" charset="0"/>
                <a:cs typeface="Arial" pitchFamily="34" charset="0"/>
                <a:sym typeface="Symbol"/>
              </a:rPr>
              <a:t>     </a:t>
            </a:r>
            <a:r>
              <a:rPr lang="en-US" sz="2000" i="1" baseline="-10000" dirty="0">
                <a:solidFill>
                  <a:srgbClr val="FF0000"/>
                </a:solidFill>
                <a:latin typeface="Arial" pitchFamily="34" charset="0"/>
                <a:cs typeface="Arial" pitchFamily="34" charset="0"/>
                <a:sym typeface="Symbol"/>
              </a:rPr>
              <a:t></a:t>
            </a:r>
            <a:endParaRPr lang="en-US" sz="2000" i="1" baseline="-10000" dirty="0">
              <a:solidFill>
                <a:srgbClr val="FF0000"/>
              </a:solidFill>
              <a:latin typeface="Arial" pitchFamily="34" charset="0"/>
              <a:cs typeface="Arial" pitchFamily="34" charset="0"/>
            </a:endParaRPr>
          </a:p>
          <a:p>
            <a:pPr marL="228600">
              <a:spcBef>
                <a:spcPts val="0"/>
              </a:spcBef>
              <a:spcAft>
                <a:spcPts val="0"/>
              </a:spcAft>
              <a:tabLst>
                <a:tab pos="914400" algn="l"/>
              </a:tabLst>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[y]</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a:t>
            </a:r>
            <a:endParaRPr lang="en-US" sz="2000" i="1" baseline="-10000" dirty="0">
              <a:solidFill>
                <a:srgbClr val="000099"/>
              </a:solidFill>
              <a:latin typeface="Arial" pitchFamily="34" charset="0"/>
              <a:cs typeface="Arial" pitchFamily="34" charset="0"/>
            </a:endParaRPr>
          </a:p>
          <a:p>
            <a:pPr marL="914400">
              <a:spcBef>
                <a:spcPts val="0"/>
              </a:spcBef>
              <a:spcAft>
                <a:spcPts val="0"/>
              </a:spcAft>
              <a:defRPr/>
            </a:pPr>
            <a:r>
              <a:rPr lang="en-US" sz="2000" dirty="0">
                <a:solidFill>
                  <a:srgbClr val="000099"/>
                </a:solidFill>
                <a:latin typeface="Arial" pitchFamily="34" charset="0"/>
                <a:cs typeface="Arial" pitchFamily="34" charset="0"/>
                <a:sym typeface="Symbol"/>
              </a:rPr>
              <a:t>            </a:t>
            </a:r>
            <a:r>
              <a:rPr lang="en-US" sz="2000" i="1" baseline="-10000" dirty="0">
                <a:solidFill>
                  <a:srgbClr val="FF0000"/>
                </a:solidFill>
                <a:latin typeface="Arial" pitchFamily="34" charset="0"/>
                <a:cs typeface="Arial" pitchFamily="34" charset="0"/>
                <a:sym typeface="Symbol"/>
              </a:rPr>
              <a:t></a:t>
            </a:r>
            <a:endParaRPr lang="en-US" sz="2000" dirty="0">
              <a:solidFill>
                <a:srgbClr val="FF0000"/>
              </a:solidFill>
              <a:latin typeface="Arial" pitchFamily="34" charset="0"/>
              <a:cs typeface="Arial" pitchFamily="34" charset="0"/>
            </a:endParaRPr>
          </a:p>
          <a:p>
            <a:pPr marL="914400">
              <a:spcBef>
                <a:spcPts val="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a:t>
            </a:r>
          </a:p>
        </p:txBody>
      </p:sp>
    </p:spTree>
    <p:extLst>
      <p:ext uri="{BB962C8B-B14F-4D97-AF65-F5344CB8AC3E}">
        <p14:creationId xmlns:p14="http://schemas.microsoft.com/office/powerpoint/2010/main" val="18788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29</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Types of History</a:t>
            </a:r>
            <a:r>
              <a:rPr lang="en-US"/>
              <a:t>	</a:t>
            </a:r>
          </a:p>
        </p:txBody>
      </p:sp>
      <p:sp>
        <p:nvSpPr>
          <p:cNvPr id="2" name="Rectangle 1"/>
          <p:cNvSpPr/>
          <p:nvPr/>
        </p:nvSpPr>
        <p:spPr>
          <a:xfrm>
            <a:off x="685800" y="1455738"/>
            <a:ext cx="7893050" cy="2975173"/>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Committed history</a:t>
            </a:r>
          </a:p>
          <a:p>
            <a:pPr marL="228600" algn="just">
              <a:spcBef>
                <a:spcPts val="1200"/>
              </a:spcBef>
              <a:defRPr/>
            </a:pPr>
            <a:r>
              <a:rPr lang="en-US" sz="2000" dirty="0">
                <a:solidFill>
                  <a:srgbClr val="000099"/>
                </a:solidFill>
                <a:latin typeface="Arial" pitchFamily="34" charset="0"/>
                <a:cs typeface="Arial" pitchFamily="34" charset="0"/>
              </a:rPr>
              <a:t>A committed history includes only committed transaction (no aborted transaction) </a:t>
            </a:r>
          </a:p>
          <a:p>
            <a:pPr marL="228600" algn="just">
              <a:spcBef>
                <a:spcPts val="1200"/>
              </a:spcBef>
              <a:defRPr/>
            </a:pPr>
            <a:r>
              <a:rPr lang="en-US" sz="2000" dirty="0">
                <a:solidFill>
                  <a:srgbClr val="000099"/>
                </a:solidFill>
                <a:latin typeface="Arial" pitchFamily="34" charset="0"/>
                <a:cs typeface="Arial" pitchFamily="34" charset="0"/>
              </a:rPr>
              <a:t>A committed history over </a:t>
            </a:r>
            <a:r>
              <a:rPr lang="en-US" sz="2000" i="1" dirty="0">
                <a:solidFill>
                  <a:srgbClr val="000099"/>
                </a:solidFill>
                <a:latin typeface="Arial" pitchFamily="34" charset="0"/>
                <a:cs typeface="Arial" pitchFamily="34" charset="0"/>
              </a:rPr>
              <a:t>T = (T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is</a:t>
            </a:r>
          </a:p>
          <a:p>
            <a:pPr marL="457200">
              <a:spcBef>
                <a:spcPts val="1200"/>
              </a:spcBef>
              <a:spcAft>
                <a:spcPts val="0"/>
              </a:spcAft>
              <a:tabLst>
                <a:tab pos="1143000" algn="l"/>
              </a:tabLst>
              <a:defRPr/>
            </a:pPr>
            <a:r>
              <a:rPr lang="en-US" sz="2000" i="1" dirty="0">
                <a:solidFill>
                  <a:srgbClr val="000099"/>
                </a:solidFill>
                <a:latin typeface="Arial" pitchFamily="34" charset="0"/>
                <a:cs typeface="Arial" pitchFamily="34" charset="0"/>
              </a:rPr>
              <a:t>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3</a:t>
            </a:r>
          </a:p>
          <a:p>
            <a:pPr marL="457200">
              <a:spcBef>
                <a:spcPts val="0"/>
              </a:spcBef>
              <a:spcAft>
                <a:spcPts val="0"/>
              </a:spcAft>
              <a:tabLst>
                <a:tab pos="1143000" algn="l"/>
              </a:tabLst>
              <a:defRPr/>
            </a:pP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c</a:t>
            </a:r>
            <a:r>
              <a:rPr lang="en-US" sz="2000" i="1" dirty="0">
                <a:solidFill>
                  <a:srgbClr val="000099"/>
                </a:solidFill>
                <a:latin typeface="Arial" pitchFamily="34" charset="0"/>
                <a:cs typeface="Arial" pitchFamily="34" charset="0"/>
              </a:rPr>
              <a:t> =   </a:t>
            </a:r>
            <a:r>
              <a:rPr lang="en-US" sz="2000" i="1" baseline="-10000" dirty="0">
                <a:solidFill>
                  <a:srgbClr val="FF0000"/>
                </a:solidFill>
                <a:latin typeface="Arial" pitchFamily="34" charset="0"/>
                <a:cs typeface="Arial" pitchFamily="34" charset="0"/>
                <a:sym typeface="Symbol"/>
              </a:rPr>
              <a:t>	 </a:t>
            </a:r>
            <a:r>
              <a:rPr lang="en-US" sz="2000" i="1" dirty="0">
                <a:solidFill>
                  <a:srgbClr val="FF0000"/>
                </a:solidFill>
                <a:latin typeface="Arial" pitchFamily="34" charset="0"/>
                <a:cs typeface="Arial" pitchFamily="34" charset="0"/>
                <a:sym typeface="Symbol"/>
              </a:rPr>
              <a:t>  </a:t>
            </a:r>
            <a:r>
              <a:rPr lang="en-US" sz="2000" i="1" baseline="-10000" dirty="0">
                <a:solidFill>
                  <a:srgbClr val="FF0000"/>
                </a:solidFill>
                <a:latin typeface="Arial" pitchFamily="34" charset="0"/>
                <a:cs typeface="Arial" pitchFamily="34" charset="0"/>
                <a:sym typeface="Symbol"/>
              </a:rPr>
              <a:t></a:t>
            </a:r>
            <a:endParaRPr lang="en-US" sz="2000" i="1" baseline="-10000" dirty="0">
              <a:solidFill>
                <a:srgbClr val="FF0000"/>
              </a:solidFill>
              <a:latin typeface="Arial" pitchFamily="34" charset="0"/>
              <a:cs typeface="Arial" pitchFamily="34" charset="0"/>
            </a:endParaRPr>
          </a:p>
          <a:p>
            <a:pPr marL="457200">
              <a:spcBef>
                <a:spcPts val="0"/>
              </a:spcBef>
              <a:spcAft>
                <a:spcPts val="0"/>
              </a:spcAft>
              <a:tabLst>
                <a:tab pos="1143000" algn="l"/>
              </a:tabLst>
              <a:defRPr/>
            </a:pPr>
            <a:r>
              <a:rPr lang="en-US" sz="2000" i="1" dirty="0">
                <a:solidFill>
                  <a:srgbClr val="000099"/>
                </a:solidFill>
                <a:latin typeface="Arial" pitchFamily="34" charset="0"/>
                <a:cs typeface="Arial" pitchFamily="34" charset="0"/>
              </a:rPr>
              <a:t>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a:t>
            </a:r>
          </a:p>
          <a:p>
            <a:pPr>
              <a:spcBef>
                <a:spcPts val="0"/>
              </a:spcBef>
              <a:spcAft>
                <a:spcPts val="0"/>
              </a:spcAft>
              <a:defRPr/>
            </a:pPr>
            <a:endParaRPr lang="en-US" sz="2000" i="1" baseline="-10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89136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xfrm>
            <a:off x="8378825" y="6319838"/>
            <a:ext cx="438150"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2FB60A1-94F7-43DE-A558-1C332EBA69FB}" type="slidenum">
              <a:rPr lang="en-US" sz="1400" smtClean="0">
                <a:solidFill>
                  <a:srgbClr val="000099"/>
                </a:solidFill>
                <a:latin typeface="Arial" pitchFamily="34" charset="0"/>
                <a:cs typeface="Arial" pitchFamily="34" charset="0"/>
              </a:rPr>
              <a:pPr/>
              <a:t>3</a:t>
            </a:fld>
            <a:endParaRPr lang="en-US" sz="1400" b="0"/>
          </a:p>
        </p:txBody>
      </p:sp>
      <p:sp>
        <p:nvSpPr>
          <p:cNvPr id="21507" name="Rectangle 2"/>
          <p:cNvSpPr>
            <a:spLocks noGrp="1" noChangeArrowheads="1"/>
          </p:cNvSpPr>
          <p:nvPr>
            <p:ph type="title" idx="4294967295"/>
          </p:nvPr>
        </p:nvSpPr>
        <p:spPr>
          <a:xfrm>
            <a:off x="660400" y="584200"/>
            <a:ext cx="7772400" cy="388938"/>
          </a:xfrm>
        </p:spPr>
        <p:txBody>
          <a:bodyPr/>
          <a:lstStyle/>
          <a:p>
            <a:pPr marL="457200" indent="-457200"/>
            <a:r>
              <a:rPr lang="en-US" sz="2800" b="1" dirty="0">
                <a:solidFill>
                  <a:srgbClr val="C00000"/>
                </a:solidFill>
                <a:latin typeface="Arial" pitchFamily="34" charset="0"/>
                <a:cs typeface="Arial" pitchFamily="34" charset="0"/>
              </a:rPr>
              <a:t>Introduction to Transaction</a:t>
            </a:r>
          </a:p>
        </p:txBody>
      </p:sp>
      <p:sp>
        <p:nvSpPr>
          <p:cNvPr id="5" name="Text Box 3"/>
          <p:cNvSpPr txBox="1">
            <a:spLocks noChangeArrowheads="1"/>
          </p:cNvSpPr>
          <p:nvPr/>
        </p:nvSpPr>
        <p:spPr bwMode="auto">
          <a:xfrm>
            <a:off x="854075" y="1611313"/>
            <a:ext cx="7743825" cy="363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342900" indent="-342900" algn="just">
              <a:spcBef>
                <a:spcPts val="1200"/>
              </a:spcBef>
              <a:buFontTx/>
              <a:buBlip>
                <a:blip r:embed="rId2"/>
              </a:buBlip>
              <a:defRPr/>
            </a:pPr>
            <a:r>
              <a:rPr lang="en-US" sz="2000" dirty="0">
                <a:solidFill>
                  <a:srgbClr val="660066"/>
                </a:solidFill>
                <a:latin typeface="Arial" pitchFamily="34" charset="0"/>
                <a:cs typeface="Arial" pitchFamily="34" charset="0"/>
              </a:rPr>
              <a:t>The successful state transfer </a:t>
            </a:r>
            <a:r>
              <a:rPr lang="en-US" sz="2000" i="1" dirty="0">
                <a:solidFill>
                  <a:srgbClr val="660066"/>
                </a:solidFill>
                <a:latin typeface="Arial" pitchFamily="34" charset="0"/>
                <a:cs typeface="Arial" pitchFamily="34" charset="0"/>
              </a:rPr>
              <a:t>S</a:t>
            </a:r>
            <a:r>
              <a:rPr lang="en-US" sz="2000" i="1" baseline="-10000" dirty="0">
                <a:solidFill>
                  <a:srgbClr val="660066"/>
                </a:solidFill>
                <a:latin typeface="Arial" pitchFamily="34" charset="0"/>
                <a:cs typeface="Arial" pitchFamily="34" charset="0"/>
              </a:rPr>
              <a:t>i</a:t>
            </a:r>
            <a:r>
              <a:rPr lang="en-US" sz="2000" i="1" dirty="0">
                <a:solidFill>
                  <a:srgbClr val="660066"/>
                </a:solidFill>
                <a:latin typeface="Arial" pitchFamily="34" charset="0"/>
                <a:cs typeface="Arial" pitchFamily="34" charset="0"/>
              </a:rPr>
              <a:t> </a:t>
            </a:r>
            <a:r>
              <a:rPr lang="en-US" sz="2000" dirty="0">
                <a:solidFill>
                  <a:srgbClr val="660066"/>
                </a:solidFill>
                <a:latin typeface="Arial" pitchFamily="34" charset="0"/>
                <a:cs typeface="Arial" pitchFamily="34" charset="0"/>
                <a:sym typeface="Symbol"/>
              </a:rPr>
              <a:t> </a:t>
            </a:r>
            <a:r>
              <a:rPr lang="en-US" sz="2000" i="1" dirty="0" err="1">
                <a:solidFill>
                  <a:srgbClr val="660066"/>
                </a:solidFill>
                <a:latin typeface="Arial" pitchFamily="34" charset="0"/>
                <a:cs typeface="Arial" pitchFamily="34" charset="0"/>
              </a:rPr>
              <a:t>S</a:t>
            </a:r>
            <a:r>
              <a:rPr lang="en-US" sz="2000" i="1" baseline="-10000" dirty="0" err="1">
                <a:solidFill>
                  <a:srgbClr val="660066"/>
                </a:solidFill>
                <a:latin typeface="Arial" pitchFamily="34" charset="0"/>
                <a:cs typeface="Arial" pitchFamily="34" charset="0"/>
              </a:rPr>
              <a:t>j</a:t>
            </a:r>
            <a:r>
              <a:rPr lang="en-US" sz="2000" i="1" baseline="-10000" dirty="0">
                <a:solidFill>
                  <a:srgbClr val="660066"/>
                </a:solidFill>
                <a:latin typeface="Arial" pitchFamily="34" charset="0"/>
                <a:cs typeface="Arial" pitchFamily="34" charset="0"/>
              </a:rPr>
              <a:t> </a:t>
            </a:r>
            <a:r>
              <a:rPr lang="en-US" sz="2000" dirty="0">
                <a:solidFill>
                  <a:srgbClr val="660066"/>
                </a:solidFill>
                <a:latin typeface="Arial" pitchFamily="34" charset="0"/>
                <a:cs typeface="Arial" pitchFamily="34" charset="0"/>
              </a:rPr>
              <a:t>guarantees that the intermediate states (</a:t>
            </a:r>
            <a:r>
              <a:rPr lang="en-US" sz="2000" i="1" dirty="0">
                <a:solidFill>
                  <a:schemeClr val="accent2">
                    <a:lumMod val="50000"/>
                  </a:schemeClr>
                </a:solidFill>
                <a:latin typeface="Arial" pitchFamily="34" charset="0"/>
                <a:cs typeface="Arial" pitchFamily="34" charset="0"/>
              </a:rPr>
              <a:t>is</a:t>
            </a:r>
            <a:r>
              <a:rPr lang="en-US" sz="2000" i="1" baseline="-10000" dirty="0">
                <a:solidFill>
                  <a:schemeClr val="accent2">
                    <a:lumMod val="50000"/>
                  </a:schemeClr>
                </a:solidFill>
                <a:latin typeface="Arial" pitchFamily="34" charset="0"/>
                <a:cs typeface="Arial" pitchFamily="34" charset="0"/>
              </a:rPr>
              <a:t>1</a:t>
            </a:r>
            <a:r>
              <a:rPr lang="en-US" sz="2000" i="1" dirty="0">
                <a:solidFill>
                  <a:schemeClr val="accent2">
                    <a:lumMod val="50000"/>
                  </a:schemeClr>
                </a:solidFill>
                <a:latin typeface="Arial" pitchFamily="34" charset="0"/>
                <a:cs typeface="Arial" pitchFamily="34" charset="0"/>
              </a:rPr>
              <a:t>, is</a:t>
            </a:r>
            <a:r>
              <a:rPr lang="en-US" sz="2000" i="1" baseline="-10000" dirty="0">
                <a:solidFill>
                  <a:schemeClr val="accent2">
                    <a:lumMod val="50000"/>
                  </a:schemeClr>
                </a:solidFill>
                <a:latin typeface="Arial" pitchFamily="34" charset="0"/>
                <a:cs typeface="Arial" pitchFamily="34" charset="0"/>
              </a:rPr>
              <a:t>2</a:t>
            </a:r>
            <a:r>
              <a:rPr lang="en-US" sz="2000" i="1" dirty="0">
                <a:solidFill>
                  <a:schemeClr val="accent2">
                    <a:lumMod val="50000"/>
                  </a:schemeClr>
                </a:solidFill>
                <a:latin typeface="Arial" pitchFamily="34" charset="0"/>
                <a:cs typeface="Arial" pitchFamily="34" charset="0"/>
              </a:rPr>
              <a:t>, …, is</a:t>
            </a:r>
            <a:r>
              <a:rPr lang="en-US" sz="2000" i="1" baseline="-10000" dirty="0">
                <a:solidFill>
                  <a:schemeClr val="accent2">
                    <a:lumMod val="50000"/>
                  </a:schemeClr>
                </a:solidFill>
                <a:latin typeface="Arial" pitchFamily="34" charset="0"/>
                <a:cs typeface="Arial" pitchFamily="34" charset="0"/>
              </a:rPr>
              <a:t>m</a:t>
            </a:r>
            <a:r>
              <a:rPr lang="en-US" sz="2000" dirty="0">
                <a:solidFill>
                  <a:srgbClr val="660066"/>
                </a:solidFill>
                <a:latin typeface="Arial" pitchFamily="34" charset="0"/>
                <a:cs typeface="Arial" pitchFamily="34" charset="0"/>
              </a:rPr>
              <a:t>), that may or may not be consistent, were not be visible (not accessible) to other transaction </a:t>
            </a:r>
            <a:r>
              <a:rPr lang="en-US" sz="2000" i="1" dirty="0" err="1">
                <a:solidFill>
                  <a:srgbClr val="660066"/>
                </a:solidFill>
                <a:latin typeface="Arial" pitchFamily="34" charset="0"/>
                <a:cs typeface="Arial" pitchFamily="34" charset="0"/>
              </a:rPr>
              <a:t>T</a:t>
            </a:r>
            <a:r>
              <a:rPr lang="en-US" sz="2000" i="1" baseline="-10000" dirty="0" err="1">
                <a:solidFill>
                  <a:srgbClr val="660066"/>
                </a:solidFill>
                <a:latin typeface="Arial" pitchFamily="34" charset="0"/>
                <a:cs typeface="Arial" pitchFamily="34" charset="0"/>
              </a:rPr>
              <a:t>j</a:t>
            </a:r>
            <a:r>
              <a:rPr lang="en-US" sz="2000" dirty="0">
                <a:solidFill>
                  <a:srgbClr val="660066"/>
                </a:solidFill>
                <a:latin typeface="Arial" pitchFamily="34" charset="0"/>
                <a:cs typeface="Arial" pitchFamily="34" charset="0"/>
              </a:rPr>
              <a:t>.</a:t>
            </a:r>
          </a:p>
          <a:p>
            <a:pPr marL="342900" indent="-342900" algn="just">
              <a:spcBef>
                <a:spcPts val="1200"/>
              </a:spcBef>
              <a:buFontTx/>
              <a:buBlip>
                <a:blip r:embed="rId2"/>
              </a:buBlip>
              <a:defRPr/>
            </a:pPr>
            <a:r>
              <a:rPr lang="en-US" sz="2000" dirty="0">
                <a:solidFill>
                  <a:srgbClr val="660066"/>
                </a:solidFill>
                <a:latin typeface="Arial" pitchFamily="34" charset="0"/>
                <a:cs typeface="Arial" pitchFamily="34" charset="0"/>
              </a:rPr>
              <a:t>The presence of </a:t>
            </a:r>
            <a:r>
              <a:rPr lang="en-US" sz="2000" i="1" dirty="0" err="1">
                <a:solidFill>
                  <a:srgbClr val="660066"/>
                </a:solidFill>
                <a:latin typeface="Arial" pitchFamily="34" charset="0"/>
                <a:cs typeface="Arial" pitchFamily="34" charset="0"/>
              </a:rPr>
              <a:t>S</a:t>
            </a:r>
            <a:r>
              <a:rPr lang="en-US" sz="2000" i="1" baseline="-10000" dirty="0" err="1">
                <a:solidFill>
                  <a:srgbClr val="660066"/>
                </a:solidFill>
                <a:latin typeface="Arial" pitchFamily="34" charset="0"/>
                <a:cs typeface="Arial" pitchFamily="34" charset="0"/>
              </a:rPr>
              <a:t>j</a:t>
            </a:r>
            <a:r>
              <a:rPr lang="en-US" sz="2000" i="1" baseline="-10000" dirty="0">
                <a:solidFill>
                  <a:srgbClr val="660066"/>
                </a:solidFill>
                <a:latin typeface="Arial" pitchFamily="34" charset="0"/>
                <a:cs typeface="Arial" pitchFamily="34" charset="0"/>
              </a:rPr>
              <a:t> </a:t>
            </a:r>
            <a:r>
              <a:rPr lang="en-US" sz="2000" dirty="0">
                <a:solidFill>
                  <a:srgbClr val="660066"/>
                </a:solidFill>
                <a:latin typeface="Arial" pitchFamily="34" charset="0"/>
                <a:cs typeface="Arial" pitchFamily="34" charset="0"/>
              </a:rPr>
              <a:t>guarantees that the transition is successful.</a:t>
            </a:r>
          </a:p>
          <a:p>
            <a:pPr marL="342900" indent="-342900" algn="just">
              <a:spcBef>
                <a:spcPts val="1200"/>
              </a:spcBef>
              <a:buFontTx/>
              <a:buBlip>
                <a:blip r:embed="rId2"/>
              </a:buBlip>
              <a:defRPr/>
            </a:pPr>
            <a:r>
              <a:rPr lang="en-US" sz="2000" dirty="0">
                <a:solidFill>
                  <a:srgbClr val="660066"/>
                </a:solidFill>
                <a:latin typeface="Arial" pitchFamily="34" charset="0"/>
                <a:cs typeface="Arial" pitchFamily="34" charset="0"/>
              </a:rPr>
              <a:t>The inaccessibility of (</a:t>
            </a:r>
            <a:r>
              <a:rPr lang="en-US" sz="2000" i="1" dirty="0">
                <a:solidFill>
                  <a:schemeClr val="accent2">
                    <a:lumMod val="50000"/>
                  </a:schemeClr>
                </a:solidFill>
                <a:latin typeface="Arial" pitchFamily="34" charset="0"/>
                <a:cs typeface="Arial" pitchFamily="34" charset="0"/>
              </a:rPr>
              <a:t>is</a:t>
            </a:r>
            <a:r>
              <a:rPr lang="en-US" sz="2000" i="1" baseline="-10000" dirty="0">
                <a:solidFill>
                  <a:schemeClr val="accent2">
                    <a:lumMod val="50000"/>
                  </a:schemeClr>
                </a:solidFill>
                <a:latin typeface="Arial" pitchFamily="34" charset="0"/>
                <a:cs typeface="Arial" pitchFamily="34" charset="0"/>
              </a:rPr>
              <a:t>1</a:t>
            </a:r>
            <a:r>
              <a:rPr lang="en-US" sz="2000" i="1" dirty="0">
                <a:solidFill>
                  <a:schemeClr val="accent2">
                    <a:lumMod val="50000"/>
                  </a:schemeClr>
                </a:solidFill>
                <a:latin typeface="Arial" pitchFamily="34" charset="0"/>
                <a:cs typeface="Arial" pitchFamily="34" charset="0"/>
              </a:rPr>
              <a:t>, is</a:t>
            </a:r>
            <a:r>
              <a:rPr lang="en-US" sz="2000" i="1" baseline="-10000" dirty="0">
                <a:solidFill>
                  <a:schemeClr val="accent2">
                    <a:lumMod val="50000"/>
                  </a:schemeClr>
                </a:solidFill>
                <a:latin typeface="Arial" pitchFamily="34" charset="0"/>
                <a:cs typeface="Arial" pitchFamily="34" charset="0"/>
              </a:rPr>
              <a:t>2</a:t>
            </a:r>
            <a:r>
              <a:rPr lang="en-US" sz="2000" i="1" dirty="0">
                <a:solidFill>
                  <a:schemeClr val="accent2">
                    <a:lumMod val="50000"/>
                  </a:schemeClr>
                </a:solidFill>
                <a:latin typeface="Arial" pitchFamily="34" charset="0"/>
                <a:cs typeface="Arial" pitchFamily="34" charset="0"/>
              </a:rPr>
              <a:t>, …, is</a:t>
            </a:r>
            <a:r>
              <a:rPr lang="en-US" sz="2000" i="1" baseline="-10000" dirty="0">
                <a:solidFill>
                  <a:schemeClr val="accent2">
                    <a:lumMod val="50000"/>
                  </a:schemeClr>
                </a:solidFill>
                <a:latin typeface="Arial" pitchFamily="34" charset="0"/>
                <a:cs typeface="Arial" pitchFamily="34" charset="0"/>
              </a:rPr>
              <a:t>m</a:t>
            </a:r>
            <a:r>
              <a:rPr lang="en-US" sz="2000" dirty="0">
                <a:solidFill>
                  <a:srgbClr val="660066"/>
                </a:solidFill>
                <a:latin typeface="Arial" pitchFamily="34" charset="0"/>
                <a:cs typeface="Arial" pitchFamily="34" charset="0"/>
              </a:rPr>
              <a:t>) guarantees that </a:t>
            </a:r>
            <a:r>
              <a:rPr lang="en-US" sz="2000" i="1" dirty="0">
                <a:solidFill>
                  <a:srgbClr val="660066"/>
                </a:solidFill>
                <a:latin typeface="Arial" pitchFamily="34" charset="0"/>
                <a:cs typeface="Arial" pitchFamily="34" charset="0"/>
              </a:rPr>
              <a:t>T</a:t>
            </a:r>
            <a:r>
              <a:rPr lang="en-US" sz="2000" i="1" baseline="-10000" dirty="0">
                <a:solidFill>
                  <a:srgbClr val="660066"/>
                </a:solidFill>
                <a:latin typeface="Arial" pitchFamily="34" charset="0"/>
                <a:cs typeface="Arial" pitchFamily="34" charset="0"/>
              </a:rPr>
              <a:t>i</a:t>
            </a:r>
            <a:r>
              <a:rPr lang="en-US" sz="2000" dirty="0">
                <a:solidFill>
                  <a:srgbClr val="660066"/>
                </a:solidFill>
                <a:latin typeface="Arial" pitchFamily="34" charset="0"/>
                <a:cs typeface="Arial" pitchFamily="34" charset="0"/>
              </a:rPr>
              <a:t> performed its updates without any interference.</a:t>
            </a:r>
          </a:p>
          <a:p>
            <a:pPr marL="342900" indent="-342900" algn="just">
              <a:spcBef>
                <a:spcPts val="1200"/>
              </a:spcBef>
              <a:buFontTx/>
              <a:buBlip>
                <a:blip r:embed="rId2"/>
              </a:buBlip>
              <a:defRPr/>
            </a:pPr>
            <a:r>
              <a:rPr lang="en-US" sz="2000" dirty="0">
                <a:solidFill>
                  <a:srgbClr val="660066"/>
                </a:solidFill>
                <a:latin typeface="Arial" pitchFamily="34" charset="0"/>
                <a:cs typeface="Arial" pitchFamily="34" charset="0"/>
              </a:rPr>
              <a:t>The persistence of </a:t>
            </a:r>
            <a:r>
              <a:rPr lang="en-US" sz="2000" i="1" dirty="0" err="1">
                <a:solidFill>
                  <a:srgbClr val="660066"/>
                </a:solidFill>
                <a:latin typeface="Arial" pitchFamily="34" charset="0"/>
                <a:cs typeface="Arial" pitchFamily="34" charset="0"/>
              </a:rPr>
              <a:t>S</a:t>
            </a:r>
            <a:r>
              <a:rPr lang="en-US" sz="2000" i="1" baseline="-10000" dirty="0" err="1">
                <a:solidFill>
                  <a:srgbClr val="660066"/>
                </a:solidFill>
                <a:latin typeface="Arial" pitchFamily="34" charset="0"/>
                <a:cs typeface="Arial" pitchFamily="34" charset="0"/>
              </a:rPr>
              <a:t>j</a:t>
            </a:r>
            <a:r>
              <a:rPr lang="en-US" sz="2000" dirty="0">
                <a:solidFill>
                  <a:srgbClr val="660066"/>
                </a:solidFill>
                <a:latin typeface="Arial" pitchFamily="34" charset="0"/>
                <a:cs typeface="Arial" pitchFamily="34" charset="0"/>
              </a:rPr>
              <a:t> guarantees that the updates of </a:t>
            </a:r>
            <a:r>
              <a:rPr lang="en-US" sz="2000" i="1" dirty="0">
                <a:solidFill>
                  <a:srgbClr val="660066"/>
                </a:solidFill>
                <a:latin typeface="Arial" pitchFamily="34" charset="0"/>
                <a:cs typeface="Arial" pitchFamily="34" charset="0"/>
              </a:rPr>
              <a:t>T</a:t>
            </a:r>
            <a:r>
              <a:rPr lang="en-US" sz="2000" i="1" baseline="-10000" dirty="0">
                <a:solidFill>
                  <a:srgbClr val="660066"/>
                </a:solidFill>
                <a:latin typeface="Arial" pitchFamily="34" charset="0"/>
                <a:cs typeface="Arial" pitchFamily="34" charset="0"/>
              </a:rPr>
              <a:t>i</a:t>
            </a:r>
            <a:r>
              <a:rPr lang="en-US" sz="2000" dirty="0">
                <a:solidFill>
                  <a:srgbClr val="660066"/>
                </a:solidFill>
                <a:latin typeface="Arial" pitchFamily="34" charset="0"/>
                <a:cs typeface="Arial" pitchFamily="34" charset="0"/>
              </a:rPr>
              <a:t> are durable in the database.</a:t>
            </a:r>
            <a:endParaRPr lang="en-US" sz="2000" dirty="0">
              <a:solidFill>
                <a:srgbClr val="000099"/>
              </a:solidFill>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30</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History Discussion</a:t>
            </a:r>
            <a:endParaRPr lang="en-US" dirty="0"/>
          </a:p>
        </p:txBody>
      </p:sp>
      <p:sp>
        <p:nvSpPr>
          <p:cNvPr id="2" name="Rectangle 1"/>
          <p:cNvSpPr/>
          <p:nvPr/>
        </p:nvSpPr>
        <p:spPr>
          <a:xfrm>
            <a:off x="618067" y="1193271"/>
            <a:ext cx="7893050" cy="3631763"/>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A history may have a total order of operations. This happens only when all its transactions have total order.</a:t>
            </a:r>
          </a:p>
          <a:p>
            <a:pPr marL="457200">
              <a:spcBef>
                <a:spcPts val="120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3.</a:t>
            </a:r>
            <a:endParaRPr lang="en-US" sz="2000" i="1" dirty="0">
              <a:solidFill>
                <a:srgbClr val="000099"/>
              </a:solidFill>
              <a:latin typeface="Arial" pitchFamily="34" charset="0"/>
              <a:cs typeface="Arial" pitchFamily="34" charset="0"/>
            </a:endParaRPr>
          </a:p>
          <a:p>
            <a:pPr marL="457200">
              <a:spcBef>
                <a:spcPts val="1200"/>
              </a:spcBef>
              <a:spcAft>
                <a:spcPts val="0"/>
              </a:spcAft>
              <a:defRPr/>
            </a:pPr>
            <a:r>
              <a:rPr lang="en-US" sz="2000" i="1" dirty="0">
                <a:solidFill>
                  <a:srgbClr val="000099"/>
                </a:solidFill>
                <a:latin typeface="Arial" pitchFamily="34" charset="0"/>
                <a:cs typeface="Arial" pitchFamily="34" charset="0"/>
              </a:rPr>
              <a:t>This can also be written as</a:t>
            </a:r>
            <a:endParaRPr lang="en-US" sz="2000" i="1" baseline="-10000" dirty="0">
              <a:solidFill>
                <a:srgbClr val="000099"/>
              </a:solidFill>
              <a:latin typeface="Arial" pitchFamily="34" charset="0"/>
              <a:cs typeface="Arial" pitchFamily="34" charset="0"/>
            </a:endParaRPr>
          </a:p>
          <a:p>
            <a:pPr marL="457200">
              <a:spcBef>
                <a:spcPts val="120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c</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c</a:t>
            </a:r>
            <a:r>
              <a:rPr lang="en-US" sz="2000" i="1" baseline="-10000" dirty="0">
                <a:solidFill>
                  <a:srgbClr val="000099"/>
                </a:solidFill>
                <a:latin typeface="Arial" pitchFamily="34" charset="0"/>
                <a:cs typeface="Arial" pitchFamily="34" charset="0"/>
              </a:rPr>
              <a:t>3.</a:t>
            </a:r>
            <a:endParaRPr lang="en-US" sz="2000" dirty="0">
              <a:solidFill>
                <a:srgbClr val="660066"/>
              </a:solidFill>
              <a:latin typeface="Arial" pitchFamily="34" charset="0"/>
              <a:cs typeface="Arial" pitchFamily="34" charset="0"/>
            </a:endParaRPr>
          </a:p>
          <a:p>
            <a:pPr algn="just">
              <a:spcBef>
                <a:spcPts val="1200"/>
              </a:spcBef>
              <a:defRPr/>
            </a:pPr>
            <a:r>
              <a:rPr lang="en-US" i="1" dirty="0">
                <a:solidFill>
                  <a:srgbClr val="000099"/>
                </a:solidFill>
                <a:latin typeface="Arial" pitchFamily="34" charset="0"/>
                <a:cs typeface="Arial" pitchFamily="34" charset="0"/>
              </a:rPr>
              <a:t>T</a:t>
            </a:r>
            <a:r>
              <a:rPr lang="en-US" i="1" baseline="-10000" dirty="0">
                <a:solidFill>
                  <a:srgbClr val="000099"/>
                </a:solidFill>
                <a:latin typeface="Arial" pitchFamily="34" charset="0"/>
                <a:cs typeface="Arial" pitchFamily="34" charset="0"/>
              </a:rPr>
              <a:t>i</a:t>
            </a:r>
            <a:r>
              <a:rPr lang="en-US" dirty="0">
                <a:solidFill>
                  <a:srgbClr val="660066"/>
                </a:solidFill>
                <a:latin typeface="Arial" pitchFamily="34" charset="0"/>
                <a:cs typeface="Arial" pitchFamily="34" charset="0"/>
              </a:rPr>
              <a:t> is committed in a complete history (</a:t>
            </a:r>
            <a:r>
              <a:rPr lang="en-US" i="1" dirty="0">
                <a:solidFill>
                  <a:srgbClr val="660066"/>
                </a:solidFill>
                <a:latin typeface="Arial" pitchFamily="34" charset="0"/>
                <a:cs typeface="Arial" pitchFamily="34" charset="0"/>
              </a:rPr>
              <a:t>C(H)</a:t>
            </a:r>
            <a:r>
              <a:rPr lang="en-US" dirty="0">
                <a:solidFill>
                  <a:srgbClr val="660066"/>
                </a:solidFill>
                <a:latin typeface="Arial" pitchFamily="34" charset="0"/>
                <a:cs typeface="Arial" pitchFamily="34" charset="0"/>
              </a:rPr>
              <a:t>) if </a:t>
            </a:r>
            <a:r>
              <a:rPr lang="en-US" i="1" dirty="0">
                <a:solidFill>
                  <a:srgbClr val="660066"/>
                </a:solidFill>
                <a:latin typeface="Arial" pitchFamily="34" charset="0"/>
                <a:cs typeface="Arial" pitchFamily="34" charset="0"/>
              </a:rPr>
              <a:t>c</a:t>
            </a:r>
            <a:r>
              <a:rPr lang="en-US" i="1" baseline="-10000" dirty="0">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a:t>
            </a:r>
          </a:p>
          <a:p>
            <a:pPr algn="just">
              <a:spcBef>
                <a:spcPts val="1200"/>
              </a:spcBef>
              <a:defRPr/>
            </a:pPr>
            <a:r>
              <a:rPr lang="en-US" i="1" dirty="0">
                <a:solidFill>
                  <a:srgbClr val="000099"/>
                </a:solidFill>
                <a:latin typeface="Arial" pitchFamily="34" charset="0"/>
                <a:cs typeface="Arial" pitchFamily="34" charset="0"/>
              </a:rPr>
              <a:t>T</a:t>
            </a:r>
            <a:r>
              <a:rPr lang="en-US" i="1" baseline="-10000" dirty="0">
                <a:solidFill>
                  <a:srgbClr val="000099"/>
                </a:solidFill>
                <a:latin typeface="Arial" pitchFamily="34" charset="0"/>
                <a:cs typeface="Arial" pitchFamily="34" charset="0"/>
              </a:rPr>
              <a:t>i</a:t>
            </a:r>
            <a:r>
              <a:rPr lang="en-US" dirty="0">
                <a:solidFill>
                  <a:srgbClr val="660066"/>
                </a:solidFill>
                <a:latin typeface="Arial" pitchFamily="34" charset="0"/>
                <a:cs typeface="Arial" pitchFamily="34" charset="0"/>
              </a:rPr>
              <a:t> is aborted in a complete history (</a:t>
            </a:r>
            <a:r>
              <a:rPr lang="en-US" i="1" dirty="0">
                <a:solidFill>
                  <a:srgbClr val="660066"/>
                </a:solidFill>
                <a:latin typeface="Arial" pitchFamily="34" charset="0"/>
                <a:cs typeface="Arial" pitchFamily="34" charset="0"/>
              </a:rPr>
              <a:t>C(H)</a:t>
            </a:r>
            <a:r>
              <a:rPr lang="en-US" dirty="0">
                <a:solidFill>
                  <a:srgbClr val="660066"/>
                </a:solidFill>
                <a:latin typeface="Arial" pitchFamily="34" charset="0"/>
                <a:cs typeface="Arial" pitchFamily="34" charset="0"/>
              </a:rPr>
              <a:t>) if </a:t>
            </a:r>
            <a:r>
              <a:rPr lang="en-US" i="1" dirty="0" err="1">
                <a:solidFill>
                  <a:srgbClr val="660066"/>
                </a:solidFill>
                <a:latin typeface="Arial" pitchFamily="34" charset="0"/>
                <a:cs typeface="Arial" pitchFamily="34" charset="0"/>
              </a:rPr>
              <a:t>a</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3201203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455E95BD-1CAE-4D93-A4D3-02A0439D42EE}" type="slidenum">
              <a:rPr lang="en-US" sz="1400" smtClean="0">
                <a:solidFill>
                  <a:srgbClr val="000099"/>
                </a:solidFill>
                <a:latin typeface="Arial" pitchFamily="34" charset="0"/>
                <a:cs typeface="Arial" pitchFamily="34" charset="0"/>
              </a:rPr>
              <a:pPr/>
              <a:t>31</a:t>
            </a:fld>
            <a:endParaRPr lang="en-US" sz="1400" b="0"/>
          </a:p>
        </p:txBody>
      </p:sp>
      <p:sp>
        <p:nvSpPr>
          <p:cNvPr id="38915" name="Rectangle 2"/>
          <p:cNvSpPr>
            <a:spLocks noGrp="1" noChangeArrowheads="1"/>
          </p:cNvSpPr>
          <p:nvPr>
            <p:ph type="title" idx="4294967295"/>
          </p:nvPr>
        </p:nvSpPr>
        <p:spPr>
          <a:xfrm>
            <a:off x="1096963" y="195263"/>
            <a:ext cx="7300912" cy="762000"/>
          </a:xfrm>
        </p:spPr>
        <p:txBody>
          <a:bodyPr/>
          <a:lstStyle/>
          <a:p>
            <a:r>
              <a:rPr lang="en-US" sz="2800" b="1" dirty="0">
                <a:solidFill>
                  <a:srgbClr val="C00000"/>
                </a:solidFill>
                <a:latin typeface="Arial" pitchFamily="34" charset="0"/>
                <a:cs typeface="Arial" pitchFamily="34" charset="0"/>
              </a:rPr>
              <a:t>Conflicting Operations</a:t>
            </a:r>
            <a:r>
              <a:rPr lang="en-US"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32</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err="1">
                <a:solidFill>
                  <a:srgbClr val="C00000"/>
                </a:solidFill>
                <a:latin typeface="Arial" pitchFamily="34" charset="0"/>
                <a:cs typeface="Arial" pitchFamily="34" charset="0"/>
              </a:rPr>
              <a:t>Serializable</a:t>
            </a:r>
            <a:r>
              <a:rPr lang="en-US" sz="2800" b="1" dirty="0">
                <a:solidFill>
                  <a:srgbClr val="C00000"/>
                </a:solidFill>
                <a:latin typeface="Arial" pitchFamily="34" charset="0"/>
                <a:cs typeface="Arial" pitchFamily="34" charset="0"/>
              </a:rPr>
              <a:t> Histories</a:t>
            </a:r>
            <a:endParaRPr lang="en-US" dirty="0"/>
          </a:p>
        </p:txBody>
      </p:sp>
      <p:sp>
        <p:nvSpPr>
          <p:cNvPr id="2" name="Rectangle 1"/>
          <p:cNvSpPr/>
          <p:nvPr/>
        </p:nvSpPr>
        <p:spPr>
          <a:xfrm>
            <a:off x="504825" y="1060678"/>
            <a:ext cx="7893050" cy="5139869"/>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Database must preserve consistency before and after the execution of </a:t>
            </a:r>
            <a:r>
              <a:rPr lang="en-US" i="1" dirty="0">
                <a:solidFill>
                  <a:srgbClr val="660066"/>
                </a:solidFill>
                <a:latin typeface="Arial" pitchFamily="34" charset="0"/>
                <a:cs typeface="Arial" pitchFamily="34" charset="0"/>
              </a:rPr>
              <a:t>T =</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a:t>
            </a:r>
            <a:r>
              <a:rPr lang="en-US" i="1" dirty="0" err="1">
                <a:solidFill>
                  <a:srgbClr val="660066"/>
                </a:solidFill>
                <a:latin typeface="Arial" pitchFamily="34" charset="0"/>
                <a:cs typeface="Arial" pitchFamily="34" charset="0"/>
              </a:rPr>
              <a:t>T</a:t>
            </a:r>
            <a:r>
              <a:rPr lang="en-US" i="1" baseline="-10000" dirty="0" err="1">
                <a:solidFill>
                  <a:srgbClr val="660066"/>
                </a:solidFill>
                <a:latin typeface="Arial" pitchFamily="34" charset="0"/>
                <a:cs typeface="Arial" pitchFamily="34" charset="0"/>
              </a:rPr>
              <a:t>n</a:t>
            </a:r>
            <a:r>
              <a:rPr lang="en-US" dirty="0">
                <a:solidFill>
                  <a:srgbClr val="660066"/>
                </a:solidFill>
                <a:latin typeface="Arial" pitchFamily="34" charset="0"/>
                <a:cs typeface="Arial" pitchFamily="34" charset="0"/>
              </a:rPr>
              <a:t>). Database consistency is guaranteed if all histories over the database are </a:t>
            </a:r>
            <a:r>
              <a:rPr lang="en-US" i="1" dirty="0">
                <a:solidFill>
                  <a:srgbClr val="660066"/>
                </a:solidFill>
                <a:latin typeface="Arial" pitchFamily="34" charset="0"/>
                <a:cs typeface="Arial" pitchFamily="34" charset="0"/>
              </a:rPr>
              <a:t>serializable</a:t>
            </a:r>
            <a:r>
              <a:rPr lang="en-US" dirty="0">
                <a:solidFill>
                  <a:srgbClr val="660066"/>
                </a:solidFill>
                <a:latin typeface="Arial" pitchFamily="34" charset="0"/>
                <a:cs typeface="Arial" pitchFamily="34" charset="0"/>
              </a:rPr>
              <a:t>.</a:t>
            </a:r>
          </a:p>
          <a:p>
            <a:pPr algn="just">
              <a:spcBef>
                <a:spcPts val="1200"/>
              </a:spcBef>
              <a:defRPr/>
            </a:pPr>
            <a:r>
              <a:rPr lang="en-US" dirty="0">
                <a:solidFill>
                  <a:srgbClr val="660066"/>
                </a:solidFill>
                <a:latin typeface="Arial" pitchFamily="34" charset="0"/>
                <a:cs typeface="Arial" pitchFamily="34" charset="0"/>
              </a:rPr>
              <a:t>A history is </a:t>
            </a:r>
            <a:r>
              <a:rPr lang="en-US" i="1" dirty="0">
                <a:solidFill>
                  <a:srgbClr val="660066"/>
                </a:solidFill>
                <a:latin typeface="Arial" pitchFamily="34" charset="0"/>
                <a:cs typeface="Arial" pitchFamily="34" charset="0"/>
              </a:rPr>
              <a:t>serializable</a:t>
            </a:r>
            <a:r>
              <a:rPr lang="en-US" dirty="0">
                <a:solidFill>
                  <a:srgbClr val="660066"/>
                </a:solidFill>
                <a:latin typeface="Arial" pitchFamily="34" charset="0"/>
                <a:cs typeface="Arial" pitchFamily="34" charset="0"/>
              </a:rPr>
              <a:t>, if and only if</a:t>
            </a:r>
          </a:p>
          <a:p>
            <a:pPr marL="230188" algn="just">
              <a:spcBef>
                <a:spcPts val="1200"/>
              </a:spcBef>
              <a:defRPr/>
            </a:pPr>
            <a:r>
              <a:rPr lang="en-US" i="1" dirty="0">
                <a:solidFill>
                  <a:srgbClr val="660066"/>
                </a:solidFill>
                <a:latin typeface="Arial" pitchFamily="34" charset="0"/>
                <a:cs typeface="Arial" pitchFamily="34" charset="0"/>
              </a:rPr>
              <a:t>T produces the same result as produced by a serial execution of T.</a:t>
            </a:r>
          </a:p>
          <a:p>
            <a:pPr algn="just">
              <a:spcBef>
                <a:spcPts val="1200"/>
              </a:spcBef>
              <a:defRPr/>
            </a:pPr>
            <a:r>
              <a:rPr lang="en-US" dirty="0">
                <a:solidFill>
                  <a:srgbClr val="660066"/>
                </a:solidFill>
                <a:latin typeface="Arial" pitchFamily="34" charset="0"/>
                <a:cs typeface="Arial" pitchFamily="34" charset="0"/>
              </a:rPr>
              <a:t>A serial execution of </a:t>
            </a:r>
            <a:r>
              <a:rPr lang="en-US" i="1" dirty="0">
                <a:solidFill>
                  <a:srgbClr val="660066"/>
                </a:solidFill>
                <a:latin typeface="Arial" pitchFamily="34" charset="0"/>
                <a:cs typeface="Arial" pitchFamily="34" charset="0"/>
              </a:rPr>
              <a:t>T</a:t>
            </a:r>
            <a:r>
              <a:rPr lang="en-US" dirty="0">
                <a:solidFill>
                  <a:srgbClr val="660066"/>
                </a:solidFill>
                <a:latin typeface="Arial" pitchFamily="34" charset="0"/>
                <a:cs typeface="Arial" pitchFamily="34" charset="0"/>
              </a:rPr>
              <a:t> is consistency preserving but suffer with poor resource utilization and low throughput.</a:t>
            </a:r>
          </a:p>
          <a:p>
            <a:pPr algn="just">
              <a:spcBef>
                <a:spcPts val="1200"/>
              </a:spcBef>
              <a:defRPr/>
            </a:pPr>
            <a:r>
              <a:rPr lang="en-US" dirty="0">
                <a:solidFill>
                  <a:srgbClr val="660066"/>
                </a:solidFill>
                <a:latin typeface="Arial" pitchFamily="34" charset="0"/>
                <a:cs typeface="Arial" pitchFamily="34" charset="0"/>
              </a:rPr>
              <a:t>So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T</a:t>
            </a:r>
            <a:r>
              <a:rPr lang="en-US" i="1" baseline="-10000" dirty="0">
                <a:solidFill>
                  <a:srgbClr val="660066"/>
                </a:solidFill>
                <a:latin typeface="Arial" pitchFamily="34" charset="0"/>
                <a:cs typeface="Arial" pitchFamily="34" charset="0"/>
              </a:rPr>
              <a:t>n  </a:t>
            </a:r>
            <a:r>
              <a:rPr lang="en-US" dirty="0">
                <a:solidFill>
                  <a:srgbClr val="660066"/>
                </a:solidFill>
                <a:latin typeface="Arial" pitchFamily="34" charset="0"/>
                <a:cs typeface="Arial" pitchFamily="34" charset="0"/>
              </a:rPr>
              <a:t>are run concurrently or simultaneously.</a:t>
            </a:r>
          </a:p>
        </p:txBody>
      </p:sp>
    </p:spTree>
    <p:extLst>
      <p:ext uri="{BB962C8B-B14F-4D97-AF65-F5344CB8AC3E}">
        <p14:creationId xmlns:p14="http://schemas.microsoft.com/office/powerpoint/2010/main" val="3975858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33</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err="1">
                <a:solidFill>
                  <a:srgbClr val="C00000"/>
                </a:solidFill>
                <a:latin typeface="Arial" pitchFamily="34" charset="0"/>
                <a:cs typeface="Arial" pitchFamily="34" charset="0"/>
              </a:rPr>
              <a:t>Serializable</a:t>
            </a:r>
            <a:r>
              <a:rPr lang="en-US" sz="2800" b="1" dirty="0">
                <a:solidFill>
                  <a:srgbClr val="C00000"/>
                </a:solidFill>
                <a:latin typeface="Arial" pitchFamily="34" charset="0"/>
                <a:cs typeface="Arial" pitchFamily="34" charset="0"/>
              </a:rPr>
              <a:t> Histories</a:t>
            </a:r>
            <a:endParaRPr lang="en-US" dirty="0"/>
          </a:p>
        </p:txBody>
      </p:sp>
      <p:sp>
        <p:nvSpPr>
          <p:cNvPr id="2" name="Rectangle 1"/>
          <p:cNvSpPr/>
          <p:nvPr/>
        </p:nvSpPr>
        <p:spPr>
          <a:xfrm>
            <a:off x="618067" y="973138"/>
            <a:ext cx="7893050" cy="4862870"/>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To see if a history of </a:t>
            </a:r>
            <a:r>
              <a:rPr lang="en-US" i="1" dirty="0">
                <a:solidFill>
                  <a:srgbClr val="660066"/>
                </a:solidFill>
                <a:latin typeface="Arial" pitchFamily="34" charset="0"/>
                <a:cs typeface="Arial" pitchFamily="34" charset="0"/>
              </a:rPr>
              <a:t>T</a:t>
            </a:r>
            <a:r>
              <a:rPr lang="en-US" dirty="0">
                <a:solidFill>
                  <a:srgbClr val="660066"/>
                </a:solidFill>
                <a:latin typeface="Arial" pitchFamily="34" charset="0"/>
                <a:cs typeface="Arial" pitchFamily="34" charset="0"/>
              </a:rPr>
              <a:t> is serializable, it is compared with a serial history of </a:t>
            </a:r>
            <a:r>
              <a:rPr lang="en-US" i="1" dirty="0">
                <a:solidFill>
                  <a:srgbClr val="660066"/>
                </a:solidFill>
                <a:latin typeface="Arial" pitchFamily="34" charset="0"/>
                <a:cs typeface="Arial" pitchFamily="34" charset="0"/>
              </a:rPr>
              <a:t>T</a:t>
            </a:r>
            <a:r>
              <a:rPr lang="en-US" dirty="0">
                <a:solidFill>
                  <a:srgbClr val="660066"/>
                </a:solidFill>
                <a:latin typeface="Arial" pitchFamily="34" charset="0"/>
                <a:cs typeface="Arial" pitchFamily="34" charset="0"/>
              </a:rPr>
              <a:t>. If serial </a:t>
            </a: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s</a:t>
            </a:r>
            <a:r>
              <a:rPr lang="en-US" i="1" dirty="0">
                <a:solidFill>
                  <a:srgbClr val="660066"/>
                </a:solidFill>
                <a:latin typeface="Arial" pitchFamily="34" charset="0"/>
                <a:cs typeface="Arial" pitchFamily="34" charset="0"/>
              </a:rPr>
              <a:t>(T)</a:t>
            </a:r>
            <a:r>
              <a:rPr lang="en-US"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sym typeface="Symbol"/>
              </a:rPr>
              <a:t> </a:t>
            </a:r>
            <a:r>
              <a:rPr lang="en-US" dirty="0">
                <a:solidFill>
                  <a:srgbClr val="660066"/>
                </a:solidFill>
                <a:latin typeface="Arial" pitchFamily="34" charset="0"/>
                <a:cs typeface="Arial" pitchFamily="34" charset="0"/>
              </a:rPr>
              <a:t>concurrent history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i="1" dirty="0">
                <a:solidFill>
                  <a:srgbClr val="660066"/>
                </a:solidFill>
                <a:latin typeface="Arial" pitchFamily="34" charset="0"/>
                <a:cs typeface="Arial" pitchFamily="34" charset="0"/>
              </a:rPr>
              <a:t>(T)</a:t>
            </a:r>
            <a:r>
              <a:rPr lang="en-US" dirty="0">
                <a:solidFill>
                  <a:srgbClr val="660066"/>
                </a:solidFill>
                <a:latin typeface="Arial" pitchFamily="34" charset="0"/>
                <a:cs typeface="Arial" pitchFamily="34" charset="0"/>
              </a:rPr>
              <a:t> then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i="1" dirty="0">
                <a:solidFill>
                  <a:srgbClr val="660066"/>
                </a:solidFill>
                <a:latin typeface="Arial" pitchFamily="34" charset="0"/>
                <a:cs typeface="Arial" pitchFamily="34" charset="0"/>
              </a:rPr>
              <a:t>(T)</a:t>
            </a:r>
            <a:r>
              <a:rPr lang="en-US" dirty="0">
                <a:solidFill>
                  <a:srgbClr val="660066"/>
                </a:solidFill>
                <a:latin typeface="Arial" pitchFamily="34" charset="0"/>
                <a:cs typeface="Arial" pitchFamily="34" charset="0"/>
              </a:rPr>
              <a:t> is serializable. First we define equivalence criteria for any two histories H and H’. H </a:t>
            </a:r>
            <a:r>
              <a:rPr lang="en-US" dirty="0">
                <a:solidFill>
                  <a:srgbClr val="660066"/>
                </a:solidFill>
                <a:latin typeface="Arial" pitchFamily="34" charset="0"/>
                <a:cs typeface="Arial" pitchFamily="34" charset="0"/>
                <a:sym typeface="Symbol"/>
              </a:rPr>
              <a:t> </a:t>
            </a:r>
            <a:r>
              <a:rPr lang="en-US" dirty="0">
                <a:solidFill>
                  <a:srgbClr val="660066"/>
                </a:solidFill>
                <a:latin typeface="Arial" pitchFamily="34" charset="0"/>
                <a:cs typeface="Arial" pitchFamily="34" charset="0"/>
              </a:rPr>
              <a:t>H’ if</a:t>
            </a:r>
          </a:p>
          <a:p>
            <a:pPr marL="685800"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They are defined over the same set of transaction, i.e., over </a:t>
            </a:r>
            <a:r>
              <a:rPr lang="en-US" sz="2000" i="1" dirty="0">
                <a:solidFill>
                  <a:srgbClr val="000099"/>
                </a:solidFill>
                <a:latin typeface="Arial" pitchFamily="34" charset="0"/>
                <a:cs typeface="Arial" pitchFamily="34" charset="0"/>
              </a:rPr>
              <a:t>T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T</a:t>
            </a:r>
            <a:r>
              <a:rPr lang="en-US" sz="2000" i="1" baseline="-10000" dirty="0">
                <a:solidFill>
                  <a:srgbClr val="000099"/>
                </a:solidFill>
                <a:latin typeface="Arial" pitchFamily="34" charset="0"/>
                <a:cs typeface="Arial" pitchFamily="34" charset="0"/>
              </a:rPr>
              <a:t>n</a:t>
            </a:r>
            <a:r>
              <a:rPr lang="en-US" sz="2000" dirty="0">
                <a:solidFill>
                  <a:srgbClr val="000099"/>
                </a:solidFill>
                <a:latin typeface="Arial" pitchFamily="34" charset="0"/>
                <a:cs typeface="Arial" pitchFamily="34" charset="0"/>
              </a:rPr>
              <a:t>), and have the same operations.</a:t>
            </a:r>
          </a:p>
          <a:p>
            <a:pPr marL="685800" indent="-457200" algn="just">
              <a:spcAft>
                <a:spcPts val="1200"/>
              </a:spcAft>
              <a:buFont typeface="+mj-lt"/>
              <a:buAutoNum type="arabicPeriod"/>
              <a:defRPr/>
            </a:pPr>
            <a:r>
              <a:rPr lang="en-US" sz="2000" dirty="0">
                <a:solidFill>
                  <a:srgbClr val="000099"/>
                </a:solidFill>
                <a:latin typeface="Arial" pitchFamily="34" charset="0"/>
                <a:cs typeface="Arial" pitchFamily="34" charset="0"/>
              </a:rPr>
              <a:t>The order of conflicting operations of active or committed transactions are the same in H and H’. Thus, if </a:t>
            </a:r>
            <a:r>
              <a:rPr lang="en-US" sz="2000" i="1" dirty="0">
                <a:solidFill>
                  <a:srgbClr val="000099"/>
                </a:solidFill>
                <a:latin typeface="Arial" pitchFamily="34" charset="0"/>
                <a:cs typeface="Arial" pitchFamily="34" charset="0"/>
              </a:rPr>
              <a:t>p</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&lt;</a:t>
            </a:r>
            <a:r>
              <a:rPr lang="en-US" sz="2000" baseline="-25000"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q</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then </a:t>
            </a:r>
            <a:r>
              <a:rPr lang="en-US" sz="2000" i="1" dirty="0">
                <a:solidFill>
                  <a:srgbClr val="000099"/>
                </a:solidFill>
                <a:latin typeface="Arial" pitchFamily="34" charset="0"/>
                <a:cs typeface="Arial" pitchFamily="34" charset="0"/>
              </a:rPr>
              <a:t>p</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&lt;</a:t>
            </a:r>
            <a:r>
              <a:rPr lang="en-US" sz="2000" baseline="-25000"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q</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where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H and H’.</a:t>
            </a:r>
            <a:endParaRPr lang="en-US" sz="2000" i="1" dirty="0">
              <a:solidFill>
                <a:srgbClr val="000099"/>
              </a:solidFill>
              <a:latin typeface="Arial" pitchFamily="34" charset="0"/>
              <a:cs typeface="Arial" pitchFamily="34" charset="0"/>
            </a:endParaRPr>
          </a:p>
          <a:p>
            <a:pPr marL="228600" algn="just">
              <a:defRPr/>
            </a:pPr>
            <a:r>
              <a:rPr lang="en-US" sz="2000" i="1" dirty="0">
                <a:solidFill>
                  <a:srgbClr val="000099"/>
                </a:solidFill>
                <a:latin typeface="Arial" pitchFamily="34" charset="0"/>
                <a:cs typeface="Arial" pitchFamily="34" charset="0"/>
              </a:rPr>
              <a:t>H =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c</a:t>
            </a:r>
            <a:r>
              <a:rPr lang="en-US" sz="2000" i="1" baseline="-10000" dirty="0">
                <a:solidFill>
                  <a:srgbClr val="000099"/>
                </a:solidFill>
                <a:latin typeface="Arial" pitchFamily="34" charset="0"/>
                <a:cs typeface="Arial" pitchFamily="34" charset="0"/>
              </a:rPr>
              <a:t>3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 	   </a:t>
            </a:r>
            <a:r>
              <a:rPr lang="en-US" sz="2000" dirty="0">
                <a:solidFill>
                  <a:srgbClr val="000099"/>
                </a:solidFill>
                <a:latin typeface="Arial" pitchFamily="34" charset="0"/>
                <a:cs typeface="Arial" pitchFamily="34" charset="0"/>
              </a:rPr>
              <a:t>(</a:t>
            </a:r>
            <a:r>
              <a:rPr lang="en-US" sz="2000" i="1" dirty="0">
                <a:solidFill>
                  <a:srgbClr val="FF0000"/>
                </a:solidFill>
                <a:latin typeface="Arial" pitchFamily="34" charset="0"/>
                <a:cs typeface="Arial" pitchFamily="34" charset="0"/>
              </a:rPr>
              <a:t>w</a:t>
            </a:r>
            <a:r>
              <a:rPr lang="en-US" sz="2000" i="1" baseline="-10000" dirty="0">
                <a:solidFill>
                  <a:srgbClr val="FF0000"/>
                </a:solidFill>
                <a:latin typeface="Arial" pitchFamily="34" charset="0"/>
                <a:cs typeface="Arial" pitchFamily="34" charset="0"/>
              </a:rPr>
              <a:t>3</a:t>
            </a:r>
            <a:r>
              <a:rPr lang="en-US" sz="2000" i="1" dirty="0">
                <a:solidFill>
                  <a:srgbClr val="FF0000"/>
                </a:solidFill>
                <a:latin typeface="Arial" pitchFamily="34" charset="0"/>
                <a:cs typeface="Arial" pitchFamily="34" charset="0"/>
              </a:rPr>
              <a:t> &lt; r</a:t>
            </a:r>
            <a:r>
              <a:rPr lang="en-US" sz="2000" i="1" baseline="-10000" dirty="0">
                <a:solidFill>
                  <a:srgbClr val="FF0000"/>
                </a:solidFill>
                <a:latin typeface="Arial" pitchFamily="34" charset="0"/>
                <a:cs typeface="Arial" pitchFamily="34" charset="0"/>
              </a:rPr>
              <a:t>1</a:t>
            </a:r>
            <a:r>
              <a:rPr lang="en-US" sz="2000" i="1" dirty="0">
                <a:solidFill>
                  <a:srgbClr val="FF0000"/>
                </a:solidFill>
                <a:latin typeface="Arial" pitchFamily="34" charset="0"/>
                <a:cs typeface="Arial" pitchFamily="34" charset="0"/>
              </a:rPr>
              <a:t> and w</a:t>
            </a:r>
            <a:r>
              <a:rPr lang="en-US" sz="2000" i="1" baseline="-10000" dirty="0">
                <a:solidFill>
                  <a:srgbClr val="FF0000"/>
                </a:solidFill>
                <a:latin typeface="Arial" pitchFamily="34" charset="0"/>
                <a:cs typeface="Arial" pitchFamily="34" charset="0"/>
              </a:rPr>
              <a:t>3</a:t>
            </a:r>
            <a:r>
              <a:rPr lang="en-US" sz="2000" i="1" dirty="0">
                <a:solidFill>
                  <a:srgbClr val="FF0000"/>
                </a:solidFill>
                <a:latin typeface="Arial" pitchFamily="34" charset="0"/>
                <a:cs typeface="Arial" pitchFamily="34" charset="0"/>
              </a:rPr>
              <a:t> &lt; w</a:t>
            </a:r>
            <a:r>
              <a:rPr lang="en-US" sz="2000" i="1" baseline="-10000" dirty="0">
                <a:solidFill>
                  <a:srgbClr val="FF0000"/>
                </a:solidFill>
                <a:latin typeface="Arial" pitchFamily="34" charset="0"/>
                <a:cs typeface="Arial" pitchFamily="34" charset="0"/>
              </a:rPr>
              <a:t>1</a:t>
            </a:r>
            <a:r>
              <a:rPr lang="en-US" sz="2000" dirty="0">
                <a:solidFill>
                  <a:srgbClr val="000099"/>
                </a:solidFill>
                <a:latin typeface="Arial" pitchFamily="34" charset="0"/>
                <a:cs typeface="Arial" pitchFamily="34" charset="0"/>
              </a:rPr>
              <a:t>)</a:t>
            </a:r>
            <a:endParaRPr lang="en-US" sz="2000" i="1" baseline="-10000" dirty="0">
              <a:solidFill>
                <a:srgbClr val="000099"/>
              </a:solidFill>
              <a:latin typeface="Arial" pitchFamily="34" charset="0"/>
              <a:cs typeface="Arial" pitchFamily="34" charset="0"/>
            </a:endParaRPr>
          </a:p>
          <a:p>
            <a:pPr marL="228600" algn="just">
              <a:defRPr/>
            </a:pPr>
            <a:r>
              <a:rPr lang="en-US" sz="2000" i="1" dirty="0">
                <a:solidFill>
                  <a:srgbClr val="000099"/>
                </a:solidFill>
                <a:latin typeface="Arial" pitchFamily="34" charset="0"/>
                <a:cs typeface="Arial" pitchFamily="34" charset="0"/>
              </a:rPr>
              <a:t>H’ =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c</a:t>
            </a:r>
            <a:r>
              <a:rPr lang="en-US" sz="2000" i="1" baseline="-10000" dirty="0">
                <a:solidFill>
                  <a:srgbClr val="000099"/>
                </a:solidFill>
                <a:latin typeface="Arial" pitchFamily="34" charset="0"/>
                <a:cs typeface="Arial" pitchFamily="34" charset="0"/>
              </a:rPr>
              <a:t>3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t>
            </a:r>
            <a:r>
              <a:rPr lang="en-US" sz="2000" i="1" dirty="0">
                <a:solidFill>
                  <a:srgbClr val="FF0000"/>
                </a:solidFill>
                <a:latin typeface="Arial" pitchFamily="34" charset="0"/>
                <a:cs typeface="Arial" pitchFamily="34" charset="0"/>
              </a:rPr>
              <a:t>r</a:t>
            </a:r>
            <a:r>
              <a:rPr lang="en-US" sz="2000" i="1" baseline="-10000" dirty="0">
                <a:solidFill>
                  <a:srgbClr val="FF0000"/>
                </a:solidFill>
                <a:latin typeface="Arial" pitchFamily="34" charset="0"/>
                <a:cs typeface="Arial" pitchFamily="34" charset="0"/>
              </a:rPr>
              <a:t>1</a:t>
            </a:r>
            <a:r>
              <a:rPr lang="en-US" sz="2000" i="1" dirty="0">
                <a:solidFill>
                  <a:srgbClr val="FF0000"/>
                </a:solidFill>
                <a:latin typeface="Arial" pitchFamily="34" charset="0"/>
                <a:cs typeface="Arial" pitchFamily="34" charset="0"/>
              </a:rPr>
              <a:t> &lt; w</a:t>
            </a:r>
            <a:r>
              <a:rPr lang="en-US" sz="2000" i="1" baseline="-10000" dirty="0">
                <a:solidFill>
                  <a:srgbClr val="FF0000"/>
                </a:solidFill>
                <a:latin typeface="Arial" pitchFamily="34" charset="0"/>
                <a:cs typeface="Arial" pitchFamily="34" charset="0"/>
              </a:rPr>
              <a:t>3 </a:t>
            </a:r>
            <a:r>
              <a:rPr lang="en-US" sz="2000" i="1" dirty="0">
                <a:solidFill>
                  <a:srgbClr val="FF0000"/>
                </a:solidFill>
                <a:latin typeface="Arial" pitchFamily="34" charset="0"/>
                <a:cs typeface="Arial" pitchFamily="34" charset="0"/>
              </a:rPr>
              <a:t>and w</a:t>
            </a:r>
            <a:r>
              <a:rPr lang="en-US" sz="2000" i="1" baseline="-10000" dirty="0">
                <a:solidFill>
                  <a:srgbClr val="FF0000"/>
                </a:solidFill>
                <a:latin typeface="Arial" pitchFamily="34" charset="0"/>
                <a:cs typeface="Arial" pitchFamily="34" charset="0"/>
              </a:rPr>
              <a:t>1</a:t>
            </a:r>
            <a:r>
              <a:rPr lang="en-US" sz="2000" i="1" dirty="0">
                <a:solidFill>
                  <a:srgbClr val="FF0000"/>
                </a:solidFill>
                <a:latin typeface="Arial" pitchFamily="34" charset="0"/>
                <a:cs typeface="Arial" pitchFamily="34" charset="0"/>
              </a:rPr>
              <a:t> &lt; w</a:t>
            </a:r>
            <a:r>
              <a:rPr lang="en-US" sz="2000" i="1" baseline="-10000" dirty="0">
                <a:solidFill>
                  <a:srgbClr val="FF0000"/>
                </a:solidFill>
                <a:latin typeface="Arial" pitchFamily="34" charset="0"/>
                <a:cs typeface="Arial" pitchFamily="34" charset="0"/>
              </a:rPr>
              <a:t>3</a:t>
            </a:r>
            <a:r>
              <a:rPr lang="en-US" sz="2000" dirty="0">
                <a:solidFill>
                  <a:srgbClr val="000099"/>
                </a:solidFill>
                <a:latin typeface="Arial" pitchFamily="34" charset="0"/>
                <a:cs typeface="Arial" pitchFamily="34" charset="0"/>
              </a:rPr>
              <a:t>)</a:t>
            </a:r>
          </a:p>
          <a:p>
            <a:pPr marL="228600" algn="just">
              <a:spcBef>
                <a:spcPts val="1200"/>
              </a:spcBef>
              <a:defRPr/>
            </a:pPr>
            <a:r>
              <a:rPr lang="en-US" sz="2000" i="1" dirty="0">
                <a:solidFill>
                  <a:srgbClr val="000099"/>
                </a:solidFill>
                <a:latin typeface="Arial" pitchFamily="34" charset="0"/>
                <a:cs typeface="Arial" pitchFamily="34" charset="0"/>
              </a:rPr>
              <a:t>H </a:t>
            </a:r>
            <a:r>
              <a:rPr lang="en-US" sz="2000" i="1" dirty="0">
                <a:solidFill>
                  <a:srgbClr val="000099"/>
                </a:solidFill>
                <a:latin typeface="Arial" pitchFamily="34" charset="0"/>
                <a:cs typeface="Arial" pitchFamily="34" charset="0"/>
                <a:sym typeface="Symbol"/>
              </a:rPr>
              <a:t>is not equivalent to </a:t>
            </a:r>
            <a:r>
              <a:rPr lang="en-US" sz="2000" i="1" dirty="0">
                <a:solidFill>
                  <a:srgbClr val="000099"/>
                </a:solidFill>
                <a:latin typeface="Arial" pitchFamily="34" charset="0"/>
                <a:cs typeface="Arial" pitchFamily="34" charset="0"/>
              </a:rPr>
              <a:t>H’.</a:t>
            </a:r>
            <a:endParaRPr lang="en-US" sz="2000" i="1" baseline="-10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70167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34</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Serializable Histories</a:t>
            </a:r>
            <a:endParaRPr lang="en-US" dirty="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14918"/>
            <a:ext cx="4893733" cy="452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05933" y="998852"/>
            <a:ext cx="7044267" cy="461665"/>
          </a:xfrm>
          <a:prstGeom prst="rect">
            <a:avLst/>
          </a:prstGeom>
        </p:spPr>
        <p:txBody>
          <a:bodyPr wrap="square">
            <a:spAutoFit/>
          </a:bodyPr>
          <a:lstStyle/>
          <a:p>
            <a:pPr algn="just">
              <a:defRPr/>
            </a:pP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2  </a:t>
            </a:r>
            <a:r>
              <a:rPr lang="en-US"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H</a:t>
            </a:r>
            <a:r>
              <a:rPr lang="en-US" i="1" baseline="-10000" dirty="0">
                <a:solidFill>
                  <a:srgbClr val="660066"/>
                </a:solidFill>
                <a:latin typeface="Arial" pitchFamily="34" charset="0"/>
                <a:cs typeface="Arial" pitchFamily="34" charset="0"/>
              </a:rPr>
              <a:t>3</a:t>
            </a:r>
            <a:r>
              <a:rPr lang="en-US" i="1" dirty="0">
                <a:solidFill>
                  <a:srgbClr val="660066"/>
                </a:solidFill>
                <a:latin typeface="Arial" pitchFamily="34" charset="0"/>
                <a:cs typeface="Arial" pitchFamily="34" charset="0"/>
              </a:rPr>
              <a:t>?</a:t>
            </a:r>
            <a:r>
              <a:rPr lang="en-US" i="1" baseline="-10000"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 	H</a:t>
            </a:r>
            <a:r>
              <a:rPr lang="en-US" i="1" baseline="-10000" dirty="0">
                <a:solidFill>
                  <a:srgbClr val="660066"/>
                </a:solidFill>
                <a:latin typeface="Arial" pitchFamily="34" charset="0"/>
                <a:cs typeface="Arial" pitchFamily="34" charset="0"/>
              </a:rPr>
              <a:t>2  </a:t>
            </a:r>
            <a:r>
              <a:rPr lang="en-US"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H</a:t>
            </a:r>
            <a:r>
              <a:rPr lang="en-US" i="1" baseline="-10000" dirty="0">
                <a:solidFill>
                  <a:srgbClr val="660066"/>
                </a:solidFill>
                <a:latin typeface="Arial" pitchFamily="34" charset="0"/>
                <a:cs typeface="Arial" pitchFamily="34" charset="0"/>
              </a:rPr>
              <a:t>4</a:t>
            </a:r>
            <a:r>
              <a:rPr lang="en-US" i="1" dirty="0">
                <a:solidFill>
                  <a:srgbClr val="660066"/>
                </a:solidFill>
                <a:latin typeface="Arial" pitchFamily="34" charset="0"/>
                <a:cs typeface="Arial" pitchFamily="34" charset="0"/>
              </a:rPr>
              <a:t>?	 	H</a:t>
            </a:r>
            <a:r>
              <a:rPr lang="en-US" i="1" baseline="-10000" dirty="0">
                <a:solidFill>
                  <a:srgbClr val="660066"/>
                </a:solidFill>
                <a:latin typeface="Arial" pitchFamily="34" charset="0"/>
                <a:cs typeface="Arial" pitchFamily="34" charset="0"/>
              </a:rPr>
              <a:t>3  </a:t>
            </a:r>
            <a:r>
              <a:rPr lang="en-US"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H</a:t>
            </a:r>
            <a:r>
              <a:rPr lang="en-US" i="1" baseline="-10000" dirty="0">
                <a:solidFill>
                  <a:srgbClr val="660066"/>
                </a:solidFill>
                <a:latin typeface="Arial" pitchFamily="34" charset="0"/>
                <a:cs typeface="Arial" pitchFamily="34" charset="0"/>
              </a:rPr>
              <a:t>4</a:t>
            </a:r>
            <a:r>
              <a:rPr lang="en-US" i="1" dirty="0">
                <a:solidFill>
                  <a:srgbClr val="660066"/>
                </a:solidFill>
                <a:latin typeface="Arial" pitchFamily="34" charset="0"/>
                <a:cs typeface="Arial" pitchFamily="34" charset="0"/>
              </a:rPr>
              <a:t>?</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405740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35</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Serializable Histories</a:t>
            </a:r>
            <a:endParaRPr lang="en-US" dirty="0"/>
          </a:p>
        </p:txBody>
      </p:sp>
      <p:sp>
        <p:nvSpPr>
          <p:cNvPr id="3" name="Rectangle 2"/>
          <p:cNvSpPr/>
          <p:nvPr/>
        </p:nvSpPr>
        <p:spPr>
          <a:xfrm>
            <a:off x="770468" y="1583051"/>
            <a:ext cx="7747000" cy="3046988"/>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There may be more than one complete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a:solidFill>
                  <a:srgbClr val="660066"/>
                </a:solidFill>
                <a:latin typeface="Arial" pitchFamily="34" charset="0"/>
                <a:cs typeface="Arial" pitchFamily="34" charset="0"/>
              </a:rPr>
              <a:t> of </a:t>
            </a:r>
            <a:r>
              <a:rPr lang="en-US" i="1" dirty="0">
                <a:solidFill>
                  <a:srgbClr val="660066"/>
                </a:solidFill>
                <a:latin typeface="Arial" pitchFamily="34" charset="0"/>
                <a:cs typeface="Arial" pitchFamily="34" charset="0"/>
              </a:rPr>
              <a:t>T</a:t>
            </a:r>
            <a:r>
              <a:rPr lang="en-US" dirty="0">
                <a:solidFill>
                  <a:srgbClr val="660066"/>
                </a:solidFill>
                <a:latin typeface="Arial" pitchFamily="34" charset="0"/>
                <a:cs typeface="Arial" pitchFamily="34" charset="0"/>
              </a:rPr>
              <a:t>. However, each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s</a:t>
            </a:r>
            <a:r>
              <a:rPr lang="en-US" dirty="0">
                <a:solidFill>
                  <a:srgbClr val="660066"/>
                </a:solidFill>
                <a:latin typeface="Arial" pitchFamily="34" charset="0"/>
                <a:cs typeface="Arial" pitchFamily="34" charset="0"/>
              </a:rPr>
              <a:t> is unique. What we require is that at least one of the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err="1">
                <a:solidFill>
                  <a:srgbClr val="660066"/>
                </a:solidFill>
                <a:latin typeface="Arial" pitchFamily="34" charset="0"/>
                <a:cs typeface="Arial" pitchFamily="34" charset="0"/>
              </a:rPr>
              <a:t>’s</a:t>
            </a:r>
            <a:r>
              <a:rPr lang="en-US" dirty="0">
                <a:solidFill>
                  <a:srgbClr val="660066"/>
                </a:solidFill>
                <a:latin typeface="Arial" pitchFamily="34" charset="0"/>
                <a:cs typeface="Arial" pitchFamily="34" charset="0"/>
              </a:rPr>
              <a:t> should be equivalent to a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s</a:t>
            </a:r>
            <a:r>
              <a:rPr lang="en-US" dirty="0">
                <a:solidFill>
                  <a:srgbClr val="660066"/>
                </a:solidFill>
                <a:latin typeface="Arial" pitchFamily="34" charset="0"/>
                <a:cs typeface="Arial" pitchFamily="34" charset="0"/>
              </a:rPr>
              <a:t>. We face a problem with comparing an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s</a:t>
            </a:r>
            <a:r>
              <a:rPr lang="en-US" dirty="0">
                <a:solidFill>
                  <a:srgbClr val="660066"/>
                </a:solidFill>
                <a:latin typeface="Arial" pitchFamily="34" charset="0"/>
                <a:cs typeface="Arial" pitchFamily="34" charset="0"/>
              </a:rPr>
              <a:t> with one of the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err="1">
                <a:solidFill>
                  <a:srgbClr val="660066"/>
                </a:solidFill>
                <a:latin typeface="Arial" pitchFamily="34" charset="0"/>
                <a:cs typeface="Arial" pitchFamily="34" charset="0"/>
              </a:rPr>
              <a:t>’s</a:t>
            </a:r>
            <a:r>
              <a:rPr lang="en-US" dirty="0">
                <a:solidFill>
                  <a:srgbClr val="660066"/>
                </a:solidFill>
                <a:latin typeface="Arial" pitchFamily="34" charset="0"/>
                <a:cs typeface="Arial" pitchFamily="34" charset="0"/>
              </a:rPr>
              <a:t> because the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a:solidFill>
                  <a:srgbClr val="660066"/>
                </a:solidFill>
                <a:latin typeface="Arial" pitchFamily="34" charset="0"/>
                <a:cs typeface="Arial" pitchFamily="34" charset="0"/>
              </a:rPr>
              <a:t> contains active transactions as well and the fate of active transactions cannot be predicted. So comparison is done with the committed project of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2439584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36</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a:solidFill>
                  <a:srgbClr val="C00000"/>
                </a:solidFill>
                <a:latin typeface="Arial" pitchFamily="34" charset="0"/>
                <a:cs typeface="Arial" pitchFamily="34" charset="0"/>
              </a:rPr>
              <a:t>Serializable Histories</a:t>
            </a:r>
            <a:endParaRPr lang="en-US" dirty="0"/>
          </a:p>
        </p:txBody>
      </p:sp>
      <p:sp>
        <p:nvSpPr>
          <p:cNvPr id="3" name="Rectangle 2"/>
          <p:cNvSpPr/>
          <p:nvPr/>
        </p:nvSpPr>
        <p:spPr>
          <a:xfrm>
            <a:off x="702733" y="1388318"/>
            <a:ext cx="7814734" cy="3724096"/>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Consider the following history</a:t>
            </a:r>
          </a:p>
          <a:p>
            <a:pPr algn="ctr">
              <a:spcBef>
                <a:spcPts val="1200"/>
              </a:spcBef>
              <a:spcAft>
                <a:spcPts val="1200"/>
              </a:spcAft>
              <a:defRPr/>
            </a:pPr>
            <a:r>
              <a:rPr lang="en-US" i="1" dirty="0">
                <a:solidFill>
                  <a:srgbClr val="000099"/>
                </a:solidFill>
                <a:latin typeface="Arial" pitchFamily="34" charset="0"/>
                <a:cs typeface="Arial" pitchFamily="34" charset="0"/>
              </a:rPr>
              <a:t>H</a:t>
            </a:r>
            <a:r>
              <a:rPr lang="en-US" i="1" baseline="-10000" dirty="0">
                <a:solidFill>
                  <a:srgbClr val="000099"/>
                </a:solidFill>
                <a:latin typeface="Arial" pitchFamily="34" charset="0"/>
                <a:cs typeface="Arial" pitchFamily="34" charset="0"/>
              </a:rPr>
              <a:t>i</a:t>
            </a:r>
            <a:r>
              <a:rPr lang="en-US" i="1" dirty="0">
                <a:solidFill>
                  <a:srgbClr val="000099"/>
                </a:solidFill>
                <a:latin typeface="Arial" pitchFamily="34" charset="0"/>
                <a:cs typeface="Arial" pitchFamily="34" charset="0"/>
              </a:rPr>
              <a:t> = r</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r</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[y]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r</a:t>
            </a:r>
            <a:r>
              <a:rPr lang="en-US" i="1" baseline="-10000" dirty="0">
                <a:solidFill>
                  <a:srgbClr val="000099"/>
                </a:solidFill>
                <a:latin typeface="Arial" pitchFamily="34" charset="0"/>
                <a:cs typeface="Arial" pitchFamily="34" charset="0"/>
              </a:rPr>
              <a:t>4</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4</a:t>
            </a:r>
            <a:r>
              <a:rPr lang="en-US" i="1" dirty="0">
                <a:solidFill>
                  <a:srgbClr val="000099"/>
                </a:solidFill>
                <a:latin typeface="Arial" pitchFamily="34" charset="0"/>
                <a:cs typeface="Arial" pitchFamily="34" charset="0"/>
              </a:rPr>
              <a:t>[x] c</a:t>
            </a:r>
            <a:r>
              <a:rPr lang="en-US" i="1" baseline="-10000" dirty="0">
                <a:solidFill>
                  <a:srgbClr val="000099"/>
                </a:solidFill>
                <a:latin typeface="Arial" pitchFamily="34" charset="0"/>
                <a:cs typeface="Arial" pitchFamily="34" charset="0"/>
              </a:rPr>
              <a:t>3 </a:t>
            </a:r>
            <a:r>
              <a:rPr lang="en-US" i="1" dirty="0">
                <a:solidFill>
                  <a:srgbClr val="000099"/>
                </a:solidFill>
                <a:latin typeface="Arial" pitchFamily="34" charset="0"/>
                <a:cs typeface="Arial" pitchFamily="34" charset="0"/>
              </a:rPr>
              <a:t>c</a:t>
            </a:r>
            <a:r>
              <a:rPr lang="en-US" i="1" baseline="-10000" dirty="0">
                <a:solidFill>
                  <a:srgbClr val="000099"/>
                </a:solidFill>
                <a:latin typeface="Arial" pitchFamily="34" charset="0"/>
                <a:cs typeface="Arial" pitchFamily="34" charset="0"/>
              </a:rPr>
              <a:t>4</a:t>
            </a:r>
          </a:p>
          <a:p>
            <a:pPr algn="just">
              <a:defRPr/>
            </a:pP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started first and active.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3</a:t>
            </a:r>
            <a:r>
              <a:rPr lang="en-US" dirty="0">
                <a:solidFill>
                  <a:srgbClr val="660066"/>
                </a:solidFill>
                <a:latin typeface="Arial" pitchFamily="34" charset="0"/>
                <a:cs typeface="Arial" pitchFamily="34" charset="0"/>
              </a:rPr>
              <a:t> committed (it is incorrect but it is not important here). The serial serial schedule should be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then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3</a:t>
            </a:r>
            <a:r>
              <a:rPr lang="en-US" dirty="0">
                <a:solidFill>
                  <a:srgbClr val="660066"/>
                </a:solidFill>
                <a:latin typeface="Arial" pitchFamily="34" charset="0"/>
                <a:cs typeface="Arial" pitchFamily="34" charset="0"/>
              </a:rPr>
              <a:t>. But we cannot compare it with any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a:solidFill>
                  <a:srgbClr val="660066"/>
                </a:solidFill>
                <a:latin typeface="Arial" pitchFamily="34" charset="0"/>
                <a:cs typeface="Arial" pitchFamily="34" charset="0"/>
              </a:rPr>
              <a:t> because the fate of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is unpredictable. If we take the committed projection, i.e., </a:t>
            </a:r>
            <a:r>
              <a:rPr lang="en-US" i="1" dirty="0">
                <a:solidFill>
                  <a:srgbClr val="000099"/>
                </a:solidFill>
                <a:latin typeface="Arial" pitchFamily="34" charset="0"/>
                <a:cs typeface="Arial" pitchFamily="34" charset="0"/>
              </a:rPr>
              <a:t>r</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[y]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r</a:t>
            </a:r>
            <a:r>
              <a:rPr lang="en-US" i="1" baseline="-10000" dirty="0">
                <a:solidFill>
                  <a:srgbClr val="000099"/>
                </a:solidFill>
                <a:latin typeface="Arial" pitchFamily="34" charset="0"/>
                <a:cs typeface="Arial" pitchFamily="34" charset="0"/>
              </a:rPr>
              <a:t>4</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4</a:t>
            </a:r>
            <a:r>
              <a:rPr lang="en-US" i="1" dirty="0">
                <a:solidFill>
                  <a:srgbClr val="000099"/>
                </a:solidFill>
                <a:latin typeface="Arial" pitchFamily="34" charset="0"/>
                <a:cs typeface="Arial" pitchFamily="34" charset="0"/>
              </a:rPr>
              <a:t>[x] c</a:t>
            </a:r>
            <a:r>
              <a:rPr lang="en-US" i="1" baseline="-10000" dirty="0">
                <a:solidFill>
                  <a:srgbClr val="000099"/>
                </a:solidFill>
                <a:latin typeface="Arial" pitchFamily="34" charset="0"/>
                <a:cs typeface="Arial" pitchFamily="34" charset="0"/>
              </a:rPr>
              <a:t>3 </a:t>
            </a:r>
            <a:r>
              <a:rPr lang="en-US" i="1" dirty="0">
                <a:solidFill>
                  <a:srgbClr val="000099"/>
                </a:solidFill>
                <a:latin typeface="Arial" pitchFamily="34" charset="0"/>
                <a:cs typeface="Arial" pitchFamily="34" charset="0"/>
              </a:rPr>
              <a:t>c</a:t>
            </a:r>
            <a:r>
              <a:rPr lang="en-US" i="1" baseline="-10000" dirty="0">
                <a:solidFill>
                  <a:srgbClr val="000099"/>
                </a:solidFill>
                <a:latin typeface="Arial" pitchFamily="34" charset="0"/>
                <a:cs typeface="Arial" pitchFamily="34" charset="0"/>
              </a:rPr>
              <a:t>4</a:t>
            </a:r>
            <a:r>
              <a:rPr lang="en-US" i="1" dirty="0">
                <a:solidFill>
                  <a:srgbClr val="000099"/>
                </a:solidFill>
                <a:latin typeface="Arial" pitchFamily="34" charset="0"/>
                <a:cs typeface="Arial" pitchFamily="34" charset="0"/>
              </a:rPr>
              <a:t> </a:t>
            </a:r>
            <a:r>
              <a:rPr lang="en-US" i="1" dirty="0">
                <a:solidFill>
                  <a:srgbClr val="660066"/>
                </a:solidFill>
                <a:latin typeface="Arial" pitchFamily="34" charset="0"/>
                <a:cs typeface="Arial" pitchFamily="34" charset="0"/>
              </a:rPr>
              <a:t>of H</a:t>
            </a:r>
            <a:r>
              <a:rPr lang="en-US" i="1" baseline="-10000" dirty="0">
                <a:solidFill>
                  <a:srgbClr val="660066"/>
                </a:solidFill>
                <a:latin typeface="Arial" pitchFamily="34" charset="0"/>
                <a:cs typeface="Arial" pitchFamily="34" charset="0"/>
              </a:rPr>
              <a:t>i</a:t>
            </a:r>
            <a:r>
              <a:rPr lang="en-US" i="1" dirty="0">
                <a:solidFill>
                  <a:srgbClr val="000099"/>
                </a:solidFill>
                <a:latin typeface="Arial" pitchFamily="34" charset="0"/>
                <a:cs typeface="Arial" pitchFamily="34" charset="0"/>
              </a:rPr>
              <a:t> </a:t>
            </a:r>
            <a:r>
              <a:rPr lang="en-US" dirty="0">
                <a:solidFill>
                  <a:srgbClr val="660066"/>
                </a:solidFill>
                <a:latin typeface="Arial" pitchFamily="34" charset="0"/>
                <a:cs typeface="Arial" pitchFamily="34" charset="0"/>
              </a:rPr>
              <a:t>we can see that it is equivalent to a serial history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3</a:t>
            </a:r>
            <a:r>
              <a:rPr lang="en-US" dirty="0">
                <a:solidFill>
                  <a:srgbClr val="660066"/>
                </a:solidFill>
                <a:latin typeface="Arial" pitchFamily="34" charset="0"/>
                <a:cs typeface="Arial" pitchFamily="34" charset="0"/>
              </a:rPr>
              <a:t> then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4</a:t>
            </a:r>
            <a:r>
              <a:rPr lang="en-US" dirty="0">
                <a:solidFill>
                  <a:srgbClr val="660066"/>
                </a:solidFill>
                <a:latin typeface="Arial" pitchFamily="34" charset="0"/>
                <a:cs typeface="Arial" pitchFamily="34" charset="0"/>
              </a:rPr>
              <a:t>.</a:t>
            </a:r>
            <a:endParaRPr lang="en-US" baseline="-10000"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497135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37</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err="1">
                <a:solidFill>
                  <a:srgbClr val="C00000"/>
                </a:solidFill>
                <a:latin typeface="Arial" pitchFamily="34" charset="0"/>
                <a:cs typeface="Arial" pitchFamily="34" charset="0"/>
              </a:rPr>
              <a:t>Serializable</a:t>
            </a:r>
            <a:r>
              <a:rPr lang="en-US" sz="2800" b="1" dirty="0">
                <a:solidFill>
                  <a:srgbClr val="C00000"/>
                </a:solidFill>
                <a:latin typeface="Arial" pitchFamily="34" charset="0"/>
                <a:cs typeface="Arial" pitchFamily="34" charset="0"/>
              </a:rPr>
              <a:t> Histories</a:t>
            </a:r>
            <a:endParaRPr lang="en-US" dirty="0"/>
          </a:p>
        </p:txBody>
      </p:sp>
      <p:sp>
        <p:nvSpPr>
          <p:cNvPr id="3" name="Rectangle 2"/>
          <p:cNvSpPr/>
          <p:nvPr/>
        </p:nvSpPr>
        <p:spPr>
          <a:xfrm>
            <a:off x="2706102" y="1546260"/>
            <a:ext cx="3910830" cy="523220"/>
          </a:xfrm>
          <a:prstGeom prst="rect">
            <a:avLst/>
          </a:prstGeom>
        </p:spPr>
        <p:txBody>
          <a:bodyPr wrap="square">
            <a:spAutoFit/>
          </a:bodyPr>
          <a:lstStyle/>
          <a:p>
            <a:pPr algn="just">
              <a:defRPr/>
            </a:pPr>
            <a:r>
              <a:rPr lang="en-US" sz="2800" dirty="0">
                <a:solidFill>
                  <a:schemeClr val="accent6">
                    <a:lumMod val="50000"/>
                  </a:schemeClr>
                </a:solidFill>
                <a:latin typeface="Arial" pitchFamily="34" charset="0"/>
                <a:cs typeface="Arial" pitchFamily="34" charset="0"/>
              </a:rPr>
              <a:t>Question and Answer</a:t>
            </a:r>
            <a:endParaRPr lang="en-US" sz="2800" baseline="-10000"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949676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38</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a:solidFill>
                  <a:srgbClr val="C00000"/>
                </a:solidFill>
                <a:latin typeface="Arial" pitchFamily="34" charset="0"/>
                <a:cs typeface="Arial" pitchFamily="34" charset="0"/>
              </a:rPr>
              <a:t>The </a:t>
            </a:r>
            <a:r>
              <a:rPr lang="en-US" sz="2800" b="1" dirty="0" err="1">
                <a:solidFill>
                  <a:srgbClr val="C00000"/>
                </a:solidFill>
                <a:latin typeface="Arial" pitchFamily="34" charset="0"/>
                <a:cs typeface="Arial" pitchFamily="34" charset="0"/>
              </a:rPr>
              <a:t>Serializability</a:t>
            </a:r>
            <a:r>
              <a:rPr lang="en-US" sz="2800" b="1" dirty="0">
                <a:solidFill>
                  <a:srgbClr val="C00000"/>
                </a:solidFill>
                <a:latin typeface="Arial" pitchFamily="34" charset="0"/>
                <a:cs typeface="Arial" pitchFamily="34" charset="0"/>
              </a:rPr>
              <a:t> Theorem</a:t>
            </a:r>
            <a:endParaRPr lang="en-US" dirty="0"/>
          </a:p>
        </p:txBody>
      </p:sp>
      <p:sp>
        <p:nvSpPr>
          <p:cNvPr id="3" name="Rectangle 2"/>
          <p:cNvSpPr/>
          <p:nvPr/>
        </p:nvSpPr>
        <p:spPr>
          <a:xfrm>
            <a:off x="508001" y="973451"/>
            <a:ext cx="8001000" cy="3046988"/>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We can now discuss the </a:t>
            </a:r>
            <a:r>
              <a:rPr lang="en-US" dirty="0" err="1">
                <a:solidFill>
                  <a:srgbClr val="660066"/>
                </a:solidFill>
                <a:latin typeface="Arial" pitchFamily="34" charset="0"/>
                <a:cs typeface="Arial" pitchFamily="34" charset="0"/>
              </a:rPr>
              <a:t>serializability</a:t>
            </a:r>
            <a:r>
              <a:rPr lang="en-US" dirty="0">
                <a:solidFill>
                  <a:srgbClr val="660066"/>
                </a:solidFill>
                <a:latin typeface="Arial" pitchFamily="34" charset="0"/>
                <a:cs typeface="Arial" pitchFamily="34" charset="0"/>
              </a:rPr>
              <a:t> theorem that provides us a criteria for discovering if a schedule is </a:t>
            </a:r>
            <a:r>
              <a:rPr lang="en-US" dirty="0" err="1">
                <a:solidFill>
                  <a:srgbClr val="660066"/>
                </a:solidFill>
                <a:latin typeface="Arial" pitchFamily="34" charset="0"/>
                <a:cs typeface="Arial" pitchFamily="34" charset="0"/>
              </a:rPr>
              <a:t>serializable</a:t>
            </a:r>
            <a:r>
              <a:rPr lang="en-US" dirty="0">
                <a:solidFill>
                  <a:srgbClr val="660066"/>
                </a:solidFill>
                <a:latin typeface="Arial" pitchFamily="34" charset="0"/>
                <a:cs typeface="Arial" pitchFamily="34" charset="0"/>
              </a:rPr>
              <a:t>. First we introduce “</a:t>
            </a:r>
            <a:r>
              <a:rPr lang="en-US" dirty="0" err="1">
                <a:solidFill>
                  <a:srgbClr val="660066"/>
                </a:solidFill>
                <a:latin typeface="Arial" pitchFamily="34" charset="0"/>
                <a:cs typeface="Arial" pitchFamily="34" charset="0"/>
              </a:rPr>
              <a:t>Serializability</a:t>
            </a:r>
            <a:r>
              <a:rPr lang="en-US" dirty="0">
                <a:solidFill>
                  <a:srgbClr val="660066"/>
                </a:solidFill>
                <a:latin typeface="Arial" pitchFamily="34" charset="0"/>
                <a:cs typeface="Arial" pitchFamily="34" charset="0"/>
              </a:rPr>
              <a:t> Graph (SG).” A SG for a H, SG(H), is a DAG. Its nodes are the transactions that are committed in H. The edge T</a:t>
            </a:r>
            <a:r>
              <a:rPr lang="en-US" baseline="-10000" dirty="0">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sym typeface="Symbol"/>
              </a:rPr>
              <a:t></a:t>
            </a:r>
            <a:r>
              <a:rPr lang="en-US" dirty="0" err="1">
                <a:solidFill>
                  <a:srgbClr val="660066"/>
                </a:solidFill>
                <a:latin typeface="Arial" pitchFamily="34" charset="0"/>
                <a:cs typeface="Arial" pitchFamily="34" charset="0"/>
              </a:rPr>
              <a:t>T</a:t>
            </a:r>
            <a:r>
              <a:rPr lang="en-US" baseline="-10000" dirty="0" err="1">
                <a:solidFill>
                  <a:srgbClr val="660066"/>
                </a:solidFill>
                <a:latin typeface="Arial" pitchFamily="34" charset="0"/>
                <a:cs typeface="Arial" pitchFamily="34" charset="0"/>
              </a:rPr>
              <a:t>j</a:t>
            </a:r>
            <a:endParaRPr lang="en-US" baseline="-10000" dirty="0">
              <a:solidFill>
                <a:srgbClr val="660066"/>
              </a:solidFill>
              <a:latin typeface="Arial" pitchFamily="34" charset="0"/>
              <a:cs typeface="Arial" pitchFamily="34" charset="0"/>
            </a:endParaRPr>
          </a:p>
          <a:p>
            <a:pPr algn="just">
              <a:defRPr/>
            </a:pPr>
            <a:r>
              <a:rPr lang="en-US" dirty="0">
                <a:solidFill>
                  <a:srgbClr val="660066"/>
                </a:solidFill>
                <a:latin typeface="Arial" pitchFamily="34" charset="0"/>
                <a:cs typeface="Arial" pitchFamily="34" charset="0"/>
              </a:rPr>
              <a:t>indicates that all conflicting operations of T</a:t>
            </a:r>
            <a:r>
              <a:rPr lang="en-US" baseline="-10000" dirty="0">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 come before all conflicting operations of </a:t>
            </a:r>
            <a:r>
              <a:rPr lang="en-US" dirty="0" err="1">
                <a:solidFill>
                  <a:srgbClr val="660066"/>
                </a:solidFill>
                <a:latin typeface="Arial" pitchFamily="34" charset="0"/>
                <a:cs typeface="Arial" pitchFamily="34" charset="0"/>
              </a:rPr>
              <a:t>T</a:t>
            </a:r>
            <a:r>
              <a:rPr lang="en-US" baseline="-10000" dirty="0" err="1">
                <a:solidFill>
                  <a:srgbClr val="660066"/>
                </a:solidFill>
                <a:latin typeface="Arial" pitchFamily="34" charset="0"/>
                <a:cs typeface="Arial" pitchFamily="34" charset="0"/>
              </a:rPr>
              <a:t>j</a:t>
            </a:r>
            <a:r>
              <a:rPr lang="en-US" dirty="0">
                <a:solidFill>
                  <a:srgbClr val="660066"/>
                </a:solidFill>
                <a:latin typeface="Arial" pitchFamily="34" charset="0"/>
                <a:cs typeface="Arial" pitchFamily="34" charset="0"/>
              </a:rPr>
              <a:t>. Consider</a:t>
            </a:r>
          </a:p>
          <a:p>
            <a:pPr algn="just">
              <a:defRPr/>
            </a:pPr>
            <a:endParaRPr lang="en-US" dirty="0">
              <a:solidFill>
                <a:srgbClr val="660066"/>
              </a:solidFill>
              <a:latin typeface="Arial" pitchFamily="34" charset="0"/>
              <a:cs typeface="Arial" pitchFamily="34" charset="0"/>
            </a:endParaRPr>
          </a:p>
        </p:txBody>
      </p:sp>
      <p:pic>
        <p:nvPicPr>
          <p:cNvPr id="58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492" y="3784093"/>
            <a:ext cx="5887508" cy="121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7968" y="5109438"/>
            <a:ext cx="7846365" cy="830997"/>
          </a:xfrm>
          <a:prstGeom prst="rect">
            <a:avLst/>
          </a:prstGeom>
        </p:spPr>
        <p:txBody>
          <a:bodyPr wrap="square">
            <a:spAutoFit/>
          </a:bodyPr>
          <a:lstStyle/>
          <a:p>
            <a:pPr algn="just">
              <a:defRPr/>
            </a:pPr>
            <a:r>
              <a:rPr lang="en-US" dirty="0">
                <a:solidFill>
                  <a:srgbClr val="660066"/>
                </a:solidFill>
                <a:latin typeface="Arial" pitchFamily="34" charset="0"/>
                <a:cs typeface="Arial" pitchFamily="34" charset="0"/>
              </a:rPr>
              <a:t>If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a:t>
            </a:r>
            <a:r>
              <a:rPr lang="en-US" dirty="0">
                <a:solidFill>
                  <a:srgbClr val="660066"/>
                </a:solidFill>
                <a:latin typeface="Arial" pitchFamily="34" charset="0"/>
                <a:cs typeface="Arial" pitchFamily="34" charset="0"/>
              </a:rPr>
              <a:t> is replaced by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[z]</a:t>
            </a:r>
            <a:r>
              <a:rPr lang="en-US" dirty="0">
                <a:solidFill>
                  <a:srgbClr val="660066"/>
                </a:solidFill>
                <a:latin typeface="Arial" pitchFamily="34" charset="0"/>
                <a:cs typeface="Arial" pitchFamily="34" charset="0"/>
              </a:rPr>
              <a:t> then </a:t>
            </a:r>
            <a:r>
              <a:rPr lang="en-US" i="1" dirty="0">
                <a:solidFill>
                  <a:srgbClr val="000099"/>
                </a:solidFill>
                <a:latin typeface="Arial" pitchFamily="34" charset="0"/>
                <a:cs typeface="Arial" pitchFamily="34" charset="0"/>
              </a:rPr>
              <a:t>SG(H</a:t>
            </a:r>
            <a:r>
              <a:rPr lang="en-US" i="1" baseline="-10000" dirty="0">
                <a:solidFill>
                  <a:srgbClr val="000099"/>
                </a:solidFill>
                <a:latin typeface="Arial" pitchFamily="34" charset="0"/>
                <a:cs typeface="Arial" pitchFamily="34" charset="0"/>
              </a:rPr>
              <a:t>5</a:t>
            </a:r>
            <a:r>
              <a:rPr lang="en-US" i="1" dirty="0">
                <a:solidFill>
                  <a:srgbClr val="000099"/>
                </a:solidFill>
                <a:latin typeface="Arial" pitchFamily="34" charset="0"/>
                <a:cs typeface="Arial" pitchFamily="34" charset="0"/>
              </a:rPr>
              <a:t>)</a:t>
            </a:r>
            <a:r>
              <a:rPr lang="en-US" dirty="0">
                <a:solidFill>
                  <a:srgbClr val="660066"/>
                </a:solidFill>
                <a:latin typeface="Arial" pitchFamily="34" charset="0"/>
                <a:cs typeface="Arial" pitchFamily="34" charset="0"/>
              </a:rPr>
              <a:t> becomes </a:t>
            </a:r>
            <a:r>
              <a:rPr lang="en-US" i="1" dirty="0">
                <a:solidFill>
                  <a:srgbClr val="000099"/>
                </a:solidFill>
                <a:latin typeface="Arial" pitchFamily="34" charset="0"/>
                <a:cs typeface="Arial" pitchFamily="34" charset="0"/>
              </a:rPr>
              <a:t>T2</a:t>
            </a:r>
            <a:r>
              <a:rPr lang="en-US" i="1" dirty="0">
                <a:solidFill>
                  <a:srgbClr val="000099"/>
                </a:solidFill>
                <a:latin typeface="Arial" pitchFamily="34" charset="0"/>
                <a:cs typeface="Arial" pitchFamily="34" charset="0"/>
                <a:sym typeface="Symbol"/>
              </a:rPr>
              <a:t> </a:t>
            </a:r>
            <a:r>
              <a:rPr lang="en-US" i="1" dirty="0">
                <a:solidFill>
                  <a:srgbClr val="000099"/>
                </a:solidFill>
                <a:latin typeface="Arial" pitchFamily="34" charset="0"/>
                <a:cs typeface="Arial" pitchFamily="34" charset="0"/>
              </a:rPr>
              <a:t>T1</a:t>
            </a:r>
            <a:r>
              <a:rPr lang="en-US" i="1" dirty="0">
                <a:solidFill>
                  <a:srgbClr val="000099"/>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rPr>
              <a:t> T3</a:t>
            </a:r>
            <a:r>
              <a:rPr lang="en-US" dirty="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3133615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39</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a:solidFill>
                  <a:srgbClr val="C00000"/>
                </a:solidFill>
                <a:latin typeface="Arial" pitchFamily="34" charset="0"/>
                <a:cs typeface="Arial" pitchFamily="34" charset="0"/>
              </a:rPr>
              <a:t>The </a:t>
            </a:r>
            <a:r>
              <a:rPr lang="en-US" sz="2800" b="1" dirty="0" err="1">
                <a:solidFill>
                  <a:srgbClr val="C00000"/>
                </a:solidFill>
                <a:latin typeface="Arial" pitchFamily="34" charset="0"/>
                <a:cs typeface="Arial" pitchFamily="34" charset="0"/>
              </a:rPr>
              <a:t>Serializability</a:t>
            </a:r>
            <a:r>
              <a:rPr lang="en-US" sz="2800" b="1" dirty="0">
                <a:solidFill>
                  <a:srgbClr val="C00000"/>
                </a:solidFill>
                <a:latin typeface="Arial" pitchFamily="34" charset="0"/>
                <a:cs typeface="Arial" pitchFamily="34" charset="0"/>
              </a:rPr>
              <a:t> Theorem (2.1)</a:t>
            </a:r>
            <a:endParaRPr lang="en-US" dirty="0"/>
          </a:p>
        </p:txBody>
      </p:sp>
      <p:sp>
        <p:nvSpPr>
          <p:cNvPr id="2" name="Rectangle 1"/>
          <p:cNvSpPr/>
          <p:nvPr/>
        </p:nvSpPr>
        <p:spPr>
          <a:xfrm>
            <a:off x="671101" y="1274037"/>
            <a:ext cx="8015699" cy="1754326"/>
          </a:xfrm>
          <a:prstGeom prst="rect">
            <a:avLst/>
          </a:prstGeom>
        </p:spPr>
        <p:txBody>
          <a:bodyPr wrap="square">
            <a:spAutoFit/>
          </a:bodyPr>
          <a:lstStyle/>
          <a:p>
            <a:pPr algn="just">
              <a:defRPr/>
            </a:pPr>
            <a:r>
              <a:rPr lang="en-US" i="1" dirty="0">
                <a:solidFill>
                  <a:srgbClr val="000099"/>
                </a:solidFill>
                <a:latin typeface="Arial" pitchFamily="34" charset="0"/>
                <a:cs typeface="Arial" pitchFamily="34" charset="0"/>
              </a:rPr>
              <a:t>SG(H</a:t>
            </a:r>
            <a:r>
              <a:rPr lang="en-US" i="1" baseline="-10000" dirty="0">
                <a:solidFill>
                  <a:srgbClr val="000099"/>
                </a:solidFill>
                <a:latin typeface="Arial" pitchFamily="34" charset="0"/>
                <a:cs typeface="Arial" pitchFamily="34" charset="0"/>
              </a:rPr>
              <a:t>5</a:t>
            </a:r>
            <a:r>
              <a:rPr lang="en-US" i="1" dirty="0">
                <a:solidFill>
                  <a:srgbClr val="000099"/>
                </a:solidFill>
                <a:latin typeface="Arial" pitchFamily="34" charset="0"/>
                <a:cs typeface="Arial" pitchFamily="34" charset="0"/>
              </a:rPr>
              <a:t>)</a:t>
            </a:r>
            <a:r>
              <a:rPr lang="en-US" dirty="0">
                <a:solidFill>
                  <a:srgbClr val="660066"/>
                </a:solidFill>
                <a:latin typeface="Arial" pitchFamily="34" charset="0"/>
                <a:cs typeface="Arial" pitchFamily="34" charset="0"/>
              </a:rPr>
              <a:t> is acyclic. Now consider the history H6:</a:t>
            </a:r>
          </a:p>
          <a:p>
            <a:pPr algn="ctr">
              <a:spcBef>
                <a:spcPts val="1200"/>
              </a:spcBef>
              <a:spcAft>
                <a:spcPts val="1200"/>
              </a:spcAft>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6</a:t>
            </a:r>
            <a:r>
              <a:rPr lang="en-US" sz="2000" i="1" dirty="0">
                <a:solidFill>
                  <a:srgbClr val="000099"/>
                </a:solidFill>
                <a:latin typeface="Arial" pitchFamily="34" charset="0"/>
                <a:cs typeface="Arial" pitchFamily="34" charset="0"/>
              </a:rPr>
              <a:t> =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3</a:t>
            </a:r>
            <a:endParaRPr lang="en-US" i="1" dirty="0">
              <a:solidFill>
                <a:srgbClr val="000099"/>
              </a:solidFill>
              <a:latin typeface="Arial" pitchFamily="34" charset="0"/>
              <a:cs typeface="Arial" pitchFamily="34" charset="0"/>
            </a:endParaRPr>
          </a:p>
          <a:p>
            <a:pPr algn="just">
              <a:spcBef>
                <a:spcPts val="2400"/>
              </a:spcBef>
              <a:defRPr/>
            </a:pPr>
            <a:r>
              <a:rPr lang="en-US" i="1" dirty="0">
                <a:solidFill>
                  <a:srgbClr val="000099"/>
                </a:solidFill>
                <a:latin typeface="Arial" pitchFamily="34" charset="0"/>
                <a:cs typeface="Arial" pitchFamily="34" charset="0"/>
              </a:rPr>
              <a:t>SG(H</a:t>
            </a:r>
            <a:r>
              <a:rPr lang="en-US" i="1" baseline="-10000" dirty="0">
                <a:solidFill>
                  <a:srgbClr val="000099"/>
                </a:solidFill>
                <a:latin typeface="Arial" pitchFamily="34" charset="0"/>
                <a:cs typeface="Arial" pitchFamily="34" charset="0"/>
              </a:rPr>
              <a:t>6</a:t>
            </a:r>
            <a:r>
              <a:rPr lang="en-US" dirty="0">
                <a:solidFill>
                  <a:srgbClr val="000099"/>
                </a:solidFill>
                <a:latin typeface="Arial" pitchFamily="34" charset="0"/>
                <a:cs typeface="Arial" pitchFamily="34" charset="0"/>
              </a:rPr>
              <a:t>)</a:t>
            </a:r>
            <a:r>
              <a:rPr lang="en-US" dirty="0">
                <a:solidFill>
                  <a:srgbClr val="660066"/>
                </a:solidFill>
                <a:latin typeface="Arial" pitchFamily="34" charset="0"/>
                <a:cs typeface="Arial" pitchFamily="34" charset="0"/>
              </a:rPr>
              <a:t> is cyclic because it is</a:t>
            </a: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268" y="2418388"/>
            <a:ext cx="2261063" cy="70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71101" y="3426767"/>
            <a:ext cx="7748280" cy="1723549"/>
          </a:xfrm>
          <a:prstGeom prst="rect">
            <a:avLst/>
          </a:prstGeom>
        </p:spPr>
        <p:txBody>
          <a:bodyPr wrap="square">
            <a:spAutoFit/>
          </a:bodyPr>
          <a:lstStyle/>
          <a:p>
            <a:pPr algn="just">
              <a:spcBef>
                <a:spcPts val="1200"/>
              </a:spcBef>
              <a:defRPr/>
            </a:pPr>
            <a:r>
              <a:rPr lang="en-US" dirty="0">
                <a:solidFill>
                  <a:srgbClr val="660066"/>
                </a:solidFill>
                <a:latin typeface="Arial" pitchFamily="34" charset="0"/>
                <a:cs typeface="Arial" pitchFamily="34" charset="0"/>
              </a:rPr>
              <a:t>For this reason it is not equivalent to any serial history (there is </a:t>
            </a:r>
            <a:r>
              <a:rPr lang="en-US" dirty="0">
                <a:solidFill>
                  <a:srgbClr val="FF0000"/>
                </a:solidFill>
                <a:latin typeface="Arial" pitchFamily="34" charset="0"/>
                <a:cs typeface="Arial" pitchFamily="34" charset="0"/>
              </a:rPr>
              <a:t>no</a:t>
            </a:r>
            <a:r>
              <a:rPr lang="en-US" dirty="0">
                <a:solidFill>
                  <a:srgbClr val="660066"/>
                </a:solidFill>
                <a:latin typeface="Arial" pitchFamily="34" charset="0"/>
                <a:cs typeface="Arial" pitchFamily="34" charset="0"/>
              </a:rPr>
              <a:t> serial history of </a:t>
            </a: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6</a:t>
            </a:r>
            <a:r>
              <a:rPr lang="en-US" dirty="0">
                <a:solidFill>
                  <a:srgbClr val="660066"/>
                </a:solidFill>
                <a:latin typeface="Arial" pitchFamily="34" charset="0"/>
                <a:cs typeface="Arial" pitchFamily="34" charset="0"/>
              </a:rPr>
              <a:t>). Thus, the </a:t>
            </a:r>
            <a:r>
              <a:rPr lang="en-US" dirty="0" err="1">
                <a:solidFill>
                  <a:srgbClr val="660066"/>
                </a:solidFill>
                <a:latin typeface="Arial" pitchFamily="34" charset="0"/>
                <a:cs typeface="Arial" pitchFamily="34" charset="0"/>
              </a:rPr>
              <a:t>serializability</a:t>
            </a:r>
            <a:r>
              <a:rPr lang="en-US" dirty="0">
                <a:solidFill>
                  <a:srgbClr val="660066"/>
                </a:solidFill>
                <a:latin typeface="Arial" pitchFamily="34" charset="0"/>
                <a:cs typeface="Arial" pitchFamily="34" charset="0"/>
              </a:rPr>
              <a:t> theorem state:</a:t>
            </a:r>
          </a:p>
          <a:p>
            <a:pPr algn="ctr">
              <a:spcBef>
                <a:spcPts val="1200"/>
              </a:spcBef>
              <a:defRPr/>
            </a:pPr>
            <a:r>
              <a:rPr lang="en-US" i="1" dirty="0">
                <a:solidFill>
                  <a:srgbClr val="0000FF"/>
                </a:solidFill>
                <a:latin typeface="Arial" pitchFamily="34" charset="0"/>
                <a:cs typeface="Arial" pitchFamily="34" charset="0"/>
              </a:rPr>
              <a:t>A history (H) is </a:t>
            </a:r>
            <a:r>
              <a:rPr lang="en-US" i="1" dirty="0" err="1">
                <a:solidFill>
                  <a:srgbClr val="0000FF"/>
                </a:solidFill>
                <a:latin typeface="Arial" pitchFamily="34" charset="0"/>
                <a:cs typeface="Arial" pitchFamily="34" charset="0"/>
              </a:rPr>
              <a:t>seriazable</a:t>
            </a:r>
            <a:r>
              <a:rPr lang="en-US" i="1" dirty="0">
                <a:solidFill>
                  <a:srgbClr val="0000FF"/>
                </a:solidFill>
                <a:latin typeface="Arial" pitchFamily="34" charset="0"/>
                <a:cs typeface="Arial" pitchFamily="34" charset="0"/>
              </a:rPr>
              <a:t> </a:t>
            </a:r>
            <a:r>
              <a:rPr lang="en-US" i="1" dirty="0" err="1">
                <a:solidFill>
                  <a:srgbClr val="0000FF"/>
                </a:solidFill>
                <a:latin typeface="Arial" pitchFamily="34" charset="0"/>
                <a:cs typeface="Arial" pitchFamily="34" charset="0"/>
              </a:rPr>
              <a:t>iff</a:t>
            </a:r>
            <a:r>
              <a:rPr lang="en-US" i="1" dirty="0">
                <a:solidFill>
                  <a:srgbClr val="0000FF"/>
                </a:solidFill>
                <a:latin typeface="Arial" pitchFamily="34" charset="0"/>
                <a:cs typeface="Arial" pitchFamily="34" charset="0"/>
              </a:rPr>
              <a:t> SG(H) is acyclic.</a:t>
            </a:r>
          </a:p>
        </p:txBody>
      </p:sp>
    </p:spTree>
    <p:extLst>
      <p:ext uri="{BB962C8B-B14F-4D97-AF65-F5344CB8AC3E}">
        <p14:creationId xmlns:p14="http://schemas.microsoft.com/office/powerpoint/2010/main" val="277702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BE25E93-712D-4E52-88B4-1A270C6554C3}" type="slidenum">
              <a:rPr lang="en-US" sz="1400" smtClean="0">
                <a:solidFill>
                  <a:srgbClr val="000099"/>
                </a:solidFill>
                <a:latin typeface="Arial" pitchFamily="34" charset="0"/>
                <a:cs typeface="Arial" pitchFamily="34" charset="0"/>
              </a:rPr>
              <a:pPr/>
              <a:t>4</a:t>
            </a:fld>
            <a:endParaRPr lang="en-US" sz="1400" b="0"/>
          </a:p>
        </p:txBody>
      </p:sp>
      <p:sp>
        <p:nvSpPr>
          <p:cNvPr id="22531" name="Rectangle 2"/>
          <p:cNvSpPr>
            <a:spLocks noGrp="1" noChangeArrowheads="1"/>
          </p:cNvSpPr>
          <p:nvPr>
            <p:ph type="title" idx="4294967295"/>
          </p:nvPr>
        </p:nvSpPr>
        <p:spPr>
          <a:xfrm>
            <a:off x="660400" y="584200"/>
            <a:ext cx="7772400" cy="388938"/>
          </a:xfrm>
        </p:spPr>
        <p:txBody>
          <a:bodyPr/>
          <a:lstStyle/>
          <a:p>
            <a:pPr marL="457200" indent="-457200"/>
            <a:r>
              <a:rPr lang="en-US" sz="2800" b="1">
                <a:solidFill>
                  <a:srgbClr val="C00000"/>
                </a:solidFill>
                <a:latin typeface="Arial" pitchFamily="34" charset="0"/>
                <a:cs typeface="Arial" pitchFamily="34" charset="0"/>
              </a:rPr>
              <a:t>Introduction to Transaction</a:t>
            </a:r>
          </a:p>
        </p:txBody>
      </p:sp>
      <p:sp>
        <p:nvSpPr>
          <p:cNvPr id="2" name="Rectangle 1"/>
          <p:cNvSpPr/>
          <p:nvPr/>
        </p:nvSpPr>
        <p:spPr>
          <a:xfrm>
            <a:off x="930275" y="1770063"/>
            <a:ext cx="7640638" cy="2922587"/>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Database definition</a:t>
            </a:r>
          </a:p>
          <a:p>
            <a:pPr marL="233363" algn="just">
              <a:spcBef>
                <a:spcPts val="1200"/>
              </a:spcBef>
              <a:defRPr/>
            </a:pPr>
            <a:r>
              <a:rPr lang="en-US" sz="2000" i="1" dirty="0">
                <a:solidFill>
                  <a:srgbClr val="000099"/>
                </a:solidFill>
                <a:latin typeface="Arial" pitchFamily="34" charset="0"/>
                <a:cs typeface="Arial" pitchFamily="34" charset="0"/>
              </a:rPr>
              <a:t>Database (D) = {d</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d</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d</a:t>
            </a:r>
            <a:r>
              <a:rPr lang="en-US" sz="2000" i="1" baseline="-10000" dirty="0" err="1">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 where </a:t>
            </a:r>
            <a:r>
              <a:rPr lang="en-US" sz="2000" i="1" dirty="0" err="1">
                <a:solidFill>
                  <a:srgbClr val="000099"/>
                </a:solidFill>
                <a:latin typeface="Arial" pitchFamily="34" charset="0"/>
                <a:cs typeface="Arial" pitchFamily="34" charset="0"/>
              </a:rPr>
              <a:t>d</a:t>
            </a:r>
            <a:r>
              <a:rPr lang="en-US" sz="2000" i="1" baseline="-10000" dirty="0" err="1">
                <a:solidFill>
                  <a:srgbClr val="000099"/>
                </a:solidFill>
                <a:latin typeface="Arial" pitchFamily="34" charset="0"/>
                <a:cs typeface="Arial" pitchFamily="34" charset="0"/>
              </a:rPr>
              <a:t>i</a:t>
            </a:r>
            <a:r>
              <a:rPr lang="en-US" sz="2000" i="1"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rPr>
              <a:t> are computable objects such as a relational or a tuple of a relation.</a:t>
            </a:r>
          </a:p>
          <a:p>
            <a:pPr marL="233363" algn="just">
              <a:spcBef>
                <a:spcPts val="1200"/>
              </a:spcBef>
              <a:defRPr/>
            </a:pPr>
            <a:r>
              <a:rPr lang="en-US" sz="2000" dirty="0">
                <a:solidFill>
                  <a:srgbClr val="000099"/>
                </a:solidFill>
                <a:latin typeface="Arial" pitchFamily="34" charset="0"/>
                <a:cs typeface="Arial" pitchFamily="34" charset="0"/>
              </a:rPr>
              <a:t>Every </a:t>
            </a:r>
            <a:r>
              <a:rPr lang="en-US" sz="2000" i="1" dirty="0">
                <a:solidFill>
                  <a:srgbClr val="000099"/>
                </a:solidFill>
                <a:latin typeface="Arial" pitchFamily="34" charset="0"/>
                <a:cs typeface="Arial" pitchFamily="34" charset="0"/>
              </a:rPr>
              <a:t>d</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is associated with a set of States </a:t>
            </a: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i</a:t>
            </a:r>
            <a:r>
              <a:rPr lang="en-US" sz="2000" i="1" baseline="-2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s</a:t>
            </a:r>
            <a:r>
              <a:rPr lang="en-US" sz="2000" i="1" baseline="-10000" dirty="0">
                <a:solidFill>
                  <a:srgbClr val="000099"/>
                </a:solidFill>
                <a:latin typeface="Arial" pitchFamily="34" charset="0"/>
                <a:cs typeface="Arial" pitchFamily="34" charset="0"/>
              </a:rPr>
              <a:t>i</a:t>
            </a:r>
            <a:r>
              <a:rPr lang="en-US" sz="2000" i="1" baseline="-2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s</a:t>
            </a:r>
            <a:r>
              <a:rPr lang="en-US" sz="2000" i="1" baseline="-10000" dirty="0" err="1">
                <a:solidFill>
                  <a:srgbClr val="000099"/>
                </a:solidFill>
                <a:latin typeface="Arial" pitchFamily="34" charset="0"/>
                <a:cs typeface="Arial" pitchFamily="34" charset="0"/>
              </a:rPr>
              <a:t>i</a:t>
            </a:r>
            <a:r>
              <a:rPr lang="en-US" sz="2000" i="1" baseline="-20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A state </a:t>
            </a:r>
            <a:r>
              <a:rPr lang="en-US" sz="2000" i="1" dirty="0" err="1">
                <a:solidFill>
                  <a:srgbClr val="000099"/>
                </a:solidFill>
                <a:latin typeface="Arial" pitchFamily="34" charset="0"/>
                <a:cs typeface="Arial" pitchFamily="34" charset="0"/>
              </a:rPr>
              <a:t>s</a:t>
            </a:r>
            <a:r>
              <a:rPr lang="en-US" sz="2000" i="1"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is said to be consistent if it satisfies all its </a:t>
            </a:r>
            <a:r>
              <a:rPr lang="en-US" sz="2000" i="1" dirty="0">
                <a:solidFill>
                  <a:srgbClr val="000099"/>
                </a:solidFill>
                <a:latin typeface="Arial" pitchFamily="34" charset="0"/>
                <a:cs typeface="Arial" pitchFamily="34" charset="0"/>
              </a:rPr>
              <a:t>consistency constraints</a:t>
            </a:r>
            <a:r>
              <a:rPr lang="en-US" sz="2000" dirty="0">
                <a:solidFill>
                  <a:srgbClr val="000099"/>
                </a:solidFill>
                <a:latin typeface="Arial" pitchFamily="34" charset="0"/>
                <a:cs typeface="Arial" pitchFamily="34" charset="0"/>
              </a:rPr>
              <a:t>.  If at time </a:t>
            </a:r>
            <a:r>
              <a:rPr lang="en-US" sz="2000" i="1" dirty="0">
                <a:solidFill>
                  <a:srgbClr val="000099"/>
                </a:solidFill>
                <a:latin typeface="Arial" pitchFamily="34" charset="0"/>
                <a:cs typeface="Arial" pitchFamily="34" charset="0"/>
              </a:rPr>
              <a:t>t</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s</a:t>
            </a:r>
            <a:r>
              <a:rPr lang="en-US" sz="2000" i="1" baseline="-10000" dirty="0" err="1">
                <a:solidFill>
                  <a:srgbClr val="000099"/>
                </a:solidFill>
                <a:latin typeface="Arial" pitchFamily="34" charset="0"/>
                <a:cs typeface="Arial" pitchFamily="34" charset="0"/>
              </a:rPr>
              <a:t>i</a:t>
            </a:r>
            <a:r>
              <a:rPr lang="en-US" sz="2000" i="1" dirty="0" err="1">
                <a:solidFill>
                  <a:srgbClr val="000099"/>
                </a:solidFill>
                <a:latin typeface="Arial" pitchFamily="34" charset="0"/>
                <a:cs typeface="Arial" pitchFamily="34" charset="0"/>
              </a:rPr>
              <a:t>’s</a:t>
            </a:r>
            <a:r>
              <a:rPr lang="en-US" sz="2000" dirty="0">
                <a:solidFill>
                  <a:srgbClr val="000099"/>
                </a:solidFill>
                <a:latin typeface="Arial" pitchFamily="34" charset="0"/>
                <a:cs typeface="Arial" pitchFamily="34" charset="0"/>
              </a:rPr>
              <a:t> of all </a:t>
            </a:r>
            <a:r>
              <a:rPr lang="en-US" sz="2000" i="1" dirty="0" err="1">
                <a:solidFill>
                  <a:srgbClr val="000099"/>
                </a:solidFill>
                <a:latin typeface="Arial" pitchFamily="34" charset="0"/>
                <a:cs typeface="Arial" pitchFamily="34" charset="0"/>
              </a:rPr>
              <a:t>d</a:t>
            </a:r>
            <a:r>
              <a:rPr lang="en-US" sz="2000" i="1" baseline="-10000" dirty="0" err="1">
                <a:solidFill>
                  <a:srgbClr val="000099"/>
                </a:solidFill>
                <a:latin typeface="Arial" pitchFamily="34" charset="0"/>
                <a:cs typeface="Arial" pitchFamily="34" charset="0"/>
              </a:rPr>
              <a:t>i</a:t>
            </a:r>
            <a:r>
              <a:rPr lang="en-US" sz="2000" i="1" dirty="0" err="1">
                <a:solidFill>
                  <a:srgbClr val="000099"/>
                </a:solidFill>
                <a:latin typeface="Arial" pitchFamily="34" charset="0"/>
                <a:cs typeface="Arial" pitchFamily="34" charset="0"/>
              </a:rPr>
              <a:t>’s</a:t>
            </a:r>
            <a:r>
              <a:rPr lang="en-US" sz="2000" dirty="0">
                <a:solidFill>
                  <a:srgbClr val="000099"/>
                </a:solidFill>
                <a:latin typeface="Arial" pitchFamily="34" charset="0"/>
                <a:cs typeface="Arial" pitchFamily="34" charset="0"/>
              </a:rPr>
              <a:t> satisfy their consistency constraints then </a:t>
            </a:r>
            <a:r>
              <a:rPr lang="en-US" sz="2000" i="1" dirty="0">
                <a:solidFill>
                  <a:srgbClr val="000099"/>
                </a:solidFill>
                <a:latin typeface="Arial" pitchFamily="34" charset="0"/>
                <a:cs typeface="Arial" pitchFamily="34" charset="0"/>
              </a:rPr>
              <a:t>D</a:t>
            </a:r>
            <a:r>
              <a:rPr lang="en-US" sz="2000" dirty="0">
                <a:solidFill>
                  <a:srgbClr val="000099"/>
                </a:solidFill>
                <a:latin typeface="Arial" pitchFamily="34" charset="0"/>
                <a:cs typeface="Arial" pitchFamily="34" charset="0"/>
              </a:rPr>
              <a:t> is said to be consistent.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40</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a:solidFill>
                  <a:srgbClr val="C00000"/>
                </a:solidFill>
                <a:latin typeface="Arial" pitchFamily="34" charset="0"/>
                <a:cs typeface="Arial" pitchFamily="34" charset="0"/>
              </a:rPr>
              <a:t>Proof of </a:t>
            </a:r>
            <a:r>
              <a:rPr lang="en-US" sz="2800" b="1" dirty="0" err="1">
                <a:solidFill>
                  <a:srgbClr val="C00000"/>
                </a:solidFill>
                <a:latin typeface="Arial" pitchFamily="34" charset="0"/>
                <a:cs typeface="Arial" pitchFamily="34" charset="0"/>
              </a:rPr>
              <a:t>Serializability</a:t>
            </a:r>
            <a:r>
              <a:rPr lang="en-US" sz="2800" b="1" dirty="0">
                <a:solidFill>
                  <a:srgbClr val="C00000"/>
                </a:solidFill>
                <a:latin typeface="Arial" pitchFamily="34" charset="0"/>
                <a:cs typeface="Arial" pitchFamily="34" charset="0"/>
              </a:rPr>
              <a:t> Theorem</a:t>
            </a:r>
            <a:endParaRPr lang="en-US" dirty="0"/>
          </a:p>
        </p:txBody>
      </p:sp>
      <p:sp>
        <p:nvSpPr>
          <p:cNvPr id="4" name="Rectangle 3"/>
          <p:cNvSpPr/>
          <p:nvPr/>
        </p:nvSpPr>
        <p:spPr>
          <a:xfrm>
            <a:off x="569501" y="1013767"/>
            <a:ext cx="7748280" cy="461665"/>
          </a:xfrm>
          <a:prstGeom prst="rect">
            <a:avLst/>
          </a:prstGeom>
        </p:spPr>
        <p:txBody>
          <a:bodyPr wrap="square">
            <a:spAutoFit/>
          </a:bodyPr>
          <a:lstStyle/>
          <a:p>
            <a:pPr algn="ctr">
              <a:spcBef>
                <a:spcPts val="1200"/>
              </a:spcBef>
              <a:defRPr/>
            </a:pPr>
            <a:r>
              <a:rPr lang="en-US" i="1" dirty="0">
                <a:solidFill>
                  <a:srgbClr val="0000FF"/>
                </a:solidFill>
                <a:latin typeface="Arial" pitchFamily="34" charset="0"/>
                <a:cs typeface="Arial" pitchFamily="34" charset="0"/>
              </a:rPr>
              <a:t>A history (H) </a:t>
            </a:r>
            <a:r>
              <a:rPr lang="en-US" i="1">
                <a:solidFill>
                  <a:srgbClr val="0000FF"/>
                </a:solidFill>
                <a:latin typeface="Arial" pitchFamily="34" charset="0"/>
                <a:cs typeface="Arial" pitchFamily="34" charset="0"/>
              </a:rPr>
              <a:t>is serializable </a:t>
            </a:r>
            <a:r>
              <a:rPr lang="en-US" i="1" dirty="0" err="1">
                <a:solidFill>
                  <a:srgbClr val="0000FF"/>
                </a:solidFill>
                <a:latin typeface="Arial" pitchFamily="34" charset="0"/>
                <a:cs typeface="Arial" pitchFamily="34" charset="0"/>
              </a:rPr>
              <a:t>iff</a:t>
            </a:r>
            <a:r>
              <a:rPr lang="en-US" i="1" dirty="0">
                <a:solidFill>
                  <a:srgbClr val="0000FF"/>
                </a:solidFill>
                <a:latin typeface="Arial" pitchFamily="34" charset="0"/>
                <a:cs typeface="Arial" pitchFamily="34" charset="0"/>
              </a:rPr>
              <a:t> SG(H) is acyclic</a:t>
            </a:r>
            <a:r>
              <a:rPr lang="en-US" dirty="0">
                <a:solidFill>
                  <a:srgbClr val="0000FF"/>
                </a:solidFill>
                <a:latin typeface="Arial" pitchFamily="34" charset="0"/>
                <a:cs typeface="Arial" pitchFamily="34" charset="0"/>
              </a:rPr>
              <a:t>.</a:t>
            </a:r>
          </a:p>
        </p:txBody>
      </p:sp>
      <p:sp>
        <p:nvSpPr>
          <p:cNvPr id="7" name="Rectangle 6"/>
          <p:cNvSpPr/>
          <p:nvPr/>
        </p:nvSpPr>
        <p:spPr>
          <a:xfrm>
            <a:off x="569501" y="1581032"/>
            <a:ext cx="7748280" cy="4401205"/>
          </a:xfrm>
          <a:prstGeom prst="rect">
            <a:avLst/>
          </a:prstGeom>
        </p:spPr>
        <p:txBody>
          <a:bodyPr wrap="square">
            <a:spAutoFit/>
          </a:bodyPr>
          <a:lstStyle/>
          <a:p>
            <a:pPr algn="just">
              <a:spcBef>
                <a:spcPts val="1200"/>
              </a:spcBef>
              <a:defRPr/>
            </a:pPr>
            <a:r>
              <a:rPr lang="en-US" sz="2000" dirty="0">
                <a:solidFill>
                  <a:srgbClr val="000099"/>
                </a:solidFill>
                <a:latin typeface="Arial" pitchFamily="34" charset="0"/>
                <a:cs typeface="Arial" pitchFamily="34" charset="0"/>
              </a:rPr>
              <a:t>Let </a:t>
            </a:r>
            <a:r>
              <a:rPr lang="en-US" sz="2000" i="1" dirty="0">
                <a:solidFill>
                  <a:srgbClr val="000099"/>
                </a:solidFill>
                <a:latin typeface="Arial" pitchFamily="34" charset="0"/>
                <a:cs typeface="Arial" pitchFamily="34" charset="0"/>
              </a:rPr>
              <a:t>T = {T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Let </a:t>
            </a:r>
            <a:r>
              <a:rPr lang="en-US" sz="2000" i="1" dirty="0">
                <a:solidFill>
                  <a:srgbClr val="000099"/>
                </a:solidFill>
                <a:latin typeface="Arial" pitchFamily="34" charset="0"/>
                <a:cs typeface="Arial" pitchFamily="34" charset="0"/>
              </a:rPr>
              <a:t>C(H)</a:t>
            </a:r>
            <a:r>
              <a:rPr lang="en-US" sz="2000" dirty="0">
                <a:solidFill>
                  <a:srgbClr val="000099"/>
                </a:solidFill>
                <a:latin typeface="Arial" pitchFamily="34" charset="0"/>
                <a:cs typeface="Arial" pitchFamily="34" charset="0"/>
              </a:rPr>
              <a:t> be a history over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T</a:t>
            </a:r>
            <a:r>
              <a:rPr lang="en-US" sz="2000" i="1" baseline="-10000" dirty="0">
                <a:solidFill>
                  <a:srgbClr val="000099"/>
                </a:solidFill>
                <a:latin typeface="Arial" pitchFamily="34" charset="0"/>
                <a:cs typeface="Arial" pitchFamily="34" charset="0"/>
              </a:rPr>
              <a:t>m</a:t>
            </a:r>
            <a:r>
              <a:rPr lang="en-US" sz="2000" i="1" dirty="0">
                <a:solidFill>
                  <a:srgbClr val="000099"/>
                </a:solidFill>
                <a:latin typeface="Arial" pitchFamily="34" charset="0"/>
                <a:cs typeface="Arial" pitchFamily="34" charset="0"/>
              </a:rPr>
              <a:t>} (m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n)</a:t>
            </a:r>
            <a:r>
              <a:rPr lang="en-US" sz="2000" dirty="0">
                <a:solidFill>
                  <a:srgbClr val="000099"/>
                </a:solidFill>
                <a:latin typeface="Arial" pitchFamily="34" charset="0"/>
                <a:cs typeface="Arial" pitchFamily="34" charset="0"/>
              </a:rPr>
              <a:t> which are nodes of </a:t>
            </a:r>
            <a:r>
              <a:rPr lang="en-US" sz="2000" i="1" dirty="0">
                <a:solidFill>
                  <a:srgbClr val="000099"/>
                </a:solidFill>
                <a:latin typeface="Arial" pitchFamily="34" charset="0"/>
                <a:cs typeface="Arial" pitchFamily="34" charset="0"/>
              </a:rPr>
              <a:t>SG(H)</a:t>
            </a:r>
            <a:r>
              <a:rPr lang="en-US" sz="2000" dirty="0">
                <a:solidFill>
                  <a:srgbClr val="000099"/>
                </a:solidFill>
                <a:latin typeface="Arial" pitchFamily="34" charset="0"/>
                <a:cs typeface="Arial" pitchFamily="34" charset="0"/>
              </a:rPr>
              <a:t>. If </a:t>
            </a:r>
            <a:r>
              <a:rPr lang="en-US" sz="2000" i="1" dirty="0">
                <a:solidFill>
                  <a:srgbClr val="000099"/>
                </a:solidFill>
                <a:latin typeface="Arial" pitchFamily="34" charset="0"/>
                <a:cs typeface="Arial" pitchFamily="34" charset="0"/>
              </a:rPr>
              <a:t>SG(H)</a:t>
            </a:r>
            <a:r>
              <a:rPr lang="en-US" sz="2000" dirty="0">
                <a:solidFill>
                  <a:srgbClr val="000099"/>
                </a:solidFill>
                <a:latin typeface="Arial" pitchFamily="34" charset="0"/>
                <a:cs typeface="Arial" pitchFamily="34" charset="0"/>
              </a:rPr>
              <a:t> is acyclic then its nodes may be topologically sorted. Let one of the topological sorts of </a:t>
            </a:r>
            <a:r>
              <a:rPr lang="en-US" sz="2000" i="1" dirty="0">
                <a:solidFill>
                  <a:srgbClr val="000099"/>
                </a:solidFill>
                <a:latin typeface="Arial" pitchFamily="34" charset="0"/>
                <a:cs typeface="Arial" pitchFamily="34" charset="0"/>
              </a:rPr>
              <a:t>SG(H)</a:t>
            </a:r>
            <a:r>
              <a:rPr lang="en-US" sz="2000" dirty="0">
                <a:solidFill>
                  <a:srgbClr val="000099"/>
                </a:solidFill>
                <a:latin typeface="Arial" pitchFamily="34" charset="0"/>
                <a:cs typeface="Arial" pitchFamily="34" charset="0"/>
              </a:rPr>
              <a:t> is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baseline="-25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i</a:t>
            </a:r>
            <a:r>
              <a:rPr lang="en-US" sz="2000" i="1" baseline="-25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T</a:t>
            </a:r>
            <a:r>
              <a:rPr lang="en-US" sz="2000" i="1" baseline="-10000" dirty="0">
                <a:solidFill>
                  <a:srgbClr val="000099"/>
                </a:solidFill>
                <a:latin typeface="Arial" pitchFamily="34" charset="0"/>
                <a:cs typeface="Arial" pitchFamily="34" charset="0"/>
              </a:rPr>
              <a:t>i</a:t>
            </a:r>
            <a:r>
              <a:rPr lang="en-US" sz="2000" i="1" baseline="-25000" dirty="0">
                <a:solidFill>
                  <a:srgbClr val="000099"/>
                </a:solidFill>
                <a:latin typeface="Arial" pitchFamily="34" charset="0"/>
                <a:cs typeface="Arial" pitchFamily="34" charset="0"/>
              </a:rPr>
              <a:t>m</a:t>
            </a:r>
            <a:r>
              <a:rPr lang="en-US" sz="2000" dirty="0">
                <a:solidFill>
                  <a:srgbClr val="000099"/>
                </a:solidFill>
                <a:latin typeface="Arial" pitchFamily="34" charset="0"/>
                <a:cs typeface="Arial" pitchFamily="34" charset="0"/>
              </a:rPr>
              <a:t>. Let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dirty="0">
                <a:solidFill>
                  <a:srgbClr val="000099"/>
                </a:solidFill>
                <a:latin typeface="Arial" pitchFamily="34" charset="0"/>
                <a:cs typeface="Arial" pitchFamily="34" charset="0"/>
              </a:rPr>
              <a:t> is a serial history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T</a:t>
            </a:r>
            <a:r>
              <a:rPr lang="en-US" sz="2000" i="1" baseline="-10000" dirty="0">
                <a:solidFill>
                  <a:srgbClr val="000099"/>
                </a:solidFill>
                <a:latin typeface="Arial" pitchFamily="34" charset="0"/>
                <a:cs typeface="Arial" pitchFamily="34" charset="0"/>
              </a:rPr>
              <a:t>m</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We claim that </a:t>
            </a:r>
            <a:r>
              <a:rPr lang="en-US" sz="2000" i="1" dirty="0">
                <a:solidFill>
                  <a:srgbClr val="000099"/>
                </a:solidFill>
                <a:latin typeface="Arial" pitchFamily="34" charset="0"/>
                <a:cs typeface="Arial" pitchFamily="34" charset="0"/>
              </a:rPr>
              <a:t>C(H) </a:t>
            </a:r>
            <a:r>
              <a:rPr lang="en-US" sz="2000" i="1" dirty="0">
                <a:solidFill>
                  <a:srgbClr val="000099"/>
                </a:solidFill>
                <a:latin typeface="Arial" pitchFamily="34" charset="0"/>
                <a:cs typeface="Arial" pitchFamily="34" charset="0"/>
                <a:sym typeface="Symbol"/>
              </a:rPr>
              <a:t></a:t>
            </a:r>
            <a:r>
              <a:rPr lang="en-US" sz="2000" i="1" dirty="0">
                <a:solidFill>
                  <a:srgbClr val="660066"/>
                </a:solidFill>
                <a:latin typeface="Arial" pitchFamily="34" charset="0"/>
                <a:cs typeface="Arial" pitchFamily="34" charset="0"/>
                <a:sym typeface="Symbol"/>
              </a:rPr>
              <a:t>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dirty="0">
                <a:solidFill>
                  <a:srgbClr val="000099"/>
                </a:solidFill>
                <a:latin typeface="Arial" pitchFamily="34" charset="0"/>
                <a:cs typeface="Arial" pitchFamily="34" charset="0"/>
              </a:rPr>
              <a:t>.</a:t>
            </a:r>
          </a:p>
          <a:p>
            <a:pPr algn="just">
              <a:spcBef>
                <a:spcPts val="1200"/>
              </a:spcBef>
              <a:defRPr/>
            </a:pPr>
            <a:r>
              <a:rPr lang="en-US" sz="2000" dirty="0">
                <a:solidFill>
                  <a:srgbClr val="FF0000"/>
                </a:solidFill>
                <a:latin typeface="Arial" pitchFamily="34" charset="0"/>
                <a:cs typeface="Arial" pitchFamily="34" charset="0"/>
              </a:rPr>
              <a:t>Why?</a:t>
            </a:r>
          </a:p>
          <a:p>
            <a:pPr algn="just">
              <a:spcBef>
                <a:spcPts val="1200"/>
              </a:spcBef>
              <a:defRPr/>
            </a:pPr>
            <a:r>
              <a:rPr lang="en-US" sz="2000" dirty="0">
                <a:solidFill>
                  <a:srgbClr val="000099"/>
                </a:solidFill>
                <a:latin typeface="Arial" pitchFamily="34" charset="0"/>
                <a:cs typeface="Arial" pitchFamily="34" charset="0"/>
              </a:rPr>
              <a:t>Let </a:t>
            </a:r>
            <a:r>
              <a:rPr lang="en-US" sz="2000" i="1" dirty="0">
                <a:solidFill>
                  <a:srgbClr val="000099"/>
                </a:solidFill>
                <a:latin typeface="Arial" pitchFamily="34" charset="0"/>
                <a:cs typeface="Arial" pitchFamily="34" charset="0"/>
              </a:rPr>
              <a:t>p</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sym typeface="Symbol"/>
              </a:rPr>
              <a:t>(committed in </a:t>
            </a:r>
            <a:r>
              <a:rPr lang="en-US" sz="2000" i="1" dirty="0">
                <a:solidFill>
                  <a:srgbClr val="000099"/>
                </a:solidFill>
                <a:latin typeface="Arial" pitchFamily="34" charset="0"/>
                <a:cs typeface="Arial" pitchFamily="34" charset="0"/>
                <a:sym typeface="Symbol"/>
              </a:rPr>
              <a:t>H</a:t>
            </a:r>
            <a:r>
              <a:rPr lang="en-US" sz="2000"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and </a:t>
            </a:r>
            <a:r>
              <a:rPr lang="en-US" sz="2000" i="1" dirty="0" err="1">
                <a:solidFill>
                  <a:srgbClr val="000099"/>
                </a:solidFill>
                <a:latin typeface="Arial" pitchFamily="34" charset="0"/>
                <a:cs typeface="Arial" pitchFamily="34" charset="0"/>
              </a:rPr>
              <a:t>q</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a:t>
            </a:r>
            <a:r>
              <a:rPr lang="en-US" sz="2000" i="1" dirty="0" err="1">
                <a:solidFill>
                  <a:srgbClr val="000099"/>
                </a:solidFill>
                <a:latin typeface="Arial" pitchFamily="34" charset="0"/>
                <a:cs typeface="Arial" pitchFamily="34" charset="0"/>
              </a:rPr>
              <a:t>T</a:t>
            </a:r>
            <a:r>
              <a:rPr lang="en-US" sz="2000"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sym typeface="Symbol"/>
              </a:rPr>
              <a:t> (committed in </a:t>
            </a:r>
            <a:r>
              <a:rPr lang="en-US" sz="2000" i="1" dirty="0">
                <a:solidFill>
                  <a:srgbClr val="000099"/>
                </a:solidFill>
                <a:latin typeface="Arial" pitchFamily="34" charset="0"/>
                <a:cs typeface="Arial" pitchFamily="34" charset="0"/>
                <a:sym typeface="Symbol"/>
              </a:rPr>
              <a:t>H</a:t>
            </a:r>
            <a:r>
              <a:rPr lang="en-US" sz="2000"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be two conflicting operations. If </a:t>
            </a:r>
            <a:r>
              <a:rPr lang="en-US" sz="2000" i="1" dirty="0">
                <a:solidFill>
                  <a:srgbClr val="000099"/>
                </a:solidFill>
                <a:latin typeface="Arial" pitchFamily="34" charset="0"/>
                <a:cs typeface="Arial" pitchFamily="34" charset="0"/>
              </a:rPr>
              <a:t>p</a:t>
            </a:r>
            <a:r>
              <a:rPr lang="en-US" sz="2000" i="1" baseline="-10000" dirty="0">
                <a:solidFill>
                  <a:srgbClr val="000099"/>
                </a:solidFill>
                <a:latin typeface="Arial" pitchFamily="34" charset="0"/>
                <a:cs typeface="Arial" pitchFamily="34" charset="0"/>
              </a:rPr>
              <a:t>i </a:t>
            </a:r>
            <a:r>
              <a:rPr lang="en-US" sz="2000" i="1" dirty="0">
                <a:solidFill>
                  <a:srgbClr val="000099"/>
                </a:solidFill>
                <a:latin typeface="Arial" pitchFamily="34" charset="0"/>
                <a:cs typeface="Arial" pitchFamily="34" charset="0"/>
              </a:rPr>
              <a:t>&lt;</a:t>
            </a:r>
            <a:r>
              <a:rPr lang="en-US" sz="2000" i="1" baseline="-25000" dirty="0">
                <a:solidFill>
                  <a:srgbClr val="000099"/>
                </a:solidFill>
                <a:latin typeface="Arial" pitchFamily="34" charset="0"/>
                <a:cs typeface="Arial" pitchFamily="34" charset="0"/>
              </a:rPr>
              <a:t>H </a:t>
            </a:r>
            <a:r>
              <a:rPr lang="en-US" sz="2000" i="1" dirty="0" err="1">
                <a:solidFill>
                  <a:srgbClr val="000099"/>
                </a:solidFill>
                <a:latin typeface="Arial" pitchFamily="34" charset="0"/>
                <a:cs typeface="Arial" pitchFamily="34" charset="0"/>
              </a:rPr>
              <a:t>q</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then </a:t>
            </a:r>
            <a:r>
              <a:rPr lang="en-US" sz="2000" i="1" dirty="0">
                <a:solidFill>
                  <a:srgbClr val="000099"/>
                </a:solidFill>
                <a:latin typeface="Arial" pitchFamily="34" charset="0"/>
                <a:cs typeface="Arial" pitchFamily="34" charset="0"/>
              </a:rPr>
              <a:t>SG(H) </a:t>
            </a:r>
            <a:r>
              <a:rPr lang="en-US" sz="2000" i="1" dirty="0">
                <a:solidFill>
                  <a:srgbClr val="000099"/>
                </a:solidFill>
                <a:latin typeface="Arial" pitchFamily="34" charset="0"/>
                <a:cs typeface="Arial" pitchFamily="34" charset="0"/>
                <a:sym typeface="Symbol"/>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i</a:t>
            </a:r>
            <a:r>
              <a:rPr lang="en-US" sz="2000" i="1" dirty="0" err="1">
                <a:solidFill>
                  <a:srgbClr val="000099"/>
                </a:solidFill>
                <a:latin typeface="Arial" pitchFamily="34" charset="0"/>
                <a:cs typeface="Arial" pitchFamily="34" charset="0"/>
                <a:sym typeface="Symbol"/>
              </a:rPr>
              <a:t></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(by definition). Therefore, in any topological sort of </a:t>
            </a:r>
            <a:r>
              <a:rPr lang="en-US" sz="2000" i="1" dirty="0">
                <a:solidFill>
                  <a:srgbClr val="000099"/>
                </a:solidFill>
                <a:latin typeface="Arial" pitchFamily="34" charset="0"/>
                <a:cs typeface="Arial" pitchFamily="34" charset="0"/>
              </a:rPr>
              <a:t>SG(H)</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i </a:t>
            </a:r>
            <a:r>
              <a:rPr lang="en-US" sz="2000" i="1" dirty="0">
                <a:solidFill>
                  <a:srgbClr val="000099"/>
                </a:solidFill>
                <a:latin typeface="Arial" pitchFamily="34" charset="0"/>
                <a:cs typeface="Arial" pitchFamily="34" charset="0"/>
                <a:sym typeface="Symbol"/>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persist. This implies that all conflicting operations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appear before all conflicting operations of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In any serial execution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sym typeface="Symbol"/>
              </a:rPr>
              <a:t> and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this order will persist which means there cannot be a cycle in </a:t>
            </a:r>
            <a:r>
              <a:rPr lang="en-US" sz="2000" i="1" dirty="0">
                <a:solidFill>
                  <a:srgbClr val="000099"/>
                </a:solidFill>
                <a:latin typeface="Arial" pitchFamily="34" charset="0"/>
                <a:cs typeface="Arial" pitchFamily="34" charset="0"/>
              </a:rPr>
              <a:t>SG(H)</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2142563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41</a:t>
            </a:fld>
            <a:endParaRPr lang="en-US" sz="1400" b="0"/>
          </a:p>
        </p:txBody>
      </p:sp>
      <p:sp>
        <p:nvSpPr>
          <p:cNvPr id="39939" name="Rectangle 2"/>
          <p:cNvSpPr>
            <a:spLocks noGrp="1" noChangeArrowheads="1"/>
          </p:cNvSpPr>
          <p:nvPr>
            <p:ph type="title" idx="4294967295"/>
          </p:nvPr>
        </p:nvSpPr>
        <p:spPr>
          <a:xfrm>
            <a:off x="1106199" y="251767"/>
            <a:ext cx="7300912" cy="762000"/>
          </a:xfrm>
        </p:spPr>
        <p:txBody>
          <a:bodyPr/>
          <a:lstStyle/>
          <a:p>
            <a:r>
              <a:rPr lang="en-US" sz="2800" b="1" dirty="0">
                <a:solidFill>
                  <a:srgbClr val="C00000"/>
                </a:solidFill>
                <a:latin typeface="Arial" pitchFamily="34" charset="0"/>
                <a:cs typeface="Arial" pitchFamily="34" charset="0"/>
              </a:rPr>
              <a:t>Proof of </a:t>
            </a:r>
            <a:r>
              <a:rPr lang="en-US" sz="2800" b="1" dirty="0" err="1">
                <a:solidFill>
                  <a:srgbClr val="C00000"/>
                </a:solidFill>
                <a:latin typeface="Arial" pitchFamily="34" charset="0"/>
                <a:cs typeface="Arial" pitchFamily="34" charset="0"/>
              </a:rPr>
              <a:t>Serializability</a:t>
            </a:r>
            <a:r>
              <a:rPr lang="en-US" sz="2800" b="1" dirty="0">
                <a:solidFill>
                  <a:srgbClr val="C00000"/>
                </a:solidFill>
                <a:latin typeface="Arial" pitchFamily="34" charset="0"/>
                <a:cs typeface="Arial" pitchFamily="34" charset="0"/>
              </a:rPr>
              <a:t> Theorem</a:t>
            </a:r>
            <a:endParaRPr lang="en-US" dirty="0"/>
          </a:p>
        </p:txBody>
      </p:sp>
      <p:sp>
        <p:nvSpPr>
          <p:cNvPr id="4" name="Rectangle 3"/>
          <p:cNvSpPr/>
          <p:nvPr/>
        </p:nvSpPr>
        <p:spPr>
          <a:xfrm>
            <a:off x="569501" y="1013767"/>
            <a:ext cx="7748280" cy="461665"/>
          </a:xfrm>
          <a:prstGeom prst="rect">
            <a:avLst/>
          </a:prstGeom>
        </p:spPr>
        <p:txBody>
          <a:bodyPr wrap="square">
            <a:spAutoFit/>
          </a:bodyPr>
          <a:lstStyle/>
          <a:p>
            <a:pPr algn="ctr">
              <a:spcBef>
                <a:spcPts val="1200"/>
              </a:spcBef>
              <a:defRPr/>
            </a:pPr>
            <a:r>
              <a:rPr lang="en-US" i="1" dirty="0">
                <a:solidFill>
                  <a:srgbClr val="0000FF"/>
                </a:solidFill>
                <a:latin typeface="Arial" pitchFamily="34" charset="0"/>
                <a:cs typeface="Arial" pitchFamily="34" charset="0"/>
              </a:rPr>
              <a:t>Topological Sort</a:t>
            </a:r>
            <a:r>
              <a:rPr lang="en-US" dirty="0">
                <a:solidFill>
                  <a:srgbClr val="0000FF"/>
                </a:solidFill>
                <a:latin typeface="Arial" pitchFamily="34" charset="0"/>
                <a:cs typeface="Arial" pitchFamily="34" charset="0"/>
              </a:rPr>
              <a:t>.</a:t>
            </a:r>
          </a:p>
        </p:txBody>
      </p:sp>
      <p:sp>
        <p:nvSpPr>
          <p:cNvPr id="7" name="Rectangle 6"/>
          <p:cNvSpPr/>
          <p:nvPr/>
        </p:nvSpPr>
        <p:spPr>
          <a:xfrm>
            <a:off x="569501" y="1581032"/>
            <a:ext cx="7748280" cy="1323439"/>
          </a:xfrm>
          <a:prstGeom prst="rect">
            <a:avLst/>
          </a:prstGeom>
        </p:spPr>
        <p:txBody>
          <a:bodyPr wrap="square">
            <a:spAutoFit/>
          </a:bodyPr>
          <a:lstStyle/>
          <a:p>
            <a:pPr algn="just">
              <a:spcBef>
                <a:spcPts val="1200"/>
              </a:spcBef>
              <a:defRPr/>
            </a:pPr>
            <a:r>
              <a:rPr lang="en-US" sz="2000" dirty="0">
                <a:solidFill>
                  <a:srgbClr val="000099"/>
                </a:solidFill>
                <a:latin typeface="Arial" pitchFamily="34" charset="0"/>
                <a:cs typeface="Arial" pitchFamily="34" charset="0"/>
              </a:rPr>
              <a:t>Sort 1: 1 3 2 4 5 6</a:t>
            </a:r>
          </a:p>
          <a:p>
            <a:pPr algn="just">
              <a:spcBef>
                <a:spcPts val="1200"/>
              </a:spcBef>
              <a:defRPr/>
            </a:pPr>
            <a:r>
              <a:rPr lang="en-US" sz="2000" dirty="0">
                <a:solidFill>
                  <a:srgbClr val="000099"/>
                </a:solidFill>
                <a:latin typeface="Arial" pitchFamily="34" charset="0"/>
                <a:cs typeface="Arial" pitchFamily="34" charset="0"/>
              </a:rPr>
              <a:t>Sort 2:  1 3 2 4 6 5</a:t>
            </a:r>
          </a:p>
          <a:p>
            <a:pPr algn="just">
              <a:spcBef>
                <a:spcPts val="1200"/>
              </a:spcBef>
              <a:defRPr/>
            </a:pPr>
            <a:endParaRPr lang="en-US" sz="2000" dirty="0">
              <a:solidFill>
                <a:srgbClr val="000099"/>
              </a:solidFill>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1901866" y="2442806"/>
            <a:ext cx="5358741" cy="3644900"/>
          </a:xfrm>
          <a:prstGeom prst="rect">
            <a:avLst/>
          </a:prstGeom>
        </p:spPr>
      </p:pic>
    </p:spTree>
    <p:extLst>
      <p:ext uri="{BB962C8B-B14F-4D97-AF65-F5344CB8AC3E}">
        <p14:creationId xmlns:p14="http://schemas.microsoft.com/office/powerpoint/2010/main" val="3043275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42</a:t>
            </a:fld>
            <a:endParaRPr lang="en-US" sz="1400" b="0"/>
          </a:p>
        </p:txBody>
      </p:sp>
      <p:sp>
        <p:nvSpPr>
          <p:cNvPr id="39939" name="Rectangle 2"/>
          <p:cNvSpPr>
            <a:spLocks noGrp="1" noChangeArrowheads="1"/>
          </p:cNvSpPr>
          <p:nvPr>
            <p:ph type="title" idx="4294967295"/>
          </p:nvPr>
        </p:nvSpPr>
        <p:spPr>
          <a:xfrm>
            <a:off x="1080338" y="251767"/>
            <a:ext cx="7300912" cy="762000"/>
          </a:xfrm>
        </p:spPr>
        <p:txBody>
          <a:bodyPr/>
          <a:lstStyle/>
          <a:p>
            <a:r>
              <a:rPr lang="en-US" sz="2800" b="1" dirty="0">
                <a:solidFill>
                  <a:srgbClr val="C00000"/>
                </a:solidFill>
                <a:latin typeface="Arial" pitchFamily="34" charset="0"/>
                <a:cs typeface="Arial" pitchFamily="34" charset="0"/>
              </a:rPr>
              <a:t>Proof of </a:t>
            </a:r>
            <a:r>
              <a:rPr lang="en-US" sz="2800" b="1" dirty="0" err="1">
                <a:solidFill>
                  <a:srgbClr val="C00000"/>
                </a:solidFill>
                <a:latin typeface="Arial" pitchFamily="34" charset="0"/>
                <a:cs typeface="Arial" pitchFamily="34" charset="0"/>
              </a:rPr>
              <a:t>Serializability</a:t>
            </a:r>
            <a:r>
              <a:rPr lang="en-US" sz="2800" b="1" dirty="0">
                <a:solidFill>
                  <a:srgbClr val="C00000"/>
                </a:solidFill>
                <a:latin typeface="Arial" pitchFamily="34" charset="0"/>
                <a:cs typeface="Arial" pitchFamily="34" charset="0"/>
              </a:rPr>
              <a:t> Theorem</a:t>
            </a:r>
            <a:endParaRPr lang="en-US" dirty="0"/>
          </a:p>
        </p:txBody>
      </p:sp>
      <p:sp>
        <p:nvSpPr>
          <p:cNvPr id="4" name="Rectangle 3"/>
          <p:cNvSpPr/>
          <p:nvPr/>
        </p:nvSpPr>
        <p:spPr>
          <a:xfrm>
            <a:off x="569501" y="1013767"/>
            <a:ext cx="7748280" cy="461665"/>
          </a:xfrm>
          <a:prstGeom prst="rect">
            <a:avLst/>
          </a:prstGeom>
        </p:spPr>
        <p:txBody>
          <a:bodyPr wrap="square">
            <a:spAutoFit/>
          </a:bodyPr>
          <a:lstStyle/>
          <a:p>
            <a:pPr algn="ctr">
              <a:spcBef>
                <a:spcPts val="1200"/>
              </a:spcBef>
              <a:defRPr/>
            </a:pPr>
            <a:r>
              <a:rPr lang="en-US" dirty="0">
                <a:solidFill>
                  <a:srgbClr val="0000FF"/>
                </a:solidFill>
                <a:latin typeface="Arial" pitchFamily="34" charset="0"/>
                <a:cs typeface="Arial" pitchFamily="34" charset="0"/>
              </a:rPr>
              <a:t>Confirmation by contradiction</a:t>
            </a:r>
          </a:p>
        </p:txBody>
      </p:sp>
      <p:sp>
        <p:nvSpPr>
          <p:cNvPr id="7" name="Rectangle 6"/>
          <p:cNvSpPr/>
          <p:nvPr/>
        </p:nvSpPr>
        <p:spPr>
          <a:xfrm>
            <a:off x="569501" y="1813789"/>
            <a:ext cx="7748280" cy="1323439"/>
          </a:xfrm>
          <a:prstGeom prst="rect">
            <a:avLst/>
          </a:prstGeom>
        </p:spPr>
        <p:txBody>
          <a:bodyPr wrap="square">
            <a:spAutoFit/>
          </a:bodyPr>
          <a:lstStyle/>
          <a:p>
            <a:pPr algn="just">
              <a:spcBef>
                <a:spcPts val="1200"/>
              </a:spcBef>
              <a:defRPr/>
            </a:pPr>
            <a:r>
              <a:rPr lang="en-US" sz="2000" dirty="0">
                <a:solidFill>
                  <a:srgbClr val="000099"/>
                </a:solidFill>
                <a:latin typeface="Arial" pitchFamily="34" charset="0"/>
                <a:cs typeface="Arial" pitchFamily="34" charset="0"/>
              </a:rPr>
              <a:t>Suppose there is a cycle is </a:t>
            </a:r>
            <a:r>
              <a:rPr lang="en-US" sz="2000" i="1" dirty="0">
                <a:solidFill>
                  <a:srgbClr val="000099"/>
                </a:solidFill>
                <a:latin typeface="Arial" pitchFamily="34" charset="0"/>
                <a:cs typeface="Arial" pitchFamily="34" charset="0"/>
              </a:rPr>
              <a:t>SG(H)</a:t>
            </a:r>
            <a:r>
              <a:rPr lang="en-US" sz="2000" dirty="0">
                <a:solidFill>
                  <a:srgbClr val="000099"/>
                </a:solidFill>
                <a:latin typeface="Arial" pitchFamily="34" charset="0"/>
                <a:cs typeface="Arial" pitchFamily="34" charset="0"/>
              </a:rPr>
              <a:t>. This means at some place in the history we must have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 </a:t>
            </a:r>
            <a:r>
              <a:rPr lang="en-US" sz="2000" i="1" dirty="0">
                <a:solidFill>
                  <a:srgbClr val="000099"/>
                </a:solidFill>
                <a:latin typeface="Arial" pitchFamily="34" charset="0"/>
                <a:cs typeface="Arial" pitchFamily="34" charset="0"/>
                <a:sym typeface="Symbol"/>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Let the cycle be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 </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k</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This implies that in </a:t>
            </a:r>
            <a:r>
              <a:rPr lang="en-US" sz="2000" i="1" dirty="0">
                <a:solidFill>
                  <a:srgbClr val="000099"/>
                </a:solidFill>
                <a:latin typeface="Arial" pitchFamily="34" charset="0"/>
                <a:cs typeface="Arial" pitchFamily="34" charset="0"/>
              </a:rPr>
              <a:t>SG(</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we have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This is not possible. That is </a:t>
            </a:r>
            <a:r>
              <a:rPr lang="en-US" sz="2000" i="1" dirty="0">
                <a:solidFill>
                  <a:srgbClr val="000099"/>
                </a:solidFill>
                <a:latin typeface="Arial" pitchFamily="34" charset="0"/>
                <a:cs typeface="Arial" pitchFamily="34" charset="0"/>
              </a:rPr>
              <a:t>SG(H)</a:t>
            </a:r>
            <a:r>
              <a:rPr lang="en-US" sz="2000" dirty="0">
                <a:solidFill>
                  <a:srgbClr val="000099"/>
                </a:solidFill>
                <a:latin typeface="Arial" pitchFamily="34" charset="0"/>
                <a:cs typeface="Arial" pitchFamily="34" charset="0"/>
              </a:rPr>
              <a:t> is an acyclic graph. </a:t>
            </a:r>
            <a:r>
              <a:rPr lang="en-US" sz="2000" dirty="0">
                <a:solidFill>
                  <a:srgbClr val="FF0000"/>
                </a:solidFill>
                <a:latin typeface="Arial" pitchFamily="34" charset="0"/>
                <a:cs typeface="Arial" pitchFamily="34" charset="0"/>
                <a:sym typeface="Symbol"/>
              </a:rPr>
              <a:t></a:t>
            </a:r>
            <a:endParaRPr lang="en-US" sz="2000" i="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327333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43</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err="1">
                <a:solidFill>
                  <a:srgbClr val="C00000"/>
                </a:solidFill>
                <a:latin typeface="Arial" pitchFamily="34" charset="0"/>
                <a:cs typeface="Arial" pitchFamily="34" charset="0"/>
              </a:rPr>
              <a:t>Serializability</a:t>
            </a:r>
            <a:r>
              <a:rPr lang="en-US" sz="2800" b="1" dirty="0">
                <a:solidFill>
                  <a:srgbClr val="C00000"/>
                </a:solidFill>
                <a:latin typeface="Arial" pitchFamily="34" charset="0"/>
                <a:cs typeface="Arial" pitchFamily="34" charset="0"/>
              </a:rPr>
              <a:t> Theorem</a:t>
            </a:r>
            <a:endParaRPr lang="en-US" dirty="0"/>
          </a:p>
        </p:txBody>
      </p:sp>
      <p:sp>
        <p:nvSpPr>
          <p:cNvPr id="7" name="Rectangle 6"/>
          <p:cNvSpPr/>
          <p:nvPr/>
        </p:nvSpPr>
        <p:spPr>
          <a:xfrm>
            <a:off x="725373" y="1389840"/>
            <a:ext cx="7592408" cy="3693319"/>
          </a:xfrm>
          <a:prstGeom prst="rect">
            <a:avLst/>
          </a:prstGeom>
        </p:spPr>
        <p:txBody>
          <a:bodyPr wrap="square">
            <a:spAutoFit/>
          </a:bodyPr>
          <a:lstStyle/>
          <a:p>
            <a:pPr algn="just">
              <a:spcBef>
                <a:spcPts val="1200"/>
              </a:spcBef>
              <a:defRPr/>
            </a:pPr>
            <a:r>
              <a:rPr lang="en-US" dirty="0">
                <a:solidFill>
                  <a:srgbClr val="660066"/>
                </a:solidFill>
                <a:latin typeface="Arial" pitchFamily="34" charset="0"/>
                <a:cs typeface="Arial" pitchFamily="34" charset="0"/>
                <a:sym typeface="Symbol"/>
              </a:rPr>
              <a:t>An acyclic </a:t>
            </a:r>
            <a:r>
              <a:rPr lang="en-US" i="1" dirty="0">
                <a:solidFill>
                  <a:srgbClr val="660066"/>
                </a:solidFill>
                <a:latin typeface="Arial" pitchFamily="34" charset="0"/>
                <a:cs typeface="Arial" pitchFamily="34" charset="0"/>
                <a:sym typeface="Symbol"/>
              </a:rPr>
              <a:t>SG(H)</a:t>
            </a:r>
            <a:r>
              <a:rPr lang="en-US" dirty="0">
                <a:solidFill>
                  <a:srgbClr val="660066"/>
                </a:solidFill>
                <a:latin typeface="Arial" pitchFamily="34" charset="0"/>
                <a:cs typeface="Arial" pitchFamily="34" charset="0"/>
                <a:sym typeface="Symbol"/>
              </a:rPr>
              <a:t> may have more than one topological sort. In this situation it is possible that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may be equivalent to more than one serial history. Consider the following history</a:t>
            </a:r>
          </a:p>
          <a:p>
            <a:pPr algn="ctr">
              <a:spcBef>
                <a:spcPts val="1200"/>
              </a:spcBef>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6</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c</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a:t>
            </a:r>
            <a:endParaRPr lang="en-US" sz="2000" dirty="0">
              <a:solidFill>
                <a:srgbClr val="660066"/>
              </a:solidFill>
              <a:latin typeface="Arial" pitchFamily="34" charset="0"/>
              <a:cs typeface="Arial" pitchFamily="34" charset="0"/>
              <a:sym typeface="Symbol"/>
            </a:endParaRPr>
          </a:p>
          <a:p>
            <a:pPr algn="just">
              <a:spcBef>
                <a:spcPts val="1200"/>
              </a:spcBef>
              <a:defRPr/>
            </a:pPr>
            <a:endParaRPr lang="en-US" sz="2000" dirty="0">
              <a:solidFill>
                <a:srgbClr val="000099"/>
              </a:solidFill>
              <a:latin typeface="Arial" pitchFamily="34" charset="0"/>
              <a:cs typeface="Arial" pitchFamily="34" charset="0"/>
              <a:sym typeface="Symbol"/>
            </a:endParaRPr>
          </a:p>
          <a:p>
            <a:pPr algn="just">
              <a:spcBef>
                <a:spcPts val="3600"/>
              </a:spcBef>
              <a:defRPr/>
            </a:pPr>
            <a:r>
              <a:rPr lang="en-US" i="1" dirty="0">
                <a:solidFill>
                  <a:srgbClr val="660066"/>
                </a:solidFill>
                <a:latin typeface="Arial" pitchFamily="34" charset="0"/>
                <a:cs typeface="Arial" pitchFamily="34" charset="0"/>
                <a:sym typeface="Symbol"/>
              </a:rPr>
              <a:t>SG(H</a:t>
            </a:r>
            <a:r>
              <a:rPr lang="en-US" i="1" baseline="-10000" dirty="0">
                <a:solidFill>
                  <a:srgbClr val="660066"/>
                </a:solidFill>
                <a:latin typeface="Arial" pitchFamily="34" charset="0"/>
                <a:cs typeface="Arial" pitchFamily="34" charset="0"/>
                <a:sym typeface="Symbol"/>
              </a:rPr>
              <a:t>6</a:t>
            </a:r>
            <a:r>
              <a:rPr lang="en-US" i="1" dirty="0">
                <a:solidFill>
                  <a:srgbClr val="660066"/>
                </a:solidFill>
                <a:latin typeface="Arial" pitchFamily="34" charset="0"/>
                <a:cs typeface="Arial" pitchFamily="34" charset="0"/>
                <a:sym typeface="Symbol"/>
              </a:rPr>
              <a:t>)</a:t>
            </a:r>
            <a:r>
              <a:rPr lang="en-US" dirty="0">
                <a:solidFill>
                  <a:srgbClr val="660066"/>
                </a:solidFill>
                <a:latin typeface="Arial" pitchFamily="34" charset="0"/>
                <a:cs typeface="Arial" pitchFamily="34" charset="0"/>
                <a:sym typeface="Symbol"/>
              </a:rPr>
              <a:t> has two topological sorts: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1</a:t>
            </a:r>
            <a:r>
              <a:rPr lang="en-US" i="1" dirty="0">
                <a:solidFill>
                  <a:srgbClr val="000099"/>
                </a:solidFill>
                <a:latin typeface="Arial" pitchFamily="34" charset="0"/>
                <a:cs typeface="Arial" pitchFamily="34" charset="0"/>
                <a:sym typeface="Symbol"/>
              </a:rPr>
              <a:t> 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2</a:t>
            </a:r>
            <a:r>
              <a:rPr lang="en-US" i="1" dirty="0">
                <a:solidFill>
                  <a:srgbClr val="660066"/>
                </a:solidFill>
                <a:latin typeface="Arial" pitchFamily="34" charset="0"/>
                <a:cs typeface="Arial" pitchFamily="34" charset="0"/>
                <a:sym typeface="Symbol"/>
              </a:rPr>
              <a:t> </a:t>
            </a:r>
            <a:r>
              <a:rPr lang="en-US" i="1" dirty="0">
                <a:solidFill>
                  <a:srgbClr val="000099"/>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3</a:t>
            </a:r>
            <a:r>
              <a:rPr lang="en-US" i="1" dirty="0">
                <a:solidFill>
                  <a:srgbClr val="660066"/>
                </a:solidFill>
                <a:latin typeface="Arial" pitchFamily="34" charset="0"/>
                <a:cs typeface="Arial" pitchFamily="34" charset="0"/>
                <a:sym typeface="Symbol"/>
              </a:rPr>
              <a:t> </a:t>
            </a:r>
            <a:r>
              <a:rPr lang="en-US" dirty="0">
                <a:solidFill>
                  <a:srgbClr val="660066"/>
                </a:solidFill>
                <a:latin typeface="Arial" pitchFamily="34" charset="0"/>
                <a:cs typeface="Arial" pitchFamily="34" charset="0"/>
                <a:sym typeface="Symbol"/>
              </a:rPr>
              <a:t>and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1</a:t>
            </a:r>
            <a:r>
              <a:rPr lang="en-US" i="1" dirty="0">
                <a:solidFill>
                  <a:srgbClr val="000099"/>
                </a:solidFill>
                <a:latin typeface="Arial" pitchFamily="34" charset="0"/>
                <a:cs typeface="Arial" pitchFamily="34" charset="0"/>
                <a:sym typeface="Symbol"/>
              </a:rPr>
              <a:t> 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3</a:t>
            </a:r>
            <a:r>
              <a:rPr lang="en-US" i="1" dirty="0">
                <a:solidFill>
                  <a:srgbClr val="660066"/>
                </a:solidFill>
                <a:latin typeface="Arial" pitchFamily="34" charset="0"/>
                <a:cs typeface="Arial" pitchFamily="34" charset="0"/>
                <a:sym typeface="Symbol"/>
              </a:rPr>
              <a:t> </a:t>
            </a:r>
            <a:r>
              <a:rPr lang="en-US" i="1" dirty="0">
                <a:solidFill>
                  <a:srgbClr val="000099"/>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2</a:t>
            </a:r>
            <a:r>
              <a:rPr lang="en-US" i="1" dirty="0">
                <a:solidFill>
                  <a:srgbClr val="660066"/>
                </a:solidFill>
                <a:latin typeface="Arial" pitchFamily="34" charset="0"/>
                <a:cs typeface="Arial" pitchFamily="34" charset="0"/>
                <a:sym typeface="Symbol"/>
              </a:rPr>
              <a:t> </a:t>
            </a:r>
            <a:r>
              <a:rPr lang="en-US"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H</a:t>
            </a:r>
            <a:r>
              <a:rPr lang="en-US" i="1" baseline="-10000" dirty="0">
                <a:solidFill>
                  <a:srgbClr val="660066"/>
                </a:solidFill>
                <a:latin typeface="Arial" pitchFamily="34" charset="0"/>
                <a:cs typeface="Arial" pitchFamily="34" charset="0"/>
                <a:sym typeface="Symbol"/>
              </a:rPr>
              <a:t>6</a:t>
            </a:r>
            <a:r>
              <a:rPr lang="en-US" dirty="0">
                <a:solidFill>
                  <a:srgbClr val="660066"/>
                </a:solidFill>
                <a:latin typeface="Arial" pitchFamily="34" charset="0"/>
                <a:cs typeface="Arial" pitchFamily="34" charset="0"/>
                <a:sym typeface="Symbol"/>
              </a:rPr>
              <a:t> is equivalent to both.</a:t>
            </a:r>
            <a:endParaRPr lang="en-US" sz="2000" i="1" baseline="-10000" dirty="0">
              <a:solidFill>
                <a:srgbClr val="000099"/>
              </a:solidFill>
              <a:latin typeface="Arial" pitchFamily="34" charset="0"/>
              <a:cs typeface="Arial" pitchFamily="34" charset="0"/>
            </a:endParaRP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51" y="3586942"/>
            <a:ext cx="3006762" cy="544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20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44</a:t>
            </a:fld>
            <a:endParaRPr lang="en-US" sz="1400" b="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a:solidFill>
                  <a:srgbClr val="C00000"/>
                </a:solidFill>
                <a:latin typeface="Arial" pitchFamily="34" charset="0"/>
                <a:cs typeface="Arial" pitchFamily="34" charset="0"/>
              </a:rPr>
              <a:t>Histories</a:t>
            </a:r>
            <a:endParaRPr lang="en-US" dirty="0"/>
          </a:p>
        </p:txBody>
      </p:sp>
      <p:sp>
        <p:nvSpPr>
          <p:cNvPr id="7" name="Rectangle 6"/>
          <p:cNvSpPr/>
          <p:nvPr/>
        </p:nvSpPr>
        <p:spPr>
          <a:xfrm>
            <a:off x="725373" y="1265149"/>
            <a:ext cx="7592408" cy="4606389"/>
          </a:xfrm>
          <a:prstGeom prst="rect">
            <a:avLst/>
          </a:prstGeom>
        </p:spPr>
        <p:txBody>
          <a:bodyPr wrap="square">
            <a:spAutoFit/>
          </a:bodyPr>
          <a:lstStyle/>
          <a:p>
            <a:pPr algn="just">
              <a:spcBef>
                <a:spcPts val="1200"/>
              </a:spcBef>
              <a:defRPr/>
            </a:pPr>
            <a:r>
              <a:rPr lang="en-US" sz="2000" i="1" baseline="-10000" dirty="0">
                <a:solidFill>
                  <a:srgbClr val="000099"/>
                </a:solidFill>
                <a:latin typeface="Arial" pitchFamily="34" charset="0"/>
                <a:cs typeface="Arial" pitchFamily="34" charset="0"/>
              </a:rPr>
              <a:t>r1(x);w1(x);r2(x);w2(x);a1;a2</a:t>
            </a:r>
          </a:p>
          <a:p>
            <a:pPr algn="just">
              <a:spcBef>
                <a:spcPts val="1200"/>
              </a:spcBef>
              <a:defRPr/>
            </a:pPr>
            <a:r>
              <a:rPr lang="en-US" sz="2000" i="1" baseline="-10000" dirty="0">
                <a:solidFill>
                  <a:srgbClr val="000099"/>
                </a:solidFill>
                <a:latin typeface="Arial" pitchFamily="34" charset="0"/>
                <a:cs typeface="Arial" pitchFamily="34" charset="0"/>
              </a:rPr>
              <a:t>r1(x);w1(x)r2(x)a1;a2</a:t>
            </a:r>
          </a:p>
          <a:p>
            <a:pPr algn="just">
              <a:spcBef>
                <a:spcPts val="1200"/>
              </a:spcBef>
              <a:defRPr/>
            </a:pPr>
            <a:endParaRPr lang="en-US" sz="2000" i="1" baseline="-10000" dirty="0">
              <a:solidFill>
                <a:srgbClr val="000099"/>
              </a:solidFill>
              <a:latin typeface="Arial" pitchFamily="34" charset="0"/>
              <a:cs typeface="Arial" pitchFamily="34" charset="0"/>
            </a:endParaRPr>
          </a:p>
          <a:p>
            <a:pPr algn="just">
              <a:spcBef>
                <a:spcPts val="1200"/>
              </a:spcBef>
              <a:defRPr/>
            </a:pPr>
            <a:r>
              <a:rPr lang="en-US" sz="2000" i="1" baseline="-10000" dirty="0">
                <a:solidFill>
                  <a:srgbClr val="000099"/>
                </a:solidFill>
                <a:latin typeface="Arial" pitchFamily="34" charset="0"/>
                <a:cs typeface="Arial" pitchFamily="34" charset="0"/>
              </a:rPr>
              <a:t>r1(x);w1(x);r2(x);w2(x);c1;c2</a:t>
            </a:r>
          </a:p>
          <a:p>
            <a:pPr algn="just">
              <a:spcBef>
                <a:spcPts val="1200"/>
              </a:spcBef>
              <a:defRPr/>
            </a:pPr>
            <a:endParaRPr lang="en-US" sz="2000" i="1" baseline="-10000" dirty="0">
              <a:solidFill>
                <a:srgbClr val="000099"/>
              </a:solidFill>
              <a:latin typeface="Arial" pitchFamily="34" charset="0"/>
              <a:cs typeface="Arial" pitchFamily="34" charset="0"/>
            </a:endParaRPr>
          </a:p>
          <a:p>
            <a:pPr algn="just">
              <a:spcBef>
                <a:spcPts val="1200"/>
              </a:spcBef>
              <a:defRPr/>
            </a:pPr>
            <a:r>
              <a:rPr lang="en-US" sz="2000" i="1" baseline="-10000" dirty="0">
                <a:solidFill>
                  <a:srgbClr val="000099"/>
                </a:solidFill>
                <a:latin typeface="Arial" pitchFamily="34" charset="0"/>
                <a:cs typeface="Arial" pitchFamily="34" charset="0"/>
              </a:rPr>
              <a:t>r1(x);w1(x);r2(x);w2(x);a1;c2</a:t>
            </a:r>
          </a:p>
          <a:p>
            <a:pPr algn="just">
              <a:spcBef>
                <a:spcPts val="1200"/>
              </a:spcBef>
              <a:defRPr/>
            </a:pPr>
            <a:endParaRPr lang="en-US" sz="2000" i="1" baseline="-10000" dirty="0">
              <a:solidFill>
                <a:srgbClr val="000099"/>
              </a:solidFill>
              <a:latin typeface="Arial" pitchFamily="34" charset="0"/>
              <a:cs typeface="Arial" pitchFamily="34" charset="0"/>
            </a:endParaRPr>
          </a:p>
          <a:p>
            <a:pPr algn="just">
              <a:spcBef>
                <a:spcPts val="1200"/>
              </a:spcBef>
              <a:defRPr/>
            </a:pPr>
            <a:r>
              <a:rPr lang="en-US" sz="2000" i="1" baseline="-10000" dirty="0">
                <a:solidFill>
                  <a:srgbClr val="000099"/>
                </a:solidFill>
                <a:latin typeface="Arial" pitchFamily="34" charset="0"/>
                <a:cs typeface="Arial" pitchFamily="34" charset="0"/>
              </a:rPr>
              <a:t>w1(x);r2(x);c1;c2</a:t>
            </a:r>
          </a:p>
          <a:p>
            <a:pPr algn="just">
              <a:spcBef>
                <a:spcPts val="1200"/>
              </a:spcBef>
              <a:defRPr/>
            </a:pPr>
            <a:endParaRPr lang="en-US" sz="2000" i="1" baseline="-10000" dirty="0">
              <a:solidFill>
                <a:srgbClr val="000099"/>
              </a:solidFill>
              <a:latin typeface="Arial" pitchFamily="34" charset="0"/>
              <a:cs typeface="Arial" pitchFamily="34" charset="0"/>
            </a:endParaRPr>
          </a:p>
          <a:p>
            <a:pPr algn="just">
              <a:spcBef>
                <a:spcPts val="1200"/>
              </a:spcBef>
              <a:defRPr/>
            </a:pPr>
            <a:r>
              <a:rPr lang="en-US" sz="2000" i="1" baseline="-10000" dirty="0">
                <a:solidFill>
                  <a:srgbClr val="000099"/>
                </a:solidFill>
                <a:latin typeface="Arial" pitchFamily="34" charset="0"/>
                <a:cs typeface="Arial" pitchFamily="34" charset="0"/>
              </a:rPr>
              <a:t>w1(x);w2(x);c2;c1</a:t>
            </a:r>
          </a:p>
          <a:p>
            <a:pPr algn="just">
              <a:spcBef>
                <a:spcPts val="1200"/>
              </a:spcBef>
              <a:defRPr/>
            </a:pPr>
            <a:endParaRPr lang="en-US" sz="2000" i="1" baseline="-10000" dirty="0">
              <a:solidFill>
                <a:srgbClr val="000099"/>
              </a:solidFill>
              <a:latin typeface="Arial" pitchFamily="34" charset="0"/>
              <a:cs typeface="Arial" pitchFamily="34" charset="0"/>
            </a:endParaRPr>
          </a:p>
          <a:p>
            <a:pPr algn="just">
              <a:spcBef>
                <a:spcPts val="1200"/>
              </a:spcBef>
              <a:defRPr/>
            </a:pPr>
            <a:r>
              <a:rPr lang="en-US" sz="2000" i="1" baseline="-10000" dirty="0">
                <a:solidFill>
                  <a:srgbClr val="000099"/>
                </a:solidFill>
                <a:latin typeface="Arial" pitchFamily="34" charset="0"/>
                <a:cs typeface="Arial" pitchFamily="34" charset="0"/>
              </a:rPr>
              <a:t>w1(x);w2(x);a1;c2</a:t>
            </a:r>
          </a:p>
          <a:p>
            <a:pPr algn="just">
              <a:spcBef>
                <a:spcPts val="1200"/>
              </a:spcBef>
              <a:defRPr/>
            </a:pPr>
            <a:endParaRPr lang="en-US" sz="2000" i="1" baseline="-10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749124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45</a:t>
            </a:fld>
            <a:endParaRPr lang="en-US" sz="1400" b="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a:solidFill>
                  <a:srgbClr val="C00000"/>
                </a:solidFill>
                <a:latin typeface="Arial" pitchFamily="34" charset="0"/>
                <a:cs typeface="Arial" pitchFamily="34" charset="0"/>
              </a:rPr>
              <a:t>Recoverable Histories</a:t>
            </a:r>
            <a:endParaRPr lang="en-US" dirty="0"/>
          </a:p>
        </p:txBody>
      </p:sp>
      <p:sp>
        <p:nvSpPr>
          <p:cNvPr id="7" name="Rectangle 6"/>
          <p:cNvSpPr/>
          <p:nvPr/>
        </p:nvSpPr>
        <p:spPr>
          <a:xfrm>
            <a:off x="725373" y="1797164"/>
            <a:ext cx="7592408" cy="3046988"/>
          </a:xfrm>
          <a:prstGeom prst="rect">
            <a:avLst/>
          </a:prstGeom>
        </p:spPr>
        <p:txBody>
          <a:bodyPr wrap="square">
            <a:spAutoFit/>
          </a:bodyPr>
          <a:lstStyle/>
          <a:p>
            <a:pPr algn="just">
              <a:spcBef>
                <a:spcPts val="3600"/>
              </a:spcBef>
              <a:defRPr/>
            </a:pPr>
            <a:r>
              <a:rPr lang="en-US" dirty="0">
                <a:solidFill>
                  <a:srgbClr val="660066"/>
                </a:solidFill>
                <a:latin typeface="Arial" pitchFamily="34" charset="0"/>
                <a:cs typeface="Arial" pitchFamily="34" charset="0"/>
                <a:sym typeface="Symbol"/>
              </a:rPr>
              <a:t>A history defines the state of the database. A history can clearly indicate if the database can be recovered or not. It also indicates how many transactions have to be rolled-back or rolled-forward to recover the database. We, therefore, need to define recoverable and non-recoverable history. Let us first understand “</a:t>
            </a:r>
            <a:r>
              <a:rPr lang="en-US" i="1" dirty="0">
                <a:solidFill>
                  <a:srgbClr val="FF0000"/>
                </a:solidFill>
                <a:latin typeface="Arial" pitchFamily="34" charset="0"/>
                <a:cs typeface="Arial" pitchFamily="34" charset="0"/>
                <a:sym typeface="Symbol"/>
              </a:rPr>
              <a:t>reads from</a:t>
            </a:r>
            <a:r>
              <a:rPr lang="en-US" dirty="0">
                <a:solidFill>
                  <a:srgbClr val="660066"/>
                </a:solidFill>
                <a:latin typeface="Arial" pitchFamily="34" charset="0"/>
                <a:cs typeface="Arial" pitchFamily="34" charset="0"/>
                <a:sym typeface="Symbol"/>
              </a:rPr>
              <a:t>” relationship.</a:t>
            </a:r>
          </a:p>
        </p:txBody>
      </p:sp>
    </p:spTree>
    <p:extLst>
      <p:ext uri="{BB962C8B-B14F-4D97-AF65-F5344CB8AC3E}">
        <p14:creationId xmlns:p14="http://schemas.microsoft.com/office/powerpoint/2010/main" val="800548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46</a:t>
            </a:fld>
            <a:endParaRPr lang="en-US" sz="1400" b="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a:solidFill>
                  <a:srgbClr val="C00000"/>
                </a:solidFill>
                <a:latin typeface="Arial" pitchFamily="34" charset="0"/>
                <a:cs typeface="Arial" pitchFamily="34" charset="0"/>
              </a:rPr>
              <a:t>Recoverable Histories</a:t>
            </a:r>
            <a:endParaRPr lang="en-US" dirty="0"/>
          </a:p>
        </p:txBody>
      </p:sp>
      <p:sp>
        <p:nvSpPr>
          <p:cNvPr id="7" name="Rectangle 6"/>
          <p:cNvSpPr/>
          <p:nvPr/>
        </p:nvSpPr>
        <p:spPr>
          <a:xfrm>
            <a:off x="725373" y="1797164"/>
            <a:ext cx="7592408" cy="3262432"/>
          </a:xfrm>
          <a:prstGeom prst="rect">
            <a:avLst/>
          </a:prstGeom>
        </p:spPr>
        <p:txBody>
          <a:bodyPr wrap="square">
            <a:spAutoFit/>
          </a:bodyPr>
          <a:lstStyle/>
          <a:p>
            <a:pPr algn="just">
              <a:spcBef>
                <a:spcPts val="1200"/>
              </a:spcBef>
              <a:defRPr/>
            </a:pPr>
            <a:r>
              <a:rPr lang="en-US" dirty="0">
                <a:solidFill>
                  <a:srgbClr val="660066"/>
                </a:solidFill>
                <a:latin typeface="Arial" pitchFamily="34" charset="0"/>
                <a:cs typeface="Arial" pitchFamily="34" charset="0"/>
                <a:sym typeface="Symbol"/>
              </a:rPr>
              <a:t>Let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is an active transaction and it wrote into data item </a:t>
            </a:r>
            <a:r>
              <a:rPr lang="en-US" i="1" dirty="0">
                <a:solidFill>
                  <a:srgbClr val="660066"/>
                </a:solidFill>
                <a:latin typeface="Arial" pitchFamily="34" charset="0"/>
                <a:cs typeface="Arial" pitchFamily="34" charset="0"/>
                <a:sym typeface="Symbol"/>
              </a:rPr>
              <a:t>x</a:t>
            </a:r>
            <a:r>
              <a:rPr lang="en-US"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reads </a:t>
            </a:r>
            <a:r>
              <a:rPr lang="en-US" i="1" dirty="0">
                <a:solidFill>
                  <a:srgbClr val="660066"/>
                </a:solidFill>
                <a:latin typeface="Arial" pitchFamily="34" charset="0"/>
                <a:cs typeface="Arial" pitchFamily="34" charset="0"/>
                <a:sym typeface="Symbol"/>
              </a:rPr>
              <a:t>x</a:t>
            </a:r>
            <a:r>
              <a:rPr lang="en-US" dirty="0">
                <a:solidFill>
                  <a:srgbClr val="660066"/>
                </a:solidFill>
                <a:latin typeface="Arial" pitchFamily="34" charset="0"/>
                <a:cs typeface="Arial" pitchFamily="34" charset="0"/>
                <a:sym typeface="Symbol"/>
              </a:rPr>
              <a:t> while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is still active. We say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reads from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in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If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reads </a:t>
            </a:r>
            <a:r>
              <a:rPr lang="en-US" i="1" dirty="0">
                <a:solidFill>
                  <a:srgbClr val="660066"/>
                </a:solidFill>
                <a:latin typeface="Arial" pitchFamily="34" charset="0"/>
                <a:cs typeface="Arial" pitchFamily="34" charset="0"/>
                <a:sym typeface="Symbol"/>
              </a:rPr>
              <a:t>x</a:t>
            </a:r>
            <a:r>
              <a:rPr lang="en-US" dirty="0">
                <a:solidFill>
                  <a:srgbClr val="660066"/>
                </a:solidFill>
                <a:latin typeface="Arial" pitchFamily="34" charset="0"/>
                <a:cs typeface="Arial" pitchFamily="34" charset="0"/>
                <a:sym typeface="Symbol"/>
              </a:rPr>
              <a:t> after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has aborted then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does not read from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Formally,</a:t>
            </a:r>
          </a:p>
          <a:p>
            <a:pPr marL="914400" indent="-457200" algn="just">
              <a:spcBef>
                <a:spcPts val="1200"/>
              </a:spcBef>
              <a:buFont typeface="+mj-lt"/>
              <a:buAutoNum type="arabicPeriod"/>
              <a:defRPr/>
            </a:pP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p>
          <a:p>
            <a:pPr marL="914400" indent="-457200" algn="just">
              <a:spcBef>
                <a:spcPts val="1200"/>
              </a:spcBef>
              <a:buFont typeface="+mj-lt"/>
              <a:buAutoNum type="arabicPeriod"/>
              <a:defRPr/>
            </a:pP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j</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and</a:t>
            </a:r>
          </a:p>
          <a:p>
            <a:pPr marL="914400" indent="-457200" algn="just">
              <a:spcBef>
                <a:spcPts val="1200"/>
              </a:spcBef>
              <a:buFont typeface="+mj-lt"/>
              <a:buAutoNum type="arabicPeriod"/>
              <a:defRPr/>
            </a:pPr>
            <a:r>
              <a:rPr lang="en-US" sz="2000" i="1" dirty="0">
                <a:solidFill>
                  <a:srgbClr val="000099"/>
                </a:solidFill>
                <a:latin typeface="Arial" pitchFamily="34" charset="0"/>
                <a:cs typeface="Arial" pitchFamily="34" charset="0"/>
              </a:rPr>
              <a:t>If there is some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 such that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&lt;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[x] &lt;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then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 &lt;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endParaRPr lang="en-US" sz="2000" dirty="0">
              <a:solidFill>
                <a:srgbClr val="660066"/>
              </a:solidFill>
              <a:latin typeface="Arial" pitchFamily="34" charset="0"/>
              <a:cs typeface="Arial" pitchFamily="34" charset="0"/>
            </a:endParaRPr>
          </a:p>
        </p:txBody>
      </p:sp>
      <p:sp>
        <p:nvSpPr>
          <p:cNvPr id="2" name="Rectangle 1"/>
          <p:cNvSpPr/>
          <p:nvPr/>
        </p:nvSpPr>
        <p:spPr>
          <a:xfrm>
            <a:off x="3489673" y="1150293"/>
            <a:ext cx="2263761" cy="461665"/>
          </a:xfrm>
          <a:prstGeom prst="rect">
            <a:avLst/>
          </a:prstGeom>
        </p:spPr>
        <p:txBody>
          <a:bodyPr wrap="none">
            <a:spAutoFit/>
          </a:bodyPr>
          <a:lstStyle/>
          <a:p>
            <a:r>
              <a:rPr lang="en-US" i="1" dirty="0">
                <a:solidFill>
                  <a:srgbClr val="FF0000"/>
                </a:solidFill>
                <a:latin typeface="Arial" pitchFamily="34" charset="0"/>
                <a:cs typeface="Arial" pitchFamily="34" charset="0"/>
                <a:sym typeface="Symbol"/>
              </a:rPr>
              <a:t>“Reads From”</a:t>
            </a:r>
            <a:endParaRPr lang="en-US" dirty="0"/>
          </a:p>
        </p:txBody>
      </p:sp>
      <p:pic>
        <p:nvPicPr>
          <p:cNvPr id="57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896" y="3849918"/>
            <a:ext cx="2190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426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47</a:t>
            </a:fld>
            <a:endParaRPr lang="en-US" sz="1400" b="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a:solidFill>
                  <a:srgbClr val="C00000"/>
                </a:solidFill>
                <a:latin typeface="Arial" pitchFamily="34" charset="0"/>
                <a:cs typeface="Arial" pitchFamily="34" charset="0"/>
              </a:rPr>
              <a:t>Recoverable History</a:t>
            </a:r>
            <a:endParaRPr lang="en-US" dirty="0"/>
          </a:p>
        </p:txBody>
      </p:sp>
      <p:sp>
        <p:nvSpPr>
          <p:cNvPr id="7" name="Rectangle 6"/>
          <p:cNvSpPr/>
          <p:nvPr/>
        </p:nvSpPr>
        <p:spPr>
          <a:xfrm>
            <a:off x="725373" y="1556095"/>
            <a:ext cx="7592408" cy="3416320"/>
          </a:xfrm>
          <a:prstGeom prst="rect">
            <a:avLst/>
          </a:prstGeom>
        </p:spPr>
        <p:txBody>
          <a:bodyPr wrap="square">
            <a:spAutoFit/>
          </a:bodyPr>
          <a:lstStyle/>
          <a:p>
            <a:pPr algn="just">
              <a:spcBef>
                <a:spcPts val="1200"/>
              </a:spcBef>
              <a:defRPr/>
            </a:pPr>
            <a:r>
              <a:rPr lang="en-US" dirty="0">
                <a:solidFill>
                  <a:srgbClr val="660066"/>
                </a:solidFill>
                <a:latin typeface="Arial" pitchFamily="34" charset="0"/>
                <a:cs typeface="Arial" pitchFamily="34" charset="0"/>
                <a:sym typeface="Symbol"/>
              </a:rPr>
              <a:t>A history H is recoverable (</a:t>
            </a:r>
            <a:r>
              <a:rPr lang="en-US" i="1" dirty="0">
                <a:solidFill>
                  <a:srgbClr val="660066"/>
                </a:solidFill>
                <a:latin typeface="Arial" pitchFamily="34" charset="0"/>
                <a:cs typeface="Arial" pitchFamily="34" charset="0"/>
                <a:sym typeface="Symbol"/>
              </a:rPr>
              <a:t>RC</a:t>
            </a:r>
            <a:r>
              <a:rPr lang="en-US" dirty="0">
                <a:solidFill>
                  <a:srgbClr val="660066"/>
                </a:solidFill>
                <a:latin typeface="Arial" pitchFamily="34" charset="0"/>
                <a:cs typeface="Arial" pitchFamily="34" charset="0"/>
                <a:sym typeface="Symbol"/>
              </a:rPr>
              <a:t>) if, whenever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reads from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a:t>
            </a:r>
            <a:r>
              <a:rPr lang="en-US" i="1" dirty="0" err="1">
                <a:solidFill>
                  <a:srgbClr val="660066"/>
                </a:solidFill>
                <a:latin typeface="Arial" pitchFamily="34" charset="0"/>
                <a:cs typeface="Arial" pitchFamily="34" charset="0"/>
                <a:sym typeface="Symbol"/>
              </a:rPr>
              <a:t>i</a:t>
            </a:r>
            <a:r>
              <a:rPr lang="en-US" i="1" dirty="0">
                <a:solidFill>
                  <a:srgbClr val="660066"/>
                </a:solidFill>
                <a:latin typeface="Arial" pitchFamily="34" charset="0"/>
                <a:cs typeface="Arial" pitchFamily="34" charset="0"/>
                <a:sym typeface="Symbol"/>
              </a:rPr>
              <a:t>  j) </a:t>
            </a:r>
            <a:r>
              <a:rPr lang="en-US" dirty="0">
                <a:solidFill>
                  <a:srgbClr val="660066"/>
                </a:solidFill>
                <a:latin typeface="Arial" pitchFamily="34" charset="0"/>
                <a:cs typeface="Arial" pitchFamily="34" charset="0"/>
                <a:sym typeface="Symbol"/>
              </a:rPr>
              <a:t>in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and </a:t>
            </a:r>
            <a:r>
              <a:rPr lang="en-US" i="1" dirty="0">
                <a:solidFill>
                  <a:srgbClr val="660066"/>
                </a:solidFill>
                <a:latin typeface="Arial" pitchFamily="34" charset="0"/>
                <a:cs typeface="Arial" pitchFamily="34" charset="0"/>
                <a:sym typeface="Symbol"/>
              </a:rPr>
              <a:t>c</a:t>
            </a:r>
            <a:r>
              <a:rPr lang="en-US" i="1" baseline="-10000" dirty="0">
                <a:solidFill>
                  <a:srgbClr val="660066"/>
                </a:solidFill>
                <a:latin typeface="Arial" pitchFamily="34" charset="0"/>
                <a:cs typeface="Arial" pitchFamily="34" charset="0"/>
                <a:sym typeface="Symbol"/>
              </a:rPr>
              <a:t>i</a:t>
            </a:r>
            <a:r>
              <a:rPr lang="en-US" i="1" dirty="0">
                <a:solidFill>
                  <a:srgbClr val="660066"/>
                </a:solidFill>
                <a:latin typeface="Arial" pitchFamily="34" charset="0"/>
                <a:cs typeface="Arial" pitchFamily="34" charset="0"/>
                <a:sym typeface="Symbol"/>
              </a:rPr>
              <a:t> </a:t>
            </a:r>
            <a:r>
              <a:rPr lang="en-US" i="1" dirty="0">
                <a:solidFill>
                  <a:srgbClr val="000099"/>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H, </a:t>
            </a:r>
            <a:r>
              <a:rPr lang="en-US" i="1" dirty="0" err="1">
                <a:solidFill>
                  <a:srgbClr val="660066"/>
                </a:solidFill>
                <a:latin typeface="Arial" pitchFamily="34" charset="0"/>
                <a:cs typeface="Arial" pitchFamily="34" charset="0"/>
                <a:sym typeface="Symbol"/>
              </a:rPr>
              <a:t>cj</a:t>
            </a:r>
            <a:r>
              <a:rPr lang="en-US" i="1" dirty="0">
                <a:solidFill>
                  <a:srgbClr val="660066"/>
                </a:solidFill>
                <a:latin typeface="Arial" pitchFamily="34" charset="0"/>
                <a:cs typeface="Arial" pitchFamily="34" charset="0"/>
                <a:sym typeface="Symbol"/>
              </a:rPr>
              <a:t> &lt; ci</a:t>
            </a:r>
            <a:r>
              <a:rPr lang="en-US" dirty="0">
                <a:solidFill>
                  <a:srgbClr val="660066"/>
                </a:solidFill>
                <a:latin typeface="Arial" pitchFamily="34" charset="0"/>
                <a:cs typeface="Arial" pitchFamily="34" charset="0"/>
                <a:sym typeface="Symbol"/>
              </a:rPr>
              <a:t>. Intuitively, if a dependent transaction (a transaction that reads from another transaction) in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commits after the transaction from which it reads then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is recoverable. This means that the database can recover from a failure. In this example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is dependent on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so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commits after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does in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a:t>
            </a:r>
          </a:p>
        </p:txBody>
      </p:sp>
    </p:spTree>
    <p:extLst>
      <p:ext uri="{BB962C8B-B14F-4D97-AF65-F5344CB8AC3E}">
        <p14:creationId xmlns:p14="http://schemas.microsoft.com/office/powerpoint/2010/main" val="569923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48</a:t>
            </a:fld>
            <a:endParaRPr lang="en-US" sz="1400" dirty="0">
              <a:solidFill>
                <a:srgbClr val="000076"/>
              </a:solidFill>
              <a:latin typeface="Arial" pitchFamily="34" charset="0"/>
              <a:cs typeface="Arial" pitchFamily="34" charset="0"/>
            </a:endParaRPr>
          </a:p>
          <a:p>
            <a:endParaRPr lang="en-US" sz="1400" b="0" dirty="0"/>
          </a:p>
        </p:txBody>
      </p:sp>
      <p:sp>
        <p:nvSpPr>
          <p:cNvPr id="13315" name="Rectangle 2"/>
          <p:cNvSpPr>
            <a:spLocks noGrp="1" noChangeArrowheads="1"/>
          </p:cNvSpPr>
          <p:nvPr>
            <p:ph type="title" idx="4294967295"/>
          </p:nvPr>
        </p:nvSpPr>
        <p:spPr>
          <a:xfrm>
            <a:off x="411162" y="50836"/>
            <a:ext cx="8191500" cy="838200"/>
          </a:xfrm>
        </p:spPr>
        <p:txBody>
          <a:bodyPr/>
          <a:lstStyle/>
          <a:p>
            <a:r>
              <a:rPr lang="en-US" sz="2800" b="1" dirty="0">
                <a:solidFill>
                  <a:srgbClr val="C00000"/>
                </a:solidFill>
                <a:latin typeface="Arial" pitchFamily="34" charset="0"/>
                <a:cs typeface="Arial" pitchFamily="34" charset="0"/>
              </a:rPr>
              <a:t>Recoverability</a:t>
            </a:r>
            <a:endParaRPr lang="en-US" sz="2800" dirty="0"/>
          </a:p>
        </p:txBody>
      </p:sp>
      <p:sp>
        <p:nvSpPr>
          <p:cNvPr id="13316" name="Rectangle 2"/>
          <p:cNvSpPr>
            <a:spLocks noChangeArrowheads="1"/>
          </p:cNvSpPr>
          <p:nvPr/>
        </p:nvSpPr>
        <p:spPr bwMode="auto">
          <a:xfrm>
            <a:off x="1111348" y="1367704"/>
            <a:ext cx="7491314" cy="460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dirty="0">
                <a:solidFill>
                  <a:srgbClr val="660066"/>
                </a:solidFill>
                <a:latin typeface="Arial" pitchFamily="34" charset="0"/>
                <a:cs typeface="Arial" pitchFamily="34" charset="0"/>
              </a:rPr>
              <a:t>Testing your understanding</a:t>
            </a:r>
            <a:endParaRPr lang="en-US" i="1" baseline="-10000" dirty="0">
              <a:solidFill>
                <a:srgbClr val="660066"/>
              </a:solidFill>
              <a:latin typeface="Arial" pitchFamily="34" charset="0"/>
              <a:cs typeface="Arial" pitchFamily="34" charset="0"/>
            </a:endParaRPr>
          </a:p>
          <a:p>
            <a:pPr>
              <a:spcBef>
                <a:spcPts val="600"/>
              </a:spcBef>
              <a:spcAft>
                <a:spcPts val="600"/>
              </a:spcAft>
            </a:pPr>
            <a:r>
              <a:rPr lang="en-US" dirty="0">
                <a:solidFill>
                  <a:srgbClr val="660066"/>
                </a:solidFill>
                <a:latin typeface="Arial" pitchFamily="34" charset="0"/>
                <a:cs typeface="Arial" pitchFamily="34" charset="0"/>
              </a:rPr>
              <a:t>Consider the following scenario of </a:t>
            </a:r>
            <a:r>
              <a:rPr lang="en-US" i="1" dirty="0">
                <a:solidFill>
                  <a:srgbClr val="660066"/>
                </a:solidFill>
                <a:latin typeface="Arial" pitchFamily="34" charset="0"/>
                <a:cs typeface="Arial" pitchFamily="34" charset="0"/>
              </a:rPr>
              <a:t>schedules</a:t>
            </a:r>
            <a:endParaRPr lang="en-US" dirty="0">
              <a:solidFill>
                <a:srgbClr val="660066"/>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FF0000"/>
                </a:solidFill>
                <a:latin typeface="Arial" pitchFamily="34" charset="0"/>
                <a:cs typeface="Arial" pitchFamily="34" charset="0"/>
              </a:rPr>
              <a:t>Recoverable?</a:t>
            </a: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1	</a:t>
            </a:r>
            <a:r>
              <a:rPr lang="en-US" sz="2000" i="1" dirty="0">
                <a:solidFill>
                  <a:srgbClr val="FF0000"/>
                </a:solidFill>
                <a:latin typeface="Arial" pitchFamily="34" charset="0"/>
                <a:cs typeface="Arial" pitchFamily="34" charset="0"/>
              </a:rPr>
              <a:t> Recoverable?</a:t>
            </a: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5</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6</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7</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2	</a:t>
            </a:r>
            <a:r>
              <a:rPr lang="en-US" sz="2000" i="1" dirty="0">
                <a:solidFill>
                  <a:srgbClr val="FF0000"/>
                </a:solidFill>
                <a:latin typeface="Arial" pitchFamily="34" charset="0"/>
                <a:cs typeface="Arial" pitchFamily="34" charset="0"/>
              </a:rPr>
              <a:t> Recoverable?</a:t>
            </a:r>
            <a:endParaRPr lang="en-US" sz="2000" i="1" baseline="-10000" dirty="0">
              <a:solidFill>
                <a:srgbClr val="000099"/>
              </a:solidFill>
              <a:latin typeface="Arial" pitchFamily="34" charset="0"/>
              <a:cs typeface="Arial" pitchFamily="34" charset="0"/>
            </a:endParaRPr>
          </a:p>
          <a:p>
            <a:pPr marL="576263" indent="-342900" algn="just">
              <a:spcBef>
                <a:spcPts val="600"/>
              </a:spcBef>
              <a:spcAft>
                <a:spcPts val="600"/>
              </a:spcAft>
              <a:buBlip>
                <a:blip r:embed="rId2"/>
              </a:buBlip>
            </a:pPr>
            <a:r>
              <a:rPr lang="en-US" sz="2000" i="1">
                <a:solidFill>
                  <a:srgbClr val="000099"/>
                </a:solidFill>
                <a:latin typeface="Arial" pitchFamily="34" charset="0"/>
                <a:cs typeface="Arial" pitchFamily="34" charset="0"/>
              </a:rPr>
              <a:t>S</a:t>
            </a:r>
            <a:r>
              <a:rPr lang="en-US" sz="2000" i="1" baseline="-10000">
                <a:solidFill>
                  <a:srgbClr val="000099"/>
                </a:solidFill>
                <a:latin typeface="Arial" pitchFamily="34" charset="0"/>
                <a:cs typeface="Arial" pitchFamily="34" charset="0"/>
              </a:rPr>
              <a:t>8</a:t>
            </a:r>
            <a:r>
              <a:rPr lang="en-US" sz="2000" i="1">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2]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3] a</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a</a:t>
            </a:r>
            <a:r>
              <a:rPr lang="en-US" sz="2000" i="1" baseline="-10000" dirty="0">
                <a:solidFill>
                  <a:srgbClr val="000099"/>
                </a:solidFill>
                <a:latin typeface="Arial" pitchFamily="34" charset="0"/>
                <a:cs typeface="Arial" pitchFamily="34" charset="0"/>
              </a:rPr>
              <a:t>1	</a:t>
            </a:r>
            <a:r>
              <a:rPr lang="en-US" sz="2000" i="1" dirty="0">
                <a:solidFill>
                  <a:srgbClr val="FF0000"/>
                </a:solidFill>
                <a:latin typeface="Arial" pitchFamily="34" charset="0"/>
                <a:cs typeface="Arial" pitchFamily="34" charset="0"/>
              </a:rPr>
              <a:t> Recoverable?</a:t>
            </a:r>
          </a:p>
        </p:txBody>
      </p:sp>
    </p:spTree>
    <p:extLst>
      <p:ext uri="{BB962C8B-B14F-4D97-AF65-F5344CB8AC3E}">
        <p14:creationId xmlns:p14="http://schemas.microsoft.com/office/powerpoint/2010/main" val="3818778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49</a:t>
            </a:fld>
            <a:endParaRPr lang="en-US" sz="1400" b="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a:solidFill>
                  <a:srgbClr val="C00000"/>
                </a:solidFill>
                <a:latin typeface="Arial" pitchFamily="34" charset="0"/>
                <a:cs typeface="Arial" pitchFamily="34" charset="0"/>
              </a:rPr>
              <a:t>Avoids Cascading Abort (ACA) History</a:t>
            </a:r>
            <a:endParaRPr lang="en-US" dirty="0"/>
          </a:p>
        </p:txBody>
      </p:sp>
      <p:sp>
        <p:nvSpPr>
          <p:cNvPr id="7" name="Rectangle 6"/>
          <p:cNvSpPr/>
          <p:nvPr/>
        </p:nvSpPr>
        <p:spPr>
          <a:xfrm>
            <a:off x="725373" y="1556095"/>
            <a:ext cx="7592408" cy="3570208"/>
          </a:xfrm>
          <a:prstGeom prst="rect">
            <a:avLst/>
          </a:prstGeom>
        </p:spPr>
        <p:txBody>
          <a:bodyPr wrap="square">
            <a:spAutoFit/>
          </a:bodyPr>
          <a:lstStyle/>
          <a:p>
            <a:pPr algn="just">
              <a:spcBef>
                <a:spcPts val="1200"/>
              </a:spcBef>
              <a:defRPr/>
            </a:pPr>
            <a:r>
              <a:rPr lang="en-US" dirty="0">
                <a:solidFill>
                  <a:srgbClr val="660066"/>
                </a:solidFill>
                <a:latin typeface="Arial" pitchFamily="34" charset="0"/>
                <a:cs typeface="Arial" pitchFamily="34" charset="0"/>
                <a:sym typeface="Symbol"/>
              </a:rPr>
              <a:t>A history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is </a:t>
            </a:r>
            <a:r>
              <a:rPr lang="en-US" i="1" dirty="0">
                <a:solidFill>
                  <a:srgbClr val="660066"/>
                </a:solidFill>
                <a:latin typeface="Arial" pitchFamily="34" charset="0"/>
                <a:cs typeface="Arial" pitchFamily="34" charset="0"/>
                <a:sym typeface="Symbol"/>
              </a:rPr>
              <a:t>ACA </a:t>
            </a:r>
            <a:r>
              <a:rPr lang="en-US" dirty="0">
                <a:solidFill>
                  <a:srgbClr val="660066"/>
                </a:solidFill>
                <a:latin typeface="Arial" pitchFamily="34" charset="0"/>
                <a:cs typeface="Arial" pitchFamily="34" charset="0"/>
                <a:sym typeface="Symbol"/>
              </a:rPr>
              <a:t>if, whenever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a:t>
            </a:r>
            <a:r>
              <a:rPr lang="en-US" dirty="0">
                <a:solidFill>
                  <a:srgbClr val="FF0000"/>
                </a:solidFill>
                <a:latin typeface="Arial" pitchFamily="34" charset="0"/>
                <a:cs typeface="Arial" pitchFamily="34" charset="0"/>
                <a:sym typeface="Symbol"/>
              </a:rPr>
              <a:t>reads</a:t>
            </a:r>
            <a:r>
              <a:rPr lang="en-US" dirty="0">
                <a:solidFill>
                  <a:srgbClr val="660066"/>
                </a:solidFill>
                <a:latin typeface="Arial" pitchFamily="34" charset="0"/>
                <a:cs typeface="Arial" pitchFamily="34" charset="0"/>
                <a:sym typeface="Symbol"/>
              </a:rPr>
              <a:t> from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a:t>
            </a:r>
            <a:r>
              <a:rPr lang="en-US" i="1" dirty="0" err="1">
                <a:solidFill>
                  <a:srgbClr val="660066"/>
                </a:solidFill>
                <a:latin typeface="Arial" pitchFamily="34" charset="0"/>
                <a:cs typeface="Arial" pitchFamily="34" charset="0"/>
                <a:sym typeface="Symbol"/>
              </a:rPr>
              <a:t>i</a:t>
            </a:r>
            <a:r>
              <a:rPr lang="en-US" i="1" dirty="0">
                <a:solidFill>
                  <a:srgbClr val="660066"/>
                </a:solidFill>
                <a:latin typeface="Arial" pitchFamily="34" charset="0"/>
                <a:cs typeface="Arial" pitchFamily="34" charset="0"/>
                <a:sym typeface="Symbol"/>
              </a:rPr>
              <a:t>  j) </a:t>
            </a:r>
            <a:r>
              <a:rPr lang="en-US" dirty="0">
                <a:solidFill>
                  <a:srgbClr val="660066"/>
                </a:solidFill>
                <a:latin typeface="Arial" pitchFamily="34" charset="0"/>
                <a:cs typeface="Arial" pitchFamily="34" charset="0"/>
                <a:sym typeface="Symbol"/>
              </a:rPr>
              <a:t>in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and </a:t>
            </a:r>
            <a:r>
              <a:rPr lang="en-US" i="1" dirty="0" err="1">
                <a:solidFill>
                  <a:srgbClr val="660066"/>
                </a:solidFill>
                <a:latin typeface="Arial" pitchFamily="34" charset="0"/>
                <a:cs typeface="Arial" pitchFamily="34" charset="0"/>
                <a:sym typeface="Symbol"/>
              </a:rPr>
              <a:t>cj</a:t>
            </a:r>
            <a:r>
              <a:rPr lang="en-US" i="1" dirty="0">
                <a:solidFill>
                  <a:srgbClr val="660066"/>
                </a:solidFill>
                <a:latin typeface="Arial" pitchFamily="34" charset="0"/>
                <a:cs typeface="Arial" pitchFamily="34" charset="0"/>
                <a:sym typeface="Symbol"/>
              </a:rPr>
              <a:t> &lt; </a:t>
            </a:r>
            <a:r>
              <a:rPr lang="en-US" i="1" dirty="0" err="1">
                <a:solidFill>
                  <a:srgbClr val="660066"/>
                </a:solidFill>
                <a:latin typeface="Arial" pitchFamily="34" charset="0"/>
                <a:cs typeface="Arial" pitchFamily="34" charset="0"/>
              </a:rPr>
              <a:t>r</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a:t>
            </a:r>
            <a:r>
              <a:rPr lang="en-US" dirty="0">
                <a:solidFill>
                  <a:srgbClr val="660066"/>
                </a:solidFill>
                <a:latin typeface="Arial" pitchFamily="34" charset="0"/>
                <a:cs typeface="Arial" pitchFamily="34" charset="0"/>
                <a:sym typeface="Symbol"/>
              </a:rPr>
              <a:t>. This means that in </a:t>
            </a:r>
            <a:r>
              <a:rPr lang="en-US" i="1" dirty="0">
                <a:solidFill>
                  <a:srgbClr val="660066"/>
                </a:solidFill>
                <a:latin typeface="Arial" pitchFamily="34" charset="0"/>
                <a:cs typeface="Arial" pitchFamily="34" charset="0"/>
                <a:sym typeface="Symbol"/>
              </a:rPr>
              <a:t>ACA</a:t>
            </a:r>
            <a:r>
              <a:rPr lang="en-US" dirty="0">
                <a:solidFill>
                  <a:srgbClr val="660066"/>
                </a:solidFill>
                <a:latin typeface="Arial" pitchFamily="34" charset="0"/>
                <a:cs typeface="Arial" pitchFamily="34" charset="0"/>
                <a:sym typeface="Symbol"/>
              </a:rPr>
              <a:t> a transaction </a:t>
            </a:r>
            <a:r>
              <a:rPr lang="en-US" dirty="0">
                <a:solidFill>
                  <a:srgbClr val="FF0000"/>
                </a:solidFill>
                <a:latin typeface="Arial" pitchFamily="34" charset="0"/>
                <a:cs typeface="Arial" pitchFamily="34" charset="0"/>
                <a:sym typeface="Symbol"/>
              </a:rPr>
              <a:t>reads</a:t>
            </a:r>
            <a:r>
              <a:rPr lang="en-US" dirty="0">
                <a:solidFill>
                  <a:srgbClr val="660066"/>
                </a:solidFill>
                <a:latin typeface="Arial" pitchFamily="34" charset="0"/>
                <a:cs typeface="Arial" pitchFamily="34" charset="0"/>
                <a:sym typeface="Symbol"/>
              </a:rPr>
              <a:t> those values that are written by a committed transaction. Note that this is not a read from relation because the transaction is committed. Also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is not dependent on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because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is committed before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reads its committed value.</a:t>
            </a:r>
          </a:p>
          <a:p>
            <a:pPr algn="just">
              <a:spcBef>
                <a:spcPts val="1200"/>
              </a:spcBef>
              <a:defRPr/>
            </a:pPr>
            <a:r>
              <a:rPr lang="en-US" dirty="0">
                <a:solidFill>
                  <a:srgbClr val="FF0000"/>
                </a:solidFill>
                <a:latin typeface="Arial" pitchFamily="34" charset="0"/>
                <a:cs typeface="Arial" pitchFamily="34" charset="0"/>
                <a:sym typeface="Symbol"/>
              </a:rPr>
              <a:t>Note: It involves only read operation</a:t>
            </a:r>
          </a:p>
        </p:txBody>
      </p:sp>
    </p:spTree>
    <p:extLst>
      <p:ext uri="{BB962C8B-B14F-4D97-AF65-F5344CB8AC3E}">
        <p14:creationId xmlns:p14="http://schemas.microsoft.com/office/powerpoint/2010/main" val="276062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50CD89C7-3BB1-46CE-89F4-2BB54F8497AF}" type="slidenum">
              <a:rPr lang="en-US" sz="1400" smtClean="0">
                <a:solidFill>
                  <a:srgbClr val="000099"/>
                </a:solidFill>
                <a:latin typeface="Arial" pitchFamily="34" charset="0"/>
                <a:cs typeface="Arial" pitchFamily="34" charset="0"/>
              </a:rPr>
              <a:pPr/>
              <a:t>5</a:t>
            </a:fld>
            <a:endParaRPr lang="en-US" sz="1400" b="0"/>
          </a:p>
        </p:txBody>
      </p:sp>
      <p:sp>
        <p:nvSpPr>
          <p:cNvPr id="23555" name="Rectangle 2"/>
          <p:cNvSpPr>
            <a:spLocks noGrp="1" noChangeArrowheads="1"/>
          </p:cNvSpPr>
          <p:nvPr>
            <p:ph type="title" idx="4294967295"/>
          </p:nvPr>
        </p:nvSpPr>
        <p:spPr>
          <a:xfrm>
            <a:off x="660400" y="584200"/>
            <a:ext cx="7772400" cy="388938"/>
          </a:xfrm>
        </p:spPr>
        <p:txBody>
          <a:bodyPr/>
          <a:lstStyle/>
          <a:p>
            <a:pPr marL="457200" indent="-457200"/>
            <a:r>
              <a:rPr lang="en-US" sz="2800" b="1">
                <a:solidFill>
                  <a:srgbClr val="C00000"/>
                </a:solidFill>
                <a:latin typeface="Arial" pitchFamily="34" charset="0"/>
                <a:cs typeface="Arial" pitchFamily="34" charset="0"/>
              </a:rPr>
              <a:t>Introduction to Transaction</a:t>
            </a:r>
          </a:p>
        </p:txBody>
      </p:sp>
      <p:sp>
        <p:nvSpPr>
          <p:cNvPr id="2" name="Rectangle 1"/>
          <p:cNvSpPr/>
          <p:nvPr/>
        </p:nvSpPr>
        <p:spPr>
          <a:xfrm>
            <a:off x="930275" y="1770063"/>
            <a:ext cx="7640638" cy="3230562"/>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Consistency Constraints</a:t>
            </a:r>
          </a:p>
          <a:p>
            <a:pPr marL="233363" algn="just">
              <a:spcBef>
                <a:spcPts val="1200"/>
              </a:spcBef>
              <a:defRPr/>
            </a:pPr>
            <a:r>
              <a:rPr lang="en-US" sz="2000" dirty="0">
                <a:solidFill>
                  <a:srgbClr val="000099"/>
                </a:solidFill>
                <a:latin typeface="Arial" pitchFamily="34" charset="0"/>
                <a:cs typeface="Arial" pitchFamily="34" charset="0"/>
              </a:rPr>
              <a:t>A set of </a:t>
            </a:r>
            <a:r>
              <a:rPr lang="en-US" sz="2000" i="1" dirty="0">
                <a:solidFill>
                  <a:srgbClr val="000099"/>
                </a:solidFill>
                <a:latin typeface="Arial" pitchFamily="34" charset="0"/>
                <a:cs typeface="Arial" pitchFamily="34" charset="0"/>
              </a:rPr>
              <a:t>assertions</a:t>
            </a:r>
            <a:r>
              <a:rPr lang="en-US" sz="2000" dirty="0">
                <a:solidFill>
                  <a:srgbClr val="000099"/>
                </a:solidFill>
                <a:latin typeface="Arial" pitchFamily="34" charset="0"/>
                <a:cs typeface="Arial" pitchFamily="34" charset="0"/>
              </a:rPr>
              <a:t> or </a:t>
            </a:r>
            <a:r>
              <a:rPr lang="en-US" sz="2000" i="1" dirty="0">
                <a:solidFill>
                  <a:srgbClr val="000099"/>
                </a:solidFill>
                <a:latin typeface="Arial" pitchFamily="34" charset="0"/>
                <a:cs typeface="Arial" pitchFamily="34" charset="0"/>
              </a:rPr>
              <a:t>constraints</a:t>
            </a:r>
            <a:r>
              <a:rPr lang="en-US" sz="2000" dirty="0">
                <a:solidFill>
                  <a:srgbClr val="000099"/>
                </a:solidFill>
                <a:latin typeface="Arial" pitchFamily="34" charset="0"/>
                <a:cs typeface="Arial" pitchFamily="34" charset="0"/>
              </a:rPr>
              <a:t> that must be satisfied by all operations performed on the database. These constraints may be explicitly defined or implied when transaction code is written.</a:t>
            </a:r>
          </a:p>
          <a:p>
            <a:pPr marL="233363" algn="just">
              <a:spcBef>
                <a:spcPts val="1200"/>
              </a:spcBef>
              <a:defRPr/>
            </a:pPr>
            <a:r>
              <a:rPr lang="en-US" sz="2000" dirty="0">
                <a:solidFill>
                  <a:srgbClr val="000099"/>
                </a:solidFill>
                <a:latin typeface="Arial" pitchFamily="34" charset="0"/>
                <a:cs typeface="Arial" pitchFamily="34" charset="0"/>
              </a:rPr>
              <a:t>Examples</a:t>
            </a:r>
          </a:p>
          <a:p>
            <a:pPr marL="457200" algn="just">
              <a:spcBef>
                <a:spcPts val="1200"/>
              </a:spcBef>
              <a:defRPr/>
            </a:pPr>
            <a:r>
              <a:rPr lang="en-US" sz="2000" i="1" dirty="0">
                <a:solidFill>
                  <a:srgbClr val="000099"/>
                </a:solidFill>
                <a:latin typeface="Arial" pitchFamily="34" charset="0"/>
                <a:cs typeface="Arial" pitchFamily="34" charset="0"/>
              </a:rPr>
              <a:t>Last account balance = Current balance + Debit amount</a:t>
            </a:r>
          </a:p>
          <a:p>
            <a:pPr marL="457200" algn="just">
              <a:spcBef>
                <a:spcPts val="600"/>
              </a:spcBef>
              <a:defRPr/>
            </a:pPr>
            <a:r>
              <a:rPr lang="en-US" sz="2000" i="1" dirty="0">
                <a:solidFill>
                  <a:srgbClr val="000099"/>
                </a:solidFill>
                <a:latin typeface="Arial" pitchFamily="34" charset="0"/>
                <a:cs typeface="Arial" pitchFamily="34" charset="0"/>
              </a:rPr>
              <a:t>Cost of an item = Amount paid - Tax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50</a:t>
            </a:fld>
            <a:endParaRPr lang="en-US" sz="1400" b="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a:solidFill>
                  <a:srgbClr val="C00000"/>
                </a:solidFill>
                <a:latin typeface="Arial" pitchFamily="34" charset="0"/>
                <a:cs typeface="Arial" pitchFamily="34" charset="0"/>
              </a:rPr>
              <a:t>Strict (ST) History</a:t>
            </a:r>
            <a:endParaRPr lang="en-US" dirty="0"/>
          </a:p>
        </p:txBody>
      </p:sp>
      <p:sp>
        <p:nvSpPr>
          <p:cNvPr id="7" name="Rectangle 6"/>
          <p:cNvSpPr/>
          <p:nvPr/>
        </p:nvSpPr>
        <p:spPr>
          <a:xfrm>
            <a:off x="725373" y="1556095"/>
            <a:ext cx="7592408" cy="2462213"/>
          </a:xfrm>
          <a:prstGeom prst="rect">
            <a:avLst/>
          </a:prstGeom>
        </p:spPr>
        <p:txBody>
          <a:bodyPr wrap="square">
            <a:spAutoFit/>
          </a:bodyPr>
          <a:lstStyle/>
          <a:p>
            <a:pPr algn="just">
              <a:spcBef>
                <a:spcPts val="1200"/>
              </a:spcBef>
              <a:defRPr/>
            </a:pPr>
            <a:r>
              <a:rPr lang="en-US" dirty="0">
                <a:solidFill>
                  <a:srgbClr val="660066"/>
                </a:solidFill>
                <a:latin typeface="Arial" pitchFamily="34" charset="0"/>
                <a:cs typeface="Arial" pitchFamily="34" charset="0"/>
                <a:sym typeface="Symbol"/>
              </a:rPr>
              <a:t>A history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is </a:t>
            </a:r>
            <a:r>
              <a:rPr lang="en-US" i="1" dirty="0">
                <a:solidFill>
                  <a:srgbClr val="660066"/>
                </a:solidFill>
                <a:latin typeface="Arial" pitchFamily="34" charset="0"/>
                <a:cs typeface="Arial" pitchFamily="34" charset="0"/>
                <a:sym typeface="Symbol"/>
              </a:rPr>
              <a:t>ST </a:t>
            </a:r>
            <a:r>
              <a:rPr lang="en-US" dirty="0">
                <a:solidFill>
                  <a:srgbClr val="660066"/>
                </a:solidFill>
                <a:latin typeface="Arial" pitchFamily="34" charset="0"/>
                <a:cs typeface="Arial" pitchFamily="34" charset="0"/>
                <a:sym typeface="Symbol"/>
              </a:rPr>
              <a:t>if, whenever </a:t>
            </a:r>
            <a:r>
              <a:rPr lang="en-US" i="1" dirty="0" err="1">
                <a:solidFill>
                  <a:srgbClr val="660066"/>
                </a:solidFill>
                <a:latin typeface="Arial" pitchFamily="34" charset="0"/>
                <a:cs typeface="Arial" pitchFamily="34" charset="0"/>
              </a:rPr>
              <a:t>w</a:t>
            </a:r>
            <a:r>
              <a:rPr lang="en-US" i="1" baseline="-10000" dirty="0" err="1">
                <a:solidFill>
                  <a:srgbClr val="660066"/>
                </a:solidFill>
                <a:latin typeface="Arial" pitchFamily="34" charset="0"/>
                <a:cs typeface="Arial" pitchFamily="34" charset="0"/>
              </a:rPr>
              <a:t>j</a:t>
            </a:r>
            <a:r>
              <a:rPr lang="en-US" i="1" dirty="0">
                <a:solidFill>
                  <a:srgbClr val="660066"/>
                </a:solidFill>
                <a:latin typeface="Arial" pitchFamily="34" charset="0"/>
                <a:cs typeface="Arial" pitchFamily="34" charset="0"/>
              </a:rPr>
              <a:t>[x] &lt; </a:t>
            </a:r>
            <a:r>
              <a:rPr lang="en-US" i="1" dirty="0" err="1">
                <a:solidFill>
                  <a:srgbClr val="660066"/>
                </a:solidFill>
                <a:latin typeface="Arial" pitchFamily="34" charset="0"/>
                <a:cs typeface="Arial" pitchFamily="34" charset="0"/>
              </a:rPr>
              <a:t>o</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a:t>
            </a:r>
            <a:r>
              <a:rPr lang="en-US" i="1"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j), either </a:t>
            </a:r>
            <a:r>
              <a:rPr lang="en-US" i="1" dirty="0" err="1">
                <a:solidFill>
                  <a:srgbClr val="660066"/>
                </a:solidFill>
                <a:latin typeface="Arial" pitchFamily="34" charset="0"/>
                <a:cs typeface="Arial" pitchFamily="34" charset="0"/>
              </a:rPr>
              <a:t>a</a:t>
            </a:r>
            <a:r>
              <a:rPr lang="en-US" i="1" baseline="-10000" dirty="0" err="1">
                <a:solidFill>
                  <a:srgbClr val="660066"/>
                </a:solidFill>
                <a:latin typeface="Arial" pitchFamily="34" charset="0"/>
                <a:cs typeface="Arial" pitchFamily="34" charset="0"/>
              </a:rPr>
              <a:t>j</a:t>
            </a:r>
            <a:r>
              <a:rPr lang="en-US" i="1" dirty="0">
                <a:solidFill>
                  <a:srgbClr val="660066"/>
                </a:solidFill>
                <a:latin typeface="Arial" pitchFamily="34" charset="0"/>
                <a:cs typeface="Arial" pitchFamily="34" charset="0"/>
              </a:rPr>
              <a:t> &lt; </a:t>
            </a:r>
            <a:r>
              <a:rPr lang="en-US" i="1" dirty="0" err="1">
                <a:solidFill>
                  <a:srgbClr val="660066"/>
                </a:solidFill>
                <a:latin typeface="Arial" pitchFamily="34" charset="0"/>
                <a:cs typeface="Arial" pitchFamily="34" charset="0"/>
              </a:rPr>
              <a:t>o</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or </a:t>
            </a:r>
            <a:r>
              <a:rPr lang="en-US" i="1" dirty="0" err="1">
                <a:solidFill>
                  <a:srgbClr val="660066"/>
                </a:solidFill>
                <a:latin typeface="Arial" pitchFamily="34" charset="0"/>
                <a:cs typeface="Arial" pitchFamily="34" charset="0"/>
              </a:rPr>
              <a:t>c</a:t>
            </a:r>
            <a:r>
              <a:rPr lang="en-US" i="1" baseline="-10000" dirty="0" err="1">
                <a:solidFill>
                  <a:srgbClr val="660066"/>
                </a:solidFill>
                <a:latin typeface="Arial" pitchFamily="34" charset="0"/>
                <a:cs typeface="Arial" pitchFamily="34" charset="0"/>
              </a:rPr>
              <a:t>j</a:t>
            </a:r>
            <a:r>
              <a:rPr lang="en-US" i="1" dirty="0">
                <a:solidFill>
                  <a:srgbClr val="660066"/>
                </a:solidFill>
                <a:latin typeface="Arial" pitchFamily="34" charset="0"/>
                <a:cs typeface="Arial" pitchFamily="34" charset="0"/>
              </a:rPr>
              <a:t> &lt; </a:t>
            </a:r>
            <a:r>
              <a:rPr lang="en-US" i="1" dirty="0" err="1">
                <a:solidFill>
                  <a:srgbClr val="660066"/>
                </a:solidFill>
                <a:latin typeface="Arial" pitchFamily="34" charset="0"/>
                <a:cs typeface="Arial" pitchFamily="34" charset="0"/>
              </a:rPr>
              <a:t>o</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where </a:t>
            </a:r>
            <a:r>
              <a:rPr lang="en-US" i="1" dirty="0" err="1">
                <a:solidFill>
                  <a:srgbClr val="660066"/>
                </a:solidFill>
                <a:latin typeface="Arial" pitchFamily="34" charset="0"/>
                <a:cs typeface="Arial" pitchFamily="34" charset="0"/>
              </a:rPr>
              <a:t>o</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is </a:t>
            </a:r>
            <a:r>
              <a:rPr lang="en-US" i="1" dirty="0" err="1">
                <a:solidFill>
                  <a:srgbClr val="660066"/>
                </a:solidFill>
                <a:latin typeface="Arial" pitchFamily="34" charset="0"/>
                <a:cs typeface="Arial" pitchFamily="34" charset="0"/>
              </a:rPr>
              <a:t>r</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or </a:t>
            </a:r>
            <a:r>
              <a:rPr lang="en-US" i="1" dirty="0" err="1">
                <a:solidFill>
                  <a:srgbClr val="660066"/>
                </a:solidFill>
                <a:latin typeface="Arial" pitchFamily="34" charset="0"/>
                <a:cs typeface="Arial" pitchFamily="34" charset="0"/>
              </a:rPr>
              <a:t>w</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a:t>
            </a:r>
            <a:r>
              <a:rPr lang="en-US" i="1" dirty="0">
                <a:solidFill>
                  <a:srgbClr val="FF0000"/>
                </a:solidFill>
                <a:latin typeface="Arial" pitchFamily="34" charset="0"/>
                <a:cs typeface="Arial" pitchFamily="34" charset="0"/>
              </a:rPr>
              <a:t>ACA includes only read operation but ST includes both read and write</a:t>
            </a:r>
            <a:r>
              <a:rPr lang="en-US" i="1" dirty="0">
                <a:solidFill>
                  <a:srgbClr val="660066"/>
                </a:solidFill>
                <a:latin typeface="Arial" pitchFamily="34" charset="0"/>
                <a:cs typeface="Arial" pitchFamily="34" charset="0"/>
              </a:rPr>
              <a:t>.</a:t>
            </a:r>
          </a:p>
          <a:p>
            <a:pPr algn="just">
              <a:spcBef>
                <a:spcPts val="1200"/>
              </a:spcBef>
              <a:defRPr/>
            </a:pPr>
            <a:r>
              <a:rPr lang="en-US" dirty="0">
                <a:solidFill>
                  <a:srgbClr val="660066"/>
                </a:solidFill>
                <a:latin typeface="Arial" pitchFamily="34" charset="0"/>
                <a:cs typeface="Arial" pitchFamily="34" charset="0"/>
                <a:sym typeface="Symbol"/>
              </a:rPr>
              <a:t>This means that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cannot read or write to </a:t>
            </a:r>
            <a:r>
              <a:rPr lang="en-US" i="1" dirty="0">
                <a:solidFill>
                  <a:srgbClr val="660066"/>
                </a:solidFill>
                <a:latin typeface="Arial" pitchFamily="34" charset="0"/>
                <a:cs typeface="Arial" pitchFamily="34" charset="0"/>
                <a:sym typeface="Symbol"/>
              </a:rPr>
              <a:t>x</a:t>
            </a:r>
            <a:r>
              <a:rPr lang="en-US" dirty="0">
                <a:solidFill>
                  <a:srgbClr val="660066"/>
                </a:solidFill>
                <a:latin typeface="Arial" pitchFamily="34" charset="0"/>
                <a:cs typeface="Arial" pitchFamily="34" charset="0"/>
                <a:sym typeface="Symbol"/>
              </a:rPr>
              <a:t> until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is committed or aborted.</a:t>
            </a:r>
          </a:p>
        </p:txBody>
      </p:sp>
    </p:spTree>
    <p:extLst>
      <p:ext uri="{BB962C8B-B14F-4D97-AF65-F5344CB8AC3E}">
        <p14:creationId xmlns:p14="http://schemas.microsoft.com/office/powerpoint/2010/main" val="2697923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51</a:t>
            </a:fld>
            <a:endParaRPr lang="en-US" sz="1400" b="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a:solidFill>
                  <a:srgbClr val="C00000"/>
                </a:solidFill>
                <a:latin typeface="Arial" pitchFamily="34" charset="0"/>
                <a:cs typeface="Arial" pitchFamily="34" charset="0"/>
              </a:rPr>
              <a:t>Examples of RC, ACA, and ST History</a:t>
            </a:r>
            <a:endParaRPr lang="en-US" dirty="0"/>
          </a:p>
        </p:txBody>
      </p:sp>
      <p:sp>
        <p:nvSpPr>
          <p:cNvPr id="7" name="Rectangle 6"/>
          <p:cNvSpPr/>
          <p:nvPr/>
        </p:nvSpPr>
        <p:spPr>
          <a:xfrm>
            <a:off x="725373" y="1140459"/>
            <a:ext cx="7592408" cy="4755148"/>
          </a:xfrm>
          <a:prstGeom prst="rect">
            <a:avLst/>
          </a:prstGeom>
        </p:spPr>
        <p:txBody>
          <a:bodyPr wrap="square">
            <a:spAutoFit/>
          </a:bodyPr>
          <a:lstStyle/>
          <a:p>
            <a:pPr marL="3175" algn="just">
              <a:spcBef>
                <a:spcPts val="1200"/>
              </a:spcBef>
              <a:defRPr/>
            </a:pP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 w</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[x] w</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[y] w</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[z] c</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a:t>
            </a:r>
          </a:p>
          <a:p>
            <a:pPr marL="3175" algn="just">
              <a:spcBef>
                <a:spcPts val="600"/>
              </a:spcBef>
              <a:defRPr/>
            </a:pP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r</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[u] w</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[x] r</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[y] w</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[y] c</a:t>
            </a:r>
            <a:r>
              <a:rPr lang="en-US" i="1" baseline="-10000" dirty="0">
                <a:solidFill>
                  <a:srgbClr val="660066"/>
                </a:solidFill>
                <a:latin typeface="Arial" pitchFamily="34" charset="0"/>
                <a:cs typeface="Arial" pitchFamily="34" charset="0"/>
              </a:rPr>
              <a:t>2</a:t>
            </a:r>
          </a:p>
          <a:p>
            <a:pPr marL="3175" algn="just">
              <a:spcBef>
                <a:spcPts val="600"/>
              </a:spcBef>
              <a:defRPr/>
            </a:pPr>
            <a:r>
              <a:rPr lang="en-US" i="1" dirty="0">
                <a:solidFill>
                  <a:srgbClr val="660066"/>
                </a:solidFill>
                <a:latin typeface="Arial" pitchFamily="34" charset="0"/>
                <a:cs typeface="Arial" pitchFamily="34" charset="0"/>
              </a:rPr>
              <a:t>Histories</a:t>
            </a:r>
          </a:p>
          <a:p>
            <a:pPr marL="236538" algn="just">
              <a:spcBef>
                <a:spcPts val="600"/>
              </a:spcBef>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7</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[u]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 c</a:t>
            </a:r>
            <a:r>
              <a:rPr lang="en-US" sz="2000" i="1" baseline="-10000" dirty="0">
                <a:solidFill>
                  <a:srgbClr val="000099"/>
                </a:solidFill>
                <a:latin typeface="Arial" pitchFamily="34" charset="0"/>
                <a:cs typeface="Arial" pitchFamily="34" charset="0"/>
              </a:rPr>
              <a:t>1</a:t>
            </a:r>
          </a:p>
          <a:p>
            <a:pPr marL="236538" algn="just">
              <a:spcBef>
                <a:spcPts val="600"/>
              </a:spcBef>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8</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[u]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2</a:t>
            </a:r>
          </a:p>
          <a:p>
            <a:pPr marL="236538" algn="just">
              <a:spcBef>
                <a:spcPts val="600"/>
              </a:spcBef>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9</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[u]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a:t>
            </a:r>
          </a:p>
          <a:p>
            <a:pPr marL="236538" algn="just">
              <a:spcBef>
                <a:spcPts val="600"/>
              </a:spcBef>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10</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[u]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a:t>
            </a:r>
            <a:endParaRPr lang="en-US" sz="2000" b="0" i="1" baseline="-10000" dirty="0">
              <a:solidFill>
                <a:srgbClr val="000099"/>
              </a:solidFill>
              <a:latin typeface="Arial" pitchFamily="34" charset="0"/>
              <a:cs typeface="Arial" pitchFamily="34" charset="0"/>
            </a:endParaRPr>
          </a:p>
          <a:p>
            <a:pPr marL="3175" algn="just">
              <a:spcBef>
                <a:spcPts val="1200"/>
              </a:spcBef>
              <a:defRPr/>
            </a:pP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7</a:t>
            </a:r>
            <a:r>
              <a:rPr lang="en-US" i="1" dirty="0">
                <a:solidFill>
                  <a:srgbClr val="660066"/>
                </a:solidFill>
                <a:latin typeface="Arial" pitchFamily="34" charset="0"/>
                <a:cs typeface="Arial" pitchFamily="34" charset="0"/>
              </a:rPr>
              <a:t> = Not RC (c</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&lt; c</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and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reads from 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a:t>
            </a:r>
          </a:p>
          <a:p>
            <a:pPr marL="3175" algn="just">
              <a:spcBef>
                <a:spcPts val="600"/>
              </a:spcBef>
              <a:defRPr/>
            </a:pP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8</a:t>
            </a:r>
            <a:r>
              <a:rPr lang="en-US" i="1" dirty="0">
                <a:solidFill>
                  <a:srgbClr val="660066"/>
                </a:solidFill>
                <a:latin typeface="Arial" pitchFamily="34" charset="0"/>
                <a:cs typeface="Arial" pitchFamily="34" charset="0"/>
              </a:rPr>
              <a:t> = RC (c</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&lt; c</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and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reads from 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a:t>
            </a:r>
          </a:p>
          <a:p>
            <a:pPr marL="3175" algn="just">
              <a:spcBef>
                <a:spcPts val="600"/>
              </a:spcBef>
              <a:defRPr/>
            </a:pP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9</a:t>
            </a:r>
            <a:r>
              <a:rPr lang="en-US" i="1" dirty="0">
                <a:solidFill>
                  <a:srgbClr val="660066"/>
                </a:solidFill>
                <a:latin typeface="Arial" pitchFamily="34" charset="0"/>
                <a:cs typeface="Arial" pitchFamily="34" charset="0"/>
              </a:rPr>
              <a:t> = ACA (c</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&lt; c</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and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reads after c</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a:t>
            </a:r>
          </a:p>
          <a:p>
            <a:pPr marL="3175" algn="just">
              <a:spcBef>
                <a:spcPts val="600"/>
              </a:spcBef>
              <a:defRPr/>
            </a:pP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10</a:t>
            </a:r>
            <a:r>
              <a:rPr lang="en-US" i="1" dirty="0">
                <a:solidFill>
                  <a:srgbClr val="660066"/>
                </a:solidFill>
                <a:latin typeface="Arial" pitchFamily="34" charset="0"/>
                <a:cs typeface="Arial" pitchFamily="34" charset="0"/>
              </a:rPr>
              <a:t> = ST (c</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&lt; c</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and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reads and writes after c</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10024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52</a:t>
            </a:fld>
            <a:endParaRPr lang="en-US" sz="1400" b="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a:solidFill>
                  <a:srgbClr val="C00000"/>
                </a:solidFill>
                <a:latin typeface="Arial" pitchFamily="34" charset="0"/>
                <a:cs typeface="Arial" pitchFamily="34" charset="0"/>
              </a:rPr>
              <a:t>Examples of RC, ACA, and ST History</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725373" y="1140459"/>
                <a:ext cx="7592408" cy="2626616"/>
              </a:xfrm>
              <a:prstGeom prst="rect">
                <a:avLst/>
              </a:prstGeom>
            </p:spPr>
            <p:txBody>
              <a:bodyPr wrap="square">
                <a:spAutoFit/>
              </a:bodyPr>
              <a:lstStyle/>
              <a:p>
                <a:pPr marL="3175" algn="just">
                  <a:spcBef>
                    <a:spcPts val="600"/>
                  </a:spcBef>
                  <a:defRPr/>
                </a:pPr>
                <a:r>
                  <a:rPr lang="en-US" i="1" dirty="0">
                    <a:solidFill>
                      <a:srgbClr val="660066"/>
                    </a:solidFill>
                    <a:latin typeface="Arial" pitchFamily="34" charset="0"/>
                    <a:cs typeface="Arial" pitchFamily="34" charset="0"/>
                  </a:rPr>
                  <a:t>Histories</a:t>
                </a:r>
              </a:p>
              <a:p>
                <a:pPr marL="236538" algn="just">
                  <a:spcBef>
                    <a:spcPts val="600"/>
                  </a:spcBef>
                  <a:defRPr/>
                </a:pPr>
                <a14:m>
                  <m:oMathPara xmlns:m="http://schemas.openxmlformats.org/officeDocument/2006/math">
                    <m:oMathParaPr>
                      <m:jc m:val="centerGroup"/>
                    </m:oMathParaPr>
                    <m:oMath xmlns:m="http://schemas.openxmlformats.org/officeDocument/2006/math">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𝐻</m:t>
                          </m:r>
                        </m:e>
                        <m:sub>
                          <m:r>
                            <a:rPr lang="en-US" sz="3600" b="0" i="1" baseline="-10000" smtClean="0">
                              <a:solidFill>
                                <a:srgbClr val="000099"/>
                              </a:solidFill>
                              <a:latin typeface="Cambria Math" panose="02040503050406030204" pitchFamily="18" charset="0"/>
                              <a:cs typeface="Arial" pitchFamily="34" charset="0"/>
                            </a:rPr>
                            <m:t>10</m:t>
                          </m:r>
                        </m:sub>
                      </m:sSub>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2</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𝑌</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2</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𝑐</m:t>
                          </m:r>
                        </m:e>
                        <m:sub>
                          <m:r>
                            <a:rPr lang="en-US" sz="3600" b="0" i="1" baseline="-10000" smtClean="0">
                              <a:solidFill>
                                <a:srgbClr val="000099"/>
                              </a:solidFill>
                              <a:latin typeface="Cambria Math" panose="02040503050406030204" pitchFamily="18" charset="0"/>
                              <a:cs typeface="Arial" pitchFamily="34" charset="0"/>
                            </a:rPr>
                            <m:t>2</m:t>
                          </m:r>
                        </m:sub>
                      </m:sSub>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𝑌</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𝑐</m:t>
                          </m:r>
                        </m:e>
                        <m:sub>
                          <m:r>
                            <a:rPr lang="en-US" sz="3600" b="0" i="1" baseline="-10000" smtClean="0">
                              <a:solidFill>
                                <a:srgbClr val="000099"/>
                              </a:solidFill>
                              <a:latin typeface="Cambria Math" panose="02040503050406030204" pitchFamily="18" charset="0"/>
                              <a:cs typeface="Arial" pitchFamily="34" charset="0"/>
                            </a:rPr>
                            <m:t>1</m:t>
                          </m:r>
                        </m:sub>
                      </m:sSub>
                    </m:oMath>
                  </m:oMathPara>
                </a14:m>
                <a:endParaRPr lang="en-US" sz="3600" b="0" i="1" baseline="-10000" dirty="0">
                  <a:solidFill>
                    <a:srgbClr val="000099"/>
                  </a:solidFill>
                  <a:latin typeface="Arial" pitchFamily="34" charset="0"/>
                  <a:cs typeface="Arial" pitchFamily="34" charset="0"/>
                </a:endParaRPr>
              </a:p>
              <a:p>
                <a:pPr marL="236538" algn="just">
                  <a:spcBef>
                    <a:spcPts val="600"/>
                  </a:spcBef>
                  <a:defRPr/>
                </a:pPr>
                <a14:m>
                  <m:oMathPara xmlns:m="http://schemas.openxmlformats.org/officeDocument/2006/math">
                    <m:oMathParaPr>
                      <m:jc m:val="left"/>
                    </m:oMathParaPr>
                    <m:oMath xmlns:m="http://schemas.openxmlformats.org/officeDocument/2006/math">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𝐻</m:t>
                          </m:r>
                        </m:e>
                        <m:sub>
                          <m:r>
                            <a:rPr lang="en-US" sz="3600" b="0" i="1" baseline="-10000" smtClean="0">
                              <a:solidFill>
                                <a:srgbClr val="000099"/>
                              </a:solidFill>
                              <a:latin typeface="Cambria Math" panose="02040503050406030204" pitchFamily="18" charset="0"/>
                              <a:cs typeface="Arial" pitchFamily="34" charset="0"/>
                            </a:rPr>
                            <m:t>11</m:t>
                          </m:r>
                        </m:sub>
                      </m:sSub>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2</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𝑌</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2</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𝑐</m:t>
                          </m:r>
                        </m:e>
                        <m:sub>
                          <m:r>
                            <a:rPr lang="en-US" sz="3600" b="0" i="1" baseline="-10000" smtClean="0">
                              <a:solidFill>
                                <a:srgbClr val="000099"/>
                              </a:solidFill>
                              <a:latin typeface="Cambria Math" panose="02040503050406030204" pitchFamily="18" charset="0"/>
                              <a:cs typeface="Arial" pitchFamily="34" charset="0"/>
                            </a:rPr>
                            <m:t>2</m:t>
                          </m:r>
                        </m:sub>
                      </m:sSub>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𝑎</m:t>
                          </m:r>
                        </m:e>
                        <m:sub>
                          <m:r>
                            <a:rPr lang="en-US" sz="3600" b="0" i="1" baseline="-10000" smtClean="0">
                              <a:solidFill>
                                <a:srgbClr val="000099"/>
                              </a:solidFill>
                              <a:latin typeface="Cambria Math" panose="02040503050406030204" pitchFamily="18" charset="0"/>
                              <a:cs typeface="Arial" pitchFamily="34" charset="0"/>
                            </a:rPr>
                            <m:t>1</m:t>
                          </m:r>
                        </m:sub>
                      </m:sSub>
                      <m:r>
                        <a:rPr lang="en-US" sz="3600" b="0" i="1" baseline="-10000" smtClean="0">
                          <a:solidFill>
                            <a:srgbClr val="000099"/>
                          </a:solidFill>
                          <a:latin typeface="Cambria Math" panose="02040503050406030204" pitchFamily="18" charset="0"/>
                          <a:cs typeface="Arial" pitchFamily="34" charset="0"/>
                        </a:rPr>
                        <m:t>;</m:t>
                      </m:r>
                    </m:oMath>
                  </m:oMathPara>
                </a14:m>
                <a:endParaRPr lang="en-US" sz="3600" b="0" i="1" baseline="-10000" dirty="0">
                  <a:solidFill>
                    <a:srgbClr val="000099"/>
                  </a:solidFill>
                  <a:latin typeface="Arial" pitchFamily="34" charset="0"/>
                  <a:cs typeface="Arial" pitchFamily="34" charset="0"/>
                </a:endParaRPr>
              </a:p>
              <a:p>
                <a:pPr marL="236538" algn="just">
                  <a:spcBef>
                    <a:spcPts val="600"/>
                  </a:spcBef>
                  <a:defRPr/>
                </a:pPr>
                <a14:m>
                  <m:oMathPara xmlns:m="http://schemas.openxmlformats.org/officeDocument/2006/math">
                    <m:oMathParaPr>
                      <m:jc m:val="left"/>
                    </m:oMathParaPr>
                    <m:oMath xmlns:m="http://schemas.openxmlformats.org/officeDocument/2006/math">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𝐻</m:t>
                          </m:r>
                        </m:e>
                        <m:sub>
                          <m:r>
                            <a:rPr lang="en-US" sz="3600" b="0" i="1" baseline="-10000" smtClean="0">
                              <a:solidFill>
                                <a:srgbClr val="000099"/>
                              </a:solidFill>
                              <a:latin typeface="Cambria Math" panose="02040503050406030204" pitchFamily="18" charset="0"/>
                              <a:cs typeface="Arial" pitchFamily="34" charset="0"/>
                            </a:rPr>
                            <m:t>12</m:t>
                          </m:r>
                        </m:sub>
                      </m:sSub>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2</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𝑌</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2</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𝑌</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𝑐</m:t>
                          </m:r>
                        </m:e>
                        <m:sub>
                          <m:r>
                            <a:rPr lang="en-US" sz="3600" b="0" i="1" baseline="-10000" smtClean="0">
                              <a:solidFill>
                                <a:srgbClr val="000099"/>
                              </a:solidFill>
                              <a:latin typeface="Cambria Math" panose="02040503050406030204" pitchFamily="18" charset="0"/>
                              <a:cs typeface="Arial" pitchFamily="34" charset="0"/>
                            </a:rPr>
                            <m:t>1</m:t>
                          </m:r>
                        </m:sub>
                      </m:sSub>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𝑐</m:t>
                          </m:r>
                        </m:e>
                        <m:sub>
                          <m:r>
                            <a:rPr lang="en-US" sz="3600" b="0" i="1" baseline="-10000" smtClean="0">
                              <a:solidFill>
                                <a:srgbClr val="000099"/>
                              </a:solidFill>
                              <a:latin typeface="Cambria Math" panose="02040503050406030204" pitchFamily="18" charset="0"/>
                              <a:cs typeface="Arial" pitchFamily="34" charset="0"/>
                            </a:rPr>
                            <m:t>2</m:t>
                          </m:r>
                        </m:sub>
                      </m:sSub>
                      <m:r>
                        <a:rPr lang="en-US" sz="3600" b="0" i="1" baseline="-10000" smtClean="0">
                          <a:solidFill>
                            <a:srgbClr val="000099"/>
                          </a:solidFill>
                          <a:latin typeface="Cambria Math" panose="02040503050406030204" pitchFamily="18" charset="0"/>
                          <a:cs typeface="Arial" pitchFamily="34" charset="0"/>
                        </a:rPr>
                        <m:t>;</m:t>
                      </m:r>
                    </m:oMath>
                  </m:oMathPara>
                </a14:m>
                <a:endParaRPr lang="en-US" sz="3600" b="0" i="1" baseline="-10000" dirty="0">
                  <a:solidFill>
                    <a:srgbClr val="000099"/>
                  </a:solidFill>
                  <a:latin typeface="Arial" pitchFamily="34" charset="0"/>
                  <a:cs typeface="Arial" pitchFamily="34" charset="0"/>
                </a:endParaRPr>
              </a:p>
              <a:p>
                <a:pPr marL="236538" algn="just">
                  <a:spcBef>
                    <a:spcPts val="600"/>
                  </a:spcBef>
                  <a:defRPr/>
                </a:pPr>
                <a14:m>
                  <m:oMathPara xmlns:m="http://schemas.openxmlformats.org/officeDocument/2006/math">
                    <m:oMathParaPr>
                      <m:jc m:val="left"/>
                    </m:oMathParaPr>
                    <m:oMath xmlns:m="http://schemas.openxmlformats.org/officeDocument/2006/math">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𝐻</m:t>
                          </m:r>
                        </m:e>
                        <m:sub>
                          <m:r>
                            <a:rPr lang="en-US" sz="3600" b="0" i="1" baseline="-10000" smtClean="0">
                              <a:solidFill>
                                <a:srgbClr val="000099"/>
                              </a:solidFill>
                              <a:latin typeface="Cambria Math" panose="02040503050406030204" pitchFamily="18" charset="0"/>
                              <a:cs typeface="Arial" pitchFamily="34" charset="0"/>
                            </a:rPr>
                            <m:t>13</m:t>
                          </m:r>
                        </m:sub>
                      </m:sSub>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2</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𝑟</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𝑌</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2</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𝑋</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𝑤</m:t>
                          </m:r>
                        </m:e>
                        <m:sub>
                          <m:r>
                            <a:rPr lang="en-US" sz="3600" b="0" i="1" baseline="-10000" smtClean="0">
                              <a:solidFill>
                                <a:srgbClr val="000099"/>
                              </a:solidFill>
                              <a:latin typeface="Cambria Math" panose="02040503050406030204" pitchFamily="18" charset="0"/>
                              <a:cs typeface="Arial" pitchFamily="34" charset="0"/>
                            </a:rPr>
                            <m:t>1</m:t>
                          </m:r>
                        </m:sub>
                      </m:sSub>
                      <m:d>
                        <m:dPr>
                          <m:ctrlPr>
                            <a:rPr lang="en-US" sz="3600" b="0" i="1" baseline="-10000" smtClean="0">
                              <a:solidFill>
                                <a:srgbClr val="000099"/>
                              </a:solidFill>
                              <a:latin typeface="Cambria Math" panose="02040503050406030204" pitchFamily="18" charset="0"/>
                              <a:cs typeface="Arial" pitchFamily="34" charset="0"/>
                            </a:rPr>
                          </m:ctrlPr>
                        </m:dPr>
                        <m:e>
                          <m:r>
                            <a:rPr lang="en-US" sz="3600" b="0" i="1" baseline="-10000" smtClean="0">
                              <a:solidFill>
                                <a:srgbClr val="000099"/>
                              </a:solidFill>
                              <a:latin typeface="Cambria Math" panose="02040503050406030204" pitchFamily="18" charset="0"/>
                              <a:cs typeface="Arial" pitchFamily="34" charset="0"/>
                            </a:rPr>
                            <m:t>𝑌</m:t>
                          </m:r>
                        </m:e>
                      </m:d>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𝑎</m:t>
                          </m:r>
                        </m:e>
                        <m:sub>
                          <m:r>
                            <a:rPr lang="en-US" sz="3600" b="0" i="1" baseline="-10000" smtClean="0">
                              <a:solidFill>
                                <a:srgbClr val="000099"/>
                              </a:solidFill>
                              <a:latin typeface="Cambria Math" panose="02040503050406030204" pitchFamily="18" charset="0"/>
                              <a:cs typeface="Arial" pitchFamily="34" charset="0"/>
                            </a:rPr>
                            <m:t>1</m:t>
                          </m:r>
                        </m:sub>
                      </m:sSub>
                      <m:r>
                        <a:rPr lang="en-US" sz="3600" b="0" i="1" baseline="-10000" smtClean="0">
                          <a:solidFill>
                            <a:srgbClr val="000099"/>
                          </a:solidFill>
                          <a:latin typeface="Cambria Math" panose="02040503050406030204" pitchFamily="18" charset="0"/>
                          <a:cs typeface="Arial" pitchFamily="34" charset="0"/>
                        </a:rPr>
                        <m:t>;</m:t>
                      </m:r>
                      <m:sSub>
                        <m:sSubPr>
                          <m:ctrlPr>
                            <a:rPr lang="en-US" sz="3600" b="0" i="1" baseline="-10000" smtClean="0">
                              <a:solidFill>
                                <a:srgbClr val="000099"/>
                              </a:solidFill>
                              <a:latin typeface="Cambria Math" panose="02040503050406030204" pitchFamily="18" charset="0"/>
                              <a:cs typeface="Arial" pitchFamily="34" charset="0"/>
                            </a:rPr>
                          </m:ctrlPr>
                        </m:sSubPr>
                        <m:e>
                          <m:r>
                            <a:rPr lang="en-US" sz="3600" b="0" i="1" baseline="-10000" smtClean="0">
                              <a:solidFill>
                                <a:srgbClr val="000099"/>
                              </a:solidFill>
                              <a:latin typeface="Cambria Math" panose="02040503050406030204" pitchFamily="18" charset="0"/>
                              <a:cs typeface="Arial" pitchFamily="34" charset="0"/>
                            </a:rPr>
                            <m:t>𝑎</m:t>
                          </m:r>
                        </m:e>
                        <m:sub>
                          <m:r>
                            <a:rPr lang="en-US" sz="3600" b="0" i="1" baseline="-10000" smtClean="0">
                              <a:solidFill>
                                <a:srgbClr val="000099"/>
                              </a:solidFill>
                              <a:latin typeface="Cambria Math" panose="02040503050406030204" pitchFamily="18" charset="0"/>
                              <a:cs typeface="Arial" pitchFamily="34" charset="0"/>
                            </a:rPr>
                            <m:t>2</m:t>
                          </m:r>
                        </m:sub>
                      </m:sSub>
                      <m:r>
                        <a:rPr lang="en-US" sz="3600" b="0" i="1" baseline="-10000" smtClean="0">
                          <a:solidFill>
                            <a:srgbClr val="000099"/>
                          </a:solidFill>
                          <a:latin typeface="Cambria Math" panose="02040503050406030204" pitchFamily="18" charset="0"/>
                          <a:cs typeface="Arial" pitchFamily="34" charset="0"/>
                        </a:rPr>
                        <m:t>;</m:t>
                      </m:r>
                    </m:oMath>
                  </m:oMathPara>
                </a14:m>
                <a:endParaRPr lang="en-US" sz="3600" b="0" i="1" baseline="-10000" dirty="0">
                  <a:solidFill>
                    <a:srgbClr val="000099"/>
                  </a:solidFill>
                  <a:latin typeface="Arial" pitchFamily="34" charset="0"/>
                  <a:cs typeface="Arial" pitchFamily="34" charset="0"/>
                </a:endParaRPr>
              </a:p>
            </p:txBody>
          </p:sp>
        </mc:Choice>
        <mc:Fallback>
          <p:sp>
            <p:nvSpPr>
              <p:cNvPr id="7" name="Rectangle 6"/>
              <p:cNvSpPr>
                <a:spLocks noRot="1" noChangeAspect="1" noMove="1" noResize="1" noEditPoints="1" noAdjustHandles="1" noChangeArrowheads="1" noChangeShapeType="1" noTextEdit="1"/>
              </p:cNvSpPr>
              <p:nvPr/>
            </p:nvSpPr>
            <p:spPr>
              <a:xfrm>
                <a:off x="725373" y="1140459"/>
                <a:ext cx="7592408" cy="2626616"/>
              </a:xfrm>
              <a:prstGeom prst="rect">
                <a:avLst/>
              </a:prstGeom>
              <a:blipFill>
                <a:blip r:embed="rId2"/>
                <a:stretch>
                  <a:fillRect l="-1205" t="-1624" b="-232"/>
                </a:stretch>
              </a:blipFill>
            </p:spPr>
            <p:txBody>
              <a:bodyPr/>
              <a:lstStyle/>
              <a:p>
                <a:r>
                  <a:rPr lang="en-US">
                    <a:noFill/>
                  </a:rPr>
                  <a:t> </a:t>
                </a:r>
              </a:p>
            </p:txBody>
          </p:sp>
        </mc:Fallback>
      </mc:AlternateContent>
    </p:spTree>
    <p:extLst>
      <p:ext uri="{BB962C8B-B14F-4D97-AF65-F5344CB8AC3E}">
        <p14:creationId xmlns:p14="http://schemas.microsoft.com/office/powerpoint/2010/main" val="960681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53</a:t>
            </a:fld>
            <a:endParaRPr lang="en-US" sz="1400" b="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a:solidFill>
                  <a:srgbClr val="C00000"/>
                </a:solidFill>
                <a:latin typeface="Arial" pitchFamily="34" charset="0"/>
                <a:cs typeface="Arial" pitchFamily="34" charset="0"/>
              </a:rPr>
              <a:t>Examples of RC, ACA, and ST History</a:t>
            </a:r>
            <a:endParaRPr lang="en-US" dirty="0"/>
          </a:p>
        </p:txBody>
      </p:sp>
      <p:sp>
        <p:nvSpPr>
          <p:cNvPr id="7" name="Rectangle 6"/>
          <p:cNvSpPr/>
          <p:nvPr/>
        </p:nvSpPr>
        <p:spPr>
          <a:xfrm>
            <a:off x="2653924" y="1406466"/>
            <a:ext cx="3996257" cy="523220"/>
          </a:xfrm>
          <a:prstGeom prst="rect">
            <a:avLst/>
          </a:prstGeom>
        </p:spPr>
        <p:txBody>
          <a:bodyPr wrap="square">
            <a:spAutoFit/>
          </a:bodyPr>
          <a:lstStyle/>
          <a:p>
            <a:pPr marL="3175" algn="just">
              <a:spcBef>
                <a:spcPts val="1200"/>
              </a:spcBef>
              <a:defRPr/>
            </a:pPr>
            <a:r>
              <a:rPr lang="en-US" sz="2800" i="1" dirty="0">
                <a:solidFill>
                  <a:schemeClr val="accent6">
                    <a:lumMod val="50000"/>
                  </a:schemeClr>
                </a:solidFill>
                <a:latin typeface="Arial" pitchFamily="34" charset="0"/>
                <a:cs typeface="Arial" pitchFamily="34" charset="0"/>
              </a:rPr>
              <a:t>Question and Answer</a:t>
            </a:r>
          </a:p>
        </p:txBody>
      </p:sp>
    </p:spTree>
    <p:extLst>
      <p:ext uri="{BB962C8B-B14F-4D97-AF65-F5344CB8AC3E}">
        <p14:creationId xmlns:p14="http://schemas.microsoft.com/office/powerpoint/2010/main" val="35345700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54</a:t>
            </a:fld>
            <a:endParaRPr lang="en-US" sz="1400" b="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a:solidFill>
                  <a:srgbClr val="C00000"/>
                </a:solidFill>
                <a:latin typeface="Arial" pitchFamily="34" charset="0"/>
                <a:cs typeface="Arial" pitchFamily="34" charset="0"/>
              </a:rPr>
              <a:t>Theorem ST </a:t>
            </a:r>
            <a:r>
              <a:rPr lang="en-US" sz="2800" b="1" dirty="0">
                <a:solidFill>
                  <a:srgbClr val="C00000"/>
                </a:solidFill>
                <a:latin typeface="Arial" pitchFamily="34" charset="0"/>
                <a:cs typeface="Arial" pitchFamily="34" charset="0"/>
                <a:sym typeface="Symbol"/>
              </a:rPr>
              <a:t> </a:t>
            </a:r>
            <a:r>
              <a:rPr lang="en-US" sz="2800" b="1" dirty="0">
                <a:solidFill>
                  <a:srgbClr val="C00000"/>
                </a:solidFill>
                <a:latin typeface="Arial" pitchFamily="34" charset="0"/>
                <a:cs typeface="Arial" pitchFamily="34" charset="0"/>
              </a:rPr>
              <a:t>ACA </a:t>
            </a:r>
            <a:r>
              <a:rPr lang="en-US" sz="2800" b="1" dirty="0">
                <a:solidFill>
                  <a:srgbClr val="C00000"/>
                </a:solidFill>
                <a:latin typeface="Arial" pitchFamily="34" charset="0"/>
                <a:cs typeface="Arial" pitchFamily="34" charset="0"/>
                <a:sym typeface="Symbol"/>
              </a:rPr>
              <a:t></a:t>
            </a:r>
            <a:r>
              <a:rPr lang="en-US" sz="2800" b="1" dirty="0">
                <a:solidFill>
                  <a:srgbClr val="C00000"/>
                </a:solidFill>
                <a:latin typeface="Arial" pitchFamily="34" charset="0"/>
                <a:cs typeface="Arial" pitchFamily="34" charset="0"/>
              </a:rPr>
              <a:t> RC (2.2)</a:t>
            </a:r>
            <a:endParaRPr lang="en-US" dirty="0"/>
          </a:p>
        </p:txBody>
      </p:sp>
      <p:sp>
        <p:nvSpPr>
          <p:cNvPr id="7" name="Rectangle 6"/>
          <p:cNvSpPr/>
          <p:nvPr/>
        </p:nvSpPr>
        <p:spPr>
          <a:xfrm>
            <a:off x="725373" y="1140459"/>
            <a:ext cx="7592408" cy="4647426"/>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ST is more restrictive than ACA and ACA is more restricted than RC.</a:t>
            </a:r>
          </a:p>
          <a:p>
            <a:pPr marL="233363" algn="just">
              <a:spcBef>
                <a:spcPts val="1200"/>
              </a:spcBef>
            </a:pPr>
            <a:r>
              <a:rPr lang="en-US" sz="2000" dirty="0">
                <a:solidFill>
                  <a:srgbClr val="000099"/>
                </a:solidFill>
                <a:latin typeface="+mn-lt"/>
              </a:rPr>
              <a:t>Proof: Let H </a:t>
            </a:r>
            <a:r>
              <a:rPr lang="en-US" sz="2000" i="1" dirty="0">
                <a:solidFill>
                  <a:srgbClr val="000099"/>
                </a:solidFill>
                <a:latin typeface="Arial" pitchFamily="34" charset="0"/>
                <a:cs typeface="Arial" pitchFamily="34" charset="0"/>
                <a:sym typeface="Symbol"/>
              </a:rPr>
              <a:t></a:t>
            </a:r>
            <a:r>
              <a:rPr lang="en-US" sz="2000" dirty="0">
                <a:solidFill>
                  <a:srgbClr val="000099"/>
                </a:solidFill>
                <a:latin typeface="+mn-lt"/>
              </a:rPr>
              <a:t> </a:t>
            </a:r>
            <a:r>
              <a:rPr lang="en-US" sz="2000" dirty="0">
                <a:solidFill>
                  <a:srgbClr val="000099"/>
                </a:solidFill>
                <a:latin typeface="Arial" pitchFamily="34" charset="0"/>
                <a:cs typeface="Arial" pitchFamily="34" charset="0"/>
              </a:rPr>
              <a:t>ST.  This means Ti reads and writes after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has applied its updates and committed. If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j</a:t>
            </a:r>
            <a:r>
              <a:rPr lang="en-US" sz="2000" dirty="0">
                <a:solidFill>
                  <a:srgbClr val="000099"/>
                </a:solidFill>
                <a:latin typeface="Arial" pitchFamily="34" charset="0"/>
                <a:cs typeface="Arial" pitchFamily="34" charset="0"/>
              </a:rPr>
              <a:t>) then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 </a:t>
            </a:r>
            <a:r>
              <a:rPr lang="en-US" sz="2000" dirty="0">
                <a:solidFill>
                  <a:srgbClr val="000099"/>
                </a:solidFill>
                <a:latin typeface="Arial" pitchFamily="34" charset="0"/>
                <a:cs typeface="Arial" pitchFamily="34" charset="0"/>
              </a:rPr>
              <a:t>and by definition of ST, </a:t>
            </a:r>
            <a:r>
              <a:rPr lang="en-US" sz="2000" i="1" dirty="0" err="1">
                <a:solidFill>
                  <a:srgbClr val="000099"/>
                </a:solidFill>
                <a:latin typeface="Arial" pitchFamily="34" charset="0"/>
                <a:cs typeface="Arial" pitchFamily="34" charset="0"/>
              </a:rPr>
              <a:t>c</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This satisfies ACA criteria. Therefore H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ACA. History H, (above) avoids cascading aborts but is not strict, implying </a:t>
            </a:r>
            <a:r>
              <a:rPr lang="en-US" sz="2000" i="1" dirty="0">
                <a:solidFill>
                  <a:srgbClr val="000099"/>
                </a:solidFill>
                <a:latin typeface="Arial" pitchFamily="34" charset="0"/>
                <a:cs typeface="Arial" pitchFamily="34" charset="0"/>
              </a:rPr>
              <a:t>ST </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ACA</a:t>
            </a:r>
            <a:r>
              <a:rPr lang="en-US" sz="2000" dirty="0">
                <a:solidFill>
                  <a:srgbClr val="000099"/>
                </a:solidFill>
                <a:latin typeface="Arial" pitchFamily="34" charset="0"/>
                <a:cs typeface="Arial" pitchFamily="34" charset="0"/>
              </a:rPr>
              <a:t>. Hence ST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ACA.</a:t>
            </a:r>
          </a:p>
          <a:p>
            <a:pPr marL="233363">
              <a:spcBef>
                <a:spcPts val="1200"/>
              </a:spcBef>
            </a:pPr>
            <a:r>
              <a:rPr lang="en-US" sz="2000" dirty="0">
                <a:solidFill>
                  <a:srgbClr val="000099"/>
                </a:solidFill>
                <a:latin typeface="Arial" pitchFamily="34" charset="0"/>
                <a:cs typeface="Arial" pitchFamily="34" charset="0"/>
              </a:rPr>
              <a:t>Now let </a:t>
            </a:r>
            <a:r>
              <a:rPr lang="en-US" sz="2000" i="1" dirty="0">
                <a:solidFill>
                  <a:srgbClr val="000099"/>
                </a:solidFill>
                <a:latin typeface="Arial" pitchFamily="34" charset="0"/>
                <a:cs typeface="Arial" pitchFamily="34" charset="0"/>
              </a:rPr>
              <a:t>H </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ACA</a:t>
            </a:r>
            <a:r>
              <a:rPr lang="en-US" sz="2000" dirty="0">
                <a:solidFill>
                  <a:srgbClr val="000099"/>
                </a:solidFill>
                <a:latin typeface="Arial" pitchFamily="34" charset="0"/>
                <a:cs typeface="Arial" pitchFamily="34" charset="0"/>
              </a:rPr>
              <a:t>. This means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err="1">
                <a:solidFill>
                  <a:srgbClr val="000099"/>
                </a:solidFill>
                <a:latin typeface="Arial" pitchFamily="34" charset="0"/>
                <a:cs typeface="Arial" pitchFamily="34" charset="0"/>
              </a:rPr>
              <a:t>c</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Since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is ACA it must </a:t>
            </a:r>
            <a:r>
              <a:rPr lang="en-US" sz="2000" dirty="0" err="1">
                <a:solidFill>
                  <a:srgbClr val="000099"/>
                </a:solidFill>
                <a:latin typeface="Arial" pitchFamily="34" charset="0"/>
                <a:cs typeface="Arial" pitchFamily="34" charset="0"/>
              </a:rPr>
              <a:t>must</a:t>
            </a:r>
            <a:r>
              <a:rPr lang="en-US" sz="2000" dirty="0">
                <a:solidFill>
                  <a:srgbClr val="000099"/>
                </a:solidFill>
                <a:latin typeface="Arial" pitchFamily="34" charset="0"/>
                <a:cs typeface="Arial" pitchFamily="34" charset="0"/>
              </a:rPr>
              <a:t> have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&lt; </a:t>
            </a:r>
            <a:r>
              <a:rPr lang="en-US" sz="2000" i="1" dirty="0" err="1">
                <a:solidFill>
                  <a:srgbClr val="000099"/>
                </a:solidFill>
                <a:latin typeface="Arial" pitchFamily="34" charset="0"/>
                <a:cs typeface="Arial" pitchFamily="34" charset="0"/>
              </a:rPr>
              <a:t>c</a:t>
            </a:r>
            <a:r>
              <a:rPr lang="en-US" sz="2000" i="1" baseline="-10000" dirty="0" err="1">
                <a:solidFill>
                  <a:srgbClr val="000099"/>
                </a:solidFill>
                <a:latin typeface="Arial" pitchFamily="34" charset="0"/>
                <a:cs typeface="Arial" pitchFamily="34" charset="0"/>
              </a:rPr>
              <a:t>j</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 </a:t>
            </a:r>
            <a:r>
              <a:rPr lang="en-US" sz="2000" dirty="0">
                <a:solidFill>
                  <a:srgbClr val="000099"/>
                </a:solidFill>
                <a:latin typeface="Arial" pitchFamily="34" charset="0"/>
                <a:cs typeface="Arial" pitchFamily="34" charset="0"/>
              </a:rPr>
              <a:t>Since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H,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 </a:t>
            </a:r>
            <a:r>
              <a:rPr lang="en-US" sz="2000" dirty="0">
                <a:solidFill>
                  <a:srgbClr val="000099"/>
                </a:solidFill>
                <a:latin typeface="Arial" pitchFamily="34" charset="0"/>
                <a:cs typeface="Arial" pitchFamily="34" charset="0"/>
              </a:rPr>
              <a:t>&lt;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and therefore </a:t>
            </a:r>
            <a:r>
              <a:rPr lang="en-US" sz="2000" i="1" dirty="0" err="1">
                <a:solidFill>
                  <a:srgbClr val="000099"/>
                </a:solidFill>
                <a:latin typeface="Arial" pitchFamily="34" charset="0"/>
                <a:cs typeface="Arial" pitchFamily="34" charset="0"/>
              </a:rPr>
              <a:t>c</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&lt;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proving H </a:t>
            </a:r>
            <a:r>
              <a:rPr lang="en-US" sz="2000" i="1"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RC. Thus ACA </a:t>
            </a:r>
            <a:r>
              <a:rPr lang="en-US" sz="2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RC. History H</a:t>
            </a:r>
            <a:r>
              <a:rPr lang="en-US" sz="2000" baseline="-10000" dirty="0">
                <a:solidFill>
                  <a:srgbClr val="000099"/>
                </a:solidFill>
                <a:latin typeface="Arial" pitchFamily="34" charset="0"/>
                <a:cs typeface="Arial" pitchFamily="34" charset="0"/>
              </a:rPr>
              <a:t>8</a:t>
            </a:r>
            <a:r>
              <a:rPr lang="en-US" sz="2000" dirty="0">
                <a:solidFill>
                  <a:srgbClr val="000099"/>
                </a:solidFill>
                <a:latin typeface="Arial" pitchFamily="34" charset="0"/>
                <a:cs typeface="Arial" pitchFamily="34" charset="0"/>
              </a:rPr>
              <a:t>, (above) is in RC but not in ACA, proving ACA </a:t>
            </a:r>
            <a:r>
              <a:rPr lang="en-US" sz="2000" i="1"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RC. Hence ACA </a:t>
            </a:r>
            <a:r>
              <a:rPr lang="en-US" sz="2000"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RC.</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331" y="2615464"/>
            <a:ext cx="2190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410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784E4B78-D382-47EA-BBDF-720417D272F6}" type="slidenum">
              <a:rPr lang="en-US" sz="1400" b="0" smtClean="0"/>
              <a:pPr/>
              <a:t>55</a:t>
            </a:fld>
            <a:endParaRPr lang="en-US" sz="1400" b="0"/>
          </a:p>
        </p:txBody>
      </p:sp>
      <p:sp>
        <p:nvSpPr>
          <p:cNvPr id="43011" name="Rectangle 2"/>
          <p:cNvSpPr>
            <a:spLocks noGrp="1" noChangeArrowheads="1"/>
          </p:cNvSpPr>
          <p:nvPr>
            <p:ph type="title" idx="4294967295"/>
          </p:nvPr>
        </p:nvSpPr>
        <p:spPr>
          <a:xfrm>
            <a:off x="609600" y="0"/>
            <a:ext cx="7772400" cy="838200"/>
          </a:xfrm>
        </p:spPr>
        <p:txBody>
          <a:bodyPr/>
          <a:lstStyle/>
          <a:p>
            <a:r>
              <a:rPr lang="en-US" sz="2800" b="1" dirty="0">
                <a:solidFill>
                  <a:srgbClr val="C00000"/>
                </a:solidFill>
              </a:rPr>
              <a:t>A </a:t>
            </a:r>
            <a:r>
              <a:rPr lang="en-US" sz="2800" b="1" dirty="0" err="1">
                <a:solidFill>
                  <a:srgbClr val="C00000"/>
                </a:solidFill>
              </a:rPr>
              <a:t>Serializability</a:t>
            </a:r>
            <a:r>
              <a:rPr lang="en-US" sz="2800" b="1" dirty="0">
                <a:solidFill>
                  <a:srgbClr val="C00000"/>
                </a:solidFill>
              </a:rPr>
              <a:t> Example</a:t>
            </a:r>
          </a:p>
        </p:txBody>
      </p:sp>
      <p:sp>
        <p:nvSpPr>
          <p:cNvPr id="43012" name="Text Box 4"/>
          <p:cNvSpPr txBox="1">
            <a:spLocks noChangeArrowheads="1"/>
          </p:cNvSpPr>
          <p:nvPr/>
        </p:nvSpPr>
        <p:spPr bwMode="auto">
          <a:xfrm>
            <a:off x="685800" y="838200"/>
            <a:ext cx="216142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dirty="0">
                <a:solidFill>
                  <a:srgbClr val="000099"/>
                </a:solidFill>
                <a:latin typeface="+mn-lt"/>
              </a:rPr>
              <a:t>T</a:t>
            </a:r>
            <a:r>
              <a:rPr lang="en-US" sz="2000" baseline="-25000" dirty="0">
                <a:solidFill>
                  <a:srgbClr val="000099"/>
                </a:solidFill>
                <a:latin typeface="+mn-lt"/>
              </a:rPr>
              <a:t>1</a:t>
            </a:r>
            <a:r>
              <a:rPr lang="en-US" sz="2000" dirty="0">
                <a:solidFill>
                  <a:srgbClr val="000099"/>
                </a:solidFill>
                <a:latin typeface="+mn-lt"/>
              </a:rPr>
              <a:t>: Start;</a:t>
            </a:r>
          </a:p>
          <a:p>
            <a:r>
              <a:rPr lang="en-US" sz="2000" dirty="0">
                <a:solidFill>
                  <a:srgbClr val="000099"/>
                </a:solidFill>
                <a:latin typeface="+mn-lt"/>
              </a:rPr>
              <a:t>       A = Read(x);</a:t>
            </a:r>
          </a:p>
          <a:p>
            <a:r>
              <a:rPr lang="en-US" sz="2000" dirty="0">
                <a:solidFill>
                  <a:srgbClr val="000099"/>
                </a:solidFill>
                <a:latin typeface="+mn-lt"/>
              </a:rPr>
              <a:t>       A = A + 1;</a:t>
            </a:r>
          </a:p>
          <a:p>
            <a:r>
              <a:rPr lang="en-US" sz="2000" dirty="0">
                <a:solidFill>
                  <a:srgbClr val="000099"/>
                </a:solidFill>
                <a:latin typeface="+mn-lt"/>
              </a:rPr>
              <a:t>       Write(x, A);</a:t>
            </a:r>
          </a:p>
          <a:p>
            <a:r>
              <a:rPr lang="en-US" sz="2000" dirty="0">
                <a:solidFill>
                  <a:srgbClr val="000099"/>
                </a:solidFill>
                <a:latin typeface="+mn-lt"/>
              </a:rPr>
              <a:t>      Commit;</a:t>
            </a:r>
          </a:p>
        </p:txBody>
      </p:sp>
      <p:sp>
        <p:nvSpPr>
          <p:cNvPr id="43013" name="Text Box 5"/>
          <p:cNvSpPr txBox="1">
            <a:spLocks noChangeArrowheads="1"/>
          </p:cNvSpPr>
          <p:nvPr/>
        </p:nvSpPr>
        <p:spPr bwMode="auto">
          <a:xfrm>
            <a:off x="4114800" y="838200"/>
            <a:ext cx="218040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a:solidFill>
                  <a:srgbClr val="000099"/>
                </a:solidFill>
                <a:latin typeface="+mn-lt"/>
              </a:rPr>
              <a:t>T</a:t>
            </a:r>
            <a:r>
              <a:rPr lang="en-US" sz="2000" baseline="-25000">
                <a:solidFill>
                  <a:srgbClr val="000099"/>
                </a:solidFill>
                <a:latin typeface="+mn-lt"/>
              </a:rPr>
              <a:t>2</a:t>
            </a:r>
            <a:r>
              <a:rPr lang="en-US" sz="2000">
                <a:solidFill>
                  <a:srgbClr val="000099"/>
                </a:solidFill>
                <a:latin typeface="+mn-lt"/>
              </a:rPr>
              <a:t>: Start;</a:t>
            </a:r>
          </a:p>
          <a:p>
            <a:r>
              <a:rPr lang="en-US" sz="2000">
                <a:solidFill>
                  <a:srgbClr val="000099"/>
                </a:solidFill>
                <a:latin typeface="+mn-lt"/>
              </a:rPr>
              <a:t>       B = Read(x);</a:t>
            </a:r>
          </a:p>
          <a:p>
            <a:r>
              <a:rPr lang="en-US" sz="2000">
                <a:solidFill>
                  <a:srgbClr val="000099"/>
                </a:solidFill>
                <a:latin typeface="+mn-lt"/>
              </a:rPr>
              <a:t>       B = B + 1;</a:t>
            </a:r>
          </a:p>
          <a:p>
            <a:r>
              <a:rPr lang="en-US" sz="2000">
                <a:solidFill>
                  <a:srgbClr val="000099"/>
                </a:solidFill>
                <a:latin typeface="+mn-lt"/>
              </a:rPr>
              <a:t>       Write(y, B);</a:t>
            </a:r>
          </a:p>
          <a:p>
            <a:r>
              <a:rPr lang="en-US" sz="2000">
                <a:solidFill>
                  <a:srgbClr val="000099"/>
                </a:solidFill>
                <a:latin typeface="+mn-lt"/>
              </a:rPr>
              <a:t>      Commit;</a:t>
            </a:r>
          </a:p>
        </p:txBody>
      </p:sp>
      <p:sp>
        <p:nvSpPr>
          <p:cNvPr id="43014" name="Rectangle 8"/>
          <p:cNvSpPr>
            <a:spLocks noGrp="1" noChangeArrowheads="1"/>
          </p:cNvSpPr>
          <p:nvPr>
            <p:ph type="body" idx="4294967295"/>
          </p:nvPr>
        </p:nvSpPr>
        <p:spPr>
          <a:xfrm>
            <a:off x="979489" y="3011488"/>
            <a:ext cx="7615872" cy="1834832"/>
          </a:xfrm>
          <a:noFill/>
        </p:spPr>
        <p:txBody>
          <a:bodyPr/>
          <a:lstStyle/>
          <a:p>
            <a:pPr algn="just">
              <a:buClr>
                <a:srgbClr val="C00000"/>
              </a:buClr>
              <a:buFont typeface="Wingdings" panose="05000000000000000000" pitchFamily="2" charset="2"/>
              <a:buChar char="q"/>
            </a:pPr>
            <a:r>
              <a:rPr lang="en-US" sz="2000" b="1" dirty="0">
                <a:solidFill>
                  <a:srgbClr val="000099"/>
                </a:solidFill>
              </a:rPr>
              <a:t>H = r</a:t>
            </a:r>
            <a:r>
              <a:rPr lang="en-US" sz="2000" b="1" baseline="-25000" dirty="0">
                <a:solidFill>
                  <a:srgbClr val="000099"/>
                </a:solidFill>
              </a:rPr>
              <a:t>1</a:t>
            </a:r>
            <a:r>
              <a:rPr lang="en-US" sz="2000" b="1" dirty="0">
                <a:solidFill>
                  <a:srgbClr val="000099"/>
                </a:solidFill>
              </a:rPr>
              <a:t>[x] r</a:t>
            </a:r>
            <a:r>
              <a:rPr lang="en-US" sz="2000" b="1" baseline="-25000" dirty="0">
                <a:solidFill>
                  <a:srgbClr val="000099"/>
                </a:solidFill>
              </a:rPr>
              <a:t>2</a:t>
            </a:r>
            <a:r>
              <a:rPr lang="en-US" sz="2000" b="1" dirty="0">
                <a:solidFill>
                  <a:srgbClr val="000099"/>
                </a:solidFill>
              </a:rPr>
              <a:t>[x] w</a:t>
            </a:r>
            <a:r>
              <a:rPr lang="en-US" sz="2000" b="1" baseline="-25000" dirty="0">
                <a:solidFill>
                  <a:srgbClr val="000099"/>
                </a:solidFill>
              </a:rPr>
              <a:t>1</a:t>
            </a:r>
            <a:r>
              <a:rPr lang="en-US" sz="2000" b="1" dirty="0">
                <a:solidFill>
                  <a:srgbClr val="000099"/>
                </a:solidFill>
              </a:rPr>
              <a:t>[x] c</a:t>
            </a:r>
            <a:r>
              <a:rPr lang="en-US" sz="2000" b="1" baseline="-25000" dirty="0">
                <a:solidFill>
                  <a:srgbClr val="000099"/>
                </a:solidFill>
              </a:rPr>
              <a:t>1</a:t>
            </a:r>
            <a:r>
              <a:rPr lang="en-US" sz="2000" b="1" dirty="0">
                <a:solidFill>
                  <a:srgbClr val="000099"/>
                </a:solidFill>
              </a:rPr>
              <a:t> w</a:t>
            </a:r>
            <a:r>
              <a:rPr lang="en-US" sz="2000" b="1" baseline="-25000" dirty="0">
                <a:solidFill>
                  <a:srgbClr val="000099"/>
                </a:solidFill>
              </a:rPr>
              <a:t>2</a:t>
            </a:r>
            <a:r>
              <a:rPr lang="en-US" sz="2000" b="1" dirty="0">
                <a:solidFill>
                  <a:srgbClr val="000099"/>
                </a:solidFill>
              </a:rPr>
              <a:t>[y] c</a:t>
            </a:r>
            <a:r>
              <a:rPr lang="en-US" sz="2000" b="1" baseline="-25000" dirty="0">
                <a:solidFill>
                  <a:srgbClr val="000099"/>
                </a:solidFill>
              </a:rPr>
              <a:t>2</a:t>
            </a:r>
          </a:p>
          <a:p>
            <a:pPr algn="just">
              <a:buClr>
                <a:srgbClr val="C00000"/>
              </a:buClr>
              <a:buFont typeface="Wingdings" panose="05000000000000000000" pitchFamily="2" charset="2"/>
              <a:buChar char="q"/>
            </a:pPr>
            <a:r>
              <a:rPr lang="en-US" sz="2000" b="1" dirty="0">
                <a:solidFill>
                  <a:srgbClr val="000099"/>
                </a:solidFill>
              </a:rPr>
              <a:t>H </a:t>
            </a:r>
            <a:r>
              <a:rPr lang="en-US" sz="2000" b="1" dirty="0">
                <a:solidFill>
                  <a:srgbClr val="000099"/>
                </a:solidFill>
                <a:sym typeface="Symbol" pitchFamily="18" charset="2"/>
              </a:rPr>
              <a:t>is equivalent to executing T</a:t>
            </a:r>
            <a:r>
              <a:rPr lang="en-US" sz="2000" b="1" baseline="-25000" dirty="0">
                <a:solidFill>
                  <a:srgbClr val="000099"/>
                </a:solidFill>
                <a:sym typeface="Symbol" pitchFamily="18" charset="2"/>
              </a:rPr>
              <a:t>2</a:t>
            </a:r>
            <a:r>
              <a:rPr lang="en-US" sz="2000" b="1" dirty="0">
                <a:solidFill>
                  <a:srgbClr val="000099"/>
                </a:solidFill>
                <a:sym typeface="Symbol" pitchFamily="18" charset="2"/>
              </a:rPr>
              <a:t> followed by T</a:t>
            </a:r>
            <a:r>
              <a:rPr lang="en-US" sz="2000" b="1" baseline="-25000" dirty="0">
                <a:solidFill>
                  <a:srgbClr val="000099"/>
                </a:solidFill>
                <a:sym typeface="Symbol" pitchFamily="18" charset="2"/>
              </a:rPr>
              <a:t>1</a:t>
            </a:r>
          </a:p>
          <a:p>
            <a:pPr algn="just">
              <a:buClr>
                <a:srgbClr val="C00000"/>
              </a:buClr>
              <a:buFont typeface="Wingdings" panose="05000000000000000000" pitchFamily="2" charset="2"/>
              <a:buChar char="q"/>
            </a:pPr>
            <a:r>
              <a:rPr lang="en-US" sz="2000" b="1" dirty="0">
                <a:solidFill>
                  <a:srgbClr val="000099"/>
                </a:solidFill>
                <a:sym typeface="Symbol" pitchFamily="18" charset="2"/>
              </a:rPr>
              <a:t>Note, H is </a:t>
            </a:r>
            <a:r>
              <a:rPr lang="en-US" sz="2000" b="1" i="1" dirty="0">
                <a:solidFill>
                  <a:srgbClr val="000099"/>
                </a:solidFill>
                <a:sym typeface="Symbol" pitchFamily="18" charset="2"/>
              </a:rPr>
              <a:t>not</a:t>
            </a:r>
            <a:r>
              <a:rPr lang="en-US" sz="2000" b="1" dirty="0">
                <a:solidFill>
                  <a:srgbClr val="000099"/>
                </a:solidFill>
                <a:sym typeface="Symbol" pitchFamily="18" charset="2"/>
              </a:rPr>
              <a:t> equivalent to T</a:t>
            </a:r>
            <a:r>
              <a:rPr lang="en-US" sz="2000" b="1" baseline="-25000" dirty="0">
                <a:solidFill>
                  <a:srgbClr val="000099"/>
                </a:solidFill>
                <a:sym typeface="Symbol" pitchFamily="18" charset="2"/>
              </a:rPr>
              <a:t>1 </a:t>
            </a:r>
            <a:r>
              <a:rPr lang="en-US" sz="2000" b="1" dirty="0">
                <a:solidFill>
                  <a:srgbClr val="000099"/>
                </a:solidFill>
                <a:sym typeface="Symbol" pitchFamily="18" charset="2"/>
              </a:rPr>
              <a:t>followed by T</a:t>
            </a:r>
            <a:r>
              <a:rPr lang="en-US" sz="2000" b="1" baseline="-25000" dirty="0">
                <a:solidFill>
                  <a:srgbClr val="000099"/>
                </a:solidFill>
                <a:sym typeface="Symbol" pitchFamily="18" charset="2"/>
              </a:rPr>
              <a:t>2</a:t>
            </a:r>
            <a:r>
              <a:rPr lang="en-US" sz="2000" b="1" dirty="0">
                <a:solidFill>
                  <a:srgbClr val="000099"/>
                </a:solidFill>
                <a:sym typeface="Symbol" pitchFamily="18" charset="2"/>
              </a:rPr>
              <a:t> </a:t>
            </a:r>
            <a:endParaRPr lang="en-US" sz="2000" b="1" baseline="-25000" dirty="0">
              <a:solidFill>
                <a:srgbClr val="000099"/>
              </a:solidFill>
              <a:sym typeface="Symbol" pitchFamily="18" charset="2"/>
            </a:endParaRPr>
          </a:p>
          <a:p>
            <a:pPr algn="just">
              <a:buClr>
                <a:srgbClr val="C00000"/>
              </a:buClr>
              <a:buFont typeface="Wingdings" panose="05000000000000000000" pitchFamily="2" charset="2"/>
              <a:buChar char="q"/>
            </a:pPr>
            <a:r>
              <a:rPr lang="en-US" sz="2000" b="1" dirty="0">
                <a:solidFill>
                  <a:srgbClr val="000099"/>
                </a:solidFill>
                <a:sym typeface="Symbol" pitchFamily="18" charset="2"/>
              </a:rPr>
              <a:t>Also, note that T</a:t>
            </a:r>
            <a:r>
              <a:rPr lang="en-US" sz="2000" b="1" baseline="-25000" dirty="0">
                <a:solidFill>
                  <a:srgbClr val="000099"/>
                </a:solidFill>
                <a:sym typeface="Symbol" pitchFamily="18" charset="2"/>
              </a:rPr>
              <a:t>1 </a:t>
            </a:r>
            <a:r>
              <a:rPr lang="en-US" sz="2000" b="1" dirty="0">
                <a:solidFill>
                  <a:srgbClr val="000099"/>
                </a:solidFill>
                <a:sym typeface="Symbol" pitchFamily="18" charset="2"/>
              </a:rPr>
              <a:t>started before T</a:t>
            </a:r>
            <a:r>
              <a:rPr lang="en-US" sz="2000" b="1" baseline="-25000" dirty="0">
                <a:solidFill>
                  <a:srgbClr val="000099"/>
                </a:solidFill>
                <a:sym typeface="Symbol" pitchFamily="18" charset="2"/>
              </a:rPr>
              <a:t>2 </a:t>
            </a:r>
            <a:r>
              <a:rPr lang="en-US" sz="2000" b="1" dirty="0">
                <a:solidFill>
                  <a:srgbClr val="000099"/>
                </a:solidFill>
                <a:sym typeface="Symbol" pitchFamily="18" charset="2"/>
              </a:rPr>
              <a:t>and finished before T</a:t>
            </a:r>
            <a:r>
              <a:rPr lang="en-US" sz="2000" b="1" baseline="-25000" dirty="0">
                <a:solidFill>
                  <a:srgbClr val="000099"/>
                </a:solidFill>
                <a:sym typeface="Symbol" pitchFamily="18" charset="2"/>
              </a:rPr>
              <a:t>2</a:t>
            </a:r>
            <a:r>
              <a:rPr lang="en-US" sz="2000" b="1" dirty="0">
                <a:solidFill>
                  <a:srgbClr val="000099"/>
                </a:solidFill>
                <a:sym typeface="Symbol" pitchFamily="18" charset="2"/>
              </a:rPr>
              <a:t>, yet the effect is that T</a:t>
            </a:r>
            <a:r>
              <a:rPr lang="en-US" sz="2000" b="1" baseline="-25000" dirty="0">
                <a:solidFill>
                  <a:srgbClr val="000099"/>
                </a:solidFill>
                <a:sym typeface="Symbol" pitchFamily="18" charset="2"/>
              </a:rPr>
              <a:t>2</a:t>
            </a:r>
            <a:r>
              <a:rPr lang="en-US" sz="2000" b="1" dirty="0">
                <a:solidFill>
                  <a:srgbClr val="000099"/>
                </a:solidFill>
                <a:sym typeface="Symbol" pitchFamily="18" charset="2"/>
              </a:rPr>
              <a:t> ran first.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3A0CE6D8-6F19-4877-A9B7-092D4C5FF862}" type="slidenum">
              <a:rPr lang="en-US" sz="1400" b="0" smtClean="0"/>
              <a:pPr/>
              <a:t>56</a:t>
            </a:fld>
            <a:endParaRPr lang="en-US" sz="1400" b="0"/>
          </a:p>
        </p:txBody>
      </p:sp>
      <p:sp>
        <p:nvSpPr>
          <p:cNvPr id="44035" name="Rectangle 2"/>
          <p:cNvSpPr>
            <a:spLocks noGrp="1" noChangeArrowheads="1"/>
          </p:cNvSpPr>
          <p:nvPr>
            <p:ph type="title" idx="4294967295"/>
          </p:nvPr>
        </p:nvSpPr>
        <p:spPr>
          <a:xfrm>
            <a:off x="685800" y="0"/>
            <a:ext cx="7772400" cy="1143000"/>
          </a:xfrm>
        </p:spPr>
        <p:txBody>
          <a:bodyPr/>
          <a:lstStyle/>
          <a:p>
            <a:r>
              <a:rPr lang="en-US" sz="2800" b="1" dirty="0" err="1">
                <a:solidFill>
                  <a:srgbClr val="C00000"/>
                </a:solidFill>
              </a:rPr>
              <a:t>Serializability</a:t>
            </a:r>
            <a:r>
              <a:rPr lang="en-US" sz="2800" b="1" dirty="0">
                <a:solidFill>
                  <a:srgbClr val="C00000"/>
                </a:solidFill>
              </a:rPr>
              <a:t> Examples (cont’d)</a:t>
            </a:r>
          </a:p>
        </p:txBody>
      </p:sp>
      <p:sp>
        <p:nvSpPr>
          <p:cNvPr id="44036" name="Rectangle 3"/>
          <p:cNvSpPr>
            <a:spLocks noGrp="1" noChangeArrowheads="1"/>
          </p:cNvSpPr>
          <p:nvPr>
            <p:ph type="body" idx="4294967295"/>
          </p:nvPr>
        </p:nvSpPr>
        <p:spPr>
          <a:xfrm>
            <a:off x="450668" y="1219200"/>
            <a:ext cx="7276011" cy="2314303"/>
          </a:xfrm>
        </p:spPr>
        <p:txBody>
          <a:bodyPr/>
          <a:lstStyle/>
          <a:p>
            <a:pPr lvl="1">
              <a:spcBef>
                <a:spcPts val="600"/>
              </a:spcBef>
              <a:spcAft>
                <a:spcPts val="600"/>
              </a:spcAft>
              <a:buClr>
                <a:srgbClr val="C00000"/>
              </a:buClr>
              <a:buFont typeface="Wingdings" panose="05000000000000000000" pitchFamily="2" charset="2"/>
              <a:buChar char="q"/>
            </a:pPr>
            <a:r>
              <a:rPr lang="en-US" sz="1600" b="1" dirty="0">
                <a:solidFill>
                  <a:srgbClr val="000099"/>
                </a:solidFill>
              </a:rPr>
              <a:t>Some more executions:</a:t>
            </a:r>
            <a:br>
              <a:rPr lang="en-US" sz="1600" b="1" dirty="0">
                <a:solidFill>
                  <a:srgbClr val="000099"/>
                </a:solidFill>
              </a:rPr>
            </a:br>
            <a:r>
              <a:rPr lang="en-US" sz="1600" b="1" dirty="0">
                <a:solidFill>
                  <a:srgbClr val="000099"/>
                </a:solidFill>
              </a:rPr>
              <a:t>r</a:t>
            </a:r>
            <a:r>
              <a:rPr lang="en-US" sz="1600" b="1" baseline="-25000" dirty="0">
                <a:solidFill>
                  <a:srgbClr val="000099"/>
                </a:solidFill>
              </a:rPr>
              <a:t>1</a:t>
            </a:r>
            <a:r>
              <a:rPr lang="en-US" sz="1600" b="1" dirty="0">
                <a:solidFill>
                  <a:srgbClr val="000099"/>
                </a:solidFill>
              </a:rPr>
              <a:t>[x] r</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1</a:t>
            </a:r>
            <a:r>
              <a:rPr lang="en-US" sz="1600" b="1" dirty="0">
                <a:solidFill>
                  <a:srgbClr val="000099"/>
                </a:solidFill>
              </a:rPr>
              <a:t>[x] </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r>
              <a:rPr lang="en-US" sz="1600" b="1" dirty="0">
                <a:solidFill>
                  <a:srgbClr val="000099"/>
                </a:solidFill>
                <a:sym typeface="Symbol" pitchFamily="18" charset="2"/>
              </a:rPr>
              <a:t>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br>
              <a:rPr lang="en-US" sz="1600" b="1" baseline="-25000" dirty="0">
                <a:solidFill>
                  <a:srgbClr val="000099"/>
                </a:solidFill>
                <a:sym typeface="Symbol" pitchFamily="18" charset="2"/>
              </a:rPr>
            </a:br>
            <a:br>
              <a:rPr lang="en-US" sz="1600" b="1" baseline="-25000" dirty="0">
                <a:solidFill>
                  <a:srgbClr val="000099"/>
                </a:solidFill>
                <a:sym typeface="Symbol" pitchFamily="18" charset="2"/>
              </a:rPr>
            </a:br>
            <a:r>
              <a:rPr lang="en-US" sz="1600" b="1" dirty="0">
                <a:solidFill>
                  <a:srgbClr val="000099"/>
                </a:solidFill>
              </a:rPr>
              <a:t>r</a:t>
            </a:r>
            <a:r>
              <a:rPr lang="en-US" sz="1600" b="1" baseline="-25000" dirty="0">
                <a:solidFill>
                  <a:srgbClr val="000099"/>
                </a:solidFill>
              </a:rPr>
              <a:t>1</a:t>
            </a:r>
            <a:r>
              <a:rPr lang="en-US" sz="1600" b="1" dirty="0">
                <a:solidFill>
                  <a:srgbClr val="000099"/>
                </a:solidFill>
              </a:rPr>
              <a:t>[y] r</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1</a:t>
            </a:r>
            <a:r>
              <a:rPr lang="en-US" sz="1600" b="1" dirty="0">
                <a:solidFill>
                  <a:srgbClr val="000099"/>
                </a:solidFill>
              </a:rPr>
              <a:t>[x] </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r>
              <a:rPr lang="en-US" sz="1600" b="1" dirty="0">
                <a:solidFill>
                  <a:srgbClr val="000099"/>
                </a:solidFill>
                <a:sym typeface="Symbol" pitchFamily="18" charset="2"/>
              </a:rPr>
              <a:t>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br>
              <a:rPr lang="en-US" sz="1600" b="1" baseline="-25000" dirty="0">
                <a:solidFill>
                  <a:srgbClr val="000099"/>
                </a:solidFill>
                <a:sym typeface="Symbol" pitchFamily="18" charset="2"/>
              </a:rPr>
            </a:br>
            <a:br>
              <a:rPr lang="en-US" sz="1600" b="1" baseline="-25000" dirty="0">
                <a:solidFill>
                  <a:srgbClr val="000099"/>
                </a:solidFill>
                <a:sym typeface="Symbol" pitchFamily="18" charset="2"/>
              </a:rPr>
            </a:br>
            <a:r>
              <a:rPr lang="en-US" sz="1600" b="1" dirty="0">
                <a:solidFill>
                  <a:srgbClr val="000099"/>
                </a:solidFill>
              </a:rPr>
              <a:t>r</a:t>
            </a:r>
            <a:r>
              <a:rPr lang="en-US" sz="1600" b="1" baseline="-25000" dirty="0">
                <a:solidFill>
                  <a:srgbClr val="000099"/>
                </a:solidFill>
              </a:rPr>
              <a:t>1</a:t>
            </a:r>
            <a:r>
              <a:rPr lang="en-US" sz="1600" b="1" dirty="0">
                <a:solidFill>
                  <a:srgbClr val="000099"/>
                </a:solidFill>
              </a:rPr>
              <a:t>[x] r</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1</a:t>
            </a:r>
            <a:r>
              <a:rPr lang="en-US" sz="1600" b="1" dirty="0">
                <a:solidFill>
                  <a:srgbClr val="000099"/>
                </a:solidFill>
              </a:rPr>
              <a:t>[y] </a:t>
            </a:r>
            <a:r>
              <a:rPr lang="en-US" sz="1600" b="1" dirty="0">
                <a:solidFill>
                  <a:srgbClr val="000099"/>
                </a:solidFill>
                <a:sym typeface="Symbol" pitchFamily="18" charset="2"/>
              </a:rPr>
              <a:t>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r>
              <a:rPr lang="en-US" sz="1600" b="1" dirty="0">
                <a:solidFill>
                  <a:srgbClr val="000099"/>
                </a:solidFill>
                <a:sym typeface="Symbol" pitchFamily="18" charset="2"/>
              </a:rPr>
              <a:t>  T</a:t>
            </a:r>
            <a:r>
              <a:rPr lang="en-US" sz="1600" b="1" baseline="-25000" dirty="0">
                <a:solidFill>
                  <a:srgbClr val="000099"/>
                </a:solidFill>
                <a:sym typeface="Symbol" pitchFamily="18" charset="2"/>
              </a:rPr>
              <a:t>1</a:t>
            </a:r>
            <a:r>
              <a:rPr lang="en-US" sz="1600" b="1" dirty="0">
                <a:solidFill>
                  <a:srgbClr val="000099"/>
                </a:solidFill>
                <a:sym typeface="Symbol" pitchFamily="18" charset="2"/>
              </a:rPr>
              <a:t> T</a:t>
            </a:r>
            <a:r>
              <a:rPr lang="en-US" sz="1600" b="1" baseline="-25000" dirty="0">
                <a:solidFill>
                  <a:srgbClr val="000099"/>
                </a:solidFill>
                <a:sym typeface="Symbol" pitchFamily="18" charset="2"/>
              </a:rPr>
              <a:t>2</a:t>
            </a:r>
          </a:p>
          <a:p>
            <a:pPr lvl="1">
              <a:spcBef>
                <a:spcPts val="600"/>
              </a:spcBef>
              <a:spcAft>
                <a:spcPts val="600"/>
              </a:spcAft>
              <a:buClr>
                <a:srgbClr val="C00000"/>
              </a:buClr>
              <a:buFont typeface="Wingdings" panose="05000000000000000000" pitchFamily="2" charset="2"/>
              <a:buChar char="q"/>
            </a:pPr>
            <a:r>
              <a:rPr lang="en-US" sz="1600" b="1" dirty="0">
                <a:solidFill>
                  <a:srgbClr val="000099"/>
                </a:solidFill>
                <a:sym typeface="Symbol" pitchFamily="18" charset="2"/>
              </a:rPr>
              <a:t>Serializability says the execution is equivalent to </a:t>
            </a:r>
            <a:r>
              <a:rPr lang="en-US" sz="1600" b="1" i="1" dirty="0">
                <a:solidFill>
                  <a:srgbClr val="000099"/>
                </a:solidFill>
                <a:sym typeface="Symbol" pitchFamily="18" charset="2"/>
              </a:rPr>
              <a:t>some</a:t>
            </a:r>
            <a:r>
              <a:rPr lang="en-US" sz="1600" b="1" dirty="0">
                <a:solidFill>
                  <a:srgbClr val="000099"/>
                </a:solidFill>
                <a:sym typeface="Symbol" pitchFamily="18" charset="2"/>
              </a:rPr>
              <a:t> serial order, not necessarily to </a:t>
            </a:r>
            <a:r>
              <a:rPr lang="en-US" sz="1600" b="1" i="1" dirty="0">
                <a:solidFill>
                  <a:srgbClr val="000099"/>
                </a:solidFill>
                <a:sym typeface="Symbol" pitchFamily="18" charset="2"/>
              </a:rPr>
              <a:t>all</a:t>
            </a:r>
            <a:r>
              <a:rPr lang="en-US" sz="1600" b="1" dirty="0">
                <a:solidFill>
                  <a:srgbClr val="000099"/>
                </a:solidFill>
                <a:sym typeface="Symbol" pitchFamily="18" charset="2"/>
              </a:rPr>
              <a:t> serial orders</a:t>
            </a:r>
            <a:endParaRPr lang="en-US" sz="1600" b="1" baseline="-25000" dirty="0">
              <a:solidFill>
                <a:srgbClr val="000099"/>
              </a:solidFill>
              <a:sym typeface="Symbol" pitchFamily="18" charset="2"/>
            </a:endParaRPr>
          </a:p>
          <a:p>
            <a:pPr>
              <a:spcBef>
                <a:spcPts val="600"/>
              </a:spcBef>
              <a:spcAft>
                <a:spcPts val="600"/>
              </a:spcAft>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3A0CE6D8-6F19-4877-A9B7-092D4C5FF862}" type="slidenum">
              <a:rPr lang="en-US" sz="1400" b="0" smtClean="0"/>
              <a:pPr/>
              <a:t>57</a:t>
            </a:fld>
            <a:endParaRPr lang="en-US" sz="1400" b="0"/>
          </a:p>
        </p:txBody>
      </p:sp>
      <p:sp>
        <p:nvSpPr>
          <p:cNvPr id="44035" name="Rectangle 2"/>
          <p:cNvSpPr>
            <a:spLocks noGrp="1" noChangeArrowheads="1"/>
          </p:cNvSpPr>
          <p:nvPr>
            <p:ph type="title" idx="4294967295"/>
          </p:nvPr>
        </p:nvSpPr>
        <p:spPr>
          <a:xfrm>
            <a:off x="685800" y="0"/>
            <a:ext cx="7772400" cy="1143000"/>
          </a:xfrm>
        </p:spPr>
        <p:txBody>
          <a:bodyPr/>
          <a:lstStyle/>
          <a:p>
            <a:r>
              <a:rPr lang="en-US" sz="2800" b="1" dirty="0" err="1">
                <a:solidFill>
                  <a:srgbClr val="C00000"/>
                </a:solidFill>
              </a:rPr>
              <a:t>Serializability</a:t>
            </a:r>
            <a:r>
              <a:rPr lang="en-US" sz="2800" b="1" dirty="0">
                <a:solidFill>
                  <a:srgbClr val="C00000"/>
                </a:solidFill>
              </a:rPr>
              <a:t> Examples (cont’d)</a:t>
            </a:r>
          </a:p>
        </p:txBody>
      </p:sp>
      <p:sp>
        <p:nvSpPr>
          <p:cNvPr id="44036" name="Rectangle 3"/>
          <p:cNvSpPr>
            <a:spLocks noGrp="1" noChangeArrowheads="1"/>
          </p:cNvSpPr>
          <p:nvPr>
            <p:ph type="body" idx="4294967295"/>
          </p:nvPr>
        </p:nvSpPr>
        <p:spPr>
          <a:xfrm>
            <a:off x="450668" y="1219200"/>
            <a:ext cx="7276011" cy="2314303"/>
          </a:xfrm>
        </p:spPr>
        <p:txBody>
          <a:bodyPr/>
          <a:lstStyle/>
          <a:p>
            <a:pPr lvl="1">
              <a:spcBef>
                <a:spcPts val="600"/>
              </a:spcBef>
              <a:spcAft>
                <a:spcPts val="600"/>
              </a:spcAft>
              <a:buClr>
                <a:srgbClr val="C00000"/>
              </a:buClr>
              <a:buFont typeface="Wingdings" panose="05000000000000000000" pitchFamily="2" charset="2"/>
              <a:buChar char="q"/>
            </a:pPr>
            <a:r>
              <a:rPr lang="en-US" sz="1600" b="1" dirty="0">
                <a:solidFill>
                  <a:srgbClr val="000099"/>
                </a:solidFill>
                <a:sym typeface="Symbol" pitchFamily="18" charset="2"/>
              </a:rPr>
              <a:t>Client must control the relative order of transactions, using handshakes </a:t>
            </a:r>
            <a:br>
              <a:rPr lang="en-US" sz="1600" b="1" dirty="0">
                <a:solidFill>
                  <a:srgbClr val="000099"/>
                </a:solidFill>
                <a:sym typeface="Symbol" pitchFamily="18" charset="2"/>
              </a:rPr>
            </a:br>
            <a:r>
              <a:rPr lang="en-US" sz="1600" b="1" dirty="0">
                <a:solidFill>
                  <a:srgbClr val="000099"/>
                </a:solidFill>
                <a:sym typeface="Symbol" pitchFamily="18" charset="2"/>
              </a:rPr>
              <a:t>(wait for T</a:t>
            </a:r>
            <a:r>
              <a:rPr lang="en-US" sz="1600" b="1" baseline="-25000" dirty="0">
                <a:solidFill>
                  <a:srgbClr val="000099"/>
                </a:solidFill>
                <a:sym typeface="Symbol" pitchFamily="18" charset="2"/>
              </a:rPr>
              <a:t>1</a:t>
            </a:r>
            <a:r>
              <a:rPr lang="en-US" sz="1600" b="1" dirty="0">
                <a:solidFill>
                  <a:srgbClr val="000099"/>
                </a:solidFill>
                <a:sym typeface="Symbol" pitchFamily="18" charset="2"/>
              </a:rPr>
              <a:t>to commit before submitting T</a:t>
            </a:r>
            <a:r>
              <a:rPr lang="en-US" sz="1600" b="1" baseline="-25000" dirty="0">
                <a:solidFill>
                  <a:srgbClr val="000099"/>
                </a:solidFill>
                <a:sym typeface="Symbol" pitchFamily="18" charset="2"/>
              </a:rPr>
              <a:t>2</a:t>
            </a:r>
            <a:r>
              <a:rPr lang="en-US" sz="1600" b="1" dirty="0">
                <a:solidFill>
                  <a:srgbClr val="000099"/>
                </a:solidFill>
                <a:sym typeface="Symbol" pitchFamily="18" charset="2"/>
              </a:rPr>
              <a:t>).</a:t>
            </a:r>
          </a:p>
          <a:p>
            <a:pPr lvl="1">
              <a:spcBef>
                <a:spcPts val="600"/>
              </a:spcBef>
              <a:spcAft>
                <a:spcPts val="600"/>
              </a:spcAft>
              <a:buClr>
                <a:srgbClr val="C00000"/>
              </a:buClr>
              <a:buFont typeface="Wingdings" panose="05000000000000000000" pitchFamily="2" charset="2"/>
              <a:buChar char="q"/>
            </a:pPr>
            <a:r>
              <a:rPr lang="en-US" sz="1600" b="1" dirty="0">
                <a:solidFill>
                  <a:srgbClr val="000099"/>
                </a:solidFill>
              </a:rPr>
              <a:t>Some more executions:</a:t>
            </a:r>
            <a:br>
              <a:rPr lang="en-US" sz="1600" b="1" dirty="0">
                <a:solidFill>
                  <a:srgbClr val="000099"/>
                </a:solidFill>
              </a:rPr>
            </a:br>
            <a:r>
              <a:rPr lang="en-US" sz="1600" b="1" dirty="0">
                <a:solidFill>
                  <a:srgbClr val="000099"/>
                </a:solidFill>
              </a:rPr>
              <a:t>r</a:t>
            </a:r>
            <a:r>
              <a:rPr lang="en-US" sz="1600" b="1" baseline="-25000" dirty="0">
                <a:solidFill>
                  <a:srgbClr val="000099"/>
                </a:solidFill>
              </a:rPr>
              <a:t>1</a:t>
            </a:r>
            <a:r>
              <a:rPr lang="en-US" sz="1600" b="1" dirty="0">
                <a:solidFill>
                  <a:srgbClr val="000099"/>
                </a:solidFill>
              </a:rPr>
              <a:t>[x] r</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1</a:t>
            </a:r>
            <a:r>
              <a:rPr lang="en-US" sz="1600" b="1" dirty="0">
                <a:solidFill>
                  <a:srgbClr val="000099"/>
                </a:solidFill>
              </a:rPr>
              <a:t>[x] </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r>
              <a:rPr lang="en-US" sz="1600" b="1" dirty="0">
                <a:solidFill>
                  <a:srgbClr val="000099"/>
                </a:solidFill>
                <a:sym typeface="Symbol" pitchFamily="18" charset="2"/>
              </a:rPr>
              <a:t>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br>
              <a:rPr lang="en-US" sz="1600" b="1" baseline="-25000" dirty="0">
                <a:solidFill>
                  <a:srgbClr val="000099"/>
                </a:solidFill>
                <a:sym typeface="Symbol" pitchFamily="18" charset="2"/>
              </a:rPr>
            </a:br>
            <a:br>
              <a:rPr lang="en-US" sz="1600" b="1" baseline="-25000" dirty="0">
                <a:solidFill>
                  <a:srgbClr val="000099"/>
                </a:solidFill>
                <a:sym typeface="Symbol" pitchFamily="18" charset="2"/>
              </a:rPr>
            </a:br>
            <a:r>
              <a:rPr lang="en-US" sz="1600" b="1" dirty="0">
                <a:solidFill>
                  <a:srgbClr val="000099"/>
                </a:solidFill>
              </a:rPr>
              <a:t>r</a:t>
            </a:r>
            <a:r>
              <a:rPr lang="en-US" sz="1600" b="1" baseline="-25000" dirty="0">
                <a:solidFill>
                  <a:srgbClr val="000099"/>
                </a:solidFill>
              </a:rPr>
              <a:t>1</a:t>
            </a:r>
            <a:r>
              <a:rPr lang="en-US" sz="1600" b="1" dirty="0">
                <a:solidFill>
                  <a:srgbClr val="000099"/>
                </a:solidFill>
              </a:rPr>
              <a:t>[y] r</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1</a:t>
            </a:r>
            <a:r>
              <a:rPr lang="en-US" sz="1600" b="1" dirty="0">
                <a:solidFill>
                  <a:srgbClr val="000099"/>
                </a:solidFill>
              </a:rPr>
              <a:t>[x] </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r>
              <a:rPr lang="en-US" sz="1600" b="1" dirty="0">
                <a:solidFill>
                  <a:srgbClr val="000099"/>
                </a:solidFill>
                <a:sym typeface="Symbol" pitchFamily="18" charset="2"/>
              </a:rPr>
              <a:t>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br>
              <a:rPr lang="en-US" sz="1600" b="1" baseline="-25000" dirty="0">
                <a:solidFill>
                  <a:srgbClr val="000099"/>
                </a:solidFill>
                <a:sym typeface="Symbol" pitchFamily="18" charset="2"/>
              </a:rPr>
            </a:br>
            <a:br>
              <a:rPr lang="en-US" sz="1600" b="1" baseline="-25000" dirty="0">
                <a:solidFill>
                  <a:srgbClr val="000099"/>
                </a:solidFill>
                <a:sym typeface="Symbol" pitchFamily="18" charset="2"/>
              </a:rPr>
            </a:br>
            <a:r>
              <a:rPr lang="en-US" sz="1600" b="1" dirty="0">
                <a:solidFill>
                  <a:srgbClr val="000099"/>
                </a:solidFill>
              </a:rPr>
              <a:t>r</a:t>
            </a:r>
            <a:r>
              <a:rPr lang="en-US" sz="1600" b="1" baseline="-25000" dirty="0">
                <a:solidFill>
                  <a:srgbClr val="000099"/>
                </a:solidFill>
              </a:rPr>
              <a:t>1</a:t>
            </a:r>
            <a:r>
              <a:rPr lang="en-US" sz="1600" b="1" dirty="0">
                <a:solidFill>
                  <a:srgbClr val="000099"/>
                </a:solidFill>
              </a:rPr>
              <a:t>[x] r</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2</a:t>
            </a:r>
            <a:r>
              <a:rPr lang="en-US" sz="1600" b="1" dirty="0">
                <a:solidFill>
                  <a:srgbClr val="000099"/>
                </a:solidFill>
              </a:rPr>
              <a:t>[y] w</a:t>
            </a:r>
            <a:r>
              <a:rPr lang="en-US" sz="1600" b="1" baseline="-25000" dirty="0">
                <a:solidFill>
                  <a:srgbClr val="000099"/>
                </a:solidFill>
              </a:rPr>
              <a:t>1</a:t>
            </a:r>
            <a:r>
              <a:rPr lang="en-US" sz="1600" b="1" dirty="0">
                <a:solidFill>
                  <a:srgbClr val="000099"/>
                </a:solidFill>
              </a:rPr>
              <a:t>[y] </a:t>
            </a:r>
            <a:r>
              <a:rPr lang="en-US" sz="1600" b="1" dirty="0">
                <a:solidFill>
                  <a:srgbClr val="000099"/>
                </a:solidFill>
                <a:sym typeface="Symbol" pitchFamily="18" charset="2"/>
              </a:rPr>
              <a:t> T</a:t>
            </a:r>
            <a:r>
              <a:rPr lang="en-US" sz="1600" b="1" baseline="-25000" dirty="0">
                <a:solidFill>
                  <a:srgbClr val="000099"/>
                </a:solidFill>
                <a:sym typeface="Symbol" pitchFamily="18" charset="2"/>
              </a:rPr>
              <a:t>2</a:t>
            </a:r>
            <a:r>
              <a:rPr lang="en-US" sz="1600" b="1" dirty="0">
                <a:solidFill>
                  <a:srgbClr val="000099"/>
                </a:solidFill>
                <a:sym typeface="Symbol" pitchFamily="18" charset="2"/>
              </a:rPr>
              <a:t> T</a:t>
            </a:r>
            <a:r>
              <a:rPr lang="en-US" sz="1600" b="1" baseline="-25000" dirty="0">
                <a:solidFill>
                  <a:srgbClr val="000099"/>
                </a:solidFill>
                <a:sym typeface="Symbol" pitchFamily="18" charset="2"/>
              </a:rPr>
              <a:t>1</a:t>
            </a:r>
            <a:r>
              <a:rPr lang="en-US" sz="1600" b="1" dirty="0">
                <a:solidFill>
                  <a:srgbClr val="000099"/>
                </a:solidFill>
                <a:sym typeface="Symbol" pitchFamily="18" charset="2"/>
              </a:rPr>
              <a:t>  T</a:t>
            </a:r>
            <a:r>
              <a:rPr lang="en-US" sz="1600" b="1" baseline="-25000" dirty="0">
                <a:solidFill>
                  <a:srgbClr val="000099"/>
                </a:solidFill>
                <a:sym typeface="Symbol" pitchFamily="18" charset="2"/>
              </a:rPr>
              <a:t>1</a:t>
            </a:r>
            <a:r>
              <a:rPr lang="en-US" sz="1600" b="1" dirty="0">
                <a:solidFill>
                  <a:srgbClr val="000099"/>
                </a:solidFill>
                <a:sym typeface="Symbol" pitchFamily="18" charset="2"/>
              </a:rPr>
              <a:t> T</a:t>
            </a:r>
            <a:r>
              <a:rPr lang="en-US" sz="1600" b="1" baseline="-25000" dirty="0">
                <a:solidFill>
                  <a:srgbClr val="000099"/>
                </a:solidFill>
                <a:sym typeface="Symbol" pitchFamily="18" charset="2"/>
              </a:rPr>
              <a:t>2</a:t>
            </a:r>
          </a:p>
          <a:p>
            <a:pPr lvl="1">
              <a:spcBef>
                <a:spcPts val="600"/>
              </a:spcBef>
              <a:spcAft>
                <a:spcPts val="600"/>
              </a:spcAft>
              <a:buClr>
                <a:srgbClr val="C00000"/>
              </a:buClr>
              <a:buFont typeface="Wingdings" panose="05000000000000000000" pitchFamily="2" charset="2"/>
              <a:buChar char="q"/>
            </a:pPr>
            <a:r>
              <a:rPr lang="en-US" sz="1600" b="1" dirty="0">
                <a:solidFill>
                  <a:srgbClr val="000099"/>
                </a:solidFill>
                <a:sym typeface="Symbol" pitchFamily="18" charset="2"/>
              </a:rPr>
              <a:t>Serializability says the execution is equivalent to </a:t>
            </a:r>
            <a:r>
              <a:rPr lang="en-US" sz="1600" b="1" i="1" dirty="0">
                <a:solidFill>
                  <a:srgbClr val="000099"/>
                </a:solidFill>
                <a:sym typeface="Symbol" pitchFamily="18" charset="2"/>
              </a:rPr>
              <a:t>some</a:t>
            </a:r>
            <a:r>
              <a:rPr lang="en-US" sz="1600" b="1" dirty="0">
                <a:solidFill>
                  <a:srgbClr val="000099"/>
                </a:solidFill>
                <a:sym typeface="Symbol" pitchFamily="18" charset="2"/>
              </a:rPr>
              <a:t> serial order, not necessarily to </a:t>
            </a:r>
            <a:r>
              <a:rPr lang="en-US" sz="1600" b="1" i="1" dirty="0">
                <a:solidFill>
                  <a:srgbClr val="000099"/>
                </a:solidFill>
                <a:sym typeface="Symbol" pitchFamily="18" charset="2"/>
              </a:rPr>
              <a:t>all</a:t>
            </a:r>
            <a:r>
              <a:rPr lang="en-US" sz="1600" b="1" dirty="0">
                <a:solidFill>
                  <a:srgbClr val="000099"/>
                </a:solidFill>
                <a:sym typeface="Symbol" pitchFamily="18" charset="2"/>
              </a:rPr>
              <a:t> serial orders</a:t>
            </a:r>
            <a:endParaRPr lang="en-US" sz="1600" b="1" baseline="-25000" dirty="0">
              <a:solidFill>
                <a:srgbClr val="000099"/>
              </a:solidFill>
              <a:sym typeface="Symbol" pitchFamily="18" charset="2"/>
            </a:endParaRPr>
          </a:p>
          <a:p>
            <a:pPr>
              <a:spcBef>
                <a:spcPts val="600"/>
              </a:spcBef>
              <a:spcAft>
                <a:spcPts val="600"/>
              </a:spcAft>
            </a:pPr>
            <a:endParaRPr lang="en-US" dirty="0"/>
          </a:p>
        </p:txBody>
      </p:sp>
    </p:spTree>
    <p:extLst>
      <p:ext uri="{BB962C8B-B14F-4D97-AF65-F5344CB8AC3E}">
        <p14:creationId xmlns:p14="http://schemas.microsoft.com/office/powerpoint/2010/main" val="32380249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DAD8D444-17FE-40A3-8C42-66328446C7FB}" type="slidenum">
              <a:rPr lang="en-US" sz="1400" b="0" smtClean="0"/>
              <a:pPr/>
              <a:t>58</a:t>
            </a:fld>
            <a:endParaRPr lang="en-US" sz="1400" b="0"/>
          </a:p>
        </p:txBody>
      </p:sp>
      <p:sp>
        <p:nvSpPr>
          <p:cNvPr id="45059" name="Rectangle 2"/>
          <p:cNvSpPr>
            <a:spLocks noGrp="1" noChangeArrowheads="1"/>
          </p:cNvSpPr>
          <p:nvPr>
            <p:ph type="title" idx="4294967295"/>
          </p:nvPr>
        </p:nvSpPr>
        <p:spPr>
          <a:xfrm>
            <a:off x="685800" y="152400"/>
            <a:ext cx="7772400" cy="825500"/>
          </a:xfrm>
        </p:spPr>
        <p:txBody>
          <a:bodyPr/>
          <a:lstStyle/>
          <a:p>
            <a:r>
              <a:rPr lang="en-US" sz="2800" b="1" dirty="0">
                <a:solidFill>
                  <a:srgbClr val="C00000"/>
                </a:solidFill>
              </a:rPr>
              <a:t>Non-Serializable Examples</a:t>
            </a:r>
          </a:p>
        </p:txBody>
      </p:sp>
      <p:sp>
        <p:nvSpPr>
          <p:cNvPr id="45060" name="Rectangle 3"/>
          <p:cNvSpPr>
            <a:spLocks noGrp="1" noChangeArrowheads="1"/>
          </p:cNvSpPr>
          <p:nvPr>
            <p:ph type="body" idx="4294967295"/>
          </p:nvPr>
        </p:nvSpPr>
        <p:spPr>
          <a:xfrm>
            <a:off x="685800" y="977900"/>
            <a:ext cx="7772400" cy="3731260"/>
          </a:xfrm>
        </p:spPr>
        <p:txBody>
          <a:bodyPr/>
          <a:lstStyle/>
          <a:p>
            <a:pPr>
              <a:spcBef>
                <a:spcPts val="600"/>
              </a:spcBef>
              <a:buClr>
                <a:srgbClr val="C00000"/>
              </a:buClr>
              <a:buFont typeface="Wingdings" panose="05000000000000000000" pitchFamily="2" charset="2"/>
              <a:buChar char="q"/>
            </a:pPr>
            <a:r>
              <a:rPr lang="en-US" sz="2000" b="1" dirty="0">
                <a:solidFill>
                  <a:srgbClr val="000099"/>
                </a:solidFill>
              </a:rPr>
              <a:t>r</a:t>
            </a:r>
            <a:r>
              <a:rPr lang="en-US" sz="2000" b="1" baseline="-25000" dirty="0">
                <a:solidFill>
                  <a:srgbClr val="000099"/>
                </a:solidFill>
              </a:rPr>
              <a:t>1</a:t>
            </a:r>
            <a:r>
              <a:rPr lang="en-US" sz="2000" b="1" dirty="0">
                <a:solidFill>
                  <a:srgbClr val="000099"/>
                </a:solidFill>
              </a:rPr>
              <a:t>[x] r</a:t>
            </a:r>
            <a:r>
              <a:rPr lang="en-US" sz="2000" b="1" baseline="-25000" dirty="0">
                <a:solidFill>
                  <a:srgbClr val="000099"/>
                </a:solidFill>
              </a:rPr>
              <a:t>2</a:t>
            </a:r>
            <a:r>
              <a:rPr lang="en-US" sz="2000" b="1" dirty="0">
                <a:solidFill>
                  <a:srgbClr val="000099"/>
                </a:solidFill>
              </a:rPr>
              <a:t>[x] w</a:t>
            </a:r>
            <a:r>
              <a:rPr lang="en-US" sz="2000" b="1" baseline="-25000" dirty="0">
                <a:solidFill>
                  <a:srgbClr val="000099"/>
                </a:solidFill>
              </a:rPr>
              <a:t>2</a:t>
            </a:r>
            <a:r>
              <a:rPr lang="en-US" sz="2000" b="1" dirty="0">
                <a:solidFill>
                  <a:srgbClr val="000099"/>
                </a:solidFill>
              </a:rPr>
              <a:t>[x] w</a:t>
            </a:r>
            <a:r>
              <a:rPr lang="en-US" sz="2000" b="1" baseline="-25000" dirty="0">
                <a:solidFill>
                  <a:srgbClr val="000099"/>
                </a:solidFill>
              </a:rPr>
              <a:t>1</a:t>
            </a:r>
            <a:r>
              <a:rPr lang="en-US" sz="2000" b="1" dirty="0">
                <a:solidFill>
                  <a:srgbClr val="000099"/>
                </a:solidFill>
              </a:rPr>
              <a:t>[x] (</a:t>
            </a:r>
            <a:r>
              <a:rPr lang="en-US" sz="2000" b="1" i="1" dirty="0">
                <a:solidFill>
                  <a:srgbClr val="000099"/>
                </a:solidFill>
              </a:rPr>
              <a:t>race</a:t>
            </a:r>
            <a:r>
              <a:rPr lang="en-US" sz="2000" b="1" dirty="0">
                <a:solidFill>
                  <a:srgbClr val="000099"/>
                </a:solidFill>
              </a:rPr>
              <a:t> </a:t>
            </a:r>
            <a:r>
              <a:rPr lang="en-US" sz="2000" b="1" i="1" dirty="0">
                <a:solidFill>
                  <a:srgbClr val="000099"/>
                </a:solidFill>
              </a:rPr>
              <a:t>condition</a:t>
            </a:r>
            <a:r>
              <a:rPr lang="en-US" sz="2000" b="1" dirty="0">
                <a:solidFill>
                  <a:srgbClr val="000099"/>
                </a:solidFill>
              </a:rPr>
              <a:t>)</a:t>
            </a:r>
          </a:p>
          <a:p>
            <a:pPr marL="457200" lvl="1" indent="0">
              <a:spcBef>
                <a:spcPts val="600"/>
              </a:spcBef>
              <a:buClr>
                <a:srgbClr val="C00000"/>
              </a:buClr>
              <a:buNone/>
            </a:pPr>
            <a:r>
              <a:rPr lang="en-US" sz="2000" b="1" dirty="0">
                <a:solidFill>
                  <a:srgbClr val="000099"/>
                </a:solidFill>
              </a:rPr>
              <a:t>e.g. T</a:t>
            </a:r>
            <a:r>
              <a:rPr lang="en-US" sz="2000" b="1" baseline="-25000" dirty="0">
                <a:solidFill>
                  <a:srgbClr val="000099"/>
                </a:solidFill>
              </a:rPr>
              <a:t>1</a:t>
            </a:r>
            <a:r>
              <a:rPr lang="en-US" sz="2000" b="1" dirty="0">
                <a:solidFill>
                  <a:srgbClr val="000099"/>
                </a:solidFill>
              </a:rPr>
              <a:t> and T</a:t>
            </a:r>
            <a:r>
              <a:rPr lang="en-US" sz="2000" b="1" baseline="-25000" dirty="0">
                <a:solidFill>
                  <a:srgbClr val="000099"/>
                </a:solidFill>
              </a:rPr>
              <a:t>2</a:t>
            </a:r>
            <a:r>
              <a:rPr lang="en-US" sz="2000" b="1" dirty="0">
                <a:solidFill>
                  <a:srgbClr val="000099"/>
                </a:solidFill>
              </a:rPr>
              <a:t> are each adding 100 to x</a:t>
            </a:r>
          </a:p>
          <a:p>
            <a:pPr>
              <a:spcBef>
                <a:spcPts val="600"/>
              </a:spcBef>
              <a:buClr>
                <a:srgbClr val="C00000"/>
              </a:buClr>
              <a:buFont typeface="Wingdings" panose="05000000000000000000" pitchFamily="2" charset="2"/>
              <a:buChar char="q"/>
            </a:pPr>
            <a:r>
              <a:rPr lang="en-US" sz="2000" b="1" dirty="0">
                <a:solidFill>
                  <a:srgbClr val="000099"/>
                </a:solidFill>
              </a:rPr>
              <a:t>r</a:t>
            </a:r>
            <a:r>
              <a:rPr lang="en-US" sz="2000" b="1" baseline="-25000" dirty="0">
                <a:solidFill>
                  <a:srgbClr val="000099"/>
                </a:solidFill>
              </a:rPr>
              <a:t>1</a:t>
            </a:r>
            <a:r>
              <a:rPr lang="en-US" sz="2000" b="1" dirty="0">
                <a:solidFill>
                  <a:srgbClr val="000099"/>
                </a:solidFill>
              </a:rPr>
              <a:t>[x] r</a:t>
            </a:r>
            <a:r>
              <a:rPr lang="en-US" sz="2000" b="1" baseline="-25000" dirty="0">
                <a:solidFill>
                  <a:srgbClr val="000099"/>
                </a:solidFill>
              </a:rPr>
              <a:t>2</a:t>
            </a:r>
            <a:r>
              <a:rPr lang="en-US" sz="2000" b="1" dirty="0">
                <a:solidFill>
                  <a:srgbClr val="000099"/>
                </a:solidFill>
              </a:rPr>
              <a:t>[y] w</a:t>
            </a:r>
            <a:r>
              <a:rPr lang="en-US" sz="2000" b="1" baseline="-25000" dirty="0">
                <a:solidFill>
                  <a:srgbClr val="000099"/>
                </a:solidFill>
              </a:rPr>
              <a:t>2</a:t>
            </a:r>
            <a:r>
              <a:rPr lang="en-US" sz="2000" b="1" dirty="0">
                <a:solidFill>
                  <a:srgbClr val="000099"/>
                </a:solidFill>
              </a:rPr>
              <a:t>[x] w</a:t>
            </a:r>
            <a:r>
              <a:rPr lang="en-US" sz="2000" b="1" baseline="-25000" dirty="0">
                <a:solidFill>
                  <a:srgbClr val="000099"/>
                </a:solidFill>
              </a:rPr>
              <a:t>1</a:t>
            </a:r>
            <a:r>
              <a:rPr lang="en-US" sz="2000" b="1" dirty="0">
                <a:solidFill>
                  <a:srgbClr val="000099"/>
                </a:solidFill>
              </a:rPr>
              <a:t>[y]</a:t>
            </a:r>
          </a:p>
          <a:p>
            <a:pPr marL="457200" lvl="1" indent="0">
              <a:spcBef>
                <a:spcPts val="600"/>
              </a:spcBef>
              <a:buClr>
                <a:srgbClr val="C00000"/>
              </a:buClr>
              <a:buNone/>
            </a:pPr>
            <a:r>
              <a:rPr lang="en-US" sz="2000" b="1" dirty="0">
                <a:solidFill>
                  <a:srgbClr val="000099"/>
                </a:solidFill>
              </a:rPr>
              <a:t>e.g. each transaction is trying to make x = y, </a:t>
            </a:r>
            <a:br>
              <a:rPr lang="en-US" sz="2000" b="1" dirty="0">
                <a:solidFill>
                  <a:srgbClr val="000099"/>
                </a:solidFill>
              </a:rPr>
            </a:br>
            <a:r>
              <a:rPr lang="en-US" sz="2000" b="1" dirty="0">
                <a:solidFill>
                  <a:srgbClr val="000099"/>
                </a:solidFill>
              </a:rPr>
              <a:t>but the interleaved effect is a swap</a:t>
            </a:r>
          </a:p>
          <a:p>
            <a:pPr>
              <a:spcBef>
                <a:spcPts val="600"/>
              </a:spcBef>
              <a:buClr>
                <a:srgbClr val="C00000"/>
              </a:buClr>
              <a:buFont typeface="Wingdings" panose="05000000000000000000" pitchFamily="2" charset="2"/>
              <a:buChar char="q"/>
            </a:pPr>
            <a:r>
              <a:rPr lang="en-US" sz="2000" b="1" dirty="0">
                <a:solidFill>
                  <a:srgbClr val="000099"/>
                </a:solidFill>
              </a:rPr>
              <a:t>r</a:t>
            </a:r>
            <a:r>
              <a:rPr lang="en-US" sz="2000" b="1" baseline="-25000" dirty="0">
                <a:solidFill>
                  <a:srgbClr val="000099"/>
                </a:solidFill>
              </a:rPr>
              <a:t>1</a:t>
            </a:r>
            <a:r>
              <a:rPr lang="en-US" sz="2000" b="1" dirty="0">
                <a:solidFill>
                  <a:srgbClr val="000099"/>
                </a:solidFill>
              </a:rPr>
              <a:t>[x] r</a:t>
            </a:r>
            <a:r>
              <a:rPr lang="en-US" sz="2000" b="1" baseline="-25000" dirty="0">
                <a:solidFill>
                  <a:srgbClr val="000099"/>
                </a:solidFill>
              </a:rPr>
              <a:t>1</a:t>
            </a:r>
            <a:r>
              <a:rPr lang="en-US" sz="2000" b="1" dirty="0">
                <a:solidFill>
                  <a:srgbClr val="000099"/>
                </a:solidFill>
              </a:rPr>
              <a:t>[y] w</a:t>
            </a:r>
            <a:r>
              <a:rPr lang="en-US" sz="2000" b="1" baseline="-25000" dirty="0">
                <a:solidFill>
                  <a:srgbClr val="000099"/>
                </a:solidFill>
              </a:rPr>
              <a:t>1</a:t>
            </a:r>
            <a:r>
              <a:rPr lang="en-US" sz="2000" b="1" dirty="0">
                <a:solidFill>
                  <a:srgbClr val="000099"/>
                </a:solidFill>
              </a:rPr>
              <a:t>[x] r</a:t>
            </a:r>
            <a:r>
              <a:rPr lang="en-US" sz="2000" b="1" baseline="-25000" dirty="0">
                <a:solidFill>
                  <a:srgbClr val="000099"/>
                </a:solidFill>
              </a:rPr>
              <a:t>2</a:t>
            </a:r>
            <a:r>
              <a:rPr lang="en-US" sz="2000" b="1" dirty="0">
                <a:solidFill>
                  <a:srgbClr val="000099"/>
                </a:solidFill>
              </a:rPr>
              <a:t>[x] r</a:t>
            </a:r>
            <a:r>
              <a:rPr lang="en-US" sz="2000" b="1" baseline="-25000" dirty="0">
                <a:solidFill>
                  <a:srgbClr val="000099"/>
                </a:solidFill>
              </a:rPr>
              <a:t>2</a:t>
            </a:r>
            <a:r>
              <a:rPr lang="en-US" sz="2000" b="1" dirty="0">
                <a:solidFill>
                  <a:srgbClr val="000099"/>
                </a:solidFill>
              </a:rPr>
              <a:t>[y] c</a:t>
            </a:r>
            <a:r>
              <a:rPr lang="en-US" sz="2000" b="1" baseline="-25000" dirty="0">
                <a:solidFill>
                  <a:srgbClr val="000099"/>
                </a:solidFill>
              </a:rPr>
              <a:t>2</a:t>
            </a:r>
            <a:r>
              <a:rPr lang="en-US" sz="2000" b="1" dirty="0">
                <a:solidFill>
                  <a:srgbClr val="000099"/>
                </a:solidFill>
              </a:rPr>
              <a:t> w</a:t>
            </a:r>
            <a:r>
              <a:rPr lang="en-US" sz="2000" b="1" baseline="-25000" dirty="0">
                <a:solidFill>
                  <a:srgbClr val="000099"/>
                </a:solidFill>
              </a:rPr>
              <a:t>1</a:t>
            </a:r>
            <a:r>
              <a:rPr lang="en-US" sz="2000" b="1" dirty="0">
                <a:solidFill>
                  <a:srgbClr val="000099"/>
                </a:solidFill>
              </a:rPr>
              <a:t>[y] c</a:t>
            </a:r>
            <a:r>
              <a:rPr lang="en-US" sz="2000" b="1" baseline="-25000" dirty="0">
                <a:solidFill>
                  <a:srgbClr val="000099"/>
                </a:solidFill>
              </a:rPr>
              <a:t>1</a:t>
            </a:r>
            <a:br>
              <a:rPr lang="en-US" sz="2000" b="1" baseline="-25000" dirty="0">
                <a:solidFill>
                  <a:srgbClr val="000099"/>
                </a:solidFill>
              </a:rPr>
            </a:br>
            <a:r>
              <a:rPr lang="en-US" sz="2000" b="1" dirty="0">
                <a:solidFill>
                  <a:srgbClr val="000099"/>
                </a:solidFill>
              </a:rPr>
              <a:t>(</a:t>
            </a:r>
            <a:r>
              <a:rPr lang="en-US" sz="2000" b="1" i="1" dirty="0">
                <a:solidFill>
                  <a:srgbClr val="000099"/>
                </a:solidFill>
              </a:rPr>
              <a:t>inconsistent</a:t>
            </a:r>
            <a:r>
              <a:rPr lang="en-US" sz="2000" b="1" dirty="0">
                <a:solidFill>
                  <a:srgbClr val="000099"/>
                </a:solidFill>
              </a:rPr>
              <a:t> </a:t>
            </a:r>
            <a:r>
              <a:rPr lang="en-US" sz="2000" b="1" i="1" dirty="0">
                <a:solidFill>
                  <a:srgbClr val="000099"/>
                </a:solidFill>
              </a:rPr>
              <a:t>retrieval</a:t>
            </a:r>
            <a:r>
              <a:rPr lang="en-US" sz="2000" b="1" dirty="0">
                <a:solidFill>
                  <a:srgbClr val="000099"/>
                </a:solidFill>
              </a:rPr>
              <a:t>)</a:t>
            </a:r>
          </a:p>
          <a:p>
            <a:pPr marL="457200" lvl="1" indent="0">
              <a:spcBef>
                <a:spcPts val="600"/>
              </a:spcBef>
              <a:buClr>
                <a:srgbClr val="C00000"/>
              </a:buClr>
              <a:buNone/>
            </a:pPr>
            <a:r>
              <a:rPr lang="en-US" sz="2000" b="1" dirty="0">
                <a:solidFill>
                  <a:srgbClr val="000099"/>
                </a:solidFill>
              </a:rPr>
              <a:t>e.g. T</a:t>
            </a:r>
            <a:r>
              <a:rPr lang="en-US" sz="2000" b="1" baseline="-25000" dirty="0">
                <a:solidFill>
                  <a:srgbClr val="000099"/>
                </a:solidFill>
              </a:rPr>
              <a:t>1</a:t>
            </a:r>
            <a:r>
              <a:rPr lang="en-US" sz="2000" b="1" dirty="0">
                <a:solidFill>
                  <a:srgbClr val="000099"/>
                </a:solidFill>
              </a:rPr>
              <a:t> is moving $100 from x to y.</a:t>
            </a:r>
          </a:p>
          <a:p>
            <a:pPr marL="457200" lvl="1" indent="0">
              <a:spcBef>
                <a:spcPts val="600"/>
              </a:spcBef>
              <a:buClr>
                <a:srgbClr val="C00000"/>
              </a:buClr>
              <a:buNone/>
            </a:pPr>
            <a:r>
              <a:rPr lang="en-US" sz="2000" b="1" dirty="0">
                <a:solidFill>
                  <a:srgbClr val="000099"/>
                </a:solidFill>
              </a:rPr>
              <a:t>T</a:t>
            </a:r>
            <a:r>
              <a:rPr lang="en-US" sz="2000" b="1" baseline="-25000" dirty="0">
                <a:solidFill>
                  <a:srgbClr val="000099"/>
                </a:solidFill>
              </a:rPr>
              <a:t>2 </a:t>
            </a:r>
            <a:r>
              <a:rPr lang="en-US" sz="2000" b="1" dirty="0">
                <a:solidFill>
                  <a:srgbClr val="000099"/>
                </a:solidFill>
              </a:rPr>
              <a:t>sees only half of the result of T</a:t>
            </a:r>
            <a:r>
              <a:rPr lang="en-US" sz="2000" b="1" baseline="-25000" dirty="0">
                <a:solidFill>
                  <a:srgbClr val="000099"/>
                </a:solidFill>
              </a:rPr>
              <a:t>1</a:t>
            </a:r>
          </a:p>
          <a:p>
            <a:pPr>
              <a:spcBef>
                <a:spcPts val="600"/>
              </a:spcBef>
              <a:buClr>
                <a:srgbClr val="C00000"/>
              </a:buClr>
              <a:buFont typeface="Wingdings" panose="05000000000000000000" pitchFamily="2" charset="2"/>
              <a:buChar char="q"/>
            </a:pPr>
            <a:r>
              <a:rPr lang="en-US" sz="2000" b="1" dirty="0">
                <a:solidFill>
                  <a:srgbClr val="000099"/>
                </a:solidFill>
              </a:rPr>
              <a:t>Compare to the OS view of synchronization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59</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Prefix Commit-Closed Property</a:t>
            </a:r>
            <a:endParaRPr lang="en-US" dirty="0"/>
          </a:p>
        </p:txBody>
      </p:sp>
      <p:sp>
        <p:nvSpPr>
          <p:cNvPr id="7" name="Rectangle 6"/>
          <p:cNvSpPr/>
          <p:nvPr/>
        </p:nvSpPr>
        <p:spPr>
          <a:xfrm>
            <a:off x="725373" y="1140459"/>
            <a:ext cx="7592408" cy="4447371"/>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Prefix Commit-Closed is a property of a history. Let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be a history and </a:t>
            </a:r>
            <a:r>
              <a:rPr lang="en-US" i="1" dirty="0">
                <a:solidFill>
                  <a:srgbClr val="660066"/>
                </a:solidFill>
                <a:latin typeface="Arial" pitchFamily="34" charset="0"/>
                <a:cs typeface="Arial" pitchFamily="34" charset="0"/>
              </a:rPr>
              <a:t>C(H’) </a:t>
            </a:r>
            <a:r>
              <a:rPr lang="en-US" dirty="0">
                <a:solidFill>
                  <a:srgbClr val="660066"/>
                </a:solidFill>
                <a:latin typeface="Arial" pitchFamily="34" charset="0"/>
                <a:cs typeface="Arial" pitchFamily="34" charset="0"/>
              </a:rPr>
              <a:t>is any prefix of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a:t>
            </a:r>
            <a:endParaRPr lang="en-US" sz="2000" dirty="0">
              <a:solidFill>
                <a:srgbClr val="660066"/>
              </a:solidFill>
              <a:latin typeface="Arial" pitchFamily="34" charset="0"/>
              <a:cs typeface="Arial" pitchFamily="34" charset="0"/>
            </a:endParaRPr>
          </a:p>
          <a:p>
            <a:pPr marL="3175" algn="ctr">
              <a:spcBef>
                <a:spcPts val="1200"/>
              </a:spcBef>
              <a:defRPr/>
            </a:pPr>
            <a:r>
              <a:rPr lang="en-US" sz="2000" i="1" dirty="0">
                <a:solidFill>
                  <a:srgbClr val="000099"/>
                </a:solidFill>
                <a:latin typeface="Arial" pitchFamily="34" charset="0"/>
                <a:cs typeface="Arial" pitchFamily="34" charset="0"/>
              </a:rPr>
              <a:t>If the property is true for H then it is also true for C(H’).</a:t>
            </a:r>
          </a:p>
          <a:p>
            <a:pPr marL="3175" algn="just">
              <a:spcBef>
                <a:spcPts val="600"/>
              </a:spcBef>
              <a:defRPr/>
            </a:pPr>
            <a:r>
              <a:rPr lang="en-US" sz="2000" dirty="0">
                <a:solidFill>
                  <a:srgbClr val="000099"/>
                </a:solidFill>
                <a:latin typeface="Arial" pitchFamily="34" charset="0"/>
                <a:cs typeface="Arial" pitchFamily="34" charset="0"/>
              </a:rPr>
              <a:t>Explanation: If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is a correct history (produces a consistent state, i.e., produced by a correct scheduler) then any prefix </a:t>
            </a:r>
            <a:r>
              <a:rPr lang="en-US" sz="2000" i="1" dirty="0">
                <a:solidFill>
                  <a:srgbClr val="000099"/>
                </a:solidFill>
                <a:latin typeface="Arial" pitchFamily="34" charset="0"/>
                <a:cs typeface="Arial" pitchFamily="34" charset="0"/>
              </a:rPr>
              <a:t>H’ </a:t>
            </a:r>
            <a:r>
              <a:rPr lang="en-US" sz="2000" dirty="0">
                <a:solidFill>
                  <a:srgbClr val="000099"/>
                </a:solidFill>
                <a:latin typeface="Arial" pitchFamily="34" charset="0"/>
                <a:cs typeface="Arial" pitchFamily="34" charset="0"/>
              </a:rPr>
              <a:t>can also be produced by the same scheduler. Since the scheduler is correct,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should also be correct.</a:t>
            </a:r>
          </a:p>
          <a:p>
            <a:pPr marL="3175" algn="just">
              <a:spcBef>
                <a:spcPts val="600"/>
              </a:spcBef>
              <a:defRPr/>
            </a:pPr>
            <a:r>
              <a:rPr lang="en-US" sz="2000" i="1" dirty="0">
                <a:solidFill>
                  <a:srgbClr val="000099"/>
                </a:solidFill>
                <a:latin typeface="Arial" pitchFamily="34" charset="0"/>
                <a:cs typeface="Arial" pitchFamily="34" charset="0"/>
              </a:rPr>
              <a:t>H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c</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a:t>
            </a:r>
            <a:endParaRPr lang="en-US" sz="2000" dirty="0">
              <a:solidFill>
                <a:srgbClr val="660066"/>
              </a:solidFill>
              <a:latin typeface="Arial" pitchFamily="34" charset="0"/>
              <a:cs typeface="Arial" pitchFamily="34" charset="0"/>
              <a:sym typeface="Symbol"/>
            </a:endParaRPr>
          </a:p>
          <a:p>
            <a:pPr marL="3175" algn="just">
              <a:spcBef>
                <a:spcPts val="600"/>
              </a:spcBef>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FF0000"/>
                </a:solidFill>
                <a:latin typeface="Arial" pitchFamily="34" charset="0"/>
                <a:cs typeface="Arial" pitchFamily="34" charset="0"/>
              </a:rPr>
              <a:t>System failed</a:t>
            </a:r>
            <a:r>
              <a:rPr lang="en-US" sz="2000" i="1" dirty="0">
                <a:solidFill>
                  <a:srgbClr val="000099"/>
                </a:solidFill>
                <a:latin typeface="Arial" pitchFamily="34" charset="0"/>
                <a:cs typeface="Arial" pitchFamily="34" charset="0"/>
              </a:rPr>
              <a:t>.</a:t>
            </a:r>
          </a:p>
          <a:p>
            <a:pPr marL="3175" algn="just">
              <a:spcBef>
                <a:spcPts val="1200"/>
              </a:spcBef>
              <a:defRPr/>
            </a:pPr>
            <a:r>
              <a:rPr lang="en-US" sz="2000" i="1" dirty="0">
                <a:solidFill>
                  <a:srgbClr val="000099"/>
                </a:solidFill>
                <a:latin typeface="Arial" pitchFamily="34" charset="0"/>
                <a:cs typeface="Arial" pitchFamily="34" charset="0"/>
              </a:rPr>
              <a:t>The recovery module will leave 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’s updates in the database but will remove partial updates of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and T</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to maintain atomicity.</a:t>
            </a:r>
            <a:endParaRPr lang="en-US" sz="2000" dirty="0">
              <a:solidFill>
                <a:srgbClr val="660066"/>
              </a:solidFill>
              <a:latin typeface="Arial" pitchFamily="34" charset="0"/>
              <a:cs typeface="Arial" pitchFamily="34" charset="0"/>
              <a:sym typeface="Symbol"/>
            </a:endParaRPr>
          </a:p>
        </p:txBody>
      </p:sp>
    </p:spTree>
    <p:extLst>
      <p:ext uri="{BB962C8B-B14F-4D97-AF65-F5344CB8AC3E}">
        <p14:creationId xmlns:p14="http://schemas.microsoft.com/office/powerpoint/2010/main" val="119801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289050" y="2735263"/>
            <a:ext cx="257175" cy="15208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9"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7CF5328-3BF4-4E76-9366-AA8C9CFA7517}" type="slidenum">
              <a:rPr lang="en-US" sz="1400" smtClean="0">
                <a:solidFill>
                  <a:srgbClr val="000099"/>
                </a:solidFill>
                <a:latin typeface="Arial" pitchFamily="34" charset="0"/>
                <a:cs typeface="Arial" pitchFamily="34" charset="0"/>
              </a:rPr>
              <a:pPr/>
              <a:t>6</a:t>
            </a:fld>
            <a:endParaRPr lang="en-US" sz="1400" b="0"/>
          </a:p>
        </p:txBody>
      </p:sp>
      <p:sp>
        <p:nvSpPr>
          <p:cNvPr id="24580" name="Rectangle 2"/>
          <p:cNvSpPr>
            <a:spLocks noGrp="1" noChangeArrowheads="1"/>
          </p:cNvSpPr>
          <p:nvPr>
            <p:ph type="title" idx="4294967295"/>
          </p:nvPr>
        </p:nvSpPr>
        <p:spPr>
          <a:xfrm>
            <a:off x="660400" y="584200"/>
            <a:ext cx="7772400" cy="388938"/>
          </a:xfrm>
        </p:spPr>
        <p:txBody>
          <a:bodyPr/>
          <a:lstStyle/>
          <a:p>
            <a:pPr marL="457200" indent="-457200"/>
            <a:r>
              <a:rPr lang="en-US" sz="2800" b="1">
                <a:solidFill>
                  <a:srgbClr val="C00000"/>
                </a:solidFill>
                <a:latin typeface="Arial" pitchFamily="34" charset="0"/>
                <a:cs typeface="Arial" pitchFamily="34" charset="0"/>
              </a:rPr>
              <a:t>Transaction Properties</a:t>
            </a:r>
          </a:p>
        </p:txBody>
      </p:sp>
      <p:sp>
        <p:nvSpPr>
          <p:cNvPr id="2" name="Rectangle 1"/>
          <p:cNvSpPr/>
          <p:nvPr/>
        </p:nvSpPr>
        <p:spPr>
          <a:xfrm>
            <a:off x="930275" y="1770063"/>
            <a:ext cx="7640638" cy="3816350"/>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The four properties discussed earlier is formally defined as</a:t>
            </a:r>
          </a:p>
          <a:p>
            <a:pPr marL="342900" indent="-342900" algn="just">
              <a:spcBef>
                <a:spcPts val="1200"/>
              </a:spcBef>
              <a:buFontTx/>
              <a:buBlip>
                <a:blip r:embed="rId2"/>
              </a:buBlip>
              <a:tabLst>
                <a:tab pos="2003425" algn="l"/>
              </a:tabLst>
              <a:defRPr/>
            </a:pPr>
            <a:r>
              <a:rPr lang="en-US" sz="2000" dirty="0">
                <a:solidFill>
                  <a:srgbClr val="000099"/>
                </a:solidFill>
                <a:latin typeface="Arial" pitchFamily="34" charset="0"/>
                <a:cs typeface="Arial" pitchFamily="34" charset="0"/>
              </a:rPr>
              <a:t>Atomicity:	All or nothing. Transaction either completes 	successfully or does not have any effect</a:t>
            </a:r>
          </a:p>
          <a:p>
            <a:pPr marL="342900" indent="-342900" algn="just">
              <a:buFontTx/>
              <a:buBlip>
                <a:blip r:embed="rId2"/>
              </a:buBlip>
              <a:tabLst>
                <a:tab pos="2003425" algn="l"/>
              </a:tabLst>
              <a:defRPr/>
            </a:pPr>
            <a:r>
              <a:rPr lang="en-US" sz="2000" dirty="0">
                <a:solidFill>
                  <a:srgbClr val="000099"/>
                </a:solidFill>
                <a:latin typeface="Arial" pitchFamily="34" charset="0"/>
                <a:cs typeface="Arial" pitchFamily="34" charset="0"/>
              </a:rPr>
              <a:t>Consistency: Preserves database integrity</a:t>
            </a:r>
          </a:p>
          <a:p>
            <a:pPr marL="342900" indent="-342900" algn="just">
              <a:buFontTx/>
              <a:buBlip>
                <a:blip r:embed="rId2"/>
              </a:buBlip>
              <a:tabLst>
                <a:tab pos="2003425" algn="l"/>
              </a:tabLst>
              <a:defRPr/>
            </a:pPr>
            <a:r>
              <a:rPr lang="en-US" sz="2000" dirty="0">
                <a:solidFill>
                  <a:srgbClr val="000099"/>
                </a:solidFill>
                <a:latin typeface="Arial" pitchFamily="34" charset="0"/>
                <a:cs typeface="Arial" pitchFamily="34" charset="0"/>
              </a:rPr>
              <a:t>I solation:	Entire execution is interference-free</a:t>
            </a:r>
          </a:p>
          <a:p>
            <a:pPr marL="342900" indent="-342900" algn="just">
              <a:buFontTx/>
              <a:buBlip>
                <a:blip r:embed="rId2"/>
              </a:buBlip>
              <a:tabLst>
                <a:tab pos="2003425" algn="l"/>
              </a:tabLst>
              <a:defRPr/>
            </a:pPr>
            <a:r>
              <a:rPr lang="en-US" sz="2000" dirty="0">
                <a:solidFill>
                  <a:srgbClr val="000099"/>
                </a:solidFill>
                <a:latin typeface="Arial" pitchFamily="34" charset="0"/>
                <a:cs typeface="Arial" pitchFamily="34" charset="0"/>
              </a:rPr>
              <a:t>Durability:	Changes to the database are not lost by a 	failure</a:t>
            </a:r>
          </a:p>
          <a:p>
            <a:pPr marL="342900" indent="-342900" algn="just">
              <a:buFontTx/>
              <a:buBlip>
                <a:blip r:embed="rId2"/>
              </a:buBlip>
              <a:tabLst>
                <a:tab pos="2003425" algn="l"/>
              </a:tabLst>
              <a:defRPr/>
            </a:pPr>
            <a:endParaRPr lang="en-US" sz="2000" dirty="0">
              <a:solidFill>
                <a:srgbClr val="000099"/>
              </a:solidFill>
              <a:latin typeface="Arial" pitchFamily="34" charset="0"/>
              <a:cs typeface="Arial" pitchFamily="34" charset="0"/>
            </a:endParaRPr>
          </a:p>
          <a:p>
            <a:pPr algn="just">
              <a:tabLst>
                <a:tab pos="2003425" algn="l"/>
              </a:tabLst>
              <a:defRPr/>
            </a:pPr>
            <a:r>
              <a:rPr lang="en-US" sz="2000" dirty="0">
                <a:solidFill>
                  <a:srgbClr val="000099"/>
                </a:solidFill>
                <a:latin typeface="Arial" pitchFamily="34" charset="0"/>
                <a:cs typeface="Arial" pitchFamily="34" charset="0"/>
              </a:rPr>
              <a:t>  ACID: If a program possesses ACID then it is a transaction.</a:t>
            </a:r>
          </a:p>
          <a:p>
            <a:pPr algn="just">
              <a:defRPr/>
            </a:pPr>
            <a:endParaRPr lang="en-US" dirty="0">
              <a:solidFill>
                <a:srgbClr val="660066"/>
              </a:solidFill>
              <a:latin typeface="Arial" pitchFamily="34" charset="0"/>
              <a:cs typeface="Arial" pitchFamily="34" charset="0"/>
            </a:endParaRPr>
          </a:p>
        </p:txBody>
      </p:sp>
      <p:cxnSp>
        <p:nvCxnSpPr>
          <p:cNvPr id="24582" name="Straight Arrow Connector 5"/>
          <p:cNvCxnSpPr>
            <a:cxnSpLocks noChangeShapeType="1"/>
          </p:cNvCxnSpPr>
          <p:nvPr/>
        </p:nvCxnSpPr>
        <p:spPr bwMode="auto">
          <a:xfrm>
            <a:off x="1417638" y="4256088"/>
            <a:ext cx="0" cy="615950"/>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60</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Prefix Commit-Closed Theorem (2.3)</a:t>
            </a:r>
            <a:endParaRPr lang="en-US" sz="2800" dirty="0"/>
          </a:p>
        </p:txBody>
      </p:sp>
      <p:sp>
        <p:nvSpPr>
          <p:cNvPr id="7" name="Rectangle 6"/>
          <p:cNvSpPr/>
          <p:nvPr/>
        </p:nvSpPr>
        <p:spPr>
          <a:xfrm>
            <a:off x="725373" y="1614284"/>
            <a:ext cx="7592408" cy="3524042"/>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If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is an </a:t>
            </a:r>
            <a:r>
              <a:rPr lang="en-US" i="1" dirty="0">
                <a:solidFill>
                  <a:srgbClr val="660066"/>
                </a:solidFill>
                <a:latin typeface="Arial" pitchFamily="34" charset="0"/>
                <a:cs typeface="Arial" pitchFamily="34" charset="0"/>
              </a:rPr>
              <a:t>SR (serializable) </a:t>
            </a:r>
            <a:r>
              <a:rPr lang="en-US" dirty="0">
                <a:solidFill>
                  <a:srgbClr val="660066"/>
                </a:solidFill>
                <a:latin typeface="Arial" pitchFamily="34" charset="0"/>
                <a:cs typeface="Arial" pitchFamily="34" charset="0"/>
              </a:rPr>
              <a:t>then for any prefix </a:t>
            </a:r>
            <a:r>
              <a:rPr lang="en-US" i="1" dirty="0">
                <a:solidFill>
                  <a:srgbClr val="660066"/>
                </a:solidFill>
                <a:latin typeface="Arial" pitchFamily="34" charset="0"/>
                <a:cs typeface="Arial" pitchFamily="34" charset="0"/>
              </a:rPr>
              <a:t>C(H’) </a:t>
            </a:r>
            <a:r>
              <a:rPr lang="en-US" dirty="0">
                <a:solidFill>
                  <a:srgbClr val="660066"/>
                </a:solidFill>
                <a:latin typeface="Arial" pitchFamily="34" charset="0"/>
                <a:cs typeface="Arial" pitchFamily="34" charset="0"/>
              </a:rPr>
              <a:t>of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is also </a:t>
            </a:r>
            <a:r>
              <a:rPr lang="en-US" i="1" dirty="0">
                <a:solidFill>
                  <a:srgbClr val="660066"/>
                </a:solidFill>
                <a:latin typeface="Arial" pitchFamily="34" charset="0"/>
                <a:cs typeface="Arial" pitchFamily="34" charset="0"/>
              </a:rPr>
              <a:t>SR</a:t>
            </a:r>
            <a:r>
              <a:rPr lang="en-US" dirty="0">
                <a:solidFill>
                  <a:srgbClr val="660066"/>
                </a:solidFill>
                <a:latin typeface="Arial" pitchFamily="34" charset="0"/>
                <a:cs typeface="Arial" pitchFamily="34" charset="0"/>
              </a:rPr>
              <a:t>.</a:t>
            </a:r>
          </a:p>
          <a:p>
            <a:pPr marL="3175" algn="just">
              <a:spcBef>
                <a:spcPts val="1800"/>
              </a:spcBef>
              <a:defRPr/>
            </a:pPr>
            <a:r>
              <a:rPr lang="en-US" sz="2000" i="1" dirty="0">
                <a:solidFill>
                  <a:srgbClr val="000099"/>
                </a:solidFill>
                <a:latin typeface="Arial" pitchFamily="34" charset="0"/>
                <a:cs typeface="Arial" pitchFamily="34" charset="0"/>
              </a:rPr>
              <a:t>Proof (refer to theorem 2.1): If H is an SR then its graph SG(H) will be acyclic. Let C(H’) is a prefix of H. If the edge 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exist in SG(H) then it will also exist in SG(C(H’)). This means that all conflicting operation of 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will come before all conflicting operations of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in both graphs. In particular, if conflicting operations p</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&lt;</a:t>
            </a:r>
            <a:r>
              <a:rPr lang="en-US" sz="2000" i="1" baseline="-25000" dirty="0">
                <a:solidFill>
                  <a:srgbClr val="000099"/>
                </a:solidFill>
                <a:latin typeface="Arial" pitchFamily="34" charset="0"/>
                <a:cs typeface="Arial" pitchFamily="34" charset="0"/>
              </a:rPr>
              <a:t>H</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p</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appear in H then p</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&lt;</a:t>
            </a:r>
            <a:r>
              <a:rPr lang="en-US" sz="2000" i="1" baseline="-25000" dirty="0">
                <a:solidFill>
                  <a:srgbClr val="000099"/>
                </a:solidFill>
                <a:latin typeface="Arial" pitchFamily="34" charset="0"/>
                <a:cs typeface="Arial" pitchFamily="34" charset="0"/>
              </a:rPr>
              <a:t>H’</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p</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will appear in C(H’). Since SG(H) is acyclic, SG(C(H’)) will be acyclic too. </a:t>
            </a:r>
          </a:p>
        </p:txBody>
      </p:sp>
    </p:spTree>
    <p:extLst>
      <p:ext uri="{BB962C8B-B14F-4D97-AF65-F5344CB8AC3E}">
        <p14:creationId xmlns:p14="http://schemas.microsoft.com/office/powerpoint/2010/main" val="7812134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61</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Increment and Decrement Operations</a:t>
            </a:r>
            <a:endParaRPr lang="en-US" sz="2800" dirty="0"/>
          </a:p>
        </p:txBody>
      </p:sp>
      <p:sp>
        <p:nvSpPr>
          <p:cNvPr id="7" name="Rectangle 6"/>
          <p:cNvSpPr/>
          <p:nvPr/>
        </p:nvSpPr>
        <p:spPr>
          <a:xfrm>
            <a:off x="725373" y="1190335"/>
            <a:ext cx="7592408" cy="2462213"/>
          </a:xfrm>
          <a:prstGeom prst="rect">
            <a:avLst/>
          </a:prstGeom>
        </p:spPr>
        <p:txBody>
          <a:bodyPr wrap="square">
            <a:spAutoFit/>
          </a:bodyPr>
          <a:lstStyle/>
          <a:p>
            <a:pPr marL="3175" algn="just">
              <a:spcBef>
                <a:spcPts val="600"/>
              </a:spcBef>
              <a:defRPr/>
            </a:pPr>
            <a:r>
              <a:rPr lang="en-US" i="1" dirty="0">
                <a:solidFill>
                  <a:srgbClr val="660066"/>
                </a:solidFill>
                <a:latin typeface="Arial" pitchFamily="34" charset="0"/>
                <a:cs typeface="Arial" pitchFamily="34" charset="0"/>
              </a:rPr>
              <a:t>Increment (I)</a:t>
            </a:r>
            <a:r>
              <a:rPr lang="en-US" dirty="0">
                <a:solidFill>
                  <a:srgbClr val="660066"/>
                </a:solidFill>
                <a:latin typeface="Arial" pitchFamily="34" charset="0"/>
                <a:cs typeface="Arial" pitchFamily="34" charset="0"/>
              </a:rPr>
              <a:t>: increase the data value by 1.</a:t>
            </a:r>
          </a:p>
          <a:p>
            <a:pPr marL="3175" algn="just">
              <a:spcBef>
                <a:spcPts val="600"/>
              </a:spcBef>
              <a:defRPr/>
            </a:pPr>
            <a:r>
              <a:rPr lang="en-US" i="1" dirty="0">
                <a:solidFill>
                  <a:srgbClr val="660066"/>
                </a:solidFill>
                <a:latin typeface="Arial" pitchFamily="34" charset="0"/>
                <a:cs typeface="Arial" pitchFamily="34" charset="0"/>
              </a:rPr>
              <a:t>Decrement (D): </a:t>
            </a:r>
            <a:r>
              <a:rPr lang="en-US" dirty="0">
                <a:solidFill>
                  <a:srgbClr val="660066"/>
                </a:solidFill>
                <a:latin typeface="Arial" pitchFamily="34" charset="0"/>
                <a:cs typeface="Arial" pitchFamily="34" charset="0"/>
              </a:rPr>
              <a:t>decrease the value by 1.</a:t>
            </a:r>
          </a:p>
          <a:p>
            <a:pPr marL="3175" algn="just">
              <a:spcBef>
                <a:spcPts val="600"/>
              </a:spcBef>
              <a:defRPr/>
            </a:pPr>
            <a:r>
              <a:rPr lang="en-US" dirty="0">
                <a:solidFill>
                  <a:srgbClr val="660066"/>
                </a:solidFill>
                <a:latin typeface="Arial" pitchFamily="34" charset="0"/>
                <a:cs typeface="Arial" pitchFamily="34" charset="0"/>
              </a:rPr>
              <a:t>Unlike write (it could be a function of read) </a:t>
            </a:r>
            <a:r>
              <a:rPr lang="en-US" i="1" dirty="0">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D</a:t>
            </a:r>
            <a:r>
              <a:rPr lang="en-US" dirty="0">
                <a:solidFill>
                  <a:srgbClr val="660066"/>
                </a:solidFill>
                <a:latin typeface="Arial" pitchFamily="34" charset="0"/>
                <a:cs typeface="Arial" pitchFamily="34" charset="0"/>
              </a:rPr>
              <a:t> always commute and they do not return a result. We create a compatibility matrix that adds </a:t>
            </a:r>
            <a:r>
              <a:rPr lang="en-US" i="1" dirty="0">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D</a:t>
            </a:r>
            <a:r>
              <a:rPr lang="en-US" dirty="0">
                <a:solidFill>
                  <a:srgbClr val="660066"/>
                </a:solidFill>
                <a:latin typeface="Arial" pitchFamily="34" charset="0"/>
                <a:cs typeface="Arial" pitchFamily="34" charset="0"/>
              </a:rPr>
              <a:t> to </a:t>
            </a:r>
            <a:r>
              <a:rPr lang="en-US" i="1" dirty="0">
                <a:solidFill>
                  <a:srgbClr val="660066"/>
                </a:solidFill>
                <a:latin typeface="Arial" pitchFamily="34" charset="0"/>
                <a:cs typeface="Arial" pitchFamily="34" charset="0"/>
              </a:rPr>
              <a:t>r</a:t>
            </a:r>
            <a:r>
              <a:rPr lang="en-US" dirty="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w</a:t>
            </a:r>
            <a:r>
              <a:rPr lang="en-US" dirty="0">
                <a:solidFill>
                  <a:srgbClr val="660066"/>
                </a:solidFill>
                <a:latin typeface="Arial" pitchFamily="34" charset="0"/>
                <a:cs typeface="Arial" pitchFamily="34" charset="0"/>
              </a:rPr>
              <a:t> operations.</a:t>
            </a:r>
          </a:p>
        </p:txBody>
      </p:sp>
      <p:graphicFrame>
        <p:nvGraphicFramePr>
          <p:cNvPr id="2" name="Table 1"/>
          <p:cNvGraphicFramePr>
            <a:graphicFrameLocks noGrp="1"/>
          </p:cNvGraphicFramePr>
          <p:nvPr>
            <p:extLst>
              <p:ext uri="{D42A27DB-BD31-4B8C-83A1-F6EECF244321}">
                <p14:modId xmlns:p14="http://schemas.microsoft.com/office/powerpoint/2010/main" val="1565659472"/>
              </p:ext>
            </p:extLst>
          </p:nvPr>
        </p:nvGraphicFramePr>
        <p:xfrm>
          <a:off x="1487433" y="3807690"/>
          <a:ext cx="6218465" cy="1981200"/>
        </p:xfrm>
        <a:graphic>
          <a:graphicData uri="http://schemas.openxmlformats.org/drawingml/2006/table">
            <a:tbl>
              <a:tblPr firstRow="1" bandRow="1">
                <a:tableStyleId>{5C22544A-7EE6-4342-B048-85BDC9FD1C3A}</a:tableStyleId>
              </a:tblPr>
              <a:tblGrid>
                <a:gridCol w="1537854">
                  <a:extLst>
                    <a:ext uri="{9D8B030D-6E8A-4147-A177-3AD203B41FA5}">
                      <a16:colId xmlns:a16="http://schemas.microsoft.com/office/drawing/2014/main" val="20000"/>
                    </a:ext>
                  </a:extLst>
                </a:gridCol>
                <a:gridCol w="807847">
                  <a:extLst>
                    <a:ext uri="{9D8B030D-6E8A-4147-A177-3AD203B41FA5}">
                      <a16:colId xmlns:a16="http://schemas.microsoft.com/office/drawing/2014/main" val="20001"/>
                    </a:ext>
                  </a:extLst>
                </a:gridCol>
                <a:gridCol w="826858">
                  <a:extLst>
                    <a:ext uri="{9D8B030D-6E8A-4147-A177-3AD203B41FA5}">
                      <a16:colId xmlns:a16="http://schemas.microsoft.com/office/drawing/2014/main" val="20002"/>
                    </a:ext>
                  </a:extLst>
                </a:gridCol>
                <a:gridCol w="1465942">
                  <a:extLst>
                    <a:ext uri="{9D8B030D-6E8A-4147-A177-3AD203B41FA5}">
                      <a16:colId xmlns:a16="http://schemas.microsoft.com/office/drawing/2014/main" val="20003"/>
                    </a:ext>
                  </a:extLst>
                </a:gridCol>
                <a:gridCol w="1579964">
                  <a:extLst>
                    <a:ext uri="{9D8B030D-6E8A-4147-A177-3AD203B41FA5}">
                      <a16:colId xmlns:a16="http://schemas.microsoft.com/office/drawing/2014/main" val="20004"/>
                    </a:ext>
                  </a:extLst>
                </a:gridCol>
              </a:tblGrid>
              <a:tr h="370840">
                <a:tc>
                  <a:txBody>
                    <a:bodyPr/>
                    <a:lstStyle/>
                    <a:p>
                      <a:endParaRPr lang="en-US"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000099"/>
                          </a:solidFill>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000099"/>
                          </a:solidFill>
                        </a:rPr>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000099"/>
                          </a:solidFill>
                        </a:rPr>
                        <a:t>Increment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000099"/>
                          </a:solidFill>
                        </a:rPr>
                        <a:t>Decrement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99"/>
                          </a:solidFill>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00B050"/>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99"/>
                          </a:solidFill>
                        </a:rPr>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99"/>
                          </a:solidFill>
                        </a:rPr>
                        <a:t>Increment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00B050"/>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00B050"/>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99"/>
                          </a:solidFill>
                        </a:rPr>
                        <a:t>Decrement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FF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00B050"/>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00B050"/>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536752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62</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Increment and Decrement Operations</a:t>
            </a:r>
            <a:endParaRPr lang="en-US" sz="2800" dirty="0"/>
          </a:p>
        </p:txBody>
      </p:sp>
      <p:sp>
        <p:nvSpPr>
          <p:cNvPr id="7" name="Rectangle 6"/>
          <p:cNvSpPr/>
          <p:nvPr/>
        </p:nvSpPr>
        <p:spPr>
          <a:xfrm>
            <a:off x="3898670" y="4290982"/>
            <a:ext cx="4579434" cy="1323439"/>
          </a:xfrm>
          <a:prstGeom prst="rect">
            <a:avLst/>
          </a:prstGeom>
        </p:spPr>
        <p:txBody>
          <a:bodyPr wrap="square">
            <a:spAutoFit/>
          </a:bodyPr>
          <a:lstStyle/>
          <a:p>
            <a:pPr marL="3175" algn="just">
              <a:spcBef>
                <a:spcPts val="600"/>
              </a:spcBef>
              <a:defRPr/>
            </a:pPr>
            <a:r>
              <a:rPr lang="en-US" sz="2000" dirty="0">
                <a:solidFill>
                  <a:srgbClr val="000099"/>
                </a:solidFill>
                <a:latin typeface="Arial" pitchFamily="34" charset="0"/>
                <a:cs typeface="Arial" pitchFamily="34" charset="0"/>
              </a:rPr>
              <a:t>SG(H11) is acyclic and is equivalent to a serial history T1</a:t>
            </a:r>
            <a:r>
              <a:rPr lang="en-US" sz="2000" dirty="0">
                <a:solidFill>
                  <a:srgbClr val="000099"/>
                </a:solidFill>
                <a:latin typeface="Arial" pitchFamily="34" charset="0"/>
                <a:cs typeface="Arial" pitchFamily="34" charset="0"/>
                <a:sym typeface="Wingdings" pitchFamily="2" charset="2"/>
              </a:rPr>
              <a:t></a:t>
            </a:r>
            <a:r>
              <a:rPr lang="en-US" sz="2000" dirty="0">
                <a:solidFill>
                  <a:srgbClr val="000099"/>
                </a:solidFill>
                <a:latin typeface="Arial" pitchFamily="34" charset="0"/>
                <a:cs typeface="Arial" pitchFamily="34" charset="0"/>
              </a:rPr>
              <a:t>T3</a:t>
            </a:r>
            <a:r>
              <a:rPr lang="en-US" sz="2000" dirty="0">
                <a:solidFill>
                  <a:srgbClr val="000099"/>
                </a:solidFill>
                <a:latin typeface="Arial" pitchFamily="34" charset="0"/>
                <a:cs typeface="Arial" pitchFamily="34" charset="0"/>
                <a:sym typeface="Wingdings" pitchFamily="2" charset="2"/>
              </a:rPr>
              <a:t></a:t>
            </a:r>
            <a:r>
              <a:rPr lang="en-US" sz="2000" dirty="0">
                <a:solidFill>
                  <a:srgbClr val="000099"/>
                </a:solidFill>
                <a:latin typeface="Arial" pitchFamily="34" charset="0"/>
                <a:cs typeface="Arial" pitchFamily="34" charset="0"/>
              </a:rPr>
              <a:t>T2</a:t>
            </a:r>
            <a:r>
              <a:rPr lang="en-US" sz="2000" dirty="0">
                <a:solidFill>
                  <a:srgbClr val="000099"/>
                </a:solidFill>
                <a:latin typeface="Arial" pitchFamily="34" charset="0"/>
                <a:cs typeface="Arial" pitchFamily="34" charset="0"/>
                <a:sym typeface="Wingdings" pitchFamily="2" charset="2"/>
              </a:rPr>
              <a:t></a:t>
            </a:r>
            <a:r>
              <a:rPr lang="en-US" sz="2000" dirty="0">
                <a:solidFill>
                  <a:srgbClr val="000099"/>
                </a:solidFill>
                <a:latin typeface="Arial" pitchFamily="34" charset="0"/>
                <a:cs typeface="Arial" pitchFamily="34" charset="0"/>
              </a:rPr>
              <a:t>T4 that can be obtained from a topological sort.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29" y="4218721"/>
            <a:ext cx="3044825" cy="15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498759" y="1311966"/>
            <a:ext cx="7890803" cy="2339008"/>
          </a:xfrm>
          <a:prstGeom prst="rect">
            <a:avLst/>
          </a:prstGeom>
        </p:spPr>
      </p:pic>
    </p:spTree>
    <p:extLst>
      <p:ext uri="{BB962C8B-B14F-4D97-AF65-F5344CB8AC3E}">
        <p14:creationId xmlns:p14="http://schemas.microsoft.com/office/powerpoint/2010/main" val="828723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63</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Increment and Decrement Operations</a:t>
            </a:r>
            <a:endParaRPr lang="en-US" sz="2800" dirty="0"/>
          </a:p>
        </p:txBody>
      </p:sp>
      <p:sp>
        <p:nvSpPr>
          <p:cNvPr id="3" name="Rectangle 2"/>
          <p:cNvSpPr/>
          <p:nvPr/>
        </p:nvSpPr>
        <p:spPr>
          <a:xfrm>
            <a:off x="2593572" y="1409146"/>
            <a:ext cx="3973484" cy="523220"/>
          </a:xfrm>
          <a:prstGeom prst="rect">
            <a:avLst/>
          </a:prstGeom>
        </p:spPr>
        <p:txBody>
          <a:bodyPr wrap="square">
            <a:spAutoFit/>
          </a:bodyPr>
          <a:lstStyle/>
          <a:p>
            <a:r>
              <a:rPr lang="en-US" sz="2800" dirty="0">
                <a:solidFill>
                  <a:srgbClr val="00B050"/>
                </a:solidFill>
                <a:latin typeface="Arial" pitchFamily="34" charset="0"/>
                <a:cs typeface="Arial" pitchFamily="34" charset="0"/>
              </a:rPr>
              <a:t>Question and Answer</a:t>
            </a:r>
            <a:endParaRPr lang="en-US" sz="2800" dirty="0">
              <a:solidFill>
                <a:srgbClr val="00B050"/>
              </a:solidFill>
            </a:endParaRPr>
          </a:p>
        </p:txBody>
      </p:sp>
    </p:spTree>
    <p:extLst>
      <p:ext uri="{BB962C8B-B14F-4D97-AF65-F5344CB8AC3E}">
        <p14:creationId xmlns:p14="http://schemas.microsoft.com/office/powerpoint/2010/main" val="685933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64</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a:t>
            </a:r>
            <a:endParaRPr lang="en-US" sz="2800" dirty="0"/>
          </a:p>
        </p:txBody>
      </p:sp>
      <p:sp>
        <p:nvSpPr>
          <p:cNvPr id="7" name="Rectangle 6"/>
          <p:cNvSpPr/>
          <p:nvPr/>
        </p:nvSpPr>
        <p:spPr>
          <a:xfrm>
            <a:off x="731521" y="1472967"/>
            <a:ext cx="7714210" cy="3785652"/>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In database a view is a part of the whole. The whole can be a relation, a file, or a history. Here a view is used to analyze the history equivalence using the final results produced by two histories. In our earlier treatment of history equivalence, we used conflicting operation. In the view approach we look at the final writes in two histories to see if they produce the same result. Note that when we analyze a write, we must consider read operations that precede the write.</a:t>
            </a:r>
          </a:p>
        </p:txBody>
      </p:sp>
    </p:spTree>
    <p:extLst>
      <p:ext uri="{BB962C8B-B14F-4D97-AF65-F5344CB8AC3E}">
        <p14:creationId xmlns:p14="http://schemas.microsoft.com/office/powerpoint/2010/main" val="14152701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65</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Equivalence</a:t>
            </a:r>
            <a:endParaRPr lang="en-US" sz="2800" dirty="0"/>
          </a:p>
        </p:txBody>
      </p:sp>
      <p:sp>
        <p:nvSpPr>
          <p:cNvPr id="7" name="Rectangle 6"/>
          <p:cNvSpPr/>
          <p:nvPr/>
        </p:nvSpPr>
        <p:spPr>
          <a:xfrm>
            <a:off x="731521" y="1331651"/>
            <a:ext cx="7714210" cy="4493538"/>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We proceed as follows:</a:t>
            </a:r>
          </a:p>
          <a:p>
            <a:pPr marL="236538" algn="just">
              <a:spcBef>
                <a:spcPts val="600"/>
              </a:spcBef>
              <a:defRPr/>
            </a:pPr>
            <a:r>
              <a:rPr lang="en-US" sz="2000" dirty="0">
                <a:solidFill>
                  <a:srgbClr val="000099"/>
                </a:solidFill>
                <a:latin typeface="Arial" pitchFamily="34" charset="0"/>
                <a:cs typeface="Arial" pitchFamily="34" charset="0"/>
              </a:rPr>
              <a:t>We assume that each write is a function of read. We can formalize this as follows:</a:t>
            </a:r>
          </a:p>
          <a:p>
            <a:pPr marL="693738"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If each transaction reads each of its data item from the same </a:t>
            </a:r>
            <a:r>
              <a:rPr lang="en-US" sz="2000" i="1" dirty="0">
                <a:solidFill>
                  <a:srgbClr val="000099"/>
                </a:solidFill>
                <a:latin typeface="Arial" pitchFamily="34" charset="0"/>
                <a:cs typeface="Arial" pitchFamily="34" charset="0"/>
              </a:rPr>
              <a:t>W’s</a:t>
            </a:r>
            <a:r>
              <a:rPr lang="en-US" sz="2000" dirty="0">
                <a:solidFill>
                  <a:srgbClr val="000099"/>
                </a:solidFill>
                <a:latin typeface="Arial" pitchFamily="34" charset="0"/>
                <a:cs typeface="Arial" pitchFamily="34" charset="0"/>
              </a:rPr>
              <a:t>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then all </a:t>
            </a:r>
            <a:r>
              <a:rPr lang="en-US" sz="2000" i="1" dirty="0">
                <a:solidFill>
                  <a:srgbClr val="000099"/>
                </a:solidFill>
                <a:latin typeface="Arial" pitchFamily="34" charset="0"/>
                <a:cs typeface="Arial" pitchFamily="34" charset="0"/>
              </a:rPr>
              <a:t>W’s</a:t>
            </a:r>
            <a:r>
              <a:rPr lang="en-US" sz="2000" dirty="0">
                <a:solidFill>
                  <a:srgbClr val="000099"/>
                </a:solidFill>
                <a:latin typeface="Arial" pitchFamily="34" charset="0"/>
                <a:cs typeface="Arial" pitchFamily="34" charset="0"/>
              </a:rPr>
              <a:t> will produce the same result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p>
          <a:p>
            <a:pPr marL="693738" indent="-457200" algn="just">
              <a:spcBef>
                <a:spcPts val="600"/>
              </a:spcBef>
              <a:buFont typeface="+mj-lt"/>
              <a:buAutoNum type="arabicPeriod"/>
              <a:defRPr/>
            </a:pPr>
            <a:r>
              <a:rPr lang="en-US" sz="2000" dirty="0">
                <a:solidFill>
                  <a:srgbClr val="000099"/>
                </a:solidFill>
                <a:latin typeface="Arial" pitchFamily="34" charset="0"/>
                <a:cs typeface="Arial" pitchFamily="34" charset="0"/>
              </a:rPr>
              <a:t>If for each data item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the </a:t>
            </a:r>
            <a:r>
              <a:rPr lang="en-US" sz="2000" i="1" dirty="0">
                <a:solidFill>
                  <a:srgbClr val="000099"/>
                </a:solidFill>
                <a:latin typeface="Arial" pitchFamily="34" charset="0"/>
                <a:cs typeface="Arial" pitchFamily="34" charset="0"/>
              </a:rPr>
              <a:t>w(x)</a:t>
            </a:r>
            <a:r>
              <a:rPr lang="en-US" sz="2000" dirty="0">
                <a:solidFill>
                  <a:srgbClr val="000099"/>
                </a:solidFill>
                <a:latin typeface="Arial" pitchFamily="34" charset="0"/>
                <a:cs typeface="Arial" pitchFamily="34" charset="0"/>
              </a:rPr>
              <a:t> is the same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then the final value of all data items will be the same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p>
          <a:p>
            <a:pPr marL="236538" algn="just">
              <a:spcBef>
                <a:spcPts val="1200"/>
              </a:spcBef>
              <a:defRPr/>
            </a:pPr>
            <a:r>
              <a:rPr lang="en-US" dirty="0">
                <a:solidFill>
                  <a:srgbClr val="660066"/>
                </a:solidFill>
                <a:latin typeface="Arial" pitchFamily="34" charset="0"/>
                <a:cs typeface="Arial" pitchFamily="34" charset="0"/>
              </a:rPr>
              <a:t>We conclude that if all </a:t>
            </a:r>
            <a:r>
              <a:rPr lang="en-US" i="1" dirty="0">
                <a:solidFill>
                  <a:srgbClr val="660066"/>
                </a:solidFill>
                <a:latin typeface="Arial" pitchFamily="34" charset="0"/>
                <a:cs typeface="Arial" pitchFamily="34" charset="0"/>
              </a:rPr>
              <a:t>W’s</a:t>
            </a:r>
            <a:r>
              <a:rPr lang="en-US" dirty="0">
                <a:solidFill>
                  <a:srgbClr val="660066"/>
                </a:solidFill>
                <a:latin typeface="Arial" pitchFamily="34" charset="0"/>
                <a:cs typeface="Arial" pitchFamily="34" charset="0"/>
              </a:rPr>
              <a:t> in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write the same final values then this will leave the database in the same consistent state.</a:t>
            </a:r>
          </a:p>
        </p:txBody>
      </p:sp>
    </p:spTree>
    <p:extLst>
      <p:ext uri="{BB962C8B-B14F-4D97-AF65-F5344CB8AC3E}">
        <p14:creationId xmlns:p14="http://schemas.microsoft.com/office/powerpoint/2010/main" val="4095133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66</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Formalization of View Equivalence</a:t>
            </a:r>
            <a:endParaRPr lang="en-US" sz="2800" dirty="0"/>
          </a:p>
        </p:txBody>
      </p:sp>
      <p:sp>
        <p:nvSpPr>
          <p:cNvPr id="7" name="Rectangle 6"/>
          <p:cNvSpPr/>
          <p:nvPr/>
        </p:nvSpPr>
        <p:spPr>
          <a:xfrm>
            <a:off x="731521" y="1331651"/>
            <a:ext cx="7714210" cy="3877985"/>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The final write of </a:t>
            </a:r>
            <a:r>
              <a:rPr lang="en-US" i="1" dirty="0">
                <a:solidFill>
                  <a:srgbClr val="660066"/>
                </a:solidFill>
                <a:latin typeface="Arial" pitchFamily="34" charset="0"/>
                <a:cs typeface="Arial" pitchFamily="34" charset="0"/>
              </a:rPr>
              <a:t>x</a:t>
            </a:r>
            <a:r>
              <a:rPr lang="en-US" dirty="0">
                <a:solidFill>
                  <a:srgbClr val="660066"/>
                </a:solidFill>
                <a:latin typeface="Arial" pitchFamily="34" charset="0"/>
                <a:cs typeface="Arial" pitchFamily="34" charset="0"/>
              </a:rPr>
              <a:t> in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is </a:t>
            </a:r>
            <a:r>
              <a:rPr lang="en-US" i="1" dirty="0" err="1">
                <a:solidFill>
                  <a:srgbClr val="660066"/>
                </a:solidFill>
                <a:latin typeface="Arial" pitchFamily="34" charset="0"/>
                <a:cs typeface="Arial" pitchFamily="34" charset="0"/>
              </a:rPr>
              <a:t>w</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and </a:t>
            </a:r>
            <a:r>
              <a:rPr lang="en-US" i="1" dirty="0" err="1">
                <a:solidFill>
                  <a:srgbClr val="660066"/>
                </a:solidFill>
                <a:latin typeface="Arial" pitchFamily="34" charset="0"/>
                <a:cs typeface="Arial" pitchFamily="34" charset="0"/>
              </a:rPr>
              <a:t>a</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 H</a:t>
            </a:r>
            <a:r>
              <a:rPr lang="en-US" dirty="0">
                <a:solidFill>
                  <a:srgbClr val="660066"/>
                </a:solidFill>
                <a:latin typeface="Arial" pitchFamily="34" charset="0"/>
                <a:cs typeface="Arial" pitchFamily="34" charset="0"/>
                <a:sym typeface="Symbol"/>
              </a:rPr>
              <a:t>. For any </a:t>
            </a:r>
            <a:r>
              <a:rPr lang="en-US" i="1" dirty="0" err="1">
                <a:solidFill>
                  <a:srgbClr val="660066"/>
                </a:solidFill>
                <a:latin typeface="Arial" pitchFamily="34" charset="0"/>
                <a:cs typeface="Arial" pitchFamily="34" charset="0"/>
                <a:sym typeface="Symbol"/>
              </a:rPr>
              <a:t>w</a:t>
            </a:r>
            <a:r>
              <a:rPr lang="en-US" i="1" baseline="-10000" dirty="0" err="1">
                <a:solidFill>
                  <a:srgbClr val="660066"/>
                </a:solidFill>
                <a:latin typeface="Arial" pitchFamily="34" charset="0"/>
                <a:cs typeface="Arial" pitchFamily="34" charset="0"/>
                <a:sym typeface="Symbol"/>
              </a:rPr>
              <a:t>j</a:t>
            </a:r>
            <a:r>
              <a:rPr lang="en-US" i="1" dirty="0">
                <a:solidFill>
                  <a:srgbClr val="660066"/>
                </a:solidFill>
                <a:latin typeface="Arial" pitchFamily="34" charset="0"/>
                <a:cs typeface="Arial" pitchFamily="34" charset="0"/>
                <a:sym typeface="Symbol"/>
              </a:rPr>
              <a:t>[x] </a:t>
            </a:r>
            <a:r>
              <a:rPr lang="en-US" i="1" dirty="0">
                <a:solidFill>
                  <a:srgbClr val="000099"/>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H </a:t>
            </a:r>
            <a:r>
              <a:rPr lang="en-US" dirty="0">
                <a:solidFill>
                  <a:srgbClr val="660066"/>
                </a:solidFill>
                <a:latin typeface="Arial" pitchFamily="34" charset="0"/>
                <a:cs typeface="Arial" pitchFamily="34" charset="0"/>
              </a:rPr>
              <a:t>(</a:t>
            </a:r>
            <a:r>
              <a:rPr lang="en-US" i="1" dirty="0">
                <a:solidFill>
                  <a:srgbClr val="660066"/>
                </a:solidFill>
                <a:latin typeface="Arial" pitchFamily="34" charset="0"/>
                <a:cs typeface="Arial" pitchFamily="34" charset="0"/>
              </a:rPr>
              <a:t>j </a:t>
            </a:r>
            <a:r>
              <a:rPr lang="en-US" i="1" dirty="0">
                <a:solidFill>
                  <a:srgbClr val="660066"/>
                </a:solidFill>
                <a:latin typeface="Arial" pitchFamily="34" charset="0"/>
                <a:cs typeface="Arial" pitchFamily="34" charset="0"/>
                <a:sym typeface="Symbol"/>
              </a:rPr>
              <a:t> </a:t>
            </a:r>
            <a:r>
              <a:rPr lang="en-US" i="1" dirty="0" err="1">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 either </a:t>
            </a:r>
            <a:r>
              <a:rPr lang="en-US" i="1" dirty="0" err="1">
                <a:solidFill>
                  <a:srgbClr val="660066"/>
                </a:solidFill>
                <a:latin typeface="Arial" pitchFamily="34" charset="0"/>
                <a:cs typeface="Arial" pitchFamily="34" charset="0"/>
              </a:rPr>
              <a:t>w</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&lt; </a:t>
            </a:r>
            <a:r>
              <a:rPr lang="en-US" i="1" dirty="0" err="1">
                <a:solidFill>
                  <a:srgbClr val="660066"/>
                </a:solidFill>
                <a:latin typeface="Arial" pitchFamily="34" charset="0"/>
                <a:cs typeface="Arial" pitchFamily="34" charset="0"/>
                <a:sym typeface="Symbol"/>
              </a:rPr>
              <a:t>w</a:t>
            </a:r>
            <a:r>
              <a:rPr lang="en-US" i="1" baseline="-10000" dirty="0" err="1">
                <a:solidFill>
                  <a:srgbClr val="660066"/>
                </a:solidFill>
                <a:latin typeface="Arial" pitchFamily="34" charset="0"/>
                <a:cs typeface="Arial" pitchFamily="34" charset="0"/>
                <a:sym typeface="Symbol"/>
              </a:rPr>
              <a:t>j</a:t>
            </a:r>
            <a:r>
              <a:rPr lang="en-US" i="1" baseline="-10000"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[x]</a:t>
            </a:r>
            <a:r>
              <a:rPr lang="en-US" dirty="0">
                <a:solidFill>
                  <a:srgbClr val="660066"/>
                </a:solidFill>
                <a:latin typeface="Arial" pitchFamily="34" charset="0"/>
                <a:cs typeface="Arial" pitchFamily="34" charset="0"/>
                <a:sym typeface="Symbol"/>
              </a:rPr>
              <a:t> or </a:t>
            </a:r>
            <a:r>
              <a:rPr lang="en-US" i="1" dirty="0" err="1">
                <a:solidFill>
                  <a:srgbClr val="660066"/>
                </a:solidFill>
                <a:latin typeface="Arial" pitchFamily="34" charset="0"/>
                <a:cs typeface="Arial" pitchFamily="34" charset="0"/>
              </a:rPr>
              <a:t>a</a:t>
            </a:r>
            <a:r>
              <a:rPr lang="en-US" i="1" baseline="-10000" dirty="0" err="1">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are equivalent if</a:t>
            </a:r>
          </a:p>
          <a:p>
            <a:pPr marL="693738" indent="-457200" algn="just">
              <a:spcBef>
                <a:spcPts val="1200"/>
              </a:spcBef>
              <a:buFont typeface="+mj-lt"/>
              <a:buAutoNum type="arabicPeriod"/>
              <a:defRPr/>
            </a:pPr>
            <a:r>
              <a:rPr lang="en-US" sz="2000" i="1" dirty="0">
                <a:solidFill>
                  <a:srgbClr val="000099"/>
                </a:solidFill>
                <a:latin typeface="Arial" pitchFamily="34" charset="0"/>
                <a:cs typeface="Arial" pitchFamily="34" charset="0"/>
              </a:rPr>
              <a:t>H </a:t>
            </a:r>
            <a:r>
              <a:rPr lang="en-US" i="1" dirty="0">
                <a:solidFill>
                  <a:srgbClr val="000099"/>
                </a:solidFill>
                <a:latin typeface="Arial" pitchFamily="34" charset="0"/>
                <a:cs typeface="Arial" pitchFamily="34" charset="0"/>
                <a:sym typeface="Symbol"/>
              </a:rPr>
              <a:t></a:t>
            </a:r>
            <a:r>
              <a:rPr lang="en-US" sz="2000" i="1" dirty="0">
                <a:solidFill>
                  <a:srgbClr val="660066"/>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H’</a:t>
            </a:r>
            <a:r>
              <a:rPr lang="en-US" i="1" dirty="0">
                <a:solidFill>
                  <a:srgbClr val="000099"/>
                </a:solidFill>
                <a:latin typeface="Arial" pitchFamily="34" charset="0"/>
                <a:cs typeface="Arial" pitchFamily="34" charset="0"/>
                <a:sym typeface="Symbol"/>
              </a:rPr>
              <a:t></a:t>
            </a:r>
            <a:r>
              <a:rPr lang="en-US" sz="2000" i="1" dirty="0">
                <a:solidFill>
                  <a:srgbClr val="660066"/>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have the same set of operations;</a:t>
            </a:r>
          </a:p>
          <a:p>
            <a:pPr marL="693738"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For any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baseline="-10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such that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H </a:t>
            </a:r>
            <a:r>
              <a:rPr lang="en-US" sz="2000" dirty="0">
                <a:solidFill>
                  <a:srgbClr val="000099"/>
                </a:solidFill>
                <a:latin typeface="Arial" pitchFamily="34" charset="0"/>
                <a:cs typeface="Arial" pitchFamily="34" charset="0"/>
              </a:rPr>
              <a:t>(hence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H’) and for any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if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then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and</a:t>
            </a:r>
          </a:p>
          <a:p>
            <a:pPr marL="693738"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For each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if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is the final write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then it is also the final write 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4270724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67</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a:t>
            </a:r>
            <a:r>
              <a:rPr lang="en-US" sz="2800" b="1">
                <a:solidFill>
                  <a:srgbClr val="C00000"/>
                </a:solidFill>
                <a:latin typeface="Arial" pitchFamily="34" charset="0"/>
                <a:cs typeface="Arial" pitchFamily="34" charset="0"/>
              </a:rPr>
              <a:t>Serializability</a:t>
            </a:r>
            <a:endParaRPr lang="en-US" sz="2800" dirty="0"/>
          </a:p>
        </p:txBody>
      </p:sp>
      <p:sp>
        <p:nvSpPr>
          <p:cNvPr id="7" name="Rectangle 6"/>
          <p:cNvSpPr/>
          <p:nvPr/>
        </p:nvSpPr>
        <p:spPr>
          <a:xfrm>
            <a:off x="731521" y="1165396"/>
            <a:ext cx="7714210" cy="4632037"/>
          </a:xfrm>
          <a:prstGeom prst="rect">
            <a:avLst/>
          </a:prstGeom>
        </p:spPr>
        <p:txBody>
          <a:bodyPr wrap="square">
            <a:spAutoFit/>
          </a:bodyPr>
          <a:lstStyle/>
          <a:p>
            <a:pPr marL="3175" algn="just">
              <a:spcBef>
                <a:spcPts val="600"/>
              </a:spcBef>
              <a:defRPr/>
            </a:pPr>
            <a:r>
              <a:rPr lang="en-US" dirty="0">
                <a:solidFill>
                  <a:srgbClr val="660066"/>
                </a:solidFill>
                <a:latin typeface="Arial" pitchFamily="34" charset="0"/>
                <a:cs typeface="Arial" pitchFamily="34" charset="0"/>
              </a:rPr>
              <a:t>Definition: A history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is view </a:t>
            </a:r>
            <a:r>
              <a:rPr lang="en-US" dirty="0" err="1">
                <a:solidFill>
                  <a:srgbClr val="660066"/>
                </a:solidFill>
                <a:latin typeface="Arial" pitchFamily="34" charset="0"/>
                <a:cs typeface="Arial" pitchFamily="34" charset="0"/>
              </a:rPr>
              <a:t>serializable</a:t>
            </a:r>
            <a:r>
              <a:rPr lang="en-US" dirty="0">
                <a:solidFill>
                  <a:srgbClr val="660066"/>
                </a:solidFill>
                <a:latin typeface="Arial" pitchFamily="34" charset="0"/>
                <a:cs typeface="Arial" pitchFamily="34" charset="0"/>
              </a:rPr>
              <a:t> (VSR) if for any prefix </a:t>
            </a:r>
            <a:r>
              <a:rPr lang="en-US" i="1" dirty="0">
                <a:solidFill>
                  <a:srgbClr val="660066"/>
                </a:solidFill>
                <a:latin typeface="Arial" pitchFamily="34" charset="0"/>
                <a:cs typeface="Arial" pitchFamily="34" charset="0"/>
              </a:rPr>
              <a:t>H’ = C(H’) </a:t>
            </a:r>
            <a:r>
              <a:rPr lang="en-US" dirty="0">
                <a:solidFill>
                  <a:srgbClr val="660066"/>
                </a:solidFill>
                <a:latin typeface="Arial" pitchFamily="34" charset="0"/>
                <a:cs typeface="Arial" pitchFamily="34" charset="0"/>
              </a:rPr>
              <a:t>(committed projection) of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is view equivalent to some serial history. Consider the following history:</a:t>
            </a:r>
          </a:p>
          <a:p>
            <a:pPr marL="3175" algn="ctr">
              <a:spcBef>
                <a:spcPts val="1200"/>
              </a:spcBef>
              <a:spcAft>
                <a:spcPts val="1200"/>
              </a:spcAft>
              <a:defRPr/>
            </a:pPr>
            <a:r>
              <a:rPr lang="en-US" i="1" dirty="0">
                <a:solidFill>
                  <a:srgbClr val="000099"/>
                </a:solidFill>
                <a:latin typeface="Arial" pitchFamily="34" charset="0"/>
                <a:cs typeface="Arial" pitchFamily="34" charset="0"/>
              </a:rPr>
              <a:t>H</a:t>
            </a:r>
            <a:r>
              <a:rPr lang="en-US" i="1" baseline="-10000" dirty="0">
                <a:solidFill>
                  <a:srgbClr val="000099"/>
                </a:solidFill>
                <a:latin typeface="Arial" pitchFamily="34" charset="0"/>
                <a:cs typeface="Arial" pitchFamily="34" charset="0"/>
              </a:rPr>
              <a:t>12</a:t>
            </a:r>
            <a:r>
              <a:rPr lang="en-US" i="1" dirty="0">
                <a:solidFill>
                  <a:srgbClr val="000099"/>
                </a:solidFill>
                <a:latin typeface="Arial" pitchFamily="34" charset="0"/>
                <a:cs typeface="Arial" pitchFamily="34" charset="0"/>
              </a:rPr>
              <a:t> = 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2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1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3</a:t>
            </a:r>
          </a:p>
          <a:p>
            <a:pPr marL="3175" algn="just">
              <a:spcBef>
                <a:spcPts val="600"/>
              </a:spcBef>
              <a:defRPr/>
            </a:pPr>
            <a:r>
              <a:rPr lang="en-US" i="1" dirty="0">
                <a:solidFill>
                  <a:srgbClr val="660066"/>
                </a:solidFill>
                <a:latin typeface="Arial" pitchFamily="34" charset="0"/>
                <a:cs typeface="Arial" pitchFamily="34" charset="0"/>
              </a:rPr>
              <a:t>C(H</a:t>
            </a:r>
            <a:r>
              <a:rPr lang="en-US" i="1" baseline="-10000" dirty="0">
                <a:solidFill>
                  <a:srgbClr val="660066"/>
                </a:solidFill>
                <a:latin typeface="Arial" pitchFamily="34" charset="0"/>
                <a:cs typeface="Arial" pitchFamily="34" charset="0"/>
              </a:rPr>
              <a:t>12</a:t>
            </a:r>
            <a:r>
              <a:rPr lang="en-US" i="1" dirty="0">
                <a:solidFill>
                  <a:srgbClr val="660066"/>
                </a:solidFill>
                <a:latin typeface="Arial" pitchFamily="34" charset="0"/>
                <a:cs typeface="Arial" pitchFamily="34" charset="0"/>
              </a:rPr>
              <a:t>) = H</a:t>
            </a:r>
            <a:r>
              <a:rPr lang="en-US" i="1" baseline="-10000" dirty="0">
                <a:solidFill>
                  <a:srgbClr val="660066"/>
                </a:solidFill>
                <a:latin typeface="Arial" pitchFamily="34" charset="0"/>
                <a:cs typeface="Arial" pitchFamily="34" charset="0"/>
              </a:rPr>
              <a:t>12</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is a view equivalent to T</a:t>
            </a:r>
            <a:r>
              <a:rPr lang="en-US"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rPr>
              <a:t> T</a:t>
            </a:r>
            <a:r>
              <a:rPr lang="en-US" baseline="-10000" dirty="0">
                <a:solidFill>
                  <a:srgbClr val="660066"/>
                </a:solidFill>
                <a:latin typeface="Arial" pitchFamily="34" charset="0"/>
                <a:cs typeface="Arial" pitchFamily="34" charset="0"/>
              </a:rPr>
              <a:t>2</a:t>
            </a:r>
            <a:r>
              <a:rPr lang="en-US" dirty="0">
                <a:solidFill>
                  <a:srgbClr val="660066"/>
                </a:solidFill>
                <a:latin typeface="Arial" pitchFamily="34" charset="0"/>
                <a:cs typeface="Arial" pitchFamily="34" charset="0"/>
              </a:rPr>
              <a:t> T</a:t>
            </a:r>
            <a:r>
              <a:rPr lang="en-US" baseline="-10000" dirty="0">
                <a:solidFill>
                  <a:srgbClr val="660066"/>
                </a:solidFill>
                <a:latin typeface="Arial" pitchFamily="34" charset="0"/>
                <a:cs typeface="Arial" pitchFamily="34" charset="0"/>
              </a:rPr>
              <a:t>3</a:t>
            </a:r>
            <a:r>
              <a:rPr lang="en-US" dirty="0">
                <a:solidFill>
                  <a:srgbClr val="660066"/>
                </a:solidFill>
                <a:latin typeface="Arial" pitchFamily="34" charset="0"/>
                <a:cs typeface="Arial" pitchFamily="34" charset="0"/>
              </a:rPr>
              <a:t>.</a:t>
            </a:r>
          </a:p>
          <a:p>
            <a:pPr marL="3175" algn="just">
              <a:spcBef>
                <a:spcPts val="1200"/>
              </a:spcBef>
              <a:defRPr/>
            </a:pPr>
            <a:r>
              <a:rPr lang="en-US" i="1" dirty="0">
                <a:solidFill>
                  <a:srgbClr val="660066"/>
                </a:solidFill>
                <a:latin typeface="Arial" pitchFamily="34" charset="0"/>
                <a:cs typeface="Arial" pitchFamily="34" charset="0"/>
                <a:sym typeface="Symbol"/>
              </a:rPr>
              <a:t>C(</a:t>
            </a: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12</a:t>
            </a:r>
            <a:r>
              <a:rPr lang="en-US" i="1" dirty="0">
                <a:solidFill>
                  <a:srgbClr val="660066"/>
                </a:solidFill>
                <a:latin typeface="Arial" pitchFamily="34" charset="0"/>
                <a:cs typeface="Arial" pitchFamily="34" charset="0"/>
                <a:sym typeface="Symbol"/>
              </a:rPr>
              <a:t>) =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2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1</a:t>
            </a:r>
            <a:r>
              <a:rPr lang="en-US" dirty="0">
                <a:solidFill>
                  <a:srgbClr val="660066"/>
                </a:solidFill>
                <a:latin typeface="Arial" pitchFamily="34" charset="0"/>
                <a:cs typeface="Arial" pitchFamily="34" charset="0"/>
                <a:sym typeface="Symbol"/>
              </a:rPr>
              <a:t> is not view equivalent to either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sym typeface="Symbol"/>
              </a:rPr>
              <a:t>or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a:solidFill>
                  <a:srgbClr val="660066"/>
                </a:solidFill>
                <a:latin typeface="Arial" pitchFamily="34" charset="0"/>
                <a:cs typeface="Arial" pitchFamily="34" charset="0"/>
                <a:sym typeface="Symbol"/>
              </a:rPr>
              <a:t>.   </a:t>
            </a:r>
          </a:p>
          <a:p>
            <a:pPr marL="3175" algn="just">
              <a:spcBef>
                <a:spcPts val="1200"/>
              </a:spcBef>
              <a:defRPr/>
            </a:pPr>
            <a:r>
              <a:rPr lang="en-US" dirty="0">
                <a:solidFill>
                  <a:srgbClr val="FF0000"/>
                </a:solidFill>
                <a:latin typeface="Arial" pitchFamily="34" charset="0"/>
                <a:cs typeface="Arial" pitchFamily="34" charset="0"/>
                <a:sym typeface="Symbol"/>
              </a:rPr>
              <a:t>Note</a:t>
            </a:r>
            <a:r>
              <a:rPr lang="en-US" dirty="0">
                <a:solidFill>
                  <a:srgbClr val="660066"/>
                </a:solidFill>
                <a:latin typeface="Arial" pitchFamily="34" charset="0"/>
                <a:cs typeface="Arial" pitchFamily="34" charset="0"/>
                <a:sym typeface="Symbol"/>
              </a:rPr>
              <a:t>: A committed projection of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is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3</a:t>
            </a:r>
          </a:p>
          <a:p>
            <a:pPr marL="3175" algn="just">
              <a:spcBef>
                <a:spcPts val="1200"/>
              </a:spcBef>
              <a:defRPr/>
            </a:pPr>
            <a:r>
              <a:rPr lang="en-US" dirty="0">
                <a:solidFill>
                  <a:srgbClr val="660066"/>
                </a:solidFill>
                <a:latin typeface="Arial" pitchFamily="34" charset="0"/>
                <a:cs typeface="Arial" pitchFamily="34" charset="0"/>
                <a:sym typeface="Symbol"/>
              </a:rPr>
              <a:t>A prefix </a:t>
            </a:r>
            <a:r>
              <a:rPr lang="en-US" i="1" dirty="0">
                <a:solidFill>
                  <a:srgbClr val="660066"/>
                </a:solidFill>
                <a:latin typeface="Arial" pitchFamily="34" charset="0"/>
                <a:cs typeface="Arial" pitchFamily="34" charset="0"/>
                <a:sym typeface="Symbol"/>
              </a:rPr>
              <a:t>C(H’) </a:t>
            </a:r>
            <a:r>
              <a:rPr lang="en-US" dirty="0">
                <a:solidFill>
                  <a:srgbClr val="660066"/>
                </a:solidFill>
                <a:latin typeface="Arial" pitchFamily="34" charset="0"/>
                <a:cs typeface="Arial" pitchFamily="34" charset="0"/>
                <a:sym typeface="Symbol"/>
              </a:rPr>
              <a:t>of </a:t>
            </a:r>
            <a:r>
              <a:rPr lang="en-US" i="1" dirty="0">
                <a:solidFill>
                  <a:srgbClr val="000099"/>
                </a:solidFill>
                <a:latin typeface="Arial" pitchFamily="34" charset="0"/>
                <a:cs typeface="Arial" pitchFamily="34" charset="0"/>
              </a:rPr>
              <a:t>H</a:t>
            </a:r>
            <a:r>
              <a:rPr lang="en-US" i="1" baseline="-10000" dirty="0">
                <a:solidFill>
                  <a:srgbClr val="000099"/>
                </a:solidFill>
                <a:latin typeface="Arial" pitchFamily="34" charset="0"/>
                <a:cs typeface="Arial" pitchFamily="34" charset="0"/>
              </a:rPr>
              <a:t>12</a:t>
            </a:r>
            <a:r>
              <a:rPr lang="en-US" dirty="0">
                <a:solidFill>
                  <a:srgbClr val="660066"/>
                </a:solidFill>
                <a:latin typeface="Arial" pitchFamily="34" charset="0"/>
                <a:cs typeface="Arial" pitchFamily="34" charset="0"/>
                <a:sym typeface="Symbol"/>
              </a:rPr>
              <a:t> is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2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1 </a:t>
            </a:r>
            <a:endParaRPr lang="en-US" dirty="0">
              <a:solidFill>
                <a:srgbClr val="660066"/>
              </a:solidFill>
              <a:latin typeface="Arial" pitchFamily="34" charset="0"/>
              <a:cs typeface="Arial" pitchFamily="34" charset="0"/>
              <a:sym typeface="Symbol"/>
            </a:endParaRPr>
          </a:p>
        </p:txBody>
      </p:sp>
    </p:spTree>
    <p:extLst>
      <p:ext uri="{BB962C8B-B14F-4D97-AF65-F5344CB8AC3E}">
        <p14:creationId xmlns:p14="http://schemas.microsoft.com/office/powerpoint/2010/main" val="19332645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68</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Other type of equivalence</a:t>
            </a:r>
            <a:endParaRPr lang="en-US" sz="2800" dirty="0"/>
          </a:p>
        </p:txBody>
      </p:sp>
      <mc:AlternateContent xmlns:mc="http://schemas.openxmlformats.org/markup-compatibility/2006">
        <mc:Choice xmlns:a14="http://schemas.microsoft.com/office/drawing/2010/main" Requires="a14">
          <p:sp>
            <p:nvSpPr>
              <p:cNvPr id="7" name="Rectangle 6"/>
              <p:cNvSpPr/>
              <p:nvPr/>
            </p:nvSpPr>
            <p:spPr>
              <a:xfrm>
                <a:off x="195942" y="1165396"/>
                <a:ext cx="8948057" cy="461665"/>
              </a:xfrm>
              <a:prstGeom prst="rect">
                <a:avLst/>
              </a:prstGeom>
            </p:spPr>
            <p:txBody>
              <a:bodyPr wrap="square">
                <a:spAutoFit/>
              </a:bodyPr>
              <a:lstStyle/>
              <a:p>
                <a:pPr marL="3175" algn="just">
                  <a:spcBef>
                    <a:spcPts val="600"/>
                  </a:spcBef>
                  <a:defRPr/>
                </a:pPr>
                <a14:m>
                  <m:oMathPara xmlns:m="http://schemas.openxmlformats.org/officeDocument/2006/math">
                    <m:oMathParaPr>
                      <m:jc m:val="centerGroup"/>
                    </m:oMathParaPr>
                    <m:oMath xmlns:m="http://schemas.openxmlformats.org/officeDocument/2006/math">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𝑯</m:t>
                          </m:r>
                        </m:e>
                        <m:sub>
                          <m:r>
                            <a:rPr lang="en-US" b="1" i="1" smtClean="0">
                              <a:solidFill>
                                <a:srgbClr val="660066"/>
                              </a:solidFill>
                              <a:latin typeface="Cambria Math" panose="02040503050406030204" pitchFamily="18" charset="0"/>
                              <a:cs typeface="Arial" pitchFamily="34" charset="0"/>
                              <a:sym typeface="Symbol"/>
                            </a:rPr>
                            <m:t>𝟏𝟓</m:t>
                          </m:r>
                        </m:sub>
                      </m:sSub>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𝒓</m:t>
                          </m:r>
                        </m:e>
                        <m:sub>
                          <m:r>
                            <a:rPr lang="en-US" b="1" i="1" smtClean="0">
                              <a:solidFill>
                                <a:srgbClr val="660066"/>
                              </a:solidFill>
                              <a:latin typeface="Cambria Math" panose="02040503050406030204" pitchFamily="18" charset="0"/>
                              <a:cs typeface="Arial" pitchFamily="34" charset="0"/>
                              <a:sym typeface="Symbol"/>
                            </a:rPr>
                            <m:t>𝟑</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𝑿</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𝒘</m:t>
                          </m:r>
                        </m:e>
                        <m:sub>
                          <m:r>
                            <a:rPr lang="en-US" b="1" i="1" smtClean="0">
                              <a:solidFill>
                                <a:srgbClr val="660066"/>
                              </a:solidFill>
                              <a:latin typeface="Cambria Math" panose="02040503050406030204" pitchFamily="18" charset="0"/>
                              <a:cs typeface="Arial" pitchFamily="34" charset="0"/>
                              <a:sym typeface="Symbol"/>
                            </a:rPr>
                            <m:t>𝟑</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𝑿</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𝒓</m:t>
                          </m:r>
                        </m:e>
                        <m:sub>
                          <m:r>
                            <a:rPr lang="en-US" b="1" i="1" smtClean="0">
                              <a:solidFill>
                                <a:srgbClr val="660066"/>
                              </a:solidFill>
                              <a:latin typeface="Cambria Math" panose="02040503050406030204" pitchFamily="18" charset="0"/>
                              <a:cs typeface="Arial" pitchFamily="34" charset="0"/>
                              <a:sym typeface="Symbol"/>
                            </a:rPr>
                            <m:t>𝟐</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𝒀</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𝒘</m:t>
                          </m:r>
                        </m:e>
                        <m:sub>
                          <m:r>
                            <a:rPr lang="en-US" b="1" i="1" smtClean="0">
                              <a:solidFill>
                                <a:srgbClr val="660066"/>
                              </a:solidFill>
                              <a:latin typeface="Cambria Math" panose="02040503050406030204" pitchFamily="18" charset="0"/>
                              <a:cs typeface="Arial" pitchFamily="34" charset="0"/>
                              <a:sym typeface="Symbol"/>
                            </a:rPr>
                            <m:t>𝟐</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𝒀</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𝒓</m:t>
                          </m:r>
                        </m:e>
                        <m:sub>
                          <m:r>
                            <a:rPr lang="en-US" b="1" i="1" smtClean="0">
                              <a:solidFill>
                                <a:srgbClr val="660066"/>
                              </a:solidFill>
                              <a:latin typeface="Cambria Math" panose="02040503050406030204" pitchFamily="18" charset="0"/>
                              <a:cs typeface="Arial" pitchFamily="34" charset="0"/>
                              <a:sym typeface="Symbol"/>
                            </a:rPr>
                            <m:t>𝟑</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𝒀</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𝒘</m:t>
                          </m:r>
                        </m:e>
                        <m:sub>
                          <m:r>
                            <a:rPr lang="en-US" b="1" i="1" smtClean="0">
                              <a:solidFill>
                                <a:srgbClr val="660066"/>
                              </a:solidFill>
                              <a:latin typeface="Cambria Math" panose="02040503050406030204" pitchFamily="18" charset="0"/>
                              <a:cs typeface="Arial" pitchFamily="34" charset="0"/>
                              <a:sym typeface="Symbol"/>
                            </a:rPr>
                            <m:t>𝟑</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𝒀</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𝒓</m:t>
                          </m:r>
                        </m:e>
                        <m:sub>
                          <m:r>
                            <a:rPr lang="en-US" b="1" i="1" smtClean="0">
                              <a:solidFill>
                                <a:srgbClr val="660066"/>
                              </a:solidFill>
                              <a:latin typeface="Cambria Math" panose="02040503050406030204" pitchFamily="18" charset="0"/>
                              <a:cs typeface="Arial" pitchFamily="34" charset="0"/>
                              <a:sym typeface="Symbol"/>
                            </a:rPr>
                            <m:t>𝟐</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𝑿</m:t>
                          </m:r>
                        </m:e>
                      </m:d>
                      <m:r>
                        <a:rPr lang="en-US" b="1" i="1" smtClean="0">
                          <a:solidFill>
                            <a:srgbClr val="660066"/>
                          </a:solidFill>
                          <a:latin typeface="Cambria Math" panose="02040503050406030204" pitchFamily="18" charset="0"/>
                          <a:cs typeface="Arial" pitchFamily="34" charset="0"/>
                          <a:sym typeface="Symbol"/>
                        </a:rPr>
                        <m:t>;</m:t>
                      </m:r>
                      <m:sSub>
                        <m:sSubPr>
                          <m:ctrlPr>
                            <a:rPr lang="en-US" b="1" i="1" smtClean="0">
                              <a:solidFill>
                                <a:srgbClr val="660066"/>
                              </a:solidFill>
                              <a:latin typeface="Cambria Math" panose="02040503050406030204" pitchFamily="18" charset="0"/>
                              <a:cs typeface="Arial" pitchFamily="34" charset="0"/>
                              <a:sym typeface="Symbol"/>
                            </a:rPr>
                          </m:ctrlPr>
                        </m:sSubPr>
                        <m:e>
                          <m:r>
                            <a:rPr lang="en-US" b="1" i="1" smtClean="0">
                              <a:solidFill>
                                <a:srgbClr val="660066"/>
                              </a:solidFill>
                              <a:latin typeface="Cambria Math" panose="02040503050406030204" pitchFamily="18" charset="0"/>
                              <a:cs typeface="Arial" pitchFamily="34" charset="0"/>
                              <a:sym typeface="Symbol"/>
                            </a:rPr>
                            <m:t>𝒘</m:t>
                          </m:r>
                        </m:e>
                        <m:sub>
                          <m:r>
                            <a:rPr lang="en-US" b="1" i="1" smtClean="0">
                              <a:solidFill>
                                <a:srgbClr val="660066"/>
                              </a:solidFill>
                              <a:latin typeface="Cambria Math" panose="02040503050406030204" pitchFamily="18" charset="0"/>
                              <a:cs typeface="Arial" pitchFamily="34" charset="0"/>
                              <a:sym typeface="Symbol"/>
                            </a:rPr>
                            <m:t>𝟐</m:t>
                          </m:r>
                        </m:sub>
                      </m:sSub>
                      <m:d>
                        <m:dPr>
                          <m:ctrlPr>
                            <a:rPr lang="en-US" b="1" i="1" smtClean="0">
                              <a:solidFill>
                                <a:srgbClr val="660066"/>
                              </a:solidFill>
                              <a:latin typeface="Cambria Math" panose="02040503050406030204" pitchFamily="18" charset="0"/>
                              <a:cs typeface="Arial" pitchFamily="34" charset="0"/>
                              <a:sym typeface="Symbol"/>
                            </a:rPr>
                          </m:ctrlPr>
                        </m:dPr>
                        <m:e>
                          <m:r>
                            <a:rPr lang="en-US" b="1" i="1" smtClean="0">
                              <a:solidFill>
                                <a:srgbClr val="660066"/>
                              </a:solidFill>
                              <a:latin typeface="Cambria Math" panose="02040503050406030204" pitchFamily="18" charset="0"/>
                              <a:cs typeface="Arial" pitchFamily="34" charset="0"/>
                              <a:sym typeface="Symbol"/>
                            </a:rPr>
                            <m:t>𝑿</m:t>
                          </m:r>
                        </m:e>
                      </m:d>
                      <m:r>
                        <a:rPr lang="en-US" b="1" i="1" smtClean="0">
                          <a:solidFill>
                            <a:srgbClr val="660066"/>
                          </a:solidFill>
                          <a:latin typeface="Cambria Math" panose="02040503050406030204" pitchFamily="18" charset="0"/>
                          <a:cs typeface="Arial" pitchFamily="34" charset="0"/>
                          <a:sym typeface="Symbol"/>
                        </a:rPr>
                        <m:t>;</m:t>
                      </m:r>
                    </m:oMath>
                  </m:oMathPara>
                </a14:m>
                <a:endParaRPr lang="en-US" dirty="0">
                  <a:solidFill>
                    <a:srgbClr val="660066"/>
                  </a:solidFill>
                  <a:latin typeface="Arial" pitchFamily="34" charset="0"/>
                  <a:cs typeface="Arial" pitchFamily="34" charset="0"/>
                  <a:sym typeface="Symbol"/>
                </a:endParaRPr>
              </a:p>
            </p:txBody>
          </p:sp>
        </mc:Choice>
        <mc:Fallback>
          <p:sp>
            <p:nvSpPr>
              <p:cNvPr id="7" name="Rectangle 6"/>
              <p:cNvSpPr>
                <a:spLocks noRot="1" noChangeAspect="1" noMove="1" noResize="1" noEditPoints="1" noAdjustHandles="1" noChangeArrowheads="1" noChangeShapeType="1" noTextEdit="1"/>
              </p:cNvSpPr>
              <p:nvPr/>
            </p:nvSpPr>
            <p:spPr>
              <a:xfrm>
                <a:off x="195942" y="1165396"/>
                <a:ext cx="8948057" cy="461665"/>
              </a:xfrm>
              <a:prstGeom prst="rect">
                <a:avLst/>
              </a:prstGeom>
              <a:blipFill>
                <a:blip r:embed="rId2"/>
                <a:stretch>
                  <a:fillRect b="-5263"/>
                </a:stretch>
              </a:blipFill>
            </p:spPr>
            <p:txBody>
              <a:bodyPr/>
              <a:lstStyle/>
              <a:p>
                <a:r>
                  <a:rPr lang="en-US">
                    <a:noFill/>
                  </a:rPr>
                  <a:t> </a:t>
                </a:r>
              </a:p>
            </p:txBody>
          </p:sp>
        </mc:Fallback>
      </mc:AlternateContent>
    </p:spTree>
    <p:extLst>
      <p:ext uri="{BB962C8B-B14F-4D97-AF65-F5344CB8AC3E}">
        <p14:creationId xmlns:p14="http://schemas.microsoft.com/office/powerpoint/2010/main" val="25019362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69</a:t>
            </a:fld>
            <a:endParaRPr lang="en-US" sz="1400" b="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a:solidFill>
                  <a:srgbClr val="C00000"/>
                </a:solidFill>
                <a:latin typeface="Arial" pitchFamily="34" charset="0"/>
                <a:cs typeface="Arial" pitchFamily="34" charset="0"/>
              </a:rPr>
              <a:t>View </a:t>
            </a:r>
            <a:r>
              <a:rPr lang="en-US" sz="2800" b="1">
                <a:solidFill>
                  <a:srgbClr val="C00000"/>
                </a:solidFill>
                <a:latin typeface="Arial" pitchFamily="34" charset="0"/>
                <a:cs typeface="Arial" pitchFamily="34" charset="0"/>
              </a:rPr>
              <a:t>Serializability</a:t>
            </a:r>
            <a:endParaRPr lang="en-US" sz="2800" dirty="0"/>
          </a:p>
        </p:txBody>
      </p:sp>
      <p:sp>
        <p:nvSpPr>
          <p:cNvPr id="7" name="Rectangle 6"/>
          <p:cNvSpPr/>
          <p:nvPr/>
        </p:nvSpPr>
        <p:spPr>
          <a:xfrm>
            <a:off x="1970117" y="1191947"/>
            <a:ext cx="5162203" cy="461665"/>
          </a:xfrm>
          <a:prstGeom prst="rect">
            <a:avLst/>
          </a:prstGeom>
        </p:spPr>
        <p:txBody>
          <a:bodyPr wrap="square">
            <a:spAutoFit/>
          </a:bodyPr>
          <a:lstStyle/>
          <a:p>
            <a:pPr marL="3175" algn="ctr">
              <a:spcBef>
                <a:spcPts val="600"/>
              </a:spcBef>
              <a:defRPr/>
            </a:pPr>
            <a:r>
              <a:rPr lang="en-US" dirty="0">
                <a:solidFill>
                  <a:srgbClr val="660066"/>
                </a:solidFill>
                <a:latin typeface="Arial" pitchFamily="34" charset="0"/>
                <a:cs typeface="Arial" pitchFamily="34" charset="0"/>
                <a:sym typeface="Symbol"/>
              </a:rPr>
              <a:t>Self Study: Theorem 2.4 (Page 40)</a:t>
            </a:r>
          </a:p>
        </p:txBody>
      </p:sp>
      <p:sp>
        <p:nvSpPr>
          <p:cNvPr id="5" name="Rectangle 4"/>
          <p:cNvSpPr/>
          <p:nvPr/>
        </p:nvSpPr>
        <p:spPr>
          <a:xfrm>
            <a:off x="2564476" y="2057539"/>
            <a:ext cx="3973484" cy="523220"/>
          </a:xfrm>
          <a:prstGeom prst="rect">
            <a:avLst/>
          </a:prstGeom>
        </p:spPr>
        <p:txBody>
          <a:bodyPr wrap="square">
            <a:spAutoFit/>
          </a:bodyPr>
          <a:lstStyle/>
          <a:p>
            <a:r>
              <a:rPr lang="en-US" sz="2800" dirty="0">
                <a:solidFill>
                  <a:srgbClr val="00B050"/>
                </a:solidFill>
                <a:latin typeface="Arial" pitchFamily="34" charset="0"/>
                <a:cs typeface="Arial" pitchFamily="34" charset="0"/>
              </a:rPr>
              <a:t>Question and Answer</a:t>
            </a:r>
            <a:endParaRPr lang="en-US" sz="2800" dirty="0">
              <a:solidFill>
                <a:srgbClr val="00B050"/>
              </a:solidFill>
            </a:endParaRPr>
          </a:p>
        </p:txBody>
      </p:sp>
      <p:sp>
        <p:nvSpPr>
          <p:cNvPr id="6" name="Rectangle 5"/>
          <p:cNvSpPr/>
          <p:nvPr/>
        </p:nvSpPr>
        <p:spPr>
          <a:xfrm>
            <a:off x="980900" y="4185597"/>
            <a:ext cx="7689273" cy="1384995"/>
          </a:xfrm>
          <a:prstGeom prst="rect">
            <a:avLst/>
          </a:prstGeom>
        </p:spPr>
        <p:txBody>
          <a:bodyPr wrap="square">
            <a:spAutoFit/>
          </a:bodyPr>
          <a:lstStyle/>
          <a:p>
            <a:pPr algn="ctr"/>
            <a:r>
              <a:rPr lang="en-US" sz="2800" dirty="0">
                <a:solidFill>
                  <a:srgbClr val="00B050"/>
                </a:solidFill>
                <a:latin typeface="Arial" pitchFamily="34" charset="0"/>
                <a:cs typeface="Arial" pitchFamily="34" charset="0"/>
              </a:rPr>
              <a:t>Next topic: Chapter 1</a:t>
            </a:r>
          </a:p>
          <a:p>
            <a:pPr algn="ctr"/>
            <a:r>
              <a:rPr lang="en-US" sz="2800" dirty="0" err="1">
                <a:solidFill>
                  <a:srgbClr val="00B050"/>
                </a:solidFill>
                <a:latin typeface="Arial" pitchFamily="34" charset="0"/>
                <a:cs typeface="Arial" pitchFamily="34" charset="0"/>
              </a:rPr>
              <a:t>Serializability</a:t>
            </a:r>
            <a:r>
              <a:rPr lang="en-US" sz="2800" dirty="0">
                <a:solidFill>
                  <a:srgbClr val="00B050"/>
                </a:solidFill>
                <a:latin typeface="Arial" pitchFamily="34" charset="0"/>
                <a:cs typeface="Arial" pitchFamily="34" charset="0"/>
              </a:rPr>
              <a:t>, Recoverability and DBMS structure</a:t>
            </a:r>
            <a:endParaRPr lang="en-US" sz="2800" dirty="0">
              <a:solidFill>
                <a:srgbClr val="00B050"/>
              </a:solidFill>
            </a:endParaRPr>
          </a:p>
        </p:txBody>
      </p:sp>
      <p:sp>
        <p:nvSpPr>
          <p:cNvPr id="2" name="Rectangle 1"/>
          <p:cNvSpPr/>
          <p:nvPr/>
        </p:nvSpPr>
        <p:spPr>
          <a:xfrm>
            <a:off x="1504602" y="3013501"/>
            <a:ext cx="6276109" cy="461665"/>
          </a:xfrm>
          <a:prstGeom prst="rect">
            <a:avLst/>
          </a:prstGeom>
        </p:spPr>
        <p:txBody>
          <a:bodyPr wrap="square">
            <a:spAutoFit/>
          </a:bodyPr>
          <a:lstStyle/>
          <a:p>
            <a:r>
              <a:rPr lang="en-US" dirty="0">
                <a:solidFill>
                  <a:srgbClr val="0000FF"/>
                </a:solidFill>
                <a:latin typeface="Arial" pitchFamily="34" charset="0"/>
                <a:cs typeface="Arial" pitchFamily="34" charset="0"/>
              </a:rPr>
              <a:t>End of History and Transaction structure.</a:t>
            </a:r>
          </a:p>
        </p:txBody>
      </p:sp>
    </p:spTree>
    <p:extLst>
      <p:ext uri="{BB962C8B-B14F-4D97-AF65-F5344CB8AC3E}">
        <p14:creationId xmlns:p14="http://schemas.microsoft.com/office/powerpoint/2010/main" val="428785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E1E3C306-9C17-40B1-8953-C5A34F146D0C}" type="slidenum">
              <a:rPr lang="en-US" sz="1400" smtClean="0">
                <a:solidFill>
                  <a:srgbClr val="000099"/>
                </a:solidFill>
                <a:latin typeface="Arial" pitchFamily="34" charset="0"/>
                <a:cs typeface="Arial" pitchFamily="34" charset="0"/>
              </a:rPr>
              <a:pPr/>
              <a:t>7</a:t>
            </a:fld>
            <a:endParaRPr lang="en-US" sz="1400" b="0"/>
          </a:p>
        </p:txBody>
      </p:sp>
      <p:sp>
        <p:nvSpPr>
          <p:cNvPr id="25603" name="Rectangle 2"/>
          <p:cNvSpPr>
            <a:spLocks noGrp="1" noChangeArrowheads="1"/>
          </p:cNvSpPr>
          <p:nvPr>
            <p:ph type="title" idx="4294967295"/>
          </p:nvPr>
        </p:nvSpPr>
        <p:spPr>
          <a:xfrm>
            <a:off x="660400" y="584200"/>
            <a:ext cx="7772400" cy="388938"/>
          </a:xfrm>
        </p:spPr>
        <p:txBody>
          <a:bodyPr/>
          <a:lstStyle/>
          <a:p>
            <a:pPr marL="457200" indent="-457200"/>
            <a:r>
              <a:rPr lang="en-US" sz="2800" b="1">
                <a:solidFill>
                  <a:srgbClr val="C00000"/>
                </a:solidFill>
                <a:latin typeface="Arial" pitchFamily="34" charset="0"/>
                <a:cs typeface="Arial" pitchFamily="34" charset="0"/>
              </a:rPr>
              <a:t>Transaction Properties</a:t>
            </a:r>
          </a:p>
        </p:txBody>
      </p:sp>
      <p:sp>
        <p:nvSpPr>
          <p:cNvPr id="2" name="Rectangle 1"/>
          <p:cNvSpPr/>
          <p:nvPr/>
        </p:nvSpPr>
        <p:spPr>
          <a:xfrm>
            <a:off x="847725" y="1228725"/>
            <a:ext cx="7639050" cy="4986338"/>
          </a:xfrm>
          <a:prstGeom prst="rect">
            <a:avLst/>
          </a:prstGeom>
        </p:spPr>
        <p:txBody>
          <a:bodyPr>
            <a:spAutoFit/>
          </a:bodyPr>
          <a:lstStyle/>
          <a:p>
            <a:pPr algn="just">
              <a:spcBef>
                <a:spcPts val="1200"/>
              </a:spcBef>
              <a:tabLst>
                <a:tab pos="2003425" algn="l"/>
              </a:tabLst>
              <a:defRPr/>
            </a:pPr>
            <a:r>
              <a:rPr lang="en-US" dirty="0">
                <a:solidFill>
                  <a:srgbClr val="660066"/>
                </a:solidFill>
                <a:latin typeface="Arial" pitchFamily="34" charset="0"/>
                <a:cs typeface="Arial" pitchFamily="34" charset="0"/>
              </a:rPr>
              <a:t>Atomicity</a:t>
            </a:r>
          </a:p>
          <a:p>
            <a:pPr marL="233363" algn="just">
              <a:spcBef>
                <a:spcPts val="1200"/>
              </a:spcBef>
              <a:defRPr/>
            </a:pPr>
            <a:r>
              <a:rPr lang="en-US" sz="2000" dirty="0">
                <a:solidFill>
                  <a:srgbClr val="000099"/>
                </a:solidFill>
                <a:latin typeface="Arial" pitchFamily="34" charset="0"/>
                <a:cs typeface="Arial" pitchFamily="34" charset="0"/>
              </a:rPr>
              <a:t>A transaction either executes </a:t>
            </a:r>
            <a:r>
              <a:rPr lang="en-US" sz="2000" i="1" dirty="0">
                <a:solidFill>
                  <a:srgbClr val="000099"/>
                </a:solidFill>
                <a:latin typeface="Arial" pitchFamily="34" charset="0"/>
                <a:cs typeface="Arial" pitchFamily="34" charset="0"/>
              </a:rPr>
              <a:t>completely</a:t>
            </a:r>
            <a:r>
              <a:rPr lang="en-US" sz="2000" dirty="0">
                <a:solidFill>
                  <a:srgbClr val="000099"/>
                </a:solidFill>
                <a:latin typeface="Arial" pitchFamily="34" charset="0"/>
                <a:cs typeface="Arial" pitchFamily="34" charset="0"/>
              </a:rPr>
              <a:t> (results persists in the database) or </a:t>
            </a:r>
            <a:r>
              <a:rPr lang="en-US" sz="2000" i="1" dirty="0">
                <a:solidFill>
                  <a:srgbClr val="000099"/>
                </a:solidFill>
                <a:latin typeface="Arial" pitchFamily="34" charset="0"/>
                <a:cs typeface="Arial" pitchFamily="34" charset="0"/>
              </a:rPr>
              <a:t>never starts </a:t>
            </a:r>
            <a:r>
              <a:rPr lang="en-US" sz="2000" dirty="0">
                <a:solidFill>
                  <a:srgbClr val="000099"/>
                </a:solidFill>
                <a:latin typeface="Arial" pitchFamily="34" charset="0"/>
                <a:cs typeface="Arial" pitchFamily="34" charset="0"/>
              </a:rPr>
              <a:t>(no result is installed in the database). For example, a money transfer transaction (debit-credit transaction) it debits one account and credits the other. Either debit and credit both run, or neither runs.</a:t>
            </a:r>
          </a:p>
          <a:p>
            <a:pPr marL="233363" algn="just">
              <a:spcBef>
                <a:spcPts val="1200"/>
              </a:spcBef>
              <a:defRPr/>
            </a:pPr>
            <a:r>
              <a:rPr lang="en-US" sz="2000" dirty="0">
                <a:solidFill>
                  <a:srgbClr val="000099"/>
                </a:solidFill>
                <a:latin typeface="Arial" pitchFamily="34" charset="0"/>
                <a:cs typeface="Arial" pitchFamily="34" charset="0"/>
              </a:rPr>
              <a:t>Successful completion is called </a:t>
            </a:r>
            <a:r>
              <a:rPr lang="en-US" sz="2000" i="1" dirty="0">
                <a:solidFill>
                  <a:srgbClr val="000099"/>
                </a:solidFill>
                <a:latin typeface="Arial" pitchFamily="34" charset="0"/>
                <a:cs typeface="Arial" pitchFamily="34" charset="0"/>
              </a:rPr>
              <a:t>Commit</a:t>
            </a:r>
            <a:r>
              <a:rPr lang="en-US" sz="2000" dirty="0">
                <a:solidFill>
                  <a:srgbClr val="000099"/>
                </a:solidFill>
                <a:latin typeface="Arial" pitchFamily="34" charset="0"/>
                <a:cs typeface="Arial" pitchFamily="34" charset="0"/>
              </a:rPr>
              <a:t>. The “</a:t>
            </a:r>
            <a:r>
              <a:rPr lang="en-US" sz="2000" i="1" dirty="0">
                <a:solidFill>
                  <a:srgbClr val="000099"/>
                </a:solidFill>
                <a:latin typeface="Arial" pitchFamily="34" charset="0"/>
                <a:cs typeface="Arial" pitchFamily="34" charset="0"/>
              </a:rPr>
              <a:t>never starts</a:t>
            </a:r>
            <a:r>
              <a:rPr lang="en-US" sz="2000" dirty="0">
                <a:solidFill>
                  <a:srgbClr val="000099"/>
                </a:solidFill>
                <a:latin typeface="Arial" pitchFamily="34" charset="0"/>
                <a:cs typeface="Arial" pitchFamily="34" charset="0"/>
              </a:rPr>
              <a:t>” state is enforced through </a:t>
            </a:r>
            <a:r>
              <a:rPr lang="en-US" sz="2000" i="1" dirty="0">
                <a:solidFill>
                  <a:srgbClr val="000099"/>
                </a:solidFill>
                <a:latin typeface="Arial" pitchFamily="34" charset="0"/>
                <a:cs typeface="Arial" pitchFamily="34" charset="0"/>
              </a:rPr>
              <a:t>Abort where executed operations (e.g., a write) is undone (restore the last consistent value). Commit</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abort</a:t>
            </a:r>
            <a:r>
              <a:rPr lang="en-US" sz="2000" dirty="0">
                <a:solidFill>
                  <a:srgbClr val="000099"/>
                </a:solidFill>
                <a:latin typeface="Arial" pitchFamily="34" charset="0"/>
                <a:cs typeface="Arial" pitchFamily="34" charset="0"/>
              </a:rPr>
              <a:t> are irrevocable actions.</a:t>
            </a:r>
          </a:p>
          <a:p>
            <a:pPr marL="233363" algn="just">
              <a:spcBef>
                <a:spcPts val="1200"/>
              </a:spcBef>
              <a:defRPr/>
            </a:pPr>
            <a:r>
              <a:rPr lang="en-US" sz="2000" dirty="0">
                <a:solidFill>
                  <a:srgbClr val="000099"/>
                </a:solidFill>
                <a:latin typeface="Arial" pitchFamily="34" charset="0"/>
                <a:cs typeface="Arial" pitchFamily="34" charset="0"/>
              </a:rPr>
              <a:t>But some real world operations are not undoable.</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Examples - ticket printed, fire missile fired, a hole drilled, etc.</a:t>
            </a:r>
          </a:p>
          <a:p>
            <a:pPr algn="just">
              <a:defRPr/>
            </a:pPr>
            <a:endParaRPr lang="en-US" dirty="0">
              <a:solidFill>
                <a:srgbClr val="660066"/>
              </a:solidFill>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9201834B-88BE-4D96-A7DD-C7DDEEE76B40}" type="slidenum">
              <a:rPr lang="en-US" sz="1400" smtClean="0">
                <a:solidFill>
                  <a:srgbClr val="000099"/>
                </a:solidFill>
                <a:latin typeface="Arial" pitchFamily="34" charset="0"/>
                <a:cs typeface="Arial" pitchFamily="34" charset="0"/>
              </a:rPr>
              <a:pPr/>
              <a:t>8</a:t>
            </a:fld>
            <a:endParaRPr lang="en-US" sz="1400" b="0"/>
          </a:p>
        </p:txBody>
      </p:sp>
      <p:sp>
        <p:nvSpPr>
          <p:cNvPr id="26627" name="Rectangle 2"/>
          <p:cNvSpPr txBox="1">
            <a:spLocks noChangeArrowheads="1"/>
          </p:cNvSpPr>
          <p:nvPr/>
        </p:nvSpPr>
        <p:spPr bwMode="auto">
          <a:xfrm>
            <a:off x="420688" y="228600"/>
            <a:ext cx="826452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dirty="0">
                <a:solidFill>
                  <a:srgbClr val="C00000"/>
                </a:solidFill>
                <a:latin typeface="Arial" pitchFamily="34" charset="0"/>
                <a:cs typeface="Arial" pitchFamily="34" charset="0"/>
              </a:rPr>
              <a:t>Example - ATM Dispenses Money</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 non-undoable operation)</a:t>
            </a:r>
          </a:p>
        </p:txBody>
      </p:sp>
      <p:sp>
        <p:nvSpPr>
          <p:cNvPr id="6" name="Text Box 3"/>
          <p:cNvSpPr txBox="1">
            <a:spLocks noChangeArrowheads="1"/>
          </p:cNvSpPr>
          <p:nvPr/>
        </p:nvSpPr>
        <p:spPr bwMode="auto">
          <a:xfrm>
            <a:off x="2959100" y="3937000"/>
            <a:ext cx="2470150" cy="132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1 </a:t>
            </a:r>
            <a:r>
              <a:rPr lang="en-US" sz="2000" i="1">
                <a:solidFill>
                  <a:srgbClr val="000099"/>
                </a:solidFill>
                <a:latin typeface="Arial" pitchFamily="34" charset="0"/>
                <a:cs typeface="Arial" pitchFamily="34" charset="0"/>
              </a:rPr>
              <a:t>: Start</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Commit</a:t>
            </a:r>
          </a:p>
          <a:p>
            <a:r>
              <a:rPr lang="en-US" sz="2000" i="1">
                <a:solidFill>
                  <a:srgbClr val="000099"/>
                </a:solidFill>
                <a:latin typeface="Arial" pitchFamily="34" charset="0"/>
                <a:cs typeface="Arial" pitchFamily="34" charset="0"/>
              </a:rPr>
              <a:t>    Dispense Money</a:t>
            </a:r>
          </a:p>
        </p:txBody>
      </p:sp>
      <p:sp>
        <p:nvSpPr>
          <p:cNvPr id="26629" name="Text Box 11"/>
          <p:cNvSpPr txBox="1">
            <a:spLocks noChangeArrowheads="1"/>
          </p:cNvSpPr>
          <p:nvPr/>
        </p:nvSpPr>
        <p:spPr bwMode="auto">
          <a:xfrm>
            <a:off x="2959100" y="2081213"/>
            <a:ext cx="2470150" cy="1323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1</a:t>
            </a:r>
            <a:r>
              <a:rPr lang="en-US" sz="2000" i="1">
                <a:solidFill>
                  <a:srgbClr val="000099"/>
                </a:solidFill>
                <a:latin typeface="Arial" pitchFamily="34" charset="0"/>
                <a:cs typeface="Arial" pitchFamily="34" charset="0"/>
              </a:rPr>
              <a:t>: Start</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Dispense Money </a:t>
            </a:r>
          </a:p>
          <a:p>
            <a:r>
              <a:rPr lang="en-US" sz="2000" i="1">
                <a:solidFill>
                  <a:srgbClr val="000099"/>
                </a:solidFill>
                <a:latin typeface="Arial" pitchFamily="34" charset="0"/>
                <a:cs typeface="Arial" pitchFamily="34" charset="0"/>
              </a:rPr>
              <a:t>    Commit</a:t>
            </a:r>
          </a:p>
        </p:txBody>
      </p:sp>
      <p:sp>
        <p:nvSpPr>
          <p:cNvPr id="26630" name="Line 8"/>
          <p:cNvSpPr>
            <a:spLocks noChangeShapeType="1"/>
          </p:cNvSpPr>
          <p:nvPr/>
        </p:nvSpPr>
        <p:spPr bwMode="auto">
          <a:xfrm>
            <a:off x="4313238" y="4911725"/>
            <a:ext cx="1455737" cy="0"/>
          </a:xfrm>
          <a:prstGeom prst="line">
            <a:avLst/>
          </a:prstGeom>
          <a:noFill/>
          <a:ln w="12700">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Line 17"/>
          <p:cNvSpPr>
            <a:spLocks noChangeShapeType="1"/>
          </p:cNvSpPr>
          <p:nvPr/>
        </p:nvSpPr>
        <p:spPr bwMode="auto">
          <a:xfrm flipH="1">
            <a:off x="4414838" y="3043238"/>
            <a:ext cx="1354137" cy="0"/>
          </a:xfrm>
          <a:prstGeom prst="line">
            <a:avLst/>
          </a:prstGeom>
          <a:noFill/>
          <a:ln w="127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Rectangle 9"/>
          <p:cNvSpPr>
            <a:spLocks noChangeArrowheads="1"/>
          </p:cNvSpPr>
          <p:nvPr/>
        </p:nvSpPr>
        <p:spPr bwMode="auto">
          <a:xfrm>
            <a:off x="5768975" y="2535238"/>
            <a:ext cx="2925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0099"/>
                </a:solidFill>
                <a:latin typeface="Arial" pitchFamily="34" charset="0"/>
                <a:cs typeface="Arial" pitchFamily="34" charset="0"/>
              </a:rPr>
              <a:t>System crashes</a:t>
            </a:r>
          </a:p>
          <a:p>
            <a:r>
              <a:rPr lang="en-US" sz="2000">
                <a:solidFill>
                  <a:srgbClr val="000099"/>
                </a:solidFill>
                <a:latin typeface="Arial" pitchFamily="34" charset="0"/>
                <a:cs typeface="Arial" pitchFamily="34" charset="0"/>
              </a:rPr>
              <a:t>Transaction aborts but</a:t>
            </a:r>
          </a:p>
          <a:p>
            <a:r>
              <a:rPr lang="en-US" sz="2000">
                <a:solidFill>
                  <a:srgbClr val="000099"/>
                </a:solidFill>
                <a:latin typeface="Arial" pitchFamily="34" charset="0"/>
                <a:cs typeface="Arial" pitchFamily="34" charset="0"/>
              </a:rPr>
              <a:t>Money is dispensed</a:t>
            </a:r>
          </a:p>
        </p:txBody>
      </p:sp>
      <p:sp>
        <p:nvSpPr>
          <p:cNvPr id="26633" name="Line 17"/>
          <p:cNvSpPr>
            <a:spLocks noChangeShapeType="1"/>
          </p:cNvSpPr>
          <p:nvPr/>
        </p:nvSpPr>
        <p:spPr bwMode="auto">
          <a:xfrm flipH="1">
            <a:off x="2533650" y="5041900"/>
            <a:ext cx="700088" cy="0"/>
          </a:xfrm>
          <a:prstGeom prst="line">
            <a:avLst/>
          </a:prstGeom>
          <a:noFill/>
          <a:ln w="12700">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Rectangle 11"/>
          <p:cNvSpPr>
            <a:spLocks noChangeArrowheads="1"/>
          </p:cNvSpPr>
          <p:nvPr/>
        </p:nvSpPr>
        <p:spPr bwMode="auto">
          <a:xfrm>
            <a:off x="711200" y="4254500"/>
            <a:ext cx="19732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0" i="1">
                <a:solidFill>
                  <a:srgbClr val="FF0000"/>
                </a:solidFill>
                <a:latin typeface="Arial" pitchFamily="34" charset="0"/>
                <a:cs typeface="Arial" pitchFamily="34" charset="0"/>
              </a:rPr>
              <a:t>Deferred operation never gets executed</a:t>
            </a:r>
            <a:endParaRPr lang="en-US" sz="2000" b="0">
              <a:solidFill>
                <a:srgbClr val="FF0000"/>
              </a:solidFill>
              <a:latin typeface="Arial" pitchFamily="34" charset="0"/>
              <a:cs typeface="Arial" pitchFamily="34" charset="0"/>
            </a:endParaRPr>
          </a:p>
        </p:txBody>
      </p:sp>
      <p:sp>
        <p:nvSpPr>
          <p:cNvPr id="26635" name="Rectangle 12"/>
          <p:cNvSpPr>
            <a:spLocks noChangeArrowheads="1"/>
          </p:cNvSpPr>
          <p:nvPr/>
        </p:nvSpPr>
        <p:spPr bwMode="auto">
          <a:xfrm>
            <a:off x="5842000" y="4665663"/>
            <a:ext cx="213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99"/>
                </a:solidFill>
                <a:latin typeface="Arial" pitchFamily="34" charset="0"/>
                <a:cs typeface="Arial" pitchFamily="34" charset="0"/>
              </a:rPr>
              <a:t>System crashes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3F1158EB-0990-4056-BA87-F2CB4229B0F0}" type="slidenum">
              <a:rPr lang="en-US" sz="1400" smtClean="0">
                <a:solidFill>
                  <a:srgbClr val="000099"/>
                </a:solidFill>
                <a:latin typeface="Arial" pitchFamily="34" charset="0"/>
                <a:cs typeface="Arial" pitchFamily="34" charset="0"/>
              </a:rPr>
              <a:pPr/>
              <a:t>9</a:t>
            </a:fld>
            <a:endParaRPr lang="en-US" sz="1400" b="0"/>
          </a:p>
        </p:txBody>
      </p:sp>
      <p:sp>
        <p:nvSpPr>
          <p:cNvPr id="27651" name="Rectangle 2"/>
          <p:cNvSpPr txBox="1">
            <a:spLocks noChangeArrowheads="1"/>
          </p:cNvSpPr>
          <p:nvPr/>
        </p:nvSpPr>
        <p:spPr bwMode="auto">
          <a:xfrm>
            <a:off x="0" y="515938"/>
            <a:ext cx="91440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a:solidFill>
                  <a:srgbClr val="C00000"/>
                </a:solidFill>
                <a:latin typeface="Arial" pitchFamily="34" charset="0"/>
                <a:cs typeface="Arial" pitchFamily="34" charset="0"/>
              </a:rPr>
              <a:t>Reading Uncommitted Output Isn’t Undoable</a:t>
            </a:r>
          </a:p>
        </p:txBody>
      </p:sp>
      <p:sp>
        <p:nvSpPr>
          <p:cNvPr id="27652" name="Text Box 3"/>
          <p:cNvSpPr txBox="1">
            <a:spLocks noChangeArrowheads="1"/>
          </p:cNvSpPr>
          <p:nvPr/>
        </p:nvSpPr>
        <p:spPr bwMode="auto">
          <a:xfrm>
            <a:off x="1292225" y="1836738"/>
            <a:ext cx="2547938" cy="163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1</a:t>
            </a:r>
            <a:r>
              <a:rPr lang="en-US" sz="2000" i="1">
                <a:solidFill>
                  <a:srgbClr val="000099"/>
                </a:solidFill>
                <a:latin typeface="Arial" pitchFamily="34" charset="0"/>
                <a:cs typeface="Arial" pitchFamily="34" charset="0"/>
              </a:rPr>
              <a:t>: Start</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Display output</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If error, Abort</a:t>
            </a:r>
          </a:p>
        </p:txBody>
      </p:sp>
      <p:sp>
        <p:nvSpPr>
          <p:cNvPr id="27653" name="Text Box 4"/>
          <p:cNvSpPr txBox="1">
            <a:spLocks noChangeArrowheads="1"/>
          </p:cNvSpPr>
          <p:nvPr/>
        </p:nvSpPr>
        <p:spPr bwMode="auto">
          <a:xfrm>
            <a:off x="1292225" y="3895725"/>
            <a:ext cx="3395663" cy="132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2 </a:t>
            </a:r>
            <a:r>
              <a:rPr lang="en-US" sz="2000" i="1">
                <a:solidFill>
                  <a:srgbClr val="000099"/>
                </a:solidFill>
                <a:latin typeface="Arial" pitchFamily="34" charset="0"/>
                <a:cs typeface="Arial" pitchFamily="34" charset="0"/>
              </a:rPr>
              <a:t>: Start</a:t>
            </a:r>
          </a:p>
          <a:p>
            <a:r>
              <a:rPr lang="en-US" sz="2000" i="1">
                <a:solidFill>
                  <a:srgbClr val="000099"/>
                </a:solidFill>
                <a:latin typeface="Arial" pitchFamily="34" charset="0"/>
                <a:cs typeface="Arial" pitchFamily="34" charset="0"/>
              </a:rPr>
              <a:t>       Get input from display</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Commit</a:t>
            </a:r>
          </a:p>
        </p:txBody>
      </p:sp>
      <p:sp>
        <p:nvSpPr>
          <p:cNvPr id="27654" name="Text Box 6"/>
          <p:cNvSpPr txBox="1">
            <a:spLocks noChangeArrowheads="1"/>
          </p:cNvSpPr>
          <p:nvPr/>
        </p:nvSpPr>
        <p:spPr bwMode="auto">
          <a:xfrm>
            <a:off x="5095875" y="4217988"/>
            <a:ext cx="2292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a:solidFill>
                  <a:srgbClr val="000099"/>
                </a:solidFill>
                <a:latin typeface="Arial" pitchFamily="34" charset="0"/>
                <a:cs typeface="Arial" pitchFamily="34" charset="0"/>
              </a:rPr>
              <a:t>User enters input</a:t>
            </a:r>
          </a:p>
        </p:txBody>
      </p:sp>
      <p:pic>
        <p:nvPicPr>
          <p:cNvPr id="2765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238" y="2987675"/>
            <a:ext cx="963612"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6" name="Rectangle 18"/>
          <p:cNvSpPr>
            <a:spLocks noChangeArrowheads="1"/>
          </p:cNvSpPr>
          <p:nvPr/>
        </p:nvSpPr>
        <p:spPr bwMode="auto">
          <a:xfrm>
            <a:off x="4222750" y="2451100"/>
            <a:ext cx="2379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99"/>
                </a:solidFill>
                <a:latin typeface="Arial" pitchFamily="34" charset="0"/>
                <a:cs typeface="Arial" pitchFamily="34" charset="0"/>
              </a:rPr>
              <a:t>User reads output</a:t>
            </a:r>
          </a:p>
        </p:txBody>
      </p:sp>
      <p:cxnSp>
        <p:nvCxnSpPr>
          <p:cNvPr id="27657" name="Straight Arrow Connector 19"/>
          <p:cNvCxnSpPr>
            <a:cxnSpLocks noChangeShapeType="1"/>
            <a:endCxn id="27656" idx="1"/>
          </p:cNvCxnSpPr>
          <p:nvPr/>
        </p:nvCxnSpPr>
        <p:spPr bwMode="auto">
          <a:xfrm>
            <a:off x="3698875" y="2651125"/>
            <a:ext cx="523875" cy="0"/>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8" name="Straight Arrow Connector 20"/>
          <p:cNvCxnSpPr>
            <a:cxnSpLocks noChangeShapeType="1"/>
          </p:cNvCxnSpPr>
          <p:nvPr/>
        </p:nvCxnSpPr>
        <p:spPr bwMode="auto">
          <a:xfrm>
            <a:off x="4572000" y="4435475"/>
            <a:ext cx="523875" cy="0"/>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9" name="Straight Arrow Connector 21"/>
          <p:cNvCxnSpPr>
            <a:cxnSpLocks noChangeShapeType="1"/>
          </p:cNvCxnSpPr>
          <p:nvPr/>
        </p:nvCxnSpPr>
        <p:spPr bwMode="auto">
          <a:xfrm flipV="1">
            <a:off x="6759575" y="3684588"/>
            <a:ext cx="381000" cy="595312"/>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0" name="Straight Arrow Connector 22"/>
          <p:cNvCxnSpPr>
            <a:cxnSpLocks noChangeShapeType="1"/>
          </p:cNvCxnSpPr>
          <p:nvPr/>
        </p:nvCxnSpPr>
        <p:spPr bwMode="auto">
          <a:xfrm>
            <a:off x="6426200" y="2813050"/>
            <a:ext cx="523875" cy="381000"/>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17906</TotalTime>
  <Words>5907</Words>
  <Application>Microsoft Office PowerPoint</Application>
  <PresentationFormat>On-screen Show (4:3)</PresentationFormat>
  <Paragraphs>525</Paragraphs>
  <Slides>69</Slides>
  <Notes>2</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69</vt:i4>
      </vt:variant>
    </vt:vector>
  </HeadingPairs>
  <TitlesOfParts>
    <vt:vector size="76" baseType="lpstr">
      <vt:lpstr>Arial</vt:lpstr>
      <vt:lpstr>Calibri</vt:lpstr>
      <vt:lpstr>Cambria Math</vt:lpstr>
      <vt:lpstr>Times New Roman</vt:lpstr>
      <vt:lpstr>Wingdings</vt:lpstr>
      <vt:lpstr>Blank Presentation</vt:lpstr>
      <vt:lpstr>Custom Design</vt:lpstr>
      <vt:lpstr>PowerPoint Presentation</vt:lpstr>
      <vt:lpstr>Introduction to Transaction</vt:lpstr>
      <vt:lpstr>Introduction to Transaction</vt:lpstr>
      <vt:lpstr>Introduction to Transaction</vt:lpstr>
      <vt:lpstr>Introduction to Transaction</vt:lpstr>
      <vt:lpstr>Transaction Properties</vt:lpstr>
      <vt:lpstr>Transaction Properties</vt:lpstr>
      <vt:lpstr>PowerPoint Presentation</vt:lpstr>
      <vt:lpstr>PowerPoint Presentation</vt:lpstr>
      <vt:lpstr>Compensating Transactions</vt:lpstr>
      <vt:lpstr>Consistency </vt:lpstr>
      <vt:lpstr>Durability </vt:lpstr>
      <vt:lpstr>Durability</vt:lpstr>
      <vt:lpstr>Availability</vt:lpstr>
      <vt:lpstr>Concurrency Problems</vt:lpstr>
      <vt:lpstr>Some Notations </vt:lpstr>
      <vt:lpstr>Some Notations </vt:lpstr>
      <vt:lpstr>Formalization of a Transaction </vt:lpstr>
      <vt:lpstr>Formalization of a Transaction </vt:lpstr>
      <vt:lpstr>Formalization of a Transaction </vt:lpstr>
      <vt:lpstr>Interpretation of a Transaction </vt:lpstr>
      <vt:lpstr>History </vt:lpstr>
      <vt:lpstr>Schedule  </vt:lpstr>
      <vt:lpstr>History Vs. Schedule </vt:lpstr>
      <vt:lpstr>History </vt:lpstr>
      <vt:lpstr>Types of History </vt:lpstr>
      <vt:lpstr>Types of History </vt:lpstr>
      <vt:lpstr>Types of History </vt:lpstr>
      <vt:lpstr>Types of History </vt:lpstr>
      <vt:lpstr>History Discussion</vt:lpstr>
      <vt:lpstr>Conflicting Operations </vt:lpstr>
      <vt:lpstr>Serializable Histories</vt:lpstr>
      <vt:lpstr>Serializable Histories</vt:lpstr>
      <vt:lpstr>Serializable Histories</vt:lpstr>
      <vt:lpstr>Serializable Histories</vt:lpstr>
      <vt:lpstr>Serializable Histories</vt:lpstr>
      <vt:lpstr>Serializable Histories</vt:lpstr>
      <vt:lpstr>The Serializability Theorem</vt:lpstr>
      <vt:lpstr>The Serializability Theorem (2.1)</vt:lpstr>
      <vt:lpstr>Proof of Serializability Theorem</vt:lpstr>
      <vt:lpstr>Proof of Serializability Theorem</vt:lpstr>
      <vt:lpstr>Proof of Serializability Theorem</vt:lpstr>
      <vt:lpstr>Serializability Theorem</vt:lpstr>
      <vt:lpstr>Histories</vt:lpstr>
      <vt:lpstr>Recoverable Histories</vt:lpstr>
      <vt:lpstr>Recoverable Histories</vt:lpstr>
      <vt:lpstr>Recoverable History</vt:lpstr>
      <vt:lpstr>Recoverability</vt:lpstr>
      <vt:lpstr>Avoids Cascading Abort (ACA) History</vt:lpstr>
      <vt:lpstr>Strict (ST) History</vt:lpstr>
      <vt:lpstr>Examples of RC, ACA, and ST History</vt:lpstr>
      <vt:lpstr>Examples of RC, ACA, and ST History</vt:lpstr>
      <vt:lpstr>Examples of RC, ACA, and ST History</vt:lpstr>
      <vt:lpstr>Theorem ST  ACA  RC (2.2)</vt:lpstr>
      <vt:lpstr>A Serializability Example</vt:lpstr>
      <vt:lpstr>Serializability Examples (cont’d)</vt:lpstr>
      <vt:lpstr>Serializability Examples (cont’d)</vt:lpstr>
      <vt:lpstr>Non-Serializable Examples</vt:lpstr>
      <vt:lpstr>Prefix Commit-Closed Property</vt:lpstr>
      <vt:lpstr>Prefix Commit-Closed Theorem (2.3)</vt:lpstr>
      <vt:lpstr>Increment and Decrement Operations</vt:lpstr>
      <vt:lpstr>Increment and Decrement Operations</vt:lpstr>
      <vt:lpstr>Increment and Decrement Operations</vt:lpstr>
      <vt:lpstr>View</vt:lpstr>
      <vt:lpstr>View Equivalence</vt:lpstr>
      <vt:lpstr>Formalization of View Equivalence</vt:lpstr>
      <vt:lpstr>View Serializability</vt:lpstr>
      <vt:lpstr>Other type of equivalence</vt:lpstr>
      <vt:lpstr>View Serializability</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Kendall Bingham</cp:lastModifiedBy>
  <cp:revision>482</cp:revision>
  <cp:lastPrinted>2001-01-03T18:16:48Z</cp:lastPrinted>
  <dcterms:created xsi:type="dcterms:W3CDTF">1996-12-18T00:07:49Z</dcterms:created>
  <dcterms:modified xsi:type="dcterms:W3CDTF">2019-09-05T18:59:14Z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