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19"/>
  </p:notesMasterIdLst>
  <p:handoutMasterIdLst>
    <p:handoutMasterId r:id="rId20"/>
  </p:handoutMasterIdLst>
  <p:sldIdLst>
    <p:sldId id="293" r:id="rId3"/>
    <p:sldId id="257" r:id="rId4"/>
    <p:sldId id="407" r:id="rId5"/>
    <p:sldId id="408" r:id="rId6"/>
    <p:sldId id="402" r:id="rId7"/>
    <p:sldId id="403" r:id="rId8"/>
    <p:sldId id="405" r:id="rId9"/>
    <p:sldId id="406" r:id="rId10"/>
    <p:sldId id="409" r:id="rId11"/>
    <p:sldId id="410" r:id="rId12"/>
    <p:sldId id="411" r:id="rId13"/>
    <p:sldId id="412" r:id="rId14"/>
    <p:sldId id="413" r:id="rId15"/>
    <p:sldId id="326" r:id="rId16"/>
    <p:sldId id="401" r:id="rId17"/>
    <p:sldId id="396" r:id="rId18"/>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0066"/>
    <a:srgbClr val="00007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108" d="100"/>
          <a:sy n="108" d="100"/>
        </p:scale>
        <p:origin x="70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1508760"/>
            <a:ext cx="7772400" cy="11430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02920"/>
          </a:xfrm>
        </p:spPr>
        <p:txBody>
          <a:bodyPr/>
          <a:lstStyle/>
          <a:p>
            <a:r>
              <a:rPr lang="en-US"/>
              <a:t>Click to edit Master title style</a:t>
            </a:r>
          </a:p>
        </p:txBody>
      </p:sp>
      <p:sp>
        <p:nvSpPr>
          <p:cNvPr id="3" name="Content Placeholder 2"/>
          <p:cNvSpPr>
            <a:spLocks noGrp="1"/>
          </p:cNvSpPr>
          <p:nvPr>
            <p:ph sz="half" idx="1"/>
          </p:nvPr>
        </p:nvSpPr>
        <p:spPr>
          <a:xfrm>
            <a:off x="685800" y="111252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252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35075"/>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View Serializability</a:t>
            </a:r>
          </a:p>
          <a:p>
            <a:pPr algn="ctr"/>
            <a:endParaRPr lang="en-US" sz="2800" dirty="0">
              <a:solidFill>
                <a:srgbClr val="000099"/>
              </a:solidFill>
              <a:latin typeface="Arial" pitchFamily="34" charset="0"/>
              <a:cs typeface="Arial" pitchFamily="34" charset="0"/>
            </a:endParaRPr>
          </a:p>
          <a:p>
            <a:pPr algn="ct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Kendall Bingham</a:t>
            </a:r>
          </a:p>
          <a:p>
            <a:pPr algn="ct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10</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165396"/>
            <a:ext cx="7714210" cy="4108817"/>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sym typeface="Symbol"/>
              </a:rPr>
              <a:t>Theorem 2.4: If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conflict </a:t>
            </a:r>
            <a:r>
              <a:rPr lang="en-US" dirty="0" err="1">
                <a:solidFill>
                  <a:srgbClr val="660066"/>
                </a:solidFill>
                <a:latin typeface="Arial" pitchFamily="34" charset="0"/>
                <a:cs typeface="Arial" pitchFamily="34" charset="0"/>
                <a:sym typeface="Symbol"/>
              </a:rPr>
              <a:t>serializable</a:t>
            </a:r>
            <a:r>
              <a:rPr lang="en-US" dirty="0">
                <a:solidFill>
                  <a:srgbClr val="660066"/>
                </a:solidFill>
                <a:latin typeface="Arial" pitchFamily="34" charset="0"/>
                <a:cs typeface="Arial" pitchFamily="34" charset="0"/>
                <a:sym typeface="Symbol"/>
              </a:rPr>
              <a:t> then it is view </a:t>
            </a:r>
            <a:r>
              <a:rPr lang="en-US" dirty="0" err="1">
                <a:solidFill>
                  <a:srgbClr val="660066"/>
                </a:solidFill>
                <a:latin typeface="Arial" pitchFamily="34" charset="0"/>
                <a:cs typeface="Arial" pitchFamily="34" charset="0"/>
                <a:sym typeface="Symbol"/>
              </a:rPr>
              <a:t>serializable</a:t>
            </a:r>
            <a:r>
              <a:rPr lang="en-US" dirty="0">
                <a:solidFill>
                  <a:srgbClr val="660066"/>
                </a:solidFill>
                <a:latin typeface="Arial" pitchFamily="34" charset="0"/>
                <a:cs typeface="Arial" pitchFamily="34" charset="0"/>
                <a:sym typeface="Symbol"/>
              </a:rPr>
              <a:t>. The converse is not generally true.</a:t>
            </a:r>
          </a:p>
          <a:p>
            <a:pPr marL="3175" algn="just">
              <a:spcBef>
                <a:spcPts val="600"/>
              </a:spcBef>
              <a:defRPr/>
            </a:pPr>
            <a:r>
              <a:rPr lang="en-US" sz="2000" dirty="0">
                <a:solidFill>
                  <a:srgbClr val="000099"/>
                </a:solidFill>
                <a:latin typeface="Arial" pitchFamily="34" charset="0"/>
                <a:cs typeface="Arial" pitchFamily="34" charset="0"/>
                <a:sym typeface="Symbol"/>
              </a:rPr>
              <a:t>Proof: </a:t>
            </a:r>
            <a:r>
              <a:rPr lang="en-US" sz="2000" i="1" dirty="0">
                <a:solidFill>
                  <a:srgbClr val="000099"/>
                </a:solidFill>
                <a:latin typeface="Arial" pitchFamily="34" charset="0"/>
                <a:cs typeface="Arial" pitchFamily="34" charset="0"/>
                <a:sym typeface="Symbol"/>
              </a:rPr>
              <a:t>Suppose H is a conflict </a:t>
            </a:r>
            <a:r>
              <a:rPr lang="en-US" sz="2000" i="1" dirty="0" err="1">
                <a:solidFill>
                  <a:srgbClr val="000099"/>
                </a:solidFill>
                <a:latin typeface="Arial" pitchFamily="34" charset="0"/>
                <a:cs typeface="Arial" pitchFamily="34" charset="0"/>
                <a:sym typeface="Symbol"/>
              </a:rPr>
              <a:t>serializable</a:t>
            </a:r>
            <a:r>
              <a:rPr lang="en-US" sz="2000" i="1" dirty="0">
                <a:solidFill>
                  <a:srgbClr val="000099"/>
                </a:solidFill>
                <a:latin typeface="Arial" pitchFamily="34" charset="0"/>
                <a:cs typeface="Arial" pitchFamily="34" charset="0"/>
                <a:sym typeface="Symbol"/>
              </a:rPr>
              <a:t>, i.e., a committed projection of H is equivalent to a serial history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Let C(H’ ) be an arbitrary </a:t>
            </a:r>
            <a:r>
              <a:rPr lang="en-US" sz="2000" i="1" dirty="0">
                <a:solidFill>
                  <a:srgbClr val="FF0000"/>
                </a:solidFill>
                <a:latin typeface="Arial" pitchFamily="34" charset="0"/>
                <a:cs typeface="Arial" pitchFamily="34" charset="0"/>
                <a:sym typeface="Symbol"/>
              </a:rPr>
              <a:t>prefix</a:t>
            </a:r>
            <a:r>
              <a:rPr lang="en-US" sz="2000" i="1" dirty="0">
                <a:solidFill>
                  <a:srgbClr val="000099"/>
                </a:solidFill>
                <a:latin typeface="Arial" pitchFamily="34" charset="0"/>
                <a:cs typeface="Arial" pitchFamily="34" charset="0"/>
                <a:sym typeface="Symbol"/>
              </a:rPr>
              <a:t> of H. By assumption, C(H’) is conflict equivalent to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since they are over the same set of transactions and have the same set of operations (since they are conflict equivalent) </a:t>
            </a:r>
            <a:r>
              <a:rPr lang="en-US" sz="2000" i="1" dirty="0">
                <a:solidFill>
                  <a:srgbClr val="00B050"/>
                </a:solidFill>
                <a:latin typeface="Arial" pitchFamily="34" charset="0"/>
                <a:cs typeface="Arial" pitchFamily="34" charset="0"/>
                <a:sym typeface="Symbol"/>
              </a:rPr>
              <a:t>We claim that C(H’) is a view equivalent to </a:t>
            </a:r>
            <a:r>
              <a:rPr lang="en-US" sz="2000" i="1" dirty="0" err="1">
                <a:solidFill>
                  <a:srgbClr val="00B050"/>
                </a:solidFill>
                <a:latin typeface="Arial" pitchFamily="34" charset="0"/>
                <a:cs typeface="Arial" pitchFamily="34" charset="0"/>
              </a:rPr>
              <a:t>H</a:t>
            </a:r>
            <a:r>
              <a:rPr lang="en-US" sz="2000" i="1" baseline="-10000" dirty="0" err="1">
                <a:solidFill>
                  <a:srgbClr val="00B050"/>
                </a:solidFill>
                <a:latin typeface="Arial" pitchFamily="34" charset="0"/>
                <a:cs typeface="Arial" pitchFamily="34" charset="0"/>
              </a:rPr>
              <a:t>s</a:t>
            </a:r>
            <a:r>
              <a:rPr lang="en-US" sz="2000" i="1" dirty="0">
                <a:solidFill>
                  <a:srgbClr val="00B050"/>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sym typeface="Symbol"/>
              </a:rPr>
              <a:t>We establish our claim by showing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have same set of reads-from relation and have the same final writes for all data items.</a:t>
            </a:r>
            <a:endParaRPr lang="en-US" sz="2000" i="1" dirty="0">
              <a:solidFill>
                <a:srgbClr val="00B050"/>
              </a:solidFill>
              <a:latin typeface="Arial" pitchFamily="34" charset="0"/>
              <a:cs typeface="Arial" pitchFamily="34" charset="0"/>
              <a:sym typeface="Symbol"/>
            </a:endParaRPr>
          </a:p>
        </p:txBody>
      </p:sp>
    </p:spTree>
    <p:extLst>
      <p:ext uri="{BB962C8B-B14F-4D97-AF65-F5344CB8AC3E}">
        <p14:creationId xmlns:p14="http://schemas.microsoft.com/office/powerpoint/2010/main" val="274862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11</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634953"/>
            <a:ext cx="7714210" cy="3170099"/>
          </a:xfrm>
          <a:prstGeom prst="rect">
            <a:avLst/>
          </a:prstGeom>
        </p:spPr>
        <p:txBody>
          <a:bodyPr wrap="square">
            <a:spAutoFit/>
          </a:bodyPr>
          <a:lstStyle/>
          <a:p>
            <a:pPr marL="3175" algn="just">
              <a:spcBef>
                <a:spcPts val="600"/>
              </a:spcBef>
              <a:defRPr/>
            </a:pPr>
            <a:r>
              <a:rPr lang="en-US" sz="2000" i="1" dirty="0">
                <a:solidFill>
                  <a:srgbClr val="000099"/>
                </a:solidFill>
                <a:latin typeface="Arial" pitchFamily="34" charset="0"/>
                <a:cs typeface="Arial" pitchFamily="34" charset="0"/>
                <a:sym typeface="Symbol"/>
              </a:rPr>
              <a:t>Suppose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sym typeface="Symbol"/>
              </a:rPr>
              <a:t>reads from</a:t>
            </a:r>
            <a:r>
              <a:rPr lang="en-US" sz="2000" i="1" dirty="0">
                <a:solidFill>
                  <a:srgbClr val="000099"/>
                </a:solidFill>
                <a:latin typeface="Arial" pitchFamily="34" charset="0"/>
                <a:cs typeface="Arial" pitchFamily="34" charset="0"/>
                <a:sym typeface="Symbol"/>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sym typeface="Symbol"/>
              </a:rPr>
              <a:t> in C(H’). This means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sym typeface="Symbol"/>
              </a:rPr>
              <a:t> &lt; </a:t>
            </a:r>
            <a:r>
              <a:rPr lang="en-US" sz="2000" i="1" dirty="0" err="1">
                <a:solidFill>
                  <a:srgbClr val="000099"/>
                </a:solidFill>
                <a:latin typeface="Arial" pitchFamily="34" charset="0"/>
                <a:cs typeface="Arial" pitchFamily="34" charset="0"/>
                <a:sym typeface="Symbol"/>
              </a:rPr>
              <a:t>r</a:t>
            </a:r>
            <a:r>
              <a:rPr lang="en-US" sz="2000" i="1" baseline="-10000" dirty="0" err="1">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[x] and there is no schedule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sym typeface="Symbol"/>
              </a:rPr>
              <a:t> &lt; </a:t>
            </a:r>
            <a:r>
              <a:rPr lang="en-US" sz="2000" i="1" dirty="0" err="1">
                <a:solidFill>
                  <a:srgbClr val="000099"/>
                </a:solidFill>
                <a:latin typeface="Arial" pitchFamily="34" charset="0"/>
                <a:cs typeface="Arial" pitchFamily="34" charset="0"/>
                <a:sym typeface="Symbol"/>
              </a:rPr>
              <a:t>w</a:t>
            </a:r>
            <a:r>
              <a:rPr lang="en-US" sz="2000" i="1" baseline="-10000" dirty="0" err="1">
                <a:solidFill>
                  <a:srgbClr val="000099"/>
                </a:solidFill>
                <a:latin typeface="Arial" pitchFamily="34" charset="0"/>
                <a:cs typeface="Arial" pitchFamily="34" charset="0"/>
                <a:sym typeface="Symbol"/>
              </a:rPr>
              <a:t>k</a:t>
            </a:r>
            <a:r>
              <a:rPr lang="en-US" sz="2000" i="1" dirty="0">
                <a:solidFill>
                  <a:srgbClr val="000099"/>
                </a:solidFill>
                <a:latin typeface="Arial" pitchFamily="34" charset="0"/>
                <a:cs typeface="Arial" pitchFamily="34" charset="0"/>
                <a:sym typeface="Symbol"/>
              </a:rPr>
              <a:t>[x] &lt; </a:t>
            </a:r>
            <a:r>
              <a:rPr lang="en-US" sz="2000" i="1" dirty="0" err="1">
                <a:solidFill>
                  <a:srgbClr val="000099"/>
                </a:solidFill>
                <a:latin typeface="Arial" pitchFamily="34" charset="0"/>
                <a:cs typeface="Arial" pitchFamily="34" charset="0"/>
                <a:sym typeface="Symbol"/>
              </a:rPr>
              <a:t>r</a:t>
            </a:r>
            <a:r>
              <a:rPr lang="en-US" sz="2000" i="1" baseline="-10000" dirty="0" err="1">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[x] because this will mean that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sym typeface="Symbol"/>
              </a:rPr>
              <a:t> reads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sym typeface="Symbol"/>
              </a:rPr>
              <a:t> (contrary to our assumption). Since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is over the same set of transactions and same set of operations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sym typeface="Symbol"/>
              </a:rPr>
              <a:t> &lt; </a:t>
            </a:r>
            <a:r>
              <a:rPr lang="en-US" sz="2000" i="1" dirty="0" err="1">
                <a:solidFill>
                  <a:srgbClr val="000099"/>
                </a:solidFill>
                <a:latin typeface="Arial" pitchFamily="34" charset="0"/>
                <a:cs typeface="Arial" pitchFamily="34" charset="0"/>
                <a:sym typeface="Symbol"/>
              </a:rPr>
              <a:t>w</a:t>
            </a:r>
            <a:r>
              <a:rPr lang="en-US" sz="2000" i="1" baseline="-10000" dirty="0" err="1">
                <a:solidFill>
                  <a:srgbClr val="000099"/>
                </a:solidFill>
                <a:latin typeface="Arial" pitchFamily="34" charset="0"/>
                <a:cs typeface="Arial" pitchFamily="34" charset="0"/>
                <a:sym typeface="Symbol"/>
              </a:rPr>
              <a:t>k</a:t>
            </a:r>
            <a:r>
              <a:rPr lang="en-US" sz="2000" i="1" dirty="0">
                <a:solidFill>
                  <a:srgbClr val="000099"/>
                </a:solidFill>
                <a:latin typeface="Arial" pitchFamily="34" charset="0"/>
                <a:cs typeface="Arial" pitchFamily="34" charset="0"/>
                <a:sym typeface="Symbol"/>
              </a:rPr>
              <a:t>[x] &lt; </a:t>
            </a:r>
            <a:r>
              <a:rPr lang="en-US" sz="2000" i="1" dirty="0" err="1">
                <a:solidFill>
                  <a:srgbClr val="000099"/>
                </a:solidFill>
                <a:latin typeface="Arial" pitchFamily="34" charset="0"/>
                <a:cs typeface="Arial" pitchFamily="34" charset="0"/>
                <a:sym typeface="Symbol"/>
              </a:rPr>
              <a:t>r</a:t>
            </a:r>
            <a:r>
              <a:rPr lang="en-US" sz="2000" i="1" baseline="-10000" dirty="0" err="1">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[x] will also not exist in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Hence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sym typeface="Symbol"/>
              </a:rPr>
              <a:t> reads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sym typeface="Symbol"/>
              </a:rPr>
              <a:t> in Hs too and have the same reads from relationship. We, therefore, conclude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order conflicting operations in the same way and the final writes on all data items in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are the same. We establish our claim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sym typeface="Symbol"/>
              </a:rPr>
              <a:t> are view equivalent.</a:t>
            </a:r>
            <a:endParaRPr lang="en-US" sz="2000" i="1" dirty="0">
              <a:solidFill>
                <a:srgbClr val="00B050"/>
              </a:solidFill>
              <a:latin typeface="Arial" pitchFamily="34" charset="0"/>
              <a:cs typeface="Arial" pitchFamily="34" charset="0"/>
              <a:sym typeface="Symbol"/>
            </a:endParaRPr>
          </a:p>
        </p:txBody>
      </p:sp>
    </p:spTree>
    <p:extLst>
      <p:ext uri="{BB962C8B-B14F-4D97-AF65-F5344CB8AC3E}">
        <p14:creationId xmlns:p14="http://schemas.microsoft.com/office/powerpoint/2010/main" val="129244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12</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dirty="0" err="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25036" y="1103963"/>
            <a:ext cx="7714210" cy="4755148"/>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sym typeface="Symbol"/>
              </a:rPr>
              <a:t>Converse is not true</a:t>
            </a:r>
          </a:p>
          <a:p>
            <a:pPr marL="3175" algn="just">
              <a:spcBef>
                <a:spcPts val="600"/>
              </a:spcBef>
              <a:defRPr/>
            </a:pPr>
            <a:r>
              <a:rPr lang="en-US" sz="2000" i="1" dirty="0">
                <a:solidFill>
                  <a:srgbClr val="000099"/>
                </a:solidFill>
                <a:latin typeface="Arial" pitchFamily="34" charset="0"/>
                <a:cs typeface="Arial" pitchFamily="34" charset="0"/>
                <a:sym typeface="Symbol"/>
              </a:rPr>
              <a:t>Consider the following history</a:t>
            </a:r>
          </a:p>
          <a:p>
            <a:pPr marL="3175" algn="ctr">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13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a:p>
            <a:pPr marL="3175" algn="just">
              <a:spcBef>
                <a:spcPts val="600"/>
              </a:spcBef>
              <a:defRPr/>
            </a:pPr>
            <a:r>
              <a:rPr lang="en-US" dirty="0">
                <a:solidFill>
                  <a:srgbClr val="660066"/>
                </a:solidFill>
                <a:latin typeface="Arial" pitchFamily="34" charset="0"/>
                <a:cs typeface="Arial" pitchFamily="34" charset="0"/>
                <a:sym typeface="Symbol"/>
              </a:rPr>
              <a:t>Is it view equivalence? Yes it is because</a:t>
            </a:r>
          </a:p>
          <a:p>
            <a:pPr marL="460375" algn="just">
              <a:spcBef>
                <a:spcPts val="1200"/>
              </a:spcBef>
              <a:defRPr/>
            </a:pPr>
            <a:r>
              <a:rPr lang="en-US" sz="2000" dirty="0">
                <a:solidFill>
                  <a:srgbClr val="000099"/>
                </a:solidFill>
                <a:latin typeface="Arial" pitchFamily="34" charset="0"/>
                <a:cs typeface="Arial" pitchFamily="34" charset="0"/>
                <a:sym typeface="Symbol"/>
              </a:rPr>
              <a:t>Let a prefix of H13 is C(H’13).</a:t>
            </a:r>
          </a:p>
          <a:p>
            <a:pPr marL="460375" algn="just">
              <a:spcBef>
                <a:spcPts val="1200"/>
              </a:spcBef>
              <a:defRPr/>
            </a:pPr>
            <a:r>
              <a:rPr lang="en-US" sz="2000" dirty="0">
                <a:solidFill>
                  <a:srgbClr val="000099"/>
                </a:solidFill>
                <a:latin typeface="Arial" pitchFamily="34" charset="0"/>
                <a:cs typeface="Arial" pitchFamily="34" charset="0"/>
                <a:sym typeface="Symbol"/>
              </a:rPr>
              <a:t>If 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then it is view 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a:t>
            </a:r>
            <a:r>
              <a:rPr lang="en-US" sz="2000" i="1" dirty="0">
                <a:solidFill>
                  <a:srgbClr val="FF0000"/>
                </a:solidFill>
                <a:latin typeface="Arial" pitchFamily="34" charset="0"/>
                <a:cs typeface="Arial" pitchFamily="34" charset="0"/>
              </a:rPr>
              <a:t>T3 has the final writes on x and y in C(H’13) and T1</a:t>
            </a:r>
            <a:r>
              <a:rPr lang="en-US" sz="2000" i="1" dirty="0">
                <a:solidFill>
                  <a:srgbClr val="FF0000"/>
                </a:solidFill>
                <a:latin typeface="Arial" pitchFamily="34" charset="0"/>
                <a:cs typeface="Arial" pitchFamily="34" charset="0"/>
                <a:sym typeface="Wingdings" panose="05000000000000000000" pitchFamily="2" charset="2"/>
              </a:rPr>
              <a:t>T2T3</a:t>
            </a:r>
            <a:r>
              <a:rPr lang="en-US" sz="2000" i="1" dirty="0">
                <a:solidFill>
                  <a:srgbClr val="000099"/>
                </a:solidFill>
                <a:latin typeface="Arial" pitchFamily="34" charset="0"/>
                <a:cs typeface="Arial" pitchFamily="34" charset="0"/>
                <a:sym typeface="Wingdings" panose="05000000000000000000" pitchFamily="2" charset="2"/>
              </a:rPr>
              <a:t>)</a:t>
            </a:r>
            <a:endParaRPr lang="en-US" sz="2000" i="1" baseline="-10000" dirty="0">
              <a:solidFill>
                <a:srgbClr val="000099"/>
              </a:solidFill>
              <a:latin typeface="Arial" pitchFamily="34" charset="0"/>
              <a:cs typeface="Arial" pitchFamily="34" charset="0"/>
            </a:endParaRPr>
          </a:p>
          <a:p>
            <a:pPr marL="460375" algn="just">
              <a:spcBef>
                <a:spcPts val="1200"/>
              </a:spcBef>
              <a:defRPr/>
            </a:pPr>
            <a:r>
              <a:rPr lang="en-US" sz="2000" dirty="0">
                <a:solidFill>
                  <a:srgbClr val="000099"/>
                </a:solidFill>
                <a:latin typeface="Arial" pitchFamily="34" charset="0"/>
                <a:cs typeface="Arial" pitchFamily="34" charset="0"/>
                <a:sym typeface="Symbol"/>
              </a:rPr>
              <a:t>If 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r>
              <a:rPr lang="en-US" sz="2000" dirty="0">
                <a:solidFill>
                  <a:srgbClr val="000099"/>
                </a:solidFill>
                <a:latin typeface="Arial" pitchFamily="34" charset="0"/>
                <a:cs typeface="Arial" pitchFamily="34" charset="0"/>
                <a:sym typeface="Symbol"/>
              </a:rPr>
              <a:t> then it is view 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  </a:t>
            </a:r>
            <a:r>
              <a:rPr lang="en-US" sz="2000" dirty="0">
                <a:solidFill>
                  <a:srgbClr val="000099"/>
                </a:solidFill>
                <a:latin typeface="Arial" pitchFamily="34" charset="0"/>
                <a:cs typeface="Arial" pitchFamily="34" charset="0"/>
                <a:sym typeface="Symbol"/>
              </a:rPr>
              <a:t>(</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 </a:t>
            </a:r>
            <a:r>
              <a:rPr lang="en-US" sz="2000" dirty="0">
                <a:solidFill>
                  <a:srgbClr val="FF0000"/>
                </a:solidFill>
                <a:latin typeface="Arial" pitchFamily="34" charset="0"/>
                <a:cs typeface="Arial" pitchFamily="34" charset="0"/>
                <a:sym typeface="Symbol"/>
              </a:rPr>
              <a:t>is not a function of </a:t>
            </a:r>
            <a:r>
              <a:rPr lang="en-US" sz="2000" i="1" dirty="0">
                <a:solidFill>
                  <a:srgbClr val="FF0000"/>
                </a:solidFill>
                <a:latin typeface="Arial" pitchFamily="34" charset="0"/>
                <a:cs typeface="Arial" pitchFamily="34" charset="0"/>
              </a:rPr>
              <a:t>r</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a:t>
            </a:r>
            <a:r>
              <a:rPr lang="en-US" sz="2000" dirty="0">
                <a:solidFill>
                  <a:srgbClr val="000099"/>
                </a:solidFill>
                <a:latin typeface="Arial" pitchFamily="34" charset="0"/>
                <a:cs typeface="Arial" pitchFamily="34" charset="0"/>
                <a:sym typeface="Symbol"/>
              </a:rPr>
              <a:t>)</a:t>
            </a:r>
          </a:p>
          <a:p>
            <a:pPr marL="460375" algn="just">
              <a:spcBef>
                <a:spcPts val="1200"/>
              </a:spcBef>
              <a:defRPr/>
            </a:pPr>
            <a:r>
              <a:rPr lang="en-US" sz="2000" dirty="0">
                <a:solidFill>
                  <a:srgbClr val="000099"/>
                </a:solidFill>
                <a:latin typeface="Arial" pitchFamily="34" charset="0"/>
                <a:cs typeface="Arial" pitchFamily="34" charset="0"/>
                <a:sym typeface="Symbol"/>
              </a:rPr>
              <a:t>If 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dirty="0">
                <a:solidFill>
                  <a:srgbClr val="000099"/>
                </a:solidFill>
                <a:latin typeface="Arial" pitchFamily="34" charset="0"/>
                <a:cs typeface="Arial" pitchFamily="34" charset="0"/>
                <a:sym typeface="Symbol"/>
              </a:rPr>
              <a:t>then it is view 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 </a:t>
            </a:r>
            <a:r>
              <a:rPr lang="en-US" sz="2000" dirty="0">
                <a:solidFill>
                  <a:srgbClr val="FF0000"/>
                </a:solidFill>
                <a:latin typeface="Arial" pitchFamily="34" charset="0"/>
                <a:cs typeface="Arial" pitchFamily="34" charset="0"/>
                <a:sym typeface="Symbol"/>
              </a:rPr>
              <a:t>is not a function of </a:t>
            </a:r>
            <a:r>
              <a:rPr lang="en-US" sz="2000" i="1" dirty="0">
                <a:solidFill>
                  <a:srgbClr val="FF0000"/>
                </a:solidFill>
                <a:latin typeface="Arial" pitchFamily="34" charset="0"/>
                <a:cs typeface="Arial" pitchFamily="34" charset="0"/>
              </a:rPr>
              <a:t>r</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a:t>
            </a:r>
            <a:r>
              <a:rPr lang="en-US" sz="2000" dirty="0">
                <a:solidFill>
                  <a:srgbClr val="000099"/>
                </a:solidFill>
                <a:latin typeface="Arial" pitchFamily="34" charset="0"/>
                <a:cs typeface="Arial" pitchFamily="34" charset="0"/>
                <a:sym typeface="Symbol"/>
              </a:rPr>
              <a:t>)</a:t>
            </a:r>
          </a:p>
        </p:txBody>
      </p:sp>
    </p:spTree>
    <p:extLst>
      <p:ext uri="{BB962C8B-B14F-4D97-AF65-F5344CB8AC3E}">
        <p14:creationId xmlns:p14="http://schemas.microsoft.com/office/powerpoint/2010/main" val="247075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13</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dirty="0" err="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227180"/>
            <a:ext cx="7714210" cy="2508379"/>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sym typeface="Symbol"/>
              </a:rPr>
              <a:t>Converse is not true</a:t>
            </a:r>
          </a:p>
          <a:p>
            <a:pPr marL="3175" algn="just">
              <a:spcBef>
                <a:spcPts val="600"/>
              </a:spcBef>
              <a:defRPr/>
            </a:pPr>
            <a:r>
              <a:rPr lang="en-US" sz="2000" i="1" dirty="0">
                <a:solidFill>
                  <a:srgbClr val="000099"/>
                </a:solidFill>
                <a:latin typeface="Arial" pitchFamily="34" charset="0"/>
                <a:cs typeface="Arial" pitchFamily="34" charset="0"/>
                <a:sym typeface="Symbol"/>
              </a:rPr>
              <a:t>Consider the following history</a:t>
            </a:r>
          </a:p>
          <a:p>
            <a:pPr marL="3175" algn="ctr">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13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a:p>
            <a:pPr marL="3175" algn="just">
              <a:spcBef>
                <a:spcPts val="600"/>
              </a:spcBef>
              <a:defRPr/>
            </a:pPr>
            <a:r>
              <a:rPr lang="en-US" dirty="0">
                <a:solidFill>
                  <a:srgbClr val="660066"/>
                </a:solidFill>
                <a:latin typeface="Arial" pitchFamily="34" charset="0"/>
                <a:cs typeface="Arial" pitchFamily="34" charset="0"/>
                <a:sym typeface="Symbol"/>
              </a:rPr>
              <a:t>Is it conflict equivalence? </a:t>
            </a:r>
          </a:p>
          <a:p>
            <a:pPr marL="3175" algn="just">
              <a:spcBef>
                <a:spcPts val="600"/>
              </a:spcBef>
              <a:defRPr/>
            </a:pPr>
            <a:r>
              <a:rPr lang="en-US" dirty="0">
                <a:solidFill>
                  <a:srgbClr val="660066"/>
                </a:solidFill>
                <a:latin typeface="Arial" pitchFamily="34" charset="0"/>
                <a:cs typeface="Arial" pitchFamily="34" charset="0"/>
                <a:sym typeface="Symbol"/>
              </a:rPr>
              <a:t>	No because</a:t>
            </a:r>
          </a:p>
          <a:p>
            <a:pPr marL="460375" algn="just">
              <a:spcBef>
                <a:spcPts val="600"/>
              </a:spcBef>
              <a:defRPr/>
            </a:pPr>
            <a:r>
              <a:rPr lang="en-US" sz="2000" i="1" dirty="0">
                <a:solidFill>
                  <a:srgbClr val="000099"/>
                </a:solidFill>
                <a:latin typeface="Arial" pitchFamily="34" charset="0"/>
                <a:cs typeface="Arial" pitchFamily="34" charset="0"/>
                <a:sym typeface="Symbol"/>
              </a:rPr>
              <a:t>SH(H</a:t>
            </a:r>
            <a:r>
              <a:rPr lang="en-US" sz="2000" i="1" baseline="-10000" dirty="0">
                <a:solidFill>
                  <a:srgbClr val="000099"/>
                </a:solidFill>
                <a:latin typeface="Arial" pitchFamily="34" charset="0"/>
                <a:cs typeface="Arial" pitchFamily="34" charset="0"/>
                <a:sym typeface="Symbol"/>
              </a:rPr>
              <a:t>13</a:t>
            </a:r>
            <a:r>
              <a:rPr lang="en-US" sz="2000" i="1" dirty="0">
                <a:solidFill>
                  <a:srgbClr val="000099"/>
                </a:solidFill>
                <a:latin typeface="Arial" pitchFamily="34" charset="0"/>
                <a:cs typeface="Arial" pitchFamily="34" charset="0"/>
                <a:sym typeface="Symbol"/>
              </a:rPr>
              <a:t>) has a cycle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500" y="3865992"/>
            <a:ext cx="3492457" cy="121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07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14</a:t>
            </a:fld>
            <a:endParaRPr lang="en-US" sz="1400">
              <a:latin typeface="Arial" pitchFamily="34" charset="0"/>
              <a:cs typeface="Arial" pitchFamily="34" charset="0"/>
            </a:endParaRPr>
          </a:p>
          <a:p>
            <a:endParaRPr lang="en-US" sz="1400" b="0"/>
          </a:p>
        </p:txBody>
      </p:sp>
      <p:sp>
        <p:nvSpPr>
          <p:cNvPr id="18435" name="Rectangle 2"/>
          <p:cNvSpPr txBox="1">
            <a:spLocks noChangeArrowheads="1"/>
          </p:cNvSpPr>
          <p:nvPr/>
        </p:nvSpPr>
        <p:spPr bwMode="auto">
          <a:xfrm>
            <a:off x="947738" y="0"/>
            <a:ext cx="6832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a:solidFill>
                  <a:srgbClr val="C00000"/>
                </a:solidFill>
                <a:latin typeface="Arial" pitchFamily="34" charset="0"/>
                <a:cs typeface="Arial" pitchFamily="34" charset="0"/>
              </a:rPr>
              <a:t>Summary</a:t>
            </a:r>
            <a:endParaRPr lang="en-US" sz="2800" dirty="0">
              <a:solidFill>
                <a:schemeClr val="tx2"/>
              </a:solidFill>
            </a:endParaRPr>
          </a:p>
        </p:txBody>
      </p:sp>
      <p:sp>
        <p:nvSpPr>
          <p:cNvPr id="18436" name="Rectangle 1"/>
          <p:cNvSpPr>
            <a:spLocks noChangeArrowheads="1"/>
          </p:cNvSpPr>
          <p:nvPr/>
        </p:nvSpPr>
        <p:spPr bwMode="auto">
          <a:xfrm>
            <a:off x="947738" y="1616833"/>
            <a:ext cx="6832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We formalized the concept of view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A good understanding of view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is required to understand multi-version concurrency control mechanism. We will cover this topic in future lectures. It is strongly advised that you should further study this topic from other references.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15</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914400" y="457200"/>
            <a:ext cx="7583488" cy="838200"/>
          </a:xfrm>
        </p:spPr>
        <p:txBody>
          <a:bodyPr/>
          <a:lstStyle/>
          <a:p>
            <a:r>
              <a:rPr lang="en-US" sz="2800" b="1" dirty="0">
                <a:solidFill>
                  <a:srgbClr val="C00000"/>
                </a:solidFill>
                <a:latin typeface="Arial" pitchFamily="34" charset="0"/>
                <a:cs typeface="Arial" pitchFamily="34" charset="0"/>
              </a:rPr>
              <a:t>Discussion</a:t>
            </a:r>
            <a:endParaRPr lang="en-US" sz="2800" dirty="0"/>
          </a:p>
        </p:txBody>
      </p:sp>
      <p:sp>
        <p:nvSpPr>
          <p:cNvPr id="13316" name="Rectangle 2"/>
          <p:cNvSpPr>
            <a:spLocks noChangeArrowheads="1"/>
          </p:cNvSpPr>
          <p:nvPr/>
        </p:nvSpPr>
        <p:spPr bwMode="auto">
          <a:xfrm>
            <a:off x="736599" y="1550584"/>
            <a:ext cx="7866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B050"/>
                </a:solidFill>
                <a:latin typeface="Arial" pitchFamily="34" charset="0"/>
                <a:cs typeface="Arial" pitchFamily="34" charset="0"/>
              </a:rPr>
              <a:t>Question and Answer</a:t>
            </a:r>
          </a:p>
        </p:txBody>
      </p:sp>
    </p:spTree>
    <p:extLst>
      <p:ext uri="{BB962C8B-B14F-4D97-AF65-F5344CB8AC3E}">
        <p14:creationId xmlns:p14="http://schemas.microsoft.com/office/powerpoint/2010/main" val="219372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16</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Other type of equivalence</a:t>
            </a:r>
            <a:endParaRPr lang="en-US" sz="2800" dirty="0"/>
          </a:p>
        </p:txBody>
      </p:sp>
      <mc:AlternateContent xmlns:mc="http://schemas.openxmlformats.org/markup-compatibility/2006" xmlns:a14="http://schemas.microsoft.com/office/drawing/2010/main">
        <mc:Choice Requires="a14">
          <p:sp>
            <p:nvSpPr>
              <p:cNvPr id="7" name="Rectangle 6"/>
              <p:cNvSpPr/>
              <p:nvPr/>
            </p:nvSpPr>
            <p:spPr>
              <a:xfrm>
                <a:off x="195942" y="1165396"/>
                <a:ext cx="8948057" cy="461665"/>
              </a:xfrm>
              <a:prstGeom prst="rect">
                <a:avLst/>
              </a:prstGeom>
            </p:spPr>
            <p:txBody>
              <a:bodyPr wrap="square">
                <a:spAutoFit/>
              </a:bodyPr>
              <a:lstStyle/>
              <a:p>
                <a:pPr marL="3175" algn="just">
                  <a:spcBef>
                    <a:spcPts val="600"/>
                  </a:spcBef>
                  <a:defRPr/>
                </a:pPr>
                <a14:m>
                  <m:oMathPara xmlns:m="http://schemas.openxmlformats.org/officeDocument/2006/math">
                    <m:oMathParaPr>
                      <m:jc m:val="centerGroup"/>
                    </m:oMathParaPr>
                    <m:oMath xmlns:m="http://schemas.openxmlformats.org/officeDocument/2006/math">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𝑯</m:t>
                          </m:r>
                        </m:e>
                        <m:sub>
                          <m:r>
                            <a:rPr lang="en-US" b="1" i="1" smtClean="0">
                              <a:solidFill>
                                <a:srgbClr val="660066"/>
                              </a:solidFill>
                              <a:latin typeface="Cambria Math" panose="02040503050406030204" pitchFamily="18" charset="0"/>
                              <a:cs typeface="Arial" pitchFamily="34" charset="0"/>
                              <a:sym typeface="Symbol"/>
                            </a:rPr>
                            <m:t>𝟏𝟓</m:t>
                          </m:r>
                        </m:sub>
                      </m:sSub>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oMath>
                  </m:oMathPara>
                </a14:m>
                <a:endParaRPr lang="en-US" dirty="0">
                  <a:solidFill>
                    <a:srgbClr val="660066"/>
                  </a:solidFill>
                  <a:latin typeface="Arial" pitchFamily="34" charset="0"/>
                  <a:cs typeface="Arial" pitchFamily="34" charset="0"/>
                  <a:sym typeface="Symbol"/>
                </a:endParaRPr>
              </a:p>
            </p:txBody>
          </p:sp>
        </mc:Choice>
        <mc:Fallback xmlns="">
          <p:sp>
            <p:nvSpPr>
              <p:cNvPr id="7" name="Rectangle 6"/>
              <p:cNvSpPr>
                <a:spLocks noRot="1" noChangeAspect="1" noMove="1" noResize="1" noEditPoints="1" noAdjustHandles="1" noChangeArrowheads="1" noChangeShapeType="1" noTextEdit="1"/>
              </p:cNvSpPr>
              <p:nvPr/>
            </p:nvSpPr>
            <p:spPr>
              <a:xfrm>
                <a:off x="195942" y="1165396"/>
                <a:ext cx="8948057" cy="461665"/>
              </a:xfrm>
              <a:prstGeom prst="rect">
                <a:avLst/>
              </a:prstGeom>
              <a:blipFill>
                <a:blip r:embed="rId2"/>
                <a:stretch>
                  <a:fillRect b="-5263"/>
                </a:stretch>
              </a:blipFill>
            </p:spPr>
            <p:txBody>
              <a:bodyPr/>
              <a:lstStyle/>
              <a:p>
                <a:r>
                  <a:rPr lang="en-US">
                    <a:noFill/>
                  </a:rPr>
                  <a:t> </a:t>
                </a:r>
              </a:p>
            </p:txBody>
          </p:sp>
        </mc:Fallback>
      </mc:AlternateContent>
    </p:spTree>
    <p:extLst>
      <p:ext uri="{BB962C8B-B14F-4D97-AF65-F5344CB8AC3E}">
        <p14:creationId xmlns:p14="http://schemas.microsoft.com/office/powerpoint/2010/main" val="250193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2</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219002"/>
            <a:ext cx="8991600" cy="242889"/>
          </a:xfrm>
        </p:spPr>
        <p:txBody>
          <a:bodyPr/>
          <a:lstStyle/>
          <a:p>
            <a:r>
              <a:rPr lang="en-US" sz="2800" b="1" dirty="0">
                <a:solidFill>
                  <a:srgbClr val="C00000"/>
                </a:solidFill>
                <a:latin typeface="Arial" pitchFamily="34" charset="0"/>
                <a:cs typeface="Arial" pitchFamily="34" charset="0"/>
              </a:rPr>
              <a:t>View </a:t>
            </a:r>
            <a:r>
              <a:rPr lang="en-US" sz="2800" b="1" dirty="0" err="1">
                <a:solidFill>
                  <a:srgbClr val="C00000"/>
                </a:solidFill>
                <a:latin typeface="Arial" pitchFamily="34" charset="0"/>
                <a:cs typeface="Arial" pitchFamily="34" charset="0"/>
              </a:rPr>
              <a:t>Serializability</a:t>
            </a:r>
            <a:endParaRPr lang="en-US" sz="2800" b="1" dirty="0">
              <a:solidFill>
                <a:srgbClr val="C00000"/>
              </a:solidFill>
              <a:latin typeface="Arial" pitchFamily="34" charset="0"/>
              <a:cs typeface="Arial" pitchFamily="34" charset="0"/>
            </a:endParaRPr>
          </a:p>
        </p:txBody>
      </p:sp>
      <p:sp>
        <p:nvSpPr>
          <p:cNvPr id="2" name="Rectangle 1"/>
          <p:cNvSpPr/>
          <p:nvPr/>
        </p:nvSpPr>
        <p:spPr>
          <a:xfrm>
            <a:off x="1139483" y="1748756"/>
            <a:ext cx="7118252" cy="2323713"/>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We cover</a:t>
            </a:r>
          </a:p>
          <a:p>
            <a:pPr marL="911225" indent="-457200" algn="just">
              <a:spcBef>
                <a:spcPts val="1800"/>
              </a:spcBef>
              <a:buFont typeface="+mj-lt"/>
              <a:buAutoNum type="arabicPeriod"/>
              <a:defRPr/>
            </a:pPr>
            <a:r>
              <a:rPr lang="en-US" dirty="0">
                <a:solidFill>
                  <a:srgbClr val="660066"/>
                </a:solidFill>
                <a:latin typeface="Arial" pitchFamily="34" charset="0"/>
                <a:cs typeface="Arial" pitchFamily="34" charset="0"/>
              </a:rPr>
              <a:t>Introduction to View</a:t>
            </a:r>
          </a:p>
          <a:p>
            <a:pPr marL="911225" indent="-457200" algn="just">
              <a:spcBef>
                <a:spcPts val="600"/>
              </a:spcBef>
              <a:buFont typeface="+mj-lt"/>
              <a:buAutoNum type="arabicPeriod"/>
              <a:defRPr/>
            </a:pPr>
            <a:r>
              <a:rPr lang="en-US" dirty="0">
                <a:solidFill>
                  <a:srgbClr val="660066"/>
                </a:solidFill>
                <a:latin typeface="Arial" pitchFamily="34" charset="0"/>
                <a:cs typeface="Arial" pitchFamily="34" charset="0"/>
              </a:rPr>
              <a:t>Order of conflicting operations in a view</a:t>
            </a:r>
          </a:p>
          <a:p>
            <a:pPr marL="911225" indent="-457200" algn="just">
              <a:spcBef>
                <a:spcPts val="600"/>
              </a:spcBef>
              <a:buFont typeface="+mj-lt"/>
              <a:buAutoNum type="arabicPeriod"/>
              <a:defRPr/>
            </a:pPr>
            <a:r>
              <a:rPr lang="en-US" dirty="0">
                <a:solidFill>
                  <a:srgbClr val="660066"/>
                </a:solidFill>
                <a:latin typeface="Arial" pitchFamily="34" charset="0"/>
                <a:cs typeface="Arial" pitchFamily="34" charset="0"/>
              </a:rPr>
              <a:t>A comparison of conflict serializability and view serializability.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Interleaved Execution</a:t>
            </a:r>
            <a:endParaRPr lang="en-US" sz="2800" dirty="0"/>
          </a:p>
        </p:txBody>
      </p:sp>
      <p:sp>
        <p:nvSpPr>
          <p:cNvPr id="7" name="Rectangle 6"/>
          <p:cNvSpPr/>
          <p:nvPr/>
        </p:nvSpPr>
        <p:spPr>
          <a:xfrm>
            <a:off x="731521" y="1472967"/>
            <a:ext cx="7714210" cy="2939266"/>
          </a:xfrm>
          <a:prstGeom prst="rect">
            <a:avLst/>
          </a:prstGeom>
        </p:spPr>
        <p:txBody>
          <a:bodyPr wrap="square">
            <a:spAutoFit/>
          </a:bodyPr>
          <a:lstStyle/>
          <a:p>
            <a:pPr marL="3175" algn="just">
              <a:spcBef>
                <a:spcPts val="600"/>
              </a:spcBef>
              <a:defRPr/>
            </a:pPr>
            <a:r>
              <a:rPr lang="en-US" sz="2000" dirty="0">
                <a:solidFill>
                  <a:srgbClr val="000099"/>
                </a:solidFill>
                <a:latin typeface="Arial" pitchFamily="34" charset="0"/>
                <a:cs typeface="Arial" pitchFamily="34" charset="0"/>
              </a:rPr>
              <a:t>A serial execution provides measure of correctness (consistency). By definition a serial execution is consistency-preserving so we use it to establish the correctness of a concurrent execution.</a:t>
            </a:r>
          </a:p>
          <a:p>
            <a:pPr marL="3175" algn="just">
              <a:spcBef>
                <a:spcPts val="600"/>
              </a:spcBef>
              <a:defRPr/>
            </a:pPr>
            <a:r>
              <a:rPr lang="en-US" sz="2000" dirty="0">
                <a:solidFill>
                  <a:srgbClr val="000099"/>
                </a:solidFill>
                <a:latin typeface="Arial" pitchFamily="34" charset="0"/>
                <a:cs typeface="Arial" pitchFamily="34" charset="0"/>
              </a:rPr>
              <a:t>We first investigate concurrent execution of transactions which is implemented by interleaving of read and write operations. Interleaving of operations has a number of correctness issues that are managed by concurrency control mechanisms.</a:t>
            </a:r>
          </a:p>
        </p:txBody>
      </p:sp>
    </p:spTree>
    <p:extLst>
      <p:ext uri="{BB962C8B-B14F-4D97-AF65-F5344CB8AC3E}">
        <p14:creationId xmlns:p14="http://schemas.microsoft.com/office/powerpoint/2010/main" val="410397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Interleaved Execution</a:t>
            </a:r>
            <a:endParaRPr lang="en-US" sz="2800" dirty="0"/>
          </a:p>
        </p:txBody>
      </p:sp>
      <p:sp>
        <p:nvSpPr>
          <p:cNvPr id="7" name="Rectangle 6"/>
          <p:cNvSpPr/>
          <p:nvPr/>
        </p:nvSpPr>
        <p:spPr>
          <a:xfrm>
            <a:off x="731521" y="1831313"/>
            <a:ext cx="7714210" cy="2569934"/>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We discussed serialization process and identified two serialization approaches:</a:t>
            </a:r>
          </a:p>
          <a:p>
            <a:pPr marL="917575"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Conflict serialization</a:t>
            </a:r>
          </a:p>
          <a:p>
            <a:pPr marL="917575" indent="-457200" algn="just">
              <a:spcBef>
                <a:spcPts val="600"/>
              </a:spcBef>
              <a:buFont typeface="+mj-lt"/>
              <a:buAutoNum type="arabicPeriod"/>
              <a:defRPr/>
            </a:pPr>
            <a:r>
              <a:rPr lang="en-US" sz="2000" dirty="0">
                <a:solidFill>
                  <a:srgbClr val="000099"/>
                </a:solidFill>
                <a:latin typeface="Arial" pitchFamily="34" charset="0"/>
                <a:cs typeface="Arial" pitchFamily="34" charset="0"/>
              </a:rPr>
              <a:t>View serialization</a:t>
            </a:r>
          </a:p>
          <a:p>
            <a:pPr marL="3175" algn="just">
              <a:spcBef>
                <a:spcPts val="1200"/>
              </a:spcBef>
              <a:defRPr/>
            </a:pPr>
            <a:r>
              <a:rPr lang="en-US" dirty="0">
                <a:solidFill>
                  <a:srgbClr val="660066"/>
                </a:solidFill>
                <a:latin typeface="Arial" pitchFamily="34" charset="0"/>
                <a:cs typeface="Arial" pitchFamily="34" charset="0"/>
              </a:rPr>
              <a:t>We investigated conflict serialization earlier, here we look into view serialization</a:t>
            </a:r>
          </a:p>
        </p:txBody>
      </p:sp>
    </p:spTree>
    <p:extLst>
      <p:ext uri="{BB962C8B-B14F-4D97-AF65-F5344CB8AC3E}">
        <p14:creationId xmlns:p14="http://schemas.microsoft.com/office/powerpoint/2010/main" val="176150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a:t>
            </a:r>
            <a:endParaRPr lang="en-US" sz="2800" dirty="0"/>
          </a:p>
        </p:txBody>
      </p:sp>
      <p:sp>
        <p:nvSpPr>
          <p:cNvPr id="7" name="Rectangle 6"/>
          <p:cNvSpPr/>
          <p:nvPr/>
        </p:nvSpPr>
        <p:spPr>
          <a:xfrm>
            <a:off x="731521" y="1472967"/>
            <a:ext cx="7714210" cy="3785652"/>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In database a view is a part of the whole. The whole can be a relation, a file, or a history. Here a view is used to analyze the history equivalence using the final results produced by two histories. In our earlier treatment of history equivalence, we used conflicting operation. In the view approach we look at the final writes in two histories to see if they produce the same result. Note that when we analyze a write, we must consider read operations that precede the write.</a:t>
            </a:r>
          </a:p>
        </p:txBody>
      </p:sp>
    </p:spTree>
    <p:extLst>
      <p:ext uri="{BB962C8B-B14F-4D97-AF65-F5344CB8AC3E}">
        <p14:creationId xmlns:p14="http://schemas.microsoft.com/office/powerpoint/2010/main" val="115246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a:t>
            </a:fld>
            <a:endParaRPr lang="en-US" sz="1400" b="0" dirty="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Equivalence</a:t>
            </a:r>
            <a:endParaRPr lang="en-US" sz="2800" dirty="0"/>
          </a:p>
        </p:txBody>
      </p:sp>
      <p:sp>
        <p:nvSpPr>
          <p:cNvPr id="7" name="Rectangle 6"/>
          <p:cNvSpPr/>
          <p:nvPr/>
        </p:nvSpPr>
        <p:spPr>
          <a:xfrm>
            <a:off x="731521" y="1331651"/>
            <a:ext cx="7714210" cy="5001369"/>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We proceed as follows:</a:t>
            </a:r>
          </a:p>
          <a:p>
            <a:pPr marL="236538" algn="just">
              <a:spcBef>
                <a:spcPts val="600"/>
              </a:spcBef>
              <a:defRPr/>
            </a:pPr>
            <a:r>
              <a:rPr lang="en-US" sz="2000" dirty="0">
                <a:solidFill>
                  <a:srgbClr val="000099"/>
                </a:solidFill>
                <a:latin typeface="Arial" pitchFamily="34" charset="0"/>
                <a:cs typeface="Arial" pitchFamily="34" charset="0"/>
              </a:rPr>
              <a:t>We can formalize this as follows for histories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If each transaction’s </a:t>
            </a:r>
            <a:r>
              <a:rPr lang="en-US" sz="2000" i="1" dirty="0">
                <a:solidFill>
                  <a:srgbClr val="000099"/>
                </a:solidFill>
                <a:latin typeface="Arial" pitchFamily="34" charset="0"/>
                <a:cs typeface="Arial" pitchFamily="34" charset="0"/>
              </a:rPr>
              <a:t>w[x]</a:t>
            </a:r>
            <a:r>
              <a:rPr lang="en-US" sz="2000" dirty="0">
                <a:solidFill>
                  <a:srgbClr val="000099"/>
                </a:solidFill>
                <a:latin typeface="Arial" pitchFamily="34" charset="0"/>
                <a:cs typeface="Arial" pitchFamily="34" charset="0"/>
              </a:rPr>
              <a:t> is a function of </a:t>
            </a:r>
            <a:r>
              <a:rPr lang="en-US" sz="2000" i="1" dirty="0">
                <a:solidFill>
                  <a:srgbClr val="000099"/>
                </a:solidFill>
                <a:latin typeface="Arial" pitchFamily="34" charset="0"/>
                <a:cs typeface="Arial" pitchFamily="34" charset="0"/>
              </a:rPr>
              <a:t>r[x]</a:t>
            </a:r>
            <a:r>
              <a:rPr lang="en-US" sz="2000" dirty="0">
                <a:solidFill>
                  <a:srgbClr val="000099"/>
                </a:solidFill>
                <a:latin typeface="Arial" pitchFamily="34" charset="0"/>
                <a:cs typeface="Arial" pitchFamily="34" charset="0"/>
              </a:rPr>
              <a:t> that immediately precedes </a:t>
            </a:r>
            <a:r>
              <a:rPr lang="en-US" sz="2000" i="1" dirty="0">
                <a:solidFill>
                  <a:srgbClr val="000099"/>
                </a:solidFill>
                <a:latin typeface="Arial" pitchFamily="34" charset="0"/>
                <a:cs typeface="Arial" pitchFamily="34" charset="0"/>
              </a:rPr>
              <a:t>w[x] </a:t>
            </a:r>
            <a:r>
              <a:rPr lang="en-US" sz="2000" dirty="0">
                <a:solidFill>
                  <a:srgbClr val="000099"/>
                </a:solidFill>
                <a:latin typeface="Arial" pitchFamily="34" charset="0"/>
                <a:cs typeface="Arial" pitchFamily="34" charset="0"/>
              </a:rPr>
              <a:t>and if </a:t>
            </a:r>
            <a:r>
              <a:rPr lang="en-US" sz="2000" i="1" dirty="0">
                <a:solidFill>
                  <a:srgbClr val="000099"/>
                </a:solidFill>
                <a:latin typeface="Arial" pitchFamily="34" charset="0"/>
                <a:cs typeface="Arial" pitchFamily="34" charset="0"/>
              </a:rPr>
              <a:t>r[x]</a:t>
            </a:r>
            <a:r>
              <a:rPr lang="en-US" sz="2000" dirty="0">
                <a:solidFill>
                  <a:srgbClr val="000099"/>
                </a:solidFill>
                <a:latin typeface="Arial" pitchFamily="34" charset="0"/>
                <a:cs typeface="Arial" pitchFamily="34" charset="0"/>
              </a:rPr>
              <a:t> reads the same value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w[x]</a:t>
            </a:r>
            <a:r>
              <a:rPr lang="en-US" sz="2000" dirty="0">
                <a:solidFill>
                  <a:srgbClr val="000099"/>
                </a:solidFill>
                <a:latin typeface="Arial" pitchFamily="34" charset="0"/>
                <a:cs typeface="Arial" pitchFamily="34" charset="0"/>
              </a:rPr>
              <a:t> will produce the same result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p>
          <a:p>
            <a:pPr marL="693738" indent="-457200" algn="just">
              <a:spcBef>
                <a:spcPts val="600"/>
              </a:spcBef>
              <a:buFont typeface="+mj-lt"/>
              <a:buAutoNum type="arabicPeriod"/>
              <a:defRPr/>
            </a:pPr>
            <a:r>
              <a:rPr lang="en-US" sz="2000" dirty="0">
                <a:solidFill>
                  <a:srgbClr val="000099"/>
                </a:solidFill>
                <a:latin typeface="Arial" pitchFamily="34" charset="0"/>
                <a:cs typeface="Arial" pitchFamily="34" charset="0"/>
              </a:rPr>
              <a:t>If for each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the final </a:t>
            </a:r>
            <a:r>
              <a:rPr lang="en-US" sz="2000" i="1" dirty="0">
                <a:solidFill>
                  <a:srgbClr val="000099"/>
                </a:solidFill>
                <a:latin typeface="Arial" pitchFamily="34" charset="0"/>
                <a:cs typeface="Arial" pitchFamily="34" charset="0"/>
              </a:rPr>
              <a:t>w[x]</a:t>
            </a:r>
            <a:r>
              <a:rPr lang="en-US" sz="2000" dirty="0">
                <a:solidFill>
                  <a:srgbClr val="000099"/>
                </a:solidFill>
                <a:latin typeface="Arial" pitchFamily="34" charset="0"/>
                <a:cs typeface="Arial" pitchFamily="34" charset="0"/>
              </a:rPr>
              <a:t> is the same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the final value of all data items will be the same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p>
          <a:p>
            <a:pPr marL="236538" algn="just">
              <a:spcBef>
                <a:spcPts val="600"/>
              </a:spcBef>
              <a:defRPr/>
            </a:pPr>
            <a:endParaRPr lang="en-US" sz="2000" dirty="0">
              <a:solidFill>
                <a:srgbClr val="660066"/>
              </a:solidFill>
              <a:latin typeface="Arial" pitchFamily="34" charset="0"/>
              <a:cs typeface="Arial" pitchFamily="34" charset="0"/>
            </a:endParaRPr>
          </a:p>
          <a:p>
            <a:pPr marL="236538" algn="just">
              <a:spcBef>
                <a:spcPts val="600"/>
              </a:spcBef>
              <a:defRPr/>
            </a:pPr>
            <a:r>
              <a:rPr lang="en-US" sz="2000" dirty="0">
                <a:solidFill>
                  <a:srgbClr val="660066"/>
                </a:solidFill>
                <a:latin typeface="Arial" pitchFamily="34" charset="0"/>
                <a:cs typeface="Arial" pitchFamily="34" charset="0"/>
              </a:rPr>
              <a:t>We conclude that if all </a:t>
            </a:r>
            <a:r>
              <a:rPr lang="en-US" sz="2000" i="1" dirty="0">
                <a:solidFill>
                  <a:srgbClr val="660066"/>
                </a:solidFill>
                <a:latin typeface="Arial" pitchFamily="34" charset="0"/>
                <a:cs typeface="Arial" pitchFamily="34" charset="0"/>
              </a:rPr>
              <a:t>W’s</a:t>
            </a:r>
            <a:r>
              <a:rPr lang="en-US" sz="2000" dirty="0">
                <a:solidFill>
                  <a:srgbClr val="660066"/>
                </a:solidFill>
                <a:latin typeface="Arial" pitchFamily="34" charset="0"/>
                <a:cs typeface="Arial" pitchFamily="34" charset="0"/>
              </a:rPr>
              <a:t> in </a:t>
            </a:r>
            <a:r>
              <a:rPr lang="en-US" sz="2000" i="1" dirty="0">
                <a:solidFill>
                  <a:srgbClr val="660066"/>
                </a:solidFill>
                <a:latin typeface="Arial" pitchFamily="34" charset="0"/>
                <a:cs typeface="Arial" pitchFamily="34" charset="0"/>
              </a:rPr>
              <a:t>H</a:t>
            </a:r>
            <a:r>
              <a:rPr lang="en-US" sz="2000" dirty="0">
                <a:solidFill>
                  <a:srgbClr val="660066"/>
                </a:solidFill>
                <a:latin typeface="Arial" pitchFamily="34" charset="0"/>
                <a:cs typeface="Arial" pitchFamily="34" charset="0"/>
              </a:rPr>
              <a:t> and </a:t>
            </a:r>
            <a:r>
              <a:rPr lang="en-US" sz="2000" i="1" dirty="0">
                <a:solidFill>
                  <a:srgbClr val="660066"/>
                </a:solidFill>
                <a:latin typeface="Arial" pitchFamily="34" charset="0"/>
                <a:cs typeface="Arial" pitchFamily="34" charset="0"/>
              </a:rPr>
              <a:t>H’</a:t>
            </a:r>
            <a:r>
              <a:rPr lang="en-US" sz="2000" dirty="0">
                <a:solidFill>
                  <a:srgbClr val="660066"/>
                </a:solidFill>
                <a:latin typeface="Arial" pitchFamily="34" charset="0"/>
                <a:cs typeface="Arial" pitchFamily="34" charset="0"/>
              </a:rPr>
              <a:t> write the same final values then this will leave the database in the same consistent state.</a:t>
            </a:r>
          </a:p>
          <a:p>
            <a:pPr marL="693738" indent="-457200" algn="just">
              <a:spcBef>
                <a:spcPts val="600"/>
              </a:spcBef>
              <a:buFont typeface="+mj-lt"/>
              <a:buAutoNum type="arabicPeriod"/>
              <a:defRPr/>
            </a:pPr>
            <a:endParaRPr lang="en-US" sz="2000"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2242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7</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dirty="0" err="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331651"/>
            <a:ext cx="7714210" cy="3877985"/>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The final write of </a:t>
            </a:r>
            <a:r>
              <a:rPr lang="en-US" i="1" dirty="0">
                <a:solidFill>
                  <a:srgbClr val="660066"/>
                </a:solidFill>
                <a:latin typeface="Arial" pitchFamily="34" charset="0"/>
                <a:cs typeface="Arial" pitchFamily="34" charset="0"/>
              </a:rPr>
              <a:t>x</a:t>
            </a:r>
            <a:r>
              <a:rPr lang="en-US" dirty="0">
                <a:solidFill>
                  <a:srgbClr val="660066"/>
                </a:solidFill>
                <a:latin typeface="Arial" pitchFamily="34" charset="0"/>
                <a:cs typeface="Arial" pitchFamily="34" charset="0"/>
              </a:rPr>
              <a:t> in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and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H</a:t>
            </a:r>
            <a:r>
              <a:rPr lang="en-US" dirty="0">
                <a:solidFill>
                  <a:srgbClr val="660066"/>
                </a:solidFill>
                <a:latin typeface="Arial" pitchFamily="34" charset="0"/>
                <a:cs typeface="Arial" pitchFamily="34" charset="0"/>
                <a:sym typeface="Symbol"/>
              </a:rPr>
              <a:t>. For any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dirty="0">
                <a:solidFill>
                  <a:srgbClr val="660066"/>
                </a:solidFill>
                <a:latin typeface="Arial" pitchFamily="34" charset="0"/>
                <a:cs typeface="Arial" pitchFamily="34" charset="0"/>
                <a:sym typeface="Symbol"/>
              </a:rPr>
              <a:t>[x] </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 </a:t>
            </a:r>
            <a:r>
              <a:rPr lang="en-US" dirty="0">
                <a:solidFill>
                  <a:srgbClr val="660066"/>
                </a:solidFill>
                <a:latin typeface="Arial" pitchFamily="34" charset="0"/>
                <a:cs typeface="Arial" pitchFamily="34" charset="0"/>
              </a:rPr>
              <a:t>(</a:t>
            </a:r>
            <a:r>
              <a:rPr lang="en-US" i="1" dirty="0">
                <a:solidFill>
                  <a:srgbClr val="660066"/>
                </a:solidFill>
                <a:latin typeface="Arial" pitchFamily="34" charset="0"/>
                <a:cs typeface="Arial" pitchFamily="34" charset="0"/>
              </a:rPr>
              <a:t>j </a:t>
            </a:r>
            <a:r>
              <a:rPr lang="en-US" i="1" dirty="0">
                <a:solidFill>
                  <a:srgbClr val="660066"/>
                </a:solidFill>
                <a:latin typeface="Arial" pitchFamily="34" charset="0"/>
                <a:cs typeface="Arial" pitchFamily="34" charset="0"/>
                <a:sym typeface="Symbol"/>
              </a:rPr>
              <a:t> </a:t>
            </a:r>
            <a:r>
              <a:rPr lang="en-US" i="1"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either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&lt;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baseline="-10000"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or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are equivalent if</a:t>
            </a:r>
          </a:p>
          <a:p>
            <a:pPr marL="693738" indent="-457200" algn="just">
              <a:spcBef>
                <a:spcPts val="1200"/>
              </a:spcBef>
              <a:buFont typeface="+mj-lt"/>
              <a:buAutoNum type="arabicPeriod"/>
              <a:defRPr/>
            </a:pPr>
            <a:r>
              <a:rPr lang="en-US" sz="2000" i="1" dirty="0">
                <a:solidFill>
                  <a:srgbClr val="000099"/>
                </a:solidFill>
                <a:latin typeface="Arial" pitchFamily="34" charset="0"/>
                <a:cs typeface="Arial" pitchFamily="34" charset="0"/>
              </a:rPr>
              <a:t>H </a:t>
            </a:r>
            <a:r>
              <a:rPr lang="en-US"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have the same set of operations;</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For any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baseline="-10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such that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H </a:t>
            </a:r>
            <a:r>
              <a:rPr lang="en-US" sz="2000" dirty="0">
                <a:solidFill>
                  <a:srgbClr val="000099"/>
                </a:solidFill>
                <a:latin typeface="Arial" pitchFamily="34" charset="0"/>
                <a:cs typeface="Arial" pitchFamily="34" charset="0"/>
              </a:rPr>
              <a:t>(hence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H’) and for any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For each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if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is the final write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it is also the final write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85850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8</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14895" y="1014153"/>
            <a:ext cx="7714210" cy="4632037"/>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Definition: A history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view serializable (VSR) if for any prefix </a:t>
            </a:r>
            <a:r>
              <a:rPr lang="en-US" i="1" dirty="0">
                <a:solidFill>
                  <a:srgbClr val="660066"/>
                </a:solidFill>
                <a:latin typeface="Arial" pitchFamily="34" charset="0"/>
                <a:cs typeface="Arial" pitchFamily="34" charset="0"/>
              </a:rPr>
              <a:t>H’ = C(H’) </a:t>
            </a:r>
            <a:r>
              <a:rPr lang="en-US" dirty="0">
                <a:solidFill>
                  <a:srgbClr val="660066"/>
                </a:solidFill>
                <a:latin typeface="Arial" pitchFamily="34" charset="0"/>
                <a:cs typeface="Arial" pitchFamily="34" charset="0"/>
              </a:rPr>
              <a:t>(committed projection) 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view equivalent to some serial history. Consider the following history:</a:t>
            </a:r>
          </a:p>
          <a:p>
            <a:pPr marL="3175" algn="ctr">
              <a:spcBef>
                <a:spcPts val="1200"/>
              </a:spcBef>
              <a:spcAft>
                <a:spcPts val="1200"/>
              </a:spcAft>
              <a:defRPr/>
            </a:pP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12</a:t>
            </a:r>
            <a:r>
              <a:rPr lang="en-US" i="1" dirty="0">
                <a:solidFill>
                  <a:srgbClr val="000099"/>
                </a:solidFill>
                <a:latin typeface="Arial" pitchFamily="34" charset="0"/>
                <a:cs typeface="Arial" pitchFamily="34" charset="0"/>
              </a:rPr>
              <a:t> = 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3</a:t>
            </a:r>
          </a:p>
          <a:p>
            <a:pPr marL="3175" algn="just">
              <a:spcBef>
                <a:spcPts val="600"/>
              </a:spcBef>
              <a:defRPr/>
            </a:pPr>
            <a:r>
              <a:rPr lang="en-US" i="1" dirty="0">
                <a:solidFill>
                  <a:srgbClr val="660066"/>
                </a:solidFill>
                <a:latin typeface="Arial" pitchFamily="34" charset="0"/>
                <a:cs typeface="Arial" pitchFamily="34" charset="0"/>
              </a:rPr>
              <a:t>C(H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rPr>
              <a:t>) = 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is a view equivalent to T</a:t>
            </a:r>
            <a:r>
              <a:rPr lang="en-US"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T</a:t>
            </a:r>
            <a:r>
              <a:rPr lang="en-US"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T</a:t>
            </a:r>
            <a:r>
              <a:rPr lang="en-US" baseline="-10000" dirty="0">
                <a:solidFill>
                  <a:srgbClr val="660066"/>
                </a:solidFill>
                <a:latin typeface="Arial" pitchFamily="34" charset="0"/>
                <a:cs typeface="Arial" pitchFamily="34" charset="0"/>
              </a:rPr>
              <a:t>3</a:t>
            </a:r>
            <a:r>
              <a:rPr lang="en-US" dirty="0">
                <a:solidFill>
                  <a:srgbClr val="660066"/>
                </a:solidFill>
                <a:latin typeface="Arial" pitchFamily="34" charset="0"/>
                <a:cs typeface="Arial" pitchFamily="34" charset="0"/>
              </a:rPr>
              <a:t>.</a:t>
            </a:r>
          </a:p>
          <a:p>
            <a:pPr marL="3175" algn="just">
              <a:spcBef>
                <a:spcPts val="1200"/>
              </a:spcBef>
              <a:defRPr/>
            </a:pPr>
            <a:r>
              <a:rPr lang="en-US" i="1" dirty="0">
                <a:solidFill>
                  <a:srgbClr val="660066"/>
                </a:solidFill>
                <a:latin typeface="Arial" pitchFamily="34" charset="0"/>
                <a:cs typeface="Arial" pitchFamily="34" charset="0"/>
                <a:sym typeface="Symbol"/>
              </a:rPr>
              <a:t>C(</a:t>
            </a: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sym typeface="Symbol"/>
              </a:rPr>
              <a:t>) =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a:t>
            </a:r>
            <a:r>
              <a:rPr lang="en-US" dirty="0">
                <a:solidFill>
                  <a:srgbClr val="660066"/>
                </a:solidFill>
                <a:latin typeface="Arial" pitchFamily="34" charset="0"/>
                <a:cs typeface="Arial" pitchFamily="34" charset="0"/>
                <a:sym typeface="Symbol"/>
              </a:rPr>
              <a:t> is not view equivalent to either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sym typeface="Symbol"/>
              </a:rPr>
              <a:t>or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sym typeface="Symbol"/>
              </a:rPr>
              <a:t>.   </a:t>
            </a:r>
          </a:p>
          <a:p>
            <a:pPr marL="3175" algn="just">
              <a:spcBef>
                <a:spcPts val="1200"/>
              </a:spcBef>
              <a:defRPr/>
            </a:pPr>
            <a:r>
              <a:rPr lang="en-US" dirty="0">
                <a:solidFill>
                  <a:srgbClr val="FF0000"/>
                </a:solidFill>
                <a:latin typeface="Arial" pitchFamily="34" charset="0"/>
                <a:cs typeface="Arial" pitchFamily="34" charset="0"/>
                <a:sym typeface="Symbol"/>
              </a:rPr>
              <a:t>Note</a:t>
            </a:r>
            <a:r>
              <a:rPr lang="en-US" dirty="0">
                <a:solidFill>
                  <a:srgbClr val="660066"/>
                </a:solidFill>
                <a:latin typeface="Arial" pitchFamily="34" charset="0"/>
                <a:cs typeface="Arial" pitchFamily="34" charset="0"/>
                <a:sym typeface="Symbol"/>
              </a:rPr>
              <a:t>: A committed projection of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3</a:t>
            </a:r>
          </a:p>
          <a:p>
            <a:pPr marL="3175" algn="just">
              <a:spcBef>
                <a:spcPts val="1200"/>
              </a:spcBef>
              <a:defRPr/>
            </a:pPr>
            <a:r>
              <a:rPr lang="en-US" dirty="0">
                <a:solidFill>
                  <a:srgbClr val="660066"/>
                </a:solidFill>
                <a:latin typeface="Arial" pitchFamily="34" charset="0"/>
                <a:cs typeface="Arial" pitchFamily="34" charset="0"/>
                <a:sym typeface="Symbol"/>
              </a:rPr>
              <a:t>A prefix </a:t>
            </a:r>
            <a:r>
              <a:rPr lang="en-US" i="1" dirty="0">
                <a:solidFill>
                  <a:srgbClr val="660066"/>
                </a:solidFill>
                <a:latin typeface="Arial" pitchFamily="34" charset="0"/>
                <a:cs typeface="Arial" pitchFamily="34" charset="0"/>
                <a:sym typeface="Symbol"/>
              </a:rPr>
              <a:t>C(H’) </a:t>
            </a:r>
            <a:r>
              <a:rPr lang="en-US" dirty="0">
                <a:solidFill>
                  <a:srgbClr val="660066"/>
                </a:solidFill>
                <a:latin typeface="Arial" pitchFamily="34" charset="0"/>
                <a:cs typeface="Arial" pitchFamily="34" charset="0"/>
                <a:sym typeface="Symbol"/>
              </a:rPr>
              <a:t>of </a:t>
            </a: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12</a:t>
            </a:r>
            <a:r>
              <a:rPr lang="en-US" dirty="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 </a:t>
            </a:r>
            <a:endParaRPr lang="en-US"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243481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9</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165396"/>
            <a:ext cx="7714210" cy="3831818"/>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sym typeface="Symbol"/>
              </a:rPr>
              <a:t>Observation</a:t>
            </a:r>
          </a:p>
          <a:p>
            <a:pPr marL="460375" algn="just">
              <a:spcBef>
                <a:spcPts val="600"/>
              </a:spcBef>
              <a:defRPr/>
            </a:pPr>
            <a:r>
              <a:rPr lang="en-US" sz="2000" dirty="0">
                <a:solidFill>
                  <a:srgbClr val="000099"/>
                </a:solidFill>
                <a:latin typeface="Arial" pitchFamily="34" charset="0"/>
                <a:cs typeface="Arial" pitchFamily="34" charset="0"/>
                <a:sym typeface="Symbol"/>
              </a:rPr>
              <a:t>A committed projection of </a:t>
            </a:r>
            <a:r>
              <a:rPr lang="en-US" sz="2000" i="1" dirty="0">
                <a:solidFill>
                  <a:srgbClr val="000099"/>
                </a:solidFill>
                <a:latin typeface="Arial" pitchFamily="34" charset="0"/>
                <a:cs typeface="Arial" pitchFamily="34" charset="0"/>
                <a:sym typeface="Symbol"/>
              </a:rPr>
              <a:t>H</a:t>
            </a:r>
            <a:r>
              <a:rPr lang="en-US" sz="2000" dirty="0">
                <a:solidFill>
                  <a:srgbClr val="000099"/>
                </a:solidFill>
                <a:latin typeface="Arial" pitchFamily="34" charset="0"/>
                <a:cs typeface="Arial" pitchFamily="34" charset="0"/>
                <a:sym typeface="Symbol"/>
              </a:rPr>
              <a:t>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p>
          <a:p>
            <a:pPr marL="460375" algn="just">
              <a:spcBef>
                <a:spcPts val="1200"/>
              </a:spcBef>
              <a:defRPr/>
            </a:pPr>
            <a:r>
              <a:rPr lang="en-US" sz="2000" dirty="0">
                <a:solidFill>
                  <a:srgbClr val="000099"/>
                </a:solidFill>
                <a:latin typeface="Arial" pitchFamily="34" charset="0"/>
                <a:cs typeface="Arial" pitchFamily="34" charset="0"/>
                <a:sym typeface="Symbol"/>
              </a:rPr>
              <a:t>A prefix </a:t>
            </a:r>
            <a:r>
              <a:rPr lang="en-US" sz="2000" i="1" dirty="0">
                <a:solidFill>
                  <a:srgbClr val="000099"/>
                </a:solidFill>
                <a:latin typeface="Arial" pitchFamily="34" charset="0"/>
                <a:cs typeface="Arial" pitchFamily="34" charset="0"/>
                <a:sym typeface="Symbol"/>
              </a:rPr>
              <a:t>C(H’) </a:t>
            </a:r>
            <a:r>
              <a:rPr lang="en-US" sz="2000" dirty="0">
                <a:solidFill>
                  <a:srgbClr val="000099"/>
                </a:solidFill>
                <a:latin typeface="Arial" pitchFamily="34" charset="0"/>
                <a:cs typeface="Arial" pitchFamily="34" charset="0"/>
                <a:sym typeface="Symbol"/>
              </a:rPr>
              <a:t>of </a:t>
            </a:r>
            <a:r>
              <a:rPr lang="en-US" sz="2000" i="1" dirty="0">
                <a:solidFill>
                  <a:srgbClr val="000099"/>
                </a:solidFill>
                <a:latin typeface="Arial" pitchFamily="34" charset="0"/>
                <a:cs typeface="Arial" pitchFamily="34" charset="0"/>
                <a:sym typeface="Symbol"/>
              </a:rPr>
              <a:t>H</a:t>
            </a:r>
            <a:r>
              <a:rPr lang="en-US" sz="2000" dirty="0">
                <a:solidFill>
                  <a:srgbClr val="000099"/>
                </a:solidFill>
                <a:latin typeface="Arial" pitchFamily="34" charset="0"/>
                <a:cs typeface="Arial" pitchFamily="34" charset="0"/>
                <a:sym typeface="Symbol"/>
              </a:rPr>
              <a:t>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i="1" baseline="-10000" dirty="0">
                <a:solidFill>
                  <a:srgbClr val="000099"/>
                </a:solidFill>
                <a:latin typeface="Arial" pitchFamily="34" charset="0"/>
                <a:cs typeface="Arial" pitchFamily="34" charset="0"/>
              </a:rPr>
              <a:t> </a:t>
            </a:r>
          </a:p>
          <a:p>
            <a:pPr marL="3175" algn="just">
              <a:spcBef>
                <a:spcPts val="1200"/>
              </a:spcBef>
              <a:defRPr/>
            </a:pPr>
            <a:r>
              <a:rPr lang="en-US" dirty="0">
                <a:solidFill>
                  <a:srgbClr val="660066"/>
                </a:solidFill>
                <a:latin typeface="Arial" pitchFamily="34" charset="0"/>
                <a:cs typeface="Arial" pitchFamily="34" charset="0"/>
                <a:sym typeface="Symbol"/>
              </a:rPr>
              <a:t>On the basis of this observation, we conclude that we would not get a prefix commit-closed property if we had used any committed projection to define view </a:t>
            </a:r>
            <a:r>
              <a:rPr lang="en-US" dirty="0" err="1">
                <a:solidFill>
                  <a:srgbClr val="660066"/>
                </a:solidFill>
                <a:latin typeface="Arial" pitchFamily="34" charset="0"/>
                <a:cs typeface="Arial" pitchFamily="34" charset="0"/>
                <a:sym typeface="Symbol"/>
              </a:rPr>
              <a:t>serializability</a:t>
            </a:r>
            <a:r>
              <a:rPr lang="en-US" dirty="0">
                <a:solidFill>
                  <a:srgbClr val="660066"/>
                </a:solidFill>
                <a:latin typeface="Arial" pitchFamily="34" charset="0"/>
                <a:cs typeface="Arial" pitchFamily="34" charset="0"/>
                <a:sym typeface="Symbol"/>
              </a:rPr>
              <a:t>.</a:t>
            </a:r>
          </a:p>
          <a:p>
            <a:pPr marL="3175" algn="just">
              <a:spcBef>
                <a:spcPts val="1200"/>
              </a:spcBef>
              <a:defRPr/>
            </a:pPr>
            <a:r>
              <a:rPr lang="en-US" dirty="0">
                <a:solidFill>
                  <a:srgbClr val="660066"/>
                </a:solidFill>
                <a:latin typeface="Arial" pitchFamily="34" charset="0"/>
                <a:cs typeface="Arial" pitchFamily="34" charset="0"/>
                <a:sym typeface="Symbol"/>
              </a:rPr>
              <a:t>View </a:t>
            </a:r>
            <a:r>
              <a:rPr lang="en-US" dirty="0" err="1">
                <a:solidFill>
                  <a:srgbClr val="660066"/>
                </a:solidFill>
                <a:latin typeface="Arial" pitchFamily="34" charset="0"/>
                <a:cs typeface="Arial" pitchFamily="34" charset="0"/>
                <a:sym typeface="Symbol"/>
              </a:rPr>
              <a:t>serializability</a:t>
            </a:r>
            <a:r>
              <a:rPr lang="en-US" dirty="0">
                <a:solidFill>
                  <a:srgbClr val="660066"/>
                </a:solidFill>
                <a:latin typeface="Arial" pitchFamily="34" charset="0"/>
                <a:cs typeface="Arial" pitchFamily="34" charset="0"/>
                <a:sym typeface="Symbol"/>
              </a:rPr>
              <a:t> is a special case of conflict </a:t>
            </a:r>
            <a:r>
              <a:rPr lang="en-US" dirty="0" err="1">
                <a:solidFill>
                  <a:srgbClr val="660066"/>
                </a:solidFill>
                <a:latin typeface="Arial" pitchFamily="34" charset="0"/>
                <a:cs typeface="Arial" pitchFamily="34" charset="0"/>
                <a:sym typeface="Symbol"/>
              </a:rPr>
              <a:t>serializability</a:t>
            </a:r>
            <a:r>
              <a:rPr lang="en-US" dirty="0">
                <a:solidFill>
                  <a:srgbClr val="660066"/>
                </a:solidFill>
                <a:latin typeface="Arial" pitchFamily="34" charset="0"/>
                <a:cs typeface="Arial" pitchFamily="34" charset="0"/>
                <a:sym typeface="Symbol"/>
              </a:rPr>
              <a:t>.</a:t>
            </a:r>
          </a:p>
        </p:txBody>
      </p:sp>
    </p:spTree>
    <p:extLst>
      <p:ext uri="{BB962C8B-B14F-4D97-AF65-F5344CB8AC3E}">
        <p14:creationId xmlns:p14="http://schemas.microsoft.com/office/powerpoint/2010/main" val="3950605209"/>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21655</TotalTime>
  <Words>1417</Words>
  <Application>Microsoft Office PowerPoint</Application>
  <PresentationFormat>On-screen Show (4:3)</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Cambria Math</vt:lpstr>
      <vt:lpstr>Times New Roman</vt:lpstr>
      <vt:lpstr>Blank Presentation</vt:lpstr>
      <vt:lpstr>Custom Design</vt:lpstr>
      <vt:lpstr>PowerPoint Presentation</vt:lpstr>
      <vt:lpstr>View Serializability</vt:lpstr>
      <vt:lpstr>Interleaved Execution</vt:lpstr>
      <vt:lpstr>Interleaved Execution</vt:lpstr>
      <vt:lpstr>View</vt:lpstr>
      <vt:lpstr>View Equivalence</vt:lpstr>
      <vt:lpstr>View Serializability</vt:lpstr>
      <vt:lpstr>View Serializability</vt:lpstr>
      <vt:lpstr>View Serializability</vt:lpstr>
      <vt:lpstr>View Serializability</vt:lpstr>
      <vt:lpstr>View Serializability</vt:lpstr>
      <vt:lpstr>View Serializability</vt:lpstr>
      <vt:lpstr>View Serializability</vt:lpstr>
      <vt:lpstr>PowerPoint Presentation</vt:lpstr>
      <vt:lpstr>Discussion</vt:lpstr>
      <vt:lpstr>Other type of equivalence</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542</cp:revision>
  <cp:lastPrinted>2001-01-03T18:16:48Z</cp:lastPrinted>
  <dcterms:created xsi:type="dcterms:W3CDTF">1996-12-18T00:07:49Z</dcterms:created>
  <dcterms:modified xsi:type="dcterms:W3CDTF">2019-09-12T18:41:29Z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