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30"/>
  </p:notesMasterIdLst>
  <p:handoutMasterIdLst>
    <p:handoutMasterId r:id="rId31"/>
  </p:handoutMasterIdLst>
  <p:sldIdLst>
    <p:sldId id="293" r:id="rId3"/>
    <p:sldId id="257" r:id="rId4"/>
    <p:sldId id="385" r:id="rId5"/>
    <p:sldId id="317" r:id="rId6"/>
    <p:sldId id="259" r:id="rId7"/>
    <p:sldId id="320" r:id="rId8"/>
    <p:sldId id="386" r:id="rId9"/>
    <p:sldId id="400" r:id="rId10"/>
    <p:sldId id="260" r:id="rId11"/>
    <p:sldId id="388" r:id="rId12"/>
    <p:sldId id="389" r:id="rId13"/>
    <p:sldId id="404" r:id="rId14"/>
    <p:sldId id="387" r:id="rId15"/>
    <p:sldId id="294" r:id="rId16"/>
    <p:sldId id="390" r:id="rId17"/>
    <p:sldId id="391" r:id="rId18"/>
    <p:sldId id="393" r:id="rId19"/>
    <p:sldId id="394" r:id="rId20"/>
    <p:sldId id="395" r:id="rId21"/>
    <p:sldId id="396" r:id="rId22"/>
    <p:sldId id="398" r:id="rId23"/>
    <p:sldId id="399" r:id="rId24"/>
    <p:sldId id="397" r:id="rId25"/>
    <p:sldId id="402" r:id="rId26"/>
    <p:sldId id="403" r:id="rId27"/>
    <p:sldId id="326" r:id="rId28"/>
    <p:sldId id="401" r:id="rId2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6"/>
    <a:srgbClr val="000099"/>
    <a:srgbClr val="66006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78495" autoAdjust="0"/>
  </p:normalViewPr>
  <p:slideViewPr>
    <p:cSldViewPr snapToGrid="0">
      <p:cViewPr varScale="1">
        <p:scale>
          <a:sx n="67" d="100"/>
          <a:sy n="67" d="100"/>
        </p:scale>
        <p:origin x="658"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24288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9425" y="147954"/>
            <a:ext cx="7772400" cy="57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22554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K Bingham</a:t>
            </a: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57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35075"/>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7/19/2019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br>
              <a:rPr lang="en-US" sz="4000" dirty="0">
                <a:solidFill>
                  <a:srgbClr val="000099"/>
                </a:solidFill>
                <a:latin typeface="Arial" pitchFamily="34" charset="0"/>
                <a:cs typeface="Arial" pitchFamily="34" charset="0"/>
              </a:rPr>
            </a:br>
            <a:br>
              <a:rPr lang="en-US" sz="28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Recoverability</a:t>
            </a:r>
          </a:p>
          <a:p>
            <a:pPr algn="ctr"/>
            <a:endParaRPr lang="en-US" sz="2800" dirty="0">
              <a:solidFill>
                <a:srgbClr val="000099"/>
              </a:solidFill>
              <a:latin typeface="Arial" pitchFamily="34" charset="0"/>
              <a:cs typeface="Arial" pitchFamily="34" charset="0"/>
            </a:endParaRPr>
          </a:p>
          <a:p>
            <a:pPr algn="ctr"/>
            <a:br>
              <a:rPr lang="en-US" sz="2800" dirty="0">
                <a:solidFill>
                  <a:srgbClr val="000099"/>
                </a:solidFill>
                <a:latin typeface="Arial" pitchFamily="34" charset="0"/>
                <a:cs typeface="Arial" pitchFamily="34" charset="0"/>
              </a:rPr>
            </a:br>
            <a:r>
              <a:rPr lang="en-US" sz="2000">
                <a:solidFill>
                  <a:srgbClr val="000099"/>
                </a:solidFill>
                <a:latin typeface="Arial" pitchFamily="34" charset="0"/>
                <a:cs typeface="Arial" pitchFamily="34" charset="0"/>
              </a:rPr>
              <a:t>Kendall Bingham</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379229" y="6327775"/>
            <a:ext cx="486959"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10</a:t>
            </a:fld>
            <a:endParaRPr lang="en-US" sz="1400" dirty="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a:solidFill>
                  <a:srgbClr val="C00000"/>
                </a:solidFill>
                <a:latin typeface="Arial" pitchFamily="34" charset="0"/>
                <a:cs typeface="Arial" pitchFamily="34" charset="0"/>
              </a:rPr>
              <a:t>Types of Failure</a:t>
            </a:r>
          </a:p>
        </p:txBody>
      </p:sp>
      <p:sp>
        <p:nvSpPr>
          <p:cNvPr id="11268" name="Rectangle 3"/>
          <p:cNvSpPr>
            <a:spLocks noGrp="1" noChangeArrowheads="1"/>
          </p:cNvSpPr>
          <p:nvPr>
            <p:ph type="body" idx="4294967295"/>
          </p:nvPr>
        </p:nvSpPr>
        <p:spPr>
          <a:xfrm>
            <a:off x="922712" y="1529484"/>
            <a:ext cx="7431579" cy="3682595"/>
          </a:xfrm>
        </p:spPr>
        <p:txBody>
          <a:bodyPr/>
          <a:lstStyle/>
          <a:p>
            <a:pPr marL="342900" lvl="1" indent="-342900" algn="just">
              <a:lnSpc>
                <a:spcPct val="90000"/>
              </a:lnSpc>
              <a:buBlip>
                <a:blip r:embed="rId2"/>
              </a:buBlip>
              <a:defRPr/>
            </a:pPr>
            <a:r>
              <a:rPr lang="en-US" sz="2400" b="1" dirty="0">
                <a:solidFill>
                  <a:srgbClr val="660066"/>
                </a:solidFill>
                <a:latin typeface="Arial" pitchFamily="34" charset="0"/>
                <a:cs typeface="Arial" pitchFamily="34" charset="0"/>
              </a:rPr>
              <a:t>Transaction Failure</a:t>
            </a:r>
          </a:p>
          <a:p>
            <a:pPr marL="688975" lvl="1" indent="0" algn="just" defTabSz="798513">
              <a:lnSpc>
                <a:spcPct val="90000"/>
              </a:lnSpc>
              <a:buNone/>
              <a:defRPr/>
            </a:pPr>
            <a:r>
              <a:rPr lang="en-US" sz="2000" b="1" dirty="0">
                <a:solidFill>
                  <a:srgbClr val="000099"/>
                </a:solidFill>
                <a:latin typeface="Arial" pitchFamily="34" charset="0"/>
                <a:cs typeface="Arial" pitchFamily="34" charset="0"/>
              </a:rPr>
              <a:t>Incorrect data input, Involve in a deadlock, Forced abort by the operator, and some addressing error.</a:t>
            </a:r>
          </a:p>
          <a:p>
            <a:pPr marL="342900" lvl="1" indent="-342900" algn="just">
              <a:lnSpc>
                <a:spcPct val="90000"/>
              </a:lnSpc>
              <a:spcBef>
                <a:spcPts val="1800"/>
              </a:spcBef>
              <a:buBlip>
                <a:blip r:embed="rId2"/>
              </a:buBlip>
              <a:defRPr/>
            </a:pPr>
            <a:r>
              <a:rPr lang="en-US" sz="2400" b="1" dirty="0">
                <a:solidFill>
                  <a:srgbClr val="660066"/>
                </a:solidFill>
                <a:latin typeface="Arial" pitchFamily="34" charset="0"/>
                <a:cs typeface="Arial" pitchFamily="34" charset="0"/>
              </a:rPr>
              <a:t>System Failure</a:t>
            </a:r>
          </a:p>
          <a:p>
            <a:pPr marL="690563" lvl="1" indent="0" algn="just">
              <a:lnSpc>
                <a:spcPct val="90000"/>
              </a:lnSpc>
              <a:spcBef>
                <a:spcPts val="600"/>
              </a:spcBef>
              <a:buNone/>
              <a:defRPr/>
            </a:pPr>
            <a:r>
              <a:rPr lang="en-US" sz="2000" b="1" dirty="0">
                <a:solidFill>
                  <a:srgbClr val="000099"/>
                </a:solidFill>
                <a:latin typeface="Arial" pitchFamily="34" charset="0"/>
                <a:cs typeface="Arial" pitchFamily="34" charset="0"/>
              </a:rPr>
              <a:t>Addressing error, Forced system shutdown, RAM failure, and programming error.</a:t>
            </a:r>
          </a:p>
          <a:p>
            <a:pPr marL="342900" lvl="1" indent="-342900" algn="just">
              <a:lnSpc>
                <a:spcPct val="90000"/>
              </a:lnSpc>
              <a:spcBef>
                <a:spcPts val="1800"/>
              </a:spcBef>
              <a:buBlip>
                <a:blip r:embed="rId2"/>
              </a:buBlip>
              <a:defRPr/>
            </a:pPr>
            <a:r>
              <a:rPr lang="en-US" sz="2400" b="1" dirty="0">
                <a:solidFill>
                  <a:srgbClr val="660066"/>
                </a:solidFill>
                <a:latin typeface="Arial" pitchFamily="34" charset="0"/>
                <a:cs typeface="Arial" pitchFamily="34" charset="0"/>
              </a:rPr>
              <a:t>Media Failure</a:t>
            </a:r>
          </a:p>
          <a:p>
            <a:pPr marL="690563" lvl="1" indent="0" algn="just">
              <a:lnSpc>
                <a:spcPct val="90000"/>
              </a:lnSpc>
              <a:spcBef>
                <a:spcPts val="600"/>
              </a:spcBef>
              <a:buNone/>
              <a:defRPr/>
            </a:pPr>
            <a:r>
              <a:rPr lang="en-US" sz="2000" b="1" dirty="0">
                <a:solidFill>
                  <a:srgbClr val="000099"/>
                </a:solidFill>
                <a:latin typeface="Arial" pitchFamily="34" charset="0"/>
                <a:cs typeface="Arial" pitchFamily="34" charset="0"/>
              </a:rPr>
              <a:t>Disk crash.</a:t>
            </a:r>
          </a:p>
          <a:p>
            <a:pPr marL="690563" lvl="1" indent="0" algn="just">
              <a:lnSpc>
                <a:spcPct val="90000"/>
              </a:lnSpc>
              <a:spcBef>
                <a:spcPts val="600"/>
              </a:spcBef>
              <a:buNone/>
              <a:defRPr/>
            </a:pPr>
            <a:endParaRPr lang="en-US" sz="2000" b="1" dirty="0">
              <a:solidFill>
                <a:srgbClr val="000099"/>
              </a:solidFill>
              <a:latin typeface="Arial" pitchFamily="34" charset="0"/>
              <a:cs typeface="Arial" pitchFamily="34" charset="0"/>
            </a:endParaRPr>
          </a:p>
          <a:p>
            <a:pPr marL="0" lvl="1" indent="0" algn="just">
              <a:lnSpc>
                <a:spcPct val="90000"/>
              </a:lnSpc>
              <a:buNone/>
              <a:defRPr/>
            </a:pPr>
            <a:endParaRPr lang="en-US" sz="20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92828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379229" y="6327775"/>
            <a:ext cx="486959"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11</a:t>
            </a:fld>
            <a:endParaRPr lang="en-US" sz="1400" dirty="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a:solidFill>
                  <a:srgbClr val="C00000"/>
                </a:solidFill>
                <a:latin typeface="Arial" pitchFamily="34" charset="0"/>
                <a:cs typeface="Arial" pitchFamily="34" charset="0"/>
              </a:rPr>
              <a:t>Operations for Recovery</a:t>
            </a:r>
          </a:p>
        </p:txBody>
      </p:sp>
      <p:sp>
        <p:nvSpPr>
          <p:cNvPr id="11268" name="Rectangle 3"/>
          <p:cNvSpPr>
            <a:spLocks noGrp="1" noChangeArrowheads="1"/>
          </p:cNvSpPr>
          <p:nvPr>
            <p:ph type="body" idx="4294967295"/>
          </p:nvPr>
        </p:nvSpPr>
        <p:spPr>
          <a:xfrm>
            <a:off x="922712" y="1529484"/>
            <a:ext cx="7431579" cy="3682595"/>
          </a:xfrm>
        </p:spPr>
        <p:txBody>
          <a:bodyPr/>
          <a:lstStyle/>
          <a:p>
            <a:pPr marL="342900" lvl="1" indent="-342900" algn="just">
              <a:lnSpc>
                <a:spcPct val="90000"/>
              </a:lnSpc>
              <a:buBlip>
                <a:blip r:embed="rId2"/>
              </a:buBlip>
              <a:defRPr/>
            </a:pPr>
            <a:r>
              <a:rPr lang="en-US" sz="2400" b="1" dirty="0">
                <a:solidFill>
                  <a:srgbClr val="660066"/>
                </a:solidFill>
                <a:latin typeface="Arial" pitchFamily="34" charset="0"/>
                <a:cs typeface="Arial" pitchFamily="34" charset="0"/>
              </a:rPr>
              <a:t>Transaction Failure: Roll-back</a:t>
            </a:r>
          </a:p>
          <a:p>
            <a:pPr marL="688975" lvl="1" indent="0" algn="just" defTabSz="798513">
              <a:lnSpc>
                <a:spcPct val="90000"/>
              </a:lnSpc>
              <a:buNone/>
              <a:defRPr/>
            </a:pPr>
            <a:r>
              <a:rPr lang="en-US" sz="2000" b="1" dirty="0">
                <a:solidFill>
                  <a:srgbClr val="000099"/>
                </a:solidFill>
                <a:latin typeface="Arial" pitchFamily="34" charset="0"/>
                <a:cs typeface="Arial" pitchFamily="34" charset="0"/>
              </a:rPr>
              <a:t>Roll-back failed transaction.</a:t>
            </a:r>
          </a:p>
          <a:p>
            <a:pPr marL="342900" lvl="1" indent="-342900" algn="just">
              <a:lnSpc>
                <a:spcPct val="90000"/>
              </a:lnSpc>
              <a:spcBef>
                <a:spcPts val="1800"/>
              </a:spcBef>
              <a:buBlip>
                <a:blip r:embed="rId2"/>
              </a:buBlip>
              <a:defRPr/>
            </a:pPr>
            <a:r>
              <a:rPr lang="en-US" sz="2400" b="1" dirty="0">
                <a:solidFill>
                  <a:srgbClr val="660066"/>
                </a:solidFill>
                <a:latin typeface="Arial" pitchFamily="34" charset="0"/>
                <a:cs typeface="Arial" pitchFamily="34" charset="0"/>
              </a:rPr>
              <a:t>System Failure: Roll-back and Roll-forward</a:t>
            </a:r>
          </a:p>
          <a:p>
            <a:pPr marL="690563" lvl="1" indent="0" algn="just">
              <a:lnSpc>
                <a:spcPct val="90000"/>
              </a:lnSpc>
              <a:spcBef>
                <a:spcPts val="600"/>
              </a:spcBef>
              <a:buNone/>
              <a:defRPr/>
            </a:pPr>
            <a:r>
              <a:rPr lang="en-US" sz="2000" b="1" dirty="0">
                <a:solidFill>
                  <a:srgbClr val="000099"/>
                </a:solidFill>
                <a:latin typeface="Arial" pitchFamily="34" charset="0"/>
                <a:cs typeface="Arial" pitchFamily="34" charset="0"/>
              </a:rPr>
              <a:t>Active transactions are rolled-back and transactions that executed “</a:t>
            </a:r>
            <a:r>
              <a:rPr lang="en-US" sz="2000" b="1" i="1" dirty="0">
                <a:solidFill>
                  <a:srgbClr val="000099"/>
                </a:solidFill>
                <a:latin typeface="Arial" pitchFamily="34" charset="0"/>
                <a:cs typeface="Arial" pitchFamily="34" charset="0"/>
              </a:rPr>
              <a:t>ET</a:t>
            </a:r>
            <a:r>
              <a:rPr lang="en-US" sz="2000" b="1" dirty="0">
                <a:solidFill>
                  <a:srgbClr val="000099"/>
                </a:solidFill>
                <a:latin typeface="Arial" pitchFamily="34" charset="0"/>
                <a:cs typeface="Arial" pitchFamily="34" charset="0"/>
              </a:rPr>
              <a:t>” are rolled-forward.</a:t>
            </a:r>
          </a:p>
          <a:p>
            <a:pPr marL="342900" lvl="1" indent="-342900" algn="just">
              <a:lnSpc>
                <a:spcPct val="90000"/>
              </a:lnSpc>
              <a:spcBef>
                <a:spcPts val="1800"/>
              </a:spcBef>
              <a:buBlip>
                <a:blip r:embed="rId2"/>
              </a:buBlip>
              <a:defRPr/>
            </a:pPr>
            <a:r>
              <a:rPr lang="en-US" sz="2400" b="1" dirty="0">
                <a:solidFill>
                  <a:srgbClr val="660066"/>
                </a:solidFill>
                <a:latin typeface="Arial" pitchFamily="34" charset="0"/>
                <a:cs typeface="Arial" pitchFamily="34" charset="0"/>
              </a:rPr>
              <a:t>Media Failure: Disk recovery</a:t>
            </a:r>
          </a:p>
          <a:p>
            <a:pPr marL="690563" lvl="1" indent="0" algn="just">
              <a:lnSpc>
                <a:spcPct val="90000"/>
              </a:lnSpc>
              <a:spcBef>
                <a:spcPts val="600"/>
              </a:spcBef>
              <a:buNone/>
              <a:defRPr/>
            </a:pPr>
            <a:r>
              <a:rPr lang="en-US" sz="2000" b="1" dirty="0">
                <a:solidFill>
                  <a:srgbClr val="000099"/>
                </a:solidFill>
                <a:latin typeface="Arial" pitchFamily="34" charset="0"/>
                <a:cs typeface="Arial" pitchFamily="34" charset="0"/>
              </a:rPr>
              <a:t>May involve disk replacement, re-execution of committed transactions, and some other recovery operations.</a:t>
            </a:r>
          </a:p>
          <a:p>
            <a:pPr marL="690563" lvl="1" indent="0" algn="just">
              <a:lnSpc>
                <a:spcPct val="90000"/>
              </a:lnSpc>
              <a:spcBef>
                <a:spcPts val="600"/>
              </a:spcBef>
              <a:buNone/>
              <a:defRPr/>
            </a:pPr>
            <a:endParaRPr lang="en-US" sz="2000" b="1" dirty="0">
              <a:solidFill>
                <a:srgbClr val="000099"/>
              </a:solidFill>
              <a:latin typeface="Arial" pitchFamily="34" charset="0"/>
              <a:cs typeface="Arial" pitchFamily="34" charset="0"/>
            </a:endParaRPr>
          </a:p>
          <a:p>
            <a:pPr marL="0" lvl="1" indent="0" algn="just">
              <a:lnSpc>
                <a:spcPct val="90000"/>
              </a:lnSpc>
              <a:buNone/>
              <a:defRPr/>
            </a:pPr>
            <a:endParaRPr lang="en-US" sz="20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66555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379229" y="6327775"/>
            <a:ext cx="486959"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12</a:t>
            </a:fld>
            <a:endParaRPr lang="en-US" sz="1400" dirty="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pPr eaLnBrk="1" hangingPunct="1">
              <a:spcBef>
                <a:spcPts val="0"/>
              </a:spcBef>
              <a:spcAft>
                <a:spcPts val="600"/>
              </a:spcAft>
            </a:pPr>
            <a:r>
              <a:rPr lang="en-US" sz="2800" b="1" dirty="0">
                <a:solidFill>
                  <a:srgbClr val="800000"/>
                </a:solidFill>
              </a:rPr>
              <a:t>Current Transaction Processing Scenario</a:t>
            </a:r>
          </a:p>
        </p:txBody>
      </p:sp>
      <p:sp>
        <p:nvSpPr>
          <p:cNvPr id="11268" name="Rectangle 3"/>
          <p:cNvSpPr>
            <a:spLocks noGrp="1" noChangeArrowheads="1"/>
          </p:cNvSpPr>
          <p:nvPr>
            <p:ph type="body" idx="4294967295"/>
          </p:nvPr>
        </p:nvSpPr>
        <p:spPr>
          <a:xfrm>
            <a:off x="862560" y="1014413"/>
            <a:ext cx="7431579" cy="1841789"/>
          </a:xfrm>
        </p:spPr>
        <p:txBody>
          <a:bodyPr/>
          <a:lstStyle/>
          <a:p>
            <a:pPr marL="460375" indent="-460375" algn="just" eaLnBrk="1" hangingPunct="1">
              <a:spcBef>
                <a:spcPts val="600"/>
              </a:spcBef>
              <a:buBlip>
                <a:blip r:embed="rId2"/>
              </a:buBlip>
            </a:pPr>
            <a:r>
              <a:rPr lang="en-US" sz="1800" b="1" dirty="0">
                <a:solidFill>
                  <a:srgbClr val="000099"/>
                </a:solidFill>
              </a:rPr>
              <a:t>Use of ULT (user level thread library)</a:t>
            </a:r>
            <a:endParaRPr lang="en-US" sz="1800" b="1" dirty="0">
              <a:solidFill>
                <a:srgbClr val="000099"/>
              </a:solidFill>
              <a:latin typeface="Arial" panose="020B0604020202020204" pitchFamily="34" charset="0"/>
              <a:cs typeface="Arial" panose="020B0604020202020204" pitchFamily="34" charset="0"/>
            </a:endParaRPr>
          </a:p>
          <a:p>
            <a:pPr lvl="2" indent="-452438" algn="just">
              <a:spcBef>
                <a:spcPts val="600"/>
              </a:spcBef>
              <a:buClr>
                <a:srgbClr val="7030A0"/>
              </a:buClr>
              <a:buSzPct val="100000"/>
              <a:buFont typeface="Wingdings" panose="05000000000000000000" pitchFamily="2" charset="2"/>
              <a:buChar char="Ø"/>
            </a:pPr>
            <a:r>
              <a:rPr lang="en-US" sz="1800" b="1" dirty="0">
                <a:solidFill>
                  <a:srgbClr val="000099"/>
                </a:solidFill>
                <a:latin typeface="Arial" panose="020B0604020202020204" pitchFamily="34" charset="0"/>
                <a:cs typeface="Arial" panose="020B0604020202020204" pitchFamily="34" charset="0"/>
              </a:rPr>
              <a:t>ULT library provides a clean approach to implement multithreading with a very small overhead. ULT system has different code and different execution for each thread and uses a single shared memory, as shown in the figure.</a:t>
            </a:r>
            <a:endParaRPr lang="en-US" sz="2000" b="1" dirty="0">
              <a:solidFill>
                <a:srgbClr val="000099"/>
              </a:solidFill>
              <a:latin typeface="Arial" pitchFamily="34" charset="0"/>
              <a:cs typeface="Arial" pitchFamily="34" charset="0"/>
            </a:endParaRPr>
          </a:p>
          <a:p>
            <a:pPr marL="0" lvl="1" indent="0" algn="just">
              <a:lnSpc>
                <a:spcPct val="90000"/>
              </a:lnSpc>
              <a:buNone/>
              <a:defRPr/>
            </a:pPr>
            <a:endParaRPr lang="en-US" sz="2000" b="1" dirty="0">
              <a:solidFill>
                <a:srgbClr val="660066"/>
              </a:solidFill>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3364533" y="2438286"/>
            <a:ext cx="3747467" cy="2318303"/>
          </a:xfrm>
          <a:prstGeom prst="rect">
            <a:avLst/>
          </a:prstGeom>
        </p:spPr>
      </p:pic>
      <p:sp>
        <p:nvSpPr>
          <p:cNvPr id="3" name="Rectangle 2"/>
          <p:cNvSpPr/>
          <p:nvPr/>
        </p:nvSpPr>
        <p:spPr>
          <a:xfrm>
            <a:off x="936450" y="4833264"/>
            <a:ext cx="7516669" cy="1200329"/>
          </a:xfrm>
          <a:prstGeom prst="rect">
            <a:avLst/>
          </a:prstGeom>
        </p:spPr>
        <p:txBody>
          <a:bodyPr wrap="square">
            <a:spAutoFit/>
          </a:bodyPr>
          <a:lstStyle/>
          <a:p>
            <a:pPr marL="460375" lvl="0" indent="-460375" algn="just" eaLnBrk="1" hangingPunct="1">
              <a:spcBef>
                <a:spcPts val="600"/>
              </a:spcBef>
              <a:buBlip>
                <a:blip r:embed="rId2"/>
              </a:buBlip>
            </a:pPr>
            <a:r>
              <a:rPr lang="en-US" sz="1800" kern="0" dirty="0">
                <a:solidFill>
                  <a:srgbClr val="000099"/>
                </a:solidFill>
                <a:latin typeface="Arial" panose="020B0604020202020204" pitchFamily="34" charset="0"/>
                <a:cs typeface="Arial" panose="020B0604020202020204" pitchFamily="34" charset="0"/>
              </a:rPr>
              <a:t>TP Monitor can implement multithreading and run TS in each thread that communicate with each other. The operating system is unaware of this setup and it executes TM Monitor process as any other process.</a:t>
            </a:r>
          </a:p>
        </p:txBody>
      </p:sp>
    </p:spTree>
    <p:extLst>
      <p:ext uri="{BB962C8B-B14F-4D97-AF65-F5344CB8AC3E}">
        <p14:creationId xmlns:p14="http://schemas.microsoft.com/office/powerpoint/2010/main" val="401825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553796" y="6327775"/>
            <a:ext cx="407324"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13</a:t>
            </a:fld>
            <a:endParaRPr lang="en-US" sz="1400" dirty="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a:solidFill>
                  <a:srgbClr val="C00000"/>
                </a:solidFill>
                <a:latin typeface="Arial" pitchFamily="34" charset="0"/>
                <a:cs typeface="Arial" pitchFamily="34" charset="0"/>
              </a:rPr>
              <a:t>Recoverability</a:t>
            </a:r>
          </a:p>
        </p:txBody>
      </p:sp>
      <p:sp>
        <p:nvSpPr>
          <p:cNvPr id="2" name="Rectangle 1"/>
          <p:cNvSpPr/>
          <p:nvPr/>
        </p:nvSpPr>
        <p:spPr>
          <a:xfrm>
            <a:off x="681644" y="1204283"/>
            <a:ext cx="7797338" cy="830997"/>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transaction failure: The failed transaction has to be rolled-back. There could be cascade roll-back.</a:t>
            </a:r>
            <a:endParaRPr lang="en-US" dirty="0">
              <a:solidFill>
                <a:srgbClr val="66006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63" y="2197443"/>
            <a:ext cx="7695919" cy="3610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38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xfrm>
            <a:off x="8462356" y="6318250"/>
            <a:ext cx="395894"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a:solidFill>
                  <a:srgbClr val="000076"/>
                </a:solidFill>
                <a:latin typeface="Arial" pitchFamily="34" charset="0"/>
                <a:cs typeface="Arial" pitchFamily="34" charset="0"/>
              </a:rPr>
              <a:pPr/>
              <a:t>14</a:t>
            </a:fld>
            <a:endParaRPr lang="en-US" sz="1400" dirty="0">
              <a:latin typeface="Arial" pitchFamily="34" charset="0"/>
              <a:cs typeface="Arial" pitchFamily="34" charset="0"/>
            </a:endParaRPr>
          </a:p>
        </p:txBody>
      </p:sp>
      <p:sp>
        <p:nvSpPr>
          <p:cNvPr id="12291" name="Rectangle 2"/>
          <p:cNvSpPr>
            <a:spLocks noGrp="1" noChangeArrowheads="1"/>
          </p:cNvSpPr>
          <p:nvPr>
            <p:ph type="title" idx="4294967295"/>
          </p:nvPr>
        </p:nvSpPr>
        <p:spPr>
          <a:xfrm>
            <a:off x="270856" y="0"/>
            <a:ext cx="8191500" cy="838200"/>
          </a:xfrm>
        </p:spPr>
        <p:txBody>
          <a:bodyPr/>
          <a:lstStyle/>
          <a:p>
            <a:r>
              <a:rPr lang="en-US" sz="2800" b="1" dirty="0">
                <a:solidFill>
                  <a:srgbClr val="C00000"/>
                </a:solidFill>
                <a:latin typeface="Arial" pitchFamily="34" charset="0"/>
                <a:cs typeface="Arial" pitchFamily="34" charset="0"/>
              </a:rPr>
              <a:t>System Failure</a:t>
            </a:r>
            <a:endParaRPr lang="en-US" sz="2800" dirty="0"/>
          </a:p>
        </p:txBody>
      </p:sp>
      <p:sp>
        <p:nvSpPr>
          <p:cNvPr id="12292" name="Rectangle 1"/>
          <p:cNvSpPr>
            <a:spLocks noChangeArrowheads="1"/>
          </p:cNvSpPr>
          <p:nvPr/>
        </p:nvSpPr>
        <p:spPr bwMode="auto">
          <a:xfrm>
            <a:off x="566738" y="1406785"/>
            <a:ext cx="8077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ts val="600"/>
              </a:spcBef>
              <a:spcAft>
                <a:spcPts val="600"/>
              </a:spcAft>
            </a:pPr>
            <a:r>
              <a:rPr lang="en-US" dirty="0">
                <a:solidFill>
                  <a:srgbClr val="660066"/>
                </a:solidFill>
                <a:latin typeface="Arial" pitchFamily="34" charset="0"/>
                <a:cs typeface="Arial" pitchFamily="34" charset="0"/>
              </a:rPr>
              <a:t>State of transactions when system failed:</a:t>
            </a:r>
          </a:p>
          <a:p>
            <a:pPr marL="1430338" indent="-1430338" algn="just">
              <a:spcBef>
                <a:spcPts val="600"/>
              </a:spcBef>
              <a:spcAft>
                <a:spcPts val="0"/>
              </a:spcAft>
            </a:pPr>
            <a:r>
              <a:rPr lang="en-US" sz="2000" dirty="0">
                <a:solidFill>
                  <a:srgbClr val="000099"/>
                </a:solidFill>
                <a:latin typeface="Arial" pitchFamily="34" charset="0"/>
                <a:cs typeface="Arial" pitchFamily="34" charset="0"/>
              </a:rPr>
              <a:t>T1:	Active so it must be rolled back</a:t>
            </a:r>
          </a:p>
          <a:p>
            <a:pPr marL="1430338" indent="-1430338" algn="just">
              <a:spcBef>
                <a:spcPts val="600"/>
              </a:spcBef>
              <a:spcAft>
                <a:spcPts val="0"/>
              </a:spcAft>
            </a:pPr>
            <a:r>
              <a:rPr lang="en-US" sz="2000" dirty="0">
                <a:solidFill>
                  <a:srgbClr val="000099"/>
                </a:solidFill>
                <a:latin typeface="Arial" pitchFamily="34" charset="0"/>
                <a:cs typeface="Arial" pitchFamily="34" charset="0"/>
              </a:rPr>
              <a:t>T2 and T3 :	Executed ET so they will be rolled-forward</a:t>
            </a:r>
          </a:p>
          <a:p>
            <a:pPr marL="1430338" indent="-1430338" algn="just">
              <a:spcBef>
                <a:spcPts val="600"/>
              </a:spcBef>
              <a:spcAft>
                <a:spcPts val="0"/>
              </a:spcAft>
            </a:pPr>
            <a:r>
              <a:rPr lang="en-US" sz="2000" dirty="0">
                <a:solidFill>
                  <a:srgbClr val="000099"/>
                </a:solidFill>
                <a:latin typeface="Arial" pitchFamily="34" charset="0"/>
                <a:cs typeface="Arial" pitchFamily="34" charset="0"/>
              </a:rPr>
              <a:t>T4:	Committed so it is durable. No action is required.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883" y="3505053"/>
            <a:ext cx="5818909" cy="226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15</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411162" y="68354"/>
            <a:ext cx="8191500" cy="838200"/>
          </a:xfrm>
        </p:spPr>
        <p:txBody>
          <a:bodyPr/>
          <a:lstStyle/>
          <a:p>
            <a:r>
              <a:rPr lang="en-US" sz="2800" b="1" dirty="0">
                <a:solidFill>
                  <a:srgbClr val="C00000"/>
                </a:solidFill>
                <a:latin typeface="Arial" pitchFamily="34" charset="0"/>
                <a:cs typeface="Arial" pitchFamily="34" charset="0"/>
              </a:rPr>
              <a:t>Recoverability</a:t>
            </a:r>
            <a:endParaRPr lang="en-US" sz="2800" dirty="0"/>
          </a:p>
        </p:txBody>
      </p:sp>
      <p:sp>
        <p:nvSpPr>
          <p:cNvPr id="13316" name="Rectangle 2"/>
          <p:cNvSpPr>
            <a:spLocks noChangeArrowheads="1"/>
          </p:cNvSpPr>
          <p:nvPr/>
        </p:nvSpPr>
        <p:spPr bwMode="auto">
          <a:xfrm>
            <a:off x="736599" y="1442519"/>
            <a:ext cx="7866063" cy="450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660066"/>
                </a:solidFill>
                <a:latin typeface="Arial" pitchFamily="34" charset="0"/>
                <a:cs typeface="Arial" pitchFamily="34" charset="0"/>
              </a:rPr>
              <a:t>Consider the following schedule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 </a:t>
            </a:r>
          </a:p>
          <a:p>
            <a:pPr algn="ctr">
              <a:spcBef>
                <a:spcPts val="1200"/>
              </a:spcBef>
              <a:spcAft>
                <a:spcPts val="12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a:t>
            </a:r>
          </a:p>
          <a:p>
            <a:pPr algn="just"/>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reads from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(recall reads-from relationship), so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is dependent on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dirty="0">
                <a:solidFill>
                  <a:srgbClr val="000099"/>
                </a:solidFill>
                <a:latin typeface="Arial" pitchFamily="34" charset="0"/>
                <a:cs typeface="Arial" pitchFamily="34" charset="0"/>
              </a:rPr>
              <a:t>is not a function of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a:t>
            </a:r>
          </a:p>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a:t>
            </a:r>
          </a:p>
          <a:p>
            <a:pPr algn="ctr">
              <a:spcBef>
                <a:spcPts val="600"/>
              </a:spcBef>
              <a:spcAft>
                <a:spcPts val="6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a:t>
            </a:r>
            <a:r>
              <a:rPr lang="en-US" sz="2000" i="1">
                <a:solidFill>
                  <a:srgbClr val="000099"/>
                </a:solidFill>
                <a:latin typeface="Arial" pitchFamily="34" charset="0"/>
                <a:cs typeface="Arial" pitchFamily="34" charset="0"/>
              </a:rPr>
              <a:t>] w</a:t>
            </a:r>
            <a:r>
              <a:rPr lang="en-US" sz="2000" i="1" baseline="-10000">
                <a:solidFill>
                  <a:srgbClr val="000099"/>
                </a:solidFill>
                <a:latin typeface="Arial" pitchFamily="34" charset="0"/>
                <a:cs typeface="Arial" pitchFamily="34" charset="0"/>
              </a:rPr>
              <a:t>2</a:t>
            </a:r>
            <a:r>
              <a:rPr lang="en-US" sz="2000" i="1">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rPr>
              <a:t>3] c</a:t>
            </a:r>
            <a:r>
              <a:rPr lang="en-US" sz="2000" i="1" baseline="-10000" dirty="0">
                <a:solidFill>
                  <a:srgbClr val="000099"/>
                </a:solidFill>
                <a:latin typeface="Arial" pitchFamily="34" charset="0"/>
                <a:cs typeface="Arial" pitchFamily="34" charset="0"/>
              </a:rPr>
              <a:t>2</a:t>
            </a:r>
          </a:p>
          <a:p>
            <a:pPr>
              <a:spcBef>
                <a:spcPts val="600"/>
              </a:spcBef>
              <a:spcAft>
                <a:spcPts val="600"/>
              </a:spcAft>
            </a:pPr>
            <a:r>
              <a:rPr lang="en-US" sz="2000" dirty="0">
                <a:solidFill>
                  <a:srgbClr val="FF0000"/>
                </a:solidFill>
                <a:latin typeface="Arial" pitchFamily="34" charset="0"/>
                <a:cs typeface="Arial" pitchFamily="34" charset="0"/>
              </a:rPr>
              <a:t>Is S’</a:t>
            </a:r>
            <a:r>
              <a:rPr lang="en-US" sz="2000" baseline="-10000" dirty="0">
                <a:solidFill>
                  <a:srgbClr val="FF0000"/>
                </a:solidFill>
                <a:latin typeface="Arial" pitchFamily="34" charset="0"/>
                <a:cs typeface="Arial" pitchFamily="34" charset="0"/>
              </a:rPr>
              <a:t>1,2  </a:t>
            </a:r>
            <a:r>
              <a:rPr lang="en-US" sz="2000" dirty="0">
                <a:solidFill>
                  <a:srgbClr val="FF0000"/>
                </a:solidFill>
                <a:latin typeface="Arial" pitchFamily="34" charset="0"/>
                <a:cs typeface="Arial" pitchFamily="34" charset="0"/>
              </a:rPr>
              <a:t>recoverable?</a:t>
            </a:r>
          </a:p>
          <a:p>
            <a:pPr marL="233363" algn="just">
              <a:spcBef>
                <a:spcPts val="600"/>
              </a:spcBef>
              <a:spcAft>
                <a:spcPts val="600"/>
              </a:spcAft>
            </a:pPr>
            <a:r>
              <a:rPr lang="en-US" sz="2000" dirty="0">
                <a:solidFill>
                  <a:srgbClr val="FF0000"/>
                </a:solidFill>
                <a:latin typeface="Arial" pitchFamily="34" charset="0"/>
                <a:cs typeface="Arial" pitchFamily="34" charset="0"/>
              </a:rPr>
              <a:t>No,</a:t>
            </a:r>
            <a:r>
              <a:rPr lang="en-US" sz="2000" dirty="0">
                <a:solidFill>
                  <a:srgbClr val="000099"/>
                </a:solidFill>
                <a:latin typeface="Arial" pitchFamily="34" charset="0"/>
                <a:cs typeface="Arial" pitchFamily="34" charset="0"/>
              </a:rPr>
              <a:t> because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(a dependent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commits first.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fails then it will be rolled-back and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must as well but it cannot be rolled-back and if we do to make database consistent, it will violate commit semantics.</a:t>
            </a:r>
          </a:p>
        </p:txBody>
      </p:sp>
    </p:spTree>
    <p:extLst>
      <p:ext uri="{BB962C8B-B14F-4D97-AF65-F5344CB8AC3E}">
        <p14:creationId xmlns:p14="http://schemas.microsoft.com/office/powerpoint/2010/main" val="327189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16</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411162" y="50836"/>
            <a:ext cx="8191500" cy="838200"/>
          </a:xfrm>
        </p:spPr>
        <p:txBody>
          <a:bodyPr/>
          <a:lstStyle/>
          <a:p>
            <a:r>
              <a:rPr lang="en-US" sz="2800" b="1" dirty="0">
                <a:solidFill>
                  <a:srgbClr val="C00000"/>
                </a:solidFill>
                <a:latin typeface="Arial" pitchFamily="34" charset="0"/>
                <a:cs typeface="Arial" pitchFamily="34" charset="0"/>
              </a:rPr>
              <a:t>Recoverability</a:t>
            </a:r>
            <a:endParaRPr lang="en-US" sz="2800" dirty="0"/>
          </a:p>
        </p:txBody>
      </p:sp>
      <p:sp>
        <p:nvSpPr>
          <p:cNvPr id="13316" name="Rectangle 2"/>
          <p:cNvSpPr>
            <a:spLocks noChangeArrowheads="1"/>
          </p:cNvSpPr>
          <p:nvPr/>
        </p:nvSpPr>
        <p:spPr bwMode="auto">
          <a:xfrm>
            <a:off x="736599" y="1367704"/>
            <a:ext cx="7866063"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660066"/>
                </a:solidFill>
                <a:latin typeface="Arial" pitchFamily="34" charset="0"/>
                <a:cs typeface="Arial" pitchFamily="34" charset="0"/>
              </a:rPr>
              <a:t>Recoverability condition 1</a:t>
            </a:r>
            <a:endParaRPr lang="en-US" i="1" baseline="-10000" dirty="0">
              <a:solidFill>
                <a:srgbClr val="660066"/>
              </a:solidFill>
              <a:latin typeface="Arial" pitchFamily="34" charset="0"/>
              <a:cs typeface="Arial" pitchFamily="34" charset="0"/>
            </a:endParaRPr>
          </a:p>
          <a:p>
            <a:pPr marL="233363">
              <a:spcBef>
                <a:spcPts val="600"/>
              </a:spcBef>
              <a:spcAft>
                <a:spcPts val="600"/>
              </a:spcAft>
            </a:pPr>
            <a:r>
              <a:rPr lang="en-US" sz="2000"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reads from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is dependent on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then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must commit after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has committed (recall that this is a RC history)</a:t>
            </a:r>
          </a:p>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a:t>
            </a:r>
          </a:p>
          <a:p>
            <a:pPr algn="ctr">
              <a:spcBef>
                <a:spcPts val="600"/>
              </a:spcBef>
              <a:spcAft>
                <a:spcPts val="6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2</a:t>
            </a:r>
          </a:p>
          <a:p>
            <a:pPr>
              <a:spcBef>
                <a:spcPts val="600"/>
              </a:spcBef>
              <a:spcAft>
                <a:spcPts val="600"/>
              </a:spcAft>
            </a:pPr>
            <a:r>
              <a:rPr lang="en-US" sz="2000" dirty="0">
                <a:solidFill>
                  <a:srgbClr val="FF0000"/>
                </a:solidFill>
                <a:latin typeface="Arial" pitchFamily="34" charset="0"/>
                <a:cs typeface="Arial" pitchFamily="34" charset="0"/>
              </a:rPr>
              <a:t>Is S’</a:t>
            </a:r>
            <a:r>
              <a:rPr lang="en-US" sz="2000" baseline="-10000" dirty="0">
                <a:solidFill>
                  <a:srgbClr val="FF0000"/>
                </a:solidFill>
                <a:latin typeface="Arial" pitchFamily="34" charset="0"/>
                <a:cs typeface="Arial" pitchFamily="34" charset="0"/>
              </a:rPr>
              <a:t>1,2  </a:t>
            </a:r>
            <a:r>
              <a:rPr lang="en-US" sz="2000" dirty="0">
                <a:solidFill>
                  <a:srgbClr val="FF0000"/>
                </a:solidFill>
                <a:latin typeface="Arial" pitchFamily="34" charset="0"/>
                <a:cs typeface="Arial" pitchFamily="34" charset="0"/>
              </a:rPr>
              <a:t>recoverable?</a:t>
            </a:r>
          </a:p>
          <a:p>
            <a:pPr marL="233363">
              <a:spcBef>
                <a:spcPts val="600"/>
              </a:spcBef>
              <a:spcAft>
                <a:spcPts val="600"/>
              </a:spcAft>
            </a:pPr>
            <a:r>
              <a:rPr lang="en-US" sz="2000" dirty="0">
                <a:solidFill>
                  <a:srgbClr val="FF0000"/>
                </a:solidFill>
                <a:latin typeface="Arial" pitchFamily="34" charset="0"/>
                <a:cs typeface="Arial" pitchFamily="34" charset="0"/>
              </a:rPr>
              <a:t>Yes,</a:t>
            </a:r>
            <a:r>
              <a:rPr lang="en-US" sz="2000" dirty="0">
                <a:solidFill>
                  <a:srgbClr val="000099"/>
                </a:solidFill>
                <a:latin typeface="Arial" pitchFamily="34" charset="0"/>
                <a:cs typeface="Arial" pitchFamily="34" charset="0"/>
              </a:rPr>
              <a:t> because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is not dependent on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and the roll-back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does not dirty any data.</a:t>
            </a:r>
          </a:p>
          <a:p>
            <a:pPr>
              <a:spcBef>
                <a:spcPts val="600"/>
              </a:spcBef>
              <a:spcAft>
                <a:spcPts val="600"/>
              </a:spcAft>
            </a:pPr>
            <a:r>
              <a:rPr lang="en-US" dirty="0">
                <a:solidFill>
                  <a:srgbClr val="660066"/>
                </a:solidFill>
                <a:latin typeface="Arial" pitchFamily="34" charset="0"/>
                <a:cs typeface="Arial" pitchFamily="34" charset="0"/>
              </a:rPr>
              <a:t>Recoverability condition 2</a:t>
            </a:r>
            <a:endParaRPr lang="en-US" i="1" baseline="-10000" dirty="0">
              <a:solidFill>
                <a:srgbClr val="660066"/>
              </a:solidFill>
              <a:latin typeface="Arial" pitchFamily="34" charset="0"/>
              <a:cs typeface="Arial" pitchFamily="34" charset="0"/>
            </a:endParaRPr>
          </a:p>
          <a:p>
            <a:pPr marL="233363">
              <a:spcBef>
                <a:spcPts val="0"/>
              </a:spcBef>
              <a:spcAft>
                <a:spcPts val="600"/>
              </a:spcAft>
            </a:pPr>
            <a:r>
              <a:rPr lang="en-US" sz="2000" dirty="0">
                <a:solidFill>
                  <a:srgbClr val="000099"/>
                </a:solidFill>
                <a:latin typeface="Arial" pitchFamily="34" charset="0"/>
                <a:cs typeface="Arial" pitchFamily="34" charset="0"/>
              </a:rPr>
              <a:t>The roll-back of a dependent transaction does not generate a dirty data so the schedule is recoverable.</a:t>
            </a:r>
          </a:p>
        </p:txBody>
      </p:sp>
    </p:spTree>
    <p:extLst>
      <p:ext uri="{BB962C8B-B14F-4D97-AF65-F5344CB8AC3E}">
        <p14:creationId xmlns:p14="http://schemas.microsoft.com/office/powerpoint/2010/main" val="82401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17</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411162" y="50836"/>
            <a:ext cx="8191500" cy="838200"/>
          </a:xfrm>
        </p:spPr>
        <p:txBody>
          <a:bodyPr/>
          <a:lstStyle/>
          <a:p>
            <a:r>
              <a:rPr lang="en-US" sz="2800" b="1" dirty="0">
                <a:solidFill>
                  <a:srgbClr val="C00000"/>
                </a:solidFill>
                <a:latin typeface="Arial" pitchFamily="34" charset="0"/>
                <a:cs typeface="Arial" pitchFamily="34" charset="0"/>
              </a:rPr>
              <a:t>Recoverability</a:t>
            </a:r>
            <a:endParaRPr lang="en-US" sz="2800" dirty="0"/>
          </a:p>
        </p:txBody>
      </p:sp>
      <p:sp>
        <p:nvSpPr>
          <p:cNvPr id="13316" name="Rectangle 2"/>
          <p:cNvSpPr>
            <a:spLocks noChangeArrowheads="1"/>
          </p:cNvSpPr>
          <p:nvPr/>
        </p:nvSpPr>
        <p:spPr bwMode="auto">
          <a:xfrm>
            <a:off x="1111348" y="1367704"/>
            <a:ext cx="7491314"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dirty="0">
                <a:solidFill>
                  <a:srgbClr val="660066"/>
                </a:solidFill>
                <a:latin typeface="Arial" pitchFamily="34" charset="0"/>
                <a:cs typeface="Arial" pitchFamily="34" charset="0"/>
              </a:rPr>
              <a:t>Testing your understanding</a:t>
            </a:r>
            <a:endParaRPr lang="en-US" i="1" baseline="-10000" dirty="0">
              <a:solidFill>
                <a:srgbClr val="660066"/>
              </a:solidFill>
              <a:latin typeface="Arial" pitchFamily="34" charset="0"/>
              <a:cs typeface="Arial" pitchFamily="34" charset="0"/>
            </a:endParaRPr>
          </a:p>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schedules</a:t>
            </a:r>
            <a:endParaRPr lang="en-US" dirty="0">
              <a:solidFill>
                <a:srgbClr val="660066"/>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Recoverable?</a:t>
            </a: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 Recoverable?</a:t>
            </a: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5</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6</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7</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a:solidFill>
                  <a:srgbClr val="000099"/>
                </a:solidFill>
                <a:latin typeface="Arial" pitchFamily="34" charset="0"/>
                <a:cs typeface="Arial" pitchFamily="34" charset="0"/>
              </a:rPr>
              <a:t>S</a:t>
            </a:r>
            <a:r>
              <a:rPr lang="en-US" sz="2000" i="1" baseline="-10000">
                <a:solidFill>
                  <a:srgbClr val="000099"/>
                </a:solidFill>
                <a:latin typeface="Arial" pitchFamily="34" charset="0"/>
                <a:cs typeface="Arial" pitchFamily="34" charset="0"/>
              </a:rPr>
              <a:t>8</a:t>
            </a:r>
            <a:r>
              <a:rPr lang="en-US" sz="2000" i="1">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 Recoverable?</a:t>
            </a:r>
          </a:p>
        </p:txBody>
      </p:sp>
    </p:spTree>
    <p:extLst>
      <p:ext uri="{BB962C8B-B14F-4D97-AF65-F5344CB8AC3E}">
        <p14:creationId xmlns:p14="http://schemas.microsoft.com/office/powerpoint/2010/main" val="381877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18</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309563" y="107361"/>
            <a:ext cx="8191500" cy="838200"/>
          </a:xfrm>
        </p:spPr>
        <p:txBody>
          <a:bodyPr/>
          <a:lstStyle/>
          <a:p>
            <a:r>
              <a:rPr lang="en-US" sz="2800" b="1" dirty="0">
                <a:solidFill>
                  <a:srgbClr val="C00000"/>
                </a:solidFill>
                <a:latin typeface="Arial" pitchFamily="34" charset="0"/>
                <a:cs typeface="Arial" pitchFamily="34" charset="0"/>
              </a:rPr>
              <a:t>Terminal I/O</a:t>
            </a:r>
            <a:endParaRPr lang="en-US" sz="2800" dirty="0"/>
          </a:p>
        </p:txBody>
      </p:sp>
      <p:sp>
        <p:nvSpPr>
          <p:cNvPr id="13316" name="Rectangle 2"/>
          <p:cNvSpPr>
            <a:spLocks noChangeArrowheads="1"/>
          </p:cNvSpPr>
          <p:nvPr/>
        </p:nvSpPr>
        <p:spPr bwMode="auto">
          <a:xfrm>
            <a:off x="736599" y="1367704"/>
            <a:ext cx="786606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Interactive transactions present dirty data problem in a different way. Suppose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are two transactions. The execution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is a total order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sym typeface="Wingdings" pitchFamily="2" charset="2"/>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reads from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The commit semantics indicates that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must commit before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does. User starts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first and the intermediate result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is input to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commits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fails.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has dirty data but cannot be rolled-back.</a:t>
            </a:r>
          </a:p>
          <a:p>
            <a:pPr algn="just"/>
            <a:endParaRPr lang="en-US" dirty="0">
              <a:solidFill>
                <a:srgbClr val="66006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Solution: User should wait for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1</a:t>
            </a:r>
            <a:r>
              <a:rPr lang="en-US" sz="2000" dirty="0">
                <a:solidFill>
                  <a:srgbClr val="000076"/>
                </a:solidFill>
                <a:latin typeface="Arial" pitchFamily="34" charset="0"/>
                <a:cs typeface="Arial" pitchFamily="34" charset="0"/>
              </a:rPr>
              <a:t>’s commit message from the system before using its output in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a:t>
            </a:r>
          </a:p>
        </p:txBody>
      </p:sp>
    </p:spTree>
    <p:extLst>
      <p:ext uri="{BB962C8B-B14F-4D97-AF65-F5344CB8AC3E}">
        <p14:creationId xmlns:p14="http://schemas.microsoft.com/office/powerpoint/2010/main" val="2671560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19</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309563" y="0"/>
            <a:ext cx="8191500" cy="838200"/>
          </a:xfrm>
        </p:spPr>
        <p:txBody>
          <a:bodyPr/>
          <a:lstStyle/>
          <a:p>
            <a:r>
              <a:rPr lang="en-US" sz="2800" b="1" dirty="0">
                <a:solidFill>
                  <a:srgbClr val="C00000"/>
                </a:solidFill>
                <a:latin typeface="Arial" pitchFamily="34" charset="0"/>
                <a:cs typeface="Arial" pitchFamily="34" charset="0"/>
              </a:rPr>
              <a:t>Avoiding Cascading Aborts</a:t>
            </a:r>
            <a:endParaRPr lang="en-US" sz="2800" dirty="0"/>
          </a:p>
        </p:txBody>
      </p:sp>
      <p:sp>
        <p:nvSpPr>
          <p:cNvPr id="13316" name="Rectangle 2"/>
          <p:cNvSpPr>
            <a:spLocks noChangeArrowheads="1"/>
          </p:cNvSpPr>
          <p:nvPr/>
        </p:nvSpPr>
        <p:spPr bwMode="auto">
          <a:xfrm>
            <a:off x="736599" y="1967868"/>
            <a:ext cx="7866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Avoiding Cascading Aborts</a:t>
            </a:r>
          </a:p>
          <a:p>
            <a:pPr marL="457200" algn="just"/>
            <a:endParaRPr lang="en-US" dirty="0">
              <a:solidFill>
                <a:srgbClr val="660066"/>
              </a:solidFill>
              <a:latin typeface="Arial" pitchFamily="34" charset="0"/>
              <a:cs typeface="Arial" pitchFamily="34" charset="0"/>
            </a:endParaRPr>
          </a:p>
          <a:p>
            <a:pPr marL="457200" algn="just"/>
            <a:r>
              <a:rPr lang="en-US" dirty="0">
                <a:solidFill>
                  <a:srgbClr val="660066"/>
                </a:solidFill>
                <a:latin typeface="Arial" pitchFamily="34" charset="0"/>
                <a:cs typeface="Arial" pitchFamily="34" charset="0"/>
              </a:rPr>
              <a:t>Must read from a committed transaction.</a:t>
            </a:r>
          </a:p>
        </p:txBody>
      </p:sp>
    </p:spTree>
    <p:extLst>
      <p:ext uri="{BB962C8B-B14F-4D97-AF65-F5344CB8AC3E}">
        <p14:creationId xmlns:p14="http://schemas.microsoft.com/office/powerpoint/2010/main" val="365162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2</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DBMS Architecture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63" y="991813"/>
            <a:ext cx="5361825" cy="50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20</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309563" y="0"/>
            <a:ext cx="8191500" cy="838200"/>
          </a:xfrm>
        </p:spPr>
        <p:txBody>
          <a:bodyPr/>
          <a:lstStyle/>
          <a:p>
            <a:r>
              <a:rPr lang="en-US" sz="2800" b="1" dirty="0">
                <a:solidFill>
                  <a:srgbClr val="C00000"/>
                </a:solidFill>
                <a:latin typeface="Arial" pitchFamily="34" charset="0"/>
                <a:cs typeface="Arial" pitchFamily="34" charset="0"/>
              </a:rPr>
              <a:t>Strictness</a:t>
            </a:r>
            <a:endParaRPr lang="en-US" sz="2800" dirty="0"/>
          </a:p>
        </p:txBody>
      </p:sp>
      <p:sp>
        <p:nvSpPr>
          <p:cNvPr id="13316" name="Rectangle 2"/>
          <p:cNvSpPr>
            <a:spLocks noChangeArrowheads="1"/>
          </p:cNvSpPr>
          <p:nvPr/>
        </p:nvSpPr>
        <p:spPr bwMode="auto">
          <a:xfrm>
            <a:off x="736599" y="1550584"/>
            <a:ext cx="78660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Strictness</a:t>
            </a:r>
          </a:p>
          <a:p>
            <a:pPr marL="457200" algn="just"/>
            <a:r>
              <a:rPr lang="en-US" sz="2000" dirty="0">
                <a:solidFill>
                  <a:srgbClr val="000076"/>
                </a:solidFill>
                <a:latin typeface="Arial" pitchFamily="34" charset="0"/>
                <a:cs typeface="Arial" pitchFamily="34" charset="0"/>
              </a:rPr>
              <a:t>Must read and/or write from a committed transaction</a:t>
            </a:r>
          </a:p>
          <a:p>
            <a:pPr marL="6350" algn="ctr">
              <a:spcBef>
                <a:spcPts val="1200"/>
              </a:spcBef>
            </a:pP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1]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3]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1] c</a:t>
            </a:r>
            <a:r>
              <a:rPr lang="en-US" sz="2000" i="1" baseline="-10000" dirty="0">
                <a:solidFill>
                  <a:srgbClr val="000099"/>
                </a:solidFill>
                <a:latin typeface="Arial" pitchFamily="34" charset="0"/>
                <a:cs typeface="Arial" pitchFamily="34" charset="0"/>
              </a:rPr>
              <a:t>1</a:t>
            </a:r>
            <a:r>
              <a:rPr lang="en-US" sz="2000" dirty="0">
                <a:solidFill>
                  <a:srgbClr val="660066"/>
                </a:solidFill>
                <a:latin typeface="Arial" pitchFamily="34" charset="0"/>
                <a:cs typeface="Arial" pitchFamily="34" charset="0"/>
              </a:rPr>
              <a:t>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a</a:t>
            </a:r>
            <a:r>
              <a:rPr lang="en-US" sz="2000" i="1" baseline="-10000" dirty="0">
                <a:solidFill>
                  <a:srgbClr val="000099"/>
                </a:solidFill>
                <a:latin typeface="Arial" pitchFamily="34" charset="0"/>
                <a:cs typeface="Arial" pitchFamily="34" charset="0"/>
              </a:rPr>
              <a:t>2</a:t>
            </a:r>
            <a:endParaRPr lang="en-US" sz="2000" dirty="0">
              <a:solidFill>
                <a:srgbClr val="660066"/>
              </a:solidFill>
              <a:latin typeface="Arial" pitchFamily="34" charset="0"/>
              <a:cs typeface="Arial" pitchFamily="34" charset="0"/>
            </a:endParaRPr>
          </a:p>
          <a:p>
            <a:pPr algn="just"/>
            <a:endParaRPr lang="en-US" dirty="0">
              <a:solidFill>
                <a:srgbClr val="66006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The final value of y in the database will be 3 after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 is rolled-back. This is a correct value. In this case the solution is to restore BFIMs of all writes.</a:t>
            </a:r>
          </a:p>
          <a:p>
            <a:pPr algn="just"/>
            <a:endParaRPr lang="en-US" sz="2000" dirty="0">
              <a:solidFill>
                <a:srgbClr val="00007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Not always a correct solution.</a:t>
            </a:r>
          </a:p>
        </p:txBody>
      </p:sp>
    </p:spTree>
    <p:extLst>
      <p:ext uri="{BB962C8B-B14F-4D97-AF65-F5344CB8AC3E}">
        <p14:creationId xmlns:p14="http://schemas.microsoft.com/office/powerpoint/2010/main" val="3061635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21</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309563" y="30447"/>
            <a:ext cx="8191500" cy="838200"/>
          </a:xfrm>
        </p:spPr>
        <p:txBody>
          <a:bodyPr/>
          <a:lstStyle/>
          <a:p>
            <a:r>
              <a:rPr lang="en-US" sz="2800" b="1" dirty="0">
                <a:solidFill>
                  <a:srgbClr val="C00000"/>
                </a:solidFill>
                <a:latin typeface="Arial" pitchFamily="34" charset="0"/>
                <a:cs typeface="Arial" pitchFamily="34" charset="0"/>
              </a:rPr>
              <a:t>Strictness</a:t>
            </a:r>
            <a:endParaRPr lang="en-US" sz="2800" dirty="0"/>
          </a:p>
        </p:txBody>
      </p:sp>
      <p:sp>
        <p:nvSpPr>
          <p:cNvPr id="13316" name="Rectangle 2"/>
          <p:cNvSpPr>
            <a:spLocks noChangeArrowheads="1"/>
          </p:cNvSpPr>
          <p:nvPr/>
        </p:nvSpPr>
        <p:spPr bwMode="auto">
          <a:xfrm>
            <a:off x="736599" y="1550584"/>
            <a:ext cx="786606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Consider the following schedule. Let </a:t>
            </a:r>
            <a:r>
              <a:rPr lang="en-US" i="1" dirty="0">
                <a:solidFill>
                  <a:srgbClr val="660066"/>
                </a:solidFill>
                <a:latin typeface="Arial" pitchFamily="34" charset="0"/>
                <a:cs typeface="Arial" pitchFamily="34" charset="0"/>
              </a:rPr>
              <a:t>BFIM (x) = 1</a:t>
            </a:r>
          </a:p>
          <a:p>
            <a:pPr algn="ctr">
              <a:spcBef>
                <a:spcPts val="1200"/>
              </a:spcBef>
              <a:spcAft>
                <a:spcPts val="1200"/>
              </a:spcAft>
            </a:pP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3] a</a:t>
            </a:r>
            <a:r>
              <a:rPr lang="en-US" sz="2000" i="1" baseline="-10000" dirty="0">
                <a:solidFill>
                  <a:srgbClr val="000099"/>
                </a:solidFill>
                <a:latin typeface="Arial" pitchFamily="34" charset="0"/>
                <a:cs typeface="Arial" pitchFamily="34" charset="0"/>
              </a:rPr>
              <a:t>1</a:t>
            </a:r>
            <a:endParaRPr lang="en-US" sz="2000" dirty="0">
              <a:solidFill>
                <a:srgbClr val="66006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Roll-back of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1</a:t>
            </a:r>
            <a:r>
              <a:rPr lang="en-US" sz="2000" dirty="0">
                <a:solidFill>
                  <a:srgbClr val="000076"/>
                </a:solidFill>
                <a:latin typeface="Arial" pitchFamily="34" charset="0"/>
                <a:cs typeface="Arial" pitchFamily="34" charset="0"/>
              </a:rPr>
              <a:t> will set </a:t>
            </a:r>
            <a:r>
              <a:rPr lang="en-US" sz="2000" i="1" dirty="0">
                <a:solidFill>
                  <a:srgbClr val="000076"/>
                </a:solidFill>
                <a:latin typeface="Arial" pitchFamily="34" charset="0"/>
                <a:cs typeface="Arial" pitchFamily="34" charset="0"/>
              </a:rPr>
              <a:t>x = 1</a:t>
            </a:r>
            <a:r>
              <a:rPr lang="en-US" sz="2000" dirty="0">
                <a:solidFill>
                  <a:srgbClr val="000076"/>
                </a:solidFill>
                <a:latin typeface="Arial" pitchFamily="34" charset="0"/>
                <a:cs typeface="Arial" pitchFamily="34" charset="0"/>
              </a:rPr>
              <a:t>. If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 commits then database will remain consistent because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 does not read before it writes. </a:t>
            </a:r>
          </a:p>
          <a:p>
            <a:pPr algn="just"/>
            <a:r>
              <a:rPr lang="en-US" sz="2000" dirty="0">
                <a:solidFill>
                  <a:srgbClr val="000076"/>
                </a:solidFill>
                <a:latin typeface="Arial" pitchFamily="34" charset="0"/>
                <a:cs typeface="Arial" pitchFamily="34" charset="0"/>
              </a:rPr>
              <a:t>Now consider the following schedule</a:t>
            </a:r>
          </a:p>
          <a:p>
            <a:pPr algn="ctr">
              <a:spcBef>
                <a:spcPts val="1200"/>
              </a:spcBef>
              <a:spcAft>
                <a:spcPts val="1200"/>
              </a:spcAft>
            </a:pP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3] a</a:t>
            </a:r>
            <a:r>
              <a:rPr lang="en-US" sz="2000" i="1" baseline="-10000" dirty="0">
                <a:solidFill>
                  <a:srgbClr val="000099"/>
                </a:solidFill>
                <a:latin typeface="Arial" pitchFamily="34" charset="0"/>
                <a:cs typeface="Arial" pitchFamily="34" charset="0"/>
              </a:rPr>
              <a:t>1</a:t>
            </a:r>
            <a:r>
              <a:rPr lang="en-US" sz="2000" dirty="0">
                <a:solidFill>
                  <a:srgbClr val="660066"/>
                </a:solidFill>
                <a:latin typeface="Arial" pitchFamily="34" charset="0"/>
                <a:cs typeface="Arial" pitchFamily="34" charset="0"/>
              </a:rPr>
              <a:t>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a:t>
            </a:r>
            <a:endParaRPr lang="en-US" sz="2000" dirty="0">
              <a:solidFill>
                <a:srgbClr val="00007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The BFIM of x after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a:t>
            </a:r>
            <a:r>
              <a:rPr lang="en-US" sz="2000" dirty="0">
                <a:solidFill>
                  <a:srgbClr val="000076"/>
                </a:solidFill>
                <a:latin typeface="Arial" pitchFamily="34" charset="0"/>
                <a:cs typeface="Arial" pitchFamily="34" charset="0"/>
              </a:rPr>
              <a:t>is 2. Thus, a1 will set </a:t>
            </a:r>
            <a:r>
              <a:rPr lang="en-US" sz="2000" i="1" dirty="0">
                <a:solidFill>
                  <a:srgbClr val="000076"/>
                </a:solidFill>
                <a:latin typeface="Arial" pitchFamily="34" charset="0"/>
                <a:cs typeface="Arial" pitchFamily="34" charset="0"/>
              </a:rPr>
              <a:t>x = 1 </a:t>
            </a:r>
            <a:r>
              <a:rPr lang="en-US" sz="2000" dirty="0">
                <a:solidFill>
                  <a:srgbClr val="000076"/>
                </a:solidFill>
                <a:latin typeface="Arial" pitchFamily="34" charset="0"/>
                <a:cs typeface="Arial" pitchFamily="34" charset="0"/>
              </a:rPr>
              <a:t>and </a:t>
            </a:r>
            <a:r>
              <a:rPr lang="en-US" sz="2000" i="1" dirty="0">
                <a:solidFill>
                  <a:srgbClr val="000076"/>
                </a:solidFill>
                <a:latin typeface="Arial" pitchFamily="34" charset="0"/>
                <a:cs typeface="Arial" pitchFamily="34" charset="0"/>
              </a:rPr>
              <a:t>a</a:t>
            </a:r>
            <a:r>
              <a:rPr lang="en-US" sz="2000" i="1" baseline="-10000" dirty="0">
                <a:solidFill>
                  <a:srgbClr val="000076"/>
                </a:solidFill>
                <a:latin typeface="Arial" pitchFamily="34" charset="0"/>
                <a:cs typeface="Arial" pitchFamily="34" charset="0"/>
              </a:rPr>
              <a:t>2</a:t>
            </a:r>
            <a:r>
              <a:rPr lang="en-US" sz="2000" i="1" dirty="0">
                <a:solidFill>
                  <a:srgbClr val="000076"/>
                </a:solidFill>
                <a:latin typeface="Arial" pitchFamily="34" charset="0"/>
                <a:cs typeface="Arial" pitchFamily="34" charset="0"/>
              </a:rPr>
              <a:t> </a:t>
            </a:r>
            <a:r>
              <a:rPr lang="en-US" sz="2000" dirty="0">
                <a:solidFill>
                  <a:srgbClr val="000076"/>
                </a:solidFill>
                <a:latin typeface="Arial" pitchFamily="34" charset="0"/>
                <a:cs typeface="Arial" pitchFamily="34" charset="0"/>
              </a:rPr>
              <a:t>will set </a:t>
            </a:r>
            <a:r>
              <a:rPr lang="en-US" sz="2000" i="1" dirty="0">
                <a:solidFill>
                  <a:srgbClr val="000076"/>
                </a:solidFill>
                <a:latin typeface="Arial" pitchFamily="34" charset="0"/>
                <a:cs typeface="Arial" pitchFamily="34" charset="0"/>
              </a:rPr>
              <a:t>x = 2</a:t>
            </a:r>
            <a:r>
              <a:rPr lang="en-US" sz="2000" dirty="0">
                <a:solidFill>
                  <a:srgbClr val="000076"/>
                </a:solidFill>
                <a:latin typeface="Arial" pitchFamily="34" charset="0"/>
                <a:cs typeface="Arial" pitchFamily="34" charset="0"/>
              </a:rPr>
              <a:t>, an inconsistent state.</a:t>
            </a:r>
          </a:p>
        </p:txBody>
      </p:sp>
    </p:spTree>
    <p:extLst>
      <p:ext uri="{BB962C8B-B14F-4D97-AF65-F5344CB8AC3E}">
        <p14:creationId xmlns:p14="http://schemas.microsoft.com/office/powerpoint/2010/main" val="146107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22</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309563" y="0"/>
            <a:ext cx="8191500" cy="838200"/>
          </a:xfrm>
        </p:spPr>
        <p:txBody>
          <a:bodyPr/>
          <a:lstStyle/>
          <a:p>
            <a:r>
              <a:rPr lang="en-US" sz="2800" b="1" dirty="0">
                <a:solidFill>
                  <a:srgbClr val="C00000"/>
                </a:solidFill>
                <a:latin typeface="Arial" pitchFamily="34" charset="0"/>
                <a:cs typeface="Arial" pitchFamily="34" charset="0"/>
              </a:rPr>
              <a:t>Strictness</a:t>
            </a:r>
            <a:endParaRPr lang="en-US" sz="2800" dirty="0"/>
          </a:p>
        </p:txBody>
      </p:sp>
      <p:sp>
        <p:nvSpPr>
          <p:cNvPr id="13316" name="Rectangle 2"/>
          <p:cNvSpPr>
            <a:spLocks noChangeArrowheads="1"/>
          </p:cNvSpPr>
          <p:nvPr/>
        </p:nvSpPr>
        <p:spPr bwMode="auto">
          <a:xfrm>
            <a:off x="736599" y="2014818"/>
            <a:ext cx="7866063"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To maintain strictness do the following:</a:t>
            </a:r>
          </a:p>
          <a:p>
            <a:pPr marL="920750" indent="-457200" algn="just">
              <a:spcBef>
                <a:spcPts val="1200"/>
              </a:spcBef>
              <a:buFont typeface="+mj-lt"/>
              <a:buAutoNum type="arabicPeriod"/>
            </a:pPr>
            <a:r>
              <a:rPr lang="en-US" sz="2000" dirty="0">
                <a:solidFill>
                  <a:srgbClr val="000076"/>
                </a:solidFill>
                <a:latin typeface="Arial" pitchFamily="34" charset="0"/>
                <a:cs typeface="Arial" pitchFamily="34" charset="0"/>
              </a:rPr>
              <a:t>Delay all r(x) of a transaction until all transaction that previously wrote into x had either committed or rolled-back (this is also required for avoiding cascade roll-backs)</a:t>
            </a:r>
          </a:p>
          <a:p>
            <a:pPr marL="920750" indent="-457200" algn="just">
              <a:spcBef>
                <a:spcPts val="1200"/>
              </a:spcBef>
              <a:buFont typeface="+mj-lt"/>
              <a:buAutoNum type="arabicPeriod"/>
            </a:pPr>
            <a:r>
              <a:rPr lang="en-US" sz="2000" dirty="0">
                <a:solidFill>
                  <a:srgbClr val="000076"/>
                </a:solidFill>
                <a:latin typeface="Arial" pitchFamily="34" charset="0"/>
                <a:cs typeface="Arial" pitchFamily="34" charset="0"/>
              </a:rPr>
              <a:t>Delay all w(x) of a transaction until all transaction that previously wrote into x had either committed or rolled-back</a:t>
            </a:r>
          </a:p>
        </p:txBody>
      </p:sp>
    </p:spTree>
    <p:extLst>
      <p:ext uri="{BB962C8B-B14F-4D97-AF65-F5344CB8AC3E}">
        <p14:creationId xmlns:p14="http://schemas.microsoft.com/office/powerpoint/2010/main" val="48249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23</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309563" y="60038"/>
            <a:ext cx="8191500" cy="838200"/>
          </a:xfrm>
        </p:spPr>
        <p:txBody>
          <a:bodyPr/>
          <a:lstStyle/>
          <a:p>
            <a:r>
              <a:rPr lang="en-US" sz="2800" b="1" dirty="0">
                <a:solidFill>
                  <a:srgbClr val="C00000"/>
                </a:solidFill>
                <a:latin typeface="Arial" pitchFamily="34" charset="0"/>
                <a:cs typeface="Arial" pitchFamily="34" charset="0"/>
              </a:rPr>
              <a:t>Strictness</a:t>
            </a:r>
            <a:endParaRPr lang="en-US" sz="2800" dirty="0"/>
          </a:p>
        </p:txBody>
      </p:sp>
      <p:sp>
        <p:nvSpPr>
          <p:cNvPr id="13316" name="Rectangle 2"/>
          <p:cNvSpPr>
            <a:spLocks noChangeArrowheads="1"/>
          </p:cNvSpPr>
          <p:nvPr/>
        </p:nvSpPr>
        <p:spPr bwMode="auto">
          <a:xfrm>
            <a:off x="736599" y="1550584"/>
            <a:ext cx="7866063"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Consider the following schedule</a:t>
            </a:r>
          </a:p>
          <a:p>
            <a:pPr algn="ctr">
              <a:spcBef>
                <a:spcPts val="1200"/>
              </a:spcBef>
            </a:pP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3] a</a:t>
            </a:r>
            <a:r>
              <a:rPr lang="en-US" sz="2000" i="1" baseline="-10000" dirty="0">
                <a:solidFill>
                  <a:srgbClr val="000099"/>
                </a:solidFill>
                <a:latin typeface="Arial" pitchFamily="34" charset="0"/>
                <a:cs typeface="Arial" pitchFamily="34" charset="0"/>
              </a:rPr>
              <a:t>1</a:t>
            </a:r>
            <a:endParaRPr lang="en-US" sz="2000" dirty="0">
              <a:solidFill>
                <a:srgbClr val="660066"/>
              </a:solidFill>
              <a:latin typeface="Arial" pitchFamily="34" charset="0"/>
              <a:cs typeface="Arial" pitchFamily="34" charset="0"/>
            </a:endParaRPr>
          </a:p>
          <a:p>
            <a:pPr algn="just"/>
            <a:endParaRPr lang="en-US" dirty="0">
              <a:solidFill>
                <a:srgbClr val="66006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The final value of x in the database will be 3 (an intermediate result) after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1</a:t>
            </a:r>
            <a:r>
              <a:rPr lang="en-US" sz="2000" dirty="0">
                <a:solidFill>
                  <a:srgbClr val="000076"/>
                </a:solidFill>
                <a:latin typeface="Arial" pitchFamily="34" charset="0"/>
                <a:cs typeface="Arial" pitchFamily="34" charset="0"/>
              </a:rPr>
              <a:t> is rolled-back. This will be a correct value only if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 commits. But this cannot be guaranteed because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 is still active. If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a:solidFill>
                  <a:srgbClr val="000076"/>
                </a:solidFill>
                <a:latin typeface="Arial" pitchFamily="34" charset="0"/>
                <a:cs typeface="Arial" pitchFamily="34" charset="0"/>
              </a:rPr>
              <a:t> commits then we are safe. If it aborts then:</a:t>
            </a:r>
          </a:p>
          <a:p>
            <a:pPr algn="ctr">
              <a:spcBef>
                <a:spcPts val="1200"/>
              </a:spcBef>
              <a:spcAft>
                <a:spcPts val="1200"/>
              </a:spcAft>
            </a:pPr>
            <a:r>
              <a:rPr lang="en-US" sz="2000" dirty="0">
                <a:solidFill>
                  <a:srgbClr val="000076"/>
                </a:solidFill>
                <a:latin typeface="Arial" pitchFamily="34" charset="0"/>
                <a:cs typeface="Arial" pitchFamily="34" charset="0"/>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a:t>
            </a:r>
            <a:endParaRPr lang="en-US" sz="2000" dirty="0">
              <a:solidFill>
                <a:srgbClr val="660066"/>
              </a:solidFill>
              <a:latin typeface="Arial" pitchFamily="34" charset="0"/>
              <a:cs typeface="Arial" pitchFamily="34" charset="0"/>
            </a:endParaRPr>
          </a:p>
          <a:p>
            <a:pPr algn="just"/>
            <a:r>
              <a:rPr lang="en-US" sz="2000" dirty="0">
                <a:solidFill>
                  <a:srgbClr val="000076"/>
                </a:solidFill>
                <a:latin typeface="Arial" pitchFamily="34" charset="0"/>
                <a:cs typeface="Arial" pitchFamily="34" charset="0"/>
              </a:rPr>
              <a:t>In this case the solution is to restore BFIMs of all writes.</a:t>
            </a:r>
          </a:p>
        </p:txBody>
      </p:sp>
    </p:spTree>
    <p:extLst>
      <p:ext uri="{BB962C8B-B14F-4D97-AF65-F5344CB8AC3E}">
        <p14:creationId xmlns:p14="http://schemas.microsoft.com/office/powerpoint/2010/main" val="131918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24</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930317" y="0"/>
            <a:ext cx="7583488" cy="838200"/>
          </a:xfrm>
        </p:spPr>
        <p:txBody>
          <a:bodyPr/>
          <a:lstStyle/>
          <a:p>
            <a:r>
              <a:rPr lang="en-US" sz="2800" b="1" dirty="0" err="1">
                <a:solidFill>
                  <a:srgbClr val="C00000"/>
                </a:solidFill>
                <a:latin typeface="Arial" pitchFamily="34" charset="0"/>
                <a:cs typeface="Arial" pitchFamily="34" charset="0"/>
              </a:rPr>
              <a:t>Serializability</a:t>
            </a:r>
            <a:endParaRPr lang="en-US" sz="2800" dirty="0"/>
          </a:p>
        </p:txBody>
      </p:sp>
      <p:sp>
        <p:nvSpPr>
          <p:cNvPr id="2" name="Rectangle 1"/>
          <p:cNvSpPr/>
          <p:nvPr/>
        </p:nvSpPr>
        <p:spPr>
          <a:xfrm>
            <a:off x="902042" y="1744701"/>
            <a:ext cx="7611763" cy="3200876"/>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a:t>
            </a:r>
          </a:p>
          <a:p>
            <a:pPr algn="ctr">
              <a:spcBef>
                <a:spcPts val="600"/>
              </a:spcBef>
              <a:spcAft>
                <a:spcPts val="6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2</a:t>
            </a:r>
          </a:p>
          <a:p>
            <a:pPr>
              <a:spcBef>
                <a:spcPts val="600"/>
              </a:spcBef>
              <a:spcAft>
                <a:spcPts val="600"/>
              </a:spcAft>
            </a:pPr>
            <a:r>
              <a:rPr lang="en-US" dirty="0">
                <a:solidFill>
                  <a:srgbClr val="660066"/>
                </a:solidFill>
                <a:latin typeface="Arial" pitchFamily="34" charset="0"/>
                <a:cs typeface="Arial" pitchFamily="34" charset="0"/>
              </a:rPr>
              <a:t>Is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serializable</a:t>
            </a:r>
            <a:r>
              <a:rPr lang="en-US" dirty="0">
                <a:solidFill>
                  <a:srgbClr val="660066"/>
                </a:solidFill>
                <a:latin typeface="Arial" pitchFamily="34" charset="0"/>
                <a:cs typeface="Arial" pitchFamily="34" charset="0"/>
              </a:rPr>
              <a:t>?</a:t>
            </a:r>
          </a:p>
          <a:p>
            <a:pPr marL="457200">
              <a:spcBef>
                <a:spcPts val="600"/>
              </a:spcBef>
              <a:spcAft>
                <a:spcPts val="600"/>
              </a:spcAft>
            </a:pPr>
            <a:r>
              <a:rPr lang="en-US" sz="2000" dirty="0">
                <a:solidFill>
                  <a:srgbClr val="000076"/>
                </a:solidFill>
                <a:latin typeface="Arial" pitchFamily="34" charset="0"/>
                <a:cs typeface="Arial" pitchFamily="34" charset="0"/>
              </a:rPr>
              <a:t>Yes, because all conflicting operations of T1 come before all conflicting operation of T2.</a:t>
            </a:r>
          </a:p>
          <a:p>
            <a:pPr>
              <a:spcBef>
                <a:spcPts val="600"/>
              </a:spcBef>
              <a:spcAft>
                <a:spcPts val="600"/>
              </a:spcAft>
            </a:pPr>
            <a:r>
              <a:rPr lang="en-US" dirty="0">
                <a:solidFill>
                  <a:srgbClr val="660066"/>
                </a:solidFill>
                <a:latin typeface="Arial" pitchFamily="34" charset="0"/>
                <a:cs typeface="Arial" pitchFamily="34" charset="0"/>
              </a:rPr>
              <a:t>Is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recoverable?</a:t>
            </a:r>
          </a:p>
          <a:p>
            <a:pPr marL="457200">
              <a:spcBef>
                <a:spcPts val="600"/>
              </a:spcBef>
              <a:spcAft>
                <a:spcPts val="600"/>
              </a:spcAft>
            </a:pPr>
            <a:r>
              <a:rPr lang="en-US" sz="2000" dirty="0">
                <a:solidFill>
                  <a:srgbClr val="000076"/>
                </a:solidFill>
                <a:latin typeface="Arial" pitchFamily="34" charset="0"/>
                <a:cs typeface="Arial" pitchFamily="34" charset="0"/>
              </a:rPr>
              <a:t>Yes, because T2 reads from T1 and rolls-back.</a:t>
            </a:r>
          </a:p>
        </p:txBody>
      </p:sp>
    </p:spTree>
    <p:extLst>
      <p:ext uri="{BB962C8B-B14F-4D97-AF65-F5344CB8AC3E}">
        <p14:creationId xmlns:p14="http://schemas.microsoft.com/office/powerpoint/2010/main" val="2483945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25</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930317" y="0"/>
            <a:ext cx="7583488" cy="838200"/>
          </a:xfrm>
        </p:spPr>
        <p:txBody>
          <a:bodyPr/>
          <a:lstStyle/>
          <a:p>
            <a:r>
              <a:rPr lang="en-US" sz="2800" b="1" dirty="0" err="1">
                <a:solidFill>
                  <a:srgbClr val="C00000"/>
                </a:solidFill>
                <a:latin typeface="Arial" pitchFamily="34" charset="0"/>
                <a:cs typeface="Arial" pitchFamily="34" charset="0"/>
              </a:rPr>
              <a:t>Serializability</a:t>
            </a:r>
            <a:endParaRPr lang="en-US" sz="2800" dirty="0"/>
          </a:p>
        </p:txBody>
      </p:sp>
      <p:sp>
        <p:nvSpPr>
          <p:cNvPr id="2" name="Rectangle 1"/>
          <p:cNvSpPr/>
          <p:nvPr/>
        </p:nvSpPr>
        <p:spPr>
          <a:xfrm>
            <a:off x="902042" y="1744701"/>
            <a:ext cx="7611763" cy="3200876"/>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a:t>
            </a:r>
          </a:p>
          <a:p>
            <a:pPr algn="ctr">
              <a:spcBef>
                <a:spcPts val="600"/>
              </a:spcBef>
              <a:spcAft>
                <a:spcPts val="6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a:t>
            </a:r>
          </a:p>
          <a:p>
            <a:pPr>
              <a:spcBef>
                <a:spcPts val="600"/>
              </a:spcBef>
              <a:spcAft>
                <a:spcPts val="600"/>
              </a:spcAft>
            </a:pPr>
            <a:r>
              <a:rPr lang="en-US" dirty="0">
                <a:solidFill>
                  <a:srgbClr val="660066"/>
                </a:solidFill>
                <a:latin typeface="Arial" pitchFamily="34" charset="0"/>
                <a:cs typeface="Arial" pitchFamily="34" charset="0"/>
              </a:rPr>
              <a:t>Is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serializable</a:t>
            </a:r>
            <a:r>
              <a:rPr lang="en-US" dirty="0">
                <a:solidFill>
                  <a:srgbClr val="660066"/>
                </a:solidFill>
                <a:latin typeface="Arial" pitchFamily="34" charset="0"/>
                <a:cs typeface="Arial" pitchFamily="34" charset="0"/>
              </a:rPr>
              <a:t>?</a:t>
            </a:r>
          </a:p>
          <a:p>
            <a:pPr marL="457200">
              <a:spcBef>
                <a:spcPts val="600"/>
              </a:spcBef>
              <a:spcAft>
                <a:spcPts val="600"/>
              </a:spcAft>
            </a:pPr>
            <a:r>
              <a:rPr lang="en-US" sz="2000" dirty="0">
                <a:solidFill>
                  <a:srgbClr val="000076"/>
                </a:solidFill>
                <a:latin typeface="Arial" pitchFamily="34" charset="0"/>
                <a:cs typeface="Arial" pitchFamily="34" charset="0"/>
              </a:rPr>
              <a:t>Yes, because all conflicting operations of T1 come before all conflicting operation of T2.</a:t>
            </a:r>
          </a:p>
          <a:p>
            <a:pPr>
              <a:spcBef>
                <a:spcPts val="600"/>
              </a:spcBef>
              <a:spcAft>
                <a:spcPts val="600"/>
              </a:spcAft>
            </a:pPr>
            <a:r>
              <a:rPr lang="en-US" dirty="0">
                <a:solidFill>
                  <a:srgbClr val="660066"/>
                </a:solidFill>
                <a:latin typeface="Arial" pitchFamily="34" charset="0"/>
                <a:cs typeface="Arial" pitchFamily="34" charset="0"/>
              </a:rPr>
              <a:t>Is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recoverable?</a:t>
            </a:r>
          </a:p>
          <a:p>
            <a:pPr marL="457200">
              <a:spcBef>
                <a:spcPts val="600"/>
              </a:spcBef>
              <a:spcAft>
                <a:spcPts val="600"/>
              </a:spcAft>
            </a:pPr>
            <a:r>
              <a:rPr lang="en-US" sz="2000" dirty="0">
                <a:solidFill>
                  <a:srgbClr val="000076"/>
                </a:solidFill>
                <a:latin typeface="Arial" pitchFamily="34" charset="0"/>
                <a:cs typeface="Arial" pitchFamily="34" charset="0"/>
              </a:rPr>
              <a:t>No, because T2 reads from T1 but T1 rolls-back.</a:t>
            </a:r>
          </a:p>
        </p:txBody>
      </p:sp>
    </p:spTree>
    <p:extLst>
      <p:ext uri="{BB962C8B-B14F-4D97-AF65-F5344CB8AC3E}">
        <p14:creationId xmlns:p14="http://schemas.microsoft.com/office/powerpoint/2010/main" val="185959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8432800" y="6327775"/>
            <a:ext cx="41751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C5878F2-E0E1-476A-9997-3CCAAF8767F8}" type="slidenum">
              <a:rPr lang="en-US" sz="1400" smtClean="0">
                <a:latin typeface="Arial" pitchFamily="34" charset="0"/>
                <a:cs typeface="Arial" pitchFamily="34" charset="0"/>
              </a:rPr>
              <a:pPr/>
              <a:t>26</a:t>
            </a:fld>
            <a:endParaRPr lang="en-US" sz="1400">
              <a:latin typeface="Arial" pitchFamily="34" charset="0"/>
              <a:cs typeface="Arial" pitchFamily="34" charset="0"/>
            </a:endParaRPr>
          </a:p>
          <a:p>
            <a:endParaRPr lang="en-US" sz="1400" b="0"/>
          </a:p>
        </p:txBody>
      </p:sp>
      <p:sp>
        <p:nvSpPr>
          <p:cNvPr id="18435" name="Rectangle 2"/>
          <p:cNvSpPr txBox="1">
            <a:spLocks noChangeArrowheads="1"/>
          </p:cNvSpPr>
          <p:nvPr/>
        </p:nvSpPr>
        <p:spPr bwMode="auto">
          <a:xfrm>
            <a:off x="947738" y="152400"/>
            <a:ext cx="6832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a:solidFill>
                  <a:srgbClr val="C00000"/>
                </a:solidFill>
                <a:latin typeface="Arial" pitchFamily="34" charset="0"/>
                <a:cs typeface="Arial" pitchFamily="34" charset="0"/>
              </a:rPr>
              <a:t>Summary</a:t>
            </a:r>
            <a:endParaRPr lang="en-US" sz="2800" dirty="0">
              <a:solidFill>
                <a:schemeClr val="tx2"/>
              </a:solidFill>
            </a:endParaRPr>
          </a:p>
        </p:txBody>
      </p:sp>
      <p:sp>
        <p:nvSpPr>
          <p:cNvPr id="18436" name="Rectangle 1"/>
          <p:cNvSpPr>
            <a:spLocks noChangeArrowheads="1"/>
          </p:cNvSpPr>
          <p:nvPr/>
        </p:nvSpPr>
        <p:spPr bwMode="auto">
          <a:xfrm>
            <a:off x="947738" y="1616833"/>
            <a:ext cx="6832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We formalized the concept of recoverability. A clear understanding of recoverability is required to develop recovery protocols. We will cover this topic later. It is important that you create all transaction processing scenarios (a finite number) and identify which schedule is recoverable and which one is not. If you clear about recoverability, you will identify them correctly.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27</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877886" y="0"/>
            <a:ext cx="7583488" cy="838200"/>
          </a:xfrm>
        </p:spPr>
        <p:txBody>
          <a:bodyPr/>
          <a:lstStyle/>
          <a:p>
            <a:r>
              <a:rPr lang="en-US" sz="2800" b="1" dirty="0">
                <a:solidFill>
                  <a:srgbClr val="C00000"/>
                </a:solidFill>
                <a:latin typeface="Arial" pitchFamily="34" charset="0"/>
                <a:cs typeface="Arial" pitchFamily="34" charset="0"/>
              </a:rPr>
              <a:t>Discussion</a:t>
            </a:r>
            <a:endParaRPr lang="en-US" sz="2800" dirty="0"/>
          </a:p>
        </p:txBody>
      </p:sp>
      <p:sp>
        <p:nvSpPr>
          <p:cNvPr id="13316" name="Rectangle 2"/>
          <p:cNvSpPr>
            <a:spLocks noChangeArrowheads="1"/>
          </p:cNvSpPr>
          <p:nvPr/>
        </p:nvSpPr>
        <p:spPr bwMode="auto">
          <a:xfrm>
            <a:off x="736599" y="1550584"/>
            <a:ext cx="7866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B050"/>
                </a:solidFill>
                <a:latin typeface="Arial" pitchFamily="34" charset="0"/>
                <a:cs typeface="Arial" pitchFamily="34" charset="0"/>
              </a:rPr>
              <a:t>Question and Answer</a:t>
            </a:r>
          </a:p>
        </p:txBody>
      </p:sp>
    </p:spTree>
    <p:extLst>
      <p:ext uri="{BB962C8B-B14F-4D97-AF65-F5344CB8AC3E}">
        <p14:creationId xmlns:p14="http://schemas.microsoft.com/office/powerpoint/2010/main" val="21937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DBMS Architecture (Cache)</a:t>
            </a:r>
          </a:p>
        </p:txBody>
      </p:sp>
      <p:sp>
        <p:nvSpPr>
          <p:cNvPr id="3" name="Rectangle 2"/>
          <p:cNvSpPr/>
          <p:nvPr/>
        </p:nvSpPr>
        <p:spPr>
          <a:xfrm>
            <a:off x="665017" y="978605"/>
            <a:ext cx="7872153" cy="2677656"/>
          </a:xfrm>
          <a:prstGeom prst="rect">
            <a:avLst/>
          </a:prstGeom>
        </p:spPr>
        <p:txBody>
          <a:bodyPr wrap="square">
            <a:spAutoFit/>
          </a:bodyPr>
          <a:lstStyle/>
          <a:p>
            <a:pPr marL="1770063" indent="-1770063" algn="just">
              <a:buFontTx/>
              <a:buNone/>
            </a:pPr>
            <a:r>
              <a:rPr lang="en-US" dirty="0">
                <a:solidFill>
                  <a:srgbClr val="660066"/>
                </a:solidFill>
                <a:latin typeface="Arial" pitchFamily="34" charset="0"/>
                <a:cs typeface="Arial" pitchFamily="34" charset="0"/>
              </a:rPr>
              <a:t>Data item =	</a:t>
            </a:r>
            <a:r>
              <a:rPr lang="en-US" dirty="0" err="1">
                <a:solidFill>
                  <a:srgbClr val="660066"/>
                </a:solidFill>
                <a:latin typeface="Arial" pitchFamily="34" charset="0"/>
                <a:cs typeface="Arial" pitchFamily="34" charset="0"/>
              </a:rPr>
              <a:t>BeFore</a:t>
            </a: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IMage</a:t>
            </a:r>
            <a:r>
              <a:rPr lang="en-US" dirty="0">
                <a:solidFill>
                  <a:srgbClr val="660066"/>
                </a:solidFill>
                <a:latin typeface="Arial" pitchFamily="34" charset="0"/>
                <a:cs typeface="Arial" pitchFamily="34" charset="0"/>
              </a:rPr>
              <a:t> (BFIM – last committed value)</a:t>
            </a:r>
          </a:p>
          <a:p>
            <a:pPr marL="1770063" indent="-1770063" algn="just">
              <a:buFontTx/>
              <a:buNone/>
            </a:pP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AFter</a:t>
            </a: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IMage</a:t>
            </a:r>
            <a:r>
              <a:rPr lang="en-US" dirty="0">
                <a:solidFill>
                  <a:srgbClr val="660066"/>
                </a:solidFill>
                <a:latin typeface="Arial" pitchFamily="34" charset="0"/>
                <a:cs typeface="Arial" pitchFamily="34" charset="0"/>
              </a:rPr>
              <a:t> (AFIM - new committed value)</a:t>
            </a:r>
          </a:p>
          <a:p>
            <a:pPr marL="1770063" indent="-1770063" algn="just">
              <a:buFontTx/>
              <a:buNone/>
            </a:pPr>
            <a:r>
              <a:rPr lang="en-US" dirty="0">
                <a:solidFill>
                  <a:srgbClr val="660066"/>
                </a:solidFill>
                <a:latin typeface="Arial" pitchFamily="34" charset="0"/>
                <a:cs typeface="Arial" pitchFamily="34" charset="0"/>
              </a:rPr>
              <a:t>Mod Bit =	Indicates AFIM is generated</a:t>
            </a:r>
          </a:p>
          <a:p>
            <a:pPr marL="1770063" indent="-1770063" algn="just">
              <a:buFontTx/>
              <a:buNone/>
            </a:pPr>
            <a:r>
              <a:rPr lang="en-US" dirty="0">
                <a:solidFill>
                  <a:srgbClr val="660066"/>
                </a:solidFill>
                <a:latin typeface="Arial" pitchFamily="34" charset="0"/>
                <a:cs typeface="Arial" pitchFamily="34" charset="0"/>
              </a:rPr>
              <a:t>Pin/Unpin = 	Indicates if data item must remain in cache</a:t>
            </a:r>
          </a:p>
        </p:txBody>
      </p:sp>
      <p:graphicFrame>
        <p:nvGraphicFramePr>
          <p:cNvPr id="4" name="Table 3"/>
          <p:cNvGraphicFramePr>
            <a:graphicFrameLocks noGrp="1"/>
          </p:cNvGraphicFramePr>
          <p:nvPr>
            <p:extLst>
              <p:ext uri="{D42A27DB-BD31-4B8C-83A1-F6EECF244321}">
                <p14:modId xmlns:p14="http://schemas.microsoft.com/office/powerpoint/2010/main" val="1101755917"/>
              </p:ext>
            </p:extLst>
          </p:nvPr>
        </p:nvGraphicFramePr>
        <p:xfrm>
          <a:off x="810490" y="3707938"/>
          <a:ext cx="7581206" cy="1854200"/>
        </p:xfrm>
        <a:graphic>
          <a:graphicData uri="http://schemas.openxmlformats.org/drawingml/2006/table">
            <a:tbl>
              <a:tblPr firstRow="1" bandRow="1">
                <a:tableStyleId>{5C22544A-7EE6-4342-B048-85BDC9FD1C3A}</a:tableStyleId>
              </a:tblPr>
              <a:tblGrid>
                <a:gridCol w="980901">
                  <a:extLst>
                    <a:ext uri="{9D8B030D-6E8A-4147-A177-3AD203B41FA5}">
                      <a16:colId xmlns:a16="http://schemas.microsoft.com/office/drawing/2014/main" val="20000"/>
                    </a:ext>
                  </a:extLst>
                </a:gridCol>
                <a:gridCol w="1255221">
                  <a:extLst>
                    <a:ext uri="{9D8B030D-6E8A-4147-A177-3AD203B41FA5}">
                      <a16:colId xmlns:a16="http://schemas.microsoft.com/office/drawing/2014/main" val="20001"/>
                    </a:ext>
                  </a:extLst>
                </a:gridCol>
                <a:gridCol w="5345084">
                  <a:extLst>
                    <a:ext uri="{9D8B030D-6E8A-4147-A177-3AD203B41FA5}">
                      <a16:colId xmlns:a16="http://schemas.microsoft.com/office/drawing/2014/main" val="20002"/>
                    </a:ext>
                  </a:extLst>
                </a:gridCol>
              </a:tblGrid>
              <a:tr h="370840">
                <a:tc>
                  <a:txBody>
                    <a:bodyPr/>
                    <a:lstStyle/>
                    <a:p>
                      <a:r>
                        <a:rPr lang="en-US" dirty="0" err="1">
                          <a:solidFill>
                            <a:srgbClr val="000099"/>
                          </a:solidFill>
                        </a:rPr>
                        <a:t>Modbit</a:t>
                      </a:r>
                      <a:endParaRPr lang="en-US"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0099"/>
                          </a:solidFill>
                        </a:rPr>
                        <a:t>Pin/Unpin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0099"/>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800" b="1" dirty="0">
                          <a:solidFill>
                            <a:srgbClr val="000099"/>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solidFill>
                            <a:srgbClr val="000099"/>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dirty="0">
                          <a:solidFill>
                            <a:srgbClr val="000099"/>
                          </a:solidFill>
                        </a:rPr>
                        <a:t>AFIM (x) is pinned in the cache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1800" b="1" dirty="0">
                          <a:solidFill>
                            <a:srgbClr val="000099"/>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solidFill>
                            <a:srgbClr val="000099"/>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1" dirty="0">
                          <a:solidFill>
                            <a:srgbClr val="000099"/>
                          </a:solidFill>
                        </a:rPr>
                        <a:t>AFIM(x) can be removed</a:t>
                      </a:r>
                      <a:r>
                        <a:rPr lang="en-US" sz="1800" b="1" baseline="0" dirty="0">
                          <a:solidFill>
                            <a:srgbClr val="000099"/>
                          </a:solidFill>
                        </a:rPr>
                        <a:t> after copying it to disk</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1800" b="1" dirty="0">
                          <a:solidFill>
                            <a:srgbClr val="000099"/>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solidFill>
                            <a:srgbClr val="000099"/>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1" dirty="0">
                          <a:solidFill>
                            <a:srgbClr val="000099"/>
                          </a:solidFill>
                        </a:rPr>
                        <a:t>BFIM (x) is pinned in the cache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1800" b="1" dirty="0">
                          <a:solidFill>
                            <a:srgbClr val="000099"/>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solidFill>
                            <a:srgbClr val="000099"/>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99"/>
                          </a:solidFill>
                        </a:rPr>
                        <a:t>BFIM (x) can be removed</a:t>
                      </a:r>
                      <a:r>
                        <a:rPr lang="en-US" sz="1800" b="1" baseline="0" dirty="0">
                          <a:solidFill>
                            <a:srgbClr val="000099"/>
                          </a:solidFill>
                        </a:rPr>
                        <a:t> from the cache</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565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latin typeface="Arial" pitchFamily="34" charset="0"/>
                <a:cs typeface="Arial" pitchFamily="34" charset="0"/>
              </a:rPr>
              <a:pPr/>
              <a:t>4</a:t>
            </a:fld>
            <a:endParaRPr lang="en-US" sz="1400">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Transaction Processing</a:t>
            </a:r>
          </a:p>
        </p:txBody>
      </p:sp>
      <p:sp>
        <p:nvSpPr>
          <p:cNvPr id="11268" name="Rectangle 3"/>
          <p:cNvSpPr>
            <a:spLocks noGrp="1" noChangeArrowheads="1"/>
          </p:cNvSpPr>
          <p:nvPr>
            <p:ph type="body" idx="4294967295"/>
          </p:nvPr>
        </p:nvSpPr>
        <p:spPr>
          <a:xfrm>
            <a:off x="640079" y="1222462"/>
            <a:ext cx="7913717" cy="4446818"/>
          </a:xfrm>
        </p:spPr>
        <p:txBody>
          <a:bodyPr/>
          <a:lstStyle/>
          <a:p>
            <a:pPr marL="0" indent="0" algn="just">
              <a:buFontTx/>
              <a:buNone/>
              <a:defRPr/>
            </a:pPr>
            <a:r>
              <a:rPr lang="en-US" sz="2400" b="1" dirty="0">
                <a:solidFill>
                  <a:srgbClr val="660066"/>
                </a:solidFill>
                <a:latin typeface="Arial" pitchFamily="34" charset="0"/>
                <a:cs typeface="Arial" pitchFamily="34" charset="0"/>
              </a:rPr>
              <a:t>T operations: </a:t>
            </a:r>
            <a:r>
              <a:rPr lang="en-US" sz="2400" b="1" i="1" dirty="0">
                <a:solidFill>
                  <a:srgbClr val="660066"/>
                </a:solidFill>
                <a:latin typeface="Arial" pitchFamily="34" charset="0"/>
                <a:cs typeface="Arial" pitchFamily="34" charset="0"/>
              </a:rPr>
              <a:t>r</a:t>
            </a:r>
            <a:r>
              <a:rPr lang="en-US" sz="2400" b="1" dirty="0">
                <a:solidFill>
                  <a:srgbClr val="660066"/>
                </a:solidFill>
                <a:latin typeface="Arial" pitchFamily="34" charset="0"/>
                <a:cs typeface="Arial" pitchFamily="34" charset="0"/>
              </a:rPr>
              <a:t> and </a:t>
            </a:r>
            <a:r>
              <a:rPr lang="en-US" sz="2400" b="1" i="1" dirty="0">
                <a:solidFill>
                  <a:srgbClr val="660066"/>
                </a:solidFill>
                <a:latin typeface="Arial" pitchFamily="34" charset="0"/>
                <a:cs typeface="Arial" pitchFamily="34" charset="0"/>
              </a:rPr>
              <a:t>w</a:t>
            </a:r>
            <a:r>
              <a:rPr lang="en-US" sz="2400" b="1" dirty="0">
                <a:solidFill>
                  <a:srgbClr val="660066"/>
                </a:solidFill>
                <a:latin typeface="Arial" pitchFamily="34" charset="0"/>
                <a:cs typeface="Arial" pitchFamily="34" charset="0"/>
              </a:rPr>
              <a:t>. DBS operations: </a:t>
            </a:r>
            <a:r>
              <a:rPr lang="en-US" sz="2400" b="1" i="1" dirty="0">
                <a:solidFill>
                  <a:srgbClr val="660066"/>
                </a:solidFill>
                <a:latin typeface="Arial" pitchFamily="34" charset="0"/>
                <a:cs typeface="Arial" pitchFamily="34" charset="0"/>
              </a:rPr>
              <a:t>a</a:t>
            </a:r>
            <a:r>
              <a:rPr lang="en-US" sz="2400" b="1" dirty="0">
                <a:solidFill>
                  <a:srgbClr val="660066"/>
                </a:solidFill>
                <a:latin typeface="Arial" pitchFamily="34" charset="0"/>
                <a:cs typeface="Arial" pitchFamily="34" charset="0"/>
              </a:rPr>
              <a:t> and </a:t>
            </a:r>
            <a:r>
              <a:rPr lang="en-US" sz="2400" b="1" i="1" dirty="0">
                <a:solidFill>
                  <a:srgbClr val="660066"/>
                </a:solidFill>
                <a:latin typeface="Arial" pitchFamily="34" charset="0"/>
                <a:cs typeface="Arial" pitchFamily="34" charset="0"/>
              </a:rPr>
              <a:t>c</a:t>
            </a:r>
          </a:p>
          <a:p>
            <a:pPr marL="0" indent="0" algn="just">
              <a:buFontTx/>
              <a:buNone/>
              <a:defRPr/>
            </a:pPr>
            <a:r>
              <a:rPr lang="en-US" sz="2400" b="1" dirty="0">
                <a:solidFill>
                  <a:srgbClr val="660066"/>
                </a:solidFill>
                <a:latin typeface="Arial" pitchFamily="34" charset="0"/>
                <a:cs typeface="Arial" pitchFamily="34" charset="0"/>
              </a:rPr>
              <a:t>Transaction execution:</a:t>
            </a:r>
          </a:p>
          <a:p>
            <a:pPr marL="692150">
              <a:spcBef>
                <a:spcPts val="1200"/>
              </a:spcBef>
              <a:buFontTx/>
              <a:buBlip>
                <a:blip r:embed="rId2"/>
              </a:buBlip>
              <a:defRPr/>
            </a:pPr>
            <a:r>
              <a:rPr lang="en-US" sz="1800" b="1" dirty="0">
                <a:solidFill>
                  <a:srgbClr val="000099"/>
                </a:solidFill>
                <a:latin typeface="Arial" pitchFamily="34" charset="0"/>
                <a:cs typeface="Arial" pitchFamily="34" charset="0"/>
              </a:rPr>
              <a:t>TM presents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and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of a </a:t>
            </a:r>
            <a:r>
              <a:rPr lang="en-US" sz="1800" b="1" i="1" dirty="0">
                <a:solidFill>
                  <a:srgbClr val="000099"/>
                </a:solidFill>
                <a:latin typeface="Arial" pitchFamily="34" charset="0"/>
                <a:cs typeface="Arial" pitchFamily="34" charset="0"/>
              </a:rPr>
              <a:t>T</a:t>
            </a:r>
            <a:r>
              <a:rPr lang="en-US" sz="1800" b="1" dirty="0">
                <a:solidFill>
                  <a:srgbClr val="000099"/>
                </a:solidFill>
                <a:latin typeface="Arial" pitchFamily="34" charset="0"/>
                <a:cs typeface="Arial" pitchFamily="34" charset="0"/>
              </a:rPr>
              <a:t> one at a time to the scheduler</a:t>
            </a:r>
          </a:p>
          <a:p>
            <a:pPr marL="692150">
              <a:spcBef>
                <a:spcPts val="0"/>
              </a:spcBef>
              <a:buFontTx/>
              <a:buBlip>
                <a:blip r:embed="rId2"/>
              </a:buBlip>
              <a:defRPr/>
            </a:pPr>
            <a:r>
              <a:rPr lang="en-US" sz="1800" b="1" dirty="0">
                <a:solidFill>
                  <a:srgbClr val="000099"/>
                </a:solidFill>
                <a:latin typeface="Arial" pitchFamily="34" charset="0"/>
                <a:cs typeface="Arial" pitchFamily="34" charset="0"/>
              </a:rPr>
              <a:t>Scheduler submits </a:t>
            </a:r>
            <a:r>
              <a:rPr lang="en-US" sz="1800" b="1" i="1" dirty="0">
                <a:solidFill>
                  <a:srgbClr val="000099"/>
                </a:solidFill>
                <a:latin typeface="Arial" pitchFamily="34" charset="0"/>
                <a:cs typeface="Arial" pitchFamily="34" charset="0"/>
              </a:rPr>
              <a:t>r(x)</a:t>
            </a:r>
            <a:r>
              <a:rPr lang="en-US" sz="1800" b="1" dirty="0">
                <a:solidFill>
                  <a:srgbClr val="000099"/>
                </a:solidFill>
                <a:latin typeface="Arial" pitchFamily="34" charset="0"/>
                <a:cs typeface="Arial" pitchFamily="34" charset="0"/>
              </a:rPr>
              <a:t> to the DM if the data item </a:t>
            </a:r>
            <a:r>
              <a:rPr lang="en-US" sz="1800" b="1" i="1" dirty="0">
                <a:solidFill>
                  <a:srgbClr val="000099"/>
                </a:solidFill>
                <a:latin typeface="Arial" pitchFamily="34" charset="0"/>
                <a:cs typeface="Arial" pitchFamily="34" charset="0"/>
              </a:rPr>
              <a:t>x</a:t>
            </a:r>
            <a:r>
              <a:rPr lang="en-US" sz="1800" b="1" dirty="0">
                <a:solidFill>
                  <a:srgbClr val="000099"/>
                </a:solidFill>
                <a:latin typeface="Arial" pitchFamily="34" charset="0"/>
                <a:cs typeface="Arial" pitchFamily="34" charset="0"/>
              </a:rPr>
              <a:t> is available. If not then it rejects the request</a:t>
            </a:r>
          </a:p>
          <a:p>
            <a:pPr marL="692150">
              <a:spcBef>
                <a:spcPts val="0"/>
              </a:spcBef>
              <a:buFontTx/>
              <a:buBlip>
                <a:blip r:embed="rId2"/>
              </a:buBlip>
              <a:defRPr/>
            </a:pPr>
            <a:r>
              <a:rPr lang="en-US" sz="1800" b="1" dirty="0">
                <a:solidFill>
                  <a:srgbClr val="000099"/>
                </a:solidFill>
                <a:latin typeface="Arial" pitchFamily="34" charset="0"/>
                <a:cs typeface="Arial" pitchFamily="34" charset="0"/>
              </a:rPr>
              <a:t>RM consults CM to see if </a:t>
            </a:r>
            <a:r>
              <a:rPr lang="en-US" sz="1800" b="1" i="1" dirty="0">
                <a:solidFill>
                  <a:srgbClr val="000099"/>
                </a:solidFill>
                <a:latin typeface="Arial" pitchFamily="34" charset="0"/>
                <a:cs typeface="Arial" pitchFamily="34" charset="0"/>
              </a:rPr>
              <a:t>x</a:t>
            </a:r>
            <a:r>
              <a:rPr lang="en-US" sz="1800" b="1" dirty="0">
                <a:solidFill>
                  <a:srgbClr val="000099"/>
                </a:solidFill>
                <a:latin typeface="Arial" pitchFamily="34" charset="0"/>
                <a:cs typeface="Arial" pitchFamily="34" charset="0"/>
              </a:rPr>
              <a:t> is in cache. If it is then it executes </a:t>
            </a:r>
            <a:r>
              <a:rPr lang="en-US" sz="1800" b="1" i="1" dirty="0">
                <a:solidFill>
                  <a:srgbClr val="000099"/>
                </a:solidFill>
                <a:latin typeface="Arial" pitchFamily="34" charset="0"/>
                <a:cs typeface="Arial" pitchFamily="34" charset="0"/>
              </a:rPr>
              <a:t>r(x)</a:t>
            </a:r>
            <a:r>
              <a:rPr lang="en-US" sz="1800" b="1" dirty="0">
                <a:solidFill>
                  <a:srgbClr val="000099"/>
                </a:solidFill>
                <a:latin typeface="Arial" pitchFamily="34" charset="0"/>
                <a:cs typeface="Arial" pitchFamily="34" charset="0"/>
              </a:rPr>
              <a:t> and generates AFIM of </a:t>
            </a:r>
            <a:r>
              <a:rPr lang="en-US" sz="1800" b="1" i="1" dirty="0">
                <a:solidFill>
                  <a:srgbClr val="000099"/>
                </a:solidFill>
                <a:latin typeface="Arial" pitchFamily="34" charset="0"/>
                <a:cs typeface="Arial" pitchFamily="34" charset="0"/>
              </a:rPr>
              <a:t>x</a:t>
            </a:r>
            <a:r>
              <a:rPr lang="en-US" sz="1800" b="1" dirty="0">
                <a:solidFill>
                  <a:srgbClr val="000099"/>
                </a:solidFill>
                <a:latin typeface="Arial" pitchFamily="34" charset="0"/>
                <a:cs typeface="Arial" pitchFamily="34" charset="0"/>
              </a:rPr>
              <a:t>.</a:t>
            </a:r>
          </a:p>
          <a:p>
            <a:pPr marL="692150">
              <a:spcBef>
                <a:spcPts val="0"/>
              </a:spcBef>
              <a:buFontTx/>
              <a:buBlip>
                <a:blip r:embed="rId2"/>
              </a:buBlip>
              <a:defRPr/>
            </a:pPr>
            <a:r>
              <a:rPr lang="en-US" sz="1800" b="1" dirty="0">
                <a:solidFill>
                  <a:srgbClr val="000099"/>
                </a:solidFill>
                <a:latin typeface="Arial" pitchFamily="34" charset="0"/>
                <a:cs typeface="Arial" pitchFamily="34" charset="0"/>
              </a:rPr>
              <a:t>If </a:t>
            </a:r>
            <a:r>
              <a:rPr lang="en-US" sz="1800" b="1" i="1" dirty="0">
                <a:solidFill>
                  <a:srgbClr val="000099"/>
                </a:solidFill>
                <a:latin typeface="Arial" pitchFamily="34" charset="0"/>
                <a:cs typeface="Arial" pitchFamily="34" charset="0"/>
              </a:rPr>
              <a:t>x</a:t>
            </a:r>
            <a:r>
              <a:rPr lang="en-US" sz="1800" b="1" dirty="0">
                <a:solidFill>
                  <a:srgbClr val="000099"/>
                </a:solidFill>
                <a:latin typeface="Arial" pitchFamily="34" charset="0"/>
                <a:cs typeface="Arial" pitchFamily="34" charset="0"/>
              </a:rPr>
              <a:t> is not in cache then CM first finds a cache slot and transfer </a:t>
            </a:r>
            <a:r>
              <a:rPr lang="en-US" sz="1800" b="1" i="1" dirty="0">
                <a:solidFill>
                  <a:srgbClr val="000099"/>
                </a:solidFill>
                <a:latin typeface="Arial" pitchFamily="34" charset="0"/>
                <a:cs typeface="Arial" pitchFamily="34" charset="0"/>
              </a:rPr>
              <a:t>x</a:t>
            </a:r>
            <a:r>
              <a:rPr lang="en-US" sz="1800" b="1" dirty="0">
                <a:solidFill>
                  <a:srgbClr val="000099"/>
                </a:solidFill>
                <a:latin typeface="Arial" pitchFamily="34" charset="0"/>
                <a:cs typeface="Arial" pitchFamily="34" charset="0"/>
              </a:rPr>
              <a:t> from disk to cache (end of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a:t>
            </a:r>
          </a:p>
          <a:p>
            <a:pPr marL="692150">
              <a:spcBef>
                <a:spcPts val="0"/>
              </a:spcBef>
              <a:buFontTx/>
              <a:buBlip>
                <a:blip r:embed="rId2"/>
              </a:buBlip>
              <a:defRPr/>
            </a:pPr>
            <a:r>
              <a:rPr lang="en-US" sz="1800" b="1" dirty="0">
                <a:solidFill>
                  <a:srgbClr val="000099"/>
                </a:solidFill>
                <a:latin typeface="Arial" pitchFamily="34" charset="0"/>
                <a:cs typeface="Arial" pitchFamily="34" charset="0"/>
              </a:rPr>
              <a:t>Item is modified and copied to the log</a:t>
            </a:r>
          </a:p>
          <a:p>
            <a:pPr marL="692150">
              <a:spcBef>
                <a:spcPts val="0"/>
              </a:spcBef>
              <a:buFontTx/>
              <a:buBlip>
                <a:blip r:embed="rId2"/>
              </a:buBlip>
              <a:defRPr/>
            </a:pPr>
            <a:r>
              <a:rPr lang="en-US" sz="1800" b="1" dirty="0">
                <a:solidFill>
                  <a:srgbClr val="000099"/>
                </a:solidFill>
                <a:latin typeface="Arial" pitchFamily="34" charset="0"/>
                <a:cs typeface="Arial" pitchFamily="34" charset="0"/>
              </a:rPr>
              <a:t>After log is successfully written to disk then the item is flushed to the database.</a:t>
            </a:r>
          </a:p>
          <a:p>
            <a:pPr marL="692150">
              <a:spcBef>
                <a:spcPts val="0"/>
              </a:spcBef>
              <a:buFontTx/>
              <a:buBlip>
                <a:blip r:embed="rId2"/>
              </a:buBlip>
              <a:defRPr/>
            </a:pPr>
            <a:r>
              <a:rPr lang="en-US" sz="1800" b="1" dirty="0">
                <a:solidFill>
                  <a:srgbClr val="000099"/>
                </a:solidFill>
                <a:latin typeface="Arial" pitchFamily="34" charset="0"/>
                <a:cs typeface="Arial" pitchFamily="34" charset="0"/>
              </a:rPr>
              <a:t>T commits if all its updates are successfully saved in the log and in the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1174051-6E78-4A61-B042-EC4248E85900}" type="slidenum">
              <a:rPr lang="en-US" sz="1400" smtClean="0">
                <a:solidFill>
                  <a:srgbClr val="000099"/>
                </a:solidFill>
                <a:latin typeface="Arial" pitchFamily="34" charset="0"/>
                <a:cs typeface="Arial" pitchFamily="34" charset="0"/>
              </a:rPr>
              <a:pPr/>
              <a:t>5</a:t>
            </a:fld>
            <a:endParaRPr lang="en-US" sz="1400">
              <a:solidFill>
                <a:srgbClr val="000099"/>
              </a:solidFill>
              <a:latin typeface="Arial" pitchFamily="34" charset="0"/>
              <a:cs typeface="Arial" pitchFamily="34" charset="0"/>
            </a:endParaRPr>
          </a:p>
        </p:txBody>
      </p:sp>
      <p:sp>
        <p:nvSpPr>
          <p:cNvPr id="9219" name="Rectangle 2"/>
          <p:cNvSpPr>
            <a:spLocks noGrp="1" noChangeArrowheads="1"/>
          </p:cNvSpPr>
          <p:nvPr>
            <p:ph type="title" idx="4294967295"/>
          </p:nvPr>
        </p:nvSpPr>
        <p:spPr>
          <a:xfrm>
            <a:off x="685800" y="149225"/>
            <a:ext cx="7772400" cy="781050"/>
          </a:xfrm>
        </p:spPr>
        <p:txBody>
          <a:bodyPr/>
          <a:lstStyle/>
          <a:p>
            <a:r>
              <a:rPr lang="en-US" sz="2800" b="1" dirty="0">
                <a:solidFill>
                  <a:srgbClr val="C00000"/>
                </a:solidFill>
                <a:latin typeface="Arial" pitchFamily="34" charset="0"/>
                <a:cs typeface="Arial" pitchFamily="34" charset="0"/>
              </a:rPr>
              <a:t>Transaction Syntax</a:t>
            </a:r>
          </a:p>
        </p:txBody>
      </p:sp>
      <p:sp>
        <p:nvSpPr>
          <p:cNvPr id="4" name="Rectangle 3"/>
          <p:cNvSpPr/>
          <p:nvPr/>
        </p:nvSpPr>
        <p:spPr bwMode="auto">
          <a:xfrm>
            <a:off x="1030779" y="1591733"/>
            <a:ext cx="5769033" cy="4052609"/>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Rectangle 1"/>
          <p:cNvSpPr/>
          <p:nvPr/>
        </p:nvSpPr>
        <p:spPr>
          <a:xfrm>
            <a:off x="1030778" y="1237125"/>
            <a:ext cx="6130598" cy="4154984"/>
          </a:xfrm>
          <a:prstGeom prst="rect">
            <a:avLst/>
          </a:prstGeom>
        </p:spPr>
        <p:txBody>
          <a:bodyPr wrap="square">
            <a:spAutoFit/>
          </a:bodyPr>
          <a:lstStyle/>
          <a:p>
            <a:pPr>
              <a:spcBef>
                <a:spcPts val="300"/>
              </a:spcBef>
            </a:pPr>
            <a:r>
              <a:rPr lang="en-US" sz="1800" dirty="0">
                <a:solidFill>
                  <a:srgbClr val="000099"/>
                </a:solidFill>
                <a:latin typeface="Arial" pitchFamily="34" charset="0"/>
                <a:cs typeface="Arial" pitchFamily="34" charset="0"/>
              </a:rPr>
              <a:t>/* A fund transfers transaction</a:t>
            </a:r>
          </a:p>
          <a:p>
            <a:pPr>
              <a:spcBef>
                <a:spcPts val="300"/>
              </a:spcBef>
            </a:pPr>
            <a:r>
              <a:rPr lang="en-US" sz="1800" dirty="0">
                <a:solidFill>
                  <a:srgbClr val="FF0000"/>
                </a:solidFill>
                <a:latin typeface="Arial" pitchFamily="34" charset="0"/>
                <a:cs typeface="Arial" pitchFamily="34" charset="0"/>
              </a:rPr>
              <a:t>Begin Transaction (BT)</a:t>
            </a:r>
          </a:p>
          <a:p>
            <a:pPr marL="233363">
              <a:spcBef>
                <a:spcPts val="300"/>
              </a:spcBef>
            </a:pPr>
            <a:r>
              <a:rPr lang="en-US" sz="1800" dirty="0">
                <a:solidFill>
                  <a:srgbClr val="000099"/>
                </a:solidFill>
                <a:latin typeface="Arial" pitchFamily="34" charset="0"/>
                <a:cs typeface="Arial" pitchFamily="34" charset="0"/>
              </a:rPr>
              <a:t>Input (from-account, to-account, amount);</a:t>
            </a:r>
          </a:p>
          <a:p>
            <a:pPr marL="233363">
              <a:spcBef>
                <a:spcPts val="300"/>
              </a:spcBef>
            </a:pPr>
            <a:r>
              <a:rPr lang="en-US" sz="1800" dirty="0">
                <a:solidFill>
                  <a:srgbClr val="000099"/>
                </a:solidFill>
                <a:latin typeface="Arial" pitchFamily="34" charset="0"/>
                <a:cs typeface="Arial" pitchFamily="34" charset="0"/>
              </a:rPr>
              <a:t>temp : = Read(Accounts[from-account]);</a:t>
            </a:r>
          </a:p>
          <a:p>
            <a:pPr marL="233363">
              <a:spcBef>
                <a:spcPts val="300"/>
              </a:spcBef>
            </a:pPr>
            <a:r>
              <a:rPr lang="en-US" sz="1800" dirty="0">
                <a:solidFill>
                  <a:srgbClr val="000099"/>
                </a:solidFill>
                <a:latin typeface="Arial" pitchFamily="34" charset="0"/>
                <a:cs typeface="Arial" pitchFamily="34" charset="0"/>
              </a:rPr>
              <a:t>if temp &lt; amount then begin</a:t>
            </a:r>
          </a:p>
          <a:p>
            <a:pPr marL="457200">
              <a:spcBef>
                <a:spcPts val="300"/>
              </a:spcBef>
            </a:pPr>
            <a:r>
              <a:rPr lang="en-US" sz="1800" dirty="0">
                <a:solidFill>
                  <a:srgbClr val="000099"/>
                </a:solidFill>
                <a:latin typeface="Arial" pitchFamily="34" charset="0"/>
                <a:cs typeface="Arial" pitchFamily="34" charset="0"/>
              </a:rPr>
              <a:t>output( “insufficient funds”) and </a:t>
            </a:r>
            <a:r>
              <a:rPr lang="en-US" sz="1800" dirty="0">
                <a:solidFill>
                  <a:srgbClr val="FF0000"/>
                </a:solidFill>
                <a:latin typeface="Arial" pitchFamily="34" charset="0"/>
                <a:cs typeface="Arial" pitchFamily="34" charset="0"/>
              </a:rPr>
              <a:t>Abort</a:t>
            </a:r>
            <a:r>
              <a:rPr lang="en-US" sz="1800" dirty="0">
                <a:solidFill>
                  <a:srgbClr val="000099"/>
                </a:solidFill>
                <a:latin typeface="Arial" pitchFamily="34" charset="0"/>
                <a:cs typeface="Arial" pitchFamily="34" charset="0"/>
              </a:rPr>
              <a:t>;</a:t>
            </a:r>
          </a:p>
          <a:p>
            <a:pPr marL="233363">
              <a:spcBef>
                <a:spcPts val="300"/>
              </a:spcBef>
            </a:pPr>
            <a:r>
              <a:rPr lang="en-US" sz="1800" dirty="0">
                <a:solidFill>
                  <a:srgbClr val="000099"/>
                </a:solidFill>
                <a:latin typeface="Arial" pitchFamily="34" charset="0"/>
                <a:cs typeface="Arial" pitchFamily="34" charset="0"/>
              </a:rPr>
              <a:t>else begin</a:t>
            </a:r>
          </a:p>
          <a:p>
            <a:pPr marL="457200">
              <a:spcBef>
                <a:spcPts val="300"/>
              </a:spcBef>
            </a:pPr>
            <a:r>
              <a:rPr lang="en-US" sz="1800" dirty="0">
                <a:solidFill>
                  <a:srgbClr val="000099"/>
                </a:solidFill>
                <a:latin typeface="Arial" pitchFamily="34" charset="0"/>
                <a:cs typeface="Arial" pitchFamily="34" charset="0"/>
              </a:rPr>
              <a:t>Write(Accounts[from-account], temp - amount);</a:t>
            </a:r>
          </a:p>
          <a:p>
            <a:pPr marL="457200">
              <a:spcBef>
                <a:spcPts val="300"/>
              </a:spcBef>
            </a:pPr>
            <a:r>
              <a:rPr lang="en-US" sz="1800" dirty="0">
                <a:solidFill>
                  <a:srgbClr val="000099"/>
                </a:solidFill>
                <a:latin typeface="Arial" pitchFamily="34" charset="0"/>
                <a:cs typeface="Arial" pitchFamily="34" charset="0"/>
              </a:rPr>
              <a:t>temp : = Read(Accounts[to-account]);</a:t>
            </a:r>
          </a:p>
          <a:p>
            <a:pPr marL="457200">
              <a:spcBef>
                <a:spcPts val="300"/>
              </a:spcBef>
            </a:pPr>
            <a:r>
              <a:rPr lang="en-US" sz="1800" dirty="0">
                <a:solidFill>
                  <a:srgbClr val="000099"/>
                </a:solidFill>
                <a:latin typeface="Arial" pitchFamily="34" charset="0"/>
                <a:cs typeface="Arial" pitchFamily="34" charset="0"/>
              </a:rPr>
              <a:t>Write(Accounts[to-account], temp + amount);</a:t>
            </a:r>
          </a:p>
          <a:p>
            <a:pPr marL="233363">
              <a:spcBef>
                <a:spcPts val="300"/>
              </a:spcBef>
            </a:pPr>
            <a:r>
              <a:rPr lang="en-US" sz="1800" dirty="0">
                <a:solidFill>
                  <a:srgbClr val="000099"/>
                </a:solidFill>
                <a:latin typeface="Arial" pitchFamily="34" charset="0"/>
                <a:cs typeface="Arial" pitchFamily="34" charset="0"/>
              </a:rPr>
              <a:t>End</a:t>
            </a:r>
          </a:p>
          <a:p>
            <a:pPr>
              <a:spcBef>
                <a:spcPts val="300"/>
              </a:spcBef>
            </a:pPr>
            <a:r>
              <a:rPr lang="en-US" sz="1800" dirty="0">
                <a:solidFill>
                  <a:srgbClr val="FF0000"/>
                </a:solidFill>
                <a:latin typeface="Arial" pitchFamily="34" charset="0"/>
                <a:cs typeface="Arial" pitchFamily="34" charset="0"/>
              </a:rPr>
              <a:t>End Transaction (ET)</a:t>
            </a:r>
          </a:p>
          <a:p>
            <a:pPr>
              <a:spcBef>
                <a:spcPts val="300"/>
              </a:spcBef>
            </a:pPr>
            <a:r>
              <a:rPr lang="en-US" sz="1800" dirty="0">
                <a:solidFill>
                  <a:srgbClr val="FF0000"/>
                </a:solidFill>
                <a:latin typeface="Arial" pitchFamily="34" charset="0"/>
                <a:cs typeface="Arial" pitchFamily="34" charset="0"/>
              </a:rPr>
              <a:t>Commit; (outputs message “transfer completed”)</a:t>
            </a:r>
          </a:p>
        </p:txBody>
      </p:sp>
      <p:sp>
        <p:nvSpPr>
          <p:cNvPr id="5" name="Rectangle 4"/>
          <p:cNvSpPr/>
          <p:nvPr/>
        </p:nvSpPr>
        <p:spPr>
          <a:xfrm>
            <a:off x="6799812" y="2283056"/>
            <a:ext cx="1953490" cy="2669962"/>
          </a:xfrm>
          <a:prstGeom prst="rect">
            <a:avLst/>
          </a:prstGeom>
        </p:spPr>
        <p:txBody>
          <a:bodyPr wrap="square">
            <a:spAutoFit/>
          </a:bodyPr>
          <a:lstStyle/>
          <a:p>
            <a:pPr>
              <a:spcBef>
                <a:spcPts val="300"/>
              </a:spcBef>
            </a:pPr>
            <a:r>
              <a:rPr lang="en-US" sz="2000" dirty="0">
                <a:solidFill>
                  <a:srgbClr val="660066"/>
                </a:solidFill>
                <a:latin typeface="Arial" pitchFamily="34" charset="0"/>
                <a:cs typeface="Arial" pitchFamily="34" charset="0"/>
              </a:rPr>
              <a:t>BT and ET</a:t>
            </a:r>
          </a:p>
          <a:p>
            <a:pPr>
              <a:spcBef>
                <a:spcPts val="300"/>
              </a:spcBef>
            </a:pPr>
            <a:r>
              <a:rPr lang="en-US" sz="2000" dirty="0">
                <a:solidFill>
                  <a:srgbClr val="660066"/>
                </a:solidFill>
                <a:latin typeface="Arial" pitchFamily="34" charset="0"/>
                <a:cs typeface="Arial" pitchFamily="34" charset="0"/>
              </a:rPr>
              <a:t>defines this segment as</a:t>
            </a:r>
          </a:p>
          <a:p>
            <a:pPr>
              <a:spcBef>
                <a:spcPts val="300"/>
              </a:spcBef>
            </a:pPr>
            <a:r>
              <a:rPr lang="en-US" sz="2000" dirty="0">
                <a:solidFill>
                  <a:srgbClr val="660066"/>
                </a:solidFill>
                <a:latin typeface="Arial" pitchFamily="34" charset="0"/>
                <a:cs typeface="Arial" pitchFamily="34" charset="0"/>
              </a:rPr>
              <a:t>an atomic</a:t>
            </a:r>
          </a:p>
          <a:p>
            <a:pPr>
              <a:spcBef>
                <a:spcPts val="300"/>
              </a:spcBef>
            </a:pPr>
            <a:r>
              <a:rPr lang="en-US" sz="2000" dirty="0">
                <a:solidFill>
                  <a:srgbClr val="660066"/>
                </a:solidFill>
                <a:latin typeface="Arial" pitchFamily="34" charset="0"/>
                <a:cs typeface="Arial" pitchFamily="34" charset="0"/>
              </a:rPr>
              <a:t>operation and commit operation implements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8B78997-4A1A-4C1D-A4F3-CBDF34F464B1}" type="slidenum">
              <a:rPr lang="en-US" sz="1400" smtClean="0">
                <a:solidFill>
                  <a:srgbClr val="000099"/>
                </a:solidFill>
                <a:latin typeface="Arial" pitchFamily="34" charset="0"/>
                <a:cs typeface="Arial" pitchFamily="34" charset="0"/>
              </a:rPr>
              <a:pPr/>
              <a:t>6</a:t>
            </a:fld>
            <a:endParaRPr lang="en-US" sz="1400">
              <a:solidFill>
                <a:srgbClr val="000099"/>
              </a:solidFill>
              <a:latin typeface="Arial" pitchFamily="34" charset="0"/>
              <a:cs typeface="Arial" pitchFamily="34" charset="0"/>
            </a:endParaRPr>
          </a:p>
        </p:txBody>
      </p:sp>
      <p:sp>
        <p:nvSpPr>
          <p:cNvPr id="10243" name="Rectangle 2"/>
          <p:cNvSpPr>
            <a:spLocks noGrp="1" noChangeArrowheads="1"/>
          </p:cNvSpPr>
          <p:nvPr>
            <p:ph type="title" idx="4294967295"/>
          </p:nvPr>
        </p:nvSpPr>
        <p:spPr>
          <a:xfrm>
            <a:off x="685800" y="149225"/>
            <a:ext cx="7772400" cy="781050"/>
          </a:xfrm>
        </p:spPr>
        <p:txBody>
          <a:bodyPr/>
          <a:lstStyle/>
          <a:p>
            <a:r>
              <a:rPr lang="en-US" sz="2800" b="1" dirty="0">
                <a:solidFill>
                  <a:srgbClr val="C00000"/>
                </a:solidFill>
                <a:latin typeface="Arial" pitchFamily="34" charset="0"/>
                <a:cs typeface="Arial" pitchFamily="34" charset="0"/>
              </a:rPr>
              <a:t>Commit and Abort</a:t>
            </a:r>
          </a:p>
        </p:txBody>
      </p:sp>
      <p:sp>
        <p:nvSpPr>
          <p:cNvPr id="10251" name="Rectangle 33"/>
          <p:cNvSpPr>
            <a:spLocks noChangeArrowheads="1"/>
          </p:cNvSpPr>
          <p:nvPr/>
        </p:nvSpPr>
        <p:spPr bwMode="auto">
          <a:xfrm>
            <a:off x="781396" y="1000759"/>
            <a:ext cx="7764088" cy="520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just"/>
            <a:r>
              <a:rPr lang="en-US" dirty="0">
                <a:solidFill>
                  <a:srgbClr val="660066"/>
                </a:solidFill>
                <a:latin typeface="Arial" pitchFamily="34" charset="0"/>
              </a:rPr>
              <a:t>Abort implements “nothing” or “never started” state and Commit implements “</a:t>
            </a:r>
            <a:r>
              <a:rPr lang="en-US" i="1" dirty="0">
                <a:solidFill>
                  <a:srgbClr val="660066"/>
                </a:solidFill>
                <a:latin typeface="Arial" pitchFamily="34" charset="0"/>
              </a:rPr>
              <a:t>Done</a:t>
            </a:r>
            <a:r>
              <a:rPr lang="en-US" dirty="0">
                <a:solidFill>
                  <a:srgbClr val="660066"/>
                </a:solidFill>
                <a:latin typeface="Arial" pitchFamily="34" charset="0"/>
              </a:rPr>
              <a:t>” or “</a:t>
            </a:r>
            <a:r>
              <a:rPr lang="en-US" i="1" dirty="0">
                <a:solidFill>
                  <a:srgbClr val="660066"/>
                </a:solidFill>
                <a:latin typeface="Arial" pitchFamily="34" charset="0"/>
              </a:rPr>
              <a:t>Completed</a:t>
            </a:r>
            <a:r>
              <a:rPr lang="en-US" dirty="0">
                <a:solidFill>
                  <a:srgbClr val="660066"/>
                </a:solidFill>
                <a:latin typeface="Arial" pitchFamily="34" charset="0"/>
              </a:rPr>
              <a:t>” state of a transaction.</a:t>
            </a:r>
          </a:p>
          <a:p>
            <a:pPr marL="1606550" indent="-1606550" algn="just">
              <a:spcBef>
                <a:spcPts val="1200"/>
              </a:spcBef>
            </a:pPr>
            <a:r>
              <a:rPr lang="en-US" sz="2000" dirty="0">
                <a:solidFill>
                  <a:srgbClr val="000099"/>
                </a:solidFill>
                <a:latin typeface="Arial" pitchFamily="34" charset="0"/>
              </a:rPr>
              <a:t>Abort (a):	When a transaction does not commit then it is aborted. It is a system operation. It removes all </a:t>
            </a:r>
            <a:r>
              <a:rPr lang="en-US" sz="2000" i="1" dirty="0">
                <a:solidFill>
                  <a:srgbClr val="000099"/>
                </a:solidFill>
                <a:latin typeface="Arial" pitchFamily="34" charset="0"/>
              </a:rPr>
              <a:t>AFIMs</a:t>
            </a:r>
            <a:r>
              <a:rPr lang="en-US" sz="2000" dirty="0">
                <a:solidFill>
                  <a:srgbClr val="000099"/>
                </a:solidFill>
                <a:latin typeface="Arial" pitchFamily="34" charset="0"/>
              </a:rPr>
              <a:t> of the transaction from the database but not from the log. The system uses log to implement abort.</a:t>
            </a:r>
          </a:p>
          <a:p>
            <a:pPr marL="1606550" indent="-1606550" algn="just">
              <a:spcBef>
                <a:spcPts val="1200"/>
              </a:spcBef>
            </a:pPr>
            <a:r>
              <a:rPr lang="en-US" sz="2000" dirty="0">
                <a:solidFill>
                  <a:srgbClr val="000099"/>
                </a:solidFill>
                <a:latin typeface="Arial" pitchFamily="34" charset="0"/>
              </a:rPr>
              <a:t>Commit (c):	After </a:t>
            </a:r>
            <a:r>
              <a:rPr lang="en-US" sz="2000" i="1" dirty="0">
                <a:solidFill>
                  <a:srgbClr val="000099"/>
                </a:solidFill>
                <a:latin typeface="Arial" pitchFamily="34" charset="0"/>
              </a:rPr>
              <a:t>ET</a:t>
            </a:r>
            <a:r>
              <a:rPr lang="en-US" sz="2000" dirty="0">
                <a:solidFill>
                  <a:srgbClr val="000099"/>
                </a:solidFill>
                <a:latin typeface="Arial" pitchFamily="34" charset="0"/>
              </a:rPr>
              <a:t> system commits the transaction. It is a system operation. A commit guarantees that all AFIMs of a transaction are successfully first written to the log and then to the stable database (disk copy). Note that after commit a transaction cannot be aborted. Some transactions may be compensated.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8B78997-4A1A-4C1D-A4F3-CBDF34F464B1}" type="slidenum">
              <a:rPr lang="en-US" sz="1400" smtClean="0">
                <a:solidFill>
                  <a:srgbClr val="000099"/>
                </a:solidFill>
                <a:latin typeface="Arial" pitchFamily="34" charset="0"/>
                <a:cs typeface="Arial" pitchFamily="34" charset="0"/>
              </a:rPr>
              <a:pPr/>
              <a:t>7</a:t>
            </a:fld>
            <a:endParaRPr lang="en-US" sz="1400">
              <a:solidFill>
                <a:srgbClr val="000099"/>
              </a:solidFill>
              <a:latin typeface="Arial" pitchFamily="34" charset="0"/>
              <a:cs typeface="Arial" pitchFamily="34" charset="0"/>
            </a:endParaRPr>
          </a:p>
        </p:txBody>
      </p:sp>
      <p:sp>
        <p:nvSpPr>
          <p:cNvPr id="10243" name="Rectangle 2"/>
          <p:cNvSpPr>
            <a:spLocks noGrp="1" noChangeArrowheads="1"/>
          </p:cNvSpPr>
          <p:nvPr>
            <p:ph type="title" idx="4294967295"/>
          </p:nvPr>
        </p:nvSpPr>
        <p:spPr>
          <a:xfrm>
            <a:off x="685800" y="149225"/>
            <a:ext cx="7772400" cy="781050"/>
          </a:xfrm>
        </p:spPr>
        <p:txBody>
          <a:bodyPr/>
          <a:lstStyle/>
          <a:p>
            <a:r>
              <a:rPr lang="en-US" sz="2800" b="1" dirty="0">
                <a:solidFill>
                  <a:srgbClr val="C00000"/>
                </a:solidFill>
                <a:latin typeface="Arial" pitchFamily="34" charset="0"/>
                <a:cs typeface="Arial" pitchFamily="34" charset="0"/>
              </a:rPr>
              <a:t>Messages</a:t>
            </a:r>
          </a:p>
        </p:txBody>
      </p:sp>
      <p:sp>
        <p:nvSpPr>
          <p:cNvPr id="10251" name="Rectangle 33"/>
          <p:cNvSpPr>
            <a:spLocks noChangeArrowheads="1"/>
          </p:cNvSpPr>
          <p:nvPr/>
        </p:nvSpPr>
        <p:spPr bwMode="auto">
          <a:xfrm>
            <a:off x="781396" y="1000759"/>
            <a:ext cx="7764088" cy="267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just"/>
            <a:r>
              <a:rPr lang="en-US" dirty="0">
                <a:solidFill>
                  <a:srgbClr val="660066"/>
                </a:solidFill>
                <a:latin typeface="Arial" pitchFamily="34" charset="0"/>
              </a:rPr>
              <a:t>Transactions do not directly communicate with each other. </a:t>
            </a:r>
            <a:r>
              <a:rPr lang="en-US" i="1" dirty="0">
                <a:solidFill>
                  <a:srgbClr val="660066"/>
                </a:solidFill>
                <a:latin typeface="Arial" pitchFamily="34" charset="0"/>
              </a:rPr>
              <a:t>T</a:t>
            </a:r>
            <a:r>
              <a:rPr lang="en-US" i="1" baseline="-10000" dirty="0">
                <a:solidFill>
                  <a:srgbClr val="660066"/>
                </a:solidFill>
                <a:latin typeface="Arial" pitchFamily="34" charset="0"/>
              </a:rPr>
              <a:t>i</a:t>
            </a:r>
            <a:r>
              <a:rPr lang="en-US" dirty="0">
                <a:solidFill>
                  <a:srgbClr val="660066"/>
                </a:solidFill>
                <a:latin typeface="Arial" pitchFamily="34" charset="0"/>
              </a:rPr>
              <a:t> does not send or receive any message to </a:t>
            </a:r>
            <a:r>
              <a:rPr lang="en-US" i="1" dirty="0" err="1">
                <a:solidFill>
                  <a:srgbClr val="660066"/>
                </a:solidFill>
                <a:latin typeface="Arial" pitchFamily="34" charset="0"/>
              </a:rPr>
              <a:t>T</a:t>
            </a:r>
            <a:r>
              <a:rPr lang="en-US" i="1" baseline="-10000" dirty="0" err="1">
                <a:solidFill>
                  <a:srgbClr val="660066"/>
                </a:solidFill>
                <a:latin typeface="Arial" pitchFamily="34" charset="0"/>
              </a:rPr>
              <a:t>j</a:t>
            </a:r>
            <a:r>
              <a:rPr lang="en-US" dirty="0">
                <a:solidFill>
                  <a:srgbClr val="660066"/>
                </a:solidFill>
                <a:latin typeface="Arial" pitchFamily="34" charset="0"/>
              </a:rPr>
              <a:t>. However, communication exists between them through shared data items. The scheduler is responsible for this indirect communication. A </a:t>
            </a:r>
            <a:r>
              <a:rPr lang="en-US" i="1" dirty="0">
                <a:solidFill>
                  <a:srgbClr val="660066"/>
                </a:solidFill>
                <a:latin typeface="Arial" pitchFamily="34" charset="0"/>
              </a:rPr>
              <a:t>T</a:t>
            </a:r>
            <a:r>
              <a:rPr lang="en-US" i="1" baseline="-10000" dirty="0">
                <a:solidFill>
                  <a:srgbClr val="660066"/>
                </a:solidFill>
                <a:latin typeface="Arial" pitchFamily="34" charset="0"/>
              </a:rPr>
              <a:t>i</a:t>
            </a:r>
            <a:r>
              <a:rPr lang="en-US" dirty="0">
                <a:solidFill>
                  <a:srgbClr val="660066"/>
                </a:solidFill>
                <a:latin typeface="Arial" pitchFamily="34" charset="0"/>
              </a:rPr>
              <a:t> does not know if it is communicating with </a:t>
            </a:r>
            <a:r>
              <a:rPr lang="en-US" i="1" dirty="0" err="1">
                <a:solidFill>
                  <a:srgbClr val="660066"/>
                </a:solidFill>
                <a:latin typeface="Arial" pitchFamily="34" charset="0"/>
              </a:rPr>
              <a:t>T</a:t>
            </a:r>
            <a:r>
              <a:rPr lang="en-US" i="1" baseline="-10000" dirty="0" err="1">
                <a:solidFill>
                  <a:srgbClr val="660066"/>
                </a:solidFill>
                <a:latin typeface="Arial" pitchFamily="34" charset="0"/>
              </a:rPr>
              <a:t>j</a:t>
            </a:r>
            <a:r>
              <a:rPr lang="en-US" dirty="0">
                <a:solidFill>
                  <a:srgbClr val="660066"/>
                </a:solidFill>
                <a:latin typeface="Arial" pitchFamily="34"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64" y="3848879"/>
            <a:ext cx="4008552" cy="210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2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8B78997-4A1A-4C1D-A4F3-CBDF34F464B1}" type="slidenum">
              <a:rPr lang="en-US" sz="1400" smtClean="0">
                <a:solidFill>
                  <a:srgbClr val="000099"/>
                </a:solidFill>
                <a:latin typeface="Arial" pitchFamily="34" charset="0"/>
                <a:cs typeface="Arial" pitchFamily="34" charset="0"/>
              </a:rPr>
              <a:pPr/>
              <a:t>8</a:t>
            </a:fld>
            <a:endParaRPr lang="en-US" sz="1400">
              <a:solidFill>
                <a:srgbClr val="000099"/>
              </a:solidFill>
              <a:latin typeface="Arial" pitchFamily="34" charset="0"/>
              <a:cs typeface="Arial" pitchFamily="34" charset="0"/>
            </a:endParaRPr>
          </a:p>
        </p:txBody>
      </p:sp>
      <p:sp>
        <p:nvSpPr>
          <p:cNvPr id="10243" name="Rectangle 2"/>
          <p:cNvSpPr>
            <a:spLocks noGrp="1" noChangeArrowheads="1"/>
          </p:cNvSpPr>
          <p:nvPr>
            <p:ph type="title" idx="4294967295"/>
          </p:nvPr>
        </p:nvSpPr>
        <p:spPr>
          <a:xfrm>
            <a:off x="773084" y="277933"/>
            <a:ext cx="7772400" cy="781050"/>
          </a:xfrm>
        </p:spPr>
        <p:txBody>
          <a:bodyPr/>
          <a:lstStyle/>
          <a:p>
            <a:r>
              <a:rPr lang="en-US" sz="2800" b="1" dirty="0">
                <a:solidFill>
                  <a:srgbClr val="C00000"/>
                </a:solidFill>
                <a:latin typeface="Arial" pitchFamily="34" charset="0"/>
                <a:cs typeface="Arial" pitchFamily="34" charset="0"/>
              </a:rPr>
              <a:t>Discussion</a:t>
            </a:r>
          </a:p>
        </p:txBody>
      </p:sp>
      <p:sp>
        <p:nvSpPr>
          <p:cNvPr id="10251" name="Rectangle 33"/>
          <p:cNvSpPr>
            <a:spLocks noChangeArrowheads="1"/>
          </p:cNvSpPr>
          <p:nvPr/>
        </p:nvSpPr>
        <p:spPr bwMode="auto">
          <a:xfrm>
            <a:off x="781396" y="1463066"/>
            <a:ext cx="77640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dirty="0">
                <a:solidFill>
                  <a:srgbClr val="00B050"/>
                </a:solidFill>
                <a:latin typeface="Arial" pitchFamily="34" charset="0"/>
              </a:rPr>
              <a:t>Question and Answer</a:t>
            </a:r>
          </a:p>
        </p:txBody>
      </p:sp>
    </p:spTree>
    <p:extLst>
      <p:ext uri="{BB962C8B-B14F-4D97-AF65-F5344CB8AC3E}">
        <p14:creationId xmlns:p14="http://schemas.microsoft.com/office/powerpoint/2010/main" val="81336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661400" y="6327775"/>
            <a:ext cx="2047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9</a:t>
            </a:fld>
            <a:endParaRPr lang="en-US" sz="140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a:solidFill>
                  <a:srgbClr val="C00000"/>
                </a:solidFill>
                <a:latin typeface="Arial" pitchFamily="34" charset="0"/>
                <a:cs typeface="Arial" pitchFamily="34" charset="0"/>
              </a:rPr>
              <a:t>Recoverability</a:t>
            </a:r>
          </a:p>
        </p:txBody>
      </p:sp>
      <p:sp>
        <p:nvSpPr>
          <p:cNvPr id="11268" name="Rectangle 3"/>
          <p:cNvSpPr>
            <a:spLocks noGrp="1" noChangeArrowheads="1"/>
          </p:cNvSpPr>
          <p:nvPr>
            <p:ph type="body" idx="4294967295"/>
          </p:nvPr>
        </p:nvSpPr>
        <p:spPr>
          <a:xfrm>
            <a:off x="922712" y="1529484"/>
            <a:ext cx="7431579" cy="3682595"/>
          </a:xfrm>
        </p:spPr>
        <p:txBody>
          <a:bodyPr/>
          <a:lstStyle/>
          <a:p>
            <a:pPr marL="0" lvl="1" indent="0" algn="just">
              <a:lnSpc>
                <a:spcPct val="90000"/>
              </a:lnSpc>
              <a:buNone/>
              <a:defRPr/>
            </a:pPr>
            <a:r>
              <a:rPr lang="en-US" sz="2000" b="1" dirty="0">
                <a:solidFill>
                  <a:srgbClr val="000099"/>
                </a:solidFill>
                <a:latin typeface="Arial" pitchFamily="34" charset="0"/>
                <a:cs typeface="Arial" pitchFamily="34" charset="0"/>
              </a:rPr>
              <a:t>System failure is an integral state of any system. We cannot eliminate a failure state, we can only recover the system from a failure. In our earlier discussion on history, we established that we need to generate a history that is </a:t>
            </a:r>
            <a:r>
              <a:rPr lang="en-US" sz="2000" b="1" dirty="0" err="1">
                <a:solidFill>
                  <a:srgbClr val="000099"/>
                </a:solidFill>
                <a:latin typeface="Arial" pitchFamily="34" charset="0"/>
                <a:cs typeface="Arial" pitchFamily="34" charset="0"/>
              </a:rPr>
              <a:t>serializable</a:t>
            </a:r>
            <a:r>
              <a:rPr lang="en-US" sz="2000" b="1" dirty="0">
                <a:solidFill>
                  <a:srgbClr val="000099"/>
                </a:solidFill>
                <a:latin typeface="Arial" pitchFamily="34" charset="0"/>
                <a:cs typeface="Arial" pitchFamily="34" charset="0"/>
              </a:rPr>
              <a:t> (consistency preserving). Under recoverability we discuss what schedule is recoverable and what is not. If a schedule is not recoverable then the system will not generate it. In other words the system component that is responsible for generating a schedule (scheduler) will never generate a schedule that is not recoverable. As we will see, we need both </a:t>
            </a:r>
            <a:r>
              <a:rPr lang="en-US" sz="2000" b="1" dirty="0" err="1">
                <a:solidFill>
                  <a:srgbClr val="000099"/>
                </a:solidFill>
                <a:latin typeface="Arial" pitchFamily="34" charset="0"/>
                <a:cs typeface="Arial" pitchFamily="34" charset="0"/>
              </a:rPr>
              <a:t>serializability</a:t>
            </a:r>
            <a:r>
              <a:rPr lang="en-US" sz="2000" b="1" dirty="0">
                <a:solidFill>
                  <a:srgbClr val="000099"/>
                </a:solidFill>
                <a:latin typeface="Arial" pitchFamily="34" charset="0"/>
                <a:cs typeface="Arial" pitchFamily="34" charset="0"/>
              </a:rPr>
              <a:t> and recoverability in a schedule for keeping the database consistent in transaction processing and in a failure.</a:t>
            </a:r>
          </a:p>
        </p:txBody>
      </p:sp>
    </p:spTree>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20391</TotalTime>
  <Words>1705</Words>
  <Application>Microsoft Office PowerPoint</Application>
  <PresentationFormat>On-screen Show (4:3)</PresentationFormat>
  <Paragraphs>194</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Times New Roman</vt:lpstr>
      <vt:lpstr>Wingdings</vt:lpstr>
      <vt:lpstr>Blank Presentation</vt:lpstr>
      <vt:lpstr>Custom Design</vt:lpstr>
      <vt:lpstr>PowerPoint Presentation</vt:lpstr>
      <vt:lpstr>DBMS Architecture</vt:lpstr>
      <vt:lpstr>DBMS Architecture (Cache)</vt:lpstr>
      <vt:lpstr>Transaction Processing</vt:lpstr>
      <vt:lpstr>Transaction Syntax</vt:lpstr>
      <vt:lpstr>Commit and Abort</vt:lpstr>
      <vt:lpstr>Messages</vt:lpstr>
      <vt:lpstr>Discussion</vt:lpstr>
      <vt:lpstr>Recoverability</vt:lpstr>
      <vt:lpstr>Types of Failure</vt:lpstr>
      <vt:lpstr>Operations for Recovery</vt:lpstr>
      <vt:lpstr>Current Transaction Processing Scenario</vt:lpstr>
      <vt:lpstr>Recoverability</vt:lpstr>
      <vt:lpstr>System Failure</vt:lpstr>
      <vt:lpstr>Recoverability</vt:lpstr>
      <vt:lpstr>Recoverability</vt:lpstr>
      <vt:lpstr>Recoverability</vt:lpstr>
      <vt:lpstr>Terminal I/O</vt:lpstr>
      <vt:lpstr>Avoiding Cascading Aborts</vt:lpstr>
      <vt:lpstr>Strictness</vt:lpstr>
      <vt:lpstr>Strictness</vt:lpstr>
      <vt:lpstr>Strictness</vt:lpstr>
      <vt:lpstr>Strictness</vt:lpstr>
      <vt:lpstr>Serializability</vt:lpstr>
      <vt:lpstr>Serializability</vt:lpstr>
      <vt:lpstr>PowerPoint Presentation</vt:lpstr>
      <vt:lpstr>Discussion</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522</cp:revision>
  <cp:lastPrinted>2001-01-03T18:16:48Z</cp:lastPrinted>
  <dcterms:created xsi:type="dcterms:W3CDTF">1996-12-18T00:07:49Z</dcterms:created>
  <dcterms:modified xsi:type="dcterms:W3CDTF">2019-07-19T23:04:45Z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