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59"/>
  </p:notesMasterIdLst>
  <p:handoutMasterIdLst>
    <p:handoutMasterId r:id="rId60"/>
  </p:handoutMasterIdLst>
  <p:sldIdLst>
    <p:sldId id="293" r:id="rId3"/>
    <p:sldId id="346" r:id="rId4"/>
    <p:sldId id="402" r:id="rId5"/>
    <p:sldId id="496" r:id="rId6"/>
    <p:sldId id="497" r:id="rId7"/>
    <p:sldId id="498" r:id="rId8"/>
    <p:sldId id="499" r:id="rId9"/>
    <p:sldId id="500" r:id="rId10"/>
    <p:sldId id="501" r:id="rId11"/>
    <p:sldId id="502" r:id="rId12"/>
    <p:sldId id="505" r:id="rId13"/>
    <p:sldId id="503" r:id="rId14"/>
    <p:sldId id="504" r:id="rId15"/>
    <p:sldId id="507" r:id="rId16"/>
    <p:sldId id="508" r:id="rId17"/>
    <p:sldId id="506" r:id="rId18"/>
    <p:sldId id="509" r:id="rId19"/>
    <p:sldId id="510" r:id="rId20"/>
    <p:sldId id="511" r:id="rId21"/>
    <p:sldId id="512" r:id="rId22"/>
    <p:sldId id="513" r:id="rId23"/>
    <p:sldId id="515" r:id="rId24"/>
    <p:sldId id="514" r:id="rId25"/>
    <p:sldId id="516" r:id="rId26"/>
    <p:sldId id="517" r:id="rId27"/>
    <p:sldId id="518" r:id="rId28"/>
    <p:sldId id="519" r:id="rId29"/>
    <p:sldId id="520" r:id="rId30"/>
    <p:sldId id="521" r:id="rId31"/>
    <p:sldId id="522" r:id="rId32"/>
    <p:sldId id="523" r:id="rId33"/>
    <p:sldId id="524" r:id="rId34"/>
    <p:sldId id="525" r:id="rId35"/>
    <p:sldId id="526" r:id="rId36"/>
    <p:sldId id="527" r:id="rId37"/>
    <p:sldId id="528" r:id="rId38"/>
    <p:sldId id="529" r:id="rId39"/>
    <p:sldId id="532" r:id="rId40"/>
    <p:sldId id="530" r:id="rId41"/>
    <p:sldId id="531" r:id="rId42"/>
    <p:sldId id="533" r:id="rId43"/>
    <p:sldId id="534" r:id="rId44"/>
    <p:sldId id="535" r:id="rId45"/>
    <p:sldId id="537" r:id="rId46"/>
    <p:sldId id="536" r:id="rId47"/>
    <p:sldId id="538" r:id="rId48"/>
    <p:sldId id="539" r:id="rId49"/>
    <p:sldId id="541" r:id="rId50"/>
    <p:sldId id="542" r:id="rId51"/>
    <p:sldId id="540" r:id="rId52"/>
    <p:sldId id="543" r:id="rId53"/>
    <p:sldId id="548" r:id="rId54"/>
    <p:sldId id="544" r:id="rId55"/>
    <p:sldId id="545" r:id="rId56"/>
    <p:sldId id="546" r:id="rId57"/>
    <p:sldId id="547" r:id="rId58"/>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0066"/>
    <a:srgbClr val="0000FF"/>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2" autoAdjust="0"/>
    <p:restoredTop sz="94609" autoAdjust="0"/>
  </p:normalViewPr>
  <p:slideViewPr>
    <p:cSldViewPr snapToGrid="0">
      <p:cViewPr varScale="1">
        <p:scale>
          <a:sx n="81" d="100"/>
          <a:sy n="81" d="100"/>
        </p:scale>
        <p:origin x="42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6682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6682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6"/>
            <a:ext cx="8229600" cy="63976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3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78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3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778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71450"/>
            <a:ext cx="7772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2096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7/19/2019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r>
              <a:rPr lang="en-US" sz="2800" dirty="0" err="1">
                <a:solidFill>
                  <a:srgbClr val="000099"/>
                </a:solidFill>
                <a:latin typeface="Arial" pitchFamily="34" charset="0"/>
                <a:cs typeface="Arial" pitchFamily="34" charset="0"/>
              </a:rPr>
              <a:t>Datawarehousing</a:t>
            </a:r>
            <a:endParaRPr lang="en-US" sz="2800" dirty="0">
              <a:solidFill>
                <a:srgbClr val="000099"/>
              </a:solidFill>
              <a:latin typeface="Arial" pitchFamily="34" charset="0"/>
              <a:cs typeface="Arial" pitchFamily="34" charset="0"/>
            </a:endParaRPr>
          </a:p>
          <a:p>
            <a:pPr algn="ct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10</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Queries</a:t>
            </a:r>
          </a:p>
        </p:txBody>
      </p:sp>
      <p:sp>
        <p:nvSpPr>
          <p:cNvPr id="2" name="Rectangle 1"/>
          <p:cNvSpPr/>
          <p:nvPr/>
        </p:nvSpPr>
        <p:spPr>
          <a:xfrm>
            <a:off x="844062" y="1087437"/>
            <a:ext cx="7385538" cy="461665"/>
          </a:xfrm>
          <a:prstGeom prst="rect">
            <a:avLst/>
          </a:prstGeom>
        </p:spPr>
        <p:txBody>
          <a:bodyPr wrap="square">
            <a:spAutoFit/>
          </a:bodyPr>
          <a:lstStyle/>
          <a:p>
            <a:pPr>
              <a:spcAft>
                <a:spcPts val="1200"/>
              </a:spcAft>
            </a:pPr>
            <a:r>
              <a:rPr lang="en-US" dirty="0">
                <a:solidFill>
                  <a:srgbClr val="660066"/>
                </a:solidFill>
                <a:latin typeface="Arial" pitchFamily="34" charset="0"/>
                <a:cs typeface="Arial" pitchFamily="34" charset="0"/>
              </a:rPr>
              <a:t>Examples of DW queries for network outages:</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477" y="1828067"/>
            <a:ext cx="3120732" cy="35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7877" y="1744848"/>
            <a:ext cx="4800600" cy="4016484"/>
          </a:xfrm>
          <a:prstGeom prst="rect">
            <a:avLst/>
          </a:prstGeom>
        </p:spPr>
        <p:txBody>
          <a:bodyPr wrap="square">
            <a:spAutoFit/>
          </a:bodyPr>
          <a:lstStyle/>
          <a:p>
            <a:pPr marL="685800" indent="-342900">
              <a:spcBef>
                <a:spcPts val="600"/>
              </a:spcBef>
              <a:buBlip>
                <a:blip r:embed="rId3"/>
              </a:buBlip>
            </a:pPr>
            <a:r>
              <a:rPr lang="en-US" sz="2000" dirty="0">
                <a:solidFill>
                  <a:srgbClr val="000099"/>
                </a:solidFill>
                <a:latin typeface="Arial" pitchFamily="34" charset="0"/>
                <a:cs typeface="Arial" pitchFamily="34" charset="0"/>
              </a:rPr>
              <a:t>Find the number of network outages per geographical region</a:t>
            </a:r>
          </a:p>
          <a:p>
            <a:pPr marL="685800" indent="-342900">
              <a:spcBef>
                <a:spcPts val="600"/>
              </a:spcBef>
              <a:buBlip>
                <a:blip r:embed="rId3"/>
              </a:buBlip>
            </a:pPr>
            <a:r>
              <a:rPr lang="en-US" sz="2000" dirty="0">
                <a:solidFill>
                  <a:srgbClr val="000099"/>
                </a:solidFill>
                <a:latin typeface="Arial" pitchFamily="34" charset="0"/>
                <a:cs typeface="Arial" pitchFamily="34" charset="0"/>
              </a:rPr>
              <a:t>If the number of outages per region </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threshold then find the vendors that defaulted</a:t>
            </a:r>
          </a:p>
          <a:p>
            <a:pPr marL="685800" indent="-342900">
              <a:spcBef>
                <a:spcPts val="600"/>
              </a:spcBef>
              <a:buBlip>
                <a:blip r:embed="rId3"/>
              </a:buBlip>
            </a:pPr>
            <a:r>
              <a:rPr lang="en-US" sz="2000" dirty="0">
                <a:solidFill>
                  <a:srgbClr val="000099"/>
                </a:solidFill>
                <a:latin typeface="Arial" pitchFamily="34" charset="0"/>
                <a:cs typeface="Arial" pitchFamily="34" charset="0"/>
              </a:rPr>
              <a:t>Drill down the query to further </a:t>
            </a:r>
            <a:r>
              <a:rPr lang="en-US" sz="2000" dirty="0" err="1">
                <a:solidFill>
                  <a:srgbClr val="000099"/>
                </a:solidFill>
                <a:latin typeface="Arial" pitchFamily="34" charset="0"/>
                <a:cs typeface="Arial" pitchFamily="34" charset="0"/>
              </a:rPr>
              <a:t>granularize</a:t>
            </a:r>
            <a:r>
              <a:rPr lang="en-US" sz="2000" dirty="0">
                <a:solidFill>
                  <a:srgbClr val="000099"/>
                </a:solidFill>
                <a:latin typeface="Arial" pitchFamily="34" charset="0"/>
                <a:cs typeface="Arial" pitchFamily="34" charset="0"/>
              </a:rPr>
              <a:t> the region (Drill-down = decreasing the level of aggregation)</a:t>
            </a:r>
          </a:p>
          <a:p>
            <a:pPr marL="685800" indent="-342900">
              <a:spcBef>
                <a:spcPts val="600"/>
              </a:spcBef>
              <a:buBlip>
                <a:blip r:embed="rId3"/>
              </a:buBlip>
            </a:pPr>
            <a:r>
              <a:rPr lang="en-US" sz="2000" dirty="0">
                <a:solidFill>
                  <a:srgbClr val="000099"/>
                </a:solidFill>
                <a:latin typeface="Arial" pitchFamily="34" charset="0"/>
                <a:cs typeface="Arial" pitchFamily="34" charset="0"/>
              </a:rPr>
              <a:t>View the result set in temporal dimensions</a:t>
            </a:r>
          </a:p>
        </p:txBody>
      </p:sp>
    </p:spTree>
    <p:extLst>
      <p:ext uri="{BB962C8B-B14F-4D97-AF65-F5344CB8AC3E}">
        <p14:creationId xmlns:p14="http://schemas.microsoft.com/office/powerpoint/2010/main" val="197320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11</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Architecture</a:t>
            </a:r>
          </a:p>
        </p:txBody>
      </p:sp>
      <p:sp>
        <p:nvSpPr>
          <p:cNvPr id="2" name="Rectangle 1"/>
          <p:cNvSpPr/>
          <p:nvPr/>
        </p:nvSpPr>
        <p:spPr>
          <a:xfrm>
            <a:off x="844062" y="1087437"/>
            <a:ext cx="7614138" cy="1354217"/>
          </a:xfrm>
          <a:prstGeom prst="rect">
            <a:avLst/>
          </a:prstGeom>
        </p:spPr>
        <p:txBody>
          <a:bodyPr wrap="square">
            <a:spAutoFit/>
          </a:bodyPr>
          <a:lstStyle/>
          <a:p>
            <a:pPr>
              <a:spcAft>
                <a:spcPts val="1200"/>
              </a:spcAft>
            </a:pPr>
            <a:r>
              <a:rPr lang="en-US" dirty="0">
                <a:solidFill>
                  <a:srgbClr val="660066"/>
                </a:solidFill>
                <a:latin typeface="Arial" pitchFamily="34" charset="0"/>
                <a:cs typeface="Arial" pitchFamily="34" charset="0"/>
              </a:rPr>
              <a:t>An intuitive architecture of a DW.</a:t>
            </a:r>
          </a:p>
          <a:p>
            <a:pPr algn="just">
              <a:spcAft>
                <a:spcPts val="1200"/>
              </a:spcAft>
            </a:pPr>
            <a:r>
              <a:rPr lang="en-US" dirty="0">
                <a:solidFill>
                  <a:srgbClr val="660066"/>
                </a:solidFill>
                <a:latin typeface="Arial" pitchFamily="34" charset="0"/>
                <a:cs typeface="Arial" pitchFamily="34" charset="0"/>
              </a:rPr>
              <a:t>DS1, DS2, …, DSn are base systems such as Oracle, Informix, File systems, etc.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4" y="2847120"/>
            <a:ext cx="3311233" cy="9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69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12</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System Architecture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83" y="2171700"/>
            <a:ext cx="8204614" cy="294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62808" y="1259505"/>
            <a:ext cx="6798190" cy="461665"/>
          </a:xfrm>
          <a:prstGeom prst="rect">
            <a:avLst/>
          </a:prstGeom>
        </p:spPr>
        <p:txBody>
          <a:bodyPr wrap="square">
            <a:spAutoFit/>
          </a:bodyPr>
          <a:lstStyle/>
          <a:p>
            <a:r>
              <a:rPr lang="en-US" dirty="0">
                <a:solidFill>
                  <a:srgbClr val="660066"/>
                </a:solidFill>
                <a:latin typeface="Arial" pitchFamily="34" charset="0"/>
                <a:cs typeface="Arial" pitchFamily="34" charset="0"/>
              </a:rPr>
              <a:t>A conceptual DW system architecture</a:t>
            </a:r>
          </a:p>
        </p:txBody>
      </p:sp>
    </p:spTree>
    <p:extLst>
      <p:ext uri="{BB962C8B-B14F-4D97-AF65-F5344CB8AC3E}">
        <p14:creationId xmlns:p14="http://schemas.microsoft.com/office/powerpoint/2010/main" val="110910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13</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Architecture</a:t>
            </a:r>
          </a:p>
        </p:txBody>
      </p:sp>
      <p:sp>
        <p:nvSpPr>
          <p:cNvPr id="5" name="Rectangle 4"/>
          <p:cNvSpPr/>
          <p:nvPr/>
        </p:nvSpPr>
        <p:spPr>
          <a:xfrm>
            <a:off x="1362808" y="981081"/>
            <a:ext cx="5846884" cy="461665"/>
          </a:xfrm>
          <a:prstGeom prst="rect">
            <a:avLst/>
          </a:prstGeom>
        </p:spPr>
        <p:txBody>
          <a:bodyPr wrap="square">
            <a:spAutoFit/>
          </a:bodyPr>
          <a:lstStyle/>
          <a:p>
            <a:r>
              <a:rPr lang="en-US" dirty="0">
                <a:solidFill>
                  <a:srgbClr val="660066"/>
                </a:solidFill>
                <a:latin typeface="Arial" pitchFamily="34" charset="0"/>
                <a:cs typeface="Arial" pitchFamily="34" charset="0"/>
              </a:rPr>
              <a:t>A reference architecture of DW system</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236" y="1669806"/>
            <a:ext cx="64293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00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14</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Architecture</a:t>
            </a:r>
          </a:p>
        </p:txBody>
      </p:sp>
      <p:sp>
        <p:nvSpPr>
          <p:cNvPr id="5" name="Rectangle 4"/>
          <p:cNvSpPr/>
          <p:nvPr/>
        </p:nvSpPr>
        <p:spPr>
          <a:xfrm>
            <a:off x="1046285" y="995008"/>
            <a:ext cx="7262446" cy="501675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DW is composed of databases and file systems. They are processed differently. This may create inconsistency is DW. To manage the formatting problem (file system and database system), the following components are added:</a:t>
            </a:r>
          </a:p>
          <a:p>
            <a:pPr marL="228600" algn="just">
              <a:spcBef>
                <a:spcPts val="1200"/>
              </a:spcBef>
            </a:pPr>
            <a:r>
              <a:rPr lang="en-US" sz="2000" dirty="0">
                <a:solidFill>
                  <a:srgbClr val="000099"/>
                </a:solidFill>
                <a:latin typeface="Arial" pitchFamily="34" charset="0"/>
                <a:cs typeface="Arial" pitchFamily="34" charset="0"/>
              </a:rPr>
              <a:t>Wrapper-Monitor: It detects the changes that take place at the data source and propagates them to the </a:t>
            </a:r>
            <a:r>
              <a:rPr lang="en-US" sz="2000" i="1" dirty="0">
                <a:solidFill>
                  <a:srgbClr val="000099"/>
                </a:solidFill>
                <a:latin typeface="Arial" pitchFamily="34" charset="0"/>
                <a:cs typeface="Arial" pitchFamily="34" charset="0"/>
              </a:rPr>
              <a:t>integrator </a:t>
            </a:r>
            <a:r>
              <a:rPr lang="en-US" sz="2000" dirty="0">
                <a:solidFill>
                  <a:srgbClr val="000099"/>
                </a:solidFill>
                <a:latin typeface="Arial" pitchFamily="34" charset="0"/>
                <a:cs typeface="Arial" pitchFamily="34" charset="0"/>
              </a:rPr>
              <a:t>in a predefined or known format.</a:t>
            </a:r>
          </a:p>
          <a:p>
            <a:pPr marL="228600" algn="just">
              <a:spcBef>
                <a:spcPts val="1200"/>
              </a:spcBef>
            </a:pPr>
            <a:r>
              <a:rPr lang="en-US" sz="2000" dirty="0">
                <a:solidFill>
                  <a:srgbClr val="000099"/>
                </a:solidFill>
                <a:latin typeface="Arial" pitchFamily="34" charset="0"/>
                <a:cs typeface="Arial" pitchFamily="34" charset="0"/>
              </a:rPr>
              <a:t>Integrator: It identifies the set of </a:t>
            </a:r>
            <a:r>
              <a:rPr lang="en-US" sz="2000" i="1" dirty="0">
                <a:solidFill>
                  <a:srgbClr val="000099"/>
                </a:solidFill>
                <a:latin typeface="Arial" pitchFamily="34" charset="0"/>
                <a:cs typeface="Arial" pitchFamily="34" charset="0"/>
              </a:rPr>
              <a:t>MVs </a:t>
            </a:r>
            <a:r>
              <a:rPr lang="en-US" sz="2000" dirty="0">
                <a:solidFill>
                  <a:srgbClr val="000099"/>
                </a:solidFill>
                <a:latin typeface="Arial" pitchFamily="34" charset="0"/>
                <a:cs typeface="Arial" pitchFamily="34" charset="0"/>
              </a:rPr>
              <a:t>affected by a change in a data source. Additional information from other data sources may be required to incorporate the change in the relevant </a:t>
            </a:r>
            <a:r>
              <a:rPr lang="en-US" sz="2000" i="1" dirty="0">
                <a:solidFill>
                  <a:srgbClr val="000099"/>
                </a:solidFill>
                <a:latin typeface="Arial" pitchFamily="34" charset="0"/>
                <a:cs typeface="Arial" pitchFamily="34" charset="0"/>
              </a:rPr>
              <a:t>MVs</a:t>
            </a:r>
            <a:r>
              <a:rPr lang="en-US" sz="2000" dirty="0">
                <a:solidFill>
                  <a:srgbClr val="000099"/>
                </a:solidFill>
                <a:latin typeface="Arial" pitchFamily="34" charset="0"/>
                <a:cs typeface="Arial" pitchFamily="34" charset="0"/>
              </a:rPr>
              <a:t>. The integrator queries relevant data sources to get the additional information and composes view updates.</a:t>
            </a:r>
          </a:p>
        </p:txBody>
      </p:sp>
    </p:spTree>
    <p:extLst>
      <p:ext uri="{BB962C8B-B14F-4D97-AF65-F5344CB8AC3E}">
        <p14:creationId xmlns:p14="http://schemas.microsoft.com/office/powerpoint/2010/main" val="383596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15</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Architecture</a:t>
            </a:r>
          </a:p>
        </p:txBody>
      </p:sp>
      <p:sp>
        <p:nvSpPr>
          <p:cNvPr id="5" name="Rectangle 4"/>
          <p:cNvSpPr/>
          <p:nvPr/>
        </p:nvSpPr>
        <p:spPr>
          <a:xfrm>
            <a:off x="1046285" y="995008"/>
            <a:ext cx="7262446" cy="3385542"/>
          </a:xfrm>
          <a:prstGeom prst="rect">
            <a:avLst/>
          </a:prstGeom>
        </p:spPr>
        <p:txBody>
          <a:bodyPr wrap="square">
            <a:spAutoFit/>
          </a:bodyPr>
          <a:lstStyle/>
          <a:p>
            <a:pPr algn="just">
              <a:spcBef>
                <a:spcPts val="1200"/>
              </a:spcBef>
            </a:pPr>
            <a:r>
              <a:rPr lang="en-US" dirty="0">
                <a:solidFill>
                  <a:srgbClr val="660066"/>
                </a:solidFill>
                <a:latin typeface="Arial" pitchFamily="34" charset="0"/>
                <a:cs typeface="Arial" pitchFamily="34" charset="0"/>
              </a:rPr>
              <a:t>Data Mart</a:t>
            </a:r>
          </a:p>
          <a:p>
            <a:pPr marL="228600" algn="just">
              <a:spcBef>
                <a:spcPts val="1200"/>
              </a:spcBef>
            </a:pPr>
            <a:r>
              <a:rPr lang="en-US" sz="2000" dirty="0">
                <a:solidFill>
                  <a:srgbClr val="000099"/>
                </a:solidFill>
                <a:latin typeface="Arial" pitchFamily="34" charset="0"/>
                <a:cs typeface="Arial" pitchFamily="34" charset="0"/>
              </a:rPr>
              <a:t>A part of the DW that stores information about a specific topic or entity. For example, a data mart for sales data, a data mart for medical data, and so on. It is created to</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Minimize search time</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Reduce update overhead</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Improve query response time</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Improve concurrency.</a:t>
            </a:r>
          </a:p>
        </p:txBody>
      </p:sp>
    </p:spTree>
    <p:extLst>
      <p:ext uri="{BB962C8B-B14F-4D97-AF65-F5344CB8AC3E}">
        <p14:creationId xmlns:p14="http://schemas.microsoft.com/office/powerpoint/2010/main" val="81744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16</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Architecture</a:t>
            </a:r>
          </a:p>
        </p:txBody>
      </p:sp>
      <p:sp>
        <p:nvSpPr>
          <p:cNvPr id="5" name="Rectangle 4"/>
          <p:cNvSpPr/>
          <p:nvPr/>
        </p:nvSpPr>
        <p:spPr>
          <a:xfrm>
            <a:off x="817684" y="981080"/>
            <a:ext cx="7710854" cy="4247317"/>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DW is modeled as a set of materialized views (MV).</a:t>
            </a:r>
          </a:p>
          <a:p>
            <a:pPr algn="just"/>
            <a:endParaRPr lang="en-US" dirty="0">
              <a:solidFill>
                <a:srgbClr val="660066"/>
              </a:solidFill>
              <a:latin typeface="Arial" pitchFamily="34" charset="0"/>
              <a:cs typeface="Arial" pitchFamily="34" charset="0"/>
            </a:endParaRPr>
          </a:p>
          <a:p>
            <a:pPr algn="just"/>
            <a:r>
              <a:rPr lang="en-US" dirty="0">
                <a:solidFill>
                  <a:srgbClr val="660066"/>
                </a:solidFill>
                <a:latin typeface="Arial" pitchFamily="34" charset="0"/>
                <a:cs typeface="Arial" pitchFamily="34" charset="0"/>
              </a:rPr>
              <a:t>Materialized View</a:t>
            </a:r>
          </a:p>
          <a:p>
            <a:pPr marL="228600" algn="just">
              <a:spcBef>
                <a:spcPts val="1200"/>
              </a:spcBef>
            </a:pPr>
            <a:r>
              <a:rPr lang="en-US" sz="2000" dirty="0">
                <a:solidFill>
                  <a:srgbClr val="000099"/>
                </a:solidFill>
                <a:latin typeface="Arial" pitchFamily="34" charset="0"/>
                <a:cs typeface="Arial" pitchFamily="34" charset="0"/>
              </a:rPr>
              <a:t>A materialized view is like a base relation of a database. An MV is a stored consistent version of a view. Updates to DW are installed in the set of relevant MVs.</a:t>
            </a:r>
          </a:p>
          <a:p>
            <a:pPr algn="just">
              <a:spcBef>
                <a:spcPts val="1200"/>
              </a:spcBef>
            </a:pPr>
            <a:r>
              <a:rPr lang="en-US" dirty="0">
                <a:solidFill>
                  <a:srgbClr val="660066"/>
                </a:solidFill>
                <a:latin typeface="Arial" pitchFamily="34" charset="0"/>
                <a:cs typeface="Arial" pitchFamily="34" charset="0"/>
              </a:rPr>
              <a:t>Definition</a:t>
            </a:r>
          </a:p>
          <a:p>
            <a:pPr marL="228600" algn="just">
              <a:spcBef>
                <a:spcPts val="1200"/>
              </a:spcBef>
            </a:pPr>
            <a:r>
              <a:rPr lang="en-US" sz="2000" i="1" dirty="0">
                <a:solidFill>
                  <a:srgbClr val="000099"/>
                </a:solidFill>
                <a:latin typeface="Arial" pitchFamily="34" charset="0"/>
                <a:cs typeface="Arial" pitchFamily="34" charset="0"/>
              </a:rPr>
              <a:t>The DW is modeled as a set of m materialized views {MV</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MV</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MV</a:t>
            </a:r>
            <a:r>
              <a:rPr lang="en-US" sz="2000" i="1" baseline="-10000" dirty="0">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 over n data sources {DS</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DS</a:t>
            </a:r>
            <a:r>
              <a:rPr lang="en-US" sz="2000" i="1" baseline="-10000" dirty="0">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which could be heterogeneous and autonomous.</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06302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17</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Logical Architecture</a:t>
            </a:r>
          </a:p>
        </p:txBody>
      </p:sp>
      <p:sp>
        <p:nvSpPr>
          <p:cNvPr id="5" name="Rectangle 4"/>
          <p:cNvSpPr/>
          <p:nvPr/>
        </p:nvSpPr>
        <p:spPr>
          <a:xfrm>
            <a:off x="817684" y="981080"/>
            <a:ext cx="7710854" cy="1800493"/>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DW has two basic logical components:</a:t>
            </a:r>
          </a:p>
          <a:p>
            <a:pPr marL="571500" indent="-342900" algn="just">
              <a:spcBef>
                <a:spcPts val="1200"/>
              </a:spcBef>
              <a:buBlip>
                <a:blip r:embed="rId2"/>
              </a:buBlip>
            </a:pPr>
            <a:r>
              <a:rPr lang="en-US" dirty="0">
                <a:solidFill>
                  <a:srgbClr val="000099"/>
                </a:solidFill>
                <a:latin typeface="Arial" pitchFamily="34" charset="0"/>
                <a:cs typeface="Arial" pitchFamily="34" charset="0"/>
              </a:rPr>
              <a:t>DW and Integrator</a:t>
            </a:r>
          </a:p>
          <a:p>
            <a:pPr marL="571500" indent="-342900" algn="just">
              <a:spcBef>
                <a:spcPts val="600"/>
              </a:spcBef>
              <a:buBlip>
                <a:blip r:embed="rId2"/>
              </a:buBlip>
            </a:pPr>
            <a:r>
              <a:rPr lang="en-US" dirty="0">
                <a:solidFill>
                  <a:srgbClr val="000099"/>
                </a:solidFill>
                <a:latin typeface="Arial" pitchFamily="34" charset="0"/>
                <a:cs typeface="Arial" pitchFamily="34" charset="0"/>
              </a:rPr>
              <a:t>Data source and Wrapper/monitor</a:t>
            </a:r>
          </a:p>
          <a:p>
            <a:pPr algn="just"/>
            <a:endParaRPr lang="en-US" dirty="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7" y="2511304"/>
            <a:ext cx="5083578" cy="300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645" y="3444998"/>
            <a:ext cx="2720893" cy="81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33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18</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Logical Architecture</a:t>
            </a:r>
          </a:p>
        </p:txBody>
      </p:sp>
      <p:sp>
        <p:nvSpPr>
          <p:cNvPr id="5" name="Rectangle 4"/>
          <p:cNvSpPr/>
          <p:nvPr/>
        </p:nvSpPr>
        <p:spPr>
          <a:xfrm>
            <a:off x="817684" y="1297603"/>
            <a:ext cx="7710854" cy="3693319"/>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DW has three basic logical components:</a:t>
            </a:r>
          </a:p>
          <a:p>
            <a:pPr marL="571500" indent="-342900" algn="just">
              <a:spcBef>
                <a:spcPts val="1200"/>
              </a:spcBef>
              <a:buBlip>
                <a:blip r:embed="rId2"/>
              </a:buBlip>
            </a:pPr>
            <a:r>
              <a:rPr lang="en-US" sz="2000" i="1" dirty="0">
                <a:solidFill>
                  <a:srgbClr val="000099"/>
                </a:solidFill>
                <a:latin typeface="Arial" pitchFamily="34" charset="0"/>
                <a:cs typeface="Arial" pitchFamily="34" charset="0"/>
              </a:rPr>
              <a:t>Integrator</a:t>
            </a:r>
            <a:r>
              <a:rPr lang="en-US" sz="2000" dirty="0">
                <a:solidFill>
                  <a:srgbClr val="000099"/>
                </a:solidFill>
                <a:latin typeface="Arial" pitchFamily="34" charset="0"/>
                <a:cs typeface="Arial" pitchFamily="34" charset="0"/>
              </a:rPr>
              <a:t>: It identifies the set of </a:t>
            </a:r>
            <a:r>
              <a:rPr lang="en-US" sz="2000" i="1" dirty="0">
                <a:solidFill>
                  <a:srgbClr val="000099"/>
                </a:solidFill>
                <a:latin typeface="Arial" pitchFamily="34" charset="0"/>
                <a:cs typeface="Arial" pitchFamily="34" charset="0"/>
              </a:rPr>
              <a:t>MVs </a:t>
            </a:r>
            <a:r>
              <a:rPr lang="en-US" sz="2000" dirty="0">
                <a:solidFill>
                  <a:srgbClr val="000099"/>
                </a:solidFill>
                <a:latin typeface="Arial" pitchFamily="34" charset="0"/>
                <a:cs typeface="Arial" pitchFamily="34" charset="0"/>
              </a:rPr>
              <a:t>affected by the particular change at the data source.</a:t>
            </a:r>
          </a:p>
          <a:p>
            <a:pPr marL="571500" indent="-342900" algn="just">
              <a:spcBef>
                <a:spcPts val="1200"/>
              </a:spcBef>
              <a:buBlip>
                <a:blip r:embed="rId2"/>
              </a:buBlip>
            </a:pPr>
            <a:r>
              <a:rPr lang="en-US" sz="2000" i="1" dirty="0">
                <a:solidFill>
                  <a:srgbClr val="000099"/>
                </a:solidFill>
                <a:latin typeface="Arial" pitchFamily="34" charset="0"/>
                <a:cs typeface="Arial" pitchFamily="34" charset="0"/>
              </a:rPr>
              <a:t>Wrapper/monitor</a:t>
            </a:r>
            <a:r>
              <a:rPr lang="en-US" sz="2000" dirty="0">
                <a:solidFill>
                  <a:srgbClr val="000099"/>
                </a:solidFill>
                <a:latin typeface="Arial" pitchFamily="34" charset="0"/>
                <a:cs typeface="Arial" pitchFamily="34" charset="0"/>
              </a:rPr>
              <a:t>: It detects the changes that take place at a data source and propagates them to the </a:t>
            </a:r>
            <a:r>
              <a:rPr lang="en-US" sz="2000" i="1" dirty="0">
                <a:solidFill>
                  <a:srgbClr val="000099"/>
                </a:solidFill>
                <a:latin typeface="Arial" pitchFamily="34" charset="0"/>
                <a:cs typeface="Arial" pitchFamily="34" charset="0"/>
              </a:rPr>
              <a:t>integrator </a:t>
            </a:r>
            <a:r>
              <a:rPr lang="en-US" sz="2000" dirty="0">
                <a:solidFill>
                  <a:srgbClr val="000099"/>
                </a:solidFill>
                <a:latin typeface="Arial" pitchFamily="34" charset="0"/>
                <a:cs typeface="Arial" pitchFamily="34" charset="0"/>
              </a:rPr>
              <a:t>in a predefined or known format.</a:t>
            </a:r>
          </a:p>
          <a:p>
            <a:pPr marL="571500" indent="-342900" algn="just">
              <a:spcBef>
                <a:spcPts val="1200"/>
              </a:spcBef>
              <a:buBlip>
                <a:blip r:embed="rId2"/>
              </a:buBlip>
            </a:pPr>
            <a:r>
              <a:rPr lang="en-US" sz="2000" i="1" dirty="0">
                <a:solidFill>
                  <a:srgbClr val="000099"/>
                </a:solidFill>
                <a:latin typeface="Arial" pitchFamily="34" charset="0"/>
                <a:cs typeface="Arial" pitchFamily="34" charset="0"/>
              </a:rPr>
              <a:t>Data sources</a:t>
            </a:r>
            <a:r>
              <a:rPr lang="en-US" sz="2000" dirty="0">
                <a:solidFill>
                  <a:srgbClr val="000099"/>
                </a:solidFill>
                <a:latin typeface="Arial" pitchFamily="34" charset="0"/>
                <a:cs typeface="Arial" pitchFamily="34" charset="0"/>
              </a:rPr>
              <a:t>: Different types of databases, File systems, etc. Thus, to establish the correspondence between the data source and the data warehouse data structure, each data source is associated with a </a:t>
            </a:r>
            <a:r>
              <a:rPr lang="en-US" sz="2000" i="1" dirty="0">
                <a:solidFill>
                  <a:srgbClr val="000099"/>
                </a:solidFill>
                <a:latin typeface="Arial" pitchFamily="34" charset="0"/>
                <a:cs typeface="Arial" pitchFamily="34" charset="0"/>
              </a:rPr>
              <a:t>Wrapper-Monitor</a:t>
            </a:r>
            <a:r>
              <a:rPr lang="en-US" sz="2000" dirty="0">
                <a:solidFill>
                  <a:srgbClr val="000099"/>
                </a:solidFill>
                <a:latin typeface="Arial" pitchFamily="34" charset="0"/>
                <a:cs typeface="Arial" pitchFamily="34" charset="0"/>
              </a:rPr>
              <a:t>. </a:t>
            </a:r>
          </a:p>
        </p:txBody>
      </p:sp>
    </p:spTree>
    <p:extLst>
      <p:ext uri="{BB962C8B-B14F-4D97-AF65-F5344CB8AC3E}">
        <p14:creationId xmlns:p14="http://schemas.microsoft.com/office/powerpoint/2010/main" val="153577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19</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Models for Data Warehouse</a:t>
            </a:r>
          </a:p>
        </p:txBody>
      </p:sp>
      <p:sp>
        <p:nvSpPr>
          <p:cNvPr id="5" name="Rectangle 4"/>
          <p:cNvSpPr/>
          <p:nvPr/>
        </p:nvSpPr>
        <p:spPr>
          <a:xfrm>
            <a:off x="817684" y="893157"/>
            <a:ext cx="7710854" cy="2677656"/>
          </a:xfrm>
          <a:prstGeom prst="rect">
            <a:avLst/>
          </a:prstGeom>
        </p:spPr>
        <p:txBody>
          <a:bodyPr wrap="square">
            <a:spAutoFit/>
          </a:bodyPr>
          <a:lstStyle/>
          <a:p>
            <a:pPr algn="just"/>
            <a:r>
              <a:rPr lang="en-US" dirty="0">
                <a:solidFill>
                  <a:srgbClr val="660066"/>
                </a:solidFill>
                <a:latin typeface="Arial" pitchFamily="34" charset="0"/>
                <a:cs typeface="Arial" pitchFamily="34" charset="0"/>
              </a:rPr>
              <a:t>Conventional two-</a:t>
            </a:r>
            <a:r>
              <a:rPr lang="en-US" dirty="0" err="1">
                <a:solidFill>
                  <a:srgbClr val="660066"/>
                </a:solidFill>
                <a:latin typeface="Arial" pitchFamily="34" charset="0"/>
                <a:cs typeface="Arial" pitchFamily="34" charset="0"/>
              </a:rPr>
              <a:t>domensional</a:t>
            </a:r>
            <a:r>
              <a:rPr lang="en-US" dirty="0">
                <a:solidFill>
                  <a:srgbClr val="660066"/>
                </a:solidFill>
                <a:latin typeface="Arial" pitchFamily="34" charset="0"/>
                <a:cs typeface="Arial" pitchFamily="34" charset="0"/>
              </a:rPr>
              <a:t> (files, relations, etc.) data models are not well-suited for processing complex queries. DW queries are ad-hoc and usually refer to spatial and temporal parameters on multiple dimensions. So a DW needs multidimensional data models (i.e., a cube see below)</a:t>
            </a:r>
            <a:endParaRPr lang="en-US" sz="2000" dirty="0">
              <a:solidFill>
                <a:srgbClr val="000099"/>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917" y="3350948"/>
            <a:ext cx="6434428" cy="260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4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165559"/>
            <a:ext cx="7772400" cy="728663"/>
          </a:xfrm>
        </p:spPr>
        <p:txBody>
          <a:bodyPr/>
          <a:lstStyle/>
          <a:p>
            <a:r>
              <a:rPr lang="en-US" sz="2800" b="1" dirty="0">
                <a:solidFill>
                  <a:srgbClr val="C00000"/>
                </a:solidFill>
                <a:latin typeface="Arial" pitchFamily="34" charset="0"/>
                <a:cs typeface="Arial" pitchFamily="34" charset="0"/>
              </a:rPr>
              <a:t>Data Warehouse</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1355725" y="1949450"/>
            <a:ext cx="34107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a:solidFill>
                  <a:srgbClr val="000099"/>
                </a:solidFill>
                <a:latin typeface="Arial" pitchFamily="34" charset="0"/>
                <a:cs typeface="Arial" pitchFamily="34" charset="0"/>
              </a:rPr>
              <a:t>Introduction</a:t>
            </a:r>
          </a:p>
          <a:p>
            <a:pPr>
              <a:buFontTx/>
              <a:buBlip>
                <a:blip r:embed="rId2"/>
              </a:buBlip>
            </a:pPr>
            <a:r>
              <a:rPr lang="en-US" dirty="0">
                <a:solidFill>
                  <a:srgbClr val="000099"/>
                </a:solidFill>
                <a:latin typeface="Arial" pitchFamily="34" charset="0"/>
                <a:cs typeface="Arial" pitchFamily="34" charset="0"/>
              </a:rPr>
              <a:t>Architecture</a:t>
            </a:r>
          </a:p>
          <a:p>
            <a:pPr>
              <a:buFontTx/>
              <a:buBlip>
                <a:blip r:embed="rId2"/>
              </a:buBlip>
            </a:pPr>
            <a:r>
              <a:rPr lang="en-US" dirty="0">
                <a:solidFill>
                  <a:srgbClr val="000099"/>
                </a:solidFill>
                <a:latin typeface="Arial" pitchFamily="34" charset="0"/>
                <a:cs typeface="Arial" pitchFamily="34" charset="0"/>
              </a:rPr>
              <a:t>Views and Schema</a:t>
            </a:r>
          </a:p>
          <a:p>
            <a:pPr>
              <a:buFontTx/>
              <a:buBlip>
                <a:blip r:embed="rId2"/>
              </a:buBlip>
            </a:pPr>
            <a:r>
              <a:rPr lang="en-US" dirty="0">
                <a:solidFill>
                  <a:srgbClr val="000099"/>
                </a:solidFill>
                <a:latin typeface="Arial" pitchFamily="34" charset="0"/>
                <a:cs typeface="Arial" pitchFamily="34" charset="0"/>
              </a:rPr>
              <a:t>View Management</a:t>
            </a:r>
          </a:p>
        </p:txBody>
      </p:sp>
    </p:spTree>
    <p:extLst>
      <p:ext uri="{BB962C8B-B14F-4D97-AF65-F5344CB8AC3E}">
        <p14:creationId xmlns:p14="http://schemas.microsoft.com/office/powerpoint/2010/main" val="366367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20</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Cube Representation</a:t>
            </a:r>
          </a:p>
        </p:txBody>
      </p:sp>
      <p:sp>
        <p:nvSpPr>
          <p:cNvPr id="5" name="Rectangle 4"/>
          <p:cNvSpPr/>
          <p:nvPr/>
        </p:nvSpPr>
        <p:spPr>
          <a:xfrm>
            <a:off x="817684" y="893157"/>
            <a:ext cx="7710854" cy="4124206"/>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data cube is representation in terms of relations Using:</a:t>
            </a:r>
          </a:p>
          <a:p>
            <a:pPr marL="800100" indent="-342900" algn="just">
              <a:spcBef>
                <a:spcPts val="1200"/>
              </a:spcBef>
              <a:buBlip>
                <a:blip r:embed="rId2"/>
              </a:buBlip>
            </a:pPr>
            <a:r>
              <a:rPr lang="en-US" sz="2000" dirty="0">
                <a:solidFill>
                  <a:srgbClr val="000099"/>
                </a:solidFill>
                <a:latin typeface="Arial" pitchFamily="34" charset="0"/>
                <a:cs typeface="Arial" pitchFamily="34" charset="0"/>
              </a:rPr>
              <a:t>Fact Table: It records facts</a:t>
            </a:r>
          </a:p>
          <a:p>
            <a:pPr marL="800100" indent="-342900" algn="just">
              <a:spcBef>
                <a:spcPts val="1200"/>
              </a:spcBef>
              <a:buBlip>
                <a:blip r:embed="rId2"/>
              </a:buBlip>
            </a:pPr>
            <a:r>
              <a:rPr lang="en-US" sz="2000" dirty="0">
                <a:solidFill>
                  <a:srgbClr val="000099"/>
                </a:solidFill>
                <a:latin typeface="Arial" pitchFamily="34" charset="0"/>
                <a:cs typeface="Arial" pitchFamily="34" charset="0"/>
              </a:rPr>
              <a:t>Dimension Table: it provides multidimensional view of the data (facts)</a:t>
            </a:r>
          </a:p>
          <a:p>
            <a:pPr algn="just">
              <a:spcBef>
                <a:spcPts val="1200"/>
              </a:spcBef>
            </a:pPr>
            <a:r>
              <a:rPr lang="en-US" dirty="0">
                <a:solidFill>
                  <a:srgbClr val="660066"/>
                </a:solidFill>
                <a:latin typeface="Arial" pitchFamily="34" charset="0"/>
                <a:cs typeface="Arial" pitchFamily="34" charset="0"/>
              </a:rPr>
              <a:t>Example</a:t>
            </a:r>
          </a:p>
          <a:p>
            <a:pPr marL="228600" algn="just">
              <a:spcBef>
                <a:spcPts val="1200"/>
              </a:spcBef>
            </a:pPr>
            <a:r>
              <a:rPr lang="en-US" sz="2000" dirty="0">
                <a:solidFill>
                  <a:srgbClr val="000099"/>
                </a:solidFill>
                <a:latin typeface="Arial" pitchFamily="34" charset="0"/>
                <a:cs typeface="Arial" pitchFamily="34" charset="0"/>
              </a:rPr>
              <a:t>Fact Table: Research. The data about this activity is stored in multiple dimensions</a:t>
            </a:r>
          </a:p>
          <a:p>
            <a:pPr marL="228600" algn="just">
              <a:spcBef>
                <a:spcPts val="1200"/>
              </a:spcBef>
            </a:pPr>
            <a:r>
              <a:rPr lang="en-US" sz="2000" dirty="0">
                <a:solidFill>
                  <a:srgbClr val="000099"/>
                </a:solidFill>
                <a:latin typeface="Arial" pitchFamily="34" charset="0"/>
                <a:cs typeface="Arial" pitchFamily="34" charset="0"/>
              </a:rPr>
              <a:t>Dimension Table: Major area, Minor area, Location, Time, etc.</a:t>
            </a:r>
            <a:endParaRPr lang="en-US" sz="2000"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895663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21</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830997"/>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 data cube is representation in terms of relations Using:</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6" y="1466066"/>
            <a:ext cx="4772392" cy="4439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37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22</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Cube Representation: Snowflake Schema</a:t>
            </a:r>
          </a:p>
        </p:txBody>
      </p:sp>
      <p:sp>
        <p:nvSpPr>
          <p:cNvPr id="5" name="Rectangle 4"/>
          <p:cNvSpPr/>
          <p:nvPr/>
        </p:nvSpPr>
        <p:spPr>
          <a:xfrm>
            <a:off x="817684" y="893157"/>
            <a:ext cx="7710854" cy="923330"/>
          </a:xfrm>
          <a:prstGeom prst="rect">
            <a:avLst/>
          </a:prstGeom>
        </p:spPr>
        <p:txBody>
          <a:bodyPr wrap="square">
            <a:spAutoFit/>
          </a:bodyPr>
          <a:lstStyle/>
          <a:p>
            <a:pPr algn="just"/>
            <a:r>
              <a:rPr lang="en-US" sz="1800" dirty="0">
                <a:solidFill>
                  <a:srgbClr val="660066"/>
                </a:solidFill>
                <a:latin typeface="Arial" pitchFamily="34" charset="0"/>
                <a:cs typeface="Arial" pitchFamily="34" charset="0"/>
              </a:rPr>
              <a:t>In star schema, the dimension tables are </a:t>
            </a:r>
            <a:r>
              <a:rPr lang="en-US" sz="1800" dirty="0" err="1">
                <a:solidFill>
                  <a:srgbClr val="660066"/>
                </a:solidFill>
                <a:latin typeface="Arial" pitchFamily="34" charset="0"/>
                <a:cs typeface="Arial" pitchFamily="34" charset="0"/>
              </a:rPr>
              <a:t>denormalized</a:t>
            </a:r>
            <a:r>
              <a:rPr lang="en-US" sz="1800" dirty="0">
                <a:solidFill>
                  <a:srgbClr val="660066"/>
                </a:solidFill>
                <a:latin typeface="Arial" pitchFamily="34" charset="0"/>
                <a:cs typeface="Arial" pitchFamily="34" charset="0"/>
              </a:rPr>
              <a:t> and therefore, it does not capture hierarchies (i.e. dependencies among attributes)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017" y="1526198"/>
            <a:ext cx="3891521" cy="441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0631" y="1816487"/>
            <a:ext cx="3824653" cy="3970318"/>
          </a:xfrm>
          <a:prstGeom prst="rect">
            <a:avLst/>
          </a:prstGeom>
        </p:spPr>
        <p:txBody>
          <a:bodyPr wrap="square">
            <a:spAutoFit/>
          </a:bodyPr>
          <a:lstStyle/>
          <a:p>
            <a:r>
              <a:rPr lang="en-US" sz="1800" dirty="0">
                <a:solidFill>
                  <a:srgbClr val="000099"/>
                </a:solidFill>
                <a:latin typeface="Arial" pitchFamily="34" charset="0"/>
                <a:cs typeface="Arial" pitchFamily="34" charset="0"/>
              </a:rPr>
              <a:t>This is captured in </a:t>
            </a:r>
            <a:r>
              <a:rPr lang="en-US" sz="1800" i="1" dirty="0">
                <a:solidFill>
                  <a:srgbClr val="000099"/>
                </a:solidFill>
                <a:latin typeface="Arial" pitchFamily="34" charset="0"/>
                <a:cs typeface="Arial" pitchFamily="34" charset="0"/>
              </a:rPr>
              <a:t>snowflake schema</a:t>
            </a:r>
            <a:r>
              <a:rPr lang="en-US" sz="1800" dirty="0">
                <a:solidFill>
                  <a:srgbClr val="000099"/>
                </a:solidFill>
                <a:latin typeface="Arial" pitchFamily="34" charset="0"/>
                <a:cs typeface="Arial" pitchFamily="34" charset="0"/>
              </a:rPr>
              <a:t>. Here, the dimension tables are normalized for simplifying the data selecting operations related to the dimensions, and thereby, capture attribute hierarchies. In this schema, the multiple fact tables are created for different aggregate levels by pre-computing aggregate values. This schema projects better semantic representation of business dimensions.</a:t>
            </a:r>
          </a:p>
        </p:txBody>
      </p:sp>
    </p:spTree>
    <p:extLst>
      <p:ext uri="{BB962C8B-B14F-4D97-AF65-F5344CB8AC3E}">
        <p14:creationId xmlns:p14="http://schemas.microsoft.com/office/powerpoint/2010/main" val="4222798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23</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4862870"/>
          </a:xfrm>
          <a:prstGeom prst="rect">
            <a:avLst/>
          </a:prstGeom>
        </p:spPr>
        <p:txBody>
          <a:bodyPr wrap="square">
            <a:spAutoFit/>
          </a:bodyPr>
          <a:lstStyle/>
          <a:p>
            <a:pPr algn="just"/>
            <a:r>
              <a:rPr lang="en-US" sz="2000" i="1" dirty="0">
                <a:solidFill>
                  <a:srgbClr val="660066"/>
                </a:solidFill>
                <a:latin typeface="Arial" pitchFamily="34" charset="0"/>
                <a:cs typeface="Arial" pitchFamily="34" charset="0"/>
              </a:rPr>
              <a:t>A </a:t>
            </a:r>
            <a:r>
              <a:rPr lang="en-US" sz="2000" dirty="0">
                <a:solidFill>
                  <a:srgbClr val="660066"/>
                </a:solidFill>
                <a:latin typeface="Arial" pitchFamily="34" charset="0"/>
                <a:cs typeface="Arial" pitchFamily="34" charset="0"/>
              </a:rPr>
              <a:t>Multidimensional Database </a:t>
            </a:r>
            <a:r>
              <a:rPr lang="en-US" sz="2000" i="1" dirty="0">
                <a:solidFill>
                  <a:srgbClr val="660066"/>
                </a:solidFill>
                <a:latin typeface="Arial" pitchFamily="34" charset="0"/>
                <a:cs typeface="Arial" pitchFamily="34" charset="0"/>
              </a:rPr>
              <a:t>is a collection of n </a:t>
            </a:r>
            <a:r>
              <a:rPr lang="en-US" sz="2000" i="1" dirty="0" err="1">
                <a:solidFill>
                  <a:srgbClr val="660066"/>
                </a:solidFill>
                <a:latin typeface="Arial" pitchFamily="34" charset="0"/>
                <a:cs typeface="Arial" pitchFamily="34" charset="0"/>
              </a:rPr>
              <a:t>hypercubes</a:t>
            </a:r>
            <a:r>
              <a:rPr lang="en-US" sz="2000" i="1" dirty="0">
                <a:solidFill>
                  <a:srgbClr val="660066"/>
                </a:solidFill>
                <a:latin typeface="Arial" pitchFamily="34" charset="0"/>
                <a:cs typeface="Arial" pitchFamily="34" charset="0"/>
              </a:rPr>
              <a:t> {H</a:t>
            </a:r>
            <a:r>
              <a:rPr lang="en-US" sz="2000" dirty="0">
                <a:solidFill>
                  <a:srgbClr val="660066"/>
                </a:solidFill>
                <a:latin typeface="Arial" pitchFamily="34" charset="0"/>
                <a:cs typeface="Arial" pitchFamily="34" charset="0"/>
              </a:rPr>
              <a:t>1</a:t>
            </a:r>
            <a:r>
              <a:rPr lang="en-US" sz="2000" i="1" dirty="0">
                <a:solidFill>
                  <a:srgbClr val="660066"/>
                </a:solidFill>
                <a:latin typeface="Arial" pitchFamily="34" charset="0"/>
                <a:cs typeface="Arial" pitchFamily="34" charset="0"/>
              </a:rPr>
              <a:t>, H</a:t>
            </a:r>
            <a:r>
              <a:rPr lang="en-US" sz="2000" dirty="0">
                <a:solidFill>
                  <a:srgbClr val="660066"/>
                </a:solidFill>
                <a:latin typeface="Arial" pitchFamily="34" charset="0"/>
                <a:cs typeface="Arial" pitchFamily="34" charset="0"/>
              </a:rPr>
              <a:t>2</a:t>
            </a:r>
            <a:r>
              <a:rPr lang="en-US" sz="2000" i="1" dirty="0">
                <a:solidFill>
                  <a:srgbClr val="660066"/>
                </a:solidFill>
                <a:latin typeface="Arial" pitchFamily="34" charset="0"/>
                <a:cs typeface="Arial" pitchFamily="34" charset="0"/>
              </a:rPr>
              <a:t>,..., </a:t>
            </a:r>
            <a:r>
              <a:rPr lang="en-US" sz="2000" i="1" dirty="0" err="1">
                <a:solidFill>
                  <a:srgbClr val="660066"/>
                </a:solidFill>
                <a:latin typeface="Arial" pitchFamily="34" charset="0"/>
                <a:cs typeface="Arial" pitchFamily="34" charset="0"/>
              </a:rPr>
              <a:t>Hn</a:t>
            </a:r>
            <a:r>
              <a:rPr lang="en-US" sz="2000" i="1" dirty="0">
                <a:solidFill>
                  <a:srgbClr val="660066"/>
                </a:solidFill>
                <a:latin typeface="Arial" pitchFamily="34" charset="0"/>
                <a:cs typeface="Arial" pitchFamily="34" charset="0"/>
              </a:rPr>
              <a:t>}, where each hypercube Hi is a set of relations {D</a:t>
            </a:r>
            <a:r>
              <a:rPr lang="en-US" sz="2000" dirty="0">
                <a:solidFill>
                  <a:srgbClr val="660066"/>
                </a:solidFill>
                <a:latin typeface="Arial" pitchFamily="34" charset="0"/>
                <a:cs typeface="Arial" pitchFamily="34" charset="0"/>
              </a:rPr>
              <a:t>1</a:t>
            </a:r>
            <a:r>
              <a:rPr lang="en-US" sz="2000" i="1" dirty="0">
                <a:solidFill>
                  <a:srgbClr val="660066"/>
                </a:solidFill>
                <a:latin typeface="Arial" pitchFamily="34" charset="0"/>
                <a:cs typeface="Arial" pitchFamily="34" charset="0"/>
              </a:rPr>
              <a:t>, D</a:t>
            </a:r>
            <a:r>
              <a:rPr lang="en-US" sz="2000" dirty="0">
                <a:solidFill>
                  <a:srgbClr val="660066"/>
                </a:solidFill>
                <a:latin typeface="Arial" pitchFamily="34" charset="0"/>
                <a:cs typeface="Arial" pitchFamily="34" charset="0"/>
              </a:rPr>
              <a:t>2</a:t>
            </a:r>
            <a:r>
              <a:rPr lang="en-US" sz="2000" i="1" dirty="0">
                <a:solidFill>
                  <a:srgbClr val="660066"/>
                </a:solidFill>
                <a:latin typeface="Arial" pitchFamily="34" charset="0"/>
                <a:cs typeface="Arial" pitchFamily="34" charset="0"/>
              </a:rPr>
              <a:t>,..., </a:t>
            </a:r>
            <a:r>
              <a:rPr lang="en-US" sz="2000" i="1" dirty="0" err="1">
                <a:solidFill>
                  <a:srgbClr val="660066"/>
                </a:solidFill>
                <a:latin typeface="Arial" pitchFamily="34" charset="0"/>
                <a:cs typeface="Arial" pitchFamily="34" charset="0"/>
              </a:rPr>
              <a:t>Dm</a:t>
            </a:r>
            <a:r>
              <a:rPr lang="en-US" sz="2000" i="1" dirty="0">
                <a:solidFill>
                  <a:srgbClr val="660066"/>
                </a:solidFill>
                <a:latin typeface="Arial" pitchFamily="34" charset="0"/>
                <a:cs typeface="Arial" pitchFamily="34" charset="0"/>
              </a:rPr>
              <a:t>, F} such that</a:t>
            </a:r>
          </a:p>
          <a:p>
            <a:pPr marL="342900" indent="-342900" algn="just">
              <a:spcBef>
                <a:spcPts val="600"/>
              </a:spcBef>
              <a:buBlip>
                <a:blip r:embed="rId2"/>
              </a:buBlip>
            </a:pPr>
            <a:r>
              <a:rPr lang="en-US" sz="2000" i="1" dirty="0">
                <a:solidFill>
                  <a:srgbClr val="000099"/>
                </a:solidFill>
                <a:latin typeface="Arial" pitchFamily="34" charset="0"/>
                <a:cs typeface="Arial" pitchFamily="34" charset="0"/>
              </a:rPr>
              <a:t>Each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is a </a:t>
            </a:r>
            <a:r>
              <a:rPr lang="en-US" sz="2000" dirty="0">
                <a:solidFill>
                  <a:srgbClr val="000099"/>
                </a:solidFill>
                <a:latin typeface="Arial" pitchFamily="34" charset="0"/>
                <a:cs typeface="Arial" pitchFamily="34" charset="0"/>
              </a:rPr>
              <a:t>dimension table</a:t>
            </a:r>
            <a:r>
              <a:rPr lang="en-US" sz="2000" i="1" dirty="0">
                <a:solidFill>
                  <a:srgbClr val="000099"/>
                </a:solidFill>
                <a:latin typeface="Arial" pitchFamily="34" charset="0"/>
                <a:cs typeface="Arial" pitchFamily="34" charset="0"/>
              </a:rPr>
              <a:t>, i.e., a relation characterized by its unique identifier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(dimension) that uniquely identifies each tuple in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and provides the granularity for representing facts along the axis of the hypercube.</a:t>
            </a:r>
          </a:p>
          <a:p>
            <a:pPr marL="342900" indent="-342900" algn="just">
              <a:spcBef>
                <a:spcPts val="600"/>
              </a:spcBef>
              <a:buBlip>
                <a:blip r:embed="rId2"/>
              </a:buBlip>
            </a:pPr>
            <a:r>
              <a:rPr lang="en-US" sz="2000" i="1" dirty="0">
                <a:solidFill>
                  <a:srgbClr val="000099"/>
                </a:solidFill>
                <a:latin typeface="Arial" pitchFamily="34" charset="0"/>
                <a:cs typeface="Arial" pitchFamily="34" charset="0"/>
              </a:rPr>
              <a:t>F is a </a:t>
            </a:r>
            <a:r>
              <a:rPr lang="en-US" sz="2000" dirty="0">
                <a:solidFill>
                  <a:srgbClr val="000099"/>
                </a:solidFill>
                <a:latin typeface="Arial" pitchFamily="34" charset="0"/>
                <a:cs typeface="Arial" pitchFamily="34" charset="0"/>
              </a:rPr>
              <a:t>fact table</a:t>
            </a:r>
            <a:r>
              <a:rPr lang="en-US" sz="2000" i="1" dirty="0">
                <a:solidFill>
                  <a:srgbClr val="000099"/>
                </a:solidFill>
                <a:latin typeface="Arial" pitchFamily="34" charset="0"/>
                <a:cs typeface="Arial" pitchFamily="34" charset="0"/>
              </a:rPr>
              <a:t>, i.e., a relation connecting all dimension tables D</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Dm</a:t>
            </a:r>
            <a:r>
              <a:rPr lang="en-US" sz="2000" i="1" dirty="0">
                <a:solidFill>
                  <a:srgbClr val="000099"/>
                </a:solidFill>
                <a:latin typeface="Arial" pitchFamily="34" charset="0"/>
                <a:cs typeface="Arial" pitchFamily="34" charset="0"/>
              </a:rPr>
              <a:t> on the dimension attribute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in each table; the identifier of F is given by the foreign keys d</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dm</a:t>
            </a:r>
            <a:r>
              <a:rPr lang="en-US" sz="2000" i="1" dirty="0">
                <a:solidFill>
                  <a:srgbClr val="000099"/>
                </a:solidFill>
                <a:latin typeface="Arial" pitchFamily="34" charset="0"/>
                <a:cs typeface="Arial" pitchFamily="34" charset="0"/>
              </a:rPr>
              <a:t> of all the dimension tables it connects; the schema of F contains a set of additional attributes M called measure attributes on which the aggregate functions are computed; the aggregate functions on M form the solution space of the hypercube.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06197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24</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5247590"/>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The process of designing a warehouse database is iterative and consists of the following steps:</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Identify user requirements and problem domain.</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Develop subject area data model (one at a time; bottom-up design), including an ER diagram and associated metadata, e.g., marketing information, sales information, product information.</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Develop a logical data model from the subject area data model.</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Define warehouse architecture, schema and views.</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Design the physical data model; data partitioning, placement, storage structure, and access methods.</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Design and develop metadata repository.</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Identify data sources; operational, legacy, others.</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Develop or buy software tools for selecting, filtering, transforming, integrating and loading data to the warehouse.</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Propagate the data into warehouse storage.</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Build data warehouse applications.</a:t>
            </a:r>
          </a:p>
          <a:p>
            <a:pPr marL="685800" indent="-457200" algn="just">
              <a:spcBef>
                <a:spcPts val="600"/>
              </a:spcBef>
              <a:buFont typeface="+mj-lt"/>
              <a:buAutoNum type="arabicPeriod"/>
            </a:pPr>
            <a:r>
              <a:rPr lang="en-US" sz="1600" dirty="0">
                <a:solidFill>
                  <a:srgbClr val="000099"/>
                </a:solidFill>
                <a:latin typeface="Arial" pitchFamily="34" charset="0"/>
                <a:cs typeface="Arial" pitchFamily="34" charset="0"/>
              </a:rPr>
              <a:t>Administer the performance of data warehouse.</a:t>
            </a:r>
          </a:p>
        </p:txBody>
      </p:sp>
    </p:spTree>
    <p:extLst>
      <p:ext uri="{BB962C8B-B14F-4D97-AF65-F5344CB8AC3E}">
        <p14:creationId xmlns:p14="http://schemas.microsoft.com/office/powerpoint/2010/main" val="27543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25</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a:t>
            </a:r>
          </a:p>
        </p:txBody>
      </p:sp>
      <p:sp>
        <p:nvSpPr>
          <p:cNvPr id="5" name="Rectangle 4"/>
          <p:cNvSpPr/>
          <p:nvPr/>
        </p:nvSpPr>
        <p:spPr>
          <a:xfrm>
            <a:off x="817684" y="1385526"/>
            <a:ext cx="7710854" cy="3785652"/>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A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stores integrated information from multiple data sources in </a:t>
            </a:r>
            <a:r>
              <a:rPr lang="en-US" sz="2000" i="1" dirty="0">
                <a:solidFill>
                  <a:srgbClr val="660066"/>
                </a:solidFill>
                <a:latin typeface="Arial" pitchFamily="34" charset="0"/>
                <a:cs typeface="Arial" pitchFamily="34" charset="0"/>
              </a:rPr>
              <a:t>materialized views </a:t>
            </a:r>
            <a:r>
              <a:rPr lang="en-US" sz="2000" dirty="0">
                <a:solidFill>
                  <a:srgbClr val="660066"/>
                </a:solidFill>
                <a:latin typeface="Arial" pitchFamily="34" charset="0"/>
                <a:cs typeface="Arial" pitchFamily="34" charset="0"/>
              </a:rPr>
              <a:t>(</a:t>
            </a:r>
            <a:r>
              <a:rPr lang="en-US" sz="2000" i="1" dirty="0">
                <a:solidFill>
                  <a:srgbClr val="660066"/>
                </a:solidFill>
                <a:latin typeface="Arial" pitchFamily="34" charset="0"/>
                <a:cs typeface="Arial" pitchFamily="34" charset="0"/>
              </a:rPr>
              <a:t>MV</a:t>
            </a:r>
            <a:r>
              <a:rPr lang="en-US" sz="2000" dirty="0">
                <a:solidFill>
                  <a:srgbClr val="660066"/>
                </a:solidFill>
                <a:latin typeface="Arial" pitchFamily="34" charset="0"/>
                <a:cs typeface="Arial" pitchFamily="34" charset="0"/>
              </a:rPr>
              <a:t>) over the source data. When the data in any source (base data) changes, the </a:t>
            </a:r>
            <a:r>
              <a:rPr lang="en-US" sz="2000" i="1" dirty="0">
                <a:solidFill>
                  <a:srgbClr val="660066"/>
                </a:solidFill>
                <a:latin typeface="Arial" pitchFamily="34" charset="0"/>
                <a:cs typeface="Arial" pitchFamily="34" charset="0"/>
              </a:rPr>
              <a:t>MVs </a:t>
            </a:r>
            <a:r>
              <a:rPr lang="en-US" sz="2000" dirty="0">
                <a:solidFill>
                  <a:srgbClr val="660066"/>
                </a:solidFill>
                <a:latin typeface="Arial" pitchFamily="34" charset="0"/>
                <a:cs typeface="Arial" pitchFamily="34" charset="0"/>
              </a:rPr>
              <a:t>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need to be updated accordingly. </a:t>
            </a:r>
            <a:r>
              <a:rPr lang="en-US" sz="2000" i="1" dirty="0">
                <a:solidFill>
                  <a:srgbClr val="660066"/>
                </a:solidFill>
                <a:latin typeface="Arial" pitchFamily="34" charset="0"/>
                <a:cs typeface="Arial" pitchFamily="34" charset="0"/>
              </a:rPr>
              <a:t>The process of updating a materialized view in response to the changes in the underlying source data is called View Maintenance. </a:t>
            </a:r>
            <a:r>
              <a:rPr lang="en-US" sz="2000" dirty="0">
                <a:solidFill>
                  <a:srgbClr val="660066"/>
                </a:solidFill>
                <a:latin typeface="Arial" pitchFamily="34" charset="0"/>
                <a:cs typeface="Arial" pitchFamily="34" charset="0"/>
              </a:rPr>
              <a:t>View maintenance in a distributed environment gives rise to inconsistencies since there is a finite unpredictable amount of time required for (a) propagating changes from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to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(b) computing view updates in response to these changes. Data consistency can be maintained at the data warehouse by performing the following steps:</a:t>
            </a:r>
          </a:p>
        </p:txBody>
      </p:sp>
    </p:spTree>
    <p:extLst>
      <p:ext uri="{BB962C8B-B14F-4D97-AF65-F5344CB8AC3E}">
        <p14:creationId xmlns:p14="http://schemas.microsoft.com/office/powerpoint/2010/main" val="131489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26</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a:t>
            </a:r>
          </a:p>
        </p:txBody>
      </p:sp>
      <p:sp>
        <p:nvSpPr>
          <p:cNvPr id="5" name="Rectangle 4"/>
          <p:cNvSpPr/>
          <p:nvPr/>
        </p:nvSpPr>
        <p:spPr>
          <a:xfrm>
            <a:off x="817684" y="1921857"/>
            <a:ext cx="7710854" cy="2708434"/>
          </a:xfrm>
          <a:prstGeom prst="rect">
            <a:avLst/>
          </a:prstGeom>
        </p:spPr>
        <p:txBody>
          <a:bodyPr wrap="square">
            <a:spAutoFit/>
          </a:bodyPr>
          <a:lstStyle/>
          <a:p>
            <a:pPr marL="342900" indent="-342900" algn="just">
              <a:spcBef>
                <a:spcPts val="600"/>
              </a:spcBef>
              <a:buBlip>
                <a:blip r:embed="rId2"/>
              </a:buBlip>
            </a:pPr>
            <a:r>
              <a:rPr lang="en-US" sz="2000" dirty="0">
                <a:solidFill>
                  <a:srgbClr val="000099"/>
                </a:solidFill>
                <a:latin typeface="Arial" pitchFamily="34" charset="0"/>
                <a:cs typeface="Arial" pitchFamily="34" charset="0"/>
              </a:rPr>
              <a:t>Propagate changes from the data sources (</a:t>
            </a:r>
            <a:r>
              <a:rPr lang="en-US" sz="2000" i="1" dirty="0">
                <a:solidFill>
                  <a:srgbClr val="000099"/>
                </a:solidFill>
                <a:latin typeface="Arial" pitchFamily="34" charset="0"/>
                <a:cs typeface="Arial" pitchFamily="34" charset="0"/>
              </a:rPr>
              <a:t>ST</a:t>
            </a:r>
            <a:r>
              <a:rPr lang="en-US" sz="2000" dirty="0">
                <a:solidFill>
                  <a:srgbClr val="000099"/>
                </a:solidFill>
                <a:latin typeface="Arial" pitchFamily="34" charset="0"/>
                <a:cs typeface="Arial" pitchFamily="34" charset="0"/>
              </a:rPr>
              <a:t>1 – current state of the data sources at the time of propagation of these changes) to the data warehouse to ensure that each view reflects a consistent state of the base data.</a:t>
            </a:r>
          </a:p>
          <a:p>
            <a:pPr marL="342900" indent="-342900" algn="just">
              <a:spcBef>
                <a:spcPts val="600"/>
              </a:spcBef>
              <a:buBlip>
                <a:blip r:embed="rId2"/>
              </a:buBlip>
            </a:pPr>
            <a:r>
              <a:rPr lang="en-US" sz="2000" dirty="0">
                <a:solidFill>
                  <a:srgbClr val="000099"/>
                </a:solidFill>
                <a:latin typeface="Arial" pitchFamily="34" charset="0"/>
                <a:cs typeface="Arial" pitchFamily="34" charset="0"/>
              </a:rPr>
              <a:t>Compute view updates in response to these changes using the state </a:t>
            </a:r>
            <a:r>
              <a:rPr lang="en-US" sz="2000" i="1" dirty="0">
                <a:solidFill>
                  <a:srgbClr val="000099"/>
                </a:solidFill>
                <a:latin typeface="Arial" pitchFamily="34" charset="0"/>
                <a:cs typeface="Arial" pitchFamily="34" charset="0"/>
              </a:rPr>
              <a:t>ST</a:t>
            </a:r>
            <a:r>
              <a:rPr lang="en-US" sz="2000" dirty="0">
                <a:solidFill>
                  <a:srgbClr val="000099"/>
                </a:solidFill>
                <a:latin typeface="Arial" pitchFamily="34" charset="0"/>
                <a:cs typeface="Arial" pitchFamily="34" charset="0"/>
              </a:rPr>
              <a:t>1 of the data sources.</a:t>
            </a:r>
          </a:p>
          <a:p>
            <a:pPr marL="342900" indent="-342900" algn="just">
              <a:spcBef>
                <a:spcPts val="600"/>
              </a:spcBef>
              <a:buBlip>
                <a:blip r:embed="rId2"/>
              </a:buBlip>
            </a:pPr>
            <a:r>
              <a:rPr lang="en-US" sz="2000" dirty="0">
                <a:solidFill>
                  <a:srgbClr val="000099"/>
                </a:solidFill>
                <a:latin typeface="Arial" pitchFamily="34" charset="0"/>
                <a:cs typeface="Arial" pitchFamily="34" charset="0"/>
              </a:rPr>
              <a:t>Install the view updates at the data warehouse in the same order as the changes have occurred at the data sources.</a:t>
            </a:r>
          </a:p>
        </p:txBody>
      </p:sp>
    </p:spTree>
    <p:extLst>
      <p:ext uri="{BB962C8B-B14F-4D97-AF65-F5344CB8AC3E}">
        <p14:creationId xmlns:p14="http://schemas.microsoft.com/office/powerpoint/2010/main" val="334408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27</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a:t>
            </a:r>
          </a:p>
        </p:txBody>
      </p:sp>
      <p:sp>
        <p:nvSpPr>
          <p:cNvPr id="5" name="Rectangle 4"/>
          <p:cNvSpPr/>
          <p:nvPr/>
        </p:nvSpPr>
        <p:spPr>
          <a:xfrm>
            <a:off x="817684" y="1710841"/>
            <a:ext cx="7710854" cy="2862322"/>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The inconsistencies at the data warehouse occur since the changes that take place at the data sources are random and dynamic. Before the data warehouse is able to compute the view update for the </a:t>
            </a:r>
            <a:r>
              <a:rPr lang="en-US" sz="2000" i="1" dirty="0">
                <a:solidFill>
                  <a:srgbClr val="660066"/>
                </a:solidFill>
                <a:latin typeface="Arial" pitchFamily="34" charset="0"/>
                <a:cs typeface="Arial" pitchFamily="34" charset="0"/>
              </a:rPr>
              <a:t>old </a:t>
            </a:r>
            <a:r>
              <a:rPr lang="en-US" sz="2000" dirty="0">
                <a:solidFill>
                  <a:srgbClr val="660066"/>
                </a:solidFill>
                <a:latin typeface="Arial" pitchFamily="34" charset="0"/>
                <a:cs typeface="Arial" pitchFamily="34" charset="0"/>
              </a:rPr>
              <a:t>changes, the </a:t>
            </a:r>
            <a:r>
              <a:rPr lang="en-US" sz="2000" i="1" dirty="0">
                <a:solidFill>
                  <a:srgbClr val="660066"/>
                </a:solidFill>
                <a:latin typeface="Arial" pitchFamily="34" charset="0"/>
                <a:cs typeface="Arial" pitchFamily="34" charset="0"/>
              </a:rPr>
              <a:t>new </a:t>
            </a:r>
            <a:r>
              <a:rPr lang="en-US" sz="2000" dirty="0">
                <a:solidFill>
                  <a:srgbClr val="660066"/>
                </a:solidFill>
                <a:latin typeface="Arial" pitchFamily="34" charset="0"/>
                <a:cs typeface="Arial" pitchFamily="34" charset="0"/>
              </a:rPr>
              <a:t>changes change the state of the data sources from </a:t>
            </a:r>
            <a:r>
              <a:rPr lang="en-US" sz="2000" i="1" dirty="0">
                <a:solidFill>
                  <a:srgbClr val="660066"/>
                </a:solidFill>
                <a:latin typeface="Arial" pitchFamily="34" charset="0"/>
                <a:cs typeface="Arial" pitchFamily="34" charset="0"/>
              </a:rPr>
              <a:t>ST</a:t>
            </a:r>
            <a:r>
              <a:rPr lang="en-US" sz="2000" dirty="0">
                <a:solidFill>
                  <a:srgbClr val="660066"/>
                </a:solidFill>
                <a:latin typeface="Arial" pitchFamily="34" charset="0"/>
                <a:cs typeface="Arial" pitchFamily="34" charset="0"/>
              </a:rPr>
              <a:t>1 to </a:t>
            </a:r>
            <a:r>
              <a:rPr lang="en-US" sz="2000" i="1" dirty="0">
                <a:solidFill>
                  <a:srgbClr val="660066"/>
                </a:solidFill>
                <a:latin typeface="Arial" pitchFamily="34" charset="0"/>
                <a:cs typeface="Arial" pitchFamily="34" charset="0"/>
              </a:rPr>
              <a:t>ST</a:t>
            </a:r>
            <a:r>
              <a:rPr lang="en-US" sz="2000" dirty="0">
                <a:solidFill>
                  <a:srgbClr val="660066"/>
                </a:solidFill>
                <a:latin typeface="Arial" pitchFamily="34" charset="0"/>
                <a:cs typeface="Arial" pitchFamily="34" charset="0"/>
              </a:rPr>
              <a:t>2. This violates the consistency criterion. Making </a:t>
            </a:r>
            <a:r>
              <a:rPr lang="en-US" sz="2000" i="1" dirty="0">
                <a:solidFill>
                  <a:srgbClr val="660066"/>
                </a:solidFill>
                <a:latin typeface="Arial" pitchFamily="34" charset="0"/>
                <a:cs typeface="Arial" pitchFamily="34" charset="0"/>
              </a:rPr>
              <a:t>MVs </a:t>
            </a:r>
            <a:r>
              <a:rPr lang="en-US" sz="2000" dirty="0">
                <a:solidFill>
                  <a:srgbClr val="660066"/>
                </a:solidFill>
                <a:latin typeface="Arial" pitchFamily="34" charset="0"/>
                <a:cs typeface="Arial" pitchFamily="34" charset="0"/>
              </a:rPr>
              <a:t>at the data warehouse self-maintainable decimates inconsistency problems by eliminating the finite unpredictable time required to query the data source for computing the view updates.</a:t>
            </a:r>
          </a:p>
        </p:txBody>
      </p:sp>
    </p:spTree>
    <p:extLst>
      <p:ext uri="{BB962C8B-B14F-4D97-AF65-F5344CB8AC3E}">
        <p14:creationId xmlns:p14="http://schemas.microsoft.com/office/powerpoint/2010/main" val="2445174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28</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a:t>
            </a:r>
          </a:p>
        </p:txBody>
      </p:sp>
      <p:sp>
        <p:nvSpPr>
          <p:cNvPr id="5" name="Rectangle 4"/>
          <p:cNvSpPr/>
          <p:nvPr/>
        </p:nvSpPr>
        <p:spPr>
          <a:xfrm>
            <a:off x="817684" y="1025041"/>
            <a:ext cx="7710854" cy="4678204"/>
          </a:xfrm>
          <a:prstGeom prst="rect">
            <a:avLst/>
          </a:prstGeom>
        </p:spPr>
        <p:txBody>
          <a:bodyPr wrap="square">
            <a:spAutoFit/>
          </a:bodyPr>
          <a:lstStyle/>
          <a:p>
            <a:pPr algn="just"/>
            <a:r>
              <a:rPr lang="en-US" sz="1800" dirty="0">
                <a:solidFill>
                  <a:srgbClr val="660066"/>
                </a:solidFill>
                <a:latin typeface="Arial" pitchFamily="34" charset="0"/>
                <a:cs typeface="Arial" pitchFamily="34" charset="0"/>
              </a:rPr>
              <a:t>Consider a </a:t>
            </a:r>
            <a:r>
              <a:rPr lang="en-US" sz="1800" i="1" dirty="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defined over a set of base relations </a:t>
            </a:r>
            <a:r>
              <a:rPr lang="en-US" sz="1800" i="1" dirty="0">
                <a:solidFill>
                  <a:srgbClr val="660066"/>
                </a:solidFill>
                <a:latin typeface="Arial" pitchFamily="34" charset="0"/>
                <a:cs typeface="Arial" pitchFamily="34" charset="0"/>
              </a:rPr>
              <a:t>R </a:t>
            </a:r>
            <a:r>
              <a:rPr lang="en-US" sz="1800" dirty="0">
                <a:solidFill>
                  <a:srgbClr val="660066"/>
                </a:solidFill>
                <a:latin typeface="Arial" pitchFamily="34" charset="0"/>
                <a:cs typeface="Arial" pitchFamily="34" charset="0"/>
              </a:rPr>
              <a:t>= </a:t>
            </a:r>
            <a:r>
              <a:rPr lang="en-US" sz="1800" i="1" dirty="0">
                <a:solidFill>
                  <a:srgbClr val="660066"/>
                </a:solidFill>
                <a:latin typeface="Arial" pitchFamily="34" charset="0"/>
                <a:cs typeface="Arial" pitchFamily="34" charset="0"/>
              </a:rPr>
              <a:t>{R</a:t>
            </a:r>
            <a:r>
              <a:rPr lang="en-US" sz="1800" dirty="0">
                <a:solidFill>
                  <a:srgbClr val="660066"/>
                </a:solidFill>
                <a:latin typeface="Arial" pitchFamily="34" charset="0"/>
                <a:cs typeface="Arial" pitchFamily="34" charset="0"/>
              </a:rPr>
              <a:t>1, </a:t>
            </a:r>
            <a:r>
              <a:rPr lang="en-US" sz="1800" i="1" dirty="0">
                <a:solidFill>
                  <a:srgbClr val="660066"/>
                </a:solidFill>
                <a:latin typeface="Arial" pitchFamily="34" charset="0"/>
                <a:cs typeface="Arial" pitchFamily="34" charset="0"/>
              </a:rPr>
              <a:t>R</a:t>
            </a:r>
            <a:r>
              <a:rPr lang="en-US" sz="1800" dirty="0">
                <a:solidFill>
                  <a:srgbClr val="660066"/>
                </a:solidFill>
                <a:latin typeface="Arial" pitchFamily="34" charset="0"/>
                <a:cs typeface="Arial" pitchFamily="34" charset="0"/>
              </a:rPr>
              <a:t>2, ..., </a:t>
            </a:r>
            <a:r>
              <a:rPr lang="en-US" sz="1800" i="1" dirty="0" err="1">
                <a:solidFill>
                  <a:srgbClr val="660066"/>
                </a:solidFill>
                <a:latin typeface="Arial" pitchFamily="34" charset="0"/>
                <a:cs typeface="Arial" pitchFamily="34" charset="0"/>
              </a:rPr>
              <a:t>Rn</a:t>
            </a:r>
            <a:r>
              <a:rPr lang="en-US" sz="1800" i="1" dirty="0">
                <a:solidFill>
                  <a:srgbClr val="660066"/>
                </a:solidFill>
                <a:latin typeface="Arial" pitchFamily="34" charset="0"/>
                <a:cs typeface="Arial" pitchFamily="34" charset="0"/>
              </a:rPr>
              <a:t>}</a:t>
            </a:r>
            <a:r>
              <a:rPr lang="en-US" sz="1800" dirty="0">
                <a:solidFill>
                  <a:srgbClr val="660066"/>
                </a:solidFill>
                <a:latin typeface="Arial" pitchFamily="34" charset="0"/>
                <a:cs typeface="Arial" pitchFamily="34" charset="0"/>
              </a:rPr>
              <a:t>. </a:t>
            </a:r>
            <a:r>
              <a:rPr lang="en-US" sz="1800" i="1" dirty="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stores a preprocessed query at the data warehouse. The set </a:t>
            </a:r>
            <a:r>
              <a:rPr lang="en-US" sz="1800" i="1" dirty="0">
                <a:solidFill>
                  <a:srgbClr val="660066"/>
                </a:solidFill>
                <a:latin typeface="Arial" pitchFamily="34" charset="0"/>
                <a:cs typeface="Arial" pitchFamily="34" charset="0"/>
              </a:rPr>
              <a:t>R </a:t>
            </a:r>
            <a:r>
              <a:rPr lang="en-US" sz="1800" dirty="0">
                <a:solidFill>
                  <a:srgbClr val="660066"/>
                </a:solidFill>
                <a:latin typeface="Arial" pitchFamily="34" charset="0"/>
                <a:cs typeface="Arial" pitchFamily="34" charset="0"/>
              </a:rPr>
              <a:t>may reside in one data source or in multiple (</a:t>
            </a:r>
            <a:r>
              <a:rPr lang="en-US" sz="1800" dirty="0" err="1">
                <a:solidFill>
                  <a:srgbClr val="660066"/>
                </a:solidFill>
                <a:latin typeface="Arial" pitchFamily="34" charset="0"/>
                <a:cs typeface="Arial" pitchFamily="34" charset="0"/>
              </a:rPr>
              <a:t>heterogenous</a:t>
            </a:r>
            <a:r>
              <a:rPr lang="en-US" sz="1800" dirty="0">
                <a:solidFill>
                  <a:srgbClr val="660066"/>
                </a:solidFill>
                <a:latin typeface="Arial" pitchFamily="34" charset="0"/>
                <a:cs typeface="Arial" pitchFamily="34" charset="0"/>
              </a:rPr>
              <a:t>) data sources. A change </a:t>
            </a:r>
            <a:r>
              <a:rPr lang="en-US" sz="1800" i="1" dirty="0" err="1">
                <a:solidFill>
                  <a:srgbClr val="660066"/>
                </a:solidFill>
                <a:latin typeface="Arial" pitchFamily="34" charset="0"/>
                <a:cs typeface="Arial" pitchFamily="34" charset="0"/>
              </a:rPr>
              <a:t>ΔRi</a:t>
            </a:r>
            <a:r>
              <a:rPr lang="en-US" sz="1800" i="1" dirty="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made to the relation </a:t>
            </a:r>
            <a:r>
              <a:rPr lang="en-US" sz="1800" i="1" dirty="0" err="1">
                <a:solidFill>
                  <a:srgbClr val="660066"/>
                </a:solidFill>
                <a:latin typeface="Arial" pitchFamily="34" charset="0"/>
                <a:cs typeface="Arial" pitchFamily="34" charset="0"/>
              </a:rPr>
              <a:t>R</a:t>
            </a:r>
            <a:r>
              <a:rPr lang="en-US" sz="1800" i="1" baseline="-10000" dirty="0" err="1">
                <a:solidFill>
                  <a:srgbClr val="660066"/>
                </a:solidFill>
                <a:latin typeface="Arial" pitchFamily="34" charset="0"/>
                <a:cs typeface="Arial" pitchFamily="34" charset="0"/>
              </a:rPr>
              <a:t>i</a:t>
            </a:r>
            <a:r>
              <a:rPr lang="en-US" sz="1800" i="1" dirty="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might affect </a:t>
            </a:r>
            <a:r>
              <a:rPr lang="en-US" sz="1800" i="1" dirty="0">
                <a:solidFill>
                  <a:srgbClr val="660066"/>
                </a:solidFill>
                <a:latin typeface="Arial" pitchFamily="34" charset="0"/>
                <a:cs typeface="Arial" pitchFamily="34" charset="0"/>
              </a:rPr>
              <a:t>MV</a:t>
            </a:r>
            <a:r>
              <a:rPr lang="en-US" sz="1800" dirty="0">
                <a:solidFill>
                  <a:srgbClr val="660066"/>
                </a:solidFill>
                <a:latin typeface="Arial" pitchFamily="34" charset="0"/>
                <a:cs typeface="Arial" pitchFamily="34" charset="0"/>
              </a:rPr>
              <a:t>.</a:t>
            </a:r>
          </a:p>
          <a:p>
            <a:pPr algn="just">
              <a:spcBef>
                <a:spcPts val="1200"/>
              </a:spcBef>
            </a:pPr>
            <a:r>
              <a:rPr lang="en-US" sz="1800" i="1" dirty="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is defined to be self-maintainable if a change </a:t>
            </a:r>
            <a:r>
              <a:rPr lang="en-US" sz="1800" i="1" dirty="0">
                <a:solidFill>
                  <a:srgbClr val="660066"/>
                </a:solidFill>
                <a:latin typeface="Arial" pitchFamily="34" charset="0"/>
                <a:cs typeface="Arial" pitchFamily="34" charset="0"/>
              </a:rPr>
              <a:t>ΔMV </a:t>
            </a:r>
            <a:r>
              <a:rPr lang="en-US" sz="1800" dirty="0">
                <a:solidFill>
                  <a:srgbClr val="660066"/>
                </a:solidFill>
                <a:latin typeface="Arial" pitchFamily="34" charset="0"/>
                <a:cs typeface="Arial" pitchFamily="34" charset="0"/>
              </a:rPr>
              <a:t>in </a:t>
            </a:r>
            <a:r>
              <a:rPr lang="en-US" sz="1800" i="1" dirty="0">
                <a:solidFill>
                  <a:srgbClr val="660066"/>
                </a:solidFill>
                <a:latin typeface="Arial" pitchFamily="34" charset="0"/>
                <a:cs typeface="Arial" pitchFamily="34" charset="0"/>
              </a:rPr>
              <a:t>MV</a:t>
            </a:r>
            <a:r>
              <a:rPr lang="en-US" sz="1800" dirty="0">
                <a:solidFill>
                  <a:srgbClr val="660066"/>
                </a:solidFill>
                <a:latin typeface="Arial" pitchFamily="34" charset="0"/>
                <a:cs typeface="Arial" pitchFamily="34" charset="0"/>
              </a:rPr>
              <a:t>, in response to the change </a:t>
            </a:r>
            <a:r>
              <a:rPr lang="en-US" sz="1800" i="1" dirty="0" err="1">
                <a:solidFill>
                  <a:srgbClr val="660066"/>
                </a:solidFill>
                <a:latin typeface="Arial" pitchFamily="34" charset="0"/>
                <a:cs typeface="Arial" pitchFamily="34" charset="0"/>
              </a:rPr>
              <a:t>ΔRi</a:t>
            </a:r>
            <a:r>
              <a:rPr lang="en-US" sz="1800" i="1" dirty="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can be computed using only the </a:t>
            </a:r>
            <a:r>
              <a:rPr lang="en-US" sz="1800" i="1" dirty="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and the update </a:t>
            </a:r>
            <a:r>
              <a:rPr lang="en-US" sz="1800" i="1" dirty="0" err="1">
                <a:solidFill>
                  <a:srgbClr val="660066"/>
                </a:solidFill>
                <a:latin typeface="Arial" pitchFamily="34" charset="0"/>
                <a:cs typeface="Arial" pitchFamily="34" charset="0"/>
              </a:rPr>
              <a:t>ΔRi</a:t>
            </a:r>
            <a:r>
              <a:rPr lang="en-US" sz="1800" dirty="0">
                <a:solidFill>
                  <a:srgbClr val="660066"/>
                </a:solidFill>
                <a:latin typeface="Arial" pitchFamily="34" charset="0"/>
                <a:cs typeface="Arial" pitchFamily="34" charset="0"/>
              </a:rPr>
              <a:t>. But DW might need some additional information from other relations of </a:t>
            </a:r>
            <a:r>
              <a:rPr lang="en-US" sz="1800" i="1" dirty="0">
                <a:solidFill>
                  <a:srgbClr val="660066"/>
                </a:solidFill>
                <a:latin typeface="Arial" pitchFamily="34" charset="0"/>
                <a:cs typeface="Arial" pitchFamily="34" charset="0"/>
              </a:rPr>
              <a:t>R </a:t>
            </a:r>
            <a:r>
              <a:rPr lang="en-US" sz="1800" dirty="0">
                <a:solidFill>
                  <a:srgbClr val="660066"/>
                </a:solidFill>
                <a:latin typeface="Arial" pitchFamily="34" charset="0"/>
                <a:cs typeface="Arial" pitchFamily="34" charset="0"/>
              </a:rPr>
              <a:t>to compute the view update </a:t>
            </a:r>
            <a:r>
              <a:rPr lang="en-US" sz="1800" i="1" dirty="0">
                <a:solidFill>
                  <a:srgbClr val="660066"/>
                </a:solidFill>
                <a:latin typeface="Arial" pitchFamily="34" charset="0"/>
                <a:cs typeface="Arial" pitchFamily="34" charset="0"/>
              </a:rPr>
              <a:t>ΔMV</a:t>
            </a:r>
            <a:r>
              <a:rPr lang="en-US" sz="1800" dirty="0">
                <a:solidFill>
                  <a:srgbClr val="660066"/>
                </a:solidFill>
                <a:latin typeface="Arial" pitchFamily="34" charset="0"/>
                <a:cs typeface="Arial" pitchFamily="34" charset="0"/>
              </a:rPr>
              <a:t>. Since the underlying data sources are decoupled from DW, this requires a finite computation time. Also the random changes at the data sources can give rise to inconsistencies at DW. Some data sources may not support database functionalities and querying such sources to compute the view updates may be an impossible task. Because of these problems, </a:t>
            </a:r>
            <a:r>
              <a:rPr lang="en-US" sz="1800" i="1" dirty="0">
                <a:solidFill>
                  <a:srgbClr val="FF0000"/>
                </a:solidFill>
                <a:latin typeface="Arial" pitchFamily="34" charset="0"/>
                <a:cs typeface="Arial" pitchFamily="34" charset="0"/>
              </a:rPr>
              <a:t>the preprocessed query that is materialized at the warehouse needs to be maintained without access to the base relations</a:t>
            </a:r>
            <a:r>
              <a:rPr lang="en-US" sz="1800"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749992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29</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5016758"/>
          </a:xfrm>
          <a:prstGeom prst="rect">
            <a:avLst/>
          </a:prstGeom>
        </p:spPr>
        <p:txBody>
          <a:bodyPr wrap="square">
            <a:spAutoFit/>
          </a:bodyPr>
          <a:lstStyle/>
          <a:p>
            <a:pPr marL="228600" indent="-228600" algn="just">
              <a:buBlip>
                <a:blip r:embed="rId2"/>
              </a:buBlip>
            </a:pPr>
            <a:r>
              <a:rPr lang="en-US" dirty="0">
                <a:solidFill>
                  <a:srgbClr val="660066"/>
                </a:solidFill>
                <a:latin typeface="Arial" pitchFamily="34" charset="0"/>
                <a:cs typeface="Arial" pitchFamily="34" charset="0"/>
              </a:rPr>
              <a:t>Replicate all base data in its entirety at DW so that the maintenance of the </a:t>
            </a:r>
            <a:r>
              <a:rPr lang="en-US" i="1" dirty="0">
                <a:solidFill>
                  <a:srgbClr val="660066"/>
                </a:solidFill>
                <a:latin typeface="Arial" pitchFamily="34" charset="0"/>
                <a:cs typeface="Arial" pitchFamily="34" charset="0"/>
              </a:rPr>
              <a:t>MV </a:t>
            </a:r>
            <a:r>
              <a:rPr lang="en-US" dirty="0">
                <a:solidFill>
                  <a:srgbClr val="660066"/>
                </a:solidFill>
                <a:latin typeface="Arial" pitchFamily="34" charset="0"/>
                <a:cs typeface="Arial" pitchFamily="34" charset="0"/>
              </a:rPr>
              <a:t>becomes local to the data warehouse.</a:t>
            </a:r>
          </a:p>
          <a:p>
            <a:pPr marL="228600" algn="just">
              <a:spcBef>
                <a:spcPts val="600"/>
              </a:spcBef>
            </a:pPr>
            <a:r>
              <a:rPr lang="en-US" sz="1800" dirty="0">
                <a:solidFill>
                  <a:srgbClr val="660066"/>
                </a:solidFill>
                <a:latin typeface="Arial" pitchFamily="34" charset="0"/>
                <a:cs typeface="Arial" pitchFamily="34" charset="0"/>
              </a:rPr>
              <a:t>Problems:</a:t>
            </a:r>
          </a:p>
          <a:p>
            <a:pPr marL="800100" lvl="1" indent="-342900" algn="just">
              <a:buBlip>
                <a:blip r:embed="rId3"/>
              </a:buBlip>
            </a:pPr>
            <a:r>
              <a:rPr lang="en-US" sz="2000" dirty="0">
                <a:solidFill>
                  <a:srgbClr val="000099"/>
                </a:solidFill>
                <a:latin typeface="Arial" pitchFamily="34" charset="0"/>
                <a:cs typeface="Arial" pitchFamily="34" charset="0"/>
              </a:rPr>
              <a:t>As more and more data is added to the warehouse, it increases the space complexity and gives rise to information redundancy which might lead to inconsistencies.</a:t>
            </a:r>
          </a:p>
          <a:p>
            <a:pPr marL="800100" lvl="1" indent="-342900" algn="just">
              <a:spcAft>
                <a:spcPts val="600"/>
              </a:spcAft>
              <a:buBlip>
                <a:blip r:embed="rId3"/>
              </a:buBlip>
            </a:pPr>
            <a:r>
              <a:rPr lang="en-US" sz="2000" dirty="0">
                <a:solidFill>
                  <a:srgbClr val="000099"/>
                </a:solidFill>
                <a:latin typeface="Arial" pitchFamily="34" charset="0"/>
                <a:cs typeface="Arial" pitchFamily="34" charset="0"/>
              </a:rPr>
              <a:t>Overlooks the point that the base tuples might be present in the view itself, so the view instance, the base update and a subset of the base relations might be sufficient to achieve self-maintainability in the case of SPJ (Select-Project-Join) views.</a:t>
            </a:r>
          </a:p>
          <a:p>
            <a:r>
              <a:rPr lang="en-US" sz="2000" dirty="0">
                <a:solidFill>
                  <a:srgbClr val="000099"/>
                </a:solidFill>
                <a:latin typeface="Arial" pitchFamily="34" charset="0"/>
                <a:cs typeface="Arial" pitchFamily="34" charset="0"/>
              </a:rPr>
              <a:t>Question: </a:t>
            </a:r>
            <a:r>
              <a:rPr lang="en-US" sz="2000" i="1" dirty="0">
                <a:solidFill>
                  <a:srgbClr val="FF0000"/>
                </a:solidFill>
                <a:latin typeface="Arial" pitchFamily="34" charset="0"/>
                <a:cs typeface="Arial" pitchFamily="34" charset="0"/>
              </a:rPr>
              <a:t>But how can the subset of the base relations that is needed to compute the view updates be stored at DW?</a:t>
            </a:r>
            <a:endParaRPr lang="en-US" sz="20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61030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6" y="1448162"/>
            <a:ext cx="7872153" cy="3385542"/>
          </a:xfrm>
          <a:prstGeom prst="rect">
            <a:avLst/>
          </a:prstGeom>
        </p:spPr>
        <p:txBody>
          <a:bodyPr wrap="square">
            <a:spAutoFit/>
          </a:bodyPr>
          <a:lstStyle/>
          <a:p>
            <a:pPr algn="just"/>
            <a:r>
              <a:rPr lang="en-US" dirty="0">
                <a:solidFill>
                  <a:srgbClr val="660066"/>
                </a:solidFill>
                <a:latin typeface="Arial" pitchFamily="34" charset="0"/>
                <a:cs typeface="Arial" pitchFamily="34" charset="0"/>
              </a:rPr>
              <a:t>Conventional database systems stores mainly historical data such as employee records, medical histories, sales history, etc. Transactions are initiated to find answers of queries that need such data. Thus, database systems are basically suited for:</a:t>
            </a:r>
          </a:p>
          <a:p>
            <a:pPr marL="914400" indent="-457200" algn="just">
              <a:spcBef>
                <a:spcPts val="600"/>
              </a:spcBef>
              <a:buFont typeface="+mj-lt"/>
              <a:buAutoNum type="arabicPeriod"/>
            </a:pPr>
            <a:r>
              <a:rPr lang="en-US" sz="2000" dirty="0">
                <a:solidFill>
                  <a:srgbClr val="000099"/>
                </a:solidFill>
                <a:latin typeface="Arial" pitchFamily="34" charset="0"/>
                <a:cs typeface="Arial" pitchFamily="34" charset="0"/>
              </a:rPr>
              <a:t>robust and efficient </a:t>
            </a:r>
            <a:r>
              <a:rPr lang="en-US" sz="2000" i="1" dirty="0">
                <a:solidFill>
                  <a:srgbClr val="000099"/>
                </a:solidFill>
                <a:latin typeface="Arial" pitchFamily="34" charset="0"/>
                <a:cs typeface="Arial" pitchFamily="34" charset="0"/>
              </a:rPr>
              <a:t>On-Line Transaction Processing (OLTP) </a:t>
            </a:r>
            <a:r>
              <a:rPr lang="en-US" sz="2000" dirty="0">
                <a:solidFill>
                  <a:srgbClr val="000099"/>
                </a:solidFill>
                <a:latin typeface="Arial" pitchFamily="34" charset="0"/>
                <a:cs typeface="Arial" pitchFamily="34" charset="0"/>
              </a:rPr>
              <a:t>on </a:t>
            </a:r>
            <a:r>
              <a:rPr lang="en-US" sz="2000" i="1" dirty="0">
                <a:solidFill>
                  <a:srgbClr val="000099"/>
                </a:solidFill>
                <a:latin typeface="Arial" pitchFamily="34" charset="0"/>
                <a:cs typeface="Arial" pitchFamily="34" charset="0"/>
              </a:rPr>
              <a:t>operational </a:t>
            </a:r>
            <a:r>
              <a:rPr lang="en-US" sz="2000" dirty="0">
                <a:solidFill>
                  <a:srgbClr val="000099"/>
                </a:solidFill>
                <a:latin typeface="Arial" pitchFamily="34" charset="0"/>
                <a:cs typeface="Arial" pitchFamily="34" charset="0"/>
              </a:rPr>
              <a:t>data</a:t>
            </a:r>
          </a:p>
          <a:p>
            <a:pPr marL="914400" indent="-457200" algn="just">
              <a:spcBef>
                <a:spcPts val="600"/>
              </a:spcBef>
              <a:buFont typeface="+mj-lt"/>
              <a:buAutoNum type="arabicPeriod"/>
            </a:pPr>
            <a:r>
              <a:rPr lang="en-US" sz="2000" dirty="0">
                <a:solidFill>
                  <a:srgbClr val="000099"/>
                </a:solidFill>
                <a:latin typeface="Arial" pitchFamily="34" charset="0"/>
                <a:cs typeface="Arial" pitchFamily="34" charset="0"/>
              </a:rPr>
              <a:t>maximize transaction throughput and response time</a:t>
            </a:r>
          </a:p>
        </p:txBody>
      </p:sp>
    </p:spTree>
    <p:extLst>
      <p:ext uri="{BB962C8B-B14F-4D97-AF65-F5344CB8AC3E}">
        <p14:creationId xmlns:p14="http://schemas.microsoft.com/office/powerpoint/2010/main" val="135426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30</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4262705"/>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Answer: Maintain a set of minimal </a:t>
            </a:r>
            <a:r>
              <a:rPr lang="en-US" i="1" dirty="0">
                <a:solidFill>
                  <a:srgbClr val="660066"/>
                </a:solidFill>
                <a:latin typeface="Arial" pitchFamily="34" charset="0"/>
                <a:cs typeface="Arial" pitchFamily="34" charset="0"/>
              </a:rPr>
              <a:t>auxiliary views (AVs) </a:t>
            </a:r>
            <a:r>
              <a:rPr lang="en-US" dirty="0">
                <a:solidFill>
                  <a:srgbClr val="660066"/>
                </a:solidFill>
                <a:latin typeface="Arial" pitchFamily="34" charset="0"/>
                <a:cs typeface="Arial" pitchFamily="34" charset="0"/>
              </a:rPr>
              <a:t>to materialize that are sufficient to make a view self-maintainable</a:t>
            </a:r>
            <a:r>
              <a:rPr lang="en-US" sz="1800" dirty="0">
                <a:solidFill>
                  <a:srgbClr val="660066"/>
                </a:solidFill>
                <a:latin typeface="Arial" pitchFamily="34" charset="0"/>
                <a:cs typeface="Arial" pitchFamily="34" charset="0"/>
              </a:rPr>
              <a:t>.</a:t>
            </a:r>
          </a:p>
          <a:p>
            <a:pPr algn="just">
              <a:spcBef>
                <a:spcPts val="600"/>
              </a:spcBef>
            </a:pPr>
            <a:r>
              <a:rPr lang="en-US" dirty="0">
                <a:solidFill>
                  <a:srgbClr val="660066"/>
                </a:solidFill>
                <a:latin typeface="Arial" pitchFamily="34" charset="0"/>
                <a:cs typeface="Arial" pitchFamily="34" charset="0"/>
              </a:rPr>
              <a:t>Issues in this approach:</a:t>
            </a:r>
          </a:p>
          <a:p>
            <a:pPr marL="571500" indent="-342900" algn="just">
              <a:spcBef>
                <a:spcPts val="600"/>
              </a:spcBef>
              <a:buBlip>
                <a:blip r:embed="rId2"/>
              </a:buBlip>
            </a:pPr>
            <a:r>
              <a:rPr lang="en-US" sz="2000" dirty="0">
                <a:solidFill>
                  <a:srgbClr val="000099"/>
                </a:solidFill>
                <a:latin typeface="Arial" pitchFamily="34" charset="0"/>
                <a:cs typeface="Arial" pitchFamily="34" charset="0"/>
              </a:rPr>
              <a:t>It is not possible to maintain the required set of </a:t>
            </a:r>
            <a:r>
              <a:rPr lang="en-US" sz="2000" i="1" dirty="0">
                <a:solidFill>
                  <a:srgbClr val="000099"/>
                </a:solidFill>
                <a:latin typeface="Arial" pitchFamily="34" charset="0"/>
                <a:cs typeface="Arial" pitchFamily="34" charset="0"/>
              </a:rPr>
              <a:t>AVs</a:t>
            </a:r>
            <a:r>
              <a:rPr lang="en-US" sz="2000" dirty="0">
                <a:solidFill>
                  <a:srgbClr val="000099"/>
                </a:solidFill>
                <a:latin typeface="Arial" pitchFamily="34" charset="0"/>
                <a:cs typeface="Arial" pitchFamily="34" charset="0"/>
              </a:rPr>
              <a:t> at DW for view materialization. Thus, in some approaches, a set of </a:t>
            </a:r>
            <a:r>
              <a:rPr lang="en-US" sz="2000" i="1" dirty="0">
                <a:solidFill>
                  <a:srgbClr val="000099"/>
                </a:solidFill>
                <a:latin typeface="Arial" pitchFamily="34" charset="0"/>
                <a:cs typeface="Arial" pitchFamily="34" charset="0"/>
              </a:rPr>
              <a:t>AV </a:t>
            </a:r>
            <a:r>
              <a:rPr lang="en-US" sz="2000" dirty="0">
                <a:solidFill>
                  <a:srgbClr val="000099"/>
                </a:solidFill>
                <a:latin typeface="Arial" pitchFamily="34" charset="0"/>
                <a:cs typeface="Arial" pitchFamily="34" charset="0"/>
              </a:rPr>
              <a:t>are stored at DW along with the set of </a:t>
            </a:r>
            <a:r>
              <a:rPr lang="en-US" sz="2000" i="1" dirty="0">
                <a:solidFill>
                  <a:srgbClr val="000099"/>
                </a:solidFill>
                <a:latin typeface="Arial" pitchFamily="34" charset="0"/>
                <a:cs typeface="Arial" pitchFamily="34" charset="0"/>
              </a:rPr>
              <a:t>MVs</a:t>
            </a:r>
            <a:r>
              <a:rPr lang="en-US" sz="2000" dirty="0">
                <a:solidFill>
                  <a:srgbClr val="000099"/>
                </a:solidFill>
                <a:latin typeface="Arial" pitchFamily="34" charset="0"/>
                <a:cs typeface="Arial" pitchFamily="34" charset="0"/>
              </a:rPr>
              <a:t> such that together </a:t>
            </a:r>
            <a:r>
              <a:rPr lang="en-US" sz="2000" i="1" dirty="0">
                <a:solidFill>
                  <a:srgbClr val="000099"/>
                </a:solidFill>
                <a:latin typeface="Arial" pitchFamily="34" charset="0"/>
                <a:cs typeface="Arial" pitchFamily="34" charset="0"/>
              </a:rPr>
              <a:t>MV∪AV </a:t>
            </a:r>
            <a:r>
              <a:rPr lang="en-US" sz="2000" dirty="0">
                <a:solidFill>
                  <a:srgbClr val="000099"/>
                </a:solidFill>
                <a:latin typeface="Arial" pitchFamily="34" charset="0"/>
                <a:cs typeface="Arial" pitchFamily="34" charset="0"/>
              </a:rPr>
              <a:t>is self-maintainable (to some extent).</a:t>
            </a:r>
          </a:p>
          <a:p>
            <a:pPr marL="571500" indent="-342900" algn="just">
              <a:spcBef>
                <a:spcPts val="600"/>
              </a:spcBef>
              <a:buBlip>
                <a:blip r:embed="rId2"/>
              </a:buBlip>
            </a:pPr>
            <a:r>
              <a:rPr lang="en-US" sz="2000" dirty="0">
                <a:solidFill>
                  <a:srgbClr val="000099"/>
                </a:solidFill>
                <a:latin typeface="Arial" pitchFamily="34" charset="0"/>
                <a:cs typeface="Arial" pitchFamily="34" charset="0"/>
              </a:rPr>
              <a:t>The research challenge lies in finding the most </a:t>
            </a:r>
            <a:r>
              <a:rPr lang="en-US" sz="2000" i="1" dirty="0">
                <a:solidFill>
                  <a:srgbClr val="000099"/>
                </a:solidFill>
                <a:latin typeface="Arial" pitchFamily="34" charset="0"/>
                <a:cs typeface="Arial" pitchFamily="34" charset="0"/>
              </a:rPr>
              <a:t>economical AVs </a:t>
            </a:r>
            <a:r>
              <a:rPr lang="en-US" sz="2000" dirty="0">
                <a:solidFill>
                  <a:srgbClr val="000099"/>
                </a:solidFill>
                <a:latin typeface="Arial" pitchFamily="34" charset="0"/>
                <a:cs typeface="Arial" pitchFamily="34" charset="0"/>
              </a:rPr>
              <a:t>in terms of space complexity and computational costs.</a:t>
            </a:r>
          </a:p>
        </p:txBody>
      </p:sp>
    </p:spTree>
    <p:extLst>
      <p:ext uri="{BB962C8B-B14F-4D97-AF65-F5344CB8AC3E}">
        <p14:creationId xmlns:p14="http://schemas.microsoft.com/office/powerpoint/2010/main" val="151700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31</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4524315"/>
          </a:xfrm>
          <a:prstGeom prst="rect">
            <a:avLst/>
          </a:prstGeom>
        </p:spPr>
        <p:txBody>
          <a:bodyPr wrap="square">
            <a:spAutoFit/>
          </a:bodyPr>
          <a:lstStyle/>
          <a:p>
            <a:pPr marL="342900" indent="-342900" algn="just">
              <a:buBlip>
                <a:blip r:embed="rId2"/>
              </a:buBlip>
            </a:pPr>
            <a:r>
              <a:rPr lang="en-US" dirty="0">
                <a:solidFill>
                  <a:srgbClr val="660066"/>
                </a:solidFill>
                <a:latin typeface="Arial" pitchFamily="34" charset="0"/>
                <a:cs typeface="Arial" pitchFamily="34" charset="0"/>
              </a:rPr>
              <a:t>Use update filtering. Such filter will check if a change at a base data would change any portion of MVs at DW. If no then materialization will not be initiated. This would require checking of distributed integrity constraints at a single site. As many changes as possible can be filtered at the sources and only the changes that result in view updates may be propagated to DW. The update filtering will reduce the size of the maintenance transactions at DW, thus minimizing the time required to make DW consistent with the data sources.</a:t>
            </a:r>
          </a:p>
        </p:txBody>
      </p:sp>
    </p:spTree>
    <p:extLst>
      <p:ext uri="{BB962C8B-B14F-4D97-AF65-F5344CB8AC3E}">
        <p14:creationId xmlns:p14="http://schemas.microsoft.com/office/powerpoint/2010/main" val="3896826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32</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5232202"/>
          </a:xfrm>
          <a:prstGeom prst="rect">
            <a:avLst/>
          </a:prstGeom>
        </p:spPr>
        <p:txBody>
          <a:bodyPr wrap="square">
            <a:spAutoFit/>
          </a:bodyPr>
          <a:lstStyle/>
          <a:p>
            <a:pPr algn="just">
              <a:spcBef>
                <a:spcPts val="600"/>
              </a:spcBef>
            </a:pPr>
            <a:r>
              <a:rPr lang="en-US" dirty="0">
                <a:solidFill>
                  <a:srgbClr val="660066"/>
                </a:solidFill>
                <a:latin typeface="Arial" pitchFamily="34" charset="0"/>
                <a:cs typeface="Arial" pitchFamily="34" charset="0"/>
              </a:rPr>
              <a:t>Issues in this approach:</a:t>
            </a:r>
          </a:p>
          <a:p>
            <a:pPr marL="571500" indent="-342900" algn="just">
              <a:spcBef>
                <a:spcPts val="600"/>
              </a:spcBef>
              <a:buBlip>
                <a:blip r:embed="rId2"/>
              </a:buBlip>
            </a:pPr>
            <a:r>
              <a:rPr lang="en-US" sz="2000" dirty="0">
                <a:solidFill>
                  <a:srgbClr val="000099"/>
                </a:solidFill>
                <a:latin typeface="Arial" pitchFamily="34" charset="0"/>
                <a:cs typeface="Arial" pitchFamily="34" charset="0"/>
              </a:rPr>
              <a:t>Side effect: We need to make our data sources (and the wrapper/monitor) components more intelligent. They need to know about their participation in DW and in its configuration so that the updates can be checked against the constraint set before propagating them.</a:t>
            </a:r>
          </a:p>
          <a:p>
            <a:pPr marL="571500" indent="-342900" algn="just">
              <a:spcBef>
                <a:spcPts val="600"/>
              </a:spcBef>
              <a:buBlip>
                <a:blip r:embed="rId2"/>
              </a:buBlip>
            </a:pPr>
            <a:r>
              <a:rPr lang="en-US" sz="2000" dirty="0">
                <a:solidFill>
                  <a:srgbClr val="000099"/>
                </a:solidFill>
                <a:latin typeface="Arial" pitchFamily="34" charset="0"/>
                <a:cs typeface="Arial" pitchFamily="34" charset="0"/>
              </a:rPr>
              <a:t>To be able to realize this, the data sources cannot be decoupled from DW anymore. This would give rise to new problems like configuration management i.e., if there is a change in the schema at any data source or at DW, all participating entities need to be informed of this change so that they can modify the constraint set to reflect this change. The view maintenance strategies would now be based on the constraint set and any change to the constraint set would warrant a change in the existing view maintenance transaction.</a:t>
            </a:r>
          </a:p>
        </p:txBody>
      </p:sp>
    </p:spTree>
    <p:extLst>
      <p:ext uri="{BB962C8B-B14F-4D97-AF65-F5344CB8AC3E}">
        <p14:creationId xmlns:p14="http://schemas.microsoft.com/office/powerpoint/2010/main" val="844049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33</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1288810"/>
            <a:ext cx="7710854" cy="4093428"/>
          </a:xfrm>
          <a:prstGeom prst="rect">
            <a:avLst/>
          </a:prstGeom>
        </p:spPr>
        <p:txBody>
          <a:bodyPr wrap="square">
            <a:spAutoFit/>
          </a:bodyPr>
          <a:lstStyle/>
          <a:p>
            <a:pPr marL="342900" indent="-342900" algn="just">
              <a:spcBef>
                <a:spcPts val="600"/>
              </a:spcBef>
              <a:buBlip>
                <a:blip r:embed="rId2"/>
              </a:buBlip>
            </a:pPr>
            <a:r>
              <a:rPr lang="en-US" sz="2000" dirty="0">
                <a:solidFill>
                  <a:srgbClr val="660066"/>
                </a:solidFill>
                <a:latin typeface="Arial" pitchFamily="34" charset="0"/>
                <a:cs typeface="Arial" pitchFamily="34" charset="0"/>
              </a:rPr>
              <a:t>Incremental View Maintenance: Materialize MVs as soon as </a:t>
            </a:r>
            <a:r>
              <a:rPr lang="en-US" sz="2000" i="1" dirty="0" err="1">
                <a:solidFill>
                  <a:srgbClr val="660066"/>
                </a:solidFill>
                <a:latin typeface="Arial" pitchFamily="34" charset="0"/>
                <a:cs typeface="Arial" pitchFamily="34" charset="0"/>
              </a:rPr>
              <a:t>ΔRi</a:t>
            </a:r>
            <a:r>
              <a:rPr lang="en-US" sz="2000" i="1" dirty="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 appears. Incremental view maintenance which updates DW instantaneously in response to every change at the data source is expensive and gives rise to inconsistent.</a:t>
            </a:r>
          </a:p>
          <a:p>
            <a:pPr marL="342900" indent="-342900" algn="just">
              <a:spcBef>
                <a:spcPts val="1200"/>
              </a:spcBef>
              <a:buBlip>
                <a:blip r:embed="rId2"/>
              </a:buBlip>
            </a:pPr>
            <a:r>
              <a:rPr lang="en-US" sz="2000" dirty="0">
                <a:solidFill>
                  <a:srgbClr val="660066"/>
                </a:solidFill>
                <a:latin typeface="Arial" pitchFamily="34" charset="0"/>
                <a:cs typeface="Arial" pitchFamily="34" charset="0"/>
              </a:rPr>
              <a:t>Batch View Maintenance: Queue a large number of updates and propagate them to DW as a </a:t>
            </a:r>
            <a:r>
              <a:rPr lang="en-US" sz="2000" i="1" dirty="0">
                <a:solidFill>
                  <a:srgbClr val="660066"/>
                </a:solidFill>
                <a:latin typeface="Arial" pitchFamily="34" charset="0"/>
                <a:cs typeface="Arial" pitchFamily="34" charset="0"/>
              </a:rPr>
              <a:t>batch </a:t>
            </a:r>
            <a:r>
              <a:rPr lang="en-US" sz="2000" dirty="0">
                <a:solidFill>
                  <a:srgbClr val="660066"/>
                </a:solidFill>
                <a:latin typeface="Arial" pitchFamily="34" charset="0"/>
                <a:cs typeface="Arial" pitchFamily="34" charset="0"/>
              </a:rPr>
              <a:t>update.</a:t>
            </a:r>
          </a:p>
          <a:p>
            <a:pPr algn="just">
              <a:spcBef>
                <a:spcPts val="1200"/>
              </a:spcBef>
            </a:pPr>
            <a:r>
              <a:rPr lang="en-US" sz="2000" dirty="0">
                <a:solidFill>
                  <a:srgbClr val="660066"/>
                </a:solidFill>
                <a:latin typeface="Arial" pitchFamily="34" charset="0"/>
                <a:cs typeface="Arial" pitchFamily="34" charset="0"/>
              </a:rPr>
              <a:t>In current commercial systems, a batch update is periodically sent to DW and view updates are computed and installed. This transaction is called the </a:t>
            </a:r>
            <a:r>
              <a:rPr lang="en-US" sz="2000" i="1" dirty="0">
                <a:solidFill>
                  <a:srgbClr val="660066"/>
                </a:solidFill>
                <a:latin typeface="Arial" pitchFamily="34" charset="0"/>
                <a:cs typeface="Arial" pitchFamily="34" charset="0"/>
              </a:rPr>
              <a:t>maintenance transaction</a:t>
            </a:r>
            <a:r>
              <a:rPr lang="en-US" sz="2000" dirty="0">
                <a:solidFill>
                  <a:srgbClr val="660066"/>
                </a:solidFill>
                <a:latin typeface="Arial" pitchFamily="34" charset="0"/>
                <a:cs typeface="Arial" pitchFamily="34" charset="0"/>
              </a:rPr>
              <a:t>. A user typically issues read-only queries at DW and a long-running sequence of user queries is called a </a:t>
            </a:r>
            <a:r>
              <a:rPr lang="en-US" sz="2000" i="1" dirty="0">
                <a:solidFill>
                  <a:srgbClr val="660066"/>
                </a:solidFill>
                <a:latin typeface="Arial" pitchFamily="34" charset="0"/>
                <a:cs typeface="Arial" pitchFamily="34" charset="0"/>
              </a:rPr>
              <a:t>reader session</a:t>
            </a:r>
            <a:r>
              <a:rPr lang="en-US" sz="2000" dirty="0">
                <a:solidFill>
                  <a:srgbClr val="660066"/>
                </a:solidFill>
                <a:latin typeface="Arial" pitchFamily="34" charset="0"/>
                <a:cs typeface="Arial" pitchFamily="34" charset="0"/>
              </a:rPr>
              <a:t>. The batch.</a:t>
            </a:r>
          </a:p>
        </p:txBody>
      </p:sp>
    </p:spTree>
    <p:extLst>
      <p:ext uri="{BB962C8B-B14F-4D97-AF65-F5344CB8AC3E}">
        <p14:creationId xmlns:p14="http://schemas.microsoft.com/office/powerpoint/2010/main" val="1988675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34</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3847207"/>
          </a:xfrm>
          <a:prstGeom prst="rect">
            <a:avLst/>
          </a:prstGeom>
        </p:spPr>
        <p:txBody>
          <a:bodyPr wrap="square">
            <a:spAutoFit/>
          </a:bodyPr>
          <a:lstStyle/>
          <a:p>
            <a:pPr algn="just">
              <a:spcBef>
                <a:spcPts val="1200"/>
              </a:spcBef>
            </a:pPr>
            <a:r>
              <a:rPr lang="en-US" dirty="0">
                <a:solidFill>
                  <a:srgbClr val="660066"/>
                </a:solidFill>
                <a:latin typeface="Arial" pitchFamily="34" charset="0"/>
                <a:cs typeface="Arial" pitchFamily="34" charset="0"/>
              </a:rPr>
              <a:t>Issues in current approach:</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A maintenance transaction is typically large and blocks DW from all reader sessions for the duration of the maintenance transaction.</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The maintenance transaction typically runs at night. The 24</a:t>
            </a:r>
            <a:r>
              <a:rPr lang="en-US" sz="2000" i="1" dirty="0">
                <a:solidFill>
                  <a:srgbClr val="000099"/>
                </a:solidFill>
                <a:latin typeface="Arial" pitchFamily="34" charset="0"/>
                <a:cs typeface="Arial" pitchFamily="34" charset="0"/>
              </a:rPr>
              <a:t>−hour </a:t>
            </a:r>
            <a:r>
              <a:rPr lang="en-US" sz="2000" dirty="0">
                <a:solidFill>
                  <a:srgbClr val="000099"/>
                </a:solidFill>
                <a:latin typeface="Arial" pitchFamily="34" charset="0"/>
                <a:cs typeface="Arial" pitchFamily="34" charset="0"/>
              </a:rPr>
              <a:t>shop concept is what most companies are striving for and DW to be online 24 hours to allow the company to be competitive in its strategies. results during the same reader session. An update from the data source will change the results a user might see over a sequence of queries.</a:t>
            </a:r>
          </a:p>
        </p:txBody>
      </p:sp>
    </p:spTree>
    <p:extLst>
      <p:ext uri="{BB962C8B-B14F-4D97-AF65-F5344CB8AC3E}">
        <p14:creationId xmlns:p14="http://schemas.microsoft.com/office/powerpoint/2010/main" val="370998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35</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1538883"/>
          </a:xfrm>
          <a:prstGeom prst="rect">
            <a:avLst/>
          </a:prstGeom>
        </p:spPr>
        <p:txBody>
          <a:bodyPr wrap="square">
            <a:spAutoFit/>
          </a:bodyPr>
          <a:lstStyle/>
          <a:p>
            <a:pPr algn="just">
              <a:spcBef>
                <a:spcPts val="1200"/>
              </a:spcBef>
            </a:pPr>
            <a:r>
              <a:rPr lang="en-US" dirty="0">
                <a:solidFill>
                  <a:srgbClr val="660066"/>
                </a:solidFill>
                <a:latin typeface="Arial" pitchFamily="34" charset="0"/>
                <a:cs typeface="Arial" pitchFamily="34" charset="0"/>
              </a:rPr>
              <a:t>Some solution:</a:t>
            </a:r>
          </a:p>
          <a:p>
            <a:pPr marL="571500" indent="-342900" algn="just">
              <a:spcBef>
                <a:spcPts val="1200"/>
              </a:spcBef>
              <a:buBlip>
                <a:blip r:embed="rId2"/>
              </a:buBlip>
            </a:pPr>
            <a:r>
              <a:rPr lang="en-US" sz="2000" dirty="0">
                <a:solidFill>
                  <a:srgbClr val="000099"/>
                </a:solidFill>
                <a:latin typeface="Arial" pitchFamily="34" charset="0"/>
                <a:cs typeface="Arial" pitchFamily="34" charset="0"/>
              </a:rPr>
              <a:t>An integration with self maintenance techniques, where auxiliary views can be used to answer queries during maintenance transactions.</a:t>
            </a:r>
          </a:p>
        </p:txBody>
      </p:sp>
    </p:spTree>
    <p:extLst>
      <p:ext uri="{BB962C8B-B14F-4D97-AF65-F5344CB8AC3E}">
        <p14:creationId xmlns:p14="http://schemas.microsoft.com/office/powerpoint/2010/main" val="170525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36</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817684" y="1403110"/>
            <a:ext cx="7710854" cy="4016484"/>
          </a:xfrm>
          <a:prstGeom prst="rect">
            <a:avLst/>
          </a:prstGeom>
        </p:spPr>
        <p:txBody>
          <a:bodyPr wrap="square">
            <a:spAutoFit/>
          </a:bodyPr>
          <a:lstStyle/>
          <a:p>
            <a:pPr marL="571500" indent="-342900" algn="just">
              <a:spcBef>
                <a:spcPts val="1200"/>
              </a:spcBef>
              <a:buBlip>
                <a:blip r:embed="rId2"/>
              </a:buBlip>
            </a:pPr>
            <a:r>
              <a:rPr lang="en-US" sz="2000" dirty="0">
                <a:solidFill>
                  <a:srgbClr val="660066"/>
                </a:solidFill>
                <a:latin typeface="Arial" pitchFamily="34" charset="0"/>
                <a:cs typeface="Arial" pitchFamily="34" charset="0"/>
              </a:rPr>
              <a:t>Unpredictable amount of time required for (a) </a:t>
            </a:r>
            <a:r>
              <a:rPr lang="en-US" sz="2000" dirty="0" err="1">
                <a:solidFill>
                  <a:srgbClr val="660066"/>
                </a:solidFill>
                <a:latin typeface="Arial" pitchFamily="34" charset="0"/>
                <a:cs typeface="Arial" pitchFamily="34" charset="0"/>
              </a:rPr>
              <a:t>propogating</a:t>
            </a:r>
            <a:r>
              <a:rPr lang="en-US" sz="2000" dirty="0">
                <a:solidFill>
                  <a:srgbClr val="660066"/>
                </a:solidFill>
                <a:latin typeface="Arial" pitchFamily="34" charset="0"/>
                <a:cs typeface="Arial" pitchFamily="34" charset="0"/>
              </a:rPr>
              <a:t> updates from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to</a:t>
            </a:r>
            <a:r>
              <a:rPr lang="en-US" sz="2000" i="1" dirty="0">
                <a:solidFill>
                  <a:srgbClr val="660066"/>
                </a:solidFill>
                <a:latin typeface="Arial" pitchFamily="34" charset="0"/>
                <a:cs typeface="Arial" pitchFamily="34" charset="0"/>
              </a:rPr>
              <a:t> DW </a:t>
            </a:r>
            <a:r>
              <a:rPr lang="en-US" sz="2000" dirty="0">
                <a:solidFill>
                  <a:srgbClr val="660066"/>
                </a:solidFill>
                <a:latin typeface="Arial" pitchFamily="34" charset="0"/>
                <a:cs typeface="Arial" pitchFamily="34" charset="0"/>
              </a:rPr>
              <a:t>(Data Warehouse) and (b) computing the view update to be installed at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These may affect the correct order of installing the updates leading to inconsistencies at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a:t>
            </a:r>
          </a:p>
          <a:p>
            <a:pPr marL="571500" indent="-342900" algn="just">
              <a:spcBef>
                <a:spcPts val="1200"/>
              </a:spcBef>
              <a:buBlip>
                <a:blip r:embed="rId2"/>
              </a:buBlip>
            </a:pPr>
            <a:r>
              <a:rPr lang="en-US" sz="2000" dirty="0">
                <a:solidFill>
                  <a:srgbClr val="660066"/>
                </a:solidFill>
                <a:latin typeface="Arial" pitchFamily="34" charset="0"/>
                <a:cs typeface="Arial" pitchFamily="34" charset="0"/>
              </a:rPr>
              <a:t>Inconsistency 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may also occur when a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uses its recently updated tuple to compute a query issued by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Since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is decoupled from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it simply propagates its changes to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responds to queries sent by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a:t>
            </a:r>
          </a:p>
          <a:p>
            <a:pPr>
              <a:spcBef>
                <a:spcPts val="600"/>
              </a:spcBef>
            </a:pPr>
            <a:r>
              <a:rPr lang="en-US" sz="2000" dirty="0">
                <a:solidFill>
                  <a:srgbClr val="660066"/>
                </a:solidFill>
                <a:latin typeface="Arial" pitchFamily="34" charset="0"/>
                <a:cs typeface="Arial" pitchFamily="34" charset="0"/>
              </a:rPr>
              <a:t>We illustrate these problems with the following examples.</a:t>
            </a:r>
          </a:p>
        </p:txBody>
      </p:sp>
    </p:spTree>
    <p:extLst>
      <p:ext uri="{BB962C8B-B14F-4D97-AF65-F5344CB8AC3E}">
        <p14:creationId xmlns:p14="http://schemas.microsoft.com/office/powerpoint/2010/main" val="230506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37</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2" name="Rectangle 1"/>
          <p:cNvSpPr/>
          <p:nvPr/>
        </p:nvSpPr>
        <p:spPr>
          <a:xfrm>
            <a:off x="870436" y="1465314"/>
            <a:ext cx="7596553" cy="4247317"/>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Consider two relations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(A, B)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(B, C) </a:t>
            </a:r>
            <a:r>
              <a:rPr lang="en-US" sz="2000" dirty="0">
                <a:solidFill>
                  <a:srgbClr val="000099"/>
                </a:solidFill>
                <a:latin typeface="Arial" pitchFamily="34" charset="0"/>
                <a:cs typeface="Arial" pitchFamily="34" charset="0"/>
              </a:rPr>
              <a:t>in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respectively.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stores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in a view with schema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such that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    R</a:t>
            </a:r>
            <a:r>
              <a:rPr lang="en-US" sz="2000" dirty="0">
                <a:solidFill>
                  <a:srgbClr val="000099"/>
                </a:solidFill>
                <a:latin typeface="Arial" pitchFamily="34" charset="0"/>
                <a:cs typeface="Arial" pitchFamily="34" charset="0"/>
              </a:rPr>
              <a:t>2. Initially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is empty.</a:t>
            </a: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ctr">
              <a:spcBef>
                <a:spcPts val="1200"/>
              </a:spcBef>
            </a:pPr>
            <a:r>
              <a:rPr lang="en-US" sz="2000" dirty="0">
                <a:solidFill>
                  <a:srgbClr val="000099"/>
                </a:solidFill>
                <a:latin typeface="Arial" pitchFamily="34" charset="0"/>
                <a:cs typeface="Arial" pitchFamily="34" charset="0"/>
              </a:rPr>
              <a:t>Table 1: State of the tables before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ctr"/>
            <a:r>
              <a:rPr lang="en-US" sz="2000" i="1" dirty="0">
                <a:solidFill>
                  <a:srgbClr val="000099"/>
                </a:solidFill>
                <a:latin typeface="Arial" pitchFamily="34" charset="0"/>
                <a:cs typeface="Arial" pitchFamily="34" charset="0"/>
              </a:rPr>
              <a:t>DS2 executes I1 = </a:t>
            </a:r>
            <a:r>
              <a:rPr lang="en-US" sz="2000" i="1" dirty="0">
                <a:solidFill>
                  <a:srgbClr val="FF0000"/>
                </a:solidFill>
                <a:latin typeface="Arial" pitchFamily="34" charset="0"/>
                <a:cs typeface="Arial" pitchFamily="34" charset="0"/>
              </a:rPr>
              <a:t>insert (R2, &lt;b1, c1&gt;) and sends I1 to DW</a:t>
            </a:r>
          </a:p>
          <a:p>
            <a:pPr algn="ctr"/>
            <a:r>
              <a:rPr lang="en-US" sz="2000" dirty="0">
                <a:solidFill>
                  <a:srgbClr val="000099"/>
                </a:solidFill>
                <a:latin typeface="Arial" pitchFamily="34" charset="0"/>
                <a:cs typeface="Arial" pitchFamily="34" charset="0"/>
              </a:rPr>
              <a:t>Table 2: State of the tables after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465" y="2159733"/>
            <a:ext cx="3667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511" y="2557831"/>
            <a:ext cx="4381868" cy="8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2537869" y="3935055"/>
            <a:ext cx="4299812" cy="972107"/>
          </a:xfrm>
          <a:prstGeom prst="rect">
            <a:avLst/>
          </a:prstGeom>
        </p:spPr>
      </p:pic>
    </p:spTree>
    <p:extLst>
      <p:ext uri="{BB962C8B-B14F-4D97-AF65-F5344CB8AC3E}">
        <p14:creationId xmlns:p14="http://schemas.microsoft.com/office/powerpoint/2010/main" val="1701084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38</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2" name="Rectangle 1"/>
          <p:cNvSpPr/>
          <p:nvPr/>
        </p:nvSpPr>
        <p:spPr>
          <a:xfrm>
            <a:off x="870436" y="1465314"/>
            <a:ext cx="7596553" cy="1708160"/>
          </a:xfrm>
          <a:prstGeom prst="rect">
            <a:avLst/>
          </a:prstGeom>
        </p:spPr>
        <p:txBody>
          <a:bodyPr wrap="square">
            <a:spAutoFit/>
          </a:bodyPr>
          <a:lstStyle/>
          <a:p>
            <a:pPr algn="just"/>
            <a:r>
              <a:rPr lang="en-US" sz="2000" i="1" dirty="0">
                <a:solidFill>
                  <a:srgbClr val="000099"/>
                </a:solidFill>
                <a:latin typeface="Arial" pitchFamily="34" charset="0"/>
                <a:cs typeface="Arial" pitchFamily="34" charset="0"/>
              </a:rPr>
              <a:t>DW receives I1 and sends Q1 = (R1   &lt;b1, c1&gt;) to DS1 for computing view update information (required from R1 at DS1)</a:t>
            </a:r>
            <a:r>
              <a:rPr lang="en-US" sz="2000" i="1" dirty="0">
                <a:solidFill>
                  <a:srgbClr val="000099"/>
                </a:solidFill>
              </a:rPr>
              <a:t>.</a:t>
            </a:r>
            <a:r>
              <a:rPr lang="en-US" sz="2000" dirty="0">
                <a:solidFill>
                  <a:srgbClr val="000099"/>
                </a:solidFill>
                <a:latin typeface="Arial" pitchFamily="34" charset="0"/>
                <a:cs typeface="Arial" pitchFamily="34" charset="0"/>
              </a:rPr>
              <a:t> In the meantime:</a:t>
            </a:r>
          </a:p>
          <a:p>
            <a:pPr algn="just">
              <a:spcBef>
                <a:spcPts val="600"/>
              </a:spcBef>
            </a:pPr>
            <a:r>
              <a:rPr lang="en-US" sz="2000" i="1" dirty="0">
                <a:solidFill>
                  <a:srgbClr val="000099"/>
                </a:solidFill>
                <a:latin typeface="Arial" pitchFamily="34" charset="0"/>
                <a:cs typeface="Arial" pitchFamily="34" charset="0"/>
              </a:rPr>
              <a:t>DS1 executes I2 = </a:t>
            </a:r>
            <a:r>
              <a:rPr lang="en-US" sz="2000" i="1" dirty="0">
                <a:solidFill>
                  <a:srgbClr val="FF0000"/>
                </a:solidFill>
                <a:latin typeface="Arial" pitchFamily="34" charset="0"/>
                <a:cs typeface="Arial" pitchFamily="34" charset="0"/>
              </a:rPr>
              <a:t>insert (R1, &lt;a2, b1&gt;) and sends I2 to DW</a:t>
            </a:r>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82" y="1590431"/>
            <a:ext cx="271463"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537" y="3350236"/>
            <a:ext cx="4352925"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44376" y="4665424"/>
            <a:ext cx="7448672" cy="400110"/>
          </a:xfrm>
          <a:prstGeom prst="rect">
            <a:avLst/>
          </a:prstGeom>
        </p:spPr>
        <p:txBody>
          <a:bodyPr wrap="square">
            <a:spAutoFit/>
          </a:bodyPr>
          <a:lstStyle/>
          <a:p>
            <a:pPr algn="ctr">
              <a:spcBef>
                <a:spcPts val="600"/>
              </a:spcBef>
            </a:pPr>
            <a:r>
              <a:rPr lang="en-US" sz="2000" dirty="0">
                <a:solidFill>
                  <a:srgbClr val="000099"/>
                </a:solidFill>
                <a:latin typeface="Arial" pitchFamily="34" charset="0"/>
                <a:cs typeface="Arial" pitchFamily="34" charset="0"/>
              </a:rPr>
              <a:t>Table 3: State of the tables after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 a2, b</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87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39</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4" y="942021"/>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2" name="Rectangle 1"/>
          <p:cNvSpPr/>
          <p:nvPr/>
        </p:nvSpPr>
        <p:spPr>
          <a:xfrm>
            <a:off x="830608" y="1257317"/>
            <a:ext cx="7789988" cy="5016758"/>
          </a:xfrm>
          <a:prstGeom prst="rect">
            <a:avLst/>
          </a:prstGeom>
        </p:spPr>
        <p:txBody>
          <a:bodyPr wrap="square">
            <a:spAutoFit/>
          </a:bodyPr>
          <a:lstStyle/>
          <a:p>
            <a:pPr algn="just"/>
            <a:endParaRPr lang="en-US" sz="2000" i="1" dirty="0">
              <a:solidFill>
                <a:srgbClr val="000099"/>
              </a:solidFill>
              <a:latin typeface="Arial" pitchFamily="34" charset="0"/>
              <a:cs typeface="Arial" pitchFamily="34" charset="0"/>
            </a:endParaRPr>
          </a:p>
          <a:p>
            <a:pPr algn="just"/>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and sends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for computing view update information (required from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at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a:t>
            </a:r>
            <a:endParaRPr lang="en-US" sz="1800" dirty="0">
              <a:solidFill>
                <a:srgbClr val="00B050"/>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r>
              <a:rPr lang="en-US" sz="2000" dirty="0">
                <a:solidFill>
                  <a:srgbClr val="000099"/>
                </a:solidFill>
                <a:latin typeface="Arial" pitchFamily="34" charset="0"/>
                <a:cs typeface="Arial" pitchFamily="34" charset="0"/>
              </a:rPr>
              <a:t>DS1 receives Q1, evaluates it and generates the answer</a:t>
            </a:r>
          </a:p>
          <a:p>
            <a:pPr algn="just"/>
            <a:r>
              <a:rPr lang="en-US" sz="2000" dirty="0">
                <a:solidFill>
                  <a:srgbClr val="000099"/>
                </a:solidFill>
                <a:latin typeface="Arial" pitchFamily="34" charset="0"/>
                <a:cs typeface="Arial" pitchFamily="34" charset="0"/>
              </a:rPr>
              <a:t>		A1 = 	a1, b1, c1</a:t>
            </a:r>
          </a:p>
          <a:p>
            <a:pPr algn="just"/>
            <a:r>
              <a:rPr lang="en-US" sz="2000" dirty="0">
                <a:solidFill>
                  <a:srgbClr val="000099"/>
                </a:solidFill>
                <a:latin typeface="Arial" pitchFamily="34" charset="0"/>
                <a:cs typeface="Arial" pitchFamily="34" charset="0"/>
              </a:rPr>
              <a:t>			a2, b1, c1</a:t>
            </a:r>
          </a:p>
          <a:p>
            <a:pPr algn="just"/>
            <a:r>
              <a:rPr lang="en-US" sz="2000" dirty="0">
                <a:solidFill>
                  <a:srgbClr val="000099"/>
                </a:solidFill>
                <a:latin typeface="Arial" pitchFamily="34" charset="0"/>
                <a:cs typeface="Arial" pitchFamily="34" charset="0"/>
              </a:rPr>
              <a:t>A1 is sent to the DW.</a:t>
            </a:r>
          </a:p>
          <a:p>
            <a:pPr algn="just">
              <a:spcBef>
                <a:spcPts val="1200"/>
              </a:spcBef>
            </a:pPr>
            <a:r>
              <a:rPr lang="en-US" sz="2000" i="1" dirty="0">
                <a:solidFill>
                  <a:srgbClr val="FF0000"/>
                </a:solidFill>
                <a:latin typeface="Arial" pitchFamily="34" charset="0"/>
                <a:cs typeface="Arial" pitchFamily="34" charset="0"/>
              </a:rPr>
              <a:t>DW </a:t>
            </a:r>
            <a:r>
              <a:rPr lang="en-US" sz="2000" dirty="0">
                <a:solidFill>
                  <a:srgbClr val="FF0000"/>
                </a:solidFill>
                <a:latin typeface="Arial" pitchFamily="34" charset="0"/>
                <a:cs typeface="Arial" pitchFamily="34" charset="0"/>
              </a:rPr>
              <a:t>receives </a:t>
            </a:r>
            <a:r>
              <a:rPr lang="en-US" sz="2000" i="1" dirty="0">
                <a:solidFill>
                  <a:srgbClr val="FF0000"/>
                </a:solidFill>
                <a:latin typeface="Arial" pitchFamily="34" charset="0"/>
                <a:cs typeface="Arial" pitchFamily="34" charset="0"/>
              </a:rPr>
              <a:t>A</a:t>
            </a:r>
            <a:r>
              <a:rPr lang="en-US" sz="2000" dirty="0">
                <a:solidFill>
                  <a:srgbClr val="FF0000"/>
                </a:solidFill>
                <a:latin typeface="Arial" pitchFamily="34" charset="0"/>
                <a:cs typeface="Arial" pitchFamily="34" charset="0"/>
              </a:rPr>
              <a:t>1 and updates </a:t>
            </a:r>
            <a:r>
              <a:rPr lang="en-US" sz="2000" i="1" dirty="0">
                <a:solidFill>
                  <a:srgbClr val="FF0000"/>
                </a:solidFill>
                <a:latin typeface="Arial" pitchFamily="34" charset="0"/>
                <a:cs typeface="Arial" pitchFamily="34" charset="0"/>
              </a:rPr>
              <a:t>MV </a:t>
            </a:r>
            <a:r>
              <a:rPr lang="en-US" sz="2000" dirty="0">
                <a:solidFill>
                  <a:srgbClr val="FF0000"/>
                </a:solidFill>
                <a:latin typeface="Arial" pitchFamily="34" charset="0"/>
                <a:cs typeface="Arial" pitchFamily="34" charset="0"/>
              </a:rPr>
              <a:t>to </a:t>
            </a:r>
            <a:r>
              <a:rPr lang="en-US" sz="2000" i="1" dirty="0">
                <a:solidFill>
                  <a:srgbClr val="FF0000"/>
                </a:solidFill>
                <a:latin typeface="Arial" pitchFamily="34" charset="0"/>
                <a:cs typeface="Arial" pitchFamily="34" charset="0"/>
              </a:rPr>
              <a:t>MV ∪ A</a:t>
            </a:r>
            <a:r>
              <a:rPr lang="en-US" sz="2000" dirty="0">
                <a:solidFill>
                  <a:srgbClr val="FF0000"/>
                </a:solidFill>
                <a:latin typeface="Arial" pitchFamily="34" charset="0"/>
                <a:cs typeface="Arial" pitchFamily="34" charset="0"/>
              </a:rPr>
              <a:t>1</a:t>
            </a:r>
          </a:p>
          <a:p>
            <a:pPr algn="ctr"/>
            <a:endParaRPr lang="en-US" sz="2000" dirty="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spcBef>
                <a:spcPts val="600"/>
              </a:spcBef>
            </a:pPr>
            <a:r>
              <a:rPr lang="en-US" sz="2000" dirty="0">
                <a:solidFill>
                  <a:srgbClr val="000099"/>
                </a:solidFill>
                <a:latin typeface="Arial" pitchFamily="34" charset="0"/>
                <a:cs typeface="Arial" pitchFamily="34" charset="0"/>
              </a:rPr>
              <a:t>Table 4: State of the tables after view update: A1 reaches M</a:t>
            </a:r>
            <a:r>
              <a:rPr lang="en-US" sz="2000" i="1" dirty="0">
                <a:solidFill>
                  <a:srgbClr val="000099"/>
                </a:solidFill>
                <a:latin typeface="Arial" pitchFamily="34" charset="0"/>
                <a:cs typeface="Arial" pitchFamily="34" charset="0"/>
              </a:rPr>
              <a:t>V</a:t>
            </a:r>
            <a:endParaRPr lang="en-US" sz="2000" dirty="0">
              <a:solidFill>
                <a:srgbClr val="000099"/>
              </a:solidFill>
              <a:latin typeface="Arial" pitchFamily="34" charset="0"/>
              <a:cs typeface="Arial" pitchFamily="34" charset="0"/>
            </a:endParaRP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512" y="1681830"/>
            <a:ext cx="271463"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573" y="4421353"/>
            <a:ext cx="4349627" cy="118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63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6" y="1122847"/>
            <a:ext cx="7872153" cy="4985980"/>
          </a:xfrm>
          <a:prstGeom prst="rect">
            <a:avLst/>
          </a:prstGeom>
        </p:spPr>
        <p:txBody>
          <a:bodyPr wrap="square">
            <a:spAutoFit/>
          </a:bodyPr>
          <a:lstStyle/>
          <a:p>
            <a:pPr algn="just"/>
            <a:r>
              <a:rPr lang="en-US" dirty="0">
                <a:solidFill>
                  <a:srgbClr val="660066"/>
                </a:solidFill>
                <a:latin typeface="Arial" pitchFamily="34" charset="0"/>
                <a:cs typeface="Arial" pitchFamily="34" charset="0"/>
              </a:rPr>
              <a:t>Most organizations not only process queries but they need to make intelligent decisions and predict the future activities. To do so, they require additional information that conventional database systems cannot provide. For example, it is not easy (but not impossible) for a database system to answer the</a:t>
            </a:r>
          </a:p>
          <a:p>
            <a:pPr algn="just"/>
            <a:r>
              <a:rPr lang="en-US" dirty="0">
                <a:solidFill>
                  <a:srgbClr val="660066"/>
                </a:solidFill>
                <a:latin typeface="Arial" pitchFamily="34" charset="0"/>
                <a:cs typeface="Arial" pitchFamily="34" charset="0"/>
              </a:rPr>
              <a:t>following query:</a:t>
            </a:r>
          </a:p>
          <a:p>
            <a:pPr marL="1143000" indent="-1143000" algn="just">
              <a:spcBef>
                <a:spcPts val="600"/>
              </a:spcBef>
            </a:pPr>
            <a:r>
              <a:rPr lang="en-US" sz="2000" i="1" dirty="0">
                <a:solidFill>
                  <a:srgbClr val="000099"/>
                </a:solidFill>
                <a:latin typeface="Arial" pitchFamily="34" charset="0"/>
                <a:cs typeface="Arial" pitchFamily="34" charset="0"/>
              </a:rPr>
              <a:t>Query:	What are the supply patterns of “toy” product in California in 1997 and how were they different from last year?</a:t>
            </a:r>
          </a:p>
          <a:p>
            <a:pPr algn="just">
              <a:spcBef>
                <a:spcPts val="600"/>
              </a:spcBef>
            </a:pPr>
            <a:r>
              <a:rPr lang="en-US" sz="2000" dirty="0">
                <a:solidFill>
                  <a:srgbClr val="000099"/>
                </a:solidFill>
                <a:latin typeface="Arial" pitchFamily="34" charset="0"/>
                <a:cs typeface="Arial" pitchFamily="34" charset="0"/>
              </a:rPr>
              <a:t>Such queries need large volume of data from multiple </a:t>
            </a:r>
            <a:r>
              <a:rPr lang="en-US" sz="2000" i="1" dirty="0">
                <a:solidFill>
                  <a:srgbClr val="000099"/>
                </a:solidFill>
                <a:latin typeface="Arial" pitchFamily="34" charset="0"/>
                <a:cs typeface="Arial" pitchFamily="34" charset="0"/>
              </a:rPr>
              <a:t>data sources </a:t>
            </a:r>
            <a:r>
              <a:rPr lang="en-US" sz="2000" dirty="0">
                <a:solidFill>
                  <a:srgbClr val="000099"/>
                </a:solidFill>
                <a:latin typeface="Arial" pitchFamily="34" charset="0"/>
                <a:cs typeface="Arial" pitchFamily="34" charset="0"/>
              </a:rPr>
              <a:t>and to incorporate this feature the data access capability of conventional database systems needs further expansion.</a:t>
            </a:r>
          </a:p>
        </p:txBody>
      </p:sp>
    </p:spTree>
    <p:extLst>
      <p:ext uri="{BB962C8B-B14F-4D97-AF65-F5344CB8AC3E}">
        <p14:creationId xmlns:p14="http://schemas.microsoft.com/office/powerpoint/2010/main" val="2584984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40</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2" name="Rectangle 1"/>
          <p:cNvSpPr/>
          <p:nvPr/>
        </p:nvSpPr>
        <p:spPr>
          <a:xfrm>
            <a:off x="870435" y="2396021"/>
            <a:ext cx="7596553" cy="1323439"/>
          </a:xfrm>
          <a:prstGeom prst="rect">
            <a:avLst/>
          </a:prstGeom>
        </p:spPr>
        <p:txBody>
          <a:bodyPr wrap="square">
            <a:spAutoFit/>
          </a:bodyPr>
          <a:lstStyle/>
          <a:p>
            <a:pPr algn="just"/>
            <a:r>
              <a:rPr lang="en-US" sz="2000" i="1" dirty="0">
                <a:solidFill>
                  <a:srgbClr val="FF0000"/>
                </a:solidFill>
                <a:latin typeface="Arial" pitchFamily="34" charset="0"/>
                <a:cs typeface="Arial" pitchFamily="34" charset="0"/>
              </a:rPr>
              <a:t>DW receives A2 and updates MV to</a:t>
            </a:r>
          </a:p>
          <a:p>
            <a:pPr algn="just"/>
            <a:r>
              <a:rPr lang="en-US" sz="2000" i="1" dirty="0">
                <a:solidFill>
                  <a:srgbClr val="FF0000"/>
                </a:solidFill>
                <a:latin typeface="Arial" pitchFamily="34" charset="0"/>
                <a:cs typeface="Arial" pitchFamily="34" charset="0"/>
              </a:rPr>
              <a:t>	MV ∪ A2 =	a1, b1, c1</a:t>
            </a:r>
          </a:p>
          <a:p>
            <a:pPr marL="2286000" algn="just"/>
            <a:r>
              <a:rPr lang="en-US" sz="2000" i="1" dirty="0">
                <a:solidFill>
                  <a:srgbClr val="FF0000"/>
                </a:solidFill>
                <a:latin typeface="Arial" pitchFamily="34" charset="0"/>
                <a:cs typeface="Arial" pitchFamily="34" charset="0"/>
              </a:rPr>
              <a:t>	a2, b1, c1</a:t>
            </a:r>
          </a:p>
          <a:p>
            <a:pPr marL="2286000" algn="just"/>
            <a:r>
              <a:rPr lang="en-US" sz="2000" i="1" dirty="0">
                <a:solidFill>
                  <a:srgbClr val="FF0000"/>
                </a:solidFill>
                <a:latin typeface="Arial" pitchFamily="34" charset="0"/>
                <a:cs typeface="Arial" pitchFamily="34" charset="0"/>
              </a:rPr>
              <a:t>	a2, b1, c1</a:t>
            </a:r>
          </a:p>
        </p:txBody>
      </p:sp>
      <p:sp>
        <p:nvSpPr>
          <p:cNvPr id="3" name="Rectangle 2"/>
          <p:cNvSpPr/>
          <p:nvPr/>
        </p:nvSpPr>
        <p:spPr>
          <a:xfrm>
            <a:off x="870434" y="1595532"/>
            <a:ext cx="7420711" cy="707886"/>
          </a:xfrm>
          <a:prstGeom prst="rect">
            <a:avLst/>
          </a:prstGeom>
        </p:spPr>
        <p:txBody>
          <a:bodyPr wrap="square">
            <a:spAutoFit/>
          </a:bodyPr>
          <a:lstStyle/>
          <a:p>
            <a:pPr algn="just"/>
            <a:r>
              <a:rPr lang="en-US" sz="2000" i="1" dirty="0">
                <a:solidFill>
                  <a:srgbClr val="000099"/>
                </a:solidFill>
                <a:latin typeface="Arial" pitchFamily="34" charset="0"/>
                <a:cs typeface="Arial" pitchFamily="34" charset="0"/>
              </a:rPr>
              <a:t>DS2 receives Q2, evaluates it and generates the answer</a:t>
            </a:r>
          </a:p>
          <a:p>
            <a:pPr algn="just"/>
            <a:r>
              <a:rPr lang="en-US" sz="2000" i="1" dirty="0">
                <a:solidFill>
                  <a:srgbClr val="000099"/>
                </a:solidFill>
                <a:latin typeface="Arial" pitchFamily="34" charset="0"/>
                <a:cs typeface="Arial" pitchFamily="34" charset="0"/>
              </a:rPr>
              <a:t>	A2 = {a2, b1, c1} which is sent to the DW.</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43" y="3812013"/>
            <a:ext cx="4150113" cy="140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13285" y="5382400"/>
            <a:ext cx="7535008" cy="400110"/>
          </a:xfrm>
          <a:prstGeom prst="rect">
            <a:avLst/>
          </a:prstGeom>
        </p:spPr>
        <p:txBody>
          <a:bodyPr wrap="square">
            <a:spAutoFit/>
          </a:bodyPr>
          <a:lstStyle/>
          <a:p>
            <a:pPr algn="ctr">
              <a:spcBef>
                <a:spcPts val="1200"/>
              </a:spcBef>
            </a:pPr>
            <a:r>
              <a:rPr lang="en-US" sz="2000" dirty="0">
                <a:solidFill>
                  <a:srgbClr val="000099"/>
                </a:solidFill>
                <a:latin typeface="Arial" pitchFamily="34" charset="0"/>
                <a:cs typeface="Arial" pitchFamily="34" charset="0"/>
              </a:rPr>
              <a:t>Table 5: State of the tables after view update (</a:t>
            </a:r>
            <a:r>
              <a:rPr lang="en-US" sz="2000" i="1" dirty="0">
                <a:solidFill>
                  <a:srgbClr val="FF0000"/>
                </a:solidFill>
                <a:latin typeface="Arial" pitchFamily="34" charset="0"/>
                <a:cs typeface="Arial" pitchFamily="34" charset="0"/>
              </a:rPr>
              <a:t>MV ∪ A2 </a:t>
            </a:r>
            <a:r>
              <a:rPr lang="en-US" sz="2000" i="1" dirty="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063375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41</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3" name="Rectangle 2"/>
          <p:cNvSpPr/>
          <p:nvPr/>
        </p:nvSpPr>
        <p:spPr>
          <a:xfrm>
            <a:off x="870434" y="1498817"/>
            <a:ext cx="7420711" cy="400110"/>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End Result</a:t>
            </a:r>
          </a:p>
        </p:txBody>
      </p:sp>
      <p:sp>
        <p:nvSpPr>
          <p:cNvPr id="6" name="Rectangle 5"/>
          <p:cNvSpPr/>
          <p:nvPr/>
        </p:nvSpPr>
        <p:spPr>
          <a:xfrm>
            <a:off x="1266091" y="1971692"/>
            <a:ext cx="7200899" cy="2246769"/>
          </a:xfrm>
          <a:prstGeom prst="rect">
            <a:avLst/>
          </a:prstGeom>
        </p:spPr>
        <p:txBody>
          <a:bodyPr wrap="square">
            <a:spAutoFit/>
          </a:bodyPr>
          <a:lstStyle/>
          <a:p>
            <a:pPr algn="just"/>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has duplicate tuples. It is identified as </a:t>
            </a:r>
            <a:r>
              <a:rPr lang="en-US" sz="2000" i="1" dirty="0">
                <a:solidFill>
                  <a:srgbClr val="000099"/>
                </a:solidFill>
                <a:latin typeface="Arial" pitchFamily="34" charset="0"/>
                <a:cs typeface="Arial" pitchFamily="34" charset="0"/>
              </a:rPr>
              <a:t>Distributed Incremental View Maintenance Anomaly </a:t>
            </a:r>
            <a:r>
              <a:rPr lang="en-US" sz="2000" dirty="0">
                <a:solidFill>
                  <a:srgbClr val="000099"/>
                </a:solidFill>
                <a:latin typeface="Arial" pitchFamily="34" charset="0"/>
                <a:cs typeface="Arial" pitchFamily="34" charset="0"/>
              </a:rPr>
              <a:t>that is shown in Tables 1-5. This occurs because DW attempts to update a view while the base data at a source which participates in this view is changing. The </a:t>
            </a:r>
            <a:r>
              <a:rPr lang="en-US" sz="2000" i="1" dirty="0">
                <a:solidFill>
                  <a:srgbClr val="000099"/>
                </a:solidFill>
                <a:latin typeface="Arial" pitchFamily="34" charset="0"/>
                <a:cs typeface="Arial" pitchFamily="34" charset="0"/>
              </a:rPr>
              <a:t>decoupling </a:t>
            </a:r>
            <a:r>
              <a:rPr lang="en-US" sz="2000" dirty="0">
                <a:solidFill>
                  <a:srgbClr val="000099"/>
                </a:solidFill>
                <a:latin typeface="Arial" pitchFamily="34" charset="0"/>
                <a:cs typeface="Arial" pitchFamily="34" charset="0"/>
              </a:rPr>
              <a:t>of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and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allows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to update the base data that affects the view update at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45" y="4317634"/>
            <a:ext cx="5333684" cy="151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053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42</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831378"/>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Deletion Anomaly Example</a:t>
            </a:r>
          </a:p>
        </p:txBody>
      </p:sp>
      <p:sp>
        <p:nvSpPr>
          <p:cNvPr id="4" name="Rectangle 3"/>
          <p:cNvSpPr/>
          <p:nvPr/>
        </p:nvSpPr>
        <p:spPr>
          <a:xfrm>
            <a:off x="888021" y="1312378"/>
            <a:ext cx="7447085" cy="4462760"/>
          </a:xfrm>
          <a:prstGeom prst="rect">
            <a:avLst/>
          </a:prstGeom>
        </p:spPr>
        <p:txBody>
          <a:bodyPr wrap="square">
            <a:spAutoFit/>
          </a:bodyPr>
          <a:lstStyle/>
          <a:p>
            <a:pPr algn="just"/>
            <a:r>
              <a:rPr lang="en-US" sz="1800" dirty="0">
                <a:solidFill>
                  <a:srgbClr val="000099"/>
                </a:solidFill>
                <a:latin typeface="Arial" pitchFamily="34" charset="0"/>
                <a:cs typeface="Arial" pitchFamily="34" charset="0"/>
              </a:rPr>
              <a:t>We need to understand how deletions are handled in partially self maintainable views before we discuss deletion anomaly.</a:t>
            </a:r>
          </a:p>
          <a:p>
            <a:pPr algn="just">
              <a:spcBef>
                <a:spcPts val="1200"/>
              </a:spcBef>
            </a:pPr>
            <a:r>
              <a:rPr lang="en-US" sz="1800" dirty="0">
                <a:solidFill>
                  <a:srgbClr val="000099"/>
                </a:solidFill>
                <a:latin typeface="Arial" pitchFamily="34" charset="0"/>
                <a:cs typeface="Arial" pitchFamily="34" charset="0"/>
              </a:rPr>
              <a:t>When a base tuple is deleted at a DS, the deletion is propagated to the DW. The DW identifies the MVs that may be affected by this change and deletes that base tuple from there by using the key of the base relation that is also a part of the MVs. This deletion can give rise to anomalies.</a:t>
            </a:r>
          </a:p>
          <a:p>
            <a:pPr algn="just">
              <a:spcBef>
                <a:spcPts val="1200"/>
              </a:spcBef>
            </a:pPr>
            <a:r>
              <a:rPr lang="en-US" sz="1800" dirty="0">
                <a:solidFill>
                  <a:srgbClr val="000099"/>
                </a:solidFill>
                <a:latin typeface="Arial" pitchFamily="34" charset="0"/>
                <a:cs typeface="Arial" pitchFamily="34" charset="0"/>
              </a:rPr>
              <a:t>Deletion anomaly example:</a:t>
            </a:r>
          </a:p>
          <a:p>
            <a:pPr algn="just">
              <a:spcBef>
                <a:spcPts val="600"/>
              </a:spcBef>
            </a:pPr>
            <a:r>
              <a:rPr lang="en-US" sz="1800" dirty="0">
                <a:solidFill>
                  <a:srgbClr val="000099"/>
                </a:solidFill>
                <a:latin typeface="Arial" pitchFamily="34" charset="0"/>
                <a:cs typeface="Arial" pitchFamily="34" charset="0"/>
              </a:rPr>
              <a:t>Consider three base relations</a:t>
            </a:r>
          </a:p>
          <a:p>
            <a:pPr marL="2743200" algn="just">
              <a:spcBef>
                <a:spcPts val="600"/>
              </a:spcBef>
            </a:pPr>
            <a:r>
              <a:rPr lang="en-US" sz="1800" dirty="0">
                <a:solidFill>
                  <a:srgbClr val="000099"/>
                </a:solidFill>
                <a:latin typeface="Arial" pitchFamily="34" charset="0"/>
                <a:cs typeface="Arial" pitchFamily="34" charset="0"/>
              </a:rPr>
              <a:t>R1(</a:t>
            </a:r>
            <a:r>
              <a:rPr lang="en-US" sz="1800" u="sng"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 B) at DS1</a:t>
            </a:r>
          </a:p>
          <a:p>
            <a:pPr marL="2743200" algn="just">
              <a:spcBef>
                <a:spcPts val="600"/>
              </a:spcBef>
            </a:pPr>
            <a:r>
              <a:rPr lang="en-US" sz="1800" dirty="0">
                <a:solidFill>
                  <a:srgbClr val="000099"/>
                </a:solidFill>
                <a:latin typeface="Arial" pitchFamily="34" charset="0"/>
                <a:cs typeface="Arial" pitchFamily="34" charset="0"/>
              </a:rPr>
              <a:t>R2(</a:t>
            </a:r>
            <a:r>
              <a:rPr lang="en-US" sz="1800" u="sng" dirty="0">
                <a:solidFill>
                  <a:srgbClr val="000099"/>
                </a:solidFill>
                <a:latin typeface="Arial" pitchFamily="34" charset="0"/>
                <a:cs typeface="Arial" pitchFamily="34" charset="0"/>
              </a:rPr>
              <a:t>B</a:t>
            </a:r>
            <a:r>
              <a:rPr lang="en-US" sz="1800" dirty="0">
                <a:solidFill>
                  <a:srgbClr val="000099"/>
                </a:solidFill>
                <a:latin typeface="Arial" pitchFamily="34" charset="0"/>
                <a:cs typeface="Arial" pitchFamily="34" charset="0"/>
              </a:rPr>
              <a:t>, C) at DS2</a:t>
            </a:r>
          </a:p>
          <a:p>
            <a:pPr marL="2743200" algn="just">
              <a:spcBef>
                <a:spcPts val="600"/>
              </a:spcBef>
            </a:pPr>
            <a:r>
              <a:rPr lang="en-US" sz="1800" dirty="0">
                <a:solidFill>
                  <a:srgbClr val="000099"/>
                </a:solidFill>
                <a:latin typeface="Arial" pitchFamily="34" charset="0"/>
                <a:cs typeface="Arial" pitchFamily="34" charset="0"/>
              </a:rPr>
              <a:t>R3(</a:t>
            </a:r>
            <a:r>
              <a:rPr lang="en-US" sz="1800" u="sng" dirty="0">
                <a:solidFill>
                  <a:srgbClr val="000099"/>
                </a:solidFill>
                <a:latin typeface="Arial" pitchFamily="34" charset="0"/>
                <a:cs typeface="Arial" pitchFamily="34" charset="0"/>
              </a:rPr>
              <a:t>C</a:t>
            </a:r>
            <a:r>
              <a:rPr lang="en-US" sz="1800" dirty="0">
                <a:solidFill>
                  <a:srgbClr val="000099"/>
                </a:solidFill>
                <a:latin typeface="Arial" pitchFamily="34" charset="0"/>
                <a:cs typeface="Arial" pitchFamily="34" charset="0"/>
              </a:rPr>
              <a:t>, D) at DS3</a:t>
            </a:r>
          </a:p>
          <a:p>
            <a:pPr algn="just">
              <a:spcBef>
                <a:spcPts val="1200"/>
              </a:spcBef>
            </a:pPr>
            <a:r>
              <a:rPr lang="en-US" sz="1800" dirty="0">
                <a:solidFill>
                  <a:srgbClr val="000099"/>
                </a:solidFill>
                <a:latin typeface="Arial" pitchFamily="34" charset="0"/>
                <a:cs typeface="Arial" pitchFamily="34" charset="0"/>
              </a:rPr>
              <a:t>The DW stores an MV = R1      R2      R3.</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917" y="545953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563" y="545953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857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43</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Deletion Anomaly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643" y="1656006"/>
            <a:ext cx="4932486" cy="8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52904" y="2724087"/>
            <a:ext cx="6805246" cy="400110"/>
          </a:xfrm>
          <a:prstGeom prst="rect">
            <a:avLst/>
          </a:prstGeom>
        </p:spPr>
        <p:txBody>
          <a:bodyPr wrap="square">
            <a:spAutoFit/>
          </a:bodyPr>
          <a:lstStyle/>
          <a:p>
            <a:pPr algn="ctr"/>
            <a:r>
              <a:rPr lang="en-US" sz="2000" dirty="0">
                <a:solidFill>
                  <a:srgbClr val="000099"/>
                </a:solidFill>
                <a:latin typeface="Arial" pitchFamily="34" charset="0"/>
                <a:cs typeface="Arial" pitchFamily="34" charset="0"/>
              </a:rPr>
              <a:t>Table 6. State of the tables before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sp>
        <p:nvSpPr>
          <p:cNvPr id="10" name="Rectangle 9"/>
          <p:cNvSpPr/>
          <p:nvPr/>
        </p:nvSpPr>
        <p:spPr>
          <a:xfrm>
            <a:off x="582491" y="3342139"/>
            <a:ext cx="8238392" cy="1169551"/>
          </a:xfrm>
          <a:prstGeom prst="rect">
            <a:avLst/>
          </a:prstGeom>
        </p:spPr>
        <p:txBody>
          <a:bodyPr wrap="square">
            <a:spAutoFit/>
          </a:bodyPr>
          <a:lstStyle/>
          <a:p>
            <a:pPr marL="457200" algn="just"/>
            <a:r>
              <a:rPr lang="en-US" sz="2000" dirty="0">
                <a:solidFill>
                  <a:srgbClr val="000099"/>
                </a:solidFill>
                <a:latin typeface="Arial" pitchFamily="34" charset="0"/>
                <a:cs typeface="Arial" pitchFamily="34" charset="0"/>
              </a:rPr>
              <a:t>First:</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Execute</a:t>
            </a:r>
            <a:r>
              <a:rPr lang="en-US" sz="2000" i="1" dirty="0">
                <a:solidFill>
                  <a:srgbClr val="000099"/>
                </a:solidFill>
                <a:latin typeface="Arial" pitchFamily="34" charset="0"/>
                <a:cs typeface="Arial" pitchFamily="34" charset="0"/>
              </a:rPr>
              <a:t>	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at DS1</a:t>
            </a:r>
          </a:p>
          <a:p>
            <a:pPr marL="457200" algn="just">
              <a:spcBef>
                <a:spcPts val="600"/>
              </a:spcBef>
            </a:pPr>
            <a:r>
              <a:rPr lang="en-US" sz="2000" dirty="0">
                <a:solidFill>
                  <a:srgbClr val="000099"/>
                </a:solidFill>
                <a:latin typeface="Arial" pitchFamily="34" charset="0"/>
                <a:cs typeface="Arial" pitchFamily="34" charset="0"/>
              </a:rPr>
              <a:t>Next: Execute	</a:t>
            </a:r>
            <a:r>
              <a:rPr lang="en-US" sz="2000" i="1" dirty="0">
                <a:solidFill>
                  <a:srgbClr val="000099"/>
                </a:solidFill>
                <a:latin typeface="Arial" pitchFamily="34" charset="0"/>
                <a:cs typeface="Arial" pitchFamily="34" charset="0"/>
              </a:rPr>
              <a:t>delete (R2, &lt;b1, c1&gt;) from DS2</a:t>
            </a:r>
          </a:p>
          <a:p>
            <a:pPr algn="just">
              <a:spcBef>
                <a:spcPts val="600"/>
              </a:spcBef>
            </a:pPr>
            <a:r>
              <a:rPr lang="en-US" sz="2000" i="1" dirty="0">
                <a:solidFill>
                  <a:srgbClr val="FF0000"/>
                </a:solidFill>
                <a:latin typeface="Arial" pitchFamily="34" charset="0"/>
                <a:cs typeface="Arial" pitchFamily="34" charset="0"/>
              </a:rPr>
              <a:t>Note: These insert and delete could happen in parallel </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060" y="4680034"/>
            <a:ext cx="4815254" cy="82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08942" y="5619606"/>
            <a:ext cx="6985490" cy="400110"/>
          </a:xfrm>
          <a:prstGeom prst="rect">
            <a:avLst/>
          </a:prstGeom>
        </p:spPr>
        <p:txBody>
          <a:bodyPr wrap="square">
            <a:spAutoFit/>
          </a:bodyPr>
          <a:lstStyle/>
          <a:p>
            <a:r>
              <a:rPr lang="en-US" sz="2000" dirty="0">
                <a:solidFill>
                  <a:srgbClr val="000099"/>
                </a:solidFill>
                <a:latin typeface="Arial" pitchFamily="34" charset="0"/>
                <a:cs typeface="Arial" pitchFamily="34" charset="0"/>
              </a:rPr>
              <a:t>Table 7: State of the tables after </a:t>
            </a:r>
            <a:r>
              <a:rPr lang="en-US" sz="2000" i="1" dirty="0">
                <a:solidFill>
                  <a:srgbClr val="000099"/>
                </a:solidFill>
                <a:latin typeface="Arial" pitchFamily="34" charset="0"/>
                <a:cs typeface="Arial" pitchFamily="34" charset="0"/>
              </a:rPr>
              <a:t>these insert and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delete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69625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44</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Deletion Anomaly Example</a:t>
            </a:r>
          </a:p>
        </p:txBody>
      </p:sp>
      <p:sp>
        <p:nvSpPr>
          <p:cNvPr id="10" name="Rectangle 9"/>
          <p:cNvSpPr/>
          <p:nvPr/>
        </p:nvSpPr>
        <p:spPr>
          <a:xfrm>
            <a:off x="958361" y="1648805"/>
            <a:ext cx="7816361" cy="1461939"/>
          </a:xfrm>
          <a:prstGeom prst="rect">
            <a:avLst/>
          </a:prstGeom>
        </p:spPr>
        <p:txBody>
          <a:bodyPr wrap="square">
            <a:spAutoFit/>
          </a:bodyPr>
          <a:lstStyle/>
          <a:p>
            <a:pPr>
              <a:spcAft>
                <a:spcPts val="600"/>
              </a:spcAft>
            </a:pPr>
            <a:r>
              <a:rPr lang="en-US" sz="2000" dirty="0">
                <a:solidFill>
                  <a:srgbClr val="000099"/>
                </a:solidFill>
                <a:latin typeface="Arial" pitchFamily="34" charset="0"/>
                <a:cs typeface="Arial" pitchFamily="34" charset="0"/>
              </a:rPr>
              <a:t>Results of </a:t>
            </a:r>
            <a:r>
              <a:rPr lang="en-US" sz="2000" i="1" dirty="0">
                <a:solidFill>
                  <a:srgbClr val="000099"/>
                </a:solidFill>
                <a:latin typeface="Arial" pitchFamily="34" charset="0"/>
                <a:cs typeface="Arial" pitchFamily="34" charset="0"/>
              </a:rPr>
              <a:t>insert</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delete</a:t>
            </a:r>
            <a:r>
              <a:rPr lang="en-US" sz="2000" dirty="0">
                <a:solidFill>
                  <a:srgbClr val="000099"/>
                </a:solidFill>
                <a:latin typeface="Arial" pitchFamily="34" charset="0"/>
                <a:cs typeface="Arial" pitchFamily="34" charset="0"/>
              </a:rPr>
              <a:t> propagated to DW</a:t>
            </a:r>
          </a:p>
          <a:p>
            <a:pPr marL="457200" indent="-457200">
              <a:spcBef>
                <a:spcPts val="600"/>
              </a:spcBef>
              <a:buFont typeface="+mj-lt"/>
              <a:buAutoNum type="arabicPeriod"/>
            </a:pPr>
            <a:r>
              <a:rPr lang="en-US" sz="1800" dirty="0">
                <a:solidFill>
                  <a:srgbClr val="000099"/>
                </a:solidFill>
                <a:latin typeface="Arial" pitchFamily="34" charset="0"/>
                <a:cs typeface="Arial" pitchFamily="34" charset="0"/>
              </a:rPr>
              <a:t>DS1 executes I1 = insert(R1,&lt; a1, b1 &gt;) and sends I1 to DW.</a:t>
            </a:r>
          </a:p>
          <a:p>
            <a:pPr marL="457200" indent="-457200" algn="just">
              <a:spcBef>
                <a:spcPts val="600"/>
              </a:spcBef>
              <a:buFont typeface="+mj-lt"/>
              <a:buAutoNum type="arabicPeriod"/>
            </a:pPr>
            <a:r>
              <a:rPr lang="en-US" sz="1800" dirty="0">
                <a:solidFill>
                  <a:srgbClr val="000099"/>
                </a:solidFill>
                <a:latin typeface="Arial" pitchFamily="34" charset="0"/>
                <a:cs typeface="Arial" pitchFamily="34" charset="0"/>
              </a:rPr>
              <a:t>DW receives I1 and sends Q1 = (R2      &lt;a1, b1&gt;) to R2 at DS2 to get the information (value of C attribute) required for view update.</a:t>
            </a: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777" y="256620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529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45</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Deletion Anomaly Example</a:t>
            </a:r>
          </a:p>
        </p:txBody>
      </p:sp>
      <p:sp>
        <p:nvSpPr>
          <p:cNvPr id="3" name="Rectangle 2"/>
          <p:cNvSpPr/>
          <p:nvPr/>
        </p:nvSpPr>
        <p:spPr>
          <a:xfrm>
            <a:off x="756138" y="2390506"/>
            <a:ext cx="7710853" cy="3570208"/>
          </a:xfrm>
          <a:prstGeom prst="rect">
            <a:avLst/>
          </a:prstGeom>
        </p:spPr>
        <p:txBody>
          <a:bodyPr wrap="square">
            <a:spAutoFit/>
          </a:bodyPr>
          <a:lstStyle/>
          <a:p>
            <a:pPr marL="342900" indent="-342900">
              <a:buFont typeface="+mj-lt"/>
              <a:buAutoNum type="arabicPeriod" startAt="3"/>
            </a:pPr>
            <a:r>
              <a:rPr lang="en-US" sz="1800" dirty="0">
                <a:solidFill>
                  <a:srgbClr val="000099"/>
                </a:solidFill>
                <a:latin typeface="Arial" pitchFamily="34" charset="0"/>
                <a:cs typeface="Arial" pitchFamily="34" charset="0"/>
              </a:rPr>
              <a:t>DS2 receives Q1, evaluates it and generates A1 = {a1, b1, c1}. A1 is sent to the DW.</a:t>
            </a:r>
          </a:p>
          <a:p>
            <a:pPr marL="342900" indent="-342900">
              <a:buFont typeface="+mj-lt"/>
              <a:buAutoNum type="arabicPeriod" startAt="3"/>
            </a:pPr>
            <a:r>
              <a:rPr lang="en-US" sz="1800" dirty="0">
                <a:solidFill>
                  <a:srgbClr val="000099"/>
                </a:solidFill>
                <a:latin typeface="Arial" pitchFamily="34" charset="0"/>
                <a:cs typeface="Arial" pitchFamily="34" charset="0"/>
              </a:rPr>
              <a:t>DS2 executes D1 = delete(R2,&lt; b1, c1 &gt;) and sends D1 to DW.</a:t>
            </a:r>
          </a:p>
          <a:p>
            <a:pPr marL="342900" indent="-342900" algn="just">
              <a:buFont typeface="+mj-lt"/>
              <a:buAutoNum type="arabicPeriod" startAt="3"/>
            </a:pPr>
            <a:r>
              <a:rPr lang="en-US" sz="1800" dirty="0">
                <a:solidFill>
                  <a:srgbClr val="000099"/>
                </a:solidFill>
                <a:latin typeface="Arial" pitchFamily="34" charset="0"/>
                <a:cs typeface="Arial" pitchFamily="34" charset="0"/>
              </a:rPr>
              <a:t>DW receives A1 and sends Q2 = R3   A1 to DS3. {for computing view update information is required (value of attribute D from R3 at DS3}</a:t>
            </a:r>
          </a:p>
          <a:p>
            <a:pPr marL="342900" indent="-342900">
              <a:buFont typeface="+mj-lt"/>
              <a:buAutoNum type="arabicPeriod" startAt="3"/>
            </a:pPr>
            <a:r>
              <a:rPr lang="en-US" sz="1800" dirty="0">
                <a:solidFill>
                  <a:srgbClr val="000099"/>
                </a:solidFill>
                <a:latin typeface="Arial" pitchFamily="34" charset="0"/>
                <a:cs typeface="Arial" pitchFamily="34" charset="0"/>
              </a:rPr>
              <a:t>DW receives D1 and executes delete (MV,&lt;x, b1, c1, y&gt;). MV is an empty table now.</a:t>
            </a:r>
          </a:p>
          <a:p>
            <a:pPr marL="342900" indent="-342900">
              <a:buFont typeface="+mj-lt"/>
              <a:buAutoNum type="arabicPeriod" startAt="3"/>
            </a:pPr>
            <a:r>
              <a:rPr lang="en-US" sz="1800" dirty="0">
                <a:solidFill>
                  <a:srgbClr val="000099"/>
                </a:solidFill>
                <a:latin typeface="Arial" pitchFamily="34" charset="0"/>
                <a:cs typeface="Arial" pitchFamily="34" charset="0"/>
              </a:rPr>
              <a:t>DS3 receives Q2, evaluates it and generates A2 = {a1, b1, c1, d1}. A2 is sent to the DW.</a:t>
            </a:r>
          </a:p>
          <a:p>
            <a:pPr marL="342900" indent="-342900">
              <a:buFont typeface="+mj-lt"/>
              <a:buAutoNum type="arabicPeriod" startAt="3"/>
            </a:pPr>
            <a:r>
              <a:rPr lang="en-US" sz="1800" dirty="0">
                <a:solidFill>
                  <a:srgbClr val="000099"/>
                </a:solidFill>
                <a:latin typeface="Arial" pitchFamily="34" charset="0"/>
                <a:cs typeface="Arial" pitchFamily="34" charset="0"/>
              </a:rPr>
              <a:t>DW receives A2 and updates MV to MV ∪ A2 = {a1, b1, c1, d1}.</a:t>
            </a:r>
          </a:p>
          <a:p>
            <a:pPr algn="ctr">
              <a:spcBef>
                <a:spcPts val="1200"/>
              </a:spcBef>
            </a:pPr>
            <a:r>
              <a:rPr lang="en-US" sz="1800" dirty="0">
                <a:solidFill>
                  <a:srgbClr val="000099"/>
                </a:solidFill>
                <a:latin typeface="Arial" pitchFamily="34" charset="0"/>
                <a:cs typeface="Arial" pitchFamily="34" charset="0"/>
              </a:rPr>
              <a:t>Table 8: State of the tables after </a:t>
            </a:r>
            <a:r>
              <a:rPr lang="en-US" sz="1800" i="1" dirty="0">
                <a:solidFill>
                  <a:srgbClr val="000099"/>
                </a:solidFill>
                <a:latin typeface="Arial" pitchFamily="34" charset="0"/>
                <a:cs typeface="Arial" pitchFamily="34" charset="0"/>
              </a:rPr>
              <a:t>update A</a:t>
            </a:r>
            <a:r>
              <a:rPr lang="en-US" sz="1800" dirty="0">
                <a:solidFill>
                  <a:srgbClr val="000099"/>
                </a:solidFill>
                <a:latin typeface="Arial" pitchFamily="34" charset="0"/>
                <a:cs typeface="Arial" pitchFamily="34" charset="0"/>
              </a:rPr>
              <a:t>2 is in DW</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680" y="1543423"/>
            <a:ext cx="4098520" cy="69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310" y="3338241"/>
            <a:ext cx="211751" cy="13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60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46</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Deletion Anomaly Example</a:t>
            </a:r>
          </a:p>
        </p:txBody>
      </p:sp>
      <p:sp>
        <p:nvSpPr>
          <p:cNvPr id="2" name="Rectangle 1"/>
          <p:cNvSpPr/>
          <p:nvPr/>
        </p:nvSpPr>
        <p:spPr>
          <a:xfrm>
            <a:off x="1099037" y="2506923"/>
            <a:ext cx="7367954" cy="2554545"/>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Thus, there exists an incorrect tuple in </a:t>
            </a:r>
            <a:r>
              <a:rPr lang="en-US" sz="2000" i="1" dirty="0">
                <a:solidFill>
                  <a:srgbClr val="000099"/>
                </a:solidFill>
                <a:latin typeface="Arial" pitchFamily="34" charset="0"/>
                <a:cs typeface="Arial" pitchFamily="34" charset="0"/>
              </a:rPr>
              <a:t>MV</a:t>
            </a:r>
            <a:r>
              <a:rPr lang="en-US" sz="2000" dirty="0">
                <a:solidFill>
                  <a:srgbClr val="000099"/>
                </a:solidFill>
                <a:latin typeface="Arial" pitchFamily="34" charset="0"/>
                <a:cs typeface="Arial" pitchFamily="34" charset="0"/>
              </a:rPr>
              <a:t>. If the delete in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would occur after this tuple was installed, then the tuple would have been deleted and the result would be consistent with the base data. We identify this inconsistency as the </a:t>
            </a:r>
            <a:r>
              <a:rPr lang="en-US" sz="2000" i="1" dirty="0">
                <a:solidFill>
                  <a:srgbClr val="000099"/>
                </a:solidFill>
                <a:latin typeface="Arial" pitchFamily="34" charset="0"/>
                <a:cs typeface="Arial" pitchFamily="34" charset="0"/>
              </a:rPr>
              <a:t>Deletion Anomaly</a:t>
            </a:r>
            <a:r>
              <a:rPr lang="en-US" sz="2000" dirty="0">
                <a:solidFill>
                  <a:srgbClr val="000099"/>
                </a:solidFill>
                <a:latin typeface="Arial" pitchFamily="34" charset="0"/>
                <a:cs typeface="Arial" pitchFamily="34" charset="0"/>
              </a:rPr>
              <a:t>, illustrated in Tables 6-8. This anomaly occurs if any of the base tuples that participate in a view update to be installed at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is deleted.</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44" y="1543423"/>
            <a:ext cx="4624755" cy="78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213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47</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970591"/>
          </a:xfrm>
          <a:prstGeom prst="rect">
            <a:avLst/>
          </a:prstGeom>
        </p:spPr>
        <p:txBody>
          <a:bodyPr wrap="square">
            <a:spAutoFit/>
          </a:bodyPr>
          <a:lstStyle/>
          <a:p>
            <a:pPr algn="just"/>
            <a:r>
              <a:rPr lang="en-US" dirty="0">
                <a:solidFill>
                  <a:srgbClr val="660066"/>
                </a:solidFill>
                <a:latin typeface="Arial" pitchFamily="34" charset="0"/>
                <a:cs typeface="Arial" pitchFamily="34" charset="0"/>
              </a:rPr>
              <a:t>In the data warehousing scenario, accessing base relations can be difficult because:</a:t>
            </a:r>
          </a:p>
          <a:p>
            <a:pPr marL="800100" lvl="1" indent="-342900" algn="just">
              <a:spcBef>
                <a:spcPts val="600"/>
              </a:spcBef>
              <a:buBlip>
                <a:blip r:embed="rId2"/>
              </a:buBlip>
            </a:pPr>
            <a:r>
              <a:rPr lang="en-US" sz="1800" dirty="0">
                <a:solidFill>
                  <a:srgbClr val="000099"/>
                </a:solidFill>
                <a:latin typeface="Arial" pitchFamily="34" charset="0"/>
                <a:cs typeface="Arial" pitchFamily="34" charset="0"/>
              </a:rPr>
              <a:t>they are distributed across different sources</a:t>
            </a:r>
          </a:p>
          <a:p>
            <a:pPr marL="800100" lvl="1" indent="-342900" algn="just">
              <a:buBlip>
                <a:blip r:embed="rId2"/>
              </a:buBlip>
            </a:pPr>
            <a:r>
              <a:rPr lang="en-US" sz="1800" dirty="0">
                <a:solidFill>
                  <a:srgbClr val="000099"/>
                </a:solidFill>
                <a:latin typeface="Arial" pitchFamily="34" charset="0"/>
                <a:cs typeface="Arial" pitchFamily="34" charset="0"/>
              </a:rPr>
              <a:t>data sources may be unavailable</a:t>
            </a:r>
          </a:p>
          <a:p>
            <a:pPr marL="800100" lvl="1" indent="-342900" algn="just">
              <a:spcAft>
                <a:spcPts val="1200"/>
              </a:spcAft>
              <a:buBlip>
                <a:blip r:embed="rId2"/>
              </a:buBlip>
            </a:pPr>
            <a:r>
              <a:rPr lang="en-US" sz="1800" dirty="0">
                <a:solidFill>
                  <a:srgbClr val="000099"/>
                </a:solidFill>
                <a:latin typeface="Arial" pitchFamily="34" charset="0"/>
                <a:cs typeface="Arial" pitchFamily="34" charset="0"/>
              </a:rPr>
              <a:t>communication cost is high</a:t>
            </a:r>
          </a:p>
          <a:p>
            <a:pPr algn="just"/>
            <a:r>
              <a:rPr lang="en-US" sz="1800" dirty="0">
                <a:solidFill>
                  <a:srgbClr val="000099"/>
                </a:solidFill>
                <a:latin typeface="Arial" pitchFamily="34" charset="0"/>
                <a:cs typeface="Arial" pitchFamily="34" charset="0"/>
              </a:rPr>
              <a:t>An approach where view materialization is achieved without frequently accessing base relations directly is required. This approach is referred to as </a:t>
            </a:r>
            <a:r>
              <a:rPr lang="en-US" sz="1800" i="1" dirty="0">
                <a:solidFill>
                  <a:srgbClr val="000099"/>
                </a:solidFill>
                <a:latin typeface="Arial" pitchFamily="34" charset="0"/>
                <a:cs typeface="Arial" pitchFamily="34" charset="0"/>
              </a:rPr>
              <a:t>self-maintainable.</a:t>
            </a:r>
          </a:p>
          <a:p>
            <a:pPr algn="just">
              <a:spcBef>
                <a:spcPts val="1200"/>
              </a:spcBef>
            </a:pPr>
            <a:r>
              <a:rPr lang="en-US" sz="1800" dirty="0">
                <a:solidFill>
                  <a:srgbClr val="000099"/>
                </a:solidFill>
                <a:latin typeface="Arial" pitchFamily="34" charset="0"/>
                <a:cs typeface="Arial" pitchFamily="34" charset="0"/>
              </a:rPr>
              <a:t>Consider a materialized view </a:t>
            </a:r>
            <a:r>
              <a:rPr lang="en-US" sz="1800" i="1" dirty="0">
                <a:solidFill>
                  <a:srgbClr val="000099"/>
                </a:solidFill>
                <a:latin typeface="Arial" pitchFamily="34" charset="0"/>
                <a:cs typeface="Arial" pitchFamily="34" charset="0"/>
              </a:rPr>
              <a:t>MV </a:t>
            </a:r>
            <a:r>
              <a:rPr lang="en-US" sz="1800" dirty="0">
                <a:solidFill>
                  <a:srgbClr val="000099"/>
                </a:solidFill>
                <a:latin typeface="Arial" pitchFamily="34" charset="0"/>
                <a:cs typeface="Arial" pitchFamily="34" charset="0"/>
              </a:rPr>
              <a:t>at the data warehouse defined over a set of base relations </a:t>
            </a:r>
            <a:r>
              <a:rPr lang="en-US" sz="1800" i="1" dirty="0">
                <a:solidFill>
                  <a:srgbClr val="000099"/>
                </a:solidFill>
                <a:latin typeface="Arial" pitchFamily="34" charset="0"/>
                <a:cs typeface="Arial" pitchFamily="34" charset="0"/>
              </a:rPr>
              <a:t>R </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2, ..., </a:t>
            </a:r>
            <a:r>
              <a:rPr lang="en-US" sz="1800" i="1" dirty="0" err="1">
                <a:solidFill>
                  <a:srgbClr val="000099"/>
                </a:solidFill>
                <a:latin typeface="Arial" pitchFamily="34" charset="0"/>
                <a:cs typeface="Arial" pitchFamily="34" charset="0"/>
              </a:rPr>
              <a:t>Rn</a:t>
            </a:r>
            <a:r>
              <a:rPr lang="en-US" sz="1800" i="1" dirty="0">
                <a:solidFill>
                  <a:srgbClr val="000099"/>
                </a:solidFill>
                <a:latin typeface="Arial" pitchFamily="34" charset="0"/>
                <a:cs typeface="Arial" pitchFamily="34" charset="0"/>
              </a:rPr>
              <a:t>}</a:t>
            </a:r>
            <a:r>
              <a:rPr lang="en-US" sz="1800" dirty="0">
                <a:solidFill>
                  <a:srgbClr val="000099"/>
                </a:solidFill>
                <a:latin typeface="Arial" pitchFamily="34" charset="0"/>
                <a:cs typeface="Arial" pitchFamily="34" charset="0"/>
              </a:rPr>
              <a:t>. The set of base relations </a:t>
            </a:r>
            <a:r>
              <a:rPr lang="en-US" sz="1800" i="1" dirty="0">
                <a:solidFill>
                  <a:srgbClr val="000099"/>
                </a:solidFill>
                <a:latin typeface="Arial" pitchFamily="34" charset="0"/>
                <a:cs typeface="Arial" pitchFamily="34" charset="0"/>
              </a:rPr>
              <a:t>R </a:t>
            </a:r>
            <a:r>
              <a:rPr lang="en-US" sz="1800" dirty="0">
                <a:solidFill>
                  <a:srgbClr val="000099"/>
                </a:solidFill>
                <a:latin typeface="Arial" pitchFamily="34" charset="0"/>
                <a:cs typeface="Arial" pitchFamily="34" charset="0"/>
              </a:rPr>
              <a:t>may reside in one data source or in multiple, </a:t>
            </a:r>
            <a:r>
              <a:rPr lang="en-US" sz="1800" dirty="0" err="1">
                <a:solidFill>
                  <a:srgbClr val="000099"/>
                </a:solidFill>
                <a:latin typeface="Arial" pitchFamily="34" charset="0"/>
                <a:cs typeface="Arial" pitchFamily="34" charset="0"/>
              </a:rPr>
              <a:t>heterogenous</a:t>
            </a:r>
            <a:r>
              <a:rPr lang="en-US" sz="1800" dirty="0">
                <a:solidFill>
                  <a:srgbClr val="000099"/>
                </a:solidFill>
                <a:latin typeface="Arial" pitchFamily="34" charset="0"/>
                <a:cs typeface="Arial" pitchFamily="34" charset="0"/>
              </a:rPr>
              <a:t> data sources. A change </a:t>
            </a:r>
            <a:r>
              <a:rPr lang="en-US" sz="1800" dirty="0" err="1">
                <a:solidFill>
                  <a:srgbClr val="000099"/>
                </a:solidFill>
                <a:latin typeface="Arial" pitchFamily="34" charset="0"/>
                <a:cs typeface="Arial" pitchFamily="34" charset="0"/>
              </a:rPr>
              <a:t>Δ</a:t>
            </a:r>
            <a:r>
              <a:rPr lang="en-US" sz="1800" i="1" dirty="0" err="1">
                <a:solidFill>
                  <a:srgbClr val="000099"/>
                </a:solidFill>
                <a:latin typeface="Arial" pitchFamily="34" charset="0"/>
                <a:cs typeface="Arial" pitchFamily="34" charset="0"/>
              </a:rPr>
              <a:t>Ri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made to the relation </a:t>
            </a:r>
            <a:r>
              <a:rPr lang="en-US" sz="1800" i="1" dirty="0" err="1">
                <a:solidFill>
                  <a:srgbClr val="000099"/>
                </a:solidFill>
                <a:latin typeface="Arial" pitchFamily="34" charset="0"/>
                <a:cs typeface="Arial" pitchFamily="34" charset="0"/>
              </a:rPr>
              <a:t>Ri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might affect </a:t>
            </a:r>
            <a:r>
              <a:rPr lang="en-US" sz="1800" i="1" dirty="0">
                <a:solidFill>
                  <a:srgbClr val="000099"/>
                </a:solidFill>
                <a:latin typeface="Arial" pitchFamily="34" charset="0"/>
                <a:cs typeface="Arial" pitchFamily="34" charset="0"/>
              </a:rPr>
              <a:t>MV</a:t>
            </a:r>
            <a:r>
              <a:rPr lang="en-US" sz="1800" dirty="0">
                <a:solidFill>
                  <a:srgbClr val="000099"/>
                </a:solidFill>
                <a:latin typeface="Arial" pitchFamily="34" charset="0"/>
                <a:cs typeface="Arial" pitchFamily="34" charset="0"/>
              </a:rPr>
              <a:t>.</a:t>
            </a:r>
          </a:p>
          <a:p>
            <a:pPr algn="just">
              <a:spcBef>
                <a:spcPts val="1200"/>
              </a:spcBef>
            </a:pPr>
            <a:r>
              <a:rPr lang="en-US" sz="1800" dirty="0" err="1">
                <a:solidFill>
                  <a:srgbClr val="000099"/>
                </a:solidFill>
                <a:latin typeface="Arial" pitchFamily="34" charset="0"/>
                <a:cs typeface="Arial" pitchFamily="34" charset="0"/>
              </a:rPr>
              <a:t>Denition</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MV is defined to be strictly self-maintainable if a change ΔMV in MV, in response to a change </a:t>
            </a:r>
            <a:r>
              <a:rPr lang="en-US" sz="1800" i="1" dirty="0" err="1">
                <a:solidFill>
                  <a:srgbClr val="000099"/>
                </a:solidFill>
                <a:latin typeface="Arial" pitchFamily="34" charset="0"/>
                <a:cs typeface="Arial" pitchFamily="34" charset="0"/>
              </a:rPr>
              <a:t>ΔRi</a:t>
            </a:r>
            <a:r>
              <a:rPr lang="en-US" sz="1800" i="1" dirty="0">
                <a:solidFill>
                  <a:srgbClr val="000099"/>
                </a:solidFill>
                <a:latin typeface="Arial" pitchFamily="34" charset="0"/>
                <a:cs typeface="Arial" pitchFamily="34" charset="0"/>
              </a:rPr>
              <a:t> can be computed using only the MV and the update </a:t>
            </a:r>
            <a:r>
              <a:rPr lang="en-US" sz="1800" i="1" dirty="0" err="1">
                <a:solidFill>
                  <a:srgbClr val="000099"/>
                </a:solidFill>
                <a:latin typeface="Arial" pitchFamily="34" charset="0"/>
                <a:cs typeface="Arial" pitchFamily="34" charset="0"/>
              </a:rPr>
              <a:t>ΔRi</a:t>
            </a:r>
            <a:r>
              <a:rPr lang="en-US" sz="1800" i="1"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376619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48</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View Maintenance Problems</a:t>
            </a:r>
          </a:p>
        </p:txBody>
      </p:sp>
      <p:sp>
        <p:nvSpPr>
          <p:cNvPr id="5" name="Rectangle 4"/>
          <p:cNvSpPr/>
          <p:nvPr/>
        </p:nvSpPr>
        <p:spPr>
          <a:xfrm>
            <a:off x="756137" y="1425023"/>
            <a:ext cx="7710854" cy="2462213"/>
          </a:xfrm>
          <a:prstGeom prst="rect">
            <a:avLst/>
          </a:prstGeom>
        </p:spPr>
        <p:txBody>
          <a:bodyPr wrap="square">
            <a:spAutoFit/>
          </a:bodyPr>
          <a:lstStyle/>
          <a:p>
            <a:pPr algn="just">
              <a:spcBef>
                <a:spcPts val="1200"/>
              </a:spcBef>
            </a:pPr>
            <a:r>
              <a:rPr lang="en-US" dirty="0">
                <a:solidFill>
                  <a:srgbClr val="660066"/>
                </a:solidFill>
                <a:latin typeface="Arial" pitchFamily="34" charset="0"/>
                <a:cs typeface="Arial" pitchFamily="34" charset="0"/>
              </a:rPr>
              <a:t>The data warehousing approach of integrating and summarizing data from multiple sources in views makes strict self-maintenance difficult to achieve. </a:t>
            </a:r>
          </a:p>
          <a:p>
            <a:pPr algn="just">
              <a:spcBef>
                <a:spcPts val="1200"/>
              </a:spcBef>
            </a:pPr>
            <a:r>
              <a:rPr lang="en-US" dirty="0">
                <a:solidFill>
                  <a:srgbClr val="660066"/>
                </a:solidFill>
                <a:latin typeface="Arial" pitchFamily="34" charset="0"/>
                <a:cs typeface="Arial" pitchFamily="34" charset="0"/>
              </a:rPr>
              <a:t>We relax some of the requirements of strict self-maintenance and define weak self-maintainability. This can be achieved in a cost-effective manner.</a:t>
            </a:r>
          </a:p>
        </p:txBody>
      </p:sp>
      <p:sp>
        <p:nvSpPr>
          <p:cNvPr id="2" name="Rectangle 1"/>
          <p:cNvSpPr/>
          <p:nvPr/>
        </p:nvSpPr>
        <p:spPr>
          <a:xfrm>
            <a:off x="879231" y="4297013"/>
            <a:ext cx="7587760" cy="1323439"/>
          </a:xfrm>
          <a:prstGeom prst="rect">
            <a:avLst/>
          </a:prstGeom>
        </p:spPr>
        <p:txBody>
          <a:bodyPr wrap="square">
            <a:spAutoFit/>
          </a:bodyPr>
          <a:lstStyle/>
          <a:p>
            <a:pPr algn="just"/>
            <a:r>
              <a:rPr lang="en-US" sz="2000" dirty="0" err="1">
                <a:solidFill>
                  <a:srgbClr val="000099"/>
                </a:solidFill>
                <a:latin typeface="Arial" pitchFamily="34" charset="0"/>
                <a:cs typeface="Arial" pitchFamily="34" charset="0"/>
              </a:rPr>
              <a:t>Denition</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MV is defined to be </a:t>
            </a:r>
            <a:r>
              <a:rPr lang="en-US" sz="2000" dirty="0">
                <a:solidFill>
                  <a:srgbClr val="000099"/>
                </a:solidFill>
                <a:latin typeface="Arial" pitchFamily="34" charset="0"/>
                <a:cs typeface="Arial" pitchFamily="34" charset="0"/>
              </a:rPr>
              <a:t>weakly self-maintainable </a:t>
            </a:r>
            <a:r>
              <a:rPr lang="en-US" sz="2000" i="1" dirty="0">
                <a:solidFill>
                  <a:srgbClr val="000099"/>
                </a:solidFill>
                <a:latin typeface="Arial" pitchFamily="34" charset="0"/>
                <a:cs typeface="Arial" pitchFamily="34" charset="0"/>
              </a:rPr>
              <a:t>if a change </a:t>
            </a:r>
            <a:r>
              <a:rPr lang="en-US" sz="2000" dirty="0">
                <a:solidFill>
                  <a:srgbClr val="000099"/>
                </a:solidFill>
                <a:latin typeface="Arial" pitchFamily="34" charset="0"/>
                <a:cs typeface="Arial" pitchFamily="34" charset="0"/>
              </a:rPr>
              <a:t>Δ</a:t>
            </a:r>
            <a:r>
              <a:rPr lang="en-US" sz="2000" i="1" dirty="0">
                <a:solidFill>
                  <a:srgbClr val="000099"/>
                </a:solidFill>
                <a:latin typeface="Arial" pitchFamily="34" charset="0"/>
                <a:cs typeface="Arial" pitchFamily="34" charset="0"/>
              </a:rPr>
              <a:t>MV in MV, in response to a change </a:t>
            </a:r>
            <a:r>
              <a:rPr lang="en-US" sz="2000" dirty="0" err="1">
                <a:solidFill>
                  <a:srgbClr val="000099"/>
                </a:solidFill>
                <a:latin typeface="Arial" pitchFamily="34" charset="0"/>
                <a:cs typeface="Arial" pitchFamily="34" charset="0"/>
              </a:rPr>
              <a:t>Δ</a:t>
            </a:r>
            <a:r>
              <a:rPr lang="en-US" sz="2000" i="1" dirty="0" err="1">
                <a:solidFill>
                  <a:srgbClr val="000099"/>
                </a:solidFill>
                <a:latin typeface="Arial" pitchFamily="34" charset="0"/>
                <a:cs typeface="Arial" pitchFamily="34" charset="0"/>
              </a:rPr>
              <a:t>Ri</a:t>
            </a:r>
            <a:r>
              <a:rPr lang="en-US" sz="2000" i="1" dirty="0">
                <a:solidFill>
                  <a:srgbClr val="000099"/>
                </a:solidFill>
                <a:latin typeface="Arial" pitchFamily="34" charset="0"/>
                <a:cs typeface="Arial" pitchFamily="34" charset="0"/>
              </a:rPr>
              <a:t> can be computed using the MV, the update </a:t>
            </a:r>
            <a:r>
              <a:rPr lang="en-US" sz="2000" dirty="0" err="1">
                <a:solidFill>
                  <a:srgbClr val="000099"/>
                </a:solidFill>
                <a:latin typeface="Arial" pitchFamily="34" charset="0"/>
                <a:cs typeface="Arial" pitchFamily="34" charset="0"/>
              </a:rPr>
              <a:t>Δ</a:t>
            </a:r>
            <a:r>
              <a:rPr lang="en-US" sz="2000" i="1" dirty="0" err="1">
                <a:solidFill>
                  <a:srgbClr val="000099"/>
                </a:solidFill>
                <a:latin typeface="Arial" pitchFamily="34" charset="0"/>
                <a:cs typeface="Arial" pitchFamily="34" charset="0"/>
              </a:rPr>
              <a:t>Ri</a:t>
            </a:r>
            <a:r>
              <a:rPr lang="en-US" sz="2000" i="1" dirty="0">
                <a:solidFill>
                  <a:srgbClr val="000099"/>
                </a:solidFill>
                <a:latin typeface="Arial" pitchFamily="34" charset="0"/>
                <a:cs typeface="Arial" pitchFamily="34" charset="0"/>
              </a:rPr>
              <a:t> and some additional information stored at warehouse.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91999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49</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Weak self-Maintenance Approach</a:t>
            </a:r>
          </a:p>
        </p:txBody>
      </p:sp>
      <p:sp>
        <p:nvSpPr>
          <p:cNvPr id="5" name="Rectangle 4"/>
          <p:cNvSpPr/>
          <p:nvPr/>
        </p:nvSpPr>
        <p:spPr>
          <a:xfrm>
            <a:off x="756137" y="1011785"/>
            <a:ext cx="7710854" cy="4708981"/>
          </a:xfrm>
          <a:prstGeom prst="rect">
            <a:avLst/>
          </a:prstGeom>
        </p:spPr>
        <p:txBody>
          <a:bodyPr wrap="square">
            <a:spAutoFit/>
          </a:bodyPr>
          <a:lstStyle/>
          <a:p>
            <a:r>
              <a:rPr lang="en-US" sz="2000" dirty="0">
                <a:solidFill>
                  <a:srgbClr val="660066"/>
                </a:solidFill>
                <a:latin typeface="Arial" pitchFamily="34" charset="0"/>
                <a:cs typeface="Arial" pitchFamily="34" charset="0"/>
              </a:rPr>
              <a:t>This scheme stores some additional information in </a:t>
            </a:r>
            <a:r>
              <a:rPr lang="en-US" sz="2000" i="1" dirty="0">
                <a:solidFill>
                  <a:srgbClr val="660066"/>
                </a:solidFill>
                <a:latin typeface="Arial" pitchFamily="34" charset="0"/>
                <a:cs typeface="Arial" pitchFamily="34" charset="0"/>
              </a:rPr>
              <a:t>Auxiliary</a:t>
            </a:r>
          </a:p>
          <a:p>
            <a:pPr algn="just"/>
            <a:r>
              <a:rPr lang="en-US" sz="2000" i="1" dirty="0">
                <a:solidFill>
                  <a:srgbClr val="660066"/>
                </a:solidFill>
                <a:latin typeface="Arial" pitchFamily="34" charset="0"/>
                <a:cs typeface="Arial" pitchFamily="34" charset="0"/>
              </a:rPr>
              <a:t>Views (AVs) </a:t>
            </a:r>
            <a:r>
              <a:rPr lang="en-US" sz="2000" dirty="0">
                <a:solidFill>
                  <a:srgbClr val="660066"/>
                </a:solidFill>
                <a:latin typeface="Arial" pitchFamily="34" charset="0"/>
                <a:cs typeface="Arial" pitchFamily="34" charset="0"/>
              </a:rPr>
              <a:t>materialized 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also at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to apply multiple updates 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in a consistency preserving manner. This additional information stored in </a:t>
            </a:r>
            <a:r>
              <a:rPr lang="en-US" sz="2000" i="1" dirty="0">
                <a:solidFill>
                  <a:srgbClr val="660066"/>
                </a:solidFill>
                <a:latin typeface="Arial" pitchFamily="34" charset="0"/>
                <a:cs typeface="Arial" pitchFamily="34" charset="0"/>
              </a:rPr>
              <a:t>AVs </a:t>
            </a:r>
            <a:r>
              <a:rPr lang="en-US" sz="2000" dirty="0">
                <a:solidFill>
                  <a:srgbClr val="660066"/>
                </a:solidFill>
                <a:latin typeface="Arial" pitchFamily="34" charset="0"/>
                <a:cs typeface="Arial" pitchFamily="34" charset="0"/>
              </a:rPr>
              <a:t>allows us to issue compensating queries to eliminate duplicate tuples (insertion anomaly) and enforces an order to eliminate the deletion anomaly. The deletion anomaly takes place because the base tuples that participate in an </a:t>
            </a:r>
            <a:r>
              <a:rPr lang="en-US" sz="2000" i="1" dirty="0">
                <a:solidFill>
                  <a:srgbClr val="660066"/>
                </a:solidFill>
                <a:latin typeface="Arial" pitchFamily="34" charset="0"/>
                <a:cs typeface="Arial" pitchFamily="34" charset="0"/>
              </a:rPr>
              <a:t>MV </a:t>
            </a:r>
            <a:r>
              <a:rPr lang="en-US" sz="2000" dirty="0">
                <a:solidFill>
                  <a:srgbClr val="660066"/>
                </a:solidFill>
                <a:latin typeface="Arial" pitchFamily="34" charset="0"/>
                <a:cs typeface="Arial" pitchFamily="34" charset="0"/>
              </a:rPr>
              <a:t>update, changes before that update is installed in the </a:t>
            </a:r>
            <a:r>
              <a:rPr lang="en-US" sz="2000" i="1" dirty="0">
                <a:solidFill>
                  <a:srgbClr val="660066"/>
                </a:solidFill>
                <a:latin typeface="Arial" pitchFamily="34" charset="0"/>
                <a:cs typeface="Arial" pitchFamily="34" charset="0"/>
              </a:rPr>
              <a:t>MV</a:t>
            </a:r>
            <a:r>
              <a:rPr lang="en-US" sz="2000" dirty="0">
                <a:solidFill>
                  <a:srgbClr val="660066"/>
                </a:solidFill>
                <a:latin typeface="Arial" pitchFamily="34" charset="0"/>
                <a:cs typeface="Arial" pitchFamily="34" charset="0"/>
              </a:rPr>
              <a:t>. We categorize the data modifications at the source in terms of data as follows:</a:t>
            </a:r>
          </a:p>
          <a:p>
            <a:pPr marL="685800" lvl="1" indent="-228600" algn="just">
              <a:spcBef>
                <a:spcPts val="1200"/>
              </a:spcBef>
              <a:buBlip>
                <a:blip r:embed="rId2"/>
              </a:buBlip>
            </a:pPr>
            <a:r>
              <a:rPr lang="en-US" sz="1800" dirty="0">
                <a:solidFill>
                  <a:srgbClr val="000099"/>
                </a:solidFill>
                <a:latin typeface="Arial" pitchFamily="34" charset="0"/>
                <a:cs typeface="Arial" pitchFamily="34" charset="0"/>
              </a:rPr>
              <a:t>Recently Inserted tuples.</a:t>
            </a:r>
          </a:p>
          <a:p>
            <a:pPr marL="685800" lvl="1" indent="-228600" algn="just">
              <a:buBlip>
                <a:blip r:embed="rId2"/>
              </a:buBlip>
            </a:pPr>
            <a:r>
              <a:rPr lang="en-US" sz="1800" dirty="0">
                <a:solidFill>
                  <a:srgbClr val="000099"/>
                </a:solidFill>
                <a:latin typeface="Arial" pitchFamily="34" charset="0"/>
                <a:cs typeface="Arial" pitchFamily="34" charset="0"/>
              </a:rPr>
              <a:t>Recently Deleted tuples.</a:t>
            </a:r>
          </a:p>
          <a:p>
            <a:pPr marL="685800" lvl="1" indent="-228600" algn="just">
              <a:buBlip>
                <a:blip r:embed="rId2"/>
              </a:buBlip>
            </a:pPr>
            <a:r>
              <a:rPr lang="en-US" sz="1800" dirty="0">
                <a:solidFill>
                  <a:srgbClr val="000099"/>
                </a:solidFill>
                <a:latin typeface="Arial" pitchFamily="34" charset="0"/>
                <a:cs typeface="Arial" pitchFamily="34" charset="0"/>
              </a:rPr>
              <a:t>Participating tuples (currently participating in some </a:t>
            </a:r>
            <a:r>
              <a:rPr lang="en-US" sz="1800" i="1" dirty="0">
                <a:solidFill>
                  <a:srgbClr val="000099"/>
                </a:solidFill>
                <a:latin typeface="Arial" pitchFamily="34" charset="0"/>
                <a:cs typeface="Arial" pitchFamily="34" charset="0"/>
              </a:rPr>
              <a:t>MV </a:t>
            </a:r>
            <a:r>
              <a:rPr lang="en-US" sz="1800" dirty="0">
                <a:solidFill>
                  <a:srgbClr val="000099"/>
                </a:solidFill>
                <a:latin typeface="Arial" pitchFamily="34" charset="0"/>
                <a:cs typeface="Arial" pitchFamily="34" charset="0"/>
              </a:rPr>
              <a:t>update that is yet to be installed at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685800" lvl="1" indent="-228600" algn="just">
              <a:buBlip>
                <a:blip r:embed="rId2"/>
              </a:buBlip>
            </a:pPr>
            <a:r>
              <a:rPr lang="en-US" sz="1800" dirty="0">
                <a:solidFill>
                  <a:srgbClr val="000099"/>
                </a:solidFill>
                <a:latin typeface="Arial" pitchFamily="34" charset="0"/>
                <a:cs typeface="Arial" pitchFamily="34" charset="0"/>
              </a:rPr>
              <a:t>Non Participating tuples (none of the above).</a:t>
            </a:r>
          </a:p>
        </p:txBody>
      </p:sp>
    </p:spTree>
    <p:extLst>
      <p:ext uri="{BB962C8B-B14F-4D97-AF65-F5344CB8AC3E}">
        <p14:creationId xmlns:p14="http://schemas.microsoft.com/office/powerpoint/2010/main" val="405784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5</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6" y="1448162"/>
            <a:ext cx="7872153" cy="304698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Database systems use a logical model for representing the information they contain. Relational</a:t>
            </a:r>
          </a:p>
          <a:p>
            <a:pPr algn="just"/>
            <a:r>
              <a:rPr lang="en-US" dirty="0">
                <a:solidFill>
                  <a:srgbClr val="660066"/>
                </a:solidFill>
                <a:latin typeface="Arial" pitchFamily="34" charset="0"/>
                <a:cs typeface="Arial" pitchFamily="34" charset="0"/>
              </a:rPr>
              <a:t>data model has been the most commonly used data model to represent and manage an organization’s day-to-day data processing needs. However, it fails to capture the decision support requirements of the power users within an organization because such requirements are </a:t>
            </a:r>
            <a:r>
              <a:rPr lang="en-US" i="1" dirty="0">
                <a:solidFill>
                  <a:srgbClr val="660066"/>
                </a:solidFill>
                <a:latin typeface="Arial" pitchFamily="34" charset="0"/>
                <a:cs typeface="Arial" pitchFamily="34" charset="0"/>
              </a:rPr>
              <a:t>multi-dimensional</a:t>
            </a:r>
            <a:r>
              <a:rPr lang="en-US"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767981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50</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a:t>
            </a:r>
          </a:p>
        </p:txBody>
      </p:sp>
      <p:sp>
        <p:nvSpPr>
          <p:cNvPr id="5" name="Rectangle 4"/>
          <p:cNvSpPr/>
          <p:nvPr/>
        </p:nvSpPr>
        <p:spPr>
          <a:xfrm>
            <a:off x="756137" y="1389852"/>
            <a:ext cx="7710854" cy="3400931"/>
          </a:xfrm>
          <a:prstGeom prst="rect">
            <a:avLst/>
          </a:prstGeom>
        </p:spPr>
        <p:txBody>
          <a:bodyPr wrap="square">
            <a:spAutoFit/>
          </a:bodyPr>
          <a:lstStyle/>
          <a:p>
            <a:pPr marL="342900" indent="-342900">
              <a:spcAft>
                <a:spcPts val="600"/>
              </a:spcAft>
              <a:buBlip>
                <a:blip r:embed="rId2"/>
              </a:buBlip>
            </a:pPr>
            <a:r>
              <a:rPr lang="en-US" sz="2000" dirty="0">
                <a:solidFill>
                  <a:srgbClr val="000099"/>
                </a:solidFill>
                <a:latin typeface="Arial" pitchFamily="34" charset="0"/>
                <a:cs typeface="Arial" pitchFamily="34" charset="0"/>
              </a:rPr>
              <a:t>AV: A temporary (buffer) storage at DW.</a:t>
            </a:r>
          </a:p>
          <a:p>
            <a:pPr marL="342900" indent="-342900" algn="just">
              <a:spcAft>
                <a:spcPts val="600"/>
              </a:spcAft>
              <a:buBlip>
                <a:blip r:embed="rId2"/>
              </a:buBlip>
            </a:pPr>
            <a:r>
              <a:rPr lang="en-US" sz="2000" dirty="0">
                <a:solidFill>
                  <a:srgbClr val="000099"/>
                </a:solidFill>
                <a:latin typeface="Arial" pitchFamily="34" charset="0"/>
                <a:cs typeface="Arial" pitchFamily="34" charset="0"/>
              </a:rPr>
              <a:t>The AV stores recently inserted, participating and recently deleted base data temporarily. Whenever a new tuple is inserted in a base table, it is propagated to the AV.</a:t>
            </a:r>
          </a:p>
          <a:p>
            <a:pPr marL="342900" indent="-342900" algn="just">
              <a:spcAft>
                <a:spcPts val="600"/>
              </a:spcAft>
              <a:buBlip>
                <a:blip r:embed="rId2"/>
              </a:buBlip>
            </a:pPr>
            <a:r>
              <a:rPr lang="en-US" sz="2000" dirty="0">
                <a:solidFill>
                  <a:srgbClr val="000099"/>
                </a:solidFill>
                <a:latin typeface="Arial" pitchFamily="34" charset="0"/>
                <a:cs typeface="Arial" pitchFamily="34" charset="0"/>
              </a:rPr>
              <a:t>DW identifies the affected MVs.</a:t>
            </a:r>
          </a:p>
          <a:p>
            <a:pPr marL="342900" indent="-342900" algn="just">
              <a:spcAft>
                <a:spcPts val="600"/>
              </a:spcAft>
              <a:buBlip>
                <a:blip r:embed="rId2"/>
              </a:buBlip>
            </a:pPr>
            <a:r>
              <a:rPr lang="en-US" sz="2000" dirty="0">
                <a:solidFill>
                  <a:srgbClr val="000099"/>
                </a:solidFill>
                <a:latin typeface="Arial" pitchFamily="34" charset="0"/>
                <a:cs typeface="Arial" pitchFamily="34" charset="0"/>
              </a:rPr>
              <a:t>DW issues queries to compute the view update that needs to be installed at the MV. The tuples that participate in the view update are also stored temporarily in an AV. Any update (delete or insert to a base table that are also stored in the AV) is corrected at AV and then applied to the MV.</a:t>
            </a:r>
          </a:p>
        </p:txBody>
      </p:sp>
    </p:spTree>
    <p:extLst>
      <p:ext uri="{BB962C8B-B14F-4D97-AF65-F5344CB8AC3E}">
        <p14:creationId xmlns:p14="http://schemas.microsoft.com/office/powerpoint/2010/main" val="718328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51</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4462760"/>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algn="just">
              <a:spcBef>
                <a:spcPts val="1200"/>
              </a:spcBef>
            </a:pPr>
            <a:r>
              <a:rPr lang="en-US" sz="2000" dirty="0">
                <a:solidFill>
                  <a:srgbClr val="000099"/>
                </a:solidFill>
                <a:latin typeface="Arial" pitchFamily="34" charset="0"/>
                <a:cs typeface="Arial" pitchFamily="34" charset="0"/>
              </a:rPr>
              <a:t>We assume the same insertion anomaly scenario. We store auxiliary views </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 at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We modify the execution pattern to give the correct result:</a:t>
            </a:r>
          </a:p>
          <a:p>
            <a:pPr lvl="1" indent="-457200" algn="just">
              <a:spcBef>
                <a:spcPts val="600"/>
              </a:spcBef>
              <a:buFont typeface="+mj-lt"/>
              <a:buAutoNum type="arabicPeriod"/>
            </a:pP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executes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sends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to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inserts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sends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1 =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a:t>
            </a:r>
          </a:p>
          <a:p>
            <a:pPr lvl="1" indent="-457200" algn="just">
              <a:spcBef>
                <a:spcPts val="600"/>
              </a:spcBef>
              <a:buFont typeface="+mj-lt"/>
              <a:buAutoNum type="arabicPeriod"/>
            </a:pP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executes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sends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to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inserts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sends</a:t>
            </a:r>
          </a:p>
          <a:p>
            <a:pPr marL="0" lvl="1" algn="just">
              <a:spcBef>
                <a:spcPts val="600"/>
              </a:spcBef>
            </a:pPr>
            <a:r>
              <a:rPr lang="en-US" sz="2000" i="1" dirty="0">
                <a:solidFill>
                  <a:srgbClr val="000099"/>
                </a:solidFill>
                <a:latin typeface="Arial" pitchFamily="34" charset="0"/>
                <a:cs typeface="Arial" pitchFamily="34" charset="0"/>
              </a:rPr>
              <a:t>	Q</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 to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a:t>
            </a:r>
          </a:p>
          <a:p>
            <a:pPr lvl="1" indent="-457200" algn="just">
              <a:spcBef>
                <a:spcPts val="600"/>
              </a:spcBef>
              <a:buFont typeface="+mj-lt"/>
              <a:buAutoNum type="arabicPeriod" startAt="5"/>
            </a:pP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1, evaluates it and generates the 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 =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A1 </a:t>
            </a:r>
            <a:r>
              <a:rPr lang="en-US" sz="2000" dirty="0">
                <a:solidFill>
                  <a:srgbClr val="000099"/>
                </a:solidFill>
                <a:latin typeface="Arial" pitchFamily="34" charset="0"/>
                <a:cs typeface="Arial" pitchFamily="34" charset="0"/>
              </a:rPr>
              <a:t>is sent to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080" y="3354660"/>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064" y="450141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302" y="450141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432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52</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677760" y="873899"/>
            <a:ext cx="7710854" cy="5124480"/>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algn="just">
              <a:spcBef>
                <a:spcPts val="1200"/>
              </a:spcBef>
            </a:pPr>
            <a:r>
              <a:rPr lang="en-US" sz="1800" dirty="0">
                <a:solidFill>
                  <a:srgbClr val="000099"/>
                </a:solidFill>
                <a:latin typeface="Arial" pitchFamily="34" charset="0"/>
                <a:cs typeface="Arial" pitchFamily="34" charset="0"/>
              </a:rPr>
              <a:t>We assume the same insertion anomaly scenario. We store auxiliary views </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1 and </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2 at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 We modify the execution pattern to give the correct result:</a:t>
            </a:r>
          </a:p>
          <a:p>
            <a:pPr algn="just">
              <a:spcBef>
                <a:spcPts val="1200"/>
              </a:spcBef>
            </a:pPr>
            <a:endParaRPr lang="en-US" sz="2000" dirty="0">
              <a:solidFill>
                <a:srgbClr val="000099"/>
              </a:solidFill>
              <a:latin typeface="Arial" pitchFamily="34" charset="0"/>
              <a:cs typeface="Arial" pitchFamily="34" charset="0"/>
            </a:endParaRPr>
          </a:p>
          <a:p>
            <a:pPr algn="just">
              <a:spcBef>
                <a:spcPts val="1200"/>
              </a:spcBef>
            </a:pPr>
            <a:endParaRPr lang="en-US" sz="2000" dirty="0">
              <a:solidFill>
                <a:srgbClr val="000099"/>
              </a:solidFill>
              <a:latin typeface="Arial" pitchFamily="34" charset="0"/>
              <a:cs typeface="Arial" pitchFamily="34" charset="0"/>
            </a:endParaRPr>
          </a:p>
          <a:p>
            <a:pPr lvl="1" indent="-457200" algn="just">
              <a:spcBef>
                <a:spcPts val="600"/>
              </a:spcBef>
              <a:buFont typeface="+mj-lt"/>
              <a:buAutoNum type="arabicPeriod"/>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2 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insert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1800" i="1" dirty="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inserts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a:t>
            </a:r>
          </a:p>
          <a:p>
            <a:pPr marL="461963" lvl="1" algn="just">
              <a:spcBef>
                <a:spcPts val="600"/>
              </a:spcBef>
            </a:pP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1.</a:t>
            </a:r>
          </a:p>
          <a:p>
            <a:pPr lvl="1" indent="-457200" algn="just">
              <a:spcBef>
                <a:spcPts val="600"/>
              </a:spcBef>
              <a:buFont typeface="+mj-lt"/>
              <a:buAutoNum type="arabicPeriod"/>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1 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 </a:t>
            </a:r>
            <a:r>
              <a:rPr lang="en-US" sz="1800" i="1" dirty="0">
                <a:solidFill>
                  <a:srgbClr val="000099"/>
                </a:solidFill>
                <a:latin typeface="Arial" pitchFamily="34" charset="0"/>
                <a:cs typeface="Arial" pitchFamily="34" charset="0"/>
              </a:rPr>
              <a:t>insert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1800" i="1" dirty="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a:t>
            </a:r>
            <a:r>
              <a:rPr lang="en-US" sz="1800" i="1" dirty="0">
                <a:solidFill>
                  <a:srgbClr val="000099"/>
                </a:solidFill>
                <a:latin typeface="Arial" pitchFamily="34" charset="0"/>
                <a:cs typeface="Arial" pitchFamily="34" charset="0"/>
              </a:rPr>
              <a:t>inserts</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a:t>
            </a:r>
          </a:p>
          <a:p>
            <a:pPr marL="461963" lvl="1" algn="just">
              <a:spcBef>
                <a:spcPts val="600"/>
              </a:spcBef>
            </a:pP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2 =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      </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2) 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2 = </a:t>
            </a:r>
          </a:p>
          <a:p>
            <a:pPr lvl="1" indent="-457200" algn="just">
              <a:spcBef>
                <a:spcPts val="600"/>
              </a:spcBef>
              <a:buFont typeface="+mj-lt"/>
              <a:buAutoNum type="arabicPeriod" startAt="5"/>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1 receives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1, evaluates it and generates the answer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A1 </a:t>
            </a:r>
            <a:r>
              <a:rPr lang="en-US" sz="1800" dirty="0">
                <a:solidFill>
                  <a:srgbClr val="000099"/>
                </a:solidFill>
                <a:latin typeface="Arial" pitchFamily="34" charset="0"/>
                <a:cs typeface="Arial" pitchFamily="34" charset="0"/>
              </a:rPr>
              <a:t>is sent to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931" y="4016511"/>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637" y="5070119"/>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87" y="5070119"/>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46" y="2356072"/>
            <a:ext cx="3834283" cy="77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6653806" y="4982579"/>
            <a:ext cx="1070697" cy="359869"/>
          </a:xfrm>
          <a:prstGeom prst="rect">
            <a:avLst/>
          </a:prstGeom>
        </p:spPr>
      </p:pic>
    </p:spTree>
    <p:extLst>
      <p:ext uri="{BB962C8B-B14F-4D97-AF65-F5344CB8AC3E}">
        <p14:creationId xmlns:p14="http://schemas.microsoft.com/office/powerpoint/2010/main" val="745624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53</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461664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lvl="1" indent="-457200" algn="just">
              <a:spcBef>
                <a:spcPts val="1200"/>
              </a:spcBef>
              <a:buFont typeface="+mj-lt"/>
              <a:buAutoNum type="arabicPeriod" startAt="6"/>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deletes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1 = </a:t>
            </a:r>
            <a:r>
              <a:rPr lang="en-US" sz="2000" i="1" dirty="0">
                <a:solidFill>
                  <a:srgbClr val="000099"/>
                </a:solidFill>
                <a:latin typeface="Arial" pitchFamily="34" charset="0"/>
                <a:cs typeface="Arial" pitchFamily="34" charset="0"/>
              </a:rPr>
              <a:t>{</a:t>
            </a:r>
            <a:r>
              <a:rPr lang="pt-BR" sz="2000" i="1" dirty="0">
                <a:solidFill>
                  <a:srgbClr val="000099"/>
                </a:solidFill>
                <a:latin typeface="Arial" pitchFamily="34" charset="0"/>
                <a:cs typeface="Arial" pitchFamily="34" charset="0"/>
              </a:rPr>
              <a:t>a</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c</a:t>
            </a:r>
            <a:r>
              <a:rPr lang="pt-BR" sz="2000" dirty="0">
                <a:solidFill>
                  <a:srgbClr val="000099"/>
                </a:solidFill>
                <a:latin typeface="Arial" pitchFamily="34" charset="0"/>
                <a:cs typeface="Arial" pitchFamily="34" charset="0"/>
              </a:rPr>
              <a:t>1, </a:t>
            </a:r>
            <a:r>
              <a:rPr lang="pt-BR" sz="2000" i="1" dirty="0">
                <a:solidFill>
                  <a:srgbClr val="000099"/>
                </a:solidFill>
                <a:latin typeface="Arial" pitchFamily="34" charset="0"/>
                <a:cs typeface="Arial" pitchFamily="34" charset="0"/>
              </a:rPr>
              <a:t>a</a:t>
            </a:r>
            <a:r>
              <a:rPr lang="pt-BR" sz="2000" dirty="0">
                <a:solidFill>
                  <a:srgbClr val="000099"/>
                </a:solidFill>
                <a:latin typeface="Arial" pitchFamily="34" charset="0"/>
                <a:cs typeface="Arial" pitchFamily="34" charset="0"/>
              </a:rPr>
              <a:t>2</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c</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a:t>
            </a:r>
            <a:r>
              <a:rPr lang="pt-BR" sz="2000" dirty="0">
                <a:solidFill>
                  <a:srgbClr val="000099"/>
                </a:solidFill>
                <a:latin typeface="Arial" pitchFamily="34" charset="0"/>
                <a:cs typeface="Arial" pitchFamily="34" charset="0"/>
              </a:rPr>
              <a:t>.</a:t>
            </a:r>
          </a:p>
          <a:p>
            <a:pPr lvl="1" indent="-457200" algn="just">
              <a:spcBef>
                <a:spcPts val="600"/>
              </a:spcBef>
              <a:buFont typeface="+mj-lt"/>
              <a:buAutoNum type="arabicPeriod" startAt="6"/>
            </a:pP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evaluates it and generates the 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                } </a:t>
            </a:r>
            <a:r>
              <a:rPr lang="en-US" sz="2000" dirty="0">
                <a:solidFill>
                  <a:srgbClr val="000099"/>
                </a:solidFill>
                <a:latin typeface="Arial" pitchFamily="34" charset="0"/>
                <a:cs typeface="Arial" pitchFamily="34" charset="0"/>
              </a:rPr>
              <a:t>which is sent to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startAt="6"/>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deletes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a:t>
            </a:r>
            <a:r>
              <a:rPr lang="pt-BR" sz="2000" i="1" dirty="0">
                <a:solidFill>
                  <a:srgbClr val="000099"/>
                </a:solidFill>
                <a:latin typeface="Arial" pitchFamily="34" charset="0"/>
                <a:cs typeface="Arial" pitchFamily="34" charset="0"/>
              </a:rPr>
              <a:t>a</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c</a:t>
            </a:r>
            <a:r>
              <a:rPr lang="pt-BR" sz="2000" dirty="0">
                <a:solidFill>
                  <a:srgbClr val="000099"/>
                </a:solidFill>
                <a:latin typeface="Arial" pitchFamily="34" charset="0"/>
                <a:cs typeface="Arial" pitchFamily="34" charset="0"/>
              </a:rPr>
              <a:t>1, </a:t>
            </a:r>
            <a:r>
              <a:rPr lang="pt-BR" sz="2000" i="1" dirty="0">
                <a:solidFill>
                  <a:srgbClr val="000099"/>
                </a:solidFill>
                <a:latin typeface="Arial" pitchFamily="34" charset="0"/>
                <a:cs typeface="Arial" pitchFamily="34" charset="0"/>
              </a:rPr>
              <a:t>a</a:t>
            </a:r>
            <a:r>
              <a:rPr lang="pt-BR" sz="2000" dirty="0">
                <a:solidFill>
                  <a:srgbClr val="000099"/>
                </a:solidFill>
                <a:latin typeface="Arial" pitchFamily="34" charset="0"/>
                <a:cs typeface="Arial" pitchFamily="34" charset="0"/>
              </a:rPr>
              <a:t>2</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c</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a:t>
            </a:r>
            <a:r>
              <a:rPr lang="pt-BR" sz="2000" dirty="0">
                <a:solidFill>
                  <a:srgbClr val="000099"/>
                </a:solidFill>
                <a:latin typeface="Arial" pitchFamily="34" charset="0"/>
                <a:cs typeface="Arial" pitchFamily="34" charset="0"/>
              </a:rPr>
              <a:t>.</a:t>
            </a:r>
          </a:p>
          <a:p>
            <a:pPr lvl="1" algn="just">
              <a:spcBef>
                <a:spcPts val="1200"/>
              </a:spcBef>
            </a:pPr>
            <a:r>
              <a:rPr lang="en-US" sz="2000" dirty="0">
                <a:solidFill>
                  <a:srgbClr val="000099"/>
                </a:solidFill>
                <a:latin typeface="Arial" pitchFamily="34" charset="0"/>
                <a:cs typeface="Arial" pitchFamily="34" charset="0"/>
              </a:rPr>
              <a:t>Thus the data (recent insert in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 stored in </a:t>
            </a:r>
            <a:r>
              <a:rPr lang="en-US" sz="2000" i="1" dirty="0">
                <a:solidFill>
                  <a:srgbClr val="000099"/>
                </a:solidFill>
                <a:latin typeface="Arial" pitchFamily="34" charset="0"/>
                <a:cs typeface="Arial" pitchFamily="34" charset="0"/>
              </a:rPr>
              <a:t>AVs </a:t>
            </a:r>
            <a:r>
              <a:rPr lang="en-US" sz="2000" dirty="0">
                <a:solidFill>
                  <a:srgbClr val="000099"/>
                </a:solidFill>
                <a:latin typeface="Arial" pitchFamily="34" charset="0"/>
                <a:cs typeface="Arial" pitchFamily="34" charset="0"/>
              </a:rPr>
              <a:t>allows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to issue compensating queries to undo the effect of Insertion Anomaly. Also, the data is stored in the </a:t>
            </a:r>
            <a:r>
              <a:rPr lang="en-US" sz="2000" i="1" dirty="0">
                <a:solidFill>
                  <a:srgbClr val="000099"/>
                </a:solidFill>
                <a:latin typeface="Arial" pitchFamily="34" charset="0"/>
                <a:cs typeface="Arial" pitchFamily="34" charset="0"/>
              </a:rPr>
              <a:t>AV </a:t>
            </a:r>
            <a:r>
              <a:rPr lang="en-US" sz="2000" dirty="0">
                <a:solidFill>
                  <a:srgbClr val="000099"/>
                </a:solidFill>
                <a:latin typeface="Arial" pitchFamily="34" charset="0"/>
                <a:cs typeface="Arial" pitchFamily="34" charset="0"/>
              </a:rPr>
              <a:t>till the answer of the query is not installed in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If the answer of the query needs to be joined with some other base relation, the data is not deleted from the </a:t>
            </a:r>
            <a:r>
              <a:rPr lang="en-US" sz="2000" i="1" dirty="0">
                <a:solidFill>
                  <a:srgbClr val="000099"/>
                </a:solidFill>
                <a:latin typeface="Arial" pitchFamily="34" charset="0"/>
                <a:cs typeface="Arial" pitchFamily="34" charset="0"/>
              </a:rPr>
              <a:t>AV </a:t>
            </a:r>
            <a:r>
              <a:rPr lang="en-US" sz="2000" dirty="0">
                <a:solidFill>
                  <a:srgbClr val="000099"/>
                </a:solidFill>
                <a:latin typeface="Arial" pitchFamily="34" charset="0"/>
                <a:cs typeface="Arial" pitchFamily="34" charset="0"/>
              </a:rPr>
              <a:t>.</a:t>
            </a:r>
          </a:p>
        </p:txBody>
      </p:sp>
      <p:pic>
        <p:nvPicPr>
          <p:cNvPr id="6" name="Picture 5"/>
          <p:cNvPicPr>
            <a:picLocks noChangeAspect="1"/>
          </p:cNvPicPr>
          <p:nvPr/>
        </p:nvPicPr>
        <p:blipFill>
          <a:blip r:embed="rId2"/>
          <a:stretch>
            <a:fillRect/>
          </a:stretch>
        </p:blipFill>
        <p:spPr>
          <a:xfrm>
            <a:off x="2029555" y="2639973"/>
            <a:ext cx="1070697" cy="359869"/>
          </a:xfrm>
          <a:prstGeom prst="rect">
            <a:avLst/>
          </a:prstGeom>
        </p:spPr>
      </p:pic>
    </p:spTree>
    <p:extLst>
      <p:ext uri="{BB962C8B-B14F-4D97-AF65-F5344CB8AC3E}">
        <p14:creationId xmlns:p14="http://schemas.microsoft.com/office/powerpoint/2010/main" val="2022201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54</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2616101"/>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Deletion Anomaly</a:t>
            </a:r>
          </a:p>
          <a:p>
            <a:pPr marL="800100" lvl="1" indent="-342900" algn="just">
              <a:spcBef>
                <a:spcPts val="1200"/>
              </a:spcBef>
              <a:buBlip>
                <a:blip r:embed="rId2"/>
              </a:buBlip>
            </a:pPr>
            <a:r>
              <a:rPr lang="en-US" sz="2000" dirty="0">
                <a:solidFill>
                  <a:srgbClr val="000099"/>
                </a:solidFill>
                <a:latin typeface="Arial" pitchFamily="34" charset="0"/>
                <a:cs typeface="Arial" pitchFamily="34" charset="0"/>
              </a:rPr>
              <a:t>We materialize at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auxiliary views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.ins</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.ins</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3</a:t>
            </a:r>
            <a:r>
              <a:rPr lang="en-US" sz="2000" i="1" baseline="-10000" dirty="0">
                <a:solidFill>
                  <a:srgbClr val="000099"/>
                </a:solidFill>
                <a:latin typeface="Arial" pitchFamily="34" charset="0"/>
                <a:cs typeface="Arial" pitchFamily="34" charset="0"/>
              </a:rPr>
              <a:t>.ins</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that store recently inserted base tuples.</a:t>
            </a:r>
          </a:p>
          <a:p>
            <a:pPr marL="800100" lvl="1" indent="-342900" algn="just">
              <a:spcBef>
                <a:spcPts val="1200"/>
              </a:spcBef>
              <a:buBlip>
                <a:blip r:embed="rId2"/>
              </a:buBlip>
            </a:pPr>
            <a:r>
              <a:rPr lang="en-US" sz="2000" dirty="0">
                <a:solidFill>
                  <a:srgbClr val="000099"/>
                </a:solidFill>
                <a:latin typeface="Arial" pitchFamily="34" charset="0"/>
                <a:cs typeface="Arial" pitchFamily="34" charset="0"/>
              </a:rPr>
              <a:t>We materialize at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del</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del</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3.</a:t>
            </a:r>
            <a:r>
              <a:rPr lang="en-US" sz="2000" i="1" baseline="-10000" dirty="0">
                <a:solidFill>
                  <a:srgbClr val="000099"/>
                </a:solidFill>
                <a:latin typeface="Arial" pitchFamily="34" charset="0"/>
                <a:cs typeface="Arial" pitchFamily="34" charset="0"/>
              </a:rPr>
              <a:t>del</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that store the recently deleted base tuples and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.par</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.par</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3</a:t>
            </a:r>
            <a:r>
              <a:rPr lang="en-US" sz="2000" i="1" baseline="-10000" dirty="0">
                <a:solidFill>
                  <a:srgbClr val="000099"/>
                </a:solidFill>
                <a:latin typeface="Arial" pitchFamily="34" charset="0"/>
                <a:cs typeface="Arial" pitchFamily="34" charset="0"/>
              </a:rPr>
              <a:t>.par</a:t>
            </a:r>
            <a:r>
              <a:rPr lang="en-US" sz="2000" dirty="0">
                <a:solidFill>
                  <a:srgbClr val="000099"/>
                </a:solidFill>
                <a:latin typeface="Arial" pitchFamily="34" charset="0"/>
                <a:cs typeface="Arial" pitchFamily="34" charset="0"/>
              </a:rPr>
              <a:t> to store the currently participating base tuples.</a:t>
            </a:r>
          </a:p>
        </p:txBody>
      </p:sp>
    </p:spTree>
    <p:extLst>
      <p:ext uri="{BB962C8B-B14F-4D97-AF65-F5344CB8AC3E}">
        <p14:creationId xmlns:p14="http://schemas.microsoft.com/office/powerpoint/2010/main" val="2897950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55</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359163" cy="4431983"/>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Deletion Anomaly</a:t>
            </a:r>
          </a:p>
          <a:p>
            <a:pPr algn="just">
              <a:spcBef>
                <a:spcPts val="1200"/>
              </a:spcBef>
              <a:spcAft>
                <a:spcPts val="1200"/>
              </a:spcAft>
            </a:pPr>
            <a:r>
              <a:rPr lang="en-US" sz="2000" dirty="0">
                <a:solidFill>
                  <a:srgbClr val="000099"/>
                </a:solidFill>
                <a:latin typeface="Arial" pitchFamily="34" charset="0"/>
                <a:cs typeface="Arial" pitchFamily="34" charset="0"/>
              </a:rPr>
              <a:t>The steps which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and the </a:t>
            </a:r>
            <a:r>
              <a:rPr lang="en-US" sz="2000" i="1" dirty="0">
                <a:solidFill>
                  <a:srgbClr val="000099"/>
                </a:solidFill>
                <a:latin typeface="Arial" pitchFamily="34" charset="0"/>
                <a:cs typeface="Arial" pitchFamily="34" charset="0"/>
              </a:rPr>
              <a:t>DS </a:t>
            </a:r>
            <a:r>
              <a:rPr lang="en-US" sz="2000" dirty="0">
                <a:solidFill>
                  <a:srgbClr val="000099"/>
                </a:solidFill>
                <a:latin typeface="Arial" pitchFamily="34" charset="0"/>
                <a:cs typeface="Arial" pitchFamily="34" charset="0"/>
              </a:rPr>
              <a:t>take to perform View Maintenance are:</a:t>
            </a:r>
          </a:p>
          <a:p>
            <a:pPr marL="350838" lvl="1" indent="-342900" algn="just">
              <a:buFont typeface="+mj-lt"/>
              <a:buAutoNum type="arabicPeriod"/>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1 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insert</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a:pPr>
            <a:r>
              <a:rPr lang="en-US" sz="1800" i="1" dirty="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inserts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a:t>
            </a:r>
            <a:r>
              <a:rPr lang="en-US" sz="1800" i="1" baseline="-10000" dirty="0">
                <a:solidFill>
                  <a:srgbClr val="000099"/>
                </a:solidFill>
                <a:latin typeface="Arial" pitchFamily="34" charset="0"/>
                <a:cs typeface="Arial" pitchFamily="34" charset="0"/>
              </a:rPr>
              <a:t>R</a:t>
            </a:r>
            <a:r>
              <a:rPr lang="en-US" sz="1800" baseline="-10000" dirty="0">
                <a:solidFill>
                  <a:srgbClr val="000099"/>
                </a:solidFill>
                <a:latin typeface="Arial" pitchFamily="34" charset="0"/>
                <a:cs typeface="Arial" pitchFamily="34" charset="0"/>
              </a:rPr>
              <a:t>1</a:t>
            </a:r>
            <a:r>
              <a:rPr lang="en-US" sz="1800" i="1" baseline="-10000" dirty="0">
                <a:solidFill>
                  <a:srgbClr val="000099"/>
                </a:solidFill>
                <a:latin typeface="Arial" pitchFamily="34" charset="0"/>
                <a:cs typeface="Arial" pitchFamily="34" charset="0"/>
              </a:rPr>
              <a:t>.ins</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a:t>
            </a:r>
          </a:p>
          <a:p>
            <a:pPr marL="350838" lvl="1" indent="-342900" algn="just"/>
            <a:r>
              <a:rPr lang="en-US" sz="1800" i="1" dirty="0">
                <a:solidFill>
                  <a:srgbClr val="000099"/>
                </a:solidFill>
                <a:latin typeface="Arial" pitchFamily="34" charset="0"/>
                <a:cs typeface="Arial" pitchFamily="34" charset="0"/>
              </a:rPr>
              <a:t>	Q</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      </a:t>
            </a:r>
            <a:r>
              <a:rPr lang="en-US" sz="1800" i="1" dirty="0">
                <a:solidFill>
                  <a:srgbClr val="000099"/>
                </a:solidFill>
                <a:latin typeface="Arial" pitchFamily="34" charset="0"/>
                <a:cs typeface="Arial" pitchFamily="34" charset="0"/>
              </a:rPr>
              <a:t>&lt;a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2.</a:t>
            </a:r>
          </a:p>
          <a:p>
            <a:pPr marL="350838" lvl="1" indent="-342900" algn="just">
              <a:buFont typeface="+mj-lt"/>
              <a:buAutoNum type="arabicPeriod" startAt="3"/>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2 receives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1 and evaluates it.</a:t>
            </a:r>
          </a:p>
          <a:p>
            <a:pPr marL="350838" lvl="1" indent="-342900" algn="just">
              <a:buFont typeface="+mj-lt"/>
              <a:buAutoNum type="arabicPeriod" startAt="3"/>
            </a:pPr>
            <a:r>
              <a:rPr lang="en-US" sz="1800" dirty="0">
                <a:solidFill>
                  <a:srgbClr val="000099"/>
                </a:solidFill>
                <a:latin typeface="Arial" pitchFamily="34" charset="0"/>
                <a:cs typeface="Arial" pitchFamily="34" charset="0"/>
              </a:rPr>
              <a:t>The answer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{&lt; 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is sent to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2 executes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delete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i="1" dirty="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inserts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a:t>
            </a:r>
            <a:r>
              <a:rPr lang="en-US" sz="1800" i="1" baseline="-10000" dirty="0">
                <a:solidFill>
                  <a:srgbClr val="000099"/>
                </a:solidFill>
                <a:latin typeface="Arial" pitchFamily="34" charset="0"/>
                <a:cs typeface="Arial" pitchFamily="34" charset="0"/>
              </a:rPr>
              <a:t>R</a:t>
            </a:r>
            <a:r>
              <a:rPr lang="en-US" sz="1800" baseline="-10000" dirty="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.par</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 and sends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2 =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3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3.</a:t>
            </a:r>
          </a:p>
          <a:p>
            <a:pPr marL="350838" lvl="1" indent="-342900" algn="just">
              <a:buFont typeface="+mj-lt"/>
              <a:buAutoNum type="arabicPeriod" startAt="3"/>
            </a:pPr>
            <a:r>
              <a:rPr lang="en-US" sz="1800" i="1" dirty="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executes </a:t>
            </a:r>
            <a:r>
              <a:rPr lang="el-GR" sz="1800" i="1" dirty="0">
                <a:solidFill>
                  <a:srgbClr val="000099"/>
                </a:solidFill>
                <a:latin typeface="Arial" pitchFamily="34" charset="0"/>
                <a:cs typeface="Arial" pitchFamily="34" charset="0"/>
                <a:sym typeface="Symbol"/>
              </a:rPr>
              <a:t></a:t>
            </a:r>
            <a:r>
              <a:rPr lang="el-GR" sz="1800" i="1" dirty="0">
                <a:solidFill>
                  <a:srgbClr val="000099"/>
                </a:solidFill>
                <a:latin typeface="Arial" pitchFamily="34" charset="0"/>
                <a:cs typeface="Arial" pitchFamily="34" charset="0"/>
              </a:rPr>
              <a:t> </a:t>
            </a:r>
            <a:r>
              <a:rPr lang="el-GR"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AV</a:t>
            </a:r>
            <a:r>
              <a:rPr lang="en-US" sz="1800" i="1" baseline="-10000" dirty="0">
                <a:solidFill>
                  <a:srgbClr val="000099"/>
                </a:solidFill>
                <a:latin typeface="Arial" pitchFamily="34" charset="0"/>
                <a:cs typeface="Arial" pitchFamily="34" charset="0"/>
              </a:rPr>
              <a:t>R</a:t>
            </a:r>
            <a:r>
              <a:rPr lang="en-US" sz="1800" baseline="-10000" dirty="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.par</a:t>
            </a:r>
            <a:r>
              <a:rPr lang="en-US" sz="1800" i="1" dirty="0">
                <a:solidFill>
                  <a:srgbClr val="000099"/>
                </a:solidFill>
                <a:latin typeface="Arial" pitchFamily="34" charset="0"/>
                <a:cs typeface="Arial" pitchFamily="34" charset="0"/>
              </a:rPr>
              <a:t> ∪ AV</a:t>
            </a:r>
            <a:r>
              <a:rPr lang="en-US" sz="1800" i="1" baseline="-10000" dirty="0">
                <a:solidFill>
                  <a:srgbClr val="000099"/>
                </a:solidFill>
                <a:latin typeface="Arial" pitchFamily="34" charset="0"/>
                <a:cs typeface="Arial" pitchFamily="34" charset="0"/>
              </a:rPr>
              <a:t>R</a:t>
            </a:r>
            <a:r>
              <a:rPr lang="en-US" sz="1800" baseline="-10000" dirty="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.ins</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&lt;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dirty="0">
                <a:solidFill>
                  <a:srgbClr val="000099"/>
                </a:solidFill>
                <a:latin typeface="Arial" pitchFamily="34" charset="0"/>
                <a:cs typeface="Arial" pitchFamily="34" charset="0"/>
              </a:rPr>
              <a:t>If </a:t>
            </a:r>
            <a:r>
              <a:rPr lang="el-GR" sz="1800" i="1" dirty="0">
                <a:solidFill>
                  <a:srgbClr val="000099"/>
                </a:solidFill>
                <a:latin typeface="Arial" pitchFamily="34" charset="0"/>
                <a:cs typeface="Arial" pitchFamily="34" charset="0"/>
                <a:sym typeface="Symbol"/>
              </a:rPr>
              <a:t></a:t>
            </a:r>
            <a:r>
              <a:rPr lang="el-GR" sz="1800" i="1" dirty="0">
                <a:solidFill>
                  <a:srgbClr val="000099"/>
                </a:solidFill>
                <a:latin typeface="Arial" pitchFamily="34" charset="0"/>
                <a:cs typeface="Arial" pitchFamily="34" charset="0"/>
              </a:rPr>
              <a:t> </a:t>
            </a:r>
            <a:r>
              <a:rPr lang="el-GR" sz="1800" dirty="0">
                <a:solidFill>
                  <a:srgbClr val="000099"/>
                </a:solidFill>
                <a:latin typeface="Arial" pitchFamily="34" charset="0"/>
                <a:cs typeface="Arial" pitchFamily="34" charset="0"/>
              </a:rPr>
              <a:t>= </a:t>
            </a:r>
            <a:r>
              <a:rPr lang="el-GR" sz="1800" i="1" dirty="0">
                <a:solidFill>
                  <a:srgbClr val="000099"/>
                </a:solidFill>
                <a:latin typeface="Arial" pitchFamily="34" charset="0"/>
                <a:cs typeface="Arial" pitchFamily="34" charset="0"/>
              </a:rPr>
              <a:t>{ϕ} </a:t>
            </a:r>
            <a:r>
              <a:rPr lang="en-US" sz="1800" dirty="0">
                <a:solidFill>
                  <a:srgbClr val="000099"/>
                </a:solidFill>
                <a:latin typeface="Arial" pitchFamily="34" charset="0"/>
                <a:cs typeface="Arial" pitchFamily="34" charset="0"/>
              </a:rPr>
              <a:t>then </a:t>
            </a:r>
            <a:r>
              <a:rPr lang="en-US" sz="1800" i="1" dirty="0">
                <a:solidFill>
                  <a:srgbClr val="000099"/>
                </a:solidFill>
                <a:latin typeface="Arial" pitchFamily="34" charset="0"/>
                <a:cs typeface="Arial" pitchFamily="34" charset="0"/>
              </a:rPr>
              <a:t>DW deletes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MV,&lt;x,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y&gt;</a:t>
            </a:r>
            <a:r>
              <a:rPr lang="en-US" sz="1800" dirty="0">
                <a:solidFill>
                  <a:srgbClr val="000099"/>
                </a:solidFill>
                <a:latin typeface="Arial" pitchFamily="34" charset="0"/>
                <a:cs typeface="Arial" pitchFamily="34" charset="0"/>
              </a:rPr>
              <a:t>) else </a:t>
            </a:r>
            <a:r>
              <a:rPr lang="en-US" sz="1800" i="1" dirty="0">
                <a:solidFill>
                  <a:srgbClr val="000099"/>
                </a:solidFill>
                <a:latin typeface="Arial" pitchFamily="34" charset="0"/>
                <a:cs typeface="Arial" pitchFamily="34" charset="0"/>
              </a:rPr>
              <a:t>DW inserts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a:t>
            </a:r>
            <a:r>
              <a:rPr lang="en-US" sz="1800" i="1" baseline="-10000" dirty="0">
                <a:solidFill>
                  <a:srgbClr val="000099"/>
                </a:solidFill>
                <a:latin typeface="Arial" pitchFamily="34" charset="0"/>
                <a:cs typeface="Arial" pitchFamily="34" charset="0"/>
              </a:rPr>
              <a:t>R</a:t>
            </a:r>
            <a:r>
              <a:rPr lang="en-US" sz="1800" baseline="-10000" dirty="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.del</a:t>
            </a:r>
            <a:r>
              <a:rPr lang="en-US" sz="1800" i="1" dirty="0">
                <a:solidFill>
                  <a:srgbClr val="000099"/>
                </a:solidFill>
                <a:latin typeface="Arial" pitchFamily="34" charset="0"/>
                <a:cs typeface="Arial" pitchFamily="34" charset="0"/>
              </a:rPr>
              <a:t>,&lt;b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&gt;</a:t>
            </a:r>
            <a:r>
              <a:rPr lang="en-US" sz="1800" dirty="0">
                <a:solidFill>
                  <a:srgbClr val="000099"/>
                </a:solidFill>
                <a:latin typeface="Arial" pitchFamily="34" charset="0"/>
                <a:cs typeface="Arial" pitchFamily="34" charset="0"/>
              </a:rPr>
              <a:t>).</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590" y="2983354"/>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617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56</a:t>
            </a:fld>
            <a:endParaRPr lang="en-US" sz="1400" dirty="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684478" cy="3693319"/>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Deletion Anomaly</a:t>
            </a:r>
          </a:p>
          <a:p>
            <a:pPr marL="914400" lvl="1" indent="-457200" algn="just">
              <a:spcBef>
                <a:spcPts val="1200"/>
              </a:spcBef>
              <a:buFont typeface="+mj-lt"/>
              <a:buAutoNum type="arabicPeriod" startAt="9"/>
            </a:pP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3 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and evaluates it.</a:t>
            </a:r>
          </a:p>
          <a:p>
            <a:pPr marL="914400" lvl="1" indent="-457200" algn="just">
              <a:buFont typeface="+mj-lt"/>
              <a:buAutoNum type="arabicPeriod" startAt="9"/>
            </a:pPr>
            <a:r>
              <a:rPr lang="en-US" sz="2000" dirty="0">
                <a:solidFill>
                  <a:srgbClr val="000099"/>
                </a:solidFill>
                <a:latin typeface="Arial" pitchFamily="34" charset="0"/>
                <a:cs typeface="Arial" pitchFamily="34" charset="0"/>
              </a:rPr>
              <a:t>The 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{&lt; 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is sent to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marL="914400" lvl="1" indent="-457200" algn="just">
              <a:buFont typeface="+mj-lt"/>
              <a:buAutoNum type="arabicPeriod" startAt="9"/>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a:p>
            <a:pPr marL="914400" lvl="1" indent="-457200" algn="just">
              <a:buFont typeface="+mj-lt"/>
              <a:buAutoNum type="arabicPeriod" startAt="9"/>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executes </a:t>
            </a:r>
            <a:r>
              <a:rPr lang="el-GR" sz="2000" i="1" dirty="0">
                <a:solidFill>
                  <a:srgbClr val="000099"/>
                </a:solidFill>
                <a:latin typeface="Arial" pitchFamily="34" charset="0"/>
                <a:cs typeface="Arial" pitchFamily="34" charset="0"/>
                <a:sym typeface="Symbol"/>
              </a:rPr>
              <a:t></a:t>
            </a:r>
            <a:r>
              <a:rPr lang="el-GR" sz="2000" i="1" dirty="0">
                <a:solidFill>
                  <a:srgbClr val="000099"/>
                </a:solidFill>
                <a:latin typeface="Arial" pitchFamily="34" charset="0"/>
                <a:cs typeface="Arial" pitchFamily="34" charset="0"/>
              </a:rPr>
              <a:t>′ </a:t>
            </a:r>
            <a:r>
              <a:rPr lang="el-GR" sz="2000" dirty="0">
                <a:solidFill>
                  <a:srgbClr val="000099"/>
                </a:solidFill>
                <a:latin typeface="Arial" pitchFamily="34" charset="0"/>
                <a:cs typeface="Arial" pitchFamily="34" charset="0"/>
              </a:rPr>
              <a:t>= </a:t>
            </a:r>
            <a:r>
              <a:rPr lang="el-GR" sz="2000" i="1"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 ∪ 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.de</a:t>
            </a:r>
            <a:r>
              <a:rPr lang="en-US" sz="2000" i="1" dirty="0">
                <a:solidFill>
                  <a:srgbClr val="000099"/>
                </a:solidFill>
                <a:latin typeface="Arial" pitchFamily="34" charset="0"/>
                <a:cs typeface="Arial" pitchFamily="34" charset="0"/>
              </a:rPr>
              <a:t>l </a:t>
            </a:r>
            <a:r>
              <a:rPr lang="en-US" sz="2000" dirty="0">
                <a:solidFill>
                  <a:srgbClr val="000099"/>
                </a:solidFill>
                <a:latin typeface="Arial" pitchFamily="34" charset="0"/>
                <a:cs typeface="Arial" pitchFamily="34" charset="0"/>
              </a:rPr>
              <a:t>and </a:t>
            </a:r>
            <a:r>
              <a:rPr lang="el-GR" sz="2000" i="1" dirty="0">
                <a:solidFill>
                  <a:srgbClr val="000099"/>
                </a:solidFill>
                <a:latin typeface="Arial" pitchFamily="34" charset="0"/>
                <a:cs typeface="Arial" pitchFamily="34" charset="0"/>
                <a:sym typeface="Symbol"/>
              </a:rPr>
              <a:t></a:t>
            </a:r>
            <a:r>
              <a:rPr lang="el-GR" sz="2000" i="1" dirty="0">
                <a:solidFill>
                  <a:srgbClr val="000099"/>
                </a:solidFill>
                <a:latin typeface="Arial" pitchFamily="34" charset="0"/>
                <a:cs typeface="Arial" pitchFamily="34" charset="0"/>
              </a:rPr>
              <a:t>′′ </a:t>
            </a:r>
            <a:r>
              <a:rPr lang="el-GR" sz="2000" dirty="0">
                <a:solidFill>
                  <a:srgbClr val="000099"/>
                </a:solidFill>
                <a:latin typeface="Arial" pitchFamily="34" charset="0"/>
                <a:cs typeface="Arial" pitchFamily="34" charset="0"/>
              </a:rPr>
              <a:t>= </a:t>
            </a:r>
            <a:r>
              <a:rPr lang="el-GR" sz="2000" i="1"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 ∪ 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.del</a:t>
            </a:r>
            <a:r>
              <a:rPr lang="en-US" sz="2000" dirty="0">
                <a:solidFill>
                  <a:srgbClr val="000099"/>
                </a:solidFill>
                <a:latin typeface="Arial" pitchFamily="34" charset="0"/>
                <a:cs typeface="Arial" pitchFamily="34" charset="0"/>
              </a:rPr>
              <a:t>.</a:t>
            </a:r>
          </a:p>
          <a:p>
            <a:pPr marL="914400" lvl="1" indent="-457200" algn="just">
              <a:buFont typeface="+mj-lt"/>
              <a:buAutoNum type="arabicPeriod" startAt="9"/>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executes </a:t>
            </a:r>
            <a:r>
              <a:rPr lang="en-US" sz="2000" i="1" dirty="0">
                <a:solidFill>
                  <a:srgbClr val="000099"/>
                </a:solidFill>
                <a:latin typeface="Arial" pitchFamily="34" charset="0"/>
                <a:cs typeface="Arial" pitchFamily="34" charset="0"/>
              </a:rPr>
              <a:t>delete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.del</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executes </a:t>
            </a:r>
            <a:r>
              <a:rPr lang="en-US" sz="2000" i="1" dirty="0">
                <a:solidFill>
                  <a:srgbClr val="000099"/>
                </a:solidFill>
                <a:latin typeface="Arial" pitchFamily="34" charset="0"/>
                <a:cs typeface="Arial" pitchFamily="34" charset="0"/>
              </a:rPr>
              <a:t>delete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MV,&lt;x,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y&gt;</a:t>
            </a:r>
            <a:r>
              <a:rPr lang="en-US" sz="2000" dirty="0">
                <a:solidFill>
                  <a:srgbClr val="000099"/>
                </a:solidFill>
                <a:latin typeface="Arial" pitchFamily="34" charset="0"/>
                <a:cs typeface="Arial" pitchFamily="34" charset="0"/>
              </a:rPr>
              <a:t>). </a:t>
            </a:r>
            <a:r>
              <a:rPr lang="el-GR" sz="2000" i="1" dirty="0">
                <a:solidFill>
                  <a:srgbClr val="000099"/>
                </a:solidFill>
                <a:latin typeface="Arial" pitchFamily="34" charset="0"/>
                <a:cs typeface="Arial" pitchFamily="34" charset="0"/>
              </a:rPr>
              <a:t>{</a:t>
            </a:r>
            <a:r>
              <a:rPr lang="el-GR" sz="2000" i="1" dirty="0">
                <a:solidFill>
                  <a:srgbClr val="000099"/>
                </a:solidFill>
                <a:latin typeface="Arial" pitchFamily="34" charset="0"/>
                <a:cs typeface="Arial" pitchFamily="34" charset="0"/>
                <a:sym typeface="Symbol"/>
              </a:rPr>
              <a:t></a:t>
            </a:r>
            <a:r>
              <a:rPr lang="el-GR" sz="2000" i="1" dirty="0">
                <a:solidFill>
                  <a:srgbClr val="000099"/>
                </a:solidFill>
                <a:latin typeface="Arial" pitchFamily="34" charset="0"/>
                <a:cs typeface="Arial" pitchFamily="34" charset="0"/>
              </a:rPr>
              <a:t>′′ </a:t>
            </a:r>
            <a:r>
              <a:rPr lang="el-GR" sz="2000" dirty="0">
                <a:solidFill>
                  <a:srgbClr val="000099"/>
                </a:solidFill>
                <a:latin typeface="Arial" pitchFamily="34" charset="0"/>
                <a:cs typeface="Arial" pitchFamily="34" charset="0"/>
              </a:rPr>
              <a:t>= </a:t>
            </a:r>
            <a:r>
              <a:rPr lang="el-GR" sz="2000" i="1"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p>
          <a:p>
            <a:pPr marL="914400" lvl="1" indent="-457200" algn="just">
              <a:buFont typeface="+mj-lt"/>
              <a:buAutoNum type="arabicPeriod" startAt="9"/>
            </a:pP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executes </a:t>
            </a:r>
            <a:r>
              <a:rPr lang="en-US" sz="2000" i="1" dirty="0">
                <a:solidFill>
                  <a:srgbClr val="000099"/>
                </a:solidFill>
                <a:latin typeface="Arial" pitchFamily="34" charset="0"/>
                <a:cs typeface="Arial" pitchFamily="34" charset="0"/>
              </a:rPr>
              <a:t>delete</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.par</a:t>
            </a:r>
            <a:r>
              <a:rPr lang="en-US" sz="2000" i="1" dirty="0">
                <a:solidFill>
                  <a:srgbClr val="000099"/>
                </a:solidFill>
                <a:latin typeface="Arial" pitchFamily="34" charset="0"/>
                <a:cs typeface="Arial" pitchFamily="34" charset="0"/>
              </a:rPr>
              <a:t>,&lt;b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executes </a:t>
            </a:r>
            <a:r>
              <a:rPr lang="en-US" sz="2000" i="1" dirty="0">
                <a:solidFill>
                  <a:srgbClr val="000099"/>
                </a:solidFill>
                <a:latin typeface="Arial" pitchFamily="34" charset="0"/>
                <a:cs typeface="Arial" pitchFamily="34" charset="0"/>
              </a:rPr>
              <a:t>delete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.ins</a:t>
            </a:r>
            <a:r>
              <a:rPr lang="en-US" sz="2000" i="1" dirty="0">
                <a:solidFill>
                  <a:srgbClr val="000099"/>
                </a:solidFill>
                <a:latin typeface="Arial" pitchFamily="34" charset="0"/>
                <a:cs typeface="Arial" pitchFamily="34" charset="0"/>
              </a:rPr>
              <a:t>,&lt;a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sp>
        <p:nvSpPr>
          <p:cNvPr id="2" name="Rectangle 1"/>
          <p:cNvSpPr/>
          <p:nvPr/>
        </p:nvSpPr>
        <p:spPr>
          <a:xfrm>
            <a:off x="888021" y="4898533"/>
            <a:ext cx="7552593" cy="1015663"/>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The MV contains {ϕ} which is the desired result. This is achieved by delaying the delete from the MV till the update is installed in the MV. We refer to this as Lazy Delete approach.</a:t>
            </a:r>
          </a:p>
        </p:txBody>
      </p:sp>
    </p:spTree>
    <p:extLst>
      <p:ext uri="{BB962C8B-B14F-4D97-AF65-F5344CB8AC3E}">
        <p14:creationId xmlns:p14="http://schemas.microsoft.com/office/powerpoint/2010/main" val="199011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6</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6" y="1131639"/>
            <a:ext cx="7872153" cy="4832092"/>
          </a:xfrm>
          <a:prstGeom prst="rect">
            <a:avLst/>
          </a:prstGeom>
        </p:spPr>
        <p:txBody>
          <a:bodyPr wrap="square">
            <a:spAutoFit/>
          </a:bodyPr>
          <a:lstStyle/>
          <a:p>
            <a:pPr algn="just"/>
            <a:r>
              <a:rPr lang="en-US" dirty="0">
                <a:solidFill>
                  <a:srgbClr val="660066"/>
                </a:solidFill>
                <a:latin typeface="Arial" pitchFamily="34" charset="0"/>
                <a:cs typeface="Arial" pitchFamily="34" charset="0"/>
              </a:rPr>
              <a:t>An organization need multidimensional data to (a) manage efficiently its day-to-day activities, (b) make effective marketing strategies, and (c) make efficient and intelligent decisions.</a:t>
            </a:r>
          </a:p>
          <a:p>
            <a:pPr algn="just">
              <a:spcBef>
                <a:spcPts val="1200"/>
              </a:spcBef>
            </a:pPr>
            <a:r>
              <a:rPr lang="en-US" dirty="0">
                <a:solidFill>
                  <a:srgbClr val="660066"/>
                </a:solidFill>
                <a:latin typeface="Arial" pitchFamily="34" charset="0"/>
                <a:cs typeface="Arial" pitchFamily="34" charset="0"/>
              </a:rPr>
              <a:t>To capture and get relevant information for the above tasks we need to be able to analyze the data before and after processing. This way of processing the data is called </a:t>
            </a:r>
            <a:r>
              <a:rPr lang="en-US" i="1" dirty="0">
                <a:solidFill>
                  <a:srgbClr val="660066"/>
                </a:solidFill>
                <a:latin typeface="Arial" pitchFamily="34" charset="0"/>
                <a:cs typeface="Arial" pitchFamily="34" charset="0"/>
              </a:rPr>
              <a:t>On-Line Analytical Processing (OLAP).</a:t>
            </a:r>
          </a:p>
          <a:p>
            <a:pPr algn="just">
              <a:spcBef>
                <a:spcPts val="1200"/>
              </a:spcBef>
            </a:pPr>
            <a:r>
              <a:rPr lang="en-US" dirty="0">
                <a:solidFill>
                  <a:srgbClr val="660066"/>
                </a:solidFill>
                <a:latin typeface="Arial" pitchFamily="34" charset="0"/>
                <a:cs typeface="Arial" pitchFamily="34" charset="0"/>
              </a:rPr>
              <a:t>OLAP must access data from a separate repository, which is commonly referred to as </a:t>
            </a:r>
            <a:r>
              <a:rPr lang="en-US" i="1" dirty="0">
                <a:solidFill>
                  <a:srgbClr val="660066"/>
                </a:solidFill>
                <a:latin typeface="Arial" pitchFamily="34" charset="0"/>
                <a:cs typeface="Arial" pitchFamily="34" charset="0"/>
              </a:rPr>
              <a:t>Data Warehouse (DW)</a:t>
            </a:r>
            <a:r>
              <a:rPr lang="en-US"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14276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7</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5" y="982170"/>
            <a:ext cx="7872153" cy="461664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Definition</a:t>
            </a:r>
          </a:p>
          <a:p>
            <a:pPr marL="228600" algn="just">
              <a:spcBef>
                <a:spcPts val="1200"/>
              </a:spcBef>
            </a:pPr>
            <a:r>
              <a:rPr lang="en-US" sz="2000" dirty="0">
                <a:solidFill>
                  <a:srgbClr val="000099"/>
                </a:solidFill>
                <a:latin typeface="Arial" pitchFamily="34" charset="0"/>
                <a:cs typeface="Arial" pitchFamily="34" charset="0"/>
              </a:rPr>
              <a:t>A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is a </a:t>
            </a:r>
            <a:r>
              <a:rPr lang="en-US" sz="2000" i="1" dirty="0">
                <a:solidFill>
                  <a:srgbClr val="000099"/>
                </a:solidFill>
                <a:latin typeface="Arial" pitchFamily="34" charset="0"/>
                <a:cs typeface="Arial" pitchFamily="34" charset="0"/>
              </a:rPr>
              <a:t>subject-oriented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integrated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time-varying</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non-volatile </a:t>
            </a:r>
            <a:r>
              <a:rPr lang="en-US" sz="2000" dirty="0">
                <a:solidFill>
                  <a:srgbClr val="000099"/>
                </a:solidFill>
                <a:latin typeface="Arial" pitchFamily="34" charset="0"/>
                <a:cs typeface="Arial" pitchFamily="34" charset="0"/>
              </a:rPr>
              <a:t>databases.</a:t>
            </a:r>
          </a:p>
          <a:p>
            <a:pPr marL="228600" algn="just">
              <a:spcBef>
                <a:spcPts val="1200"/>
              </a:spcBef>
            </a:pPr>
            <a:r>
              <a:rPr lang="en-US" sz="2000" i="1" dirty="0">
                <a:solidFill>
                  <a:srgbClr val="000099"/>
                </a:solidFill>
                <a:latin typeface="Arial" pitchFamily="34" charset="0"/>
                <a:cs typeface="Arial" pitchFamily="34" charset="0"/>
              </a:rPr>
              <a:t>Subject-oriented</a:t>
            </a:r>
            <a:r>
              <a:rPr lang="en-US" sz="2000" dirty="0">
                <a:solidFill>
                  <a:srgbClr val="000099"/>
                </a:solidFill>
                <a:latin typeface="Arial" pitchFamily="34" charset="0"/>
                <a:cs typeface="Arial" pitchFamily="34" charset="0"/>
              </a:rPr>
              <a:t>: The data is arranged by the common subject area of a company, such as sales, marketing, finance.</a:t>
            </a:r>
          </a:p>
          <a:p>
            <a:pPr marL="228600" algn="just">
              <a:spcBef>
                <a:spcPts val="1200"/>
              </a:spcBef>
            </a:pPr>
            <a:r>
              <a:rPr lang="en-US" sz="2000" i="1" dirty="0">
                <a:solidFill>
                  <a:srgbClr val="000099"/>
                </a:solidFill>
                <a:latin typeface="Arial" pitchFamily="34" charset="0"/>
                <a:cs typeface="Arial" pitchFamily="34" charset="0"/>
              </a:rPr>
              <a:t>Integrated data</a:t>
            </a:r>
            <a:r>
              <a:rPr lang="en-US" sz="2000" dirty="0">
                <a:solidFill>
                  <a:srgbClr val="000099"/>
                </a:solidFill>
                <a:latin typeface="Arial" pitchFamily="34" charset="0"/>
                <a:cs typeface="Arial" pitchFamily="34" charset="0"/>
              </a:rPr>
              <a:t>: DW integrates data derived from various functional systems in the organizations, and provides a unified and consistent view of the overall organization.</a:t>
            </a:r>
          </a:p>
          <a:p>
            <a:pPr marL="228600" algn="just">
              <a:spcBef>
                <a:spcPts val="1200"/>
              </a:spcBef>
            </a:pPr>
            <a:r>
              <a:rPr lang="en-US" sz="2000" i="1" dirty="0">
                <a:solidFill>
                  <a:srgbClr val="000099"/>
                </a:solidFill>
                <a:latin typeface="Arial" pitchFamily="34" charset="0"/>
                <a:cs typeface="Arial" pitchFamily="34" charset="0"/>
              </a:rPr>
              <a:t>Time-variant data</a:t>
            </a:r>
            <a:r>
              <a:rPr lang="en-US" sz="2000" dirty="0">
                <a:solidFill>
                  <a:srgbClr val="000099"/>
                </a:solidFill>
                <a:latin typeface="Arial" pitchFamily="34" charset="0"/>
                <a:cs typeface="Arial" pitchFamily="34" charset="0"/>
              </a:rPr>
              <a:t>: DW data is able to represent the flow of data through time, and queries are based on time range.</a:t>
            </a:r>
          </a:p>
          <a:p>
            <a:pPr marL="228600" algn="just">
              <a:spcBef>
                <a:spcPts val="1200"/>
              </a:spcBef>
            </a:pPr>
            <a:r>
              <a:rPr lang="en-US" sz="2000" i="1" dirty="0">
                <a:solidFill>
                  <a:srgbClr val="000099"/>
                </a:solidFill>
                <a:latin typeface="Arial" pitchFamily="34" charset="0"/>
                <a:cs typeface="Arial" pitchFamily="34" charset="0"/>
              </a:rPr>
              <a:t>Non-volatile data</a:t>
            </a:r>
            <a:r>
              <a:rPr lang="en-US" sz="2000" dirty="0">
                <a:solidFill>
                  <a:srgbClr val="000099"/>
                </a:solidFill>
                <a:latin typeface="Arial" pitchFamily="34" charset="0"/>
                <a:cs typeface="Arial" pitchFamily="34" charset="0"/>
              </a:rPr>
              <a:t>: Data is always added (and rarely deleted) to DW for maintaining the company’s entire history.</a:t>
            </a:r>
          </a:p>
        </p:txBody>
      </p:sp>
    </p:spTree>
    <p:extLst>
      <p:ext uri="{BB962C8B-B14F-4D97-AF65-F5344CB8AC3E}">
        <p14:creationId xmlns:p14="http://schemas.microsoft.com/office/powerpoint/2010/main" val="200528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8</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Introduction</a:t>
            </a:r>
          </a:p>
        </p:txBody>
      </p:sp>
      <p:sp>
        <p:nvSpPr>
          <p:cNvPr id="3" name="Rectangle 2"/>
          <p:cNvSpPr/>
          <p:nvPr/>
        </p:nvSpPr>
        <p:spPr>
          <a:xfrm>
            <a:off x="665015" y="982170"/>
            <a:ext cx="7872153" cy="5155257"/>
          </a:xfrm>
          <a:prstGeom prst="rect">
            <a:avLst/>
          </a:prstGeom>
        </p:spPr>
        <p:txBody>
          <a:bodyPr wrap="square">
            <a:spAutoFit/>
          </a:bodyPr>
          <a:lstStyle/>
          <a:p>
            <a:pPr algn="just"/>
            <a:r>
              <a:rPr lang="en-US" dirty="0">
                <a:solidFill>
                  <a:srgbClr val="660066"/>
                </a:solidFill>
                <a:latin typeface="Arial" pitchFamily="34" charset="0"/>
                <a:cs typeface="Arial" pitchFamily="34" charset="0"/>
              </a:rPr>
              <a:t>View</a:t>
            </a:r>
          </a:p>
          <a:p>
            <a:pPr marL="228600" algn="just">
              <a:spcAft>
                <a:spcPts val="1200"/>
              </a:spcAft>
            </a:pPr>
            <a:r>
              <a:rPr lang="en-US" sz="2000" dirty="0">
                <a:solidFill>
                  <a:srgbClr val="000099"/>
                </a:solidFill>
                <a:latin typeface="Arial" pitchFamily="34" charset="0"/>
                <a:cs typeface="Arial" pitchFamily="34" charset="0"/>
              </a:rPr>
              <a:t>A DW system stores highly aggregated and summarized data for complex data analysis and decision support activities, such as data mining, comparisons of historical data and trends analysis. The data storage template is referred to as a </a:t>
            </a:r>
            <a:r>
              <a:rPr lang="en-US" sz="2000" i="1" dirty="0">
                <a:solidFill>
                  <a:srgbClr val="000099"/>
                </a:solidFill>
                <a:latin typeface="Arial" pitchFamily="34" charset="0"/>
                <a:cs typeface="Arial" pitchFamily="34" charset="0"/>
              </a:rPr>
              <a:t>view</a:t>
            </a:r>
            <a:r>
              <a:rPr lang="en-US" sz="2000" dirty="0">
                <a:solidFill>
                  <a:srgbClr val="000099"/>
                </a:solidFill>
                <a:latin typeface="Arial" pitchFamily="34" charset="0"/>
                <a:cs typeface="Arial" pitchFamily="34" charset="0"/>
              </a:rPr>
              <a:t>.</a:t>
            </a:r>
          </a:p>
          <a:p>
            <a:pPr marL="228600" algn="just"/>
            <a:r>
              <a:rPr lang="en-US" sz="2000" dirty="0">
                <a:solidFill>
                  <a:srgbClr val="000099"/>
                </a:solidFill>
                <a:latin typeface="Arial" pitchFamily="34" charset="0"/>
                <a:cs typeface="Arial" pitchFamily="34" charset="0"/>
              </a:rPr>
              <a:t>The essential characteristics of DW:</a:t>
            </a:r>
          </a:p>
          <a:p>
            <a:pPr marL="800100" indent="-342900" algn="just">
              <a:spcBef>
                <a:spcPts val="600"/>
              </a:spcBef>
              <a:buBlip>
                <a:blip r:embed="rId2"/>
              </a:buBlip>
            </a:pPr>
            <a:r>
              <a:rPr lang="en-US" sz="2000" dirty="0">
                <a:solidFill>
                  <a:srgbClr val="000099"/>
                </a:solidFill>
                <a:latin typeface="Arial" pitchFamily="34" charset="0"/>
                <a:cs typeface="Arial" pitchFamily="34" charset="0"/>
              </a:rPr>
              <a:t>should be accurate, complete, consistent, integrated, well-defined, and time stamped for informational purposes,</a:t>
            </a:r>
          </a:p>
          <a:p>
            <a:pPr marL="800100" indent="-342900" algn="just">
              <a:spcBef>
                <a:spcPts val="600"/>
              </a:spcBef>
              <a:buBlip>
                <a:blip r:embed="rId2"/>
              </a:buBlip>
            </a:pPr>
            <a:r>
              <a:rPr lang="en-US" sz="2000" dirty="0">
                <a:solidFill>
                  <a:srgbClr val="000099"/>
                </a:solidFill>
                <a:latin typeface="Arial" pitchFamily="34" charset="0"/>
                <a:cs typeface="Arial" pitchFamily="34" charset="0"/>
              </a:rPr>
              <a:t>should follow business rules, and satisfy integrity constraints, including primary/foreign keys, referential integrity and data dependencies,</a:t>
            </a:r>
          </a:p>
          <a:p>
            <a:pPr marL="800100" indent="-342900" algn="just">
              <a:spcBef>
                <a:spcPts val="600"/>
              </a:spcBef>
              <a:buBlip>
                <a:blip r:embed="rId2"/>
              </a:buBlip>
            </a:pPr>
            <a:r>
              <a:rPr lang="en-US" sz="2000" dirty="0">
                <a:solidFill>
                  <a:srgbClr val="000099"/>
                </a:solidFill>
                <a:latin typeface="Arial" pitchFamily="34" charset="0"/>
                <a:cs typeface="Arial" pitchFamily="34" charset="0"/>
              </a:rPr>
              <a:t>the user should be satisfied with the quality of data and information derived from DW.</a:t>
            </a:r>
          </a:p>
        </p:txBody>
      </p:sp>
    </p:spTree>
    <p:extLst>
      <p:ext uri="{BB962C8B-B14F-4D97-AF65-F5344CB8AC3E}">
        <p14:creationId xmlns:p14="http://schemas.microsoft.com/office/powerpoint/2010/main" val="291338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9</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Warehouse Queries</a:t>
            </a:r>
          </a:p>
        </p:txBody>
      </p:sp>
      <p:sp>
        <p:nvSpPr>
          <p:cNvPr id="2" name="Rectangle 1"/>
          <p:cNvSpPr/>
          <p:nvPr/>
        </p:nvSpPr>
        <p:spPr>
          <a:xfrm>
            <a:off x="844062" y="1087437"/>
            <a:ext cx="7385538" cy="3385542"/>
          </a:xfrm>
          <a:prstGeom prst="rect">
            <a:avLst/>
          </a:prstGeom>
        </p:spPr>
        <p:txBody>
          <a:bodyPr wrap="square">
            <a:spAutoFit/>
          </a:bodyPr>
          <a:lstStyle/>
          <a:p>
            <a:pPr>
              <a:spcAft>
                <a:spcPts val="1200"/>
              </a:spcAft>
            </a:pPr>
            <a:r>
              <a:rPr lang="en-US" dirty="0">
                <a:solidFill>
                  <a:srgbClr val="660066"/>
                </a:solidFill>
                <a:latin typeface="Arial" pitchFamily="34" charset="0"/>
                <a:cs typeface="Arial" pitchFamily="34" charset="0"/>
              </a:rPr>
              <a:t>Examples of DW queries for network outages:</a:t>
            </a:r>
          </a:p>
          <a:p>
            <a:pPr marL="685800" indent="-342900">
              <a:spcBef>
                <a:spcPts val="1200"/>
              </a:spcBef>
              <a:buBlip>
                <a:blip r:embed="rId2"/>
              </a:buBlip>
            </a:pPr>
            <a:r>
              <a:rPr lang="en-US" sz="2000" dirty="0">
                <a:solidFill>
                  <a:srgbClr val="000099"/>
                </a:solidFill>
                <a:latin typeface="Arial" pitchFamily="34" charset="0"/>
                <a:cs typeface="Arial" pitchFamily="34" charset="0"/>
              </a:rPr>
              <a:t>Find the number of network outages per geographical region</a:t>
            </a:r>
          </a:p>
          <a:p>
            <a:pPr marL="685800" indent="-342900">
              <a:spcBef>
                <a:spcPts val="1200"/>
              </a:spcBef>
              <a:buBlip>
                <a:blip r:embed="rId2"/>
              </a:buBlip>
            </a:pPr>
            <a:r>
              <a:rPr lang="en-US" sz="2000" dirty="0">
                <a:solidFill>
                  <a:srgbClr val="000099"/>
                </a:solidFill>
                <a:latin typeface="Arial" pitchFamily="34" charset="0"/>
                <a:cs typeface="Arial" pitchFamily="34" charset="0"/>
              </a:rPr>
              <a:t>If the number of outages per region </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threshold then find the vendors that defaulted</a:t>
            </a:r>
          </a:p>
          <a:p>
            <a:pPr marL="685800" indent="-342900">
              <a:spcBef>
                <a:spcPts val="1200"/>
              </a:spcBef>
              <a:buBlip>
                <a:blip r:embed="rId2"/>
              </a:buBlip>
            </a:pPr>
            <a:r>
              <a:rPr lang="en-US" sz="2000" dirty="0">
                <a:solidFill>
                  <a:srgbClr val="000099"/>
                </a:solidFill>
                <a:latin typeface="Arial" pitchFamily="34" charset="0"/>
                <a:cs typeface="Arial" pitchFamily="34" charset="0"/>
              </a:rPr>
              <a:t>Drill down the query to further </a:t>
            </a:r>
            <a:r>
              <a:rPr lang="en-US" sz="2000" dirty="0" err="1">
                <a:solidFill>
                  <a:srgbClr val="000099"/>
                </a:solidFill>
                <a:latin typeface="Arial" pitchFamily="34" charset="0"/>
                <a:cs typeface="Arial" pitchFamily="34" charset="0"/>
              </a:rPr>
              <a:t>granularize</a:t>
            </a:r>
            <a:r>
              <a:rPr lang="en-US" sz="2000" dirty="0">
                <a:solidFill>
                  <a:srgbClr val="000099"/>
                </a:solidFill>
                <a:latin typeface="Arial" pitchFamily="34" charset="0"/>
                <a:cs typeface="Arial" pitchFamily="34" charset="0"/>
              </a:rPr>
              <a:t> the region (Drill-down = decreasing the level of aggregation)</a:t>
            </a:r>
          </a:p>
          <a:p>
            <a:pPr marL="685800" indent="-342900">
              <a:spcBef>
                <a:spcPts val="1200"/>
              </a:spcBef>
              <a:buBlip>
                <a:blip r:embed="rId2"/>
              </a:buBlip>
            </a:pPr>
            <a:r>
              <a:rPr lang="en-US" sz="2000" dirty="0">
                <a:solidFill>
                  <a:srgbClr val="000099"/>
                </a:solidFill>
                <a:latin typeface="Arial" pitchFamily="34" charset="0"/>
                <a:cs typeface="Arial" pitchFamily="34" charset="0"/>
              </a:rPr>
              <a:t>View the result set in temporal dimensions</a:t>
            </a:r>
          </a:p>
        </p:txBody>
      </p:sp>
    </p:spTree>
    <p:extLst>
      <p:ext uri="{BB962C8B-B14F-4D97-AF65-F5344CB8AC3E}">
        <p14:creationId xmlns:p14="http://schemas.microsoft.com/office/powerpoint/2010/main" val="94818688"/>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41923</TotalTime>
  <Words>5098</Words>
  <Application>Microsoft Office PowerPoint</Application>
  <PresentationFormat>On-screen Show (4:3)</PresentationFormat>
  <Paragraphs>371</Paragraphs>
  <Slides>56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56</vt:i4>
      </vt:variant>
    </vt:vector>
  </HeadingPairs>
  <TitlesOfParts>
    <vt:vector size="61" baseType="lpstr">
      <vt:lpstr>Arial</vt:lpstr>
      <vt:lpstr>Calibri</vt:lpstr>
      <vt:lpstr>Times New Roman</vt:lpstr>
      <vt:lpstr>Blank Presentation</vt:lpstr>
      <vt:lpstr>Custom Design</vt:lpstr>
      <vt:lpstr>PowerPoint Presentation</vt:lpstr>
      <vt:lpstr>Data Warehouse </vt:lpstr>
      <vt:lpstr>Data Warehouse Introduction</vt:lpstr>
      <vt:lpstr>Data Warehouse Introduction</vt:lpstr>
      <vt:lpstr>Data Warehouse Introduction</vt:lpstr>
      <vt:lpstr>Data Warehouse Introduction</vt:lpstr>
      <vt:lpstr>Data Warehouse Introduction</vt:lpstr>
      <vt:lpstr>Data Warehouse Introduction</vt:lpstr>
      <vt:lpstr>Data Warehouse Queries</vt:lpstr>
      <vt:lpstr>Data Warehouse Queries</vt:lpstr>
      <vt:lpstr>Data Warehouse Architecture</vt:lpstr>
      <vt:lpstr>Data Warehouse System Architecture</vt:lpstr>
      <vt:lpstr>Data Warehouse Architecture</vt:lpstr>
      <vt:lpstr>Data Warehouse Architecture</vt:lpstr>
      <vt:lpstr>Data Warehouse Architecture</vt:lpstr>
      <vt:lpstr>Data Warehouse Architecture</vt:lpstr>
      <vt:lpstr>Data Warehouse Logical Architecture</vt:lpstr>
      <vt:lpstr>Data Warehouse Logical Architecture</vt:lpstr>
      <vt:lpstr>Data Models for Data Warehouse</vt:lpstr>
      <vt:lpstr>Data Cube Representation</vt:lpstr>
      <vt:lpstr>Data Cube Representation: Start Schema</vt:lpstr>
      <vt:lpstr>Data Cube Representation: Snowflake Schema</vt:lpstr>
      <vt:lpstr>Data Cube Representation: Start Schema</vt:lpstr>
      <vt:lpstr>Data Cube Representation: Start Schema</vt:lpstr>
      <vt:lpstr>View Maintenance</vt:lpstr>
      <vt:lpstr>View Maintenance</vt:lpstr>
      <vt:lpstr>View Maintenance</vt:lpstr>
      <vt:lpstr>Self View Maintenance</vt:lpstr>
      <vt:lpstr>Self View Maintenance Approaches</vt:lpstr>
      <vt:lpstr>Self View Maintenance Approaches</vt:lpstr>
      <vt:lpstr>Self View Maintenance Approaches</vt:lpstr>
      <vt:lpstr>Self View Maintenance Approaches</vt:lpstr>
      <vt:lpstr>Self View Maintenance Approaches</vt:lpstr>
      <vt:lpstr>Self View Maintenance Approaches</vt:lpstr>
      <vt:lpstr>Self View Maintenance Approaches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Weak self-Maintenance Approach</vt:lpstr>
      <vt:lpstr>A View Maintenance Scheme</vt:lpstr>
      <vt:lpstr>A View Maintenance Scheme Steps</vt:lpstr>
      <vt:lpstr>A View Maintenance Scheme Steps</vt:lpstr>
      <vt:lpstr>A View Maintenance Scheme Steps</vt:lpstr>
      <vt:lpstr>A View Maintenance Scheme Steps</vt:lpstr>
      <vt:lpstr>A View Maintenance Scheme Steps</vt:lpstr>
      <vt:lpstr>A View Maintenance Scheme Steps</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1071</cp:revision>
  <cp:lastPrinted>2001-01-03T18:16:48Z</cp:lastPrinted>
  <dcterms:created xsi:type="dcterms:W3CDTF">1996-12-18T00:07:49Z</dcterms:created>
  <dcterms:modified xsi:type="dcterms:W3CDTF">2019-07-19T23:15:38Z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