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35"/>
  </p:notesMasterIdLst>
  <p:handoutMasterIdLst>
    <p:handoutMasterId r:id="rId36"/>
  </p:handoutMasterIdLst>
  <p:sldIdLst>
    <p:sldId id="293" r:id="rId3"/>
    <p:sldId id="346" r:id="rId4"/>
    <p:sldId id="405" r:id="rId5"/>
    <p:sldId id="406" r:id="rId6"/>
    <p:sldId id="407" r:id="rId7"/>
    <p:sldId id="408" r:id="rId8"/>
    <p:sldId id="409" r:id="rId9"/>
    <p:sldId id="410" r:id="rId10"/>
    <p:sldId id="404" r:id="rId11"/>
    <p:sldId id="402" r:id="rId12"/>
    <p:sldId id="403"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5" r:id="rId28"/>
    <p:sldId id="426" r:id="rId29"/>
    <p:sldId id="427" r:id="rId30"/>
    <p:sldId id="428" r:id="rId31"/>
    <p:sldId id="430" r:id="rId32"/>
    <p:sldId id="429" r:id="rId33"/>
    <p:sldId id="431" r:id="rId3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0066"/>
    <a:srgbClr val="000076"/>
    <a:srgbClr val="080808"/>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1" autoAdjust="0"/>
    <p:restoredTop sz="94609" autoAdjust="0"/>
  </p:normalViewPr>
  <p:slideViewPr>
    <p:cSldViewPr snapToGrid="0">
      <p:cViewPr varScale="1">
        <p:scale>
          <a:sx n="87" d="100"/>
          <a:sy n="87" d="100"/>
        </p:scale>
        <p:origin x="108" y="2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dirty="0"/>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dirty="0"/>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5</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6</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7</a:t>
            </a:fld>
            <a:endParaRPr lang="en-US" dirty="0"/>
          </a:p>
        </p:txBody>
      </p:sp>
    </p:spTree>
    <p:extLst>
      <p:ext uri="{BB962C8B-B14F-4D97-AF65-F5344CB8AC3E}">
        <p14:creationId xmlns:p14="http://schemas.microsoft.com/office/powerpoint/2010/main" val="80514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8</a:t>
            </a:fld>
            <a:endParaRPr lang="en-US" dirty="0"/>
          </a:p>
        </p:txBody>
      </p:sp>
    </p:spTree>
    <p:extLst>
      <p:ext uri="{BB962C8B-B14F-4D97-AF65-F5344CB8AC3E}">
        <p14:creationId xmlns:p14="http://schemas.microsoft.com/office/powerpoint/2010/main" val="80514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dirty="0"/>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dirty="0"/>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dirty="0"/>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87986"/>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87986"/>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dirty="0"/>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38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78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38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78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dirty="0"/>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dirty="0"/>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dirty="0"/>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376771-1535-4A44-806A-2F50A490CABA}" type="datetimeFigureOut">
              <a:rPr lang="en-US" smtClean="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35875"/>
            <a:ext cx="7772400" cy="54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132902"/>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dirty="0"/>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dirty="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K Bingham</a:t>
            </a:r>
          </a:p>
        </p:txBody>
      </p:sp>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571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430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7/19/2019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dirty="0"/>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dirty="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br>
              <a:rPr lang="en-US" sz="4000" dirty="0">
                <a:solidFill>
                  <a:srgbClr val="000099"/>
                </a:solidFill>
                <a:latin typeface="Arial" pitchFamily="34" charset="0"/>
                <a:cs typeface="Arial" pitchFamily="34" charset="0"/>
              </a:rPr>
            </a:b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Workflow</a:t>
            </a:r>
          </a:p>
          <a:p>
            <a:pPr algn="ct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Kendall Bingham</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10</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1096470"/>
            <a:ext cx="7789822" cy="4585871"/>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In some cases </a:t>
            </a:r>
            <a:r>
              <a:rPr lang="en-US" dirty="0" err="1">
                <a:solidFill>
                  <a:srgbClr val="660066"/>
                </a:solidFill>
                <a:latin typeface="Symbol" pitchFamily="18" charset="2"/>
                <a:cs typeface="Arial" pitchFamily="34" charset="0"/>
              </a:rPr>
              <a:t>t</a:t>
            </a:r>
            <a:r>
              <a:rPr lang="en-US" baseline="-15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and </a:t>
            </a:r>
            <a:r>
              <a:rPr lang="en-US" dirty="0" err="1">
                <a:solidFill>
                  <a:srgbClr val="660066"/>
                </a:solidFill>
                <a:latin typeface="Symbol" pitchFamily="18" charset="2"/>
                <a:cs typeface="Arial" pitchFamily="34" charset="0"/>
              </a:rPr>
              <a:t>t</a:t>
            </a:r>
            <a:r>
              <a:rPr lang="en-US" baseline="-15000" dirty="0" err="1">
                <a:solidFill>
                  <a:srgbClr val="660066"/>
                </a:solidFill>
                <a:latin typeface="Arial" pitchFamily="34" charset="0"/>
                <a:cs typeface="Arial" pitchFamily="34" charset="0"/>
              </a:rPr>
              <a:t>j</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may be so tightly bound to each other that they together construct an </a:t>
            </a:r>
            <a:r>
              <a:rPr lang="en-US" i="1" dirty="0">
                <a:solidFill>
                  <a:srgbClr val="660066"/>
                </a:solidFill>
                <a:latin typeface="Arial" pitchFamily="34" charset="0"/>
                <a:cs typeface="Arial" pitchFamily="34" charset="0"/>
              </a:rPr>
              <a:t>atomic </a:t>
            </a:r>
            <a:r>
              <a:rPr lang="en-US" dirty="0">
                <a:solidFill>
                  <a:srgbClr val="660066"/>
                </a:solidFill>
                <a:latin typeface="Arial" pitchFamily="34" charset="0"/>
                <a:cs typeface="Arial" pitchFamily="34" charset="0"/>
              </a:rPr>
              <a:t>unit of work.</a:t>
            </a:r>
          </a:p>
          <a:p>
            <a:pPr marL="0" indent="0" algn="just">
              <a:spcBef>
                <a:spcPts val="1200"/>
              </a:spcBef>
            </a:pPr>
            <a:r>
              <a:rPr lang="en-US" sz="2000" dirty="0">
                <a:solidFill>
                  <a:srgbClr val="000099"/>
                </a:solidFill>
                <a:latin typeface="Arial" pitchFamily="34" charset="0"/>
                <a:cs typeface="Arial" pitchFamily="34" charset="0"/>
              </a:rPr>
              <a:t>Example</a:t>
            </a:r>
          </a:p>
          <a:p>
            <a:pPr marL="0" indent="0" algn="just">
              <a:spcBef>
                <a:spcPts val="1200"/>
              </a:spcBef>
            </a:pPr>
            <a:r>
              <a:rPr lang="en-US" sz="2000" dirty="0">
                <a:solidFill>
                  <a:srgbClr val="000099"/>
                </a:solidFill>
                <a:latin typeface="Arial" pitchFamily="34" charset="0"/>
                <a:cs typeface="Arial" pitchFamily="34" charset="0"/>
              </a:rPr>
              <a:t>	</a:t>
            </a:r>
            <a:r>
              <a:rPr lang="en-US" sz="2000" i="1" dirty="0">
                <a:solidFill>
                  <a:srgbClr val="000099"/>
                </a:solidFill>
                <a:latin typeface="Symbol" pitchFamily="18" charset="2"/>
                <a:cs typeface="Arial" pitchFamily="34" charset="0"/>
              </a:rPr>
              <a:t>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baseline="-15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set of instructions of a program</a:t>
            </a:r>
          </a:p>
          <a:p>
            <a:pPr marL="0" indent="0" algn="just">
              <a:spcBef>
                <a:spcPts val="1200"/>
              </a:spcBef>
            </a:pPr>
            <a:r>
              <a:rPr lang="en-US" sz="2000" dirty="0">
                <a:solidFill>
                  <a:srgbClr val="000099"/>
                </a:solidFill>
                <a:latin typeface="Arial" pitchFamily="34" charset="0"/>
                <a:cs typeface="Arial" pitchFamily="34" charset="0"/>
              </a:rPr>
              <a:t>Issue: Its execution cannot be utilized in isolation. The execution is meaningful only if the entire program </a:t>
            </a:r>
            <a:r>
              <a:rPr lang="en-US" sz="2000" i="1" dirty="0">
                <a:solidFill>
                  <a:srgbClr val="000099"/>
                </a:solidFill>
                <a:latin typeface="Arial" pitchFamily="34" charset="0"/>
                <a:cs typeface="Arial" pitchFamily="34" charset="0"/>
              </a:rPr>
              <a:t>complete </a:t>
            </a:r>
            <a:r>
              <a:rPr lang="en-US" sz="2000" dirty="0">
                <a:solidFill>
                  <a:srgbClr val="000099"/>
                </a:solidFill>
                <a:latin typeface="Arial" pitchFamily="34" charset="0"/>
                <a:cs typeface="Arial" pitchFamily="34" charset="0"/>
              </a:rPr>
              <a:t>successfully. This is not a WF so we do not consider such atomic unit of work.</a:t>
            </a:r>
          </a:p>
          <a:p>
            <a:pPr marL="0" indent="0" algn="just">
              <a:spcBef>
                <a:spcPts val="1200"/>
              </a:spcBef>
            </a:pPr>
            <a:r>
              <a:rPr lang="en-US" sz="2000" dirty="0">
                <a:solidFill>
                  <a:srgbClr val="000099"/>
                </a:solidFill>
                <a:latin typeface="Arial" pitchFamily="34" charset="0"/>
                <a:cs typeface="Arial" pitchFamily="34" charset="0"/>
              </a:rPr>
              <a:t>Our investigation is in the type of unit of work where the execution of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can be utilized in isolation and its results are semantically meaningful.</a:t>
            </a:r>
          </a:p>
        </p:txBody>
      </p:sp>
    </p:spTree>
    <p:extLst>
      <p:ext uri="{BB962C8B-B14F-4D97-AF65-F5344CB8AC3E}">
        <p14:creationId xmlns:p14="http://schemas.microsoft.com/office/powerpoint/2010/main" val="135426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11</a:t>
            </a:fld>
            <a:endParaRPr lang="en-US" sz="1400" dirty="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1096470"/>
            <a:ext cx="7789822" cy="4616648"/>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Task properties and Classification</a:t>
            </a:r>
          </a:p>
          <a:p>
            <a:pPr algn="just">
              <a:spcBef>
                <a:spcPts val="1200"/>
              </a:spcBef>
            </a:pPr>
            <a:r>
              <a:rPr lang="en-US" sz="2000" dirty="0">
                <a:solidFill>
                  <a:srgbClr val="000099"/>
                </a:solidFill>
                <a:latin typeface="Arial" pitchFamily="34" charset="0"/>
                <a:cs typeface="Arial" pitchFamily="34" charset="0"/>
              </a:rPr>
              <a:t>we investigate essential and desirable properties of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In particular, we model their execution behavior and their relationship with other tasks of the </a:t>
            </a:r>
            <a:r>
              <a:rPr lang="en-US" sz="2000" i="1" dirty="0" err="1">
                <a:solidFill>
                  <a:srgbClr val="000099"/>
                </a:solidFill>
                <a:latin typeface="Arial" pitchFamily="34" charset="0"/>
                <a:cs typeface="Arial" pitchFamily="34" charset="0"/>
              </a:rPr>
              <a:t>wf</a:t>
            </a:r>
            <a:r>
              <a:rPr lang="en-US" sz="2000" dirty="0">
                <a:solidFill>
                  <a:srgbClr val="000099"/>
                </a:solidFill>
                <a:latin typeface="Arial" pitchFamily="34" charset="0"/>
                <a:cs typeface="Arial" pitchFamily="34" charset="0"/>
              </a:rPr>
              <a:t>, and then we define types of tasks according to their behaviors.</a:t>
            </a:r>
          </a:p>
          <a:p>
            <a:pPr algn="just">
              <a:spcBef>
                <a:spcPts val="1200"/>
              </a:spcBef>
            </a:pPr>
            <a:r>
              <a:rPr lang="en-US" sz="2000" i="1" dirty="0">
                <a:solidFill>
                  <a:srgbClr val="000099"/>
                </a:solidFill>
                <a:latin typeface="Arial" pitchFamily="34" charset="0"/>
                <a:cs typeface="Arial" pitchFamily="34" charset="0"/>
              </a:rPr>
              <a:t>We observer the following properties of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a:t>
            </a:r>
          </a:p>
          <a:p>
            <a:pPr marL="342900" indent="-342900" algn="just">
              <a:spcBef>
                <a:spcPts val="1200"/>
              </a:spcBef>
              <a:buBlip>
                <a:blip r:embed="rId2"/>
              </a:buBlip>
            </a:pPr>
            <a:r>
              <a:rPr lang="en-US" sz="2000" dirty="0">
                <a:solidFill>
                  <a:srgbClr val="000099"/>
                </a:solidFill>
                <a:latin typeface="Arial" pitchFamily="34" charset="0"/>
                <a:cs typeface="Arial" pitchFamily="34" charset="0"/>
              </a:rPr>
              <a:t>A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baseline="-15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may be a “self supported” task. By self supported we mean that a task may begin, execute, and end independent to the other tasks of the same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its result would be relevant. For example, the card number authentication in a POS (Point Of Sale) can be executed independently and the result will be relevant to the next task or to the person who initiated the authentication process.</a:t>
            </a:r>
          </a:p>
        </p:txBody>
      </p:sp>
    </p:spTree>
    <p:extLst>
      <p:ext uri="{BB962C8B-B14F-4D97-AF65-F5344CB8AC3E}">
        <p14:creationId xmlns:p14="http://schemas.microsoft.com/office/powerpoint/2010/main" val="203883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7" y="6286500"/>
            <a:ext cx="435097"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12</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1351447"/>
            <a:ext cx="7789822" cy="2769989"/>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Task properties and Classification</a:t>
            </a:r>
          </a:p>
          <a:p>
            <a:pPr marL="342900" indent="-342900" algn="just">
              <a:spcBef>
                <a:spcPts val="1200"/>
              </a:spcBef>
              <a:buBlip>
                <a:blip r:embed="rId2"/>
              </a:buBlip>
            </a:pPr>
            <a:r>
              <a:rPr lang="en-US" sz="2000" dirty="0">
                <a:solidFill>
                  <a:srgbClr val="000099"/>
                </a:solidFill>
                <a:latin typeface="Arial" pitchFamily="34" charset="0"/>
                <a:cs typeface="Arial" pitchFamily="34" charset="0"/>
              </a:rPr>
              <a:t>A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is an </a:t>
            </a:r>
            <a:r>
              <a:rPr lang="en-US" sz="2000" i="1" dirty="0">
                <a:solidFill>
                  <a:srgbClr val="000099"/>
                </a:solidFill>
                <a:latin typeface="Arial" pitchFamily="34" charset="0"/>
                <a:cs typeface="Arial" pitchFamily="34" charset="0"/>
              </a:rPr>
              <a:t>atomic </a:t>
            </a:r>
            <a:r>
              <a:rPr lang="en-US" sz="2000" dirty="0">
                <a:solidFill>
                  <a:srgbClr val="000099"/>
                </a:solidFill>
                <a:latin typeface="Arial" pitchFamily="34" charset="0"/>
                <a:cs typeface="Arial" pitchFamily="34" charset="0"/>
              </a:rPr>
              <a:t>unit of execution.</a:t>
            </a:r>
          </a:p>
          <a:p>
            <a:pPr marL="342900" indent="-342900" algn="just">
              <a:buBlip>
                <a:blip r:embed="rId2"/>
              </a:buBlip>
            </a:pPr>
            <a:r>
              <a:rPr lang="en-US" sz="2000" dirty="0">
                <a:solidFill>
                  <a:srgbClr val="000099"/>
                </a:solidFill>
                <a:latin typeface="Arial" pitchFamily="34" charset="0"/>
                <a:cs typeface="Arial" pitchFamily="34" charset="0"/>
              </a:rPr>
              <a:t>In some workflows there may exist a total order in the execution of some or all of its tasks. For example, in telecommunication systems a </a:t>
            </a:r>
            <a:r>
              <a:rPr lang="en-US" sz="2000" i="1" dirty="0">
                <a:solidFill>
                  <a:srgbClr val="000099"/>
                </a:solidFill>
                <a:latin typeface="Arial" pitchFamily="34" charset="0"/>
                <a:cs typeface="Arial" pitchFamily="34" charset="0"/>
              </a:rPr>
              <a:t>WF </a:t>
            </a:r>
            <a:r>
              <a:rPr lang="en-US" sz="2000" dirty="0">
                <a:solidFill>
                  <a:srgbClr val="000099"/>
                </a:solidFill>
                <a:latin typeface="Arial" pitchFamily="34" charset="0"/>
                <a:cs typeface="Arial" pitchFamily="34" charset="0"/>
              </a:rPr>
              <a:t>may have three tasks: data sampling, data encoding and data transmission. These task must be executed strictly in this order. It is the job of the WFMS to identify these relationships.</a:t>
            </a:r>
          </a:p>
        </p:txBody>
      </p:sp>
    </p:spTree>
    <p:extLst>
      <p:ext uri="{BB962C8B-B14F-4D97-AF65-F5344CB8AC3E}">
        <p14:creationId xmlns:p14="http://schemas.microsoft.com/office/powerpoint/2010/main" val="238522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4175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13</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1008547"/>
            <a:ext cx="7789822" cy="4770537"/>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Types of </a:t>
            </a:r>
            <a:r>
              <a:rPr lang="en-US" i="1" dirty="0" err="1">
                <a:solidFill>
                  <a:srgbClr val="660066"/>
                </a:solidFill>
                <a:latin typeface="Symbol" pitchFamily="18" charset="2"/>
                <a:cs typeface="Arial" pitchFamily="34" charset="0"/>
              </a:rPr>
              <a:t>t</a:t>
            </a:r>
            <a:r>
              <a:rPr lang="en-US" i="1" baseline="-15000" dirty="0" err="1">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a:t>
            </a:r>
          </a:p>
          <a:p>
            <a:pPr algn="just">
              <a:spcBef>
                <a:spcPts val="1200"/>
              </a:spcBef>
            </a:pPr>
            <a:r>
              <a:rPr lang="en-US" sz="2000" dirty="0">
                <a:solidFill>
                  <a:srgbClr val="000099"/>
                </a:solidFill>
                <a:latin typeface="Arial" pitchFamily="34" charset="0"/>
                <a:cs typeface="Arial" pitchFamily="34" charset="0"/>
              </a:rPr>
              <a:t>Transactional: A transactional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of a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either </a:t>
            </a:r>
            <a:r>
              <a:rPr lang="en-US" sz="2000" i="1" dirty="0">
                <a:solidFill>
                  <a:srgbClr val="000099"/>
                </a:solidFill>
                <a:latin typeface="Arial" pitchFamily="34" charset="0"/>
                <a:cs typeface="Arial" pitchFamily="34" charset="0"/>
              </a:rPr>
              <a:t>commits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abort</a:t>
            </a:r>
            <a:r>
              <a:rPr lang="en-US" sz="2000" dirty="0">
                <a:solidFill>
                  <a:srgbClr val="000099"/>
                </a:solidFill>
                <a:latin typeface="Arial" pitchFamily="34" charset="0"/>
                <a:cs typeface="Arial" pitchFamily="34" charset="0"/>
              </a:rPr>
              <a:t>. From application (i.e., end user) view point the </a:t>
            </a:r>
            <a:r>
              <a:rPr lang="en-US" sz="2000" i="1" dirty="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of a transactional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may </a:t>
            </a:r>
            <a:r>
              <a:rPr lang="en-US" sz="2000" i="1" dirty="0">
                <a:solidFill>
                  <a:srgbClr val="000099"/>
                </a:solidFill>
                <a:latin typeface="Arial" pitchFamily="34" charset="0"/>
                <a:cs typeface="Arial" pitchFamily="34" charset="0"/>
              </a:rPr>
              <a:t>semantically fail</a:t>
            </a:r>
            <a:r>
              <a:rPr lang="en-US" sz="2000" dirty="0">
                <a:solidFill>
                  <a:srgbClr val="000099"/>
                </a:solidFill>
                <a:latin typeface="Arial" pitchFamily="34" charset="0"/>
                <a:cs typeface="Arial" pitchFamily="34" charset="0"/>
              </a:rPr>
              <a:t>.</a:t>
            </a:r>
          </a:p>
          <a:p>
            <a:pPr marL="228600" algn="just">
              <a:spcBef>
                <a:spcPts val="1200"/>
              </a:spcBef>
            </a:pPr>
            <a:r>
              <a:rPr lang="en-US" sz="2000" dirty="0">
                <a:solidFill>
                  <a:srgbClr val="000099"/>
                </a:solidFill>
                <a:latin typeface="Arial" pitchFamily="34" charset="0"/>
                <a:cs typeface="Arial" pitchFamily="34" charset="0"/>
              </a:rPr>
              <a:t>Semantically fail: Consider a credit history check task. If the task is finished but the customer's credit history is bad, we say that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is </a:t>
            </a:r>
            <a:r>
              <a:rPr lang="en-US" sz="2000" i="1" dirty="0">
                <a:solidFill>
                  <a:srgbClr val="000099"/>
                </a:solidFill>
                <a:latin typeface="Arial" pitchFamily="34" charset="0"/>
                <a:cs typeface="Arial" pitchFamily="34" charset="0"/>
              </a:rPr>
              <a:t>committed </a:t>
            </a:r>
            <a:r>
              <a:rPr lang="en-US" sz="2000" dirty="0">
                <a:solidFill>
                  <a:srgbClr val="000099"/>
                </a:solidFill>
                <a:latin typeface="Arial" pitchFamily="34" charset="0"/>
                <a:cs typeface="Arial" pitchFamily="34" charset="0"/>
              </a:rPr>
              <a:t>but is </a:t>
            </a:r>
            <a:r>
              <a:rPr lang="en-US" sz="2000" i="1" dirty="0">
                <a:solidFill>
                  <a:srgbClr val="000099"/>
                </a:solidFill>
                <a:latin typeface="Arial" pitchFamily="34" charset="0"/>
                <a:cs typeface="Arial" pitchFamily="34" charset="0"/>
              </a:rPr>
              <a:t>semantically fail.</a:t>
            </a:r>
          </a:p>
          <a:p>
            <a:pPr marL="228600" algn="just">
              <a:spcBef>
                <a:spcPts val="1200"/>
              </a:spcBef>
            </a:pPr>
            <a:r>
              <a:rPr lang="en-US" sz="2000" dirty="0">
                <a:solidFill>
                  <a:srgbClr val="000099"/>
                </a:solidFill>
                <a:latin typeface="Arial" pitchFamily="34" charset="0"/>
                <a:cs typeface="Arial" pitchFamily="34" charset="0"/>
              </a:rPr>
              <a:t>If for some reason, such as network crashes or the system is down so that the task can't be finished, then we say that the task is </a:t>
            </a:r>
            <a:r>
              <a:rPr lang="en-US" sz="2000" i="1" dirty="0">
                <a:solidFill>
                  <a:srgbClr val="000099"/>
                </a:solidFill>
                <a:latin typeface="Arial" pitchFamily="34" charset="0"/>
                <a:cs typeface="Arial" pitchFamily="34" charset="0"/>
              </a:rPr>
              <a:t>aborted</a:t>
            </a:r>
            <a:r>
              <a:rPr lang="en-US" sz="2000" dirty="0">
                <a:solidFill>
                  <a:srgbClr val="000099"/>
                </a:solidFill>
                <a:latin typeface="Arial" pitchFamily="34" charset="0"/>
                <a:cs typeface="Arial" pitchFamily="34" charset="0"/>
              </a:rPr>
              <a:t>.</a:t>
            </a:r>
          </a:p>
          <a:p>
            <a:pPr marL="228600" algn="just">
              <a:spcBef>
                <a:spcPts val="1200"/>
              </a:spcBef>
            </a:pPr>
            <a:r>
              <a:rPr lang="en-US" sz="2000" i="1" dirty="0">
                <a:solidFill>
                  <a:srgbClr val="000099"/>
                </a:solidFill>
                <a:latin typeface="Arial" pitchFamily="34" charset="0"/>
                <a:cs typeface="Arial" pitchFamily="34" charset="0"/>
              </a:rPr>
              <a:t>Semantically fail </a:t>
            </a:r>
            <a:r>
              <a:rPr lang="en-US" sz="2000" dirty="0">
                <a:solidFill>
                  <a:srgbClr val="000099"/>
                </a:solidFill>
                <a:latin typeface="Arial" pitchFamily="34" charset="0"/>
                <a:cs typeface="Arial" pitchFamily="34" charset="0"/>
              </a:rPr>
              <a:t>produces a result. The next course of action is decided by the bank: for example, the bank may still approve the loan by reducing the loan amount.</a:t>
            </a:r>
          </a:p>
        </p:txBody>
      </p:sp>
    </p:spTree>
    <p:extLst>
      <p:ext uri="{BB962C8B-B14F-4D97-AF65-F5344CB8AC3E}">
        <p14:creationId xmlns:p14="http://schemas.microsoft.com/office/powerpoint/2010/main" val="3571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14</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1008547"/>
            <a:ext cx="7789822" cy="1908215"/>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Types of </a:t>
            </a:r>
            <a:r>
              <a:rPr lang="en-US" i="1" dirty="0" err="1">
                <a:solidFill>
                  <a:srgbClr val="660066"/>
                </a:solidFill>
                <a:latin typeface="Symbol" pitchFamily="18" charset="2"/>
                <a:cs typeface="Arial" pitchFamily="34" charset="0"/>
              </a:rPr>
              <a:t>t</a:t>
            </a:r>
            <a:r>
              <a:rPr lang="en-US" i="1" baseline="-15000" dirty="0" err="1">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a:t>
            </a:r>
          </a:p>
          <a:p>
            <a:pPr algn="just">
              <a:spcBef>
                <a:spcPts val="1200"/>
              </a:spcBef>
            </a:pPr>
            <a:r>
              <a:rPr lang="en-US" sz="2000" dirty="0">
                <a:solidFill>
                  <a:srgbClr val="000099"/>
                </a:solidFill>
                <a:latin typeface="Arial" pitchFamily="34" charset="0"/>
                <a:cs typeface="Arial" pitchFamily="34" charset="0"/>
              </a:rPr>
              <a:t>Non-transactional: A Non-transactional does not directly interact with the database. For example, the interaction of a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baseline="-15000" dirty="0">
                <a:solidFill>
                  <a:srgbClr val="660066"/>
                </a:solidFill>
                <a:latin typeface="Arial" pitchFamily="34" charset="0"/>
                <a:cs typeface="Arial" pitchFamily="34" charset="0"/>
              </a:rPr>
              <a:t> </a:t>
            </a:r>
            <a:r>
              <a:rPr lang="en-US" sz="2000" dirty="0">
                <a:solidFill>
                  <a:srgbClr val="000099"/>
                </a:solidFill>
                <a:latin typeface="Arial" pitchFamily="34" charset="0"/>
                <a:cs typeface="Arial" pitchFamily="34" charset="0"/>
              </a:rPr>
              <a:t>with a human resource. A non-transactional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either </a:t>
            </a:r>
            <a:r>
              <a:rPr lang="en-US" sz="2000" i="1" dirty="0">
                <a:solidFill>
                  <a:srgbClr val="000099"/>
                </a:solidFill>
                <a:latin typeface="Arial" pitchFamily="34" charset="0"/>
                <a:cs typeface="Arial" pitchFamily="34" charset="0"/>
              </a:rPr>
              <a:t>completes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fails</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3058355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15</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5278368"/>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Execution </a:t>
            </a:r>
            <a:r>
              <a:rPr lang="en-US" dirty="0" err="1">
                <a:solidFill>
                  <a:srgbClr val="660066"/>
                </a:solidFill>
                <a:latin typeface="Arial" pitchFamily="34" charset="0"/>
                <a:cs typeface="Arial" pitchFamily="34" charset="0"/>
              </a:rPr>
              <a:t>of</a:t>
            </a:r>
            <a:r>
              <a:rPr lang="en-US" i="1" dirty="0" err="1">
                <a:solidFill>
                  <a:srgbClr val="660066"/>
                </a:solidFill>
                <a:latin typeface="Symbol" pitchFamily="18" charset="2"/>
                <a:cs typeface="Arial" pitchFamily="34" charset="0"/>
              </a:rPr>
              <a:t>t</a:t>
            </a:r>
            <a:r>
              <a:rPr lang="en-US" i="1" baseline="-15000" dirty="0" err="1">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a:t>
            </a:r>
          </a:p>
          <a:p>
            <a:pPr algn="just">
              <a:spcBef>
                <a:spcPts val="1200"/>
              </a:spcBef>
            </a:pPr>
            <a:r>
              <a:rPr lang="en-US" sz="1800" dirty="0">
                <a:solidFill>
                  <a:srgbClr val="000099"/>
                </a:solidFill>
                <a:latin typeface="Arial" pitchFamily="34" charset="0"/>
                <a:cs typeface="Arial" pitchFamily="34" charset="0"/>
              </a:rPr>
              <a:t>The above classification of the execution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allows us to extend the scope of commit as used in the conventional databases systems. We use a 6-tuple to formally define a task:</a:t>
            </a:r>
          </a:p>
          <a:p>
            <a:pPr algn="ctr">
              <a:spcBef>
                <a:spcPts val="600"/>
              </a:spcBef>
              <a:spcAft>
                <a:spcPts val="600"/>
              </a:spcAft>
            </a:pPr>
            <a:r>
              <a:rPr lang="en-US" sz="1800" i="1" dirty="0">
                <a:solidFill>
                  <a:srgbClr val="000099"/>
                </a:solidFill>
                <a:latin typeface="Arial" pitchFamily="34" charset="0"/>
                <a:cs typeface="Arial" pitchFamily="34" charset="0"/>
              </a:rPr>
              <a:t>&lt;</a:t>
            </a:r>
            <a:r>
              <a:rPr lang="en-US" sz="1800" i="1" dirty="0" err="1">
                <a:solidFill>
                  <a:srgbClr val="000099"/>
                </a:solidFill>
                <a:latin typeface="Arial" pitchFamily="34" charset="0"/>
                <a:cs typeface="Arial" pitchFamily="34" charset="0"/>
              </a:rPr>
              <a:t>tid</a:t>
            </a:r>
            <a:r>
              <a:rPr lang="en-US" sz="1800" i="1" dirty="0">
                <a:solidFill>
                  <a:srgbClr val="000099"/>
                </a:solidFill>
                <a:latin typeface="Arial" pitchFamily="34" charset="0"/>
                <a:cs typeface="Arial" pitchFamily="34" charset="0"/>
              </a:rPr>
              <a:t>, type, input, output, result, status&gt;</a:t>
            </a:r>
          </a:p>
          <a:p>
            <a:pPr marL="285750" indent="-285750" algn="just">
              <a:spcBef>
                <a:spcPts val="600"/>
              </a:spcBef>
              <a:spcAft>
                <a:spcPts val="0"/>
              </a:spcAft>
              <a:buBlip>
                <a:blip r:embed="rId2"/>
              </a:buBlip>
            </a:pPr>
            <a:r>
              <a:rPr lang="en-US" sz="1800" i="1" dirty="0" err="1">
                <a:solidFill>
                  <a:srgbClr val="000099"/>
                </a:solidFill>
                <a:latin typeface="Arial" pitchFamily="34" charset="0"/>
                <a:cs typeface="Arial" pitchFamily="34" charset="0"/>
              </a:rPr>
              <a:t>tid</a:t>
            </a:r>
            <a:r>
              <a:rPr lang="en-US" sz="1800" i="1" dirty="0">
                <a:solidFill>
                  <a:srgbClr val="000099"/>
                </a:solidFill>
                <a:latin typeface="Arial" pitchFamily="34" charset="0"/>
                <a:cs typeface="Arial" pitchFamily="34" charset="0"/>
              </a:rPr>
              <a:t>: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baseline="-150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identifier (unique)</a:t>
            </a:r>
          </a:p>
          <a:p>
            <a:pPr marL="285750" indent="-285750" algn="just">
              <a:buBlip>
                <a:blip r:embed="rId2"/>
              </a:buBlip>
            </a:pPr>
            <a:r>
              <a:rPr lang="en-US" sz="1800" i="1" dirty="0">
                <a:solidFill>
                  <a:srgbClr val="000099"/>
                </a:solidFill>
                <a:latin typeface="Arial" pitchFamily="34" charset="0"/>
                <a:cs typeface="Arial" pitchFamily="34" charset="0"/>
              </a:rPr>
              <a:t>type</a:t>
            </a:r>
            <a:r>
              <a:rPr lang="en-US" sz="1800" dirty="0">
                <a:solidFill>
                  <a:srgbClr val="000099"/>
                </a:solidFill>
                <a:latin typeface="Arial" pitchFamily="34" charset="0"/>
                <a:cs typeface="Arial" pitchFamily="34" charset="0"/>
              </a:rPr>
              <a:t>: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can be transactional or non transactional.</a:t>
            </a:r>
          </a:p>
          <a:p>
            <a:pPr marL="285750" indent="-285750">
              <a:buBlip>
                <a:blip r:embed="rId2"/>
              </a:buBlip>
            </a:pPr>
            <a:r>
              <a:rPr lang="en-US" sz="1800" i="1" dirty="0">
                <a:solidFill>
                  <a:srgbClr val="000099"/>
                </a:solidFill>
                <a:latin typeface="Arial" pitchFamily="34" charset="0"/>
                <a:cs typeface="Arial" pitchFamily="34" charset="0"/>
              </a:rPr>
              <a:t>input</a:t>
            </a:r>
            <a:r>
              <a:rPr lang="en-US" sz="1800" dirty="0">
                <a:solidFill>
                  <a:srgbClr val="000099"/>
                </a:solidFill>
                <a:latin typeface="Arial" pitchFamily="34" charset="0"/>
                <a:cs typeface="Arial" pitchFamily="34" charset="0"/>
              </a:rPr>
              <a:t>: input required for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execution.</a:t>
            </a:r>
          </a:p>
          <a:p>
            <a:pPr marL="285750" indent="-285750" algn="just">
              <a:buBlip>
                <a:blip r:embed="rId2"/>
              </a:buBlip>
            </a:pPr>
            <a:r>
              <a:rPr lang="en-US" sz="1800" i="1" dirty="0">
                <a:solidFill>
                  <a:srgbClr val="000099"/>
                </a:solidFill>
                <a:latin typeface="Arial" pitchFamily="34" charset="0"/>
                <a:cs typeface="Arial" pitchFamily="34" charset="0"/>
              </a:rPr>
              <a:t>output</a:t>
            </a:r>
            <a:r>
              <a:rPr lang="en-US" sz="1800" dirty="0">
                <a:solidFill>
                  <a:srgbClr val="000099"/>
                </a:solidFill>
                <a:latin typeface="Arial" pitchFamily="34" charset="0"/>
                <a:cs typeface="Arial" pitchFamily="34" charset="0"/>
              </a:rPr>
              <a:t>: output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when it finishes successfully. For a 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the output will be void if it </a:t>
            </a:r>
            <a:r>
              <a:rPr lang="en-US" sz="1800" i="1" dirty="0">
                <a:solidFill>
                  <a:srgbClr val="000099"/>
                </a:solidFill>
                <a:latin typeface="Arial" pitchFamily="34" charset="0"/>
                <a:cs typeface="Arial" pitchFamily="34" charset="0"/>
              </a:rPr>
              <a:t>aborts </a:t>
            </a:r>
            <a:r>
              <a:rPr lang="en-US" sz="1800" dirty="0">
                <a:solidFill>
                  <a:srgbClr val="000099"/>
                </a:solidFill>
                <a:latin typeface="Arial" pitchFamily="34" charset="0"/>
                <a:cs typeface="Arial" pitchFamily="34" charset="0"/>
              </a:rPr>
              <a:t>or if it </a:t>
            </a:r>
            <a:r>
              <a:rPr lang="en-US" sz="1800" i="1" dirty="0">
                <a:solidFill>
                  <a:srgbClr val="000099"/>
                </a:solidFill>
                <a:latin typeface="Arial" pitchFamily="34" charset="0"/>
                <a:cs typeface="Arial" pitchFamily="34" charset="0"/>
              </a:rPr>
              <a:t>semantically fails</a:t>
            </a:r>
            <a:r>
              <a:rPr lang="en-US" sz="1800" dirty="0">
                <a:solidFill>
                  <a:srgbClr val="000099"/>
                </a:solidFill>
                <a:latin typeface="Arial" pitchFamily="34" charset="0"/>
                <a:cs typeface="Arial" pitchFamily="34" charset="0"/>
              </a:rPr>
              <a:t>, For a non-transactional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the output will be void if it </a:t>
            </a:r>
            <a:r>
              <a:rPr lang="en-US" sz="1800" i="1" dirty="0">
                <a:solidFill>
                  <a:srgbClr val="000099"/>
                </a:solidFill>
                <a:latin typeface="Arial" pitchFamily="34" charset="0"/>
                <a:cs typeface="Arial" pitchFamily="34" charset="0"/>
              </a:rPr>
              <a:t>fails</a:t>
            </a:r>
            <a:r>
              <a:rPr lang="en-US" sz="1800" dirty="0">
                <a:solidFill>
                  <a:srgbClr val="000099"/>
                </a:solidFill>
                <a:latin typeface="Arial" pitchFamily="34" charset="0"/>
                <a:cs typeface="Arial" pitchFamily="34" charset="0"/>
              </a:rPr>
              <a:t>.</a:t>
            </a:r>
          </a:p>
          <a:p>
            <a:pPr marL="285750" indent="-285750" algn="just">
              <a:buBlip>
                <a:blip r:embed="rId2"/>
              </a:buBlip>
            </a:pPr>
            <a:r>
              <a:rPr lang="en-US" sz="1800" i="1" dirty="0">
                <a:solidFill>
                  <a:srgbClr val="000099"/>
                </a:solidFill>
                <a:latin typeface="Arial" pitchFamily="34" charset="0"/>
                <a:cs typeface="Arial" pitchFamily="34" charset="0"/>
              </a:rPr>
              <a:t>result </a:t>
            </a:r>
            <a:r>
              <a:rPr lang="en-US" sz="1800" dirty="0">
                <a:solidFill>
                  <a:srgbClr val="000099"/>
                </a:solidFill>
                <a:latin typeface="Arial" pitchFamily="34" charset="0"/>
                <a:cs typeface="Arial" pitchFamily="34" charset="0"/>
              </a:rPr>
              <a:t>: result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after its execution. For a non-transactional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the value could be </a:t>
            </a:r>
            <a:r>
              <a:rPr lang="en-US" sz="1800" i="1" dirty="0">
                <a:solidFill>
                  <a:srgbClr val="000099"/>
                </a:solidFill>
                <a:latin typeface="Arial" pitchFamily="34" charset="0"/>
                <a:cs typeface="Arial" pitchFamily="34" charset="0"/>
              </a:rPr>
              <a:t>complete </a:t>
            </a:r>
            <a:r>
              <a:rPr lang="en-US" sz="1800" dirty="0">
                <a:solidFill>
                  <a:srgbClr val="000099"/>
                </a:solidFill>
                <a:latin typeface="Arial" pitchFamily="34" charset="0"/>
                <a:cs typeface="Arial" pitchFamily="34" charset="0"/>
              </a:rPr>
              <a:t>or </a:t>
            </a:r>
            <a:r>
              <a:rPr lang="en-US" sz="1800" i="1" dirty="0">
                <a:solidFill>
                  <a:srgbClr val="000099"/>
                </a:solidFill>
                <a:latin typeface="Arial" pitchFamily="34" charset="0"/>
                <a:cs typeface="Arial" pitchFamily="34" charset="0"/>
              </a:rPr>
              <a:t>fail</a:t>
            </a:r>
            <a:r>
              <a:rPr lang="en-US" sz="1800" dirty="0">
                <a:solidFill>
                  <a:srgbClr val="000099"/>
                </a:solidFill>
                <a:latin typeface="Arial" pitchFamily="34" charset="0"/>
                <a:cs typeface="Arial" pitchFamily="34" charset="0"/>
              </a:rPr>
              <a:t>. For a 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a:t>
            </a:r>
            <a:r>
              <a:rPr lang="en-US" sz="1800" dirty="0" err="1">
                <a:solidFill>
                  <a:srgbClr val="000099"/>
                </a:solidFill>
                <a:latin typeface="Arial" pitchFamily="34" charset="0"/>
                <a:cs typeface="Arial" pitchFamily="34" charset="0"/>
              </a:rPr>
              <a:t>itcould</a:t>
            </a:r>
            <a:r>
              <a:rPr lang="en-US" sz="1800" dirty="0">
                <a:solidFill>
                  <a:srgbClr val="000099"/>
                </a:solidFill>
                <a:latin typeface="Arial" pitchFamily="34" charset="0"/>
                <a:cs typeface="Arial" pitchFamily="34" charset="0"/>
              </a:rPr>
              <a:t> be </a:t>
            </a:r>
            <a:r>
              <a:rPr lang="en-US" sz="1800" i="1" dirty="0">
                <a:solidFill>
                  <a:srgbClr val="000099"/>
                </a:solidFill>
                <a:latin typeface="Arial" pitchFamily="34" charset="0"/>
                <a:cs typeface="Arial" pitchFamily="34" charset="0"/>
              </a:rPr>
              <a:t>commit </a:t>
            </a:r>
            <a:r>
              <a:rPr lang="en-US" sz="1800" dirty="0">
                <a:solidFill>
                  <a:srgbClr val="000099"/>
                </a:solidFill>
                <a:latin typeface="Arial" pitchFamily="34" charset="0"/>
                <a:cs typeface="Arial" pitchFamily="34" charset="0"/>
              </a:rPr>
              <a:t>or </a:t>
            </a:r>
            <a:r>
              <a:rPr lang="en-US" sz="1800" i="1" dirty="0">
                <a:solidFill>
                  <a:srgbClr val="000099"/>
                </a:solidFill>
                <a:latin typeface="Arial" pitchFamily="34" charset="0"/>
                <a:cs typeface="Arial" pitchFamily="34" charset="0"/>
              </a:rPr>
              <a:t>abort </a:t>
            </a:r>
            <a:r>
              <a:rPr lang="en-US" sz="1800" dirty="0">
                <a:solidFill>
                  <a:srgbClr val="000099"/>
                </a:solidFill>
                <a:latin typeface="Arial" pitchFamily="34" charset="0"/>
                <a:cs typeface="Arial" pitchFamily="34" charset="0"/>
              </a:rPr>
              <a:t>or </a:t>
            </a:r>
            <a:r>
              <a:rPr lang="en-US" sz="1800" i="1" dirty="0" err="1">
                <a:solidFill>
                  <a:srgbClr val="000099"/>
                </a:solidFill>
                <a:latin typeface="Arial" pitchFamily="34" charset="0"/>
                <a:cs typeface="Arial" pitchFamily="34" charset="0"/>
              </a:rPr>
              <a:t>semantical</a:t>
            </a:r>
            <a:r>
              <a:rPr lang="en-US" sz="1800" i="1" dirty="0">
                <a:solidFill>
                  <a:srgbClr val="000099"/>
                </a:solidFill>
                <a:latin typeface="Arial" pitchFamily="34" charset="0"/>
                <a:cs typeface="Arial" pitchFamily="34" charset="0"/>
              </a:rPr>
              <a:t> fail</a:t>
            </a:r>
            <a:r>
              <a:rPr lang="en-US" sz="1800" dirty="0">
                <a:solidFill>
                  <a:srgbClr val="000099"/>
                </a:solidFill>
                <a:latin typeface="Arial" pitchFamily="34" charset="0"/>
                <a:cs typeface="Arial" pitchFamily="34" charset="0"/>
              </a:rPr>
              <a:t>.</a:t>
            </a:r>
          </a:p>
          <a:p>
            <a:pPr marL="285750" indent="-285750" algn="just">
              <a:buBlip>
                <a:blip r:embed="rId2"/>
              </a:buBlip>
            </a:pPr>
            <a:r>
              <a:rPr lang="en-US" sz="1800" i="1" dirty="0">
                <a:solidFill>
                  <a:srgbClr val="000099"/>
                </a:solidFill>
                <a:latin typeface="Arial" pitchFamily="34" charset="0"/>
                <a:cs typeface="Arial" pitchFamily="34" charset="0"/>
              </a:rPr>
              <a:t>status </a:t>
            </a:r>
            <a:r>
              <a:rPr lang="en-US" sz="1800" dirty="0">
                <a:solidFill>
                  <a:srgbClr val="000099"/>
                </a:solidFill>
                <a:latin typeface="Arial" pitchFamily="34" charset="0"/>
                <a:cs typeface="Arial" pitchFamily="34" charset="0"/>
              </a:rPr>
              <a:t>: status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The value could be </a:t>
            </a:r>
            <a:r>
              <a:rPr lang="en-US" sz="1800" i="1" dirty="0">
                <a:solidFill>
                  <a:srgbClr val="000099"/>
                </a:solidFill>
                <a:latin typeface="Arial" pitchFamily="34" charset="0"/>
                <a:cs typeface="Arial" pitchFamily="34" charset="0"/>
              </a:rPr>
              <a:t>no-start</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executing </a:t>
            </a:r>
            <a:r>
              <a:rPr lang="en-US" sz="1800" dirty="0">
                <a:solidFill>
                  <a:srgbClr val="000099"/>
                </a:solidFill>
                <a:latin typeface="Arial" pitchFamily="34" charset="0"/>
                <a:cs typeface="Arial" pitchFamily="34" charset="0"/>
              </a:rPr>
              <a:t>and </a:t>
            </a:r>
            <a:r>
              <a:rPr lang="en-US" sz="1800" i="1" dirty="0">
                <a:solidFill>
                  <a:srgbClr val="000099"/>
                </a:solidFill>
                <a:latin typeface="Arial" pitchFamily="34" charset="0"/>
                <a:cs typeface="Arial" pitchFamily="34" charset="0"/>
              </a:rPr>
              <a:t>completed</a:t>
            </a:r>
            <a:r>
              <a:rPr lang="en-US" sz="18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348715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16</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5278368"/>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Execution </a:t>
            </a:r>
            <a:r>
              <a:rPr lang="en-US" dirty="0" err="1">
                <a:solidFill>
                  <a:srgbClr val="660066"/>
                </a:solidFill>
                <a:latin typeface="Arial" pitchFamily="34" charset="0"/>
                <a:cs typeface="Arial" pitchFamily="34" charset="0"/>
              </a:rPr>
              <a:t>of</a:t>
            </a:r>
            <a:r>
              <a:rPr lang="en-US" i="1" dirty="0" err="1">
                <a:solidFill>
                  <a:srgbClr val="660066"/>
                </a:solidFill>
                <a:latin typeface="Symbol" pitchFamily="18" charset="2"/>
                <a:cs typeface="Arial" pitchFamily="34" charset="0"/>
              </a:rPr>
              <a:t>t</a:t>
            </a:r>
            <a:r>
              <a:rPr lang="en-US" i="1" baseline="-15000" dirty="0" err="1">
                <a:solidFill>
                  <a:srgbClr val="660066"/>
                </a:solidFill>
                <a:latin typeface="Arial" pitchFamily="34" charset="0"/>
                <a:cs typeface="Arial" pitchFamily="34" charset="0"/>
              </a:rPr>
              <a:t>i</a:t>
            </a:r>
            <a:r>
              <a:rPr lang="en-US" dirty="0">
                <a:solidFill>
                  <a:srgbClr val="660066"/>
                </a:solidFill>
                <a:latin typeface="Arial" pitchFamily="34" charset="0"/>
                <a:cs typeface="Arial" pitchFamily="34" charset="0"/>
              </a:rPr>
              <a:t>:</a:t>
            </a:r>
          </a:p>
          <a:p>
            <a:pPr algn="just">
              <a:spcBef>
                <a:spcPts val="1200"/>
              </a:spcBef>
            </a:pPr>
            <a:r>
              <a:rPr lang="en-US" sz="1800" dirty="0">
                <a:solidFill>
                  <a:srgbClr val="000099"/>
                </a:solidFill>
                <a:latin typeface="Arial" pitchFamily="34" charset="0"/>
                <a:cs typeface="Arial" pitchFamily="34" charset="0"/>
              </a:rPr>
              <a:t>The above classification of the execution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allows us to extend the scope of commit as used in the conventional databases systems. We use a 6-tuple to formally define a task:</a:t>
            </a:r>
          </a:p>
          <a:p>
            <a:pPr algn="ctr">
              <a:spcBef>
                <a:spcPts val="600"/>
              </a:spcBef>
              <a:spcAft>
                <a:spcPts val="600"/>
              </a:spcAft>
            </a:pPr>
            <a:r>
              <a:rPr lang="en-US" sz="1800" i="1" dirty="0">
                <a:solidFill>
                  <a:srgbClr val="000099"/>
                </a:solidFill>
                <a:latin typeface="Arial" pitchFamily="34" charset="0"/>
                <a:cs typeface="Arial" pitchFamily="34" charset="0"/>
              </a:rPr>
              <a:t>&lt;</a:t>
            </a:r>
            <a:r>
              <a:rPr lang="en-US" sz="1800" i="1" dirty="0" err="1">
                <a:solidFill>
                  <a:srgbClr val="000099"/>
                </a:solidFill>
                <a:latin typeface="Arial" pitchFamily="34" charset="0"/>
                <a:cs typeface="Arial" pitchFamily="34" charset="0"/>
              </a:rPr>
              <a:t>tid</a:t>
            </a:r>
            <a:r>
              <a:rPr lang="en-US" sz="1800" i="1" dirty="0">
                <a:solidFill>
                  <a:srgbClr val="000099"/>
                </a:solidFill>
                <a:latin typeface="Arial" pitchFamily="34" charset="0"/>
                <a:cs typeface="Arial" pitchFamily="34" charset="0"/>
              </a:rPr>
              <a:t>, type, input, output, result, status&gt;</a:t>
            </a:r>
          </a:p>
          <a:p>
            <a:pPr marL="285750" indent="-285750" algn="just">
              <a:spcBef>
                <a:spcPts val="600"/>
              </a:spcBef>
              <a:spcAft>
                <a:spcPts val="0"/>
              </a:spcAft>
              <a:buBlip>
                <a:blip r:embed="rId2"/>
              </a:buBlip>
            </a:pPr>
            <a:r>
              <a:rPr lang="en-US" sz="1800" i="1" dirty="0" err="1">
                <a:solidFill>
                  <a:srgbClr val="000099"/>
                </a:solidFill>
                <a:latin typeface="Arial" pitchFamily="34" charset="0"/>
                <a:cs typeface="Arial" pitchFamily="34" charset="0"/>
              </a:rPr>
              <a:t>tid</a:t>
            </a:r>
            <a:r>
              <a:rPr lang="en-US" sz="1800" i="1" dirty="0">
                <a:solidFill>
                  <a:srgbClr val="000099"/>
                </a:solidFill>
                <a:latin typeface="Arial" pitchFamily="34" charset="0"/>
                <a:cs typeface="Arial" pitchFamily="34" charset="0"/>
              </a:rPr>
              <a:t>: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baseline="-150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identifier (unique)</a:t>
            </a:r>
          </a:p>
          <a:p>
            <a:pPr marL="285750" indent="-285750" algn="just">
              <a:buBlip>
                <a:blip r:embed="rId2"/>
              </a:buBlip>
            </a:pPr>
            <a:r>
              <a:rPr lang="en-US" sz="1800" i="1" dirty="0">
                <a:solidFill>
                  <a:srgbClr val="000099"/>
                </a:solidFill>
                <a:latin typeface="Arial" pitchFamily="34" charset="0"/>
                <a:cs typeface="Arial" pitchFamily="34" charset="0"/>
              </a:rPr>
              <a:t>type</a:t>
            </a:r>
            <a:r>
              <a:rPr lang="en-US" sz="1800" dirty="0">
                <a:solidFill>
                  <a:srgbClr val="000099"/>
                </a:solidFill>
                <a:latin typeface="Arial" pitchFamily="34" charset="0"/>
                <a:cs typeface="Arial" pitchFamily="34" charset="0"/>
              </a:rPr>
              <a:t>: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can be transactional or non transactional.</a:t>
            </a:r>
          </a:p>
          <a:p>
            <a:pPr marL="285750" indent="-285750">
              <a:buBlip>
                <a:blip r:embed="rId2"/>
              </a:buBlip>
            </a:pPr>
            <a:r>
              <a:rPr lang="en-US" sz="1800" i="1" dirty="0">
                <a:solidFill>
                  <a:srgbClr val="000099"/>
                </a:solidFill>
                <a:latin typeface="Arial" pitchFamily="34" charset="0"/>
                <a:cs typeface="Arial" pitchFamily="34" charset="0"/>
              </a:rPr>
              <a:t>input</a:t>
            </a:r>
            <a:r>
              <a:rPr lang="en-US" sz="1800" dirty="0">
                <a:solidFill>
                  <a:srgbClr val="000099"/>
                </a:solidFill>
                <a:latin typeface="Arial" pitchFamily="34" charset="0"/>
                <a:cs typeface="Arial" pitchFamily="34" charset="0"/>
              </a:rPr>
              <a:t>: input required for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execution.</a:t>
            </a:r>
          </a:p>
          <a:p>
            <a:pPr marL="285750" indent="-285750" algn="just">
              <a:buBlip>
                <a:blip r:embed="rId2"/>
              </a:buBlip>
            </a:pPr>
            <a:r>
              <a:rPr lang="en-US" sz="1800" i="1" dirty="0">
                <a:solidFill>
                  <a:srgbClr val="000099"/>
                </a:solidFill>
                <a:latin typeface="Arial" pitchFamily="34" charset="0"/>
                <a:cs typeface="Arial" pitchFamily="34" charset="0"/>
              </a:rPr>
              <a:t>output</a:t>
            </a:r>
            <a:r>
              <a:rPr lang="en-US" sz="1800" dirty="0">
                <a:solidFill>
                  <a:srgbClr val="000099"/>
                </a:solidFill>
                <a:latin typeface="Arial" pitchFamily="34" charset="0"/>
                <a:cs typeface="Arial" pitchFamily="34" charset="0"/>
              </a:rPr>
              <a:t>: output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when it finishes successfully. For a 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the output will be void if it </a:t>
            </a:r>
            <a:r>
              <a:rPr lang="en-US" sz="1800" i="1" dirty="0">
                <a:solidFill>
                  <a:srgbClr val="000099"/>
                </a:solidFill>
                <a:latin typeface="Arial" pitchFamily="34" charset="0"/>
                <a:cs typeface="Arial" pitchFamily="34" charset="0"/>
              </a:rPr>
              <a:t>aborts </a:t>
            </a:r>
            <a:r>
              <a:rPr lang="en-US" sz="1800" dirty="0">
                <a:solidFill>
                  <a:srgbClr val="000099"/>
                </a:solidFill>
                <a:latin typeface="Arial" pitchFamily="34" charset="0"/>
                <a:cs typeface="Arial" pitchFamily="34" charset="0"/>
              </a:rPr>
              <a:t>or if it </a:t>
            </a:r>
            <a:r>
              <a:rPr lang="en-US" sz="1800" i="1" dirty="0">
                <a:solidFill>
                  <a:srgbClr val="000099"/>
                </a:solidFill>
                <a:latin typeface="Arial" pitchFamily="34" charset="0"/>
                <a:cs typeface="Arial" pitchFamily="34" charset="0"/>
              </a:rPr>
              <a:t>semantically fails</a:t>
            </a:r>
            <a:r>
              <a:rPr lang="en-US" sz="1800" dirty="0">
                <a:solidFill>
                  <a:srgbClr val="000099"/>
                </a:solidFill>
                <a:latin typeface="Arial" pitchFamily="34" charset="0"/>
                <a:cs typeface="Arial" pitchFamily="34" charset="0"/>
              </a:rPr>
              <a:t>, For a non-transactional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the output will be void if it </a:t>
            </a:r>
            <a:r>
              <a:rPr lang="en-US" sz="1800" i="1" dirty="0">
                <a:solidFill>
                  <a:srgbClr val="000099"/>
                </a:solidFill>
                <a:latin typeface="Arial" pitchFamily="34" charset="0"/>
                <a:cs typeface="Arial" pitchFamily="34" charset="0"/>
              </a:rPr>
              <a:t>fails</a:t>
            </a:r>
            <a:r>
              <a:rPr lang="en-US" sz="1800" dirty="0">
                <a:solidFill>
                  <a:srgbClr val="000099"/>
                </a:solidFill>
                <a:latin typeface="Arial" pitchFamily="34" charset="0"/>
                <a:cs typeface="Arial" pitchFamily="34" charset="0"/>
              </a:rPr>
              <a:t>.</a:t>
            </a:r>
          </a:p>
          <a:p>
            <a:pPr marL="285750" indent="-285750" algn="just">
              <a:buBlip>
                <a:blip r:embed="rId2"/>
              </a:buBlip>
            </a:pPr>
            <a:r>
              <a:rPr lang="en-US" sz="1800" i="1" dirty="0">
                <a:solidFill>
                  <a:srgbClr val="000099"/>
                </a:solidFill>
                <a:latin typeface="Arial" pitchFamily="34" charset="0"/>
                <a:cs typeface="Arial" pitchFamily="34" charset="0"/>
              </a:rPr>
              <a:t>result </a:t>
            </a:r>
            <a:r>
              <a:rPr lang="en-US" sz="1800" dirty="0">
                <a:solidFill>
                  <a:srgbClr val="000099"/>
                </a:solidFill>
                <a:latin typeface="Arial" pitchFamily="34" charset="0"/>
                <a:cs typeface="Arial" pitchFamily="34" charset="0"/>
              </a:rPr>
              <a:t>: result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after its execution. For a non-transactional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the value could be </a:t>
            </a:r>
            <a:r>
              <a:rPr lang="en-US" sz="1800" i="1" dirty="0">
                <a:solidFill>
                  <a:srgbClr val="000099"/>
                </a:solidFill>
                <a:latin typeface="Arial" pitchFamily="34" charset="0"/>
                <a:cs typeface="Arial" pitchFamily="34" charset="0"/>
              </a:rPr>
              <a:t>complete </a:t>
            </a:r>
            <a:r>
              <a:rPr lang="en-US" sz="1800" dirty="0">
                <a:solidFill>
                  <a:srgbClr val="000099"/>
                </a:solidFill>
                <a:latin typeface="Arial" pitchFamily="34" charset="0"/>
                <a:cs typeface="Arial" pitchFamily="34" charset="0"/>
              </a:rPr>
              <a:t>or </a:t>
            </a:r>
            <a:r>
              <a:rPr lang="en-US" sz="1800" i="1" dirty="0">
                <a:solidFill>
                  <a:srgbClr val="000099"/>
                </a:solidFill>
                <a:latin typeface="Arial" pitchFamily="34" charset="0"/>
                <a:cs typeface="Arial" pitchFamily="34" charset="0"/>
              </a:rPr>
              <a:t>fail</a:t>
            </a:r>
            <a:r>
              <a:rPr lang="en-US" sz="1800" dirty="0">
                <a:solidFill>
                  <a:srgbClr val="000099"/>
                </a:solidFill>
                <a:latin typeface="Arial" pitchFamily="34" charset="0"/>
                <a:cs typeface="Arial" pitchFamily="34" charset="0"/>
              </a:rPr>
              <a:t>. For a transactional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a:t>
            </a:r>
            <a:r>
              <a:rPr lang="en-US" sz="1800" dirty="0" err="1">
                <a:solidFill>
                  <a:srgbClr val="000099"/>
                </a:solidFill>
                <a:latin typeface="Arial" pitchFamily="34" charset="0"/>
                <a:cs typeface="Arial" pitchFamily="34" charset="0"/>
              </a:rPr>
              <a:t>itcould</a:t>
            </a:r>
            <a:r>
              <a:rPr lang="en-US" sz="1800" dirty="0">
                <a:solidFill>
                  <a:srgbClr val="000099"/>
                </a:solidFill>
                <a:latin typeface="Arial" pitchFamily="34" charset="0"/>
                <a:cs typeface="Arial" pitchFamily="34" charset="0"/>
              </a:rPr>
              <a:t> be </a:t>
            </a:r>
            <a:r>
              <a:rPr lang="en-US" sz="1800" i="1" dirty="0">
                <a:solidFill>
                  <a:srgbClr val="000099"/>
                </a:solidFill>
                <a:latin typeface="Arial" pitchFamily="34" charset="0"/>
                <a:cs typeface="Arial" pitchFamily="34" charset="0"/>
              </a:rPr>
              <a:t>commit </a:t>
            </a:r>
            <a:r>
              <a:rPr lang="en-US" sz="1800" dirty="0">
                <a:solidFill>
                  <a:srgbClr val="000099"/>
                </a:solidFill>
                <a:latin typeface="Arial" pitchFamily="34" charset="0"/>
                <a:cs typeface="Arial" pitchFamily="34" charset="0"/>
              </a:rPr>
              <a:t>or </a:t>
            </a:r>
            <a:r>
              <a:rPr lang="en-US" sz="1800" i="1" dirty="0">
                <a:solidFill>
                  <a:srgbClr val="000099"/>
                </a:solidFill>
                <a:latin typeface="Arial" pitchFamily="34" charset="0"/>
                <a:cs typeface="Arial" pitchFamily="34" charset="0"/>
              </a:rPr>
              <a:t>abort </a:t>
            </a:r>
            <a:r>
              <a:rPr lang="en-US" sz="1800" dirty="0">
                <a:solidFill>
                  <a:srgbClr val="000099"/>
                </a:solidFill>
                <a:latin typeface="Arial" pitchFamily="34" charset="0"/>
                <a:cs typeface="Arial" pitchFamily="34" charset="0"/>
              </a:rPr>
              <a:t>or </a:t>
            </a:r>
            <a:r>
              <a:rPr lang="en-US" sz="1800" i="1" dirty="0" err="1">
                <a:solidFill>
                  <a:srgbClr val="000099"/>
                </a:solidFill>
                <a:latin typeface="Arial" pitchFamily="34" charset="0"/>
                <a:cs typeface="Arial" pitchFamily="34" charset="0"/>
              </a:rPr>
              <a:t>semantical</a:t>
            </a:r>
            <a:r>
              <a:rPr lang="en-US" sz="1800" i="1" dirty="0">
                <a:solidFill>
                  <a:srgbClr val="000099"/>
                </a:solidFill>
                <a:latin typeface="Arial" pitchFamily="34" charset="0"/>
                <a:cs typeface="Arial" pitchFamily="34" charset="0"/>
              </a:rPr>
              <a:t> fail</a:t>
            </a:r>
            <a:r>
              <a:rPr lang="en-US" sz="1800" dirty="0">
                <a:solidFill>
                  <a:srgbClr val="000099"/>
                </a:solidFill>
                <a:latin typeface="Arial" pitchFamily="34" charset="0"/>
                <a:cs typeface="Arial" pitchFamily="34" charset="0"/>
              </a:rPr>
              <a:t>.</a:t>
            </a:r>
          </a:p>
          <a:p>
            <a:pPr marL="285750" indent="-285750" algn="just">
              <a:buBlip>
                <a:blip r:embed="rId2"/>
              </a:buBlip>
            </a:pPr>
            <a:r>
              <a:rPr lang="en-US" sz="1800" i="1" dirty="0">
                <a:solidFill>
                  <a:srgbClr val="000099"/>
                </a:solidFill>
                <a:latin typeface="Arial" pitchFamily="34" charset="0"/>
                <a:cs typeface="Arial" pitchFamily="34" charset="0"/>
              </a:rPr>
              <a:t>status </a:t>
            </a:r>
            <a:r>
              <a:rPr lang="en-US" sz="1800" dirty="0">
                <a:solidFill>
                  <a:srgbClr val="000099"/>
                </a:solidFill>
                <a:latin typeface="Arial" pitchFamily="34" charset="0"/>
                <a:cs typeface="Arial" pitchFamily="34" charset="0"/>
              </a:rPr>
              <a:t>: status of a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 The value could be </a:t>
            </a:r>
            <a:r>
              <a:rPr lang="en-US" sz="1800" i="1" dirty="0">
                <a:solidFill>
                  <a:srgbClr val="000099"/>
                </a:solidFill>
                <a:latin typeface="Arial" pitchFamily="34" charset="0"/>
                <a:cs typeface="Arial" pitchFamily="34" charset="0"/>
              </a:rPr>
              <a:t>no-start</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executing </a:t>
            </a:r>
            <a:r>
              <a:rPr lang="en-US" sz="1800" dirty="0">
                <a:solidFill>
                  <a:srgbClr val="000099"/>
                </a:solidFill>
                <a:latin typeface="Arial" pitchFamily="34" charset="0"/>
                <a:cs typeface="Arial" pitchFamily="34" charset="0"/>
              </a:rPr>
              <a:t>and </a:t>
            </a:r>
            <a:r>
              <a:rPr lang="en-US" sz="1800" i="1" dirty="0">
                <a:solidFill>
                  <a:srgbClr val="000099"/>
                </a:solidFill>
                <a:latin typeface="Arial" pitchFamily="34" charset="0"/>
                <a:cs typeface="Arial" pitchFamily="34" charset="0"/>
              </a:rPr>
              <a:t>completed</a:t>
            </a:r>
            <a:r>
              <a:rPr lang="en-US" sz="18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325255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17</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4585871"/>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Task Group (TG) and </a:t>
            </a:r>
            <a:r>
              <a:rPr lang="en-US" i="1" dirty="0" err="1">
                <a:solidFill>
                  <a:srgbClr val="660066"/>
                </a:solidFill>
                <a:latin typeface="Arial" pitchFamily="34" charset="0"/>
                <a:cs typeface="Arial" pitchFamily="34" charset="0"/>
              </a:rPr>
              <a:t>wf</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Hierarchy</a:t>
            </a:r>
          </a:p>
          <a:p>
            <a:pPr algn="just">
              <a:spcBef>
                <a:spcPts val="1200"/>
              </a:spcBef>
            </a:pPr>
            <a:r>
              <a:rPr lang="en-US" sz="2000" dirty="0">
                <a:solidFill>
                  <a:srgbClr val="000099"/>
                </a:solidFill>
                <a:latin typeface="Arial" pitchFamily="34" charset="0"/>
                <a:cs typeface="Arial" pitchFamily="34" charset="0"/>
              </a:rPr>
              <a:t>To reduce the overall complexity of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management, we introduce the concept of Task Group (TG) which is a set of related </a:t>
            </a:r>
            <a:r>
              <a:rPr lang="en-US" sz="1800" i="1" dirty="0" err="1">
                <a:solidFill>
                  <a:srgbClr val="000099"/>
                </a:solidFill>
                <a:latin typeface="Symbol" pitchFamily="18" charset="2"/>
                <a:cs typeface="Arial" pitchFamily="34" charset="0"/>
              </a:rPr>
              <a:t>t</a:t>
            </a:r>
            <a:r>
              <a:rPr lang="en-US" sz="1800" i="1" baseline="-15000" dirty="0" err="1">
                <a:solidFill>
                  <a:srgbClr val="000099"/>
                </a:solidFill>
                <a:latin typeface="Arial" pitchFamily="34" charset="0"/>
                <a:cs typeface="Arial" pitchFamily="34" charset="0"/>
              </a:rPr>
              <a:t>i</a:t>
            </a:r>
            <a:r>
              <a:rPr lang="en-US" sz="1800" b="0" dirty="0" err="1"/>
              <a:t>’</a:t>
            </a:r>
            <a:r>
              <a:rPr lang="en-US" sz="1800" b="0" dirty="0" err="1">
                <a:solidFill>
                  <a:srgbClr val="000099"/>
                </a:solidFill>
              </a:rPr>
              <a:t>s</a:t>
            </a:r>
            <a:r>
              <a:rPr lang="en-US" sz="1800" b="0" dirty="0"/>
              <a:t>.</a:t>
            </a:r>
          </a:p>
          <a:p>
            <a:pPr algn="just">
              <a:spcBef>
                <a:spcPts val="1200"/>
              </a:spcBef>
            </a:pPr>
            <a:r>
              <a:rPr lang="en-US" sz="1800" dirty="0">
                <a:solidFill>
                  <a:srgbClr val="000099"/>
                </a:solidFill>
                <a:latin typeface="Arial" pitchFamily="34" charset="0"/>
                <a:cs typeface="Arial" pitchFamily="34" charset="0"/>
              </a:rPr>
              <a:t>Intra-TG and Inter-TG</a:t>
            </a:r>
          </a:p>
          <a:p>
            <a:pPr algn="just">
              <a:spcBef>
                <a:spcPts val="1800"/>
              </a:spcBef>
            </a:pP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i="1" baseline="-15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may be independent but are not isolated from each other. We identify some dependency relationship among them. We classify four kinds of dependencies:</a:t>
            </a:r>
          </a:p>
          <a:p>
            <a:pPr marL="800100" lvl="1" indent="-342900" algn="just">
              <a:spcBef>
                <a:spcPts val="1800"/>
              </a:spcBef>
              <a:buBlip>
                <a:blip r:embed="rId2"/>
              </a:buBlip>
            </a:pPr>
            <a:r>
              <a:rPr lang="en-US" sz="2000" i="1" dirty="0">
                <a:solidFill>
                  <a:srgbClr val="000099"/>
                </a:solidFill>
                <a:latin typeface="Arial" pitchFamily="34" charset="0"/>
                <a:cs typeface="Arial" pitchFamily="34" charset="0"/>
              </a:rPr>
              <a:t>execution order dependency</a:t>
            </a:r>
            <a:endParaRPr lang="en-US" sz="2000" dirty="0">
              <a:solidFill>
                <a:srgbClr val="000099"/>
              </a:solidFill>
              <a:latin typeface="Arial" pitchFamily="34" charset="0"/>
              <a:cs typeface="Arial" pitchFamily="34" charset="0"/>
            </a:endParaRPr>
          </a:p>
          <a:p>
            <a:pPr marL="800100" lvl="1" indent="-342900">
              <a:buBlip>
                <a:blip r:embed="rId2"/>
              </a:buBlip>
            </a:pPr>
            <a:r>
              <a:rPr lang="en-US" sz="2000" i="1" dirty="0">
                <a:solidFill>
                  <a:srgbClr val="000099"/>
                </a:solidFill>
                <a:latin typeface="Arial" pitchFamily="34" charset="0"/>
                <a:cs typeface="Arial" pitchFamily="34" charset="0"/>
              </a:rPr>
              <a:t>conditional dependency</a:t>
            </a:r>
            <a:endParaRPr lang="en-US" sz="2000" dirty="0">
              <a:solidFill>
                <a:srgbClr val="000099"/>
              </a:solidFill>
              <a:latin typeface="Arial" pitchFamily="34" charset="0"/>
              <a:cs typeface="Arial" pitchFamily="34" charset="0"/>
            </a:endParaRPr>
          </a:p>
          <a:p>
            <a:pPr marL="800100" lvl="1" indent="-342900">
              <a:buBlip>
                <a:blip r:embed="rId2"/>
              </a:buBlip>
            </a:pPr>
            <a:r>
              <a:rPr lang="en-US" sz="2000" i="1" dirty="0">
                <a:solidFill>
                  <a:srgbClr val="000099"/>
                </a:solidFill>
                <a:latin typeface="Arial" pitchFamily="34" charset="0"/>
                <a:cs typeface="Arial" pitchFamily="34" charset="0"/>
              </a:rPr>
              <a:t>selective dependency</a:t>
            </a:r>
            <a:endParaRPr lang="en-US" sz="2000" dirty="0">
              <a:solidFill>
                <a:srgbClr val="000099"/>
              </a:solidFill>
              <a:latin typeface="Arial" pitchFamily="34" charset="0"/>
              <a:cs typeface="Arial" pitchFamily="34" charset="0"/>
            </a:endParaRPr>
          </a:p>
          <a:p>
            <a:pPr marL="800100" lvl="1" indent="-342900">
              <a:buBlip>
                <a:blip r:embed="rId2"/>
              </a:buBlip>
            </a:pPr>
            <a:r>
              <a:rPr lang="en-US" sz="2000" i="1" dirty="0">
                <a:solidFill>
                  <a:srgbClr val="000099"/>
                </a:solidFill>
                <a:latin typeface="Arial" pitchFamily="34" charset="0"/>
                <a:cs typeface="Arial" pitchFamily="34" charset="0"/>
              </a:rPr>
              <a:t>parallel dependency</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248657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18</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4616648"/>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Task Group (TG) and </a:t>
            </a:r>
            <a:r>
              <a:rPr lang="en-US" i="1" dirty="0" err="1">
                <a:solidFill>
                  <a:srgbClr val="660066"/>
                </a:solidFill>
                <a:latin typeface="Arial" pitchFamily="34" charset="0"/>
                <a:cs typeface="Arial" pitchFamily="34" charset="0"/>
              </a:rPr>
              <a:t>wf</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Hierarchy</a:t>
            </a:r>
          </a:p>
          <a:p>
            <a:pPr algn="just">
              <a:spcBef>
                <a:spcPts val="1200"/>
              </a:spcBef>
            </a:pPr>
            <a:r>
              <a:rPr lang="en-US" sz="2000" dirty="0">
                <a:solidFill>
                  <a:srgbClr val="000099"/>
                </a:solidFill>
                <a:latin typeface="Arial" pitchFamily="34" charset="0"/>
                <a:cs typeface="Arial" pitchFamily="34" charset="0"/>
              </a:rPr>
              <a:t>A TG is simple if it has one task. Otherwise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dirty="0" err="1">
                <a:solidFill>
                  <a:srgbClr val="000099"/>
                </a:solidFill>
                <a:latin typeface="Arial" pitchFamily="34" charset="0"/>
                <a:cs typeface="Arial" pitchFamily="34" charset="0"/>
              </a:rPr>
              <a:t>’s</a:t>
            </a:r>
            <a:r>
              <a:rPr lang="en-US" sz="2000" dirty="0">
                <a:solidFill>
                  <a:srgbClr val="000099"/>
                </a:solidFill>
                <a:latin typeface="Arial" pitchFamily="34" charset="0"/>
                <a:cs typeface="Arial" pitchFamily="34" charset="0"/>
              </a:rPr>
              <a:t> are related together by executional, conditional, selective, or/and parallel. </a:t>
            </a:r>
          </a:p>
          <a:p>
            <a:pPr algn="just">
              <a:spcBef>
                <a:spcPts val="1200"/>
              </a:spcBef>
            </a:pPr>
            <a:r>
              <a:rPr lang="en-US" sz="2000" dirty="0">
                <a:solidFill>
                  <a:srgbClr val="000099"/>
                </a:solidFill>
                <a:latin typeface="Arial" pitchFamily="34" charset="0"/>
                <a:cs typeface="Arial" pitchFamily="34" charset="0"/>
              </a:rPr>
              <a:t>TG = &lt;R,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a:solidFill>
                  <a:srgbClr val="000099"/>
                </a:solidFill>
                <a:latin typeface="Symbol" pitchFamily="18" charset="2"/>
                <a:cs typeface="Arial" pitchFamily="34" charset="0"/>
              </a:rPr>
              <a:t>}, </a:t>
            </a:r>
            <a:r>
              <a:rPr lang="en-US" sz="2000" dirty="0">
                <a:solidFill>
                  <a:srgbClr val="000099"/>
                </a:solidFill>
                <a:latin typeface="Arial" pitchFamily="34" charset="0"/>
                <a:cs typeface="Arial" pitchFamily="34" charset="0"/>
              </a:rPr>
              <a:t>input, output, result, status&gt; where</a:t>
            </a:r>
          </a:p>
          <a:p>
            <a:pPr marL="342900" indent="-342900">
              <a:spcBef>
                <a:spcPts val="1200"/>
              </a:spcBef>
              <a:buBlip>
                <a:blip r:embed="rId2"/>
              </a:buBlip>
            </a:pPr>
            <a:r>
              <a:rPr lang="en-US" sz="2000" i="1" dirty="0">
                <a:solidFill>
                  <a:srgbClr val="000099"/>
                </a:solidFill>
                <a:latin typeface="Arial" pitchFamily="34" charset="0"/>
                <a:cs typeface="Arial" pitchFamily="34" charset="0"/>
              </a:rPr>
              <a:t>R </a:t>
            </a:r>
            <a:r>
              <a:rPr lang="en-US" sz="2000" dirty="0">
                <a:solidFill>
                  <a:srgbClr val="000099"/>
                </a:solidFill>
                <a:latin typeface="Arial" pitchFamily="34" charset="0"/>
                <a:cs typeface="Arial" pitchFamily="34" charset="0"/>
              </a:rPr>
              <a:t>: type of the TG (</a:t>
            </a:r>
            <a:r>
              <a:rPr lang="en-US" sz="2000" i="1" dirty="0">
                <a:solidFill>
                  <a:srgbClr val="000099"/>
                </a:solidFill>
                <a:latin typeface="Arial" pitchFamily="34" charset="0"/>
                <a:cs typeface="Arial" pitchFamily="34" charset="0"/>
              </a:rPr>
              <a:t>simple</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conditional</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selective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parallel)</a:t>
            </a:r>
            <a:endParaRPr lang="en-US" sz="2000" dirty="0">
              <a:solidFill>
                <a:srgbClr val="000099"/>
              </a:solidFill>
              <a:latin typeface="Arial" pitchFamily="34" charset="0"/>
              <a:cs typeface="Arial" pitchFamily="34" charset="0"/>
            </a:endParaRPr>
          </a:p>
          <a:p>
            <a:pPr marL="342900" indent="-342900" algn="just">
              <a:buBlip>
                <a:blip r:embed="rId2"/>
              </a:buBlip>
            </a:pPr>
            <a:r>
              <a:rPr lang="en-US" sz="2000" dirty="0">
                <a:solidFill>
                  <a:srgbClr val="000099"/>
                </a:solidFill>
                <a:latin typeface="Arial" pitchFamily="34" charset="0"/>
                <a:cs typeface="Arial" pitchFamily="34" charset="0"/>
              </a:rPr>
              <a:t>{</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a:solidFill>
                  <a:srgbClr val="000099"/>
                </a:solidFill>
                <a:latin typeface="Symbol" pitchFamily="18" charset="2"/>
                <a:cs typeface="Arial" pitchFamily="34" charset="0"/>
              </a:rPr>
              <a:t>}: </a:t>
            </a:r>
            <a:r>
              <a:rPr lang="en-US" sz="2000" dirty="0">
                <a:solidFill>
                  <a:srgbClr val="000099"/>
                </a:solidFill>
                <a:latin typeface="Arial" pitchFamily="34" charset="0"/>
                <a:cs typeface="Arial" pitchFamily="34" charset="0"/>
              </a:rPr>
              <a:t>TG tasks, related with some dependency by </a:t>
            </a:r>
            <a:r>
              <a:rPr lang="en-US" sz="2000" i="1" dirty="0">
                <a:solidFill>
                  <a:srgbClr val="000099"/>
                </a:solidFill>
                <a:latin typeface="Arial" pitchFamily="34" charset="0"/>
                <a:cs typeface="Arial" pitchFamily="34" charset="0"/>
              </a:rPr>
              <a:t>R</a:t>
            </a:r>
            <a:endParaRPr lang="en-US" sz="2000" dirty="0">
              <a:solidFill>
                <a:srgbClr val="000099"/>
              </a:solidFill>
              <a:latin typeface="Arial" pitchFamily="34" charset="0"/>
              <a:cs typeface="Arial" pitchFamily="34" charset="0"/>
            </a:endParaRPr>
          </a:p>
          <a:p>
            <a:pPr marL="342900" indent="-342900">
              <a:buBlip>
                <a:blip r:embed="rId2"/>
              </a:buBlip>
            </a:pPr>
            <a:r>
              <a:rPr lang="en-US" sz="2000" i="1" dirty="0">
                <a:solidFill>
                  <a:srgbClr val="000099"/>
                </a:solidFill>
                <a:latin typeface="Arial" pitchFamily="34" charset="0"/>
                <a:cs typeface="Arial" pitchFamily="34" charset="0"/>
              </a:rPr>
              <a:t>input</a:t>
            </a:r>
            <a:r>
              <a:rPr lang="en-US" sz="2000" dirty="0">
                <a:solidFill>
                  <a:srgbClr val="000099"/>
                </a:solidFill>
                <a:latin typeface="Arial" pitchFamily="34" charset="0"/>
                <a:cs typeface="Arial" pitchFamily="34" charset="0"/>
              </a:rPr>
              <a:t>: input to the TG.</a:t>
            </a:r>
          </a:p>
          <a:p>
            <a:pPr marL="342900" indent="-342900" algn="just">
              <a:buBlip>
                <a:blip r:embed="rId2"/>
              </a:buBlip>
            </a:pPr>
            <a:r>
              <a:rPr lang="en-US" sz="2000" i="1" dirty="0">
                <a:solidFill>
                  <a:srgbClr val="000099"/>
                </a:solidFill>
                <a:latin typeface="Arial" pitchFamily="34" charset="0"/>
                <a:cs typeface="Arial" pitchFamily="34" charset="0"/>
              </a:rPr>
              <a:t>output</a:t>
            </a:r>
            <a:r>
              <a:rPr lang="en-US" sz="2000" dirty="0">
                <a:solidFill>
                  <a:srgbClr val="000099"/>
                </a:solidFill>
                <a:latin typeface="Arial" pitchFamily="34" charset="0"/>
                <a:cs typeface="Arial" pitchFamily="34" charset="0"/>
              </a:rPr>
              <a:t>: TG’s output. It is meaningful only if its execution is successful. The output is the actual data value produced by a task, for example, age value is changed from 50 to 51.</a:t>
            </a:r>
          </a:p>
          <a:p>
            <a:pPr marL="342900" indent="-342900" algn="just">
              <a:buBlip>
                <a:blip r:embed="rId2"/>
              </a:buBlip>
            </a:pPr>
            <a:r>
              <a:rPr lang="en-US" sz="2000" i="1" dirty="0">
                <a:solidFill>
                  <a:srgbClr val="000099"/>
                </a:solidFill>
                <a:latin typeface="Arial" pitchFamily="34" charset="0"/>
                <a:cs typeface="Arial" pitchFamily="34" charset="0"/>
              </a:rPr>
              <a:t>result</a:t>
            </a:r>
            <a:r>
              <a:rPr lang="en-US" sz="2000" dirty="0">
                <a:solidFill>
                  <a:srgbClr val="000099"/>
                </a:solidFill>
                <a:latin typeface="Arial" pitchFamily="34" charset="0"/>
                <a:cs typeface="Arial" pitchFamily="34" charset="0"/>
              </a:rPr>
              <a:t>: TG result after it commits (</a:t>
            </a:r>
            <a:r>
              <a:rPr lang="en-US" sz="2000" i="1" dirty="0">
                <a:solidFill>
                  <a:srgbClr val="000099"/>
                </a:solidFill>
                <a:latin typeface="Arial" pitchFamily="34" charset="0"/>
                <a:cs typeface="Arial" pitchFamily="34" charset="0"/>
              </a:rPr>
              <a:t>success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semantically fail</a:t>
            </a:r>
            <a:r>
              <a:rPr lang="en-US" sz="2000" dirty="0">
                <a:solidFill>
                  <a:srgbClr val="000099"/>
                </a:solidFill>
                <a:latin typeface="Arial" pitchFamily="34" charset="0"/>
                <a:cs typeface="Arial" pitchFamily="34" charset="0"/>
              </a:rPr>
              <a:t>.</a:t>
            </a:r>
          </a:p>
          <a:p>
            <a:pPr marL="342900" indent="-342900">
              <a:buBlip>
                <a:blip r:embed="rId2"/>
              </a:buBlip>
            </a:pPr>
            <a:r>
              <a:rPr lang="en-US" sz="2000" i="1" dirty="0">
                <a:solidFill>
                  <a:srgbClr val="000099"/>
                </a:solidFill>
                <a:latin typeface="Arial" pitchFamily="34" charset="0"/>
                <a:cs typeface="Arial" pitchFamily="34" charset="0"/>
              </a:rPr>
              <a:t>status</a:t>
            </a:r>
            <a:r>
              <a:rPr lang="en-US" sz="2000" dirty="0">
                <a:solidFill>
                  <a:srgbClr val="000099"/>
                </a:solidFill>
                <a:latin typeface="Arial" pitchFamily="34" charset="0"/>
                <a:cs typeface="Arial" pitchFamily="34" charset="0"/>
              </a:rPr>
              <a:t>: status of the TG (</a:t>
            </a:r>
            <a:r>
              <a:rPr lang="en-US" sz="2000" i="1" dirty="0">
                <a:solidFill>
                  <a:srgbClr val="000099"/>
                </a:solidFill>
                <a:latin typeface="Arial" pitchFamily="34" charset="0"/>
                <a:cs typeface="Arial" pitchFamily="34" charset="0"/>
              </a:rPr>
              <a:t>no-start</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executing </a:t>
            </a:r>
            <a:r>
              <a:rPr lang="en-US" sz="2000" dirty="0">
                <a:solidFill>
                  <a:srgbClr val="000099"/>
                </a:solidFill>
                <a:latin typeface="Arial" pitchFamily="34" charset="0"/>
                <a:cs typeface="Arial" pitchFamily="34" charset="0"/>
              </a:rPr>
              <a:t>and </a:t>
            </a:r>
            <a:r>
              <a:rPr lang="en-US" sz="2000" i="1" dirty="0">
                <a:solidFill>
                  <a:srgbClr val="000099"/>
                </a:solidFill>
                <a:latin typeface="Arial" pitchFamily="34" charset="0"/>
                <a:cs typeface="Arial" pitchFamily="34" charset="0"/>
              </a:rPr>
              <a:t>completed)</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558887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19</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1231106"/>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Task Group (TG) and </a:t>
            </a:r>
            <a:r>
              <a:rPr lang="en-US" i="1" dirty="0" err="1">
                <a:solidFill>
                  <a:srgbClr val="660066"/>
                </a:solidFill>
                <a:latin typeface="Arial" pitchFamily="34" charset="0"/>
                <a:cs typeface="Arial" pitchFamily="34" charset="0"/>
              </a:rPr>
              <a:t>wf</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Hierarchy</a:t>
            </a:r>
          </a:p>
          <a:p>
            <a:pPr algn="just">
              <a:spcBef>
                <a:spcPts val="1200"/>
              </a:spcBef>
            </a:pPr>
            <a:r>
              <a:rPr lang="en-US" sz="2000" dirty="0">
                <a:solidFill>
                  <a:srgbClr val="000099"/>
                </a:solidFill>
                <a:latin typeface="Arial" pitchFamily="34" charset="0"/>
                <a:cs typeface="Arial" pitchFamily="34" charset="0"/>
              </a:rPr>
              <a:t>With TG concept we can view the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a three level hierarchical structure, as illustrated in the following diagram.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663842"/>
            <a:ext cx="2582376" cy="227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47346" y="2849509"/>
            <a:ext cx="7640515" cy="1323439"/>
          </a:xfrm>
          <a:prstGeom prst="rect">
            <a:avLst/>
          </a:prstGeom>
        </p:spPr>
        <p:txBody>
          <a:bodyPr wrap="square">
            <a:spAutoFit/>
          </a:bodyPr>
          <a:lstStyle/>
          <a:p>
            <a:pPr marL="342900" indent="-342900">
              <a:buBlip>
                <a:blip r:embed="rId3"/>
              </a:buBlip>
            </a:pPr>
            <a:r>
              <a:rPr lang="en-US" sz="2000" dirty="0">
                <a:solidFill>
                  <a:srgbClr val="000099"/>
                </a:solidFill>
                <a:latin typeface="Arial" pitchFamily="34" charset="0"/>
                <a:cs typeface="Arial" pitchFamily="34" charset="0"/>
              </a:rPr>
              <a:t>First level: green box (</a:t>
            </a:r>
            <a:r>
              <a:rPr lang="en-US" sz="2000" i="1" dirty="0" err="1">
                <a:solidFill>
                  <a:srgbClr val="000099"/>
                </a:solidFill>
                <a:latin typeface="Arial" pitchFamily="34" charset="0"/>
                <a:cs typeface="Arial" pitchFamily="34" charset="0"/>
              </a:rPr>
              <a:t>wf</a:t>
            </a:r>
            <a:r>
              <a:rPr lang="en-US" sz="2000" i="1" dirty="0">
                <a:solidFill>
                  <a:srgbClr val="000099"/>
                </a:solidFill>
                <a:latin typeface="Arial" pitchFamily="34" charset="0"/>
                <a:cs typeface="Arial" pitchFamily="34" charset="0"/>
              </a:rPr>
              <a:t>)</a:t>
            </a:r>
          </a:p>
          <a:p>
            <a:pPr marL="342900" indent="-342900" algn="just">
              <a:buBlip>
                <a:blip r:embed="rId3"/>
              </a:buBlip>
            </a:pPr>
            <a:r>
              <a:rPr lang="en-US" sz="2000" dirty="0">
                <a:solidFill>
                  <a:srgbClr val="000099"/>
                </a:solidFill>
                <a:latin typeface="Arial" pitchFamily="34" charset="0"/>
                <a:cs typeface="Arial" pitchFamily="34" charset="0"/>
              </a:rPr>
              <a:t>The Second level: TG1, TG2, TG3 (related to the execution order dependency</a:t>
            </a:r>
          </a:p>
          <a:p>
            <a:pPr marL="342900" indent="-342900">
              <a:buBlip>
                <a:blip r:embed="rId3"/>
              </a:buBlip>
            </a:pPr>
            <a:r>
              <a:rPr lang="en-US" sz="2000" dirty="0">
                <a:solidFill>
                  <a:srgbClr val="000099"/>
                </a:solidFill>
                <a:latin typeface="Arial" pitchFamily="34" charset="0"/>
                <a:cs typeface="Arial" pitchFamily="34" charset="0"/>
              </a:rPr>
              <a:t>Third level: all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’s</a:t>
            </a:r>
          </a:p>
        </p:txBody>
      </p:sp>
      <p:sp>
        <p:nvSpPr>
          <p:cNvPr id="4" name="Rectangle 3"/>
          <p:cNvSpPr/>
          <p:nvPr/>
        </p:nvSpPr>
        <p:spPr>
          <a:xfrm>
            <a:off x="747346" y="2120722"/>
            <a:ext cx="7550030" cy="707886"/>
          </a:xfrm>
          <a:prstGeom prst="rect">
            <a:avLst/>
          </a:prstGeom>
        </p:spPr>
        <p:txBody>
          <a:bodyPr wrap="square">
            <a:spAutoFit/>
          </a:bodyPr>
          <a:lstStyle/>
          <a:p>
            <a:r>
              <a:rPr lang="en-US" sz="2000" dirty="0">
                <a:solidFill>
                  <a:srgbClr val="000099"/>
                </a:solidFill>
                <a:latin typeface="Arial" pitchFamily="34" charset="0"/>
                <a:cs typeface="Arial" pitchFamily="34" charset="0"/>
              </a:rPr>
              <a:t>Inter-TG dependency: defines relationship between two or more TGs in terms of </a:t>
            </a:r>
            <a:r>
              <a:rPr lang="en-US" sz="2000" i="1" dirty="0">
                <a:solidFill>
                  <a:srgbClr val="000099"/>
                </a:solidFill>
                <a:latin typeface="Arial" pitchFamily="34" charset="0"/>
                <a:cs typeface="Arial" pitchFamily="34" charset="0"/>
              </a:rPr>
              <a:t>execution order dependency</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25306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22678" y="343401"/>
            <a:ext cx="7772400" cy="404709"/>
          </a:xfrm>
        </p:spPr>
        <p:txBody>
          <a:bodyPr/>
          <a:lstStyle/>
          <a:p>
            <a:r>
              <a:rPr lang="en-US" sz="2800" b="1" dirty="0">
                <a:solidFill>
                  <a:srgbClr val="C00000"/>
                </a:solidFill>
                <a:latin typeface="Arial" pitchFamily="34" charset="0"/>
                <a:cs typeface="Arial" pitchFamily="34" charset="0"/>
              </a:rPr>
              <a:t>Workflow</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1976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a:solidFill>
                  <a:srgbClr val="660066"/>
                </a:solidFill>
                <a:latin typeface="Arial" pitchFamily="34" charset="0"/>
                <a:cs typeface="Arial" pitchFamily="34" charset="0"/>
              </a:rPr>
              <a:t>Introduction</a:t>
            </a:r>
          </a:p>
        </p:txBody>
      </p:sp>
      <p:sp>
        <p:nvSpPr>
          <p:cNvPr id="5" name="Text Box 4"/>
          <p:cNvSpPr txBox="1">
            <a:spLocks noChangeArrowheads="1"/>
          </p:cNvSpPr>
          <p:nvPr/>
        </p:nvSpPr>
        <p:spPr bwMode="auto">
          <a:xfrm>
            <a:off x="1046286" y="1694191"/>
            <a:ext cx="71569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a:solidFill>
                  <a:srgbClr val="000099"/>
                </a:solidFill>
                <a:latin typeface="Arial" pitchFamily="34" charset="0"/>
                <a:cs typeface="Arial" pitchFamily="34" charset="0"/>
              </a:rPr>
              <a:t>Workflow (WF) is a unit of work that is composed of a set of smaller related tasks. These tasks are performed by a computer in a well-defined order and commits WF. The workflow process was traditionally defined in office terms, i.e., moving the paper, processing the order, issuing the invoice, and so on. With time and the introduction of advanced data management systems, the processing of the entire business units of work such as travel planning, project management, manufacturing tasks, etc., became largely automatic. Thus, tasks were represented as transactions and they were processed using database technology.</a:t>
            </a:r>
            <a:endParaRPr lang="en-US" sz="2000" i="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663672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20</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1538883"/>
          </a:xfrm>
          <a:prstGeom prst="rect">
            <a:avLst/>
          </a:prstGeom>
        </p:spPr>
        <p:txBody>
          <a:bodyPr wrap="square">
            <a:spAutoFit/>
          </a:bodyPr>
          <a:lstStyle/>
          <a:p>
            <a:pPr marL="0" indent="0" algn="just">
              <a:spcBef>
                <a:spcPts val="1200"/>
              </a:spcBef>
            </a:pPr>
            <a:r>
              <a:rPr lang="en-US" dirty="0">
                <a:solidFill>
                  <a:srgbClr val="660066"/>
                </a:solidFill>
                <a:latin typeface="Arial" pitchFamily="34" charset="0"/>
                <a:cs typeface="Arial" pitchFamily="34" charset="0"/>
              </a:rPr>
              <a:t>Task Group (TG) and </a:t>
            </a:r>
            <a:r>
              <a:rPr lang="en-US" i="1" dirty="0" err="1">
                <a:solidFill>
                  <a:srgbClr val="660066"/>
                </a:solidFill>
                <a:latin typeface="Arial" pitchFamily="34" charset="0"/>
                <a:cs typeface="Arial" pitchFamily="34" charset="0"/>
              </a:rPr>
              <a:t>wf</a:t>
            </a:r>
            <a:r>
              <a:rPr lang="en-US" i="1" dirty="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Hierarchy</a:t>
            </a:r>
          </a:p>
          <a:p>
            <a:pPr algn="just">
              <a:spcBef>
                <a:spcPts val="1200"/>
              </a:spcBef>
            </a:pPr>
            <a:r>
              <a:rPr lang="en-US" sz="2000" dirty="0">
                <a:solidFill>
                  <a:srgbClr val="000099"/>
                </a:solidFill>
                <a:latin typeface="Arial" pitchFamily="34" charset="0"/>
                <a:cs typeface="Arial" pitchFamily="34" charset="0"/>
              </a:rPr>
              <a:t>Intra-TG dependency: defines relationship among the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’s within two or more TGs in terms of </a:t>
            </a:r>
            <a:r>
              <a:rPr lang="en-US" sz="2000" i="1" dirty="0">
                <a:solidFill>
                  <a:srgbClr val="000099"/>
                </a:solidFill>
                <a:latin typeface="Arial" pitchFamily="34" charset="0"/>
                <a:cs typeface="Arial" pitchFamily="34" charset="0"/>
              </a:rPr>
              <a:t>conditional dependency, selective dependency</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parallel dependency</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172448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21</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3231654"/>
          </a:xfrm>
          <a:prstGeom prst="rect">
            <a:avLst/>
          </a:prstGeom>
        </p:spPr>
        <p:txBody>
          <a:bodyPr wrap="square">
            <a:spAutoFit/>
          </a:bodyPr>
          <a:lstStyle/>
          <a:p>
            <a:r>
              <a:rPr lang="en-US" dirty="0">
                <a:solidFill>
                  <a:srgbClr val="660066"/>
                </a:solidFill>
                <a:latin typeface="Arial" pitchFamily="34" charset="0"/>
                <a:cs typeface="Arial" pitchFamily="34" charset="0"/>
              </a:rPr>
              <a:t>Execution Order Dependency</a:t>
            </a:r>
          </a:p>
          <a:p>
            <a:pPr algn="just">
              <a:spcBef>
                <a:spcPts val="1200"/>
              </a:spcBef>
            </a:pPr>
            <a:r>
              <a:rPr lang="en-US" sz="2000" dirty="0">
                <a:solidFill>
                  <a:srgbClr val="000099"/>
                </a:solidFill>
                <a:latin typeface="Arial" pitchFamily="34" charset="0"/>
                <a:cs typeface="Arial" pitchFamily="34" charset="0"/>
              </a:rPr>
              <a:t>It defines the execution order between two TGs, which may or may not conflict over common data items. For example, in a loan application, the credit check task must be executed before loan approval. We represent this kind of dependency as </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sym typeface="Wingdings" pitchFamily="2" charset="2"/>
              </a:rPr>
              <a:t></a:t>
            </a:r>
            <a:r>
              <a:rPr lang="en-US" sz="2000" i="1" dirty="0">
                <a:solidFill>
                  <a:srgbClr val="000099"/>
                </a:solidFill>
                <a:latin typeface="Arial" pitchFamily="34" charset="0"/>
                <a:cs typeface="Arial" pitchFamily="34" charset="0"/>
              </a:rPr>
              <a:t> TG</a:t>
            </a:r>
            <a:r>
              <a:rPr lang="en-US" sz="2000" dirty="0">
                <a:solidFill>
                  <a:srgbClr val="000099"/>
                </a:solidFill>
                <a:latin typeface="Arial" pitchFamily="34" charset="0"/>
                <a:cs typeface="Arial" pitchFamily="34" charset="0"/>
              </a:rPr>
              <a:t>2. This means that </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2 cannot start its execution until </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1 has finished its execution. The execution order dependency satisfies the following conditions:</a:t>
            </a:r>
          </a:p>
          <a:p>
            <a:pPr>
              <a:spcBef>
                <a:spcPts val="1200"/>
              </a:spcBef>
            </a:pP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.status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completed</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Wingdings" pitchFamily="2" charset="2"/>
              </a:rPr>
              <a: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TG</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.status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executing</a:t>
            </a:r>
            <a:r>
              <a:rPr lang="en-US" sz="2000" dirty="0">
                <a:solidFill>
                  <a:srgbClr val="000099"/>
                </a:solidFill>
                <a:latin typeface="Arial" pitchFamily="34" charset="0"/>
                <a:cs typeface="Arial" pitchFamily="34"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386" y="4470404"/>
            <a:ext cx="39433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18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22</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5078313"/>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Conditional Dependency</a:t>
            </a:r>
          </a:p>
          <a:p>
            <a:pPr algn="just">
              <a:spcBef>
                <a:spcPts val="1200"/>
              </a:spcBef>
            </a:pPr>
            <a:r>
              <a:rPr lang="en-US" sz="2000" i="1" dirty="0">
                <a:solidFill>
                  <a:srgbClr val="000099"/>
                </a:solidFill>
                <a:latin typeface="Arial" pitchFamily="34" charset="0"/>
                <a:cs typeface="Arial" pitchFamily="34" charset="0"/>
              </a:rPr>
              <a:t>TG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&lt;conditional</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a:solidFill>
                  <a:srgbClr val="000099"/>
                </a:solidFill>
                <a:latin typeface="Symbol" pitchFamily="18" charset="2"/>
                <a:cs typeface="Arial" pitchFamily="34" charset="0"/>
              </a:rPr>
              <a:t>}</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intput</a:t>
            </a:r>
            <a:r>
              <a:rPr lang="en-US" sz="2000" i="1" dirty="0">
                <a:solidFill>
                  <a:srgbClr val="000099"/>
                </a:solidFill>
                <a:latin typeface="Arial" pitchFamily="34" charset="0"/>
                <a:cs typeface="Arial" pitchFamily="34" charset="0"/>
              </a:rPr>
              <a:t>, output, result</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{con</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con</a:t>
            </a:r>
            <a:r>
              <a:rPr lang="en-US" sz="2000" dirty="0">
                <a:solidFill>
                  <a:srgbClr val="000099"/>
                </a:solidFill>
                <a:latin typeface="Arial" pitchFamily="34" charset="0"/>
                <a:cs typeface="Arial" pitchFamily="34" charset="0"/>
              </a:rPr>
              <a:t>2, ..., </a:t>
            </a:r>
            <a:r>
              <a:rPr lang="en-US" sz="2000" i="1" dirty="0" err="1">
                <a:solidFill>
                  <a:srgbClr val="000099"/>
                </a:solidFill>
                <a:latin typeface="Arial" pitchFamily="34" charset="0"/>
                <a:cs typeface="Arial" pitchFamily="34" charset="0"/>
              </a:rPr>
              <a:t>con</a:t>
            </a:r>
            <a:r>
              <a:rPr lang="en-US" sz="2000" i="1" baseline="-10000" dirty="0" err="1">
                <a:solidFill>
                  <a:srgbClr val="000099"/>
                </a:solidFill>
                <a:latin typeface="Arial" pitchFamily="34" charset="0"/>
                <a:cs typeface="Arial" pitchFamily="34" charset="0"/>
              </a:rPr>
              <a:t>m</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f</a:t>
            </a:r>
            <a:r>
              <a:rPr lang="en-US" sz="2000" i="1" dirty="0">
                <a:solidFill>
                  <a:srgbClr val="000099"/>
                </a:solidFill>
                <a:latin typeface="Arial" pitchFamily="34" charset="0"/>
                <a:cs typeface="Arial" pitchFamily="34" charset="0"/>
              </a:rPr>
              <a:t>&gt;</a:t>
            </a:r>
            <a:endParaRPr lang="en-US" sz="2000" dirty="0">
              <a:solidFill>
                <a:srgbClr val="000099"/>
              </a:solidFill>
              <a:latin typeface="Arial" pitchFamily="34" charset="0"/>
              <a:cs typeface="Arial" pitchFamily="34" charset="0"/>
            </a:endParaRPr>
          </a:p>
          <a:p>
            <a:pPr marL="342900" indent="-342900" algn="just">
              <a:spcBef>
                <a:spcPts val="1200"/>
              </a:spcBef>
              <a:buBlip>
                <a:blip r:embed="rId2"/>
              </a:buBlip>
            </a:pPr>
            <a:r>
              <a:rPr lang="en-US" sz="2000" i="1" dirty="0">
                <a:solidFill>
                  <a:srgbClr val="000099"/>
                </a:solidFill>
                <a:latin typeface="Arial" pitchFamily="34" charset="0"/>
                <a:cs typeface="Arial" pitchFamily="34" charset="0"/>
              </a:rPr>
              <a:t>Conditional</a:t>
            </a:r>
            <a:r>
              <a:rPr lang="en-US" sz="2000" dirty="0">
                <a:solidFill>
                  <a:srgbClr val="000099"/>
                </a:solidFill>
                <a:latin typeface="Arial" pitchFamily="34" charset="0"/>
                <a:cs typeface="Arial" pitchFamily="34" charset="0"/>
              </a:rPr>
              <a:t>: this item indicates that the tasks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a:solidFill>
                  <a:srgbClr val="000099"/>
                </a:solidFill>
                <a:latin typeface="Symbol" pitchFamily="18" charset="2"/>
                <a:cs typeface="Arial" pitchFamily="34" charset="0"/>
              </a:rPr>
              <a:t>}</a:t>
            </a:r>
            <a:r>
              <a:rPr lang="en-US" sz="2000" dirty="0">
                <a:solidFill>
                  <a:srgbClr val="000099"/>
                </a:solidFill>
                <a:latin typeface="Arial" pitchFamily="34" charset="0"/>
                <a:cs typeface="Arial" pitchFamily="34" charset="0"/>
              </a:rPr>
              <a:t> have conditional inter-task dependency.</a:t>
            </a:r>
          </a:p>
          <a:p>
            <a:pPr marL="342900" indent="-342900" algn="just">
              <a:buBlip>
                <a:blip r:embed="rId2"/>
              </a:buBlip>
            </a:pPr>
            <a:r>
              <a:rPr lang="en-US" sz="2000" i="1" dirty="0">
                <a:solidFill>
                  <a:srgbClr val="000099"/>
                </a:solidFill>
                <a:latin typeface="Arial" pitchFamily="34" charset="0"/>
                <a:cs typeface="Arial" pitchFamily="34" charset="0"/>
              </a:rPr>
              <a:t>input</a:t>
            </a:r>
            <a:r>
              <a:rPr lang="en-US" sz="2000" dirty="0">
                <a:solidFill>
                  <a:srgbClr val="000099"/>
                </a:solidFill>
                <a:latin typeface="Arial" pitchFamily="34" charset="0"/>
                <a:cs typeface="Arial" pitchFamily="34" charset="0"/>
              </a:rPr>
              <a:t>: input data for the unit.</a:t>
            </a:r>
          </a:p>
          <a:p>
            <a:pPr marL="342900" indent="-342900" algn="just">
              <a:buBlip>
                <a:blip r:embed="rId2"/>
              </a:buBlip>
            </a:pPr>
            <a:r>
              <a:rPr lang="en-US" sz="2000" i="1" dirty="0">
                <a:solidFill>
                  <a:srgbClr val="000099"/>
                </a:solidFill>
                <a:latin typeface="Arial" pitchFamily="34" charset="0"/>
                <a:cs typeface="Arial" pitchFamily="34" charset="0"/>
              </a:rPr>
              <a:t>output</a:t>
            </a:r>
            <a:r>
              <a:rPr lang="en-US" sz="2000" dirty="0">
                <a:solidFill>
                  <a:srgbClr val="000099"/>
                </a:solidFill>
                <a:latin typeface="Arial" pitchFamily="34" charset="0"/>
                <a:cs typeface="Arial" pitchFamily="34" charset="0"/>
              </a:rPr>
              <a:t>: output of the unit (meaningful only when the unit execution succeeds.)</a:t>
            </a:r>
          </a:p>
          <a:p>
            <a:pPr marL="342900" indent="-342900" algn="just">
              <a:buBlip>
                <a:blip r:embed="rId2"/>
              </a:buBlip>
            </a:pPr>
            <a:r>
              <a:rPr lang="en-US" sz="2000" i="1" dirty="0">
                <a:solidFill>
                  <a:srgbClr val="000099"/>
                </a:solidFill>
                <a:latin typeface="Arial" pitchFamily="34" charset="0"/>
                <a:cs typeface="Arial" pitchFamily="34" charset="0"/>
              </a:rPr>
              <a:t>result</a:t>
            </a:r>
            <a:r>
              <a:rPr lang="en-US" sz="2000" dirty="0">
                <a:solidFill>
                  <a:srgbClr val="000099"/>
                </a:solidFill>
                <a:latin typeface="Arial" pitchFamily="34" charset="0"/>
                <a:cs typeface="Arial" pitchFamily="34" charset="0"/>
              </a:rPr>
              <a:t>: indicates execution success or failure of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endParaRPr lang="en-US" sz="2000" dirty="0">
              <a:solidFill>
                <a:srgbClr val="000099"/>
              </a:solidFill>
              <a:latin typeface="Arial" pitchFamily="34" charset="0"/>
              <a:cs typeface="Arial" pitchFamily="34" charset="0"/>
            </a:endParaRPr>
          </a:p>
          <a:p>
            <a:pPr marL="342900" indent="-342900" algn="just">
              <a:buBlip>
                <a:blip r:embed="rId2"/>
              </a:buBlip>
            </a:pPr>
            <a:r>
              <a:rPr lang="en-US" sz="2000" i="1" dirty="0">
                <a:solidFill>
                  <a:srgbClr val="000099"/>
                </a:solidFill>
                <a:latin typeface="Arial" pitchFamily="34" charset="0"/>
                <a:cs typeface="Arial" pitchFamily="34" charset="0"/>
              </a:rPr>
              <a:t>{con</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con</a:t>
            </a:r>
            <a:r>
              <a:rPr lang="en-US" sz="2000" dirty="0">
                <a:solidFill>
                  <a:srgbClr val="000099"/>
                </a:solidFill>
                <a:latin typeface="Arial" pitchFamily="34" charset="0"/>
                <a:cs typeface="Arial" pitchFamily="34" charset="0"/>
              </a:rPr>
              <a:t>2, ..., </a:t>
            </a:r>
            <a:r>
              <a:rPr lang="en-US" sz="2000" i="1" dirty="0" err="1">
                <a:solidFill>
                  <a:srgbClr val="000099"/>
                </a:solidFill>
                <a:latin typeface="Arial" pitchFamily="34" charset="0"/>
                <a:cs typeface="Arial" pitchFamily="34" charset="0"/>
              </a:rPr>
              <a:t>con</a:t>
            </a:r>
            <a:r>
              <a:rPr lang="en-US" sz="2000" i="1" baseline="-10000" dirty="0" err="1">
                <a:solidFill>
                  <a:srgbClr val="000099"/>
                </a:solidFill>
                <a:latin typeface="Arial" pitchFamily="34" charset="0"/>
                <a:cs typeface="Arial" pitchFamily="34" charset="0"/>
              </a:rPr>
              <a:t>m</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start condition for tasks. If the input satisfies the condition for the task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k</a:t>
            </a:r>
            <a:r>
              <a:rPr lang="en-US" sz="2000" dirty="0">
                <a:solidFill>
                  <a:srgbClr val="000099"/>
                </a:solidFill>
                <a:latin typeface="Arial" pitchFamily="34" charset="0"/>
                <a:cs typeface="Arial" pitchFamily="34" charset="0"/>
              </a:rPr>
              <a:t> then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be executed.</a:t>
            </a:r>
          </a:p>
          <a:p>
            <a:pPr marL="342900" indent="-342900" algn="just">
              <a:buBlip>
                <a:blip r:embed="rId2"/>
              </a:buBlip>
            </a:pPr>
            <a:r>
              <a:rPr lang="en-US" sz="2000" i="1" dirty="0">
                <a:solidFill>
                  <a:srgbClr val="000099"/>
                </a:solidFill>
                <a:latin typeface="Arial" pitchFamily="34" charset="0"/>
                <a:cs typeface="Arial" pitchFamily="34" charset="0"/>
              </a:rPr>
              <a:t>f: input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con</a:t>
            </a:r>
            <a:r>
              <a:rPr lang="en-US" sz="2000" i="1" baseline="-10000" dirty="0">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Wingdings" pitchFamily="2" charset="2"/>
              </a:rPr>
              <a:t> {</a:t>
            </a:r>
            <a:r>
              <a:rPr lang="en-US" sz="2000" i="1" dirty="0">
                <a:solidFill>
                  <a:srgbClr val="000099"/>
                </a:solidFill>
                <a:latin typeface="Arial" pitchFamily="34" charset="0"/>
                <a:cs typeface="Arial" pitchFamily="34" charset="0"/>
              </a:rPr>
              <a:t>true, false}</a:t>
            </a:r>
            <a:r>
              <a:rPr lang="en-US" sz="2000" dirty="0">
                <a:solidFill>
                  <a:srgbClr val="000099"/>
                </a:solidFill>
                <a:latin typeface="Arial" pitchFamily="34" charset="0"/>
                <a:cs typeface="Arial" pitchFamily="34" charset="0"/>
              </a:rPr>
              <a:t>, 1</a:t>
            </a:r>
            <a:r>
              <a:rPr lang="en-US" sz="2000" i="1"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k</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m. </a:t>
            </a:r>
            <a:r>
              <a:rPr lang="en-US" sz="2000" i="1" dirty="0">
                <a:solidFill>
                  <a:srgbClr val="000099"/>
                </a:solidFill>
                <a:latin typeface="Arial" pitchFamily="34" charset="0"/>
                <a:cs typeface="Arial" pitchFamily="34" charset="0"/>
              </a:rPr>
              <a:t>f </a:t>
            </a:r>
            <a:r>
              <a:rPr lang="en-US" sz="2000" dirty="0">
                <a:solidFill>
                  <a:srgbClr val="000099"/>
                </a:solidFill>
                <a:latin typeface="Arial" pitchFamily="34" charset="0"/>
                <a:cs typeface="Arial" pitchFamily="34" charset="0"/>
              </a:rPr>
              <a:t>is a function to judge whether the input to each task satisfies the condition </a:t>
            </a:r>
            <a:r>
              <a:rPr lang="en-US" sz="2000" i="1" dirty="0">
                <a:solidFill>
                  <a:srgbClr val="000099"/>
                </a:solidFill>
                <a:latin typeface="Arial" pitchFamily="34" charset="0"/>
                <a:cs typeface="Arial" pitchFamily="34" charset="0"/>
              </a:rPr>
              <a:t>con</a:t>
            </a:r>
            <a:r>
              <a:rPr lang="en-US" sz="2000" i="1" baseline="-10000" dirty="0">
                <a:solidFill>
                  <a:srgbClr val="000099"/>
                </a:solidFill>
                <a:latin typeface="Arial" pitchFamily="34" charset="0"/>
                <a:cs typeface="Arial" pitchFamily="34" charset="0"/>
              </a:rPr>
              <a:t>k</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887753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23</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4770537"/>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Conditional Dependency</a:t>
            </a:r>
          </a:p>
          <a:p>
            <a:pPr>
              <a:spcBef>
                <a:spcPts val="1200"/>
              </a:spcBef>
            </a:pPr>
            <a:r>
              <a:rPr lang="en-US" sz="2000" dirty="0">
                <a:solidFill>
                  <a:srgbClr val="000099"/>
                </a:solidFill>
                <a:latin typeface="Arial" pitchFamily="34" charset="0"/>
                <a:cs typeface="Arial" pitchFamily="34" charset="0"/>
              </a:rPr>
              <a:t>We define the conditional dependency among the tasks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a:solidFill>
                  <a:srgbClr val="000099"/>
                </a:solidFill>
                <a:latin typeface="Symbol" pitchFamily="18" charset="2"/>
                <a:cs typeface="Arial" pitchFamily="34" charset="0"/>
              </a:rPr>
              <a:t>}</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as follows.</a:t>
            </a:r>
          </a:p>
          <a:p>
            <a:pPr algn="just">
              <a:spcBef>
                <a:spcPts val="1200"/>
              </a:spcBef>
            </a:pPr>
            <a:r>
              <a:rPr lang="en-US" sz="2000" dirty="0">
                <a:solidFill>
                  <a:srgbClr val="000099"/>
                </a:solidFill>
                <a:latin typeface="Arial" pitchFamily="34" charset="0"/>
                <a:cs typeface="Arial" pitchFamily="34" charset="0"/>
              </a:rPr>
              <a:t>If f(</a:t>
            </a:r>
            <a:r>
              <a:rPr lang="en-US" sz="2000" i="1" dirty="0">
                <a:solidFill>
                  <a:srgbClr val="000099"/>
                </a:solidFill>
                <a:latin typeface="Arial" pitchFamily="34" charset="0"/>
                <a:cs typeface="Arial" pitchFamily="34" charset="0"/>
              </a:rPr>
              <a:t>input, con</a:t>
            </a:r>
            <a:r>
              <a:rPr lang="en-US" sz="2000" i="1" baseline="-10000" dirty="0">
                <a:solidFill>
                  <a:srgbClr val="000099"/>
                </a:solidFill>
                <a:latin typeface="Arial" pitchFamily="34" charset="0"/>
                <a:cs typeface="Arial" pitchFamily="34" charset="0"/>
              </a:rPr>
              <a:t>k</a:t>
            </a:r>
            <a:r>
              <a:rPr lang="en-US" sz="2000" dirty="0">
                <a:solidFill>
                  <a:srgbClr val="000099"/>
                </a:solidFill>
                <a:latin typeface="Arial" pitchFamily="34" charset="0"/>
                <a:cs typeface="Arial" pitchFamily="34" charset="0"/>
              </a:rPr>
              <a:t>) = </a:t>
            </a:r>
            <a:r>
              <a:rPr lang="en-US" sz="2000" i="1" dirty="0">
                <a:solidFill>
                  <a:srgbClr val="000099"/>
                </a:solidFill>
                <a:latin typeface="Arial" pitchFamily="34" charset="0"/>
                <a:cs typeface="Arial" pitchFamily="34" charset="0"/>
              </a:rPr>
              <a:t>true</a:t>
            </a:r>
            <a:r>
              <a:rPr lang="en-US" sz="2000" dirty="0">
                <a:solidFill>
                  <a:srgbClr val="000099"/>
                </a:solidFill>
                <a:latin typeface="Arial" pitchFamily="34" charset="0"/>
                <a:cs typeface="Arial" pitchFamily="34" charset="0"/>
              </a:rPr>
              <a:t>, then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be executed, otherwise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not start execution. The unit will </a:t>
            </a:r>
            <a:r>
              <a:rPr lang="en-US" sz="2000" i="1" dirty="0">
                <a:solidFill>
                  <a:srgbClr val="000099"/>
                </a:solidFill>
                <a:latin typeface="Arial" pitchFamily="34" charset="0"/>
                <a:cs typeface="Arial" pitchFamily="34" charset="0"/>
              </a:rPr>
              <a:t>succeed </a:t>
            </a:r>
            <a:r>
              <a:rPr lang="en-US" sz="2000" dirty="0">
                <a:solidFill>
                  <a:srgbClr val="000099"/>
                </a:solidFill>
                <a:latin typeface="Arial" pitchFamily="34" charset="0"/>
                <a:cs typeface="Arial" pitchFamily="34" charset="0"/>
              </a:rPr>
              <a:t>if the result of all the started tasks are either </a:t>
            </a:r>
            <a:r>
              <a:rPr lang="en-US" sz="2000" i="1" dirty="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complete</a:t>
            </a:r>
            <a:r>
              <a:rPr lang="en-US" sz="2000" dirty="0">
                <a:solidFill>
                  <a:srgbClr val="000099"/>
                </a:solidFill>
                <a:latin typeface="Arial" pitchFamily="34" charset="0"/>
                <a:cs typeface="Arial" pitchFamily="34" charset="0"/>
              </a:rPr>
              <a:t>. The unit will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if one of the tasks is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 The unit will be </a:t>
            </a:r>
            <a:r>
              <a:rPr lang="en-US" sz="2000" i="1" dirty="0">
                <a:solidFill>
                  <a:srgbClr val="000099"/>
                </a:solidFill>
                <a:latin typeface="Arial" pitchFamily="34" charset="0"/>
                <a:cs typeface="Arial" pitchFamily="34" charset="0"/>
              </a:rPr>
              <a:t>semantically fail </a:t>
            </a:r>
            <a:r>
              <a:rPr lang="en-US" sz="2000" dirty="0">
                <a:solidFill>
                  <a:srgbClr val="000099"/>
                </a:solidFill>
                <a:latin typeface="Arial" pitchFamily="34" charset="0"/>
                <a:cs typeface="Arial" pitchFamily="34" charset="0"/>
              </a:rPr>
              <a:t>if one of its tasks is </a:t>
            </a:r>
            <a:r>
              <a:rPr lang="en-US" sz="2000" i="1" dirty="0">
                <a:solidFill>
                  <a:srgbClr val="000099"/>
                </a:solidFill>
                <a:latin typeface="Arial" pitchFamily="34" charset="0"/>
                <a:cs typeface="Arial" pitchFamily="34" charset="0"/>
              </a:rPr>
              <a:t>semantically fail </a:t>
            </a:r>
            <a:r>
              <a:rPr lang="en-US" sz="2000" dirty="0">
                <a:solidFill>
                  <a:srgbClr val="000099"/>
                </a:solidFill>
                <a:latin typeface="Arial" pitchFamily="34" charset="0"/>
                <a:cs typeface="Arial" pitchFamily="34" charset="0"/>
              </a:rPr>
              <a:t>and no tasks are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a:t>
            </a:r>
          </a:p>
          <a:p>
            <a:pPr algn="just">
              <a:spcBef>
                <a:spcPts val="1200"/>
              </a:spcBef>
            </a:pPr>
            <a:r>
              <a:rPr lang="en-US" sz="2000" dirty="0">
                <a:solidFill>
                  <a:srgbClr val="000099"/>
                </a:solidFill>
                <a:latin typeface="Arial" pitchFamily="34" charset="0"/>
                <a:cs typeface="Arial" pitchFamily="34" charset="0"/>
              </a:rPr>
              <a:t>The conditional dependency satisfies the following conditions:</a:t>
            </a:r>
          </a:p>
          <a:p>
            <a:pPr>
              <a:spcBef>
                <a:spcPts val="1200"/>
              </a:spcBef>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k(f(input, con</a:t>
            </a:r>
            <a:r>
              <a:rPr lang="en-US" sz="2000" i="1" baseline="-10000" dirty="0">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 = true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start(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a:t>
            </a:r>
          </a:p>
          <a:p>
            <a:pPr algn="just"/>
            <a:r>
              <a:rPr lang="en-US" sz="2000" i="1" dirty="0">
                <a:solidFill>
                  <a:srgbClr val="0000FF"/>
                </a:solidFill>
                <a:latin typeface="Arial" pitchFamily="34" charset="0"/>
                <a:cs typeface="Arial" pitchFamily="34" charset="0"/>
              </a:rPr>
              <a:t>It says that, we will execute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 only if the input to the unit satisfies its condition.</a:t>
            </a:r>
          </a:p>
        </p:txBody>
      </p:sp>
    </p:spTree>
    <p:extLst>
      <p:ext uri="{BB962C8B-B14F-4D97-AF65-F5344CB8AC3E}">
        <p14:creationId xmlns:p14="http://schemas.microsoft.com/office/powerpoint/2010/main" val="3233274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24</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4924425"/>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Conditional Dependency</a:t>
            </a:r>
          </a:p>
          <a:p>
            <a:pPr>
              <a:spcBef>
                <a:spcPts val="1200"/>
              </a:spcBef>
            </a:pPr>
            <a:r>
              <a:rPr lang="en-US" sz="2000" dirty="0">
                <a:solidFill>
                  <a:srgbClr val="000099"/>
                </a:solidFill>
                <a:latin typeface="Arial" pitchFamily="34" charset="0"/>
                <a:cs typeface="Arial" pitchFamily="34" charset="0"/>
              </a:rPr>
              <a:t>We define the conditional dependency among the tasks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a:solidFill>
                  <a:srgbClr val="000099"/>
                </a:solidFill>
                <a:latin typeface="Symbol" pitchFamily="18" charset="2"/>
                <a:cs typeface="Arial" pitchFamily="34" charset="0"/>
              </a:rPr>
              <a:t>}</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as follows.</a:t>
            </a:r>
          </a:p>
          <a:p>
            <a:pPr algn="just">
              <a:spcBef>
                <a:spcPts val="1200"/>
              </a:spcBef>
            </a:pPr>
            <a:r>
              <a:rPr lang="en-US" sz="2000" dirty="0">
                <a:solidFill>
                  <a:srgbClr val="000099"/>
                </a:solidFill>
                <a:latin typeface="Arial" pitchFamily="34" charset="0"/>
                <a:cs typeface="Arial" pitchFamily="34" charset="0"/>
              </a:rPr>
              <a:t>If f(</a:t>
            </a:r>
            <a:r>
              <a:rPr lang="en-US" sz="2000" i="1" dirty="0">
                <a:solidFill>
                  <a:srgbClr val="000099"/>
                </a:solidFill>
                <a:latin typeface="Arial" pitchFamily="34" charset="0"/>
                <a:cs typeface="Arial" pitchFamily="34" charset="0"/>
              </a:rPr>
              <a:t>input, con</a:t>
            </a:r>
            <a:r>
              <a:rPr lang="en-US" sz="2000" i="1" baseline="-10000" dirty="0">
                <a:solidFill>
                  <a:srgbClr val="000099"/>
                </a:solidFill>
                <a:latin typeface="Arial" pitchFamily="34" charset="0"/>
                <a:cs typeface="Arial" pitchFamily="34" charset="0"/>
              </a:rPr>
              <a:t>k</a:t>
            </a:r>
            <a:r>
              <a:rPr lang="en-US" sz="2000" dirty="0">
                <a:solidFill>
                  <a:srgbClr val="000099"/>
                </a:solidFill>
                <a:latin typeface="Arial" pitchFamily="34" charset="0"/>
                <a:cs typeface="Arial" pitchFamily="34" charset="0"/>
              </a:rPr>
              <a:t>) = </a:t>
            </a:r>
            <a:r>
              <a:rPr lang="en-US" sz="2000" i="1" dirty="0">
                <a:solidFill>
                  <a:srgbClr val="000099"/>
                </a:solidFill>
                <a:latin typeface="Arial" pitchFamily="34" charset="0"/>
                <a:cs typeface="Arial" pitchFamily="34" charset="0"/>
              </a:rPr>
              <a:t>true</a:t>
            </a:r>
            <a:r>
              <a:rPr lang="en-US" sz="2000" dirty="0">
                <a:solidFill>
                  <a:srgbClr val="000099"/>
                </a:solidFill>
                <a:latin typeface="Arial" pitchFamily="34" charset="0"/>
                <a:cs typeface="Arial" pitchFamily="34" charset="0"/>
              </a:rPr>
              <a:t>, then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be executed, otherwise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will not start execution. The unit will </a:t>
            </a:r>
            <a:r>
              <a:rPr lang="en-US" sz="2000" i="1" dirty="0">
                <a:solidFill>
                  <a:srgbClr val="000099"/>
                </a:solidFill>
                <a:latin typeface="Arial" pitchFamily="34" charset="0"/>
                <a:cs typeface="Arial" pitchFamily="34" charset="0"/>
              </a:rPr>
              <a:t>succeed </a:t>
            </a:r>
            <a:r>
              <a:rPr lang="en-US" sz="2000" dirty="0">
                <a:solidFill>
                  <a:srgbClr val="000099"/>
                </a:solidFill>
                <a:latin typeface="Arial" pitchFamily="34" charset="0"/>
                <a:cs typeface="Arial" pitchFamily="34" charset="0"/>
              </a:rPr>
              <a:t>if the result of all the started tasks are either </a:t>
            </a:r>
            <a:r>
              <a:rPr lang="en-US" sz="2000" i="1" dirty="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complete</a:t>
            </a:r>
            <a:r>
              <a:rPr lang="en-US" sz="2000" dirty="0">
                <a:solidFill>
                  <a:srgbClr val="000099"/>
                </a:solidFill>
                <a:latin typeface="Arial" pitchFamily="34" charset="0"/>
                <a:cs typeface="Arial" pitchFamily="34" charset="0"/>
              </a:rPr>
              <a:t>. The unit will </a:t>
            </a:r>
            <a:r>
              <a:rPr lang="en-US" sz="2000" i="1" dirty="0">
                <a:solidFill>
                  <a:srgbClr val="000099"/>
                </a:solidFill>
                <a:latin typeface="Arial" pitchFamily="34" charset="0"/>
                <a:cs typeface="Arial" pitchFamily="34" charset="0"/>
              </a:rPr>
              <a:t>fail </a:t>
            </a:r>
            <a:r>
              <a:rPr lang="en-US" sz="2000" dirty="0">
                <a:solidFill>
                  <a:srgbClr val="000099"/>
                </a:solidFill>
                <a:latin typeface="Arial" pitchFamily="34" charset="0"/>
                <a:cs typeface="Arial" pitchFamily="34" charset="0"/>
              </a:rPr>
              <a:t>if one of the tasks is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 The unit will be </a:t>
            </a:r>
            <a:r>
              <a:rPr lang="en-US" sz="2000" i="1" dirty="0">
                <a:solidFill>
                  <a:srgbClr val="000099"/>
                </a:solidFill>
                <a:latin typeface="Arial" pitchFamily="34" charset="0"/>
                <a:cs typeface="Arial" pitchFamily="34" charset="0"/>
              </a:rPr>
              <a:t>semantically fail </a:t>
            </a:r>
            <a:r>
              <a:rPr lang="en-US" sz="2000" dirty="0">
                <a:solidFill>
                  <a:srgbClr val="000099"/>
                </a:solidFill>
                <a:latin typeface="Arial" pitchFamily="34" charset="0"/>
                <a:cs typeface="Arial" pitchFamily="34" charset="0"/>
              </a:rPr>
              <a:t>if one of its tasks is </a:t>
            </a:r>
            <a:r>
              <a:rPr lang="en-US" sz="2000" i="1" dirty="0">
                <a:solidFill>
                  <a:srgbClr val="000099"/>
                </a:solidFill>
                <a:latin typeface="Arial" pitchFamily="34" charset="0"/>
                <a:cs typeface="Arial" pitchFamily="34" charset="0"/>
              </a:rPr>
              <a:t>semantically fail </a:t>
            </a:r>
            <a:r>
              <a:rPr lang="en-US" sz="2000" dirty="0">
                <a:solidFill>
                  <a:srgbClr val="000099"/>
                </a:solidFill>
                <a:latin typeface="Arial" pitchFamily="34" charset="0"/>
                <a:cs typeface="Arial" pitchFamily="34" charset="0"/>
              </a:rPr>
              <a:t>and no tasks are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a:t>
            </a:r>
          </a:p>
          <a:p>
            <a:pPr algn="just">
              <a:spcBef>
                <a:spcPts val="1200"/>
              </a:spcBef>
            </a:pPr>
            <a:r>
              <a:rPr lang="en-US" sz="2000" dirty="0">
                <a:solidFill>
                  <a:srgbClr val="000099"/>
                </a:solidFill>
                <a:latin typeface="Arial" pitchFamily="34" charset="0"/>
                <a:cs typeface="Arial" pitchFamily="34" charset="0"/>
              </a:rPr>
              <a:t>The conditional dependency satisfies the following conditions:</a:t>
            </a:r>
          </a:p>
          <a:p>
            <a:pPr marL="457200" indent="-457200">
              <a:spcBef>
                <a:spcPts val="1200"/>
              </a:spcBef>
              <a:buFont typeface="+mj-lt"/>
              <a:buAutoNum type="arabicPeriod"/>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k(f(input, con</a:t>
            </a:r>
            <a:r>
              <a:rPr lang="en-US" sz="2000" i="1" baseline="-10000" dirty="0">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 = true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start(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a:t>
            </a:r>
          </a:p>
          <a:p>
            <a:pPr marL="519113" algn="just">
              <a:spcBef>
                <a:spcPts val="1200"/>
              </a:spcBef>
            </a:pPr>
            <a:r>
              <a:rPr lang="en-US" sz="2000" i="1" dirty="0">
                <a:solidFill>
                  <a:srgbClr val="0000FF"/>
                </a:solidFill>
                <a:latin typeface="Arial" pitchFamily="34" charset="0"/>
                <a:cs typeface="Arial" pitchFamily="34" charset="0"/>
              </a:rPr>
              <a:t>It says that, we will execute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 only if the input to the unit satisfies its condition.</a:t>
            </a:r>
          </a:p>
        </p:txBody>
      </p:sp>
    </p:spTree>
    <p:extLst>
      <p:ext uri="{BB962C8B-B14F-4D97-AF65-F5344CB8AC3E}">
        <p14:creationId xmlns:p14="http://schemas.microsoft.com/office/powerpoint/2010/main" val="3056322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25</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3770263"/>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Conditional Dependency</a:t>
            </a:r>
          </a:p>
          <a:p>
            <a:pPr marL="457200" indent="-457200">
              <a:spcBef>
                <a:spcPts val="1200"/>
              </a:spcBef>
              <a:buFont typeface="+mj-lt"/>
              <a:buAutoNum type="arabicPeriod" startAt="2"/>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k(f(input, con</a:t>
            </a:r>
            <a:r>
              <a:rPr lang="en-US" sz="2000" i="1" baseline="-10000" dirty="0">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 = true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i="1" dirty="0">
                <a:solidFill>
                  <a:srgbClr val="0000FF"/>
                </a:solidFill>
                <a:latin typeface="Arial" pitchFamily="34" charset="0"/>
                <a:cs typeface="Arial" pitchFamily="34" charset="0"/>
              </a:rPr>
              <a:t>start(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a:t>
            </a:r>
          </a:p>
          <a:p>
            <a:pPr marL="519113" algn="just">
              <a:spcBef>
                <a:spcPts val="1200"/>
              </a:spcBef>
            </a:pPr>
            <a:r>
              <a:rPr lang="en-US" sz="2000" i="1" dirty="0">
                <a:solidFill>
                  <a:srgbClr val="0000FF"/>
                </a:solidFill>
                <a:latin typeface="Arial" pitchFamily="34" charset="0"/>
                <a:cs typeface="Arial" pitchFamily="34" charset="0"/>
              </a:rPr>
              <a:t>It says that, we will not execute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 only if the input to the unit satisfies its condition.</a:t>
            </a:r>
          </a:p>
          <a:p>
            <a:pPr marL="457200" indent="-457200" algn="just">
              <a:spcBef>
                <a:spcPts val="1200"/>
              </a:spcBef>
              <a:buFont typeface="+mj-lt"/>
              <a:buAutoNum type="arabicPeriod" startAt="3"/>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f</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input, con</a:t>
            </a:r>
            <a:r>
              <a:rPr lang="en-US" sz="2000" i="1" baseline="-10000"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 = </a:t>
            </a:r>
            <a:r>
              <a:rPr lang="en-US" sz="2000" i="1" dirty="0">
                <a:solidFill>
                  <a:srgbClr val="0000FF"/>
                </a:solidFill>
                <a:latin typeface="Arial" pitchFamily="34" charset="0"/>
                <a:cs typeface="Arial" pitchFamily="34" charset="0"/>
              </a:rPr>
              <a:t>true</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commit </a:t>
            </a:r>
            <a:r>
              <a:rPr lang="en-US" sz="2000" i="1" dirty="0">
                <a:solidFill>
                  <a:srgbClr val="0000FF"/>
                </a:solidFill>
                <a:latin typeface="Arial" pitchFamily="34" charset="0"/>
                <a:cs typeface="Arial" pitchFamily="34" charset="0"/>
                <a:sym typeface="Symbol"/>
              </a:rPr>
              <a:t>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complete</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Arial" pitchFamily="34" charset="0"/>
                <a:cs typeface="Arial" pitchFamily="34" charset="0"/>
              </a:rPr>
              <a:t>TG.result</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a:t>
            </a:r>
          </a:p>
          <a:p>
            <a:pPr marL="519113" algn="just">
              <a:spcBef>
                <a:spcPts val="600"/>
              </a:spcBef>
            </a:pPr>
            <a:r>
              <a:rPr lang="en-US" sz="2000" dirty="0">
                <a:solidFill>
                  <a:srgbClr val="0000FF"/>
                </a:solidFill>
                <a:latin typeface="Arial" pitchFamily="34" charset="0"/>
                <a:cs typeface="Arial" pitchFamily="34" charset="0"/>
              </a:rPr>
              <a:t>This says when the unit will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 Among those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that started their executions, if all transactional tasks are </a:t>
            </a:r>
            <a:r>
              <a:rPr lang="en-US" sz="2000" i="1" dirty="0">
                <a:solidFill>
                  <a:srgbClr val="0000FF"/>
                </a:solidFill>
                <a:latin typeface="Arial" pitchFamily="34" charset="0"/>
                <a:cs typeface="Arial" pitchFamily="34" charset="0"/>
              </a:rPr>
              <a:t>commit </a:t>
            </a:r>
            <a:r>
              <a:rPr lang="en-US" sz="2000" dirty="0">
                <a:solidFill>
                  <a:srgbClr val="0000FF"/>
                </a:solidFill>
                <a:latin typeface="Arial" pitchFamily="34" charset="0"/>
                <a:cs typeface="Arial" pitchFamily="34" charset="0"/>
              </a:rPr>
              <a:t>and all non-transactional tasks are </a:t>
            </a:r>
            <a:r>
              <a:rPr lang="en-US" sz="2000" i="1" dirty="0">
                <a:solidFill>
                  <a:srgbClr val="0000FF"/>
                </a:solidFill>
                <a:latin typeface="Arial" pitchFamily="34" charset="0"/>
                <a:cs typeface="Arial" pitchFamily="34" charset="0"/>
              </a:rPr>
              <a:t>complete </a:t>
            </a:r>
            <a:r>
              <a:rPr lang="en-US" sz="2000" dirty="0">
                <a:solidFill>
                  <a:srgbClr val="0000FF"/>
                </a:solidFill>
                <a:latin typeface="Arial" pitchFamily="34" charset="0"/>
                <a:cs typeface="Arial" pitchFamily="34" charset="0"/>
              </a:rPr>
              <a:t>then the unit will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a:t>
            </a:r>
            <a:endParaRPr lang="en-US" sz="2000" i="1"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547208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26</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4955203"/>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Conditional Dependency</a:t>
            </a:r>
          </a:p>
          <a:p>
            <a:pPr marL="457200" indent="-457200">
              <a:spcBef>
                <a:spcPts val="1200"/>
              </a:spcBef>
              <a:buFont typeface="+mj-lt"/>
              <a:buAutoNum type="arabicPeriod" startAt="4"/>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f</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input, con</a:t>
            </a:r>
            <a:r>
              <a:rPr lang="en-US" sz="2000" i="1" baseline="-10000"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 = </a:t>
            </a:r>
            <a:r>
              <a:rPr lang="en-US" sz="2000" i="1" dirty="0">
                <a:solidFill>
                  <a:srgbClr val="0000FF"/>
                </a:solidFill>
                <a:latin typeface="Arial" pitchFamily="34" charset="0"/>
                <a:cs typeface="Arial" pitchFamily="34" charset="0"/>
              </a:rPr>
              <a:t>true</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abort </a:t>
            </a:r>
            <a:r>
              <a:rPr lang="en-US" sz="2000" i="1" dirty="0">
                <a:solidFill>
                  <a:srgbClr val="0000FF"/>
                </a:solidFill>
                <a:latin typeface="Arial" pitchFamily="34" charset="0"/>
                <a:cs typeface="Arial" pitchFamily="34" charset="0"/>
                <a:sym typeface="Symbol"/>
              </a:rPr>
              <a:t>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fail</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Arial" pitchFamily="34" charset="0"/>
                <a:cs typeface="Arial" pitchFamily="34" charset="0"/>
              </a:rPr>
              <a:t>U.result</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fail</a:t>
            </a:r>
            <a:r>
              <a:rPr lang="en-US" sz="2000" dirty="0">
                <a:solidFill>
                  <a:srgbClr val="0000FF"/>
                </a:solidFill>
                <a:latin typeface="Arial" pitchFamily="34" charset="0"/>
                <a:cs typeface="Arial" pitchFamily="34" charset="0"/>
              </a:rPr>
              <a:t>)</a:t>
            </a:r>
          </a:p>
          <a:p>
            <a:pPr marL="519113" algn="just">
              <a:spcBef>
                <a:spcPts val="600"/>
              </a:spcBef>
            </a:pPr>
            <a:r>
              <a:rPr lang="en-US" sz="1800" dirty="0">
                <a:solidFill>
                  <a:srgbClr val="0000FF"/>
                </a:solidFill>
                <a:latin typeface="Arial" pitchFamily="34" charset="0"/>
                <a:cs typeface="Arial" pitchFamily="34" charset="0"/>
              </a:rPr>
              <a:t>This says when the unit will </a:t>
            </a:r>
            <a:r>
              <a:rPr lang="en-US" sz="1800" i="1" dirty="0">
                <a:solidFill>
                  <a:srgbClr val="0000FF"/>
                </a:solidFill>
                <a:latin typeface="Arial" pitchFamily="34" charset="0"/>
                <a:cs typeface="Arial" pitchFamily="34" charset="0"/>
              </a:rPr>
              <a:t>fail</a:t>
            </a:r>
            <a:r>
              <a:rPr lang="en-US" sz="1800" dirty="0">
                <a:solidFill>
                  <a:srgbClr val="0000FF"/>
                </a:solidFill>
                <a:latin typeface="Arial" pitchFamily="34" charset="0"/>
                <a:cs typeface="Arial" pitchFamily="34" charset="0"/>
              </a:rPr>
              <a:t>. Among those </a:t>
            </a:r>
            <a:r>
              <a:rPr lang="en-US" sz="1800" i="1" dirty="0" err="1">
                <a:solidFill>
                  <a:srgbClr val="0000FF"/>
                </a:solidFill>
                <a:latin typeface="Symbol" pitchFamily="18" charset="2"/>
                <a:cs typeface="Arial" pitchFamily="34" charset="0"/>
              </a:rPr>
              <a:t>t</a:t>
            </a:r>
            <a:r>
              <a:rPr lang="en-US" sz="1800" i="1" baseline="-15000" dirty="0" err="1">
                <a:solidFill>
                  <a:srgbClr val="0000FF"/>
                </a:solidFill>
                <a:latin typeface="Arial" pitchFamily="34" charset="0"/>
                <a:cs typeface="Arial" pitchFamily="34" charset="0"/>
              </a:rPr>
              <a:t>k</a:t>
            </a:r>
            <a:r>
              <a:rPr lang="en-US" sz="1800" i="1" dirty="0">
                <a:solidFill>
                  <a:srgbClr val="0000FF"/>
                </a:solidFill>
                <a:latin typeface="Arial" pitchFamily="34" charset="0"/>
                <a:cs typeface="Arial" pitchFamily="34" charset="0"/>
              </a:rPr>
              <a:t> </a:t>
            </a:r>
            <a:r>
              <a:rPr lang="en-US" sz="1800" dirty="0">
                <a:solidFill>
                  <a:srgbClr val="0000FF"/>
                </a:solidFill>
                <a:latin typeface="Arial" pitchFamily="34" charset="0"/>
                <a:cs typeface="Arial" pitchFamily="34" charset="0"/>
              </a:rPr>
              <a:t>that started their executions, if there exists at least one transactional task whose execution is abort or there exists at least one non-transactional tasks whose execution is fail then the unit will fail.</a:t>
            </a:r>
            <a:endParaRPr lang="en-US" sz="1800" i="1" dirty="0">
              <a:solidFill>
                <a:srgbClr val="0000FF"/>
              </a:solidFill>
              <a:latin typeface="Arial" pitchFamily="34" charset="0"/>
              <a:cs typeface="Arial" pitchFamily="34" charset="0"/>
            </a:endParaRPr>
          </a:p>
          <a:p>
            <a:pPr marL="457200" indent="-457200" algn="just">
              <a:spcBef>
                <a:spcPts val="600"/>
              </a:spcBef>
              <a:buFont typeface="+mj-lt"/>
              <a:buAutoNum type="arabicPeriod" startAt="5"/>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f</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con, </a:t>
            </a:r>
            <a:r>
              <a:rPr lang="en-US" sz="2000" i="1" dirty="0" err="1">
                <a:solidFill>
                  <a:srgbClr val="0000FF"/>
                </a:solidFill>
                <a:latin typeface="Arial" pitchFamily="34" charset="0"/>
                <a:cs typeface="Arial" pitchFamily="34" charset="0"/>
              </a:rPr>
              <a:t>subcon</a:t>
            </a:r>
            <a:r>
              <a:rPr lang="en-US" sz="2000" i="1" baseline="-10000" dirty="0" err="1">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 = </a:t>
            </a:r>
            <a:r>
              <a:rPr lang="en-US" sz="2000" i="1" dirty="0">
                <a:solidFill>
                  <a:srgbClr val="0000FF"/>
                </a:solidFill>
                <a:latin typeface="Arial" pitchFamily="34" charset="0"/>
                <a:cs typeface="Arial" pitchFamily="34" charset="0"/>
              </a:rPr>
              <a:t>true</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semantically-fail)) </a:t>
            </a:r>
            <a:r>
              <a:rPr lang="en-US" sz="2000" i="1" dirty="0">
                <a:solidFill>
                  <a:srgbClr val="0000FF"/>
                </a:solidFill>
                <a:latin typeface="Arial" pitchFamily="34" charset="0"/>
                <a:cs typeface="Arial" pitchFamily="34" charset="0"/>
                <a:sym typeface="Symbol"/>
              </a:rPr>
              <a:t> </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f</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con, </a:t>
            </a:r>
            <a:r>
              <a:rPr lang="en-US" sz="2000" i="1" dirty="0" err="1">
                <a:solidFill>
                  <a:srgbClr val="0000FF"/>
                </a:solidFill>
                <a:latin typeface="Arial" pitchFamily="34" charset="0"/>
                <a:cs typeface="Arial" pitchFamily="34" charset="0"/>
              </a:rPr>
              <a:t>subcon</a:t>
            </a:r>
            <a:r>
              <a:rPr lang="en-US" sz="2000" i="1" baseline="-10000" dirty="0" err="1">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 = </a:t>
            </a:r>
            <a:r>
              <a:rPr lang="en-US" sz="2000" i="1" dirty="0">
                <a:solidFill>
                  <a:srgbClr val="0000FF"/>
                </a:solidFill>
                <a:latin typeface="Arial" pitchFamily="34" charset="0"/>
                <a:cs typeface="Arial" pitchFamily="34" charset="0"/>
              </a:rPr>
              <a:t>true</a:t>
            </a:r>
            <a:r>
              <a:rPr lang="en-US" sz="2000" dirty="0">
                <a:solidFill>
                  <a:srgbClr val="0000FF"/>
                </a:solidFill>
                <a:latin typeface="Arial" pitchFamily="34" charset="0"/>
                <a:cs typeface="Arial" pitchFamily="34" charset="0"/>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abort) </a:t>
            </a:r>
            <a:r>
              <a:rPr lang="en-US" sz="2000" i="1" dirty="0">
                <a:solidFill>
                  <a:srgbClr val="0000FF"/>
                </a:solidFill>
                <a:latin typeface="Arial" pitchFamily="34" charset="0"/>
                <a:cs typeface="Arial" pitchFamily="34" charset="0"/>
                <a:sym typeface="Symbol"/>
              </a:rPr>
              <a:t>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fail</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a:t>
            </a:r>
            <a:r>
              <a:rPr lang="en-US" sz="2000" i="1" dirty="0" err="1">
                <a:solidFill>
                  <a:srgbClr val="0000FF"/>
                </a:solidFill>
                <a:latin typeface="Arial" pitchFamily="34" charset="0"/>
                <a:cs typeface="Arial" pitchFamily="34" charset="0"/>
              </a:rPr>
              <a:t>U.result</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semantically-fail</a:t>
            </a:r>
            <a:r>
              <a:rPr lang="en-US" sz="2000" dirty="0">
                <a:solidFill>
                  <a:srgbClr val="0000FF"/>
                </a:solidFill>
                <a:latin typeface="Arial" pitchFamily="34" charset="0"/>
                <a:cs typeface="Arial" pitchFamily="34" charset="0"/>
              </a:rPr>
              <a:t>)</a:t>
            </a:r>
          </a:p>
          <a:p>
            <a:pPr marL="457200" algn="just">
              <a:spcBef>
                <a:spcPts val="1200"/>
              </a:spcBef>
            </a:pPr>
            <a:r>
              <a:rPr lang="en-US" sz="1800" dirty="0">
                <a:solidFill>
                  <a:srgbClr val="0000FF"/>
                </a:solidFill>
                <a:latin typeface="Arial" pitchFamily="34" charset="0"/>
                <a:cs typeface="Arial" pitchFamily="34" charset="0"/>
              </a:rPr>
              <a:t>This says when the unit will </a:t>
            </a:r>
            <a:r>
              <a:rPr lang="en-US" sz="1800" i="1" dirty="0">
                <a:solidFill>
                  <a:srgbClr val="0000FF"/>
                </a:solidFill>
                <a:latin typeface="Arial" pitchFamily="34" charset="0"/>
                <a:cs typeface="Arial" pitchFamily="34" charset="0"/>
              </a:rPr>
              <a:t>semantically fail</a:t>
            </a:r>
            <a:r>
              <a:rPr lang="en-US" sz="1800" dirty="0">
                <a:solidFill>
                  <a:srgbClr val="0000FF"/>
                </a:solidFill>
                <a:latin typeface="Arial" pitchFamily="34" charset="0"/>
                <a:cs typeface="Arial" pitchFamily="34" charset="0"/>
              </a:rPr>
              <a:t>. Among those </a:t>
            </a:r>
            <a:r>
              <a:rPr lang="en-US" sz="1800" i="1" dirty="0" err="1">
                <a:solidFill>
                  <a:srgbClr val="0000FF"/>
                </a:solidFill>
                <a:latin typeface="Symbol" pitchFamily="18" charset="2"/>
                <a:cs typeface="Arial" pitchFamily="34" charset="0"/>
              </a:rPr>
              <a:t>t</a:t>
            </a:r>
            <a:r>
              <a:rPr lang="en-US" sz="1800" i="1" baseline="-15000" dirty="0" err="1">
                <a:solidFill>
                  <a:srgbClr val="0000FF"/>
                </a:solidFill>
                <a:latin typeface="Arial" pitchFamily="34" charset="0"/>
                <a:cs typeface="Arial" pitchFamily="34" charset="0"/>
              </a:rPr>
              <a:t>k</a:t>
            </a:r>
            <a:r>
              <a:rPr lang="en-US" sz="1800" i="1" dirty="0">
                <a:solidFill>
                  <a:srgbClr val="0000FF"/>
                </a:solidFill>
                <a:latin typeface="Arial" pitchFamily="34" charset="0"/>
                <a:cs typeface="Arial" pitchFamily="34" charset="0"/>
              </a:rPr>
              <a:t> </a:t>
            </a:r>
            <a:r>
              <a:rPr lang="en-US" sz="1800" dirty="0">
                <a:solidFill>
                  <a:srgbClr val="0000FF"/>
                </a:solidFill>
                <a:latin typeface="Arial" pitchFamily="34" charset="0"/>
                <a:cs typeface="Arial" pitchFamily="34" charset="0"/>
              </a:rPr>
              <a:t>that started their executions, if all the tasks didn't </a:t>
            </a:r>
            <a:r>
              <a:rPr lang="en-US" sz="1800" i="1" dirty="0">
                <a:solidFill>
                  <a:srgbClr val="0000FF"/>
                </a:solidFill>
                <a:latin typeface="Arial" pitchFamily="34" charset="0"/>
                <a:cs typeface="Arial" pitchFamily="34" charset="0"/>
              </a:rPr>
              <a:t>abort </a:t>
            </a:r>
            <a:r>
              <a:rPr lang="en-US" sz="1800" dirty="0">
                <a:solidFill>
                  <a:srgbClr val="0000FF"/>
                </a:solidFill>
                <a:latin typeface="Arial" pitchFamily="34" charset="0"/>
                <a:cs typeface="Arial" pitchFamily="34" charset="0"/>
              </a:rPr>
              <a:t>and all the non-transactional tasks didn't </a:t>
            </a:r>
            <a:r>
              <a:rPr lang="en-US" sz="1800" i="1" dirty="0">
                <a:solidFill>
                  <a:srgbClr val="0000FF"/>
                </a:solidFill>
                <a:latin typeface="Arial" pitchFamily="34" charset="0"/>
                <a:cs typeface="Arial" pitchFamily="34" charset="0"/>
              </a:rPr>
              <a:t>fail </a:t>
            </a:r>
            <a:r>
              <a:rPr lang="en-US" sz="1800" dirty="0">
                <a:solidFill>
                  <a:srgbClr val="0000FF"/>
                </a:solidFill>
                <a:latin typeface="Arial" pitchFamily="34" charset="0"/>
                <a:cs typeface="Arial" pitchFamily="34" charset="0"/>
              </a:rPr>
              <a:t>and there exists at least one transactional task whose execution is </a:t>
            </a:r>
            <a:r>
              <a:rPr lang="en-US" sz="1800" i="1" dirty="0">
                <a:solidFill>
                  <a:srgbClr val="0000FF"/>
                </a:solidFill>
                <a:latin typeface="Arial" pitchFamily="34" charset="0"/>
                <a:cs typeface="Arial" pitchFamily="34" charset="0"/>
              </a:rPr>
              <a:t>semantically fail</a:t>
            </a:r>
            <a:r>
              <a:rPr lang="en-US" sz="1800" dirty="0">
                <a:solidFill>
                  <a:srgbClr val="0000FF"/>
                </a:solidFill>
                <a:latin typeface="Arial" pitchFamily="34" charset="0"/>
                <a:cs typeface="Arial" pitchFamily="34" charset="0"/>
              </a:rPr>
              <a:t>, then the unit will be </a:t>
            </a:r>
            <a:r>
              <a:rPr lang="en-US" sz="1800" i="1" dirty="0">
                <a:solidFill>
                  <a:srgbClr val="0000FF"/>
                </a:solidFill>
                <a:latin typeface="Arial" pitchFamily="34" charset="0"/>
                <a:cs typeface="Arial" pitchFamily="34" charset="0"/>
              </a:rPr>
              <a:t>semantically fail</a:t>
            </a:r>
            <a:r>
              <a:rPr lang="en-US" sz="1800" dirty="0">
                <a:solidFill>
                  <a:srgbClr val="0000FF"/>
                </a:solidFill>
                <a:latin typeface="Arial" pitchFamily="34" charset="0"/>
                <a:cs typeface="Arial" pitchFamily="34" charset="0"/>
              </a:rPr>
              <a:t>.</a:t>
            </a:r>
          </a:p>
        </p:txBody>
      </p:sp>
    </p:spTree>
    <p:extLst>
      <p:ext uri="{BB962C8B-B14F-4D97-AF65-F5344CB8AC3E}">
        <p14:creationId xmlns:p14="http://schemas.microsoft.com/office/powerpoint/2010/main" val="192178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27</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1661993"/>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Conditional Dependency</a:t>
            </a:r>
          </a:p>
          <a:p>
            <a:pPr marL="457200" indent="-457200" algn="just">
              <a:spcBef>
                <a:spcPts val="1200"/>
              </a:spcBef>
              <a:buFont typeface="+mj-lt"/>
              <a:buAutoNum type="arabicPeriod" startAt="6"/>
            </a:pPr>
            <a:r>
              <a:rPr lang="en-US" sz="2000" i="1" dirty="0" err="1">
                <a:solidFill>
                  <a:srgbClr val="0000FF"/>
                </a:solidFill>
                <a:latin typeface="Arial" pitchFamily="34" charset="0"/>
                <a:cs typeface="Arial" pitchFamily="34" charset="0"/>
              </a:rPr>
              <a:t>TG.result</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k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.output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(f(con, </a:t>
            </a:r>
            <a:r>
              <a:rPr lang="en-US" sz="2000" i="1" dirty="0" err="1">
                <a:solidFill>
                  <a:srgbClr val="0000FF"/>
                </a:solidFill>
                <a:latin typeface="Arial" pitchFamily="34" charset="0"/>
                <a:cs typeface="Arial" pitchFamily="34" charset="0"/>
              </a:rPr>
              <a:t>subcon</a:t>
            </a:r>
            <a:r>
              <a:rPr lang="en-US" sz="2000" i="1" baseline="-10000" dirty="0" err="1">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true)), 1</a:t>
            </a:r>
            <a:r>
              <a:rPr lang="en-US" sz="2000" i="1" dirty="0">
                <a:solidFill>
                  <a:srgbClr val="0000FF"/>
                </a:solidFill>
                <a:latin typeface="Arial" pitchFamily="34" charset="0"/>
                <a:cs typeface="Arial" pitchFamily="34" charset="0"/>
                <a:sym typeface="Symbol"/>
              </a:rPr>
              <a:t> </a:t>
            </a:r>
            <a:r>
              <a:rPr lang="en-US" sz="2000" i="1" dirty="0">
                <a:solidFill>
                  <a:srgbClr val="0000FF"/>
                </a:solidFill>
                <a:latin typeface="Arial" pitchFamily="34" charset="0"/>
                <a:cs typeface="Arial" pitchFamily="34" charset="0"/>
              </a:rPr>
              <a:t>k</a:t>
            </a:r>
            <a:r>
              <a:rPr lang="en-US" sz="2000" i="1" dirty="0">
                <a:solidFill>
                  <a:srgbClr val="0000FF"/>
                </a:solidFill>
                <a:latin typeface="Arial" pitchFamily="34" charset="0"/>
                <a:cs typeface="Arial" pitchFamily="34" charset="0"/>
                <a:sym typeface="Symbol"/>
              </a:rPr>
              <a:t> </a:t>
            </a:r>
            <a:r>
              <a:rPr lang="en-US" sz="2000" i="1" dirty="0">
                <a:solidFill>
                  <a:srgbClr val="0000FF"/>
                </a:solidFill>
                <a:latin typeface="Arial" pitchFamily="34" charset="0"/>
                <a:cs typeface="Arial" pitchFamily="34" charset="0"/>
              </a:rPr>
              <a:t>m</a:t>
            </a:r>
            <a:endParaRPr lang="en-US" sz="2000" i="1" dirty="0">
              <a:solidFill>
                <a:srgbClr val="0000FF"/>
              </a:solidFill>
              <a:latin typeface="Arial" pitchFamily="34" charset="0"/>
              <a:cs typeface="Arial" pitchFamily="34" charset="0"/>
              <a:sym typeface="Symbol"/>
            </a:endParaRPr>
          </a:p>
          <a:p>
            <a:pPr marL="457200" algn="just">
              <a:spcBef>
                <a:spcPts val="1200"/>
              </a:spcBef>
            </a:pPr>
            <a:r>
              <a:rPr lang="en-US" sz="1800" dirty="0">
                <a:solidFill>
                  <a:srgbClr val="0000FF"/>
                </a:solidFill>
                <a:latin typeface="Arial" pitchFamily="34" charset="0"/>
                <a:cs typeface="Arial" pitchFamily="34" charset="0"/>
              </a:rPr>
              <a:t>This says if the unit succeeds, the output of the unit be the union of the outputs of all </a:t>
            </a:r>
            <a:r>
              <a:rPr lang="en-US" sz="1800" i="1" dirty="0" err="1">
                <a:solidFill>
                  <a:srgbClr val="0000FF"/>
                </a:solidFill>
                <a:latin typeface="Symbol" pitchFamily="18" charset="2"/>
                <a:cs typeface="Arial" pitchFamily="34" charset="0"/>
              </a:rPr>
              <a:t>t</a:t>
            </a:r>
            <a:r>
              <a:rPr lang="en-US" sz="1800" i="1" baseline="-15000" dirty="0" err="1">
                <a:solidFill>
                  <a:srgbClr val="0000FF"/>
                </a:solidFill>
                <a:latin typeface="Arial" pitchFamily="34" charset="0"/>
                <a:cs typeface="Arial" pitchFamily="34" charset="0"/>
              </a:rPr>
              <a:t>k</a:t>
            </a:r>
            <a:r>
              <a:rPr lang="en-US" sz="1800" i="1" baseline="-15000" dirty="0">
                <a:solidFill>
                  <a:srgbClr val="0000FF"/>
                </a:solidFill>
                <a:latin typeface="Arial" pitchFamily="34" charset="0"/>
                <a:cs typeface="Arial" pitchFamily="34" charset="0"/>
              </a:rPr>
              <a:t> </a:t>
            </a:r>
            <a:r>
              <a:rPr lang="en-US" sz="1800" dirty="0">
                <a:solidFill>
                  <a:srgbClr val="0000FF"/>
                </a:solidFill>
                <a:latin typeface="Arial" pitchFamily="34" charset="0"/>
                <a:cs typeface="Arial" pitchFamily="34" charset="0"/>
              </a:rPr>
              <a:t>that executed.</a:t>
            </a:r>
            <a:endParaRPr lang="en-US" sz="1800" i="1"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673681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28</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4616648"/>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Selective Dependency</a:t>
            </a:r>
          </a:p>
          <a:p>
            <a:pPr marL="457200">
              <a:spcBef>
                <a:spcPts val="600"/>
              </a:spcBef>
            </a:pPr>
            <a:r>
              <a:rPr lang="en-US" sz="2000" dirty="0">
                <a:solidFill>
                  <a:srgbClr val="000099"/>
                </a:solidFill>
                <a:latin typeface="Arial" pitchFamily="34" charset="0"/>
                <a:cs typeface="Arial" pitchFamily="34" charset="0"/>
              </a:rPr>
              <a:t>A selective dependency can be represented as follows:</a:t>
            </a:r>
          </a:p>
          <a:p>
            <a:pPr algn="just">
              <a:spcBef>
                <a:spcPts val="1200"/>
              </a:spcBef>
            </a:pPr>
            <a:r>
              <a:rPr lang="en-US" sz="2000" i="1" dirty="0">
                <a:solidFill>
                  <a:srgbClr val="000099"/>
                </a:solidFill>
                <a:latin typeface="Arial" pitchFamily="34" charset="0"/>
                <a:cs typeface="Arial" pitchFamily="34" charset="0"/>
              </a:rPr>
              <a:t>TG = &lt;selective</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t</a:t>
            </a:r>
            <a:r>
              <a:rPr lang="en-US" sz="2000" baseline="-15000" dirty="0">
                <a:solidFill>
                  <a:srgbClr val="000099"/>
                </a:solidFill>
                <a:latin typeface="Arial" pitchFamily="34" charset="0"/>
                <a:cs typeface="Arial" pitchFamily="34" charset="0"/>
              </a:rPr>
              <a:t>m</a:t>
            </a:r>
            <a:r>
              <a:rPr lang="en-US" sz="2000" dirty="0">
                <a:solidFill>
                  <a:srgbClr val="000099"/>
                </a:solidFill>
                <a:latin typeface="Symbol" pitchFamily="18" charset="2"/>
                <a:cs typeface="Arial" pitchFamily="34" charset="0"/>
              </a:rPr>
              <a:t>}</a:t>
            </a:r>
            <a:r>
              <a:rPr lang="en-US" sz="2000" i="1" dirty="0">
                <a:solidFill>
                  <a:srgbClr val="000099"/>
                </a:solidFill>
                <a:latin typeface="Arial" pitchFamily="34" charset="0"/>
                <a:cs typeface="Arial" pitchFamily="34" charset="0"/>
              </a:rPr>
              <a:t>, output, result</a:t>
            </a:r>
            <a:r>
              <a:rPr lang="en-US" sz="2000" dirty="0">
                <a:solidFill>
                  <a:srgbClr val="000099"/>
                </a:solidFill>
                <a:latin typeface="Arial" pitchFamily="34" charset="0"/>
                <a:cs typeface="Arial" pitchFamily="34" charset="0"/>
              </a:rPr>
              <a:t>, p</a:t>
            </a:r>
            <a:r>
              <a:rPr lang="en-US" sz="2000" i="1" dirty="0">
                <a:solidFill>
                  <a:srgbClr val="000099"/>
                </a:solidFill>
                <a:latin typeface="Arial" pitchFamily="34" charset="0"/>
                <a:cs typeface="Arial" pitchFamily="34" charset="0"/>
              </a:rPr>
              <a:t>&gt; where p </a:t>
            </a:r>
            <a:r>
              <a:rPr lang="en-US" sz="2000" dirty="0">
                <a:solidFill>
                  <a:srgbClr val="000099"/>
                </a:solidFill>
                <a:latin typeface="Arial" pitchFamily="34" charset="0"/>
                <a:cs typeface="Arial" pitchFamily="34" charset="0"/>
              </a:rPr>
              <a:t>is a partial order defined among these tasks.</a:t>
            </a:r>
          </a:p>
          <a:p>
            <a:pPr algn="just">
              <a:spcBef>
                <a:spcPts val="1200"/>
              </a:spcBef>
            </a:pPr>
            <a:r>
              <a:rPr lang="en-US" sz="2000" dirty="0">
                <a:solidFill>
                  <a:srgbClr val="000099"/>
                </a:solidFill>
                <a:latin typeface="Arial" pitchFamily="34" charset="0"/>
                <a:cs typeface="Arial" pitchFamily="34" charset="0"/>
              </a:rPr>
              <a:t>Outcomes:</a:t>
            </a:r>
          </a:p>
          <a:p>
            <a:pPr marL="342900" indent="-342900" algn="just">
              <a:spcBef>
                <a:spcPts val="1200"/>
              </a:spcBef>
              <a:buBlip>
                <a:blip r:embed="rId2"/>
              </a:buBlip>
            </a:pP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complete</a:t>
            </a:r>
            <a:r>
              <a:rPr lang="en-US" sz="2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Wingdings" pitchFamily="2" charset="2"/>
              </a:rPr>
              <a:t> </a:t>
            </a:r>
            <a:r>
              <a:rPr lang="en-US" sz="2000" dirty="0">
                <a:solidFill>
                  <a:srgbClr val="000099"/>
                </a:solidFill>
                <a:latin typeface="Arial" pitchFamily="34" charset="0"/>
                <a:cs typeface="Arial" pitchFamily="34" charset="0"/>
              </a:rPr>
              <a:t>the unit (TG) </a:t>
            </a:r>
            <a:r>
              <a:rPr lang="en-US" sz="2000" i="1" dirty="0">
                <a:solidFill>
                  <a:srgbClr val="000099"/>
                </a:solidFill>
                <a:latin typeface="Arial" pitchFamily="34" charset="0"/>
                <a:cs typeface="Arial" pitchFamily="34" charset="0"/>
              </a:rPr>
              <a:t>succeeds</a:t>
            </a:r>
            <a:r>
              <a:rPr lang="en-US" sz="2000" dirty="0">
                <a:solidFill>
                  <a:srgbClr val="000099"/>
                </a:solidFill>
                <a:latin typeface="Arial" pitchFamily="34" charset="0"/>
                <a:cs typeface="Arial" pitchFamily="34" charset="0"/>
              </a:rPr>
              <a:t>.</a:t>
            </a:r>
          </a:p>
          <a:p>
            <a:pPr marL="342900" indent="-342900" algn="just">
              <a:spcBef>
                <a:spcPts val="600"/>
              </a:spcBef>
              <a:buBlip>
                <a:blip r:embed="rId2"/>
              </a:buBlip>
            </a:pP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baseline="-15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abort </a:t>
            </a:r>
            <a:r>
              <a:rPr lang="en-US" sz="2000" dirty="0">
                <a:solidFill>
                  <a:srgbClr val="000099"/>
                </a:solidFill>
                <a:latin typeface="Arial" pitchFamily="34" charset="0"/>
                <a:cs typeface="Arial" pitchFamily="34" charset="0"/>
              </a:rPr>
              <a:t>or </a:t>
            </a:r>
            <a:r>
              <a:rPr lang="en-US" sz="2000" i="1" dirty="0">
                <a:solidFill>
                  <a:srgbClr val="000099"/>
                </a:solidFill>
                <a:latin typeface="Arial" pitchFamily="34" charset="0"/>
                <a:cs typeface="Arial" pitchFamily="34" charset="0"/>
              </a:rPr>
              <a:t>fail</a:t>
            </a:r>
            <a:r>
              <a:rPr lang="en-US" sz="2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sym typeface="Wingdings" pitchFamily="2" charset="2"/>
              </a:rPr>
              <a:t> </a:t>
            </a:r>
            <a:r>
              <a:rPr lang="en-US" sz="2000" dirty="0">
                <a:solidFill>
                  <a:srgbClr val="000099"/>
                </a:solidFill>
                <a:latin typeface="Arial" pitchFamily="34" charset="0"/>
                <a:cs typeface="Arial" pitchFamily="34" charset="0"/>
              </a:rPr>
              <a:t>the unit </a:t>
            </a:r>
            <a:r>
              <a:rPr lang="en-US" sz="2000" i="1" dirty="0">
                <a:solidFill>
                  <a:srgbClr val="000099"/>
                </a:solidFill>
                <a:latin typeface="Arial" pitchFamily="34" charset="0"/>
                <a:cs typeface="Arial" pitchFamily="34" charset="0"/>
              </a:rPr>
              <a:t>fails</a:t>
            </a:r>
            <a:r>
              <a:rPr lang="en-US" sz="2000" dirty="0">
                <a:solidFill>
                  <a:srgbClr val="000099"/>
                </a:solidFill>
                <a:latin typeface="Arial" pitchFamily="34" charset="0"/>
                <a:cs typeface="Arial" pitchFamily="34" charset="0"/>
              </a:rPr>
              <a:t>.</a:t>
            </a:r>
          </a:p>
          <a:p>
            <a:pPr marL="342900" indent="-342900" algn="just">
              <a:spcBef>
                <a:spcPts val="600"/>
              </a:spcBef>
              <a:buBlip>
                <a:blip r:embed="rId2"/>
              </a:buBlip>
            </a:pP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baseline="-15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semantically fail </a:t>
            </a:r>
            <a:r>
              <a:rPr lang="en-US" sz="2000" dirty="0">
                <a:solidFill>
                  <a:srgbClr val="000099"/>
                </a:solidFill>
                <a:latin typeface="Arial" pitchFamily="34" charset="0"/>
                <a:cs typeface="Arial" pitchFamily="34" charset="0"/>
              </a:rPr>
              <a:t>and no task </a:t>
            </a:r>
            <a:r>
              <a:rPr lang="en-US" sz="2000" i="1" dirty="0">
                <a:solidFill>
                  <a:srgbClr val="000099"/>
                </a:solidFill>
                <a:latin typeface="Arial" pitchFamily="34" charset="0"/>
                <a:cs typeface="Arial" pitchFamily="34" charset="0"/>
              </a:rPr>
              <a:t>fails </a:t>
            </a:r>
            <a:r>
              <a:rPr lang="en-US" sz="2000" i="1" dirty="0">
                <a:solidFill>
                  <a:srgbClr val="000099"/>
                </a:solidFill>
                <a:latin typeface="Arial" pitchFamily="34" charset="0"/>
                <a:cs typeface="Arial" pitchFamily="34" charset="0"/>
                <a:sym typeface="Wingdings" pitchFamily="2" charset="2"/>
              </a:rPr>
              <a:t></a:t>
            </a:r>
            <a:r>
              <a:rPr lang="en-US" sz="2000" dirty="0">
                <a:solidFill>
                  <a:srgbClr val="000099"/>
                </a:solidFill>
                <a:latin typeface="Arial" pitchFamily="34" charset="0"/>
                <a:cs typeface="Arial" pitchFamily="34" charset="0"/>
                <a:sym typeface="Wingdings" pitchFamily="2" charset="2"/>
              </a:rPr>
              <a:t> </a:t>
            </a:r>
            <a:r>
              <a:rPr lang="en-US" sz="2000" dirty="0">
                <a:solidFill>
                  <a:srgbClr val="000099"/>
                </a:solidFill>
                <a:latin typeface="Arial" pitchFamily="34" charset="0"/>
                <a:cs typeface="Arial" pitchFamily="34" charset="0"/>
              </a:rPr>
              <a:t>unit </a:t>
            </a:r>
            <a:r>
              <a:rPr lang="en-US" sz="2000" i="1" dirty="0">
                <a:solidFill>
                  <a:srgbClr val="000099"/>
                </a:solidFill>
                <a:latin typeface="Arial" pitchFamily="34" charset="0"/>
                <a:cs typeface="Arial" pitchFamily="34" charset="0"/>
              </a:rPr>
              <a:t>semantically fail</a:t>
            </a:r>
            <a:r>
              <a:rPr lang="en-US" sz="2000" dirty="0">
                <a:solidFill>
                  <a:srgbClr val="000099"/>
                </a:solidFill>
                <a:latin typeface="Arial" pitchFamily="34" charset="0"/>
                <a:cs typeface="Arial" pitchFamily="34" charset="0"/>
              </a:rPr>
              <a:t>. </a:t>
            </a:r>
          </a:p>
          <a:p>
            <a:pPr marL="457200" algn="just">
              <a:spcBef>
                <a:spcPts val="600"/>
              </a:spcBef>
            </a:pPr>
            <a:r>
              <a:rPr lang="en-US" sz="2000" dirty="0">
                <a:solidFill>
                  <a:srgbClr val="000099"/>
                </a:solidFill>
                <a:latin typeface="Arial" pitchFamily="34" charset="0"/>
                <a:cs typeface="Arial" pitchFamily="34" charset="0"/>
              </a:rPr>
              <a:t>p = partial order of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baseline="-15000"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it may be unspecified. It indicates the preferred schedule order among these tasks. This partial order is defined semantically or we may leave it unspecified</a:t>
            </a:r>
            <a:r>
              <a:rPr lang="en-US" sz="2000" b="0" dirty="0"/>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32102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29</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6909584"/>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Selective Dependency Conditions</a:t>
            </a:r>
          </a:p>
          <a:p>
            <a:pPr marL="457200" indent="-457200">
              <a:spcBef>
                <a:spcPts val="1200"/>
              </a:spcBef>
              <a:buFont typeface="+mj-lt"/>
              <a:buAutoNum type="arabicPeriod"/>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sym typeface="Symbol"/>
              </a:rPr>
              <a:t> </a:t>
            </a:r>
            <a:r>
              <a:rPr lang="en-US" sz="2000" i="1" dirty="0">
                <a:solidFill>
                  <a:srgbClr val="0000FF"/>
                </a:solidFill>
                <a:latin typeface="Arial" pitchFamily="34" charset="0"/>
                <a:cs typeface="Arial" pitchFamily="34" charset="0"/>
              </a:rPr>
              <a:t>transactional task)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err="1">
                <a:solidFill>
                  <a:srgbClr val="0000FF"/>
                </a:solidFill>
                <a:latin typeface="Arial" pitchFamily="34" charset="0"/>
                <a:cs typeface="Arial" pitchFamily="34" charset="0"/>
                <a:sym typeface="Symbol"/>
              </a:rPr>
              <a:t></a:t>
            </a:r>
            <a:r>
              <a:rPr lang="en-US" sz="2000" i="1" dirty="0" err="1">
                <a:solidFill>
                  <a:srgbClr val="0000FF"/>
                </a:solidFill>
                <a:latin typeface="Arial" pitchFamily="34" charset="0"/>
                <a:cs typeface="Arial" pitchFamily="34" charset="0"/>
              </a:rPr>
              <a:t>transactional</a:t>
            </a:r>
            <a:r>
              <a:rPr lang="en-US" sz="2000" i="1" dirty="0">
                <a:solidFill>
                  <a:srgbClr val="0000FF"/>
                </a:solidFill>
                <a:latin typeface="Arial" pitchFamily="34" charset="0"/>
                <a:cs typeface="Arial" pitchFamily="34" charset="0"/>
              </a:rPr>
              <a:t> task</a:t>
            </a:r>
            <a:r>
              <a:rPr lang="en-US" sz="2000" dirty="0">
                <a:solidFill>
                  <a:srgbClr val="0000FF"/>
                </a:solidFill>
                <a:latin typeface="Arial" pitchFamily="34" charset="0"/>
                <a:cs typeface="Arial" pitchFamily="34" charset="0"/>
              </a:rPr>
              <a:t>)</a:t>
            </a:r>
          </a:p>
          <a:p>
            <a:pPr marL="519113" algn="just">
              <a:spcBef>
                <a:spcPts val="600"/>
              </a:spcBef>
            </a:pPr>
            <a:r>
              <a:rPr lang="en-US" sz="1800" dirty="0">
                <a:solidFill>
                  <a:srgbClr val="0000FF"/>
                </a:solidFill>
                <a:latin typeface="Arial" pitchFamily="34" charset="0"/>
                <a:cs typeface="Arial" pitchFamily="34" charset="0"/>
              </a:rPr>
              <a:t>This says that if the type of one of the task is transactional then all other tasks are also transactional task.</a:t>
            </a:r>
            <a:endParaRPr lang="en-US" sz="1800" i="1" dirty="0">
              <a:solidFill>
                <a:srgbClr val="0000FF"/>
              </a:solidFill>
              <a:latin typeface="Arial" pitchFamily="34" charset="0"/>
              <a:cs typeface="Arial" pitchFamily="34" charset="0"/>
            </a:endParaRPr>
          </a:p>
          <a:p>
            <a:pPr marL="457200" indent="-457200">
              <a:spcBef>
                <a:spcPts val="1200"/>
              </a:spcBef>
              <a:buFont typeface="+mj-lt"/>
              <a:buAutoNum type="arabicPeriod" startAt="2"/>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sym typeface="Symbol"/>
              </a:rPr>
              <a:t> non-</a:t>
            </a:r>
            <a:r>
              <a:rPr lang="en-US" sz="2000" i="1" dirty="0">
                <a:solidFill>
                  <a:srgbClr val="0000FF"/>
                </a:solidFill>
                <a:latin typeface="Arial" pitchFamily="34" charset="0"/>
                <a:cs typeface="Arial" pitchFamily="34" charset="0"/>
              </a:rPr>
              <a:t>transactional task)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 </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sym typeface="Symbol"/>
              </a:rPr>
              <a:t> non-</a:t>
            </a:r>
            <a:r>
              <a:rPr lang="en-US" sz="2000" i="1" dirty="0">
                <a:solidFill>
                  <a:srgbClr val="0000FF"/>
                </a:solidFill>
                <a:latin typeface="Arial" pitchFamily="34" charset="0"/>
                <a:cs typeface="Arial" pitchFamily="34" charset="0"/>
              </a:rPr>
              <a:t>transactional task</a:t>
            </a:r>
            <a:r>
              <a:rPr lang="en-US" sz="2000" dirty="0">
                <a:solidFill>
                  <a:srgbClr val="0000FF"/>
                </a:solidFill>
                <a:latin typeface="Arial" pitchFamily="34" charset="0"/>
                <a:cs typeface="Arial" pitchFamily="34" charset="0"/>
              </a:rPr>
              <a:t>)</a:t>
            </a:r>
          </a:p>
          <a:p>
            <a:pPr marL="457200" algn="just">
              <a:spcBef>
                <a:spcPts val="1200"/>
              </a:spcBef>
            </a:pPr>
            <a:r>
              <a:rPr lang="en-US" sz="2000" dirty="0">
                <a:solidFill>
                  <a:srgbClr val="0000FF"/>
                </a:solidFill>
                <a:latin typeface="Arial" pitchFamily="34" charset="0"/>
                <a:cs typeface="Arial" pitchFamily="34" charset="0"/>
              </a:rPr>
              <a:t>This says that if the type of one of the tasks is a non-transactional then all other tasks are also non-transactional task.</a:t>
            </a:r>
          </a:p>
          <a:p>
            <a:pPr marL="457200" indent="-457200">
              <a:spcBef>
                <a:spcPts val="1200"/>
              </a:spcBef>
              <a:buFont typeface="+mj-lt"/>
              <a:buAutoNum type="arabicPeriod" startAt="3"/>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err="1">
                <a:solidFill>
                  <a:srgbClr val="0000FF"/>
                </a:solidFill>
                <a:latin typeface="Arial" pitchFamily="34" charset="0"/>
                <a:cs typeface="Arial" pitchFamily="34" charset="0"/>
                <a:sym typeface="Symbol"/>
              </a:rPr>
              <a:t>.</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 commit </a:t>
            </a: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err="1">
                <a:solidFill>
                  <a:srgbClr val="0000FF"/>
                </a:solidFill>
                <a:latin typeface="Arial" pitchFamily="34" charset="0"/>
                <a:cs typeface="Arial" pitchFamily="34" charset="0"/>
                <a:sym typeface="Symbol"/>
              </a:rPr>
              <a:t>.</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 complete )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err="1">
                <a:solidFill>
                  <a:srgbClr val="0000FF"/>
                </a:solidFill>
                <a:latin typeface="Arial" pitchFamily="34" charset="0"/>
                <a:cs typeface="Arial" pitchFamily="34" charset="0"/>
                <a:sym typeface="Symbol"/>
              </a:rPr>
              <a:t>TG.result</a:t>
            </a:r>
            <a:r>
              <a:rPr lang="en-US" sz="2000" i="1" dirty="0">
                <a:solidFill>
                  <a:srgbClr val="0000FF"/>
                </a:solidFill>
                <a:latin typeface="Arial" pitchFamily="34" charset="0"/>
                <a:cs typeface="Arial" pitchFamily="34" charset="0"/>
                <a:sym typeface="Symbol"/>
              </a:rPr>
              <a:t> = succeed</a:t>
            </a:r>
          </a:p>
          <a:p>
            <a:pPr marL="457200" algn="just"/>
            <a:r>
              <a:rPr lang="en-US" sz="2000" dirty="0">
                <a:solidFill>
                  <a:srgbClr val="0000FF"/>
                </a:solidFill>
                <a:latin typeface="Arial" pitchFamily="34" charset="0"/>
                <a:cs typeface="Arial" pitchFamily="34" charset="0"/>
              </a:rPr>
              <a:t>This says that if there exists at least one transactional task which is </a:t>
            </a:r>
            <a:r>
              <a:rPr lang="en-US" sz="2000" i="1" dirty="0">
                <a:solidFill>
                  <a:srgbClr val="0000FF"/>
                </a:solidFill>
                <a:latin typeface="Arial" pitchFamily="34" charset="0"/>
                <a:cs typeface="Arial" pitchFamily="34" charset="0"/>
              </a:rPr>
              <a:t>commit </a:t>
            </a:r>
            <a:r>
              <a:rPr lang="en-US" sz="2000" dirty="0">
                <a:solidFill>
                  <a:srgbClr val="0000FF"/>
                </a:solidFill>
                <a:latin typeface="Arial" pitchFamily="34" charset="0"/>
                <a:cs typeface="Arial" pitchFamily="34" charset="0"/>
              </a:rPr>
              <a:t>or one non-transactional task which is </a:t>
            </a:r>
            <a:r>
              <a:rPr lang="en-US" sz="2000" i="1" dirty="0">
                <a:solidFill>
                  <a:srgbClr val="0000FF"/>
                </a:solidFill>
                <a:latin typeface="Arial" pitchFamily="34" charset="0"/>
                <a:cs typeface="Arial" pitchFamily="34" charset="0"/>
              </a:rPr>
              <a:t>complete</a:t>
            </a:r>
            <a:r>
              <a:rPr lang="en-US" sz="2000" dirty="0">
                <a:solidFill>
                  <a:srgbClr val="0000FF"/>
                </a:solidFill>
                <a:latin typeface="Arial" pitchFamily="34" charset="0"/>
                <a:cs typeface="Arial" pitchFamily="34" charset="0"/>
              </a:rPr>
              <a:t>, then the unit will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a:t>
            </a:r>
          </a:p>
          <a:p>
            <a:pPr marL="457200" indent="-457200">
              <a:spcBef>
                <a:spcPts val="1200"/>
              </a:spcBef>
              <a:buFont typeface="+mj-lt"/>
              <a:buAutoNum type="arabicPeriod" startAt="3"/>
            </a:pPr>
            <a:endParaRPr lang="en-US" sz="2000" dirty="0">
              <a:solidFill>
                <a:srgbClr val="0000FF"/>
              </a:solidFill>
              <a:latin typeface="Arial" pitchFamily="34" charset="0"/>
              <a:cs typeface="Arial" pitchFamily="34" charset="0"/>
            </a:endParaRPr>
          </a:p>
          <a:p>
            <a:pPr marL="457200" indent="-457200">
              <a:spcBef>
                <a:spcPts val="1200"/>
              </a:spcBef>
              <a:buFont typeface="+mj-lt"/>
              <a:buAutoNum type="arabicPeriod" startAt="3"/>
            </a:pPr>
            <a:endParaRPr lang="en-US" sz="2000" dirty="0">
              <a:solidFill>
                <a:srgbClr val="0000FF"/>
              </a:solidFill>
              <a:latin typeface="Arial" pitchFamily="34" charset="0"/>
              <a:cs typeface="Arial" pitchFamily="34" charset="0"/>
            </a:endParaRPr>
          </a:p>
          <a:p>
            <a:pPr marL="457200" indent="-457200">
              <a:spcBef>
                <a:spcPts val="1200"/>
              </a:spcBef>
              <a:buFont typeface="+mj-lt"/>
              <a:buAutoNum type="arabicPeriod" startAt="3"/>
            </a:pPr>
            <a:endParaRPr lang="en-US" sz="2000" dirty="0">
              <a:solidFill>
                <a:srgbClr val="0000FF"/>
              </a:solidFill>
              <a:latin typeface="Arial" pitchFamily="34" charset="0"/>
              <a:cs typeface="Arial" pitchFamily="34" charset="0"/>
            </a:endParaRPr>
          </a:p>
          <a:p>
            <a:pPr marL="457200" algn="just">
              <a:spcBef>
                <a:spcPts val="1200"/>
              </a:spcBef>
            </a:pPr>
            <a:endParaRPr lang="en-US" sz="18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372660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596900" y="334369"/>
            <a:ext cx="7772400" cy="404709"/>
          </a:xfrm>
        </p:spPr>
        <p:txBody>
          <a:bodyPr/>
          <a:lstStyle/>
          <a:p>
            <a:r>
              <a:rPr lang="en-US" sz="2800" b="1" dirty="0">
                <a:solidFill>
                  <a:srgbClr val="C00000"/>
                </a:solidFill>
                <a:latin typeface="Arial" pitchFamily="34" charset="0"/>
                <a:cs typeface="Arial" pitchFamily="34" charset="0"/>
              </a:rPr>
              <a:t>Workflow</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1976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a:solidFill>
                  <a:srgbClr val="660066"/>
                </a:solidFill>
                <a:latin typeface="Arial" pitchFamily="34" charset="0"/>
                <a:cs typeface="Arial" pitchFamily="34" charset="0"/>
              </a:rPr>
              <a:t>Introduction</a:t>
            </a:r>
          </a:p>
        </p:txBody>
      </p:sp>
      <p:sp>
        <p:nvSpPr>
          <p:cNvPr id="5" name="Text Box 4"/>
          <p:cNvSpPr txBox="1">
            <a:spLocks noChangeArrowheads="1"/>
          </p:cNvSpPr>
          <p:nvPr/>
        </p:nvSpPr>
        <p:spPr bwMode="auto">
          <a:xfrm>
            <a:off x="1046286" y="1798902"/>
            <a:ext cx="715693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a:solidFill>
                  <a:srgbClr val="000099"/>
                </a:solidFill>
                <a:latin typeface="Arial" pitchFamily="34" charset="0"/>
                <a:cs typeface="Arial" pitchFamily="34" charset="0"/>
              </a:rPr>
              <a:t>The benefits with the automated workflow management system:</a:t>
            </a:r>
          </a:p>
          <a:p>
            <a:pPr algn="just">
              <a:spcBef>
                <a:spcPts val="1200"/>
              </a:spcBef>
              <a:buBlip>
                <a:blip r:embed="rId2"/>
              </a:buBlip>
            </a:pPr>
            <a:r>
              <a:rPr lang="en-US" sz="2000" dirty="0">
                <a:solidFill>
                  <a:srgbClr val="000099"/>
                </a:solidFill>
                <a:latin typeface="Arial" pitchFamily="34" charset="0"/>
                <a:cs typeface="Arial" pitchFamily="34" charset="0"/>
              </a:rPr>
              <a:t>Work doesn’t get misplaced or stalled—expediters are rarely required to recover from errors or mismanagement of the work.</a:t>
            </a:r>
          </a:p>
          <a:p>
            <a:pPr algn="just">
              <a:buBlip>
                <a:blip r:embed="rId2"/>
              </a:buBlip>
            </a:pPr>
            <a:r>
              <a:rPr lang="en-US" sz="2000" dirty="0">
                <a:solidFill>
                  <a:srgbClr val="000099"/>
                </a:solidFill>
                <a:latin typeface="Arial" pitchFamily="34" charset="0"/>
                <a:cs typeface="Arial" pitchFamily="34" charset="0"/>
              </a:rPr>
              <a:t>The managers can focus on staff and business issues, such as individual performance, optimal procedures, and special cases, rather than the routine assignment of tasks. The army of clerks is no longer required to deliver and track the work.</a:t>
            </a:r>
          </a:p>
        </p:txBody>
      </p:sp>
    </p:spTree>
    <p:extLst>
      <p:ext uri="{BB962C8B-B14F-4D97-AF65-F5344CB8AC3E}">
        <p14:creationId xmlns:p14="http://schemas.microsoft.com/office/powerpoint/2010/main" val="4101105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30</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6586418"/>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Selective Dependency Conditions</a:t>
            </a:r>
          </a:p>
          <a:p>
            <a:pPr marL="457200" indent="-457200" algn="just">
              <a:spcBef>
                <a:spcPts val="600"/>
              </a:spcBef>
              <a:buFont typeface="+mj-lt"/>
              <a:buAutoNum type="arabicPeriod" startAt="4"/>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commit </a:t>
            </a:r>
            <a:r>
              <a:rPr lang="en-US" sz="2000" i="1" dirty="0">
                <a:solidFill>
                  <a:srgbClr val="0000FF"/>
                </a:solidFill>
                <a:latin typeface="Arial" pitchFamily="34" charset="0"/>
                <a:cs typeface="Arial" pitchFamily="34" charset="0"/>
                <a:sym typeface="Symbol"/>
              </a:rPr>
              <a:t>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fail</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Symbol"/>
              </a:rPr>
              <a:t> </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semantically-fail)</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err="1">
                <a:solidFill>
                  <a:srgbClr val="0000FF"/>
                </a:solidFill>
                <a:latin typeface="Arial" pitchFamily="34" charset="0"/>
                <a:cs typeface="Arial" pitchFamily="34" charset="0"/>
                <a:sym typeface="Symbol"/>
              </a:rPr>
              <a:t>TG.result</a:t>
            </a:r>
            <a:r>
              <a:rPr lang="en-US" sz="2000" i="1" dirty="0">
                <a:solidFill>
                  <a:srgbClr val="0000FF"/>
                </a:solidFill>
                <a:latin typeface="Arial" pitchFamily="34" charset="0"/>
                <a:cs typeface="Arial" pitchFamily="34" charset="0"/>
                <a:sym typeface="Symbol"/>
              </a:rPr>
              <a:t> = </a:t>
            </a:r>
            <a:r>
              <a:rPr lang="en-US" sz="2000" i="1" dirty="0">
                <a:solidFill>
                  <a:srgbClr val="0000FF"/>
                </a:solidFill>
                <a:latin typeface="Arial" pitchFamily="34" charset="0"/>
                <a:cs typeface="Arial" pitchFamily="34" charset="0"/>
              </a:rPr>
              <a:t>semantically-fail</a:t>
            </a:r>
            <a:endParaRPr lang="en-US" sz="2000" dirty="0">
              <a:solidFill>
                <a:srgbClr val="0000FF"/>
              </a:solidFill>
              <a:latin typeface="Arial" pitchFamily="34" charset="0"/>
              <a:cs typeface="Arial" pitchFamily="34" charset="0"/>
            </a:endParaRPr>
          </a:p>
          <a:p>
            <a:pPr marL="519113" algn="just">
              <a:spcBef>
                <a:spcPts val="600"/>
              </a:spcBef>
            </a:pPr>
            <a:r>
              <a:rPr lang="en-US" sz="1800" dirty="0">
                <a:solidFill>
                  <a:srgbClr val="0000FF"/>
                </a:solidFill>
                <a:latin typeface="Arial" pitchFamily="34" charset="0"/>
                <a:cs typeface="Arial" pitchFamily="34" charset="0"/>
              </a:rPr>
              <a:t>This says that if all tasks are of transactional type and at least one task is semantically-fail and no task are commit then the unit is semantically fail.</a:t>
            </a:r>
            <a:endParaRPr lang="en-US" sz="1800" i="1" dirty="0">
              <a:solidFill>
                <a:srgbClr val="0000FF"/>
              </a:solidFill>
              <a:latin typeface="Arial" pitchFamily="34" charset="0"/>
              <a:cs typeface="Arial" pitchFamily="34" charset="0"/>
            </a:endParaRPr>
          </a:p>
          <a:p>
            <a:pPr marL="457200" indent="-457200" algn="just">
              <a:spcBef>
                <a:spcPts val="600"/>
              </a:spcBef>
              <a:buFont typeface="+mj-lt"/>
              <a:buAutoNum type="arabicPeriod" startAt="5"/>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abort </a:t>
            </a:r>
            <a:r>
              <a:rPr lang="en-US" sz="2000" i="1" dirty="0">
                <a:solidFill>
                  <a:srgbClr val="0000FF"/>
                </a:solidFill>
                <a:latin typeface="Arial" pitchFamily="34" charset="0"/>
                <a:cs typeface="Arial" pitchFamily="34" charset="0"/>
                <a:sym typeface="Symbol"/>
              </a:rPr>
              <a:t>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a:t>
            </a:r>
            <a:r>
              <a:rPr lang="en-US" sz="2000" dirty="0">
                <a:solidFill>
                  <a:srgbClr val="0000FF"/>
                </a:solidFill>
                <a:latin typeface="Arial" pitchFamily="34" charset="0"/>
                <a:cs typeface="Arial" pitchFamily="34" charset="0"/>
                <a:sym typeface="Symbol"/>
              </a:rPr>
              <a:t>=</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rPr>
              <a:t>fail</a:t>
            </a:r>
            <a:r>
              <a:rPr lang="en-US" sz="2000" dirty="0">
                <a:solidFill>
                  <a:srgbClr val="0000FF"/>
                </a:solidFill>
                <a:latin typeface="Arial" pitchFamily="34" charset="0"/>
                <a:cs typeface="Arial" pitchFamily="34" charset="0"/>
              </a:rPr>
              <a:t>)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err="1">
                <a:solidFill>
                  <a:srgbClr val="0000FF"/>
                </a:solidFill>
                <a:latin typeface="Arial" pitchFamily="34" charset="0"/>
                <a:cs typeface="Arial" pitchFamily="34" charset="0"/>
                <a:sym typeface="Symbol"/>
              </a:rPr>
              <a:t>TG.result</a:t>
            </a:r>
            <a:r>
              <a:rPr lang="en-US" sz="2000" i="1" dirty="0">
                <a:solidFill>
                  <a:srgbClr val="0000FF"/>
                </a:solidFill>
                <a:latin typeface="Arial" pitchFamily="34" charset="0"/>
                <a:cs typeface="Arial" pitchFamily="34" charset="0"/>
                <a:sym typeface="Symbol"/>
              </a:rPr>
              <a:t> = </a:t>
            </a:r>
            <a:r>
              <a:rPr lang="en-US" sz="2000" i="1" dirty="0">
                <a:solidFill>
                  <a:srgbClr val="0000FF"/>
                </a:solidFill>
                <a:latin typeface="Arial" pitchFamily="34" charset="0"/>
                <a:cs typeface="Arial" pitchFamily="34" charset="0"/>
              </a:rPr>
              <a:t>fail</a:t>
            </a:r>
            <a:endParaRPr lang="en-US" sz="2000" dirty="0">
              <a:solidFill>
                <a:srgbClr val="0000FF"/>
              </a:solidFill>
              <a:latin typeface="Arial" pitchFamily="34" charset="0"/>
              <a:cs typeface="Arial" pitchFamily="34" charset="0"/>
            </a:endParaRPr>
          </a:p>
          <a:p>
            <a:pPr marL="519113" algn="just">
              <a:spcBef>
                <a:spcPts val="600"/>
              </a:spcBef>
            </a:pPr>
            <a:r>
              <a:rPr lang="en-US" sz="1800" dirty="0">
                <a:solidFill>
                  <a:srgbClr val="0000FF"/>
                </a:solidFill>
                <a:latin typeface="Arial" pitchFamily="34" charset="0"/>
                <a:cs typeface="Arial" pitchFamily="34" charset="0"/>
              </a:rPr>
              <a:t>This says that if all tasks are abort for transactional tasks or fail for non-transactional tasks then the unit is fail.</a:t>
            </a:r>
            <a:endParaRPr lang="en-US" sz="1800" i="1" dirty="0">
              <a:solidFill>
                <a:srgbClr val="0000FF"/>
              </a:solidFill>
              <a:latin typeface="Arial" pitchFamily="34" charset="0"/>
              <a:cs typeface="Arial" pitchFamily="34" charset="0"/>
            </a:endParaRPr>
          </a:p>
          <a:p>
            <a:pPr marL="457200" indent="-457200">
              <a:spcBef>
                <a:spcPts val="1200"/>
              </a:spcBef>
              <a:buFont typeface="+mj-lt"/>
              <a:buAutoNum type="arabicPeriod" startAt="6"/>
            </a:pP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k</a:t>
            </a:r>
            <a:r>
              <a:rPr lang="en-US" sz="2000" dirty="0">
                <a:solidFill>
                  <a:srgbClr val="0000FF"/>
                </a:solidFill>
                <a:latin typeface="Arial" pitchFamily="34" charset="0"/>
                <a:cs typeface="Arial" pitchFamily="34" charset="0"/>
              </a:rPr>
              <a:t>(</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err="1">
                <a:solidFill>
                  <a:srgbClr val="0000FF"/>
                </a:solidFill>
                <a:latin typeface="Arial" pitchFamily="34" charset="0"/>
                <a:cs typeface="Arial" pitchFamily="34" charset="0"/>
                <a:sym typeface="Symbol"/>
              </a:rPr>
              <a:t>.</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 commit </a:t>
            </a:r>
            <a:r>
              <a:rPr lang="en-US" sz="2000" i="1" dirty="0">
                <a:solidFill>
                  <a:srgbClr val="0000FF"/>
                </a:solidFill>
                <a:latin typeface="Arial" pitchFamily="34" charset="0"/>
                <a:cs typeface="Arial" pitchFamily="34" charset="0"/>
                <a:sym typeface="Symbol"/>
              </a:rPr>
              <a:t></a:t>
            </a:r>
            <a:r>
              <a:rPr lang="en-US" sz="2000" i="1" dirty="0">
                <a:solidFill>
                  <a:srgbClr val="0000FF"/>
                </a:solidFill>
                <a:latin typeface="Arial" pitchFamily="34" charset="0"/>
                <a:cs typeface="Arial" pitchFamily="34" charset="0"/>
              </a:rPr>
              <a:t>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err="1">
                <a:solidFill>
                  <a:srgbClr val="0000FF"/>
                </a:solidFill>
                <a:latin typeface="Arial" pitchFamily="34" charset="0"/>
                <a:cs typeface="Arial" pitchFamily="34" charset="0"/>
                <a:sym typeface="Symbol"/>
              </a:rPr>
              <a:t>.</a:t>
            </a:r>
            <a:r>
              <a:rPr lang="en-US" sz="2000" i="1" dirty="0" err="1">
                <a:solidFill>
                  <a:srgbClr val="0000FF"/>
                </a:solidFill>
                <a:latin typeface="Arial" pitchFamily="34" charset="0"/>
                <a:cs typeface="Arial" pitchFamily="34" charset="0"/>
              </a:rPr>
              <a:t>status</a:t>
            </a:r>
            <a:r>
              <a:rPr lang="en-US" sz="2000" i="1" dirty="0">
                <a:solidFill>
                  <a:srgbClr val="0000FF"/>
                </a:solidFill>
                <a:latin typeface="Arial" pitchFamily="34" charset="0"/>
                <a:cs typeface="Arial" pitchFamily="34" charset="0"/>
              </a:rPr>
              <a:t> = complete ) </a:t>
            </a:r>
            <a:r>
              <a:rPr lang="en-US" sz="2000" i="1" dirty="0">
                <a:solidFill>
                  <a:srgbClr val="0000FF"/>
                </a:solidFill>
                <a:latin typeface="Arial" pitchFamily="34" charset="0"/>
                <a:cs typeface="Arial" pitchFamily="34" charset="0"/>
                <a:sym typeface="Wingdings" pitchFamily="2" charset="2"/>
              </a:rPr>
              <a:t></a:t>
            </a:r>
            <a:r>
              <a:rPr lang="en-US" sz="2000" i="1" dirty="0">
                <a:solidFill>
                  <a:srgbClr val="0000FF"/>
                </a:solidFill>
                <a:latin typeface="Arial" pitchFamily="34" charset="0"/>
                <a:cs typeface="Arial" pitchFamily="34" charset="0"/>
              </a:rPr>
              <a:t> </a:t>
            </a:r>
            <a:r>
              <a:rPr lang="en-US" sz="2000" i="1" dirty="0" err="1">
                <a:solidFill>
                  <a:srgbClr val="0000FF"/>
                </a:solidFill>
                <a:latin typeface="Arial" pitchFamily="34" charset="0"/>
                <a:cs typeface="Arial" pitchFamily="34" charset="0"/>
                <a:sym typeface="Symbol"/>
              </a:rPr>
              <a:t>TG.result</a:t>
            </a:r>
            <a:r>
              <a:rPr lang="en-US" sz="2000" i="1" dirty="0">
                <a:solidFill>
                  <a:srgbClr val="0000FF"/>
                </a:solidFill>
                <a:latin typeface="Arial" pitchFamily="34" charset="0"/>
                <a:cs typeface="Arial" pitchFamily="34" charset="0"/>
                <a:sym typeface="Symbol"/>
              </a:rPr>
              <a:t> = </a:t>
            </a:r>
            <a:r>
              <a:rPr lang="en-US" sz="2000" i="1" dirty="0" err="1">
                <a:solidFill>
                  <a:srgbClr val="0000FF"/>
                </a:solidFill>
                <a:latin typeface="Symbol" pitchFamily="18" charset="2"/>
                <a:cs typeface="Arial" pitchFamily="34" charset="0"/>
              </a:rPr>
              <a:t>t</a:t>
            </a:r>
            <a:r>
              <a:rPr lang="en-US" sz="2000" i="1" baseline="-15000" dirty="0" err="1">
                <a:solidFill>
                  <a:srgbClr val="0000FF"/>
                </a:solidFill>
                <a:latin typeface="Arial" pitchFamily="34" charset="0"/>
                <a:cs typeface="Arial" pitchFamily="34" charset="0"/>
              </a:rPr>
              <a:t>k</a:t>
            </a:r>
            <a:r>
              <a:rPr lang="en-US" sz="2000" dirty="0" err="1">
                <a:solidFill>
                  <a:srgbClr val="0000FF"/>
                </a:solidFill>
                <a:latin typeface="Arial" pitchFamily="34" charset="0"/>
                <a:cs typeface="Arial" pitchFamily="34" charset="0"/>
                <a:sym typeface="Symbol"/>
              </a:rPr>
              <a:t>.</a:t>
            </a:r>
            <a:r>
              <a:rPr lang="en-US" sz="2000" i="1" dirty="0" err="1">
                <a:solidFill>
                  <a:srgbClr val="0000FF"/>
                </a:solidFill>
                <a:latin typeface="Arial" pitchFamily="34" charset="0"/>
                <a:cs typeface="Arial" pitchFamily="34" charset="0"/>
                <a:sym typeface="Symbol"/>
              </a:rPr>
              <a:t>output</a:t>
            </a:r>
            <a:endParaRPr lang="en-US" sz="2000" i="1" dirty="0">
              <a:solidFill>
                <a:srgbClr val="0000FF"/>
              </a:solidFill>
              <a:latin typeface="Arial" pitchFamily="34" charset="0"/>
              <a:cs typeface="Arial" pitchFamily="34" charset="0"/>
            </a:endParaRPr>
          </a:p>
          <a:p>
            <a:pPr marL="457200" algn="just">
              <a:spcBef>
                <a:spcPts val="1200"/>
              </a:spcBef>
            </a:pPr>
            <a:r>
              <a:rPr lang="en-US" sz="2000" dirty="0">
                <a:solidFill>
                  <a:srgbClr val="0000FF"/>
                </a:solidFill>
                <a:latin typeface="Arial" pitchFamily="34" charset="0"/>
                <a:cs typeface="Arial" pitchFamily="34" charset="0"/>
              </a:rPr>
              <a:t>This says that if there exists at least one transactional task which is </a:t>
            </a:r>
            <a:r>
              <a:rPr lang="en-US" sz="2000" i="1" dirty="0">
                <a:solidFill>
                  <a:srgbClr val="0000FF"/>
                </a:solidFill>
                <a:latin typeface="Arial" pitchFamily="34" charset="0"/>
                <a:cs typeface="Arial" pitchFamily="34" charset="0"/>
              </a:rPr>
              <a:t>commit </a:t>
            </a:r>
            <a:r>
              <a:rPr lang="en-US" sz="2000" dirty="0">
                <a:solidFill>
                  <a:srgbClr val="0000FF"/>
                </a:solidFill>
                <a:latin typeface="Arial" pitchFamily="34" charset="0"/>
                <a:cs typeface="Arial" pitchFamily="34" charset="0"/>
              </a:rPr>
              <a:t>or </a:t>
            </a:r>
            <a:r>
              <a:rPr lang="en-US" sz="2000" i="1" dirty="0">
                <a:solidFill>
                  <a:srgbClr val="0000FF"/>
                </a:solidFill>
                <a:latin typeface="Arial" pitchFamily="34" charset="0"/>
                <a:cs typeface="Arial" pitchFamily="34" charset="0"/>
              </a:rPr>
              <a:t>complete</a:t>
            </a:r>
            <a:r>
              <a:rPr lang="en-US" sz="2000" dirty="0">
                <a:solidFill>
                  <a:srgbClr val="0000FF"/>
                </a:solidFill>
                <a:latin typeface="Arial" pitchFamily="34" charset="0"/>
                <a:cs typeface="Arial" pitchFamily="34" charset="0"/>
              </a:rPr>
              <a:t> which means that the unit succeeds then the output of the unit will be the output of that task.</a:t>
            </a:r>
          </a:p>
          <a:p>
            <a:pPr marL="457200" indent="-457200">
              <a:spcBef>
                <a:spcPts val="1200"/>
              </a:spcBef>
              <a:buFont typeface="+mj-lt"/>
              <a:buAutoNum type="arabicPeriod" startAt="3"/>
            </a:pPr>
            <a:endParaRPr lang="en-US" sz="2000" dirty="0">
              <a:solidFill>
                <a:srgbClr val="0000FF"/>
              </a:solidFill>
              <a:latin typeface="Arial" pitchFamily="34" charset="0"/>
              <a:cs typeface="Arial" pitchFamily="34" charset="0"/>
            </a:endParaRPr>
          </a:p>
          <a:p>
            <a:pPr marL="457200" indent="-457200">
              <a:spcBef>
                <a:spcPts val="1200"/>
              </a:spcBef>
              <a:buFont typeface="+mj-lt"/>
              <a:buAutoNum type="arabicPeriod" startAt="3"/>
            </a:pPr>
            <a:endParaRPr lang="en-US" sz="2000" dirty="0">
              <a:solidFill>
                <a:srgbClr val="0000FF"/>
              </a:solidFill>
              <a:latin typeface="Arial" pitchFamily="34" charset="0"/>
              <a:cs typeface="Arial" pitchFamily="34" charset="0"/>
            </a:endParaRPr>
          </a:p>
          <a:p>
            <a:pPr marL="457200" algn="just">
              <a:spcBef>
                <a:spcPts val="1200"/>
              </a:spcBef>
            </a:pPr>
            <a:endParaRPr lang="en-US" sz="18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828250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31</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3231654"/>
          </a:xfrm>
          <a:prstGeom prst="rect">
            <a:avLst/>
          </a:prstGeom>
        </p:spPr>
        <p:txBody>
          <a:bodyPr wrap="square">
            <a:spAutoFit/>
          </a:bodyPr>
          <a:lstStyle/>
          <a:p>
            <a:pPr>
              <a:spcBef>
                <a:spcPts val="1200"/>
              </a:spcBef>
            </a:pPr>
            <a:r>
              <a:rPr lang="en-US" dirty="0">
                <a:solidFill>
                  <a:srgbClr val="660066"/>
                </a:solidFill>
                <a:latin typeface="Arial" pitchFamily="34" charset="0"/>
                <a:cs typeface="Arial" pitchFamily="34" charset="0"/>
              </a:rPr>
              <a:t>Selective Dependency Conditions</a:t>
            </a:r>
          </a:p>
          <a:p>
            <a:pPr>
              <a:spcBef>
                <a:spcPts val="1200"/>
              </a:spcBef>
            </a:pPr>
            <a:r>
              <a:rPr lang="en-US" sz="2000" dirty="0">
                <a:solidFill>
                  <a:srgbClr val="0000FF"/>
                </a:solidFill>
                <a:latin typeface="Arial" pitchFamily="34" charset="0"/>
                <a:cs typeface="Arial" pitchFamily="34" charset="0"/>
              </a:rPr>
              <a:t>Example:</a:t>
            </a:r>
          </a:p>
          <a:p>
            <a:pPr marL="457200" algn="just">
              <a:spcBef>
                <a:spcPts val="1200"/>
              </a:spcBef>
            </a:pPr>
            <a:r>
              <a:rPr lang="en-US" sz="2000" dirty="0">
                <a:solidFill>
                  <a:srgbClr val="0000FF"/>
                </a:solidFill>
                <a:latin typeface="Arial" pitchFamily="34" charset="0"/>
                <a:cs typeface="Arial" pitchFamily="34" charset="0"/>
              </a:rPr>
              <a:t>If we want to withdraw at least $100 from any of n accounts then it does not matter from which account the money comes. Then we can have three tasks </a:t>
            </a:r>
            <a:r>
              <a:rPr lang="en-US" sz="2000" i="1" dirty="0">
                <a:solidFill>
                  <a:srgbClr val="0000FF"/>
                </a:solidFill>
                <a:latin typeface="Symbol" pitchFamily="18" charset="2"/>
                <a:cs typeface="Arial" pitchFamily="34" charset="0"/>
              </a:rPr>
              <a:t>t</a:t>
            </a:r>
            <a:r>
              <a:rPr lang="en-US" sz="2000" i="1" baseline="-15000" dirty="0">
                <a:solidFill>
                  <a:srgbClr val="0000FF"/>
                </a:solidFill>
                <a:latin typeface="Arial" pitchFamily="34" charset="0"/>
                <a:cs typeface="Arial" pitchFamily="34" charset="0"/>
              </a:rPr>
              <a:t>1</a:t>
            </a:r>
            <a:r>
              <a:rPr lang="en-US" sz="2000" dirty="0">
                <a:solidFill>
                  <a:srgbClr val="0000FF"/>
                </a:solidFill>
                <a:latin typeface="Arial" pitchFamily="34" charset="0"/>
                <a:cs typeface="Arial" pitchFamily="34" charset="0"/>
              </a:rPr>
              <a:t>, </a:t>
            </a:r>
            <a:r>
              <a:rPr lang="en-US" sz="2000" i="1" dirty="0">
                <a:solidFill>
                  <a:srgbClr val="0000FF"/>
                </a:solidFill>
                <a:latin typeface="Symbol" pitchFamily="18" charset="2"/>
                <a:cs typeface="Arial" pitchFamily="34" charset="0"/>
              </a:rPr>
              <a:t>t</a:t>
            </a:r>
            <a:r>
              <a:rPr lang="en-US" sz="2000" i="1" baseline="-15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 and </a:t>
            </a:r>
            <a:r>
              <a:rPr lang="en-US" sz="2000" i="1" dirty="0">
                <a:solidFill>
                  <a:srgbClr val="0000FF"/>
                </a:solidFill>
                <a:latin typeface="Symbol" pitchFamily="18" charset="2"/>
                <a:cs typeface="Arial" pitchFamily="34" charset="0"/>
              </a:rPr>
              <a:t>t</a:t>
            </a:r>
            <a:r>
              <a:rPr lang="en-US" sz="2000" i="1" baseline="-15000" dirty="0">
                <a:solidFill>
                  <a:srgbClr val="0000FF"/>
                </a:solidFill>
                <a:latin typeface="Arial" pitchFamily="34" charset="0"/>
                <a:cs typeface="Arial" pitchFamily="34" charset="0"/>
              </a:rPr>
              <a:t>3</a:t>
            </a:r>
            <a:r>
              <a:rPr lang="en-US" sz="2000" dirty="0">
                <a:solidFill>
                  <a:srgbClr val="0000FF"/>
                </a:solidFill>
                <a:latin typeface="Arial" pitchFamily="34" charset="0"/>
                <a:cs typeface="Arial" pitchFamily="34" charset="0"/>
              </a:rPr>
              <a:t> for the transactions withdrawing $100 from the three accounts respectively. If one of the tasks </a:t>
            </a:r>
            <a:r>
              <a:rPr lang="en-US" sz="2000" i="1" dirty="0">
                <a:solidFill>
                  <a:srgbClr val="0000FF"/>
                </a:solidFill>
                <a:latin typeface="Arial" pitchFamily="34" charset="0"/>
                <a:cs typeface="Arial" pitchFamily="34" charset="0"/>
              </a:rPr>
              <a:t>commits</a:t>
            </a:r>
            <a:r>
              <a:rPr lang="en-US" sz="2000" dirty="0">
                <a:solidFill>
                  <a:srgbClr val="0000FF"/>
                </a:solidFill>
                <a:latin typeface="Arial" pitchFamily="34" charset="0"/>
                <a:cs typeface="Arial" pitchFamily="34" charset="0"/>
              </a:rPr>
              <a:t>, then the whole unit will be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 So we can define this unit as a </a:t>
            </a:r>
            <a:r>
              <a:rPr lang="en-US" sz="2000" i="1" dirty="0">
                <a:solidFill>
                  <a:srgbClr val="0000FF"/>
                </a:solidFill>
                <a:latin typeface="Arial" pitchFamily="34" charset="0"/>
                <a:cs typeface="Arial" pitchFamily="34" charset="0"/>
              </a:rPr>
              <a:t>selective </a:t>
            </a:r>
            <a:r>
              <a:rPr lang="en-US" sz="2000" dirty="0">
                <a:solidFill>
                  <a:srgbClr val="0000FF"/>
                </a:solidFill>
                <a:latin typeface="Arial" pitchFamily="34" charset="0"/>
                <a:cs typeface="Arial" pitchFamily="34" charset="0"/>
              </a:rPr>
              <a:t>unit.</a:t>
            </a:r>
          </a:p>
        </p:txBody>
      </p:sp>
    </p:spTree>
    <p:extLst>
      <p:ext uri="{BB962C8B-B14F-4D97-AF65-F5344CB8AC3E}">
        <p14:creationId xmlns:p14="http://schemas.microsoft.com/office/powerpoint/2010/main" val="2284590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37168" y="6286500"/>
            <a:ext cx="45443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99"/>
                </a:solidFill>
                <a:latin typeface="Arial" pitchFamily="34" charset="0"/>
                <a:cs typeface="Arial" pitchFamily="34" charset="0"/>
              </a:rPr>
              <a:pPr/>
              <a:t>32</a:t>
            </a:fld>
            <a:endParaRPr lang="en-US" sz="1400" dirty="0">
              <a:solidFill>
                <a:srgbClr val="000099"/>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Workflow</a:t>
            </a:r>
          </a:p>
        </p:txBody>
      </p:sp>
      <p:sp>
        <p:nvSpPr>
          <p:cNvPr id="3" name="Rectangle 2"/>
          <p:cNvSpPr/>
          <p:nvPr/>
        </p:nvSpPr>
        <p:spPr>
          <a:xfrm>
            <a:off x="747346" y="867870"/>
            <a:ext cx="7789822" cy="3231654"/>
          </a:xfrm>
          <a:prstGeom prst="rect">
            <a:avLst/>
          </a:prstGeom>
        </p:spPr>
        <p:txBody>
          <a:bodyPr wrap="square">
            <a:spAutoFit/>
          </a:bodyPr>
          <a:lstStyle/>
          <a:p>
            <a:pPr>
              <a:spcBef>
                <a:spcPts val="1200"/>
              </a:spcBef>
            </a:pPr>
            <a:r>
              <a:rPr lang="en-US">
                <a:solidFill>
                  <a:srgbClr val="660066"/>
                </a:solidFill>
                <a:latin typeface="Arial" pitchFamily="34" charset="0"/>
                <a:cs typeface="Arial" pitchFamily="34" charset="0"/>
              </a:rPr>
              <a:t>Parallel </a:t>
            </a:r>
            <a:r>
              <a:rPr lang="en-US" dirty="0">
                <a:solidFill>
                  <a:srgbClr val="660066"/>
                </a:solidFill>
                <a:latin typeface="Arial" pitchFamily="34" charset="0"/>
                <a:cs typeface="Arial" pitchFamily="34" charset="0"/>
              </a:rPr>
              <a:t>Dependency Conditions</a:t>
            </a:r>
          </a:p>
          <a:p>
            <a:pPr>
              <a:spcBef>
                <a:spcPts val="1200"/>
              </a:spcBef>
            </a:pPr>
            <a:r>
              <a:rPr lang="en-US" sz="2000" dirty="0">
                <a:solidFill>
                  <a:srgbClr val="0000FF"/>
                </a:solidFill>
                <a:latin typeface="Arial" pitchFamily="34" charset="0"/>
                <a:cs typeface="Arial" pitchFamily="34" charset="0"/>
              </a:rPr>
              <a:t>Example:</a:t>
            </a:r>
          </a:p>
          <a:p>
            <a:pPr marL="457200" algn="just">
              <a:spcBef>
                <a:spcPts val="1200"/>
              </a:spcBef>
            </a:pPr>
            <a:r>
              <a:rPr lang="en-US" sz="2000" dirty="0">
                <a:solidFill>
                  <a:srgbClr val="0000FF"/>
                </a:solidFill>
                <a:latin typeface="Arial" pitchFamily="34" charset="0"/>
                <a:cs typeface="Arial" pitchFamily="34" charset="0"/>
              </a:rPr>
              <a:t>If we want to withdraw at least $100 from any of n accounts then it does not matter from which account the money comes. Then we can have three tasks </a:t>
            </a:r>
            <a:r>
              <a:rPr lang="en-US" sz="2000" i="1" dirty="0">
                <a:solidFill>
                  <a:srgbClr val="0000FF"/>
                </a:solidFill>
                <a:latin typeface="Symbol" pitchFamily="18" charset="2"/>
                <a:cs typeface="Arial" pitchFamily="34" charset="0"/>
              </a:rPr>
              <a:t>t</a:t>
            </a:r>
            <a:r>
              <a:rPr lang="en-US" sz="2000" i="1" baseline="-15000" dirty="0">
                <a:solidFill>
                  <a:srgbClr val="0000FF"/>
                </a:solidFill>
                <a:latin typeface="Arial" pitchFamily="34" charset="0"/>
                <a:cs typeface="Arial" pitchFamily="34" charset="0"/>
              </a:rPr>
              <a:t>1</a:t>
            </a:r>
            <a:r>
              <a:rPr lang="en-US" sz="2000" dirty="0">
                <a:solidFill>
                  <a:srgbClr val="0000FF"/>
                </a:solidFill>
                <a:latin typeface="Arial" pitchFamily="34" charset="0"/>
                <a:cs typeface="Arial" pitchFamily="34" charset="0"/>
              </a:rPr>
              <a:t>, </a:t>
            </a:r>
            <a:r>
              <a:rPr lang="en-US" sz="2000" i="1" dirty="0">
                <a:solidFill>
                  <a:srgbClr val="0000FF"/>
                </a:solidFill>
                <a:latin typeface="Symbol" pitchFamily="18" charset="2"/>
                <a:cs typeface="Arial" pitchFamily="34" charset="0"/>
              </a:rPr>
              <a:t>t</a:t>
            </a:r>
            <a:r>
              <a:rPr lang="en-US" sz="2000" i="1" baseline="-15000" dirty="0">
                <a:solidFill>
                  <a:srgbClr val="0000FF"/>
                </a:solidFill>
                <a:latin typeface="Arial" pitchFamily="34" charset="0"/>
                <a:cs typeface="Arial" pitchFamily="34" charset="0"/>
              </a:rPr>
              <a:t>2</a:t>
            </a:r>
            <a:r>
              <a:rPr lang="en-US" sz="2000" dirty="0">
                <a:solidFill>
                  <a:srgbClr val="0000FF"/>
                </a:solidFill>
                <a:latin typeface="Arial" pitchFamily="34" charset="0"/>
                <a:cs typeface="Arial" pitchFamily="34" charset="0"/>
              </a:rPr>
              <a:t> and </a:t>
            </a:r>
            <a:r>
              <a:rPr lang="en-US" sz="2000" i="1" dirty="0">
                <a:solidFill>
                  <a:srgbClr val="0000FF"/>
                </a:solidFill>
                <a:latin typeface="Symbol" pitchFamily="18" charset="2"/>
                <a:cs typeface="Arial" pitchFamily="34" charset="0"/>
              </a:rPr>
              <a:t>t</a:t>
            </a:r>
            <a:r>
              <a:rPr lang="en-US" sz="2000" i="1" baseline="-15000" dirty="0">
                <a:solidFill>
                  <a:srgbClr val="0000FF"/>
                </a:solidFill>
                <a:latin typeface="Arial" pitchFamily="34" charset="0"/>
                <a:cs typeface="Arial" pitchFamily="34" charset="0"/>
              </a:rPr>
              <a:t>3</a:t>
            </a:r>
            <a:r>
              <a:rPr lang="en-US" sz="2000" dirty="0">
                <a:solidFill>
                  <a:srgbClr val="0000FF"/>
                </a:solidFill>
                <a:latin typeface="Arial" pitchFamily="34" charset="0"/>
                <a:cs typeface="Arial" pitchFamily="34" charset="0"/>
              </a:rPr>
              <a:t> for the transactions withdrawing $100 from the three accounts respectively. If one of the tasks </a:t>
            </a:r>
            <a:r>
              <a:rPr lang="en-US" sz="2000" i="1" dirty="0">
                <a:solidFill>
                  <a:srgbClr val="0000FF"/>
                </a:solidFill>
                <a:latin typeface="Arial" pitchFamily="34" charset="0"/>
                <a:cs typeface="Arial" pitchFamily="34" charset="0"/>
              </a:rPr>
              <a:t>commits</a:t>
            </a:r>
            <a:r>
              <a:rPr lang="en-US" sz="2000" dirty="0">
                <a:solidFill>
                  <a:srgbClr val="0000FF"/>
                </a:solidFill>
                <a:latin typeface="Arial" pitchFamily="34" charset="0"/>
                <a:cs typeface="Arial" pitchFamily="34" charset="0"/>
              </a:rPr>
              <a:t>, then the whole unit will be </a:t>
            </a:r>
            <a:r>
              <a:rPr lang="en-US" sz="2000" i="1" dirty="0">
                <a:solidFill>
                  <a:srgbClr val="0000FF"/>
                </a:solidFill>
                <a:latin typeface="Arial" pitchFamily="34" charset="0"/>
                <a:cs typeface="Arial" pitchFamily="34" charset="0"/>
              </a:rPr>
              <a:t>succeed</a:t>
            </a:r>
            <a:r>
              <a:rPr lang="en-US" sz="2000" dirty="0">
                <a:solidFill>
                  <a:srgbClr val="0000FF"/>
                </a:solidFill>
                <a:latin typeface="Arial" pitchFamily="34" charset="0"/>
                <a:cs typeface="Arial" pitchFamily="34" charset="0"/>
              </a:rPr>
              <a:t>. So we can define this unit as a </a:t>
            </a:r>
            <a:r>
              <a:rPr lang="en-US" sz="2000" i="1" dirty="0">
                <a:solidFill>
                  <a:srgbClr val="0000FF"/>
                </a:solidFill>
                <a:latin typeface="Arial" pitchFamily="34" charset="0"/>
                <a:cs typeface="Arial" pitchFamily="34" charset="0"/>
              </a:rPr>
              <a:t>selective </a:t>
            </a:r>
            <a:r>
              <a:rPr lang="en-US" sz="2000" dirty="0">
                <a:solidFill>
                  <a:srgbClr val="0000FF"/>
                </a:solidFill>
                <a:latin typeface="Arial" pitchFamily="34" charset="0"/>
                <a:cs typeface="Arial" pitchFamily="34" charset="0"/>
              </a:rPr>
              <a:t>unit.</a:t>
            </a:r>
          </a:p>
        </p:txBody>
      </p:sp>
    </p:spTree>
    <p:extLst>
      <p:ext uri="{BB962C8B-B14F-4D97-AF65-F5344CB8AC3E}">
        <p14:creationId xmlns:p14="http://schemas.microsoft.com/office/powerpoint/2010/main" val="198252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596900" y="315912"/>
            <a:ext cx="7772400" cy="404709"/>
          </a:xfrm>
        </p:spPr>
        <p:txBody>
          <a:bodyPr/>
          <a:lstStyle/>
          <a:p>
            <a:r>
              <a:rPr lang="en-US" sz="2800" b="1" dirty="0">
                <a:solidFill>
                  <a:srgbClr val="C00000"/>
                </a:solidFill>
                <a:latin typeface="Arial" pitchFamily="34" charset="0"/>
                <a:cs typeface="Arial" pitchFamily="34" charset="0"/>
              </a:rPr>
              <a:t>Workflow</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403249"/>
            <a:ext cx="7156938"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a:solidFill>
                  <a:srgbClr val="000099"/>
                </a:solidFill>
                <a:latin typeface="Arial" pitchFamily="34" charset="0"/>
                <a:cs typeface="Arial" pitchFamily="34" charset="0"/>
              </a:rPr>
              <a:t>The benefits with the automated workflow management system:</a:t>
            </a:r>
          </a:p>
          <a:p>
            <a:pPr algn="just">
              <a:spcBef>
                <a:spcPts val="1200"/>
              </a:spcBef>
              <a:buBlip>
                <a:blip r:embed="rId2"/>
              </a:buBlip>
            </a:pPr>
            <a:r>
              <a:rPr lang="en-US" sz="2000" dirty="0">
                <a:solidFill>
                  <a:srgbClr val="000099"/>
                </a:solidFill>
                <a:latin typeface="Arial" pitchFamily="34" charset="0"/>
                <a:cs typeface="Arial" pitchFamily="34" charset="0"/>
              </a:rPr>
              <a:t>The procedures are formally documented and followed exactly, ensuring that the work is performed in the way planned by management, meeting all business and regulatory requirements.</a:t>
            </a:r>
          </a:p>
          <a:p>
            <a:pPr algn="just">
              <a:buBlip>
                <a:blip r:embed="rId2"/>
              </a:buBlip>
            </a:pPr>
            <a:r>
              <a:rPr lang="en-US" sz="2000" dirty="0">
                <a:solidFill>
                  <a:srgbClr val="000099"/>
                </a:solidFill>
                <a:latin typeface="Arial" pitchFamily="34" charset="0"/>
                <a:cs typeface="Arial" pitchFamily="34" charset="0"/>
              </a:rPr>
              <a:t>Users don’t waste time choosing which item to work on, perhaps procrastinating on important but difficult cases.</a:t>
            </a:r>
          </a:p>
          <a:p>
            <a:pPr algn="just">
              <a:buBlip>
                <a:blip r:embed="rId2"/>
              </a:buBlip>
            </a:pPr>
            <a:r>
              <a:rPr lang="en-US" sz="2000" dirty="0">
                <a:solidFill>
                  <a:srgbClr val="000099"/>
                </a:solidFill>
                <a:latin typeface="Arial" pitchFamily="34" charset="0"/>
                <a:cs typeface="Arial" pitchFamily="34" charset="0"/>
              </a:rPr>
              <a:t>Parallel processing, where two or more tasks are performed concurrently, is far more practical than in a traditional, manual workflow.</a:t>
            </a:r>
            <a:endParaRPr lang="en-US" sz="2000" i="1"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99500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315912"/>
            <a:ext cx="7772400" cy="404709"/>
          </a:xfrm>
        </p:spPr>
        <p:txBody>
          <a:bodyPr/>
          <a:lstStyle/>
          <a:p>
            <a:r>
              <a:rPr lang="en-US" sz="2800" b="1" dirty="0">
                <a:solidFill>
                  <a:srgbClr val="C00000"/>
                </a:solidFill>
                <a:latin typeface="Arial" pitchFamily="34" charset="0"/>
                <a:cs typeface="Arial" pitchFamily="34" charset="0"/>
              </a:rPr>
              <a:t>Workflow</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310111"/>
            <a:ext cx="71569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a:solidFill>
                  <a:srgbClr val="660066"/>
                </a:solidFill>
                <a:latin typeface="Arial" pitchFamily="34" charset="0"/>
                <a:cs typeface="Arial" pitchFamily="34" charset="0"/>
              </a:rPr>
              <a:t>Interface to the data systems</a:t>
            </a:r>
          </a:p>
          <a:p>
            <a:pPr marL="0" indent="0" algn="just">
              <a:spcBef>
                <a:spcPts val="1200"/>
              </a:spcBef>
            </a:pPr>
            <a:r>
              <a:rPr lang="en-US" sz="2000" dirty="0">
                <a:solidFill>
                  <a:srgbClr val="000099"/>
                </a:solidFill>
                <a:latin typeface="Arial" pitchFamily="34" charset="0"/>
                <a:cs typeface="Arial" pitchFamily="34" charset="0"/>
              </a:rPr>
              <a:t>Workflow can be used with no interface to the legacy processing systems. If a work management system rather than a clerk controls the work, there is still no requirement for an interface. As each item is processed, the system is routinely invoked.</a:t>
            </a:r>
          </a:p>
          <a:p>
            <a:pPr marL="0" indent="0" algn="just">
              <a:spcBef>
                <a:spcPts val="1200"/>
              </a:spcBef>
            </a:pPr>
            <a:r>
              <a:rPr lang="en-US" sz="2000" dirty="0">
                <a:solidFill>
                  <a:srgbClr val="000099"/>
                </a:solidFill>
                <a:latin typeface="Arial" pitchFamily="34" charset="0"/>
                <a:cs typeface="Arial" pitchFamily="34" charset="0"/>
              </a:rPr>
              <a:t>In current system, a workflow system drives the applications, rather than the application driving the workflow system. EAI, or Enterprise Application Integration, the consolidation of numerous application systems, is often directly or indirectly involved in workflow.</a:t>
            </a:r>
          </a:p>
        </p:txBody>
      </p:sp>
    </p:spTree>
    <p:extLst>
      <p:ext uri="{BB962C8B-B14F-4D97-AF65-F5344CB8AC3E}">
        <p14:creationId xmlns:p14="http://schemas.microsoft.com/office/powerpoint/2010/main" val="249685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315912"/>
            <a:ext cx="7772400" cy="404709"/>
          </a:xfrm>
        </p:spPr>
        <p:txBody>
          <a:bodyPr/>
          <a:lstStyle/>
          <a:p>
            <a:r>
              <a:rPr lang="en-US" sz="2800" b="1" dirty="0">
                <a:solidFill>
                  <a:srgbClr val="C00000"/>
                </a:solidFill>
                <a:latin typeface="Arial" pitchFamily="34" charset="0"/>
                <a:cs typeface="Arial" pitchFamily="34" charset="0"/>
              </a:rPr>
              <a:t>Workflow</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a:solidFill>
                  <a:srgbClr val="660066"/>
                </a:solidFill>
                <a:latin typeface="Arial" pitchFamily="34" charset="0"/>
                <a:cs typeface="Arial" pitchFamily="34" charset="0"/>
              </a:rPr>
              <a:t>Logging and tracking</a:t>
            </a:r>
          </a:p>
          <a:p>
            <a:pPr marL="0" indent="0" algn="just">
              <a:spcBef>
                <a:spcPts val="1200"/>
              </a:spcBef>
            </a:pPr>
            <a:r>
              <a:rPr lang="en-US" sz="2000" dirty="0">
                <a:solidFill>
                  <a:srgbClr val="000099"/>
                </a:solidFill>
                <a:latin typeface="Arial" pitchFamily="34" charset="0"/>
                <a:cs typeface="Arial" pitchFamily="34" charset="0"/>
              </a:rPr>
              <a:t>Workflow systems typically record the processing history, and provide the opportunity for the users to enter comments. The history typically includes the date, time, person where each step was performed. If the work is suspended, documentation of why it is suspended is needed. Once this special capability is provided, then there are numerous other things this can be used for, such as explanations of variances and special circumstances. The automated log of who/how/when the work was processed is a substantial advantage, improving the record of what was done and when, while eliminating the manual logs that are often used to find documents and recover from routing errors.</a:t>
            </a:r>
          </a:p>
        </p:txBody>
      </p:sp>
    </p:spTree>
    <p:extLst>
      <p:ext uri="{BB962C8B-B14F-4D97-AF65-F5344CB8AC3E}">
        <p14:creationId xmlns:p14="http://schemas.microsoft.com/office/powerpoint/2010/main" val="229935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38555" y="315912"/>
            <a:ext cx="7772400" cy="404709"/>
          </a:xfrm>
        </p:spPr>
        <p:txBody>
          <a:bodyPr/>
          <a:lstStyle/>
          <a:p>
            <a:r>
              <a:rPr lang="en-US" sz="2800" b="1" dirty="0">
                <a:solidFill>
                  <a:srgbClr val="C00000"/>
                </a:solidFill>
                <a:latin typeface="Arial" pitchFamily="34" charset="0"/>
                <a:cs typeface="Arial" pitchFamily="34" charset="0"/>
              </a:rPr>
              <a:t>Workflow</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dirty="0">
                <a:solidFill>
                  <a:srgbClr val="660066"/>
                </a:solidFill>
                <a:latin typeface="Arial" pitchFamily="34" charset="0"/>
                <a:cs typeface="Arial" pitchFamily="34" charset="0"/>
              </a:rPr>
              <a:t>Control</a:t>
            </a:r>
          </a:p>
          <a:p>
            <a:pPr marL="0" indent="0" algn="just">
              <a:spcBef>
                <a:spcPts val="1200"/>
              </a:spcBef>
            </a:pPr>
            <a:r>
              <a:rPr lang="en-US" sz="2000" dirty="0">
                <a:solidFill>
                  <a:srgbClr val="000099"/>
                </a:solidFill>
                <a:latin typeface="Arial" pitchFamily="34" charset="0"/>
                <a:cs typeface="Arial" pitchFamily="34" charset="0"/>
              </a:rPr>
              <a:t>The workflow application is tailored to the requirements of the organization by a programming staff, in the information technology area. The customized workflow system is optimized for the application, at the expense of flexibility for “instant” changes. In either case, the user profiles, i.e., qualifications, assignments, absences, vacations, training, and other factors are maintained by the system.</a:t>
            </a:r>
          </a:p>
        </p:txBody>
      </p:sp>
    </p:spTree>
    <p:extLst>
      <p:ext uri="{BB962C8B-B14F-4D97-AF65-F5344CB8AC3E}">
        <p14:creationId xmlns:p14="http://schemas.microsoft.com/office/powerpoint/2010/main" val="218031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38555" y="315912"/>
            <a:ext cx="7772400" cy="404709"/>
          </a:xfrm>
        </p:spPr>
        <p:txBody>
          <a:bodyPr/>
          <a:lstStyle/>
          <a:p>
            <a:r>
              <a:rPr lang="en-US" sz="2800" b="1" dirty="0">
                <a:solidFill>
                  <a:srgbClr val="C00000"/>
                </a:solidFill>
                <a:latin typeface="Arial" pitchFamily="34" charset="0"/>
                <a:cs typeface="Arial" pitchFamily="34" charset="0"/>
              </a:rPr>
              <a:t>Workflow</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 name="Text Box 4"/>
          <p:cNvSpPr txBox="1">
            <a:spLocks noChangeArrowheads="1"/>
          </p:cNvSpPr>
          <p:nvPr/>
        </p:nvSpPr>
        <p:spPr bwMode="auto">
          <a:xfrm>
            <a:off x="1046286" y="1151849"/>
            <a:ext cx="715693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dirty="0">
                <a:solidFill>
                  <a:srgbClr val="660066"/>
                </a:solidFill>
                <a:latin typeface="Arial" pitchFamily="34" charset="0"/>
                <a:cs typeface="Arial" pitchFamily="34" charset="0"/>
              </a:rPr>
              <a:t>Monitoring</a:t>
            </a:r>
          </a:p>
          <a:p>
            <a:pPr marL="0" indent="0" algn="just">
              <a:spcBef>
                <a:spcPts val="1200"/>
              </a:spcBef>
            </a:pPr>
            <a:r>
              <a:rPr lang="en-US" sz="2000" dirty="0">
                <a:solidFill>
                  <a:srgbClr val="000099"/>
                </a:solidFill>
                <a:latin typeface="Arial" pitchFamily="34" charset="0"/>
                <a:cs typeface="Arial" pitchFamily="34" charset="0"/>
              </a:rPr>
              <a:t>Practically all systems include reporting and analysis such as the total work accomplished, the response time, throughput, etc. The systems also maintain data to report the productivity of the individuals, teams, and groups. A few systems even maintain data about the number and types of errors that are caught and corrected for each type of process and user.</a:t>
            </a:r>
          </a:p>
          <a:p>
            <a:pPr marL="0" indent="0" algn="just">
              <a:spcBef>
                <a:spcPts val="1200"/>
              </a:spcBef>
            </a:pPr>
            <a:r>
              <a:rPr lang="en-US" sz="2000" dirty="0">
                <a:solidFill>
                  <a:srgbClr val="000099"/>
                </a:solidFill>
                <a:latin typeface="Arial" pitchFamily="34" charset="0"/>
                <a:cs typeface="Arial" pitchFamily="34" charset="0"/>
              </a:rPr>
              <a:t>Work management systems allow managers to examine the backlog of work throughout the day—in real time—so that they can schedule staff as required, adjust assignments if necessary to meet deadlines, and in general, manage their teams.</a:t>
            </a:r>
          </a:p>
        </p:txBody>
      </p:sp>
    </p:spTree>
    <p:extLst>
      <p:ext uri="{BB962C8B-B14F-4D97-AF65-F5344CB8AC3E}">
        <p14:creationId xmlns:p14="http://schemas.microsoft.com/office/powerpoint/2010/main" val="1605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dirty="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380847"/>
            <a:ext cx="7772400" cy="404709"/>
          </a:xfrm>
        </p:spPr>
        <p:txBody>
          <a:bodyPr/>
          <a:lstStyle/>
          <a:p>
            <a:r>
              <a:rPr lang="en-US" sz="2800" b="1" dirty="0">
                <a:solidFill>
                  <a:srgbClr val="C00000"/>
                </a:solidFill>
                <a:latin typeface="Arial" pitchFamily="34" charset="0"/>
                <a:cs typeface="Arial" pitchFamily="34" charset="0"/>
              </a:rPr>
              <a:t>Workflow</a:t>
            </a:r>
            <a:br>
              <a:rPr lang="en-US" sz="2800" b="1" dirty="0">
                <a:solidFill>
                  <a:srgbClr val="C00000"/>
                </a:solidFill>
                <a:latin typeface="Arial" pitchFamily="34" charset="0"/>
                <a:cs typeface="Arial" pitchFamily="34" charset="0"/>
              </a:rPr>
            </a:br>
            <a:endParaRPr lang="en-US" sz="2800" b="1" dirty="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722678" y="990318"/>
            <a:ext cx="21836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r>
              <a:rPr lang="en-US" dirty="0">
                <a:solidFill>
                  <a:srgbClr val="660066"/>
                </a:solidFill>
                <a:latin typeface="Arial" pitchFamily="34" charset="0"/>
                <a:cs typeface="Arial" pitchFamily="34" charset="0"/>
              </a:rPr>
              <a:t>Formalization</a:t>
            </a:r>
          </a:p>
        </p:txBody>
      </p:sp>
      <p:sp>
        <p:nvSpPr>
          <p:cNvPr id="5" name="Text Box 4"/>
          <p:cNvSpPr txBox="1">
            <a:spLocks noChangeArrowheads="1"/>
          </p:cNvSpPr>
          <p:nvPr/>
        </p:nvSpPr>
        <p:spPr bwMode="auto">
          <a:xfrm>
            <a:off x="1046286" y="1456799"/>
            <a:ext cx="715693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just"/>
            <a:r>
              <a:rPr lang="en-US" sz="2000" dirty="0">
                <a:solidFill>
                  <a:srgbClr val="000099"/>
                </a:solidFill>
                <a:latin typeface="Arial" pitchFamily="34" charset="0"/>
                <a:cs typeface="Arial" pitchFamily="34" charset="0"/>
              </a:rPr>
              <a:t>A workflow (WF) is a unit of work. It is composed of finer units of related, usually, atomic tasks. In business world, it is called BPR (Business Process Reengineering).</a:t>
            </a:r>
          </a:p>
          <a:p>
            <a:pPr marL="0" indent="0" algn="just">
              <a:spcBef>
                <a:spcPts val="1200"/>
              </a:spcBef>
            </a:pPr>
            <a:r>
              <a:rPr lang="en-US" sz="2000" dirty="0">
                <a:solidFill>
                  <a:srgbClr val="000099"/>
                </a:solidFill>
                <a:latin typeface="Arial" pitchFamily="34" charset="0"/>
                <a:cs typeface="Arial" pitchFamily="34" charset="0"/>
              </a:rPr>
              <a:t>WF =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t>
            </a:r>
            <a:r>
              <a:rPr lang="en-US" sz="2000" dirty="0">
                <a:solidFill>
                  <a:srgbClr val="000099"/>
                </a:solidFill>
                <a:latin typeface="Symbol" pitchFamily="18" charset="2"/>
                <a:cs typeface="Arial" pitchFamily="34" charset="0"/>
              </a:rPr>
              <a:t>t</a:t>
            </a:r>
            <a:r>
              <a:rPr lang="en-US" sz="2000" baseline="-15000" dirty="0">
                <a:solidFill>
                  <a:srgbClr val="000099"/>
                </a:solidFill>
                <a:latin typeface="Arial" pitchFamily="34" charset="0"/>
                <a:cs typeface="Arial" pitchFamily="34" charset="0"/>
              </a:rPr>
              <a:t>2</a:t>
            </a:r>
            <a:r>
              <a:rPr lang="en-US" sz="2000" dirty="0">
                <a:solidFill>
                  <a:srgbClr val="000099"/>
                </a:solidFill>
                <a:latin typeface="Symbol" pitchFamily="18" charset="2"/>
                <a:cs typeface="Arial" pitchFamily="34" charset="0"/>
              </a:rPr>
              <a:t>, ..,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n</a:t>
            </a:r>
            <a:r>
              <a:rPr lang="en-US" sz="2000" dirty="0">
                <a:solidFill>
                  <a:srgbClr val="000099"/>
                </a:solidFill>
                <a:latin typeface="Symbol" pitchFamily="18" charset="2"/>
                <a:cs typeface="Arial" pitchFamily="34" charset="0"/>
              </a:rPr>
              <a:t>}; </a:t>
            </a:r>
            <a:r>
              <a:rPr lang="en-US" sz="2000" dirty="0">
                <a:solidFill>
                  <a:srgbClr val="000099"/>
                </a:solidFill>
                <a:latin typeface="Arial" pitchFamily="34" charset="0"/>
                <a:cs typeface="Arial" pitchFamily="34" charset="0"/>
              </a:rPr>
              <a:t>where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is a finer atomic task.</a:t>
            </a:r>
          </a:p>
          <a:p>
            <a:pPr marL="0" indent="0" algn="just">
              <a:spcBef>
                <a:spcPts val="1200"/>
              </a:spcBef>
            </a:pPr>
            <a:r>
              <a:rPr lang="en-US" sz="2000" dirty="0">
                <a:solidFill>
                  <a:srgbClr val="000099"/>
                </a:solidFill>
                <a:latin typeface="Arial" pitchFamily="34" charset="0"/>
                <a:cs typeface="Arial" pitchFamily="34" charset="0"/>
              </a:rPr>
              <a:t>The relationship between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dirty="0" err="1">
                <a:solidFill>
                  <a:srgbClr val="000099"/>
                </a:solidFill>
                <a:latin typeface="Symbol" pitchFamily="18" charset="2"/>
                <a:cs typeface="Arial" pitchFamily="34" charset="0"/>
              </a:rPr>
              <a:t>t</a:t>
            </a:r>
            <a:r>
              <a:rPr lang="en-US" sz="2000" baseline="-15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t>
            </a:r>
            <a:r>
              <a:rPr lang="en-US" sz="2000" i="1"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j</a:t>
            </a:r>
            <a:r>
              <a:rPr lang="en-US" sz="2000" dirty="0">
                <a:solidFill>
                  <a:srgbClr val="000099"/>
                </a:solidFill>
                <a:latin typeface="Arial" pitchFamily="34" charset="0"/>
                <a:cs typeface="Arial" pitchFamily="34" charset="0"/>
              </a:rPr>
              <a:t>) identifies the way they can be processed leading to the completion of the WF.</a:t>
            </a:r>
          </a:p>
          <a:p>
            <a:pPr marL="0" indent="0" algn="just">
              <a:spcBef>
                <a:spcPts val="1200"/>
              </a:spcBef>
            </a:pPr>
            <a:r>
              <a:rPr lang="en-US" sz="2000" dirty="0">
                <a:solidFill>
                  <a:srgbClr val="000099"/>
                </a:solidFill>
                <a:latin typeface="Arial" pitchFamily="34" charset="0"/>
                <a:cs typeface="Arial" pitchFamily="34" charset="0"/>
              </a:rPr>
              <a:t>Example:</a:t>
            </a:r>
          </a:p>
          <a:p>
            <a:pPr marL="628650" lvl="1" indent="-342900" algn="just">
              <a:spcBef>
                <a:spcPts val="1200"/>
              </a:spcBef>
              <a:buBlip>
                <a:blip r:embed="rId2"/>
              </a:buBlip>
            </a:pP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b="0" i="1" dirty="0"/>
              <a:t> </a:t>
            </a:r>
            <a:r>
              <a:rPr lang="en-US" sz="2000" i="1" dirty="0">
                <a:solidFill>
                  <a:srgbClr val="000099"/>
                </a:solidFill>
                <a:latin typeface="Arial" pitchFamily="34" charset="0"/>
                <a:cs typeface="Arial" pitchFamily="34" charset="0"/>
              </a:rPr>
              <a:t>and</a:t>
            </a:r>
            <a:r>
              <a:rPr lang="en-US" sz="2000" b="0" i="1" dirty="0">
                <a:solidFill>
                  <a:srgbClr val="000099"/>
                </a:solidFill>
              </a:rPr>
              <a:t>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j</a:t>
            </a:r>
            <a:r>
              <a:rPr lang="en-US" sz="2000" b="0" i="1" dirty="0"/>
              <a:t> </a:t>
            </a:r>
            <a:r>
              <a:rPr lang="en-US" sz="2000" i="1" dirty="0">
                <a:solidFill>
                  <a:srgbClr val="000099"/>
                </a:solidFill>
                <a:latin typeface="Arial" pitchFamily="34" charset="0"/>
                <a:cs typeface="Arial" pitchFamily="34" charset="0"/>
              </a:rPr>
              <a:t>may be processed in parallel where the completion of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b="0" i="1" dirty="0"/>
              <a:t> </a:t>
            </a:r>
            <a:r>
              <a:rPr lang="en-US" sz="2000" i="1" dirty="0">
                <a:solidFill>
                  <a:srgbClr val="000099"/>
                </a:solidFill>
                <a:latin typeface="Arial" pitchFamily="34" charset="0"/>
                <a:cs typeface="Arial" pitchFamily="34" charset="0"/>
              </a:rPr>
              <a:t>may not have any effect on the execution of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j</a:t>
            </a:r>
            <a:endParaRPr lang="en-US" sz="2000" b="0" i="1" dirty="0"/>
          </a:p>
          <a:p>
            <a:pPr marL="628650" lvl="1" indent="-342900" algn="just">
              <a:spcBef>
                <a:spcPts val="1200"/>
              </a:spcBef>
              <a:buBlip>
                <a:blip r:embed="rId2"/>
              </a:buBlip>
            </a:pP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i</a:t>
            </a:r>
            <a:r>
              <a:rPr lang="en-US" sz="2000" b="0" i="1" dirty="0"/>
              <a:t> </a:t>
            </a:r>
            <a:r>
              <a:rPr lang="en-US" sz="2000" i="1" dirty="0">
                <a:solidFill>
                  <a:srgbClr val="000099"/>
                </a:solidFill>
                <a:latin typeface="Arial" pitchFamily="34" charset="0"/>
                <a:cs typeface="Arial" pitchFamily="34" charset="0"/>
              </a:rPr>
              <a:t>and</a:t>
            </a:r>
            <a:r>
              <a:rPr lang="en-US" sz="2000" b="0" i="1" dirty="0"/>
              <a:t> </a:t>
            </a:r>
            <a:r>
              <a:rPr lang="en-US" sz="2000" i="1" dirty="0" err="1">
                <a:solidFill>
                  <a:srgbClr val="000099"/>
                </a:solidFill>
                <a:latin typeface="Symbol" pitchFamily="18" charset="2"/>
                <a:cs typeface="Arial" pitchFamily="34" charset="0"/>
              </a:rPr>
              <a:t>t</a:t>
            </a:r>
            <a:r>
              <a:rPr lang="en-US" sz="2000" i="1" baseline="-15000" dirty="0" err="1">
                <a:solidFill>
                  <a:srgbClr val="000099"/>
                </a:solidFill>
                <a:latin typeface="Arial" pitchFamily="34" charset="0"/>
                <a:cs typeface="Arial" pitchFamily="34" charset="0"/>
              </a:rPr>
              <a:t>j</a:t>
            </a:r>
            <a:r>
              <a:rPr lang="en-US" sz="2000" i="1" baseline="-15000" dirty="0">
                <a:solidFill>
                  <a:srgbClr val="000099"/>
                </a:solidFill>
                <a:latin typeface="Arial" pitchFamily="34" charset="0"/>
                <a:cs typeface="Arial" pitchFamily="34" charset="0"/>
              </a:rPr>
              <a:t> </a:t>
            </a:r>
            <a:r>
              <a:rPr lang="en-US" sz="2000" b="0" i="1" dirty="0"/>
              <a:t> </a:t>
            </a:r>
            <a:r>
              <a:rPr lang="en-US" sz="2000" i="1" dirty="0">
                <a:solidFill>
                  <a:srgbClr val="000099"/>
                </a:solidFill>
                <a:latin typeface="Arial" pitchFamily="34" charset="0"/>
                <a:cs typeface="Arial" pitchFamily="34" charset="0"/>
              </a:rPr>
              <a:t>may have a strict order of execution</a:t>
            </a:r>
          </a:p>
        </p:txBody>
      </p:sp>
    </p:spTree>
    <p:extLst>
      <p:ext uri="{BB962C8B-B14F-4D97-AF65-F5344CB8AC3E}">
        <p14:creationId xmlns:p14="http://schemas.microsoft.com/office/powerpoint/2010/main" val="3819148978"/>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43502</TotalTime>
  <Words>3411</Words>
  <Application>Microsoft Office PowerPoint</Application>
  <PresentationFormat>On-screen Show (4:3)</PresentationFormat>
  <Paragraphs>226</Paragraphs>
  <Slides>32</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Calibri</vt:lpstr>
      <vt:lpstr>Symbol</vt:lpstr>
      <vt:lpstr>Times New Roman</vt:lpstr>
      <vt:lpstr>Blank Presentation</vt:lpstr>
      <vt:lpstr>Custom Design</vt:lpstr>
      <vt:lpstr>PowerPoint Presentation</vt:lpstr>
      <vt:lpstr>Workflow </vt:lpstr>
      <vt:lpstr>Workflow </vt:lpstr>
      <vt:lpstr>Workflow </vt:lpstr>
      <vt:lpstr>Workflow </vt:lpstr>
      <vt:lpstr>Workflow </vt:lpstr>
      <vt:lpstr>Workflow </vt:lpstr>
      <vt:lpstr>Workflow </vt:lpstr>
      <vt:lpstr>Workflow </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lpstr>Workflow</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Kendall Bingham</cp:lastModifiedBy>
  <cp:revision>1119</cp:revision>
  <cp:lastPrinted>2001-01-03T18:16:48Z</cp:lastPrinted>
  <dcterms:created xsi:type="dcterms:W3CDTF">1996-12-18T00:07:49Z</dcterms:created>
  <dcterms:modified xsi:type="dcterms:W3CDTF">2019-07-19T23:19:29Z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